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86"/>
  </p:notesMasterIdLst>
  <p:handoutMasterIdLst>
    <p:handoutMasterId r:id="rId87"/>
  </p:handoutMasterIdLst>
  <p:sldIdLst>
    <p:sldId id="353" r:id="rId3"/>
    <p:sldId id="354" r:id="rId4"/>
    <p:sldId id="355" r:id="rId5"/>
    <p:sldId id="434" r:id="rId6"/>
    <p:sldId id="356" r:id="rId7"/>
    <p:sldId id="357" r:id="rId8"/>
    <p:sldId id="358" r:id="rId9"/>
    <p:sldId id="359" r:id="rId10"/>
    <p:sldId id="360" r:id="rId11"/>
    <p:sldId id="361" r:id="rId12"/>
    <p:sldId id="362" r:id="rId13"/>
    <p:sldId id="363" r:id="rId14"/>
    <p:sldId id="364" r:id="rId15"/>
    <p:sldId id="365" r:id="rId16"/>
    <p:sldId id="366" r:id="rId17"/>
    <p:sldId id="367" r:id="rId18"/>
    <p:sldId id="368" r:id="rId19"/>
    <p:sldId id="369" r:id="rId20"/>
    <p:sldId id="370" r:id="rId21"/>
    <p:sldId id="371" r:id="rId22"/>
    <p:sldId id="372" r:id="rId23"/>
    <p:sldId id="373" r:id="rId24"/>
    <p:sldId id="429" r:id="rId25"/>
    <p:sldId id="374" r:id="rId26"/>
    <p:sldId id="375" r:id="rId27"/>
    <p:sldId id="376" r:id="rId28"/>
    <p:sldId id="377" r:id="rId29"/>
    <p:sldId id="378" r:id="rId30"/>
    <p:sldId id="379" r:id="rId31"/>
    <p:sldId id="380" r:id="rId32"/>
    <p:sldId id="381" r:id="rId33"/>
    <p:sldId id="382" r:id="rId34"/>
    <p:sldId id="383" r:id="rId35"/>
    <p:sldId id="384" r:id="rId36"/>
    <p:sldId id="385" r:id="rId37"/>
    <p:sldId id="430" r:id="rId38"/>
    <p:sldId id="431" r:id="rId39"/>
    <p:sldId id="432" r:id="rId40"/>
    <p:sldId id="386" r:id="rId41"/>
    <p:sldId id="387" r:id="rId42"/>
    <p:sldId id="388" r:id="rId43"/>
    <p:sldId id="389" r:id="rId44"/>
    <p:sldId id="390" r:id="rId45"/>
    <p:sldId id="391" r:id="rId46"/>
    <p:sldId id="392" r:id="rId47"/>
    <p:sldId id="393" r:id="rId48"/>
    <p:sldId id="394" r:id="rId49"/>
    <p:sldId id="395" r:id="rId50"/>
    <p:sldId id="396" r:id="rId51"/>
    <p:sldId id="397" r:id="rId52"/>
    <p:sldId id="398" r:id="rId53"/>
    <p:sldId id="399" r:id="rId54"/>
    <p:sldId id="400" r:id="rId55"/>
    <p:sldId id="401" r:id="rId56"/>
    <p:sldId id="402" r:id="rId57"/>
    <p:sldId id="403" r:id="rId58"/>
    <p:sldId id="404" r:id="rId59"/>
    <p:sldId id="405" r:id="rId60"/>
    <p:sldId id="406" r:id="rId61"/>
    <p:sldId id="407" r:id="rId62"/>
    <p:sldId id="408" r:id="rId63"/>
    <p:sldId id="409" r:id="rId64"/>
    <p:sldId id="410" r:id="rId65"/>
    <p:sldId id="411" r:id="rId66"/>
    <p:sldId id="412" r:id="rId67"/>
    <p:sldId id="413" r:id="rId68"/>
    <p:sldId id="414" r:id="rId69"/>
    <p:sldId id="415" r:id="rId70"/>
    <p:sldId id="416" r:id="rId71"/>
    <p:sldId id="417" r:id="rId72"/>
    <p:sldId id="418" r:id="rId73"/>
    <p:sldId id="419" r:id="rId74"/>
    <p:sldId id="420" r:id="rId75"/>
    <p:sldId id="421" r:id="rId76"/>
    <p:sldId id="422" r:id="rId77"/>
    <p:sldId id="423" r:id="rId78"/>
    <p:sldId id="424" r:id="rId79"/>
    <p:sldId id="425" r:id="rId80"/>
    <p:sldId id="426" r:id="rId81"/>
    <p:sldId id="427" r:id="rId82"/>
    <p:sldId id="428" r:id="rId83"/>
    <p:sldId id="433" r:id="rId84"/>
    <p:sldId id="351" r:id="rId8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81" userDrawn="1">
          <p15:clr>
            <a:srgbClr val="A4A3A4"/>
          </p15:clr>
        </p15:guide>
        <p15:guide id="2" pos="295" userDrawn="1">
          <p15:clr>
            <a:srgbClr val="A4A3A4"/>
          </p15:clr>
        </p15:guide>
        <p15:guide id="3" pos="131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092"/>
    <a:srgbClr val="965F27"/>
    <a:srgbClr val="ED1B24"/>
    <a:srgbClr val="007CC2"/>
    <a:srgbClr val="FDEFDF"/>
    <a:srgbClr val="956027"/>
    <a:srgbClr val="6E86C4"/>
    <a:srgbClr val="F35E18"/>
    <a:srgbClr val="EE724C"/>
    <a:srgbClr val="E21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83" autoAdjust="0"/>
    <p:restoredTop sz="94693"/>
  </p:normalViewPr>
  <p:slideViewPr>
    <p:cSldViewPr snapToGrid="0" snapToObjects="1">
      <p:cViewPr varScale="1">
        <p:scale>
          <a:sx n="97" d="100"/>
          <a:sy n="97" d="100"/>
        </p:scale>
        <p:origin x="2048" y="184"/>
      </p:cViewPr>
      <p:guideLst>
        <p:guide orient="horz" pos="981"/>
        <p:guide pos="295"/>
        <p:guide pos="1315"/>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Lst>
  </p:outlineViewPr>
  <p:notesTextViewPr>
    <p:cViewPr>
      <p:scale>
        <a:sx n="100" d="100"/>
        <a:sy n="100" d="100"/>
      </p:scale>
      <p:origin x="0" y="0"/>
    </p:cViewPr>
  </p:notesTextViewPr>
  <p:sorterViewPr>
    <p:cViewPr>
      <p:scale>
        <a:sx n="66" d="100"/>
        <a:sy n="66" d="100"/>
      </p:scale>
      <p:origin x="0" y="-6282"/>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_rels/viewProps.xml.rels><?xml version="1.0" encoding="UTF-8" standalone="yes"?>
<Relationships xmlns="http://schemas.openxmlformats.org/package/2006/relationships"><Relationship Id="rId26" Type="http://schemas.openxmlformats.org/officeDocument/2006/relationships/slide" Target="slides/slide27.xml"/><Relationship Id="rId21" Type="http://schemas.openxmlformats.org/officeDocument/2006/relationships/slide" Target="slides/slide22.xml"/><Relationship Id="rId42" Type="http://schemas.openxmlformats.org/officeDocument/2006/relationships/slide" Target="slides/slide43.xml"/><Relationship Id="rId47" Type="http://schemas.openxmlformats.org/officeDocument/2006/relationships/slide" Target="slides/slide48.xml"/><Relationship Id="rId63" Type="http://schemas.openxmlformats.org/officeDocument/2006/relationships/slide" Target="slides/slide64.xml"/><Relationship Id="rId68" Type="http://schemas.openxmlformats.org/officeDocument/2006/relationships/slide" Target="slides/slide69.xml"/><Relationship Id="rId16" Type="http://schemas.openxmlformats.org/officeDocument/2006/relationships/slide" Target="slides/slide17.xml"/><Relationship Id="rId11" Type="http://schemas.openxmlformats.org/officeDocument/2006/relationships/slide" Target="slides/slide12.xml"/><Relationship Id="rId32" Type="http://schemas.openxmlformats.org/officeDocument/2006/relationships/slide" Target="slides/slide33.xml"/><Relationship Id="rId37" Type="http://schemas.openxmlformats.org/officeDocument/2006/relationships/slide" Target="slides/slide38.xml"/><Relationship Id="rId53" Type="http://schemas.openxmlformats.org/officeDocument/2006/relationships/slide" Target="slides/slide54.xml"/><Relationship Id="rId58" Type="http://schemas.openxmlformats.org/officeDocument/2006/relationships/slide" Target="slides/slide59.xml"/><Relationship Id="rId74" Type="http://schemas.openxmlformats.org/officeDocument/2006/relationships/slide" Target="slides/slide75.xml"/><Relationship Id="rId79" Type="http://schemas.openxmlformats.org/officeDocument/2006/relationships/slide" Target="slides/slide80.xml"/><Relationship Id="rId5" Type="http://schemas.openxmlformats.org/officeDocument/2006/relationships/slide" Target="slides/slide6.xml"/><Relationship Id="rId61" Type="http://schemas.openxmlformats.org/officeDocument/2006/relationships/slide" Target="slides/slide62.xml"/><Relationship Id="rId82" Type="http://schemas.openxmlformats.org/officeDocument/2006/relationships/slide" Target="slides/slide83.xml"/><Relationship Id="rId19" Type="http://schemas.openxmlformats.org/officeDocument/2006/relationships/slide" Target="slides/slide2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35" Type="http://schemas.openxmlformats.org/officeDocument/2006/relationships/slide" Target="slides/slide36.xml"/><Relationship Id="rId43" Type="http://schemas.openxmlformats.org/officeDocument/2006/relationships/slide" Target="slides/slide44.xml"/><Relationship Id="rId48" Type="http://schemas.openxmlformats.org/officeDocument/2006/relationships/slide" Target="slides/slide49.xml"/><Relationship Id="rId56" Type="http://schemas.openxmlformats.org/officeDocument/2006/relationships/slide" Target="slides/slide57.xml"/><Relationship Id="rId64" Type="http://schemas.openxmlformats.org/officeDocument/2006/relationships/slide" Target="slides/slide65.xml"/><Relationship Id="rId69" Type="http://schemas.openxmlformats.org/officeDocument/2006/relationships/slide" Target="slides/slide70.xml"/><Relationship Id="rId77" Type="http://schemas.openxmlformats.org/officeDocument/2006/relationships/slide" Target="slides/slide78.xml"/><Relationship Id="rId8" Type="http://schemas.openxmlformats.org/officeDocument/2006/relationships/slide" Target="slides/slide9.xml"/><Relationship Id="rId51" Type="http://schemas.openxmlformats.org/officeDocument/2006/relationships/slide" Target="slides/slide52.xml"/><Relationship Id="rId72" Type="http://schemas.openxmlformats.org/officeDocument/2006/relationships/slide" Target="slides/slide73.xml"/><Relationship Id="rId80" Type="http://schemas.openxmlformats.org/officeDocument/2006/relationships/slide" Target="slides/slide81.xml"/><Relationship Id="rId3" Type="http://schemas.openxmlformats.org/officeDocument/2006/relationships/slide" Target="slides/slide3.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38" Type="http://schemas.openxmlformats.org/officeDocument/2006/relationships/slide" Target="slides/slide39.xml"/><Relationship Id="rId46" Type="http://schemas.openxmlformats.org/officeDocument/2006/relationships/slide" Target="slides/slide47.xml"/><Relationship Id="rId59" Type="http://schemas.openxmlformats.org/officeDocument/2006/relationships/slide" Target="slides/slide60.xml"/><Relationship Id="rId67" Type="http://schemas.openxmlformats.org/officeDocument/2006/relationships/slide" Target="slides/slide68.xml"/><Relationship Id="rId20" Type="http://schemas.openxmlformats.org/officeDocument/2006/relationships/slide" Target="slides/slide21.xml"/><Relationship Id="rId41" Type="http://schemas.openxmlformats.org/officeDocument/2006/relationships/slide" Target="slides/slide42.xml"/><Relationship Id="rId54" Type="http://schemas.openxmlformats.org/officeDocument/2006/relationships/slide" Target="slides/slide55.xml"/><Relationship Id="rId62" Type="http://schemas.openxmlformats.org/officeDocument/2006/relationships/slide" Target="slides/slide63.xml"/><Relationship Id="rId70" Type="http://schemas.openxmlformats.org/officeDocument/2006/relationships/slide" Target="slides/slide71.xml"/><Relationship Id="rId75" Type="http://schemas.openxmlformats.org/officeDocument/2006/relationships/slide" Target="slides/slide76.xml"/><Relationship Id="rId1" Type="http://schemas.openxmlformats.org/officeDocument/2006/relationships/slide" Target="slides/slide1.xml"/><Relationship Id="rId6" Type="http://schemas.openxmlformats.org/officeDocument/2006/relationships/slide" Target="slides/slide7.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7.xml"/><Relationship Id="rId49" Type="http://schemas.openxmlformats.org/officeDocument/2006/relationships/slide" Target="slides/slide50.xml"/><Relationship Id="rId57" Type="http://schemas.openxmlformats.org/officeDocument/2006/relationships/slide" Target="slides/slide58.xml"/><Relationship Id="rId10" Type="http://schemas.openxmlformats.org/officeDocument/2006/relationships/slide" Target="slides/slide11.xml"/><Relationship Id="rId31" Type="http://schemas.openxmlformats.org/officeDocument/2006/relationships/slide" Target="slides/slide32.xml"/><Relationship Id="rId44" Type="http://schemas.openxmlformats.org/officeDocument/2006/relationships/slide" Target="slides/slide45.xml"/><Relationship Id="rId52" Type="http://schemas.openxmlformats.org/officeDocument/2006/relationships/slide" Target="slides/slide53.xml"/><Relationship Id="rId60" Type="http://schemas.openxmlformats.org/officeDocument/2006/relationships/slide" Target="slides/slide61.xml"/><Relationship Id="rId65" Type="http://schemas.openxmlformats.org/officeDocument/2006/relationships/slide" Target="slides/slide66.xml"/><Relationship Id="rId73" Type="http://schemas.openxmlformats.org/officeDocument/2006/relationships/slide" Target="slides/slide74.xml"/><Relationship Id="rId78" Type="http://schemas.openxmlformats.org/officeDocument/2006/relationships/slide" Target="slides/slide79.xml"/><Relationship Id="rId81" Type="http://schemas.openxmlformats.org/officeDocument/2006/relationships/slide" Target="slides/slide82.xml"/><Relationship Id="rId4" Type="http://schemas.openxmlformats.org/officeDocument/2006/relationships/slide" Target="slides/slide5.xml"/><Relationship Id="rId9" Type="http://schemas.openxmlformats.org/officeDocument/2006/relationships/slide" Target="slides/slide10.xml"/><Relationship Id="rId13" Type="http://schemas.openxmlformats.org/officeDocument/2006/relationships/slide" Target="slides/slide14.xml"/><Relationship Id="rId18" Type="http://schemas.openxmlformats.org/officeDocument/2006/relationships/slide" Target="slides/slide19.xml"/><Relationship Id="rId39" Type="http://schemas.openxmlformats.org/officeDocument/2006/relationships/slide" Target="slides/slide40.xml"/><Relationship Id="rId34" Type="http://schemas.openxmlformats.org/officeDocument/2006/relationships/slide" Target="slides/slide35.xml"/><Relationship Id="rId50" Type="http://schemas.openxmlformats.org/officeDocument/2006/relationships/slide" Target="slides/slide51.xml"/><Relationship Id="rId55" Type="http://schemas.openxmlformats.org/officeDocument/2006/relationships/slide" Target="slides/slide56.xml"/><Relationship Id="rId76" Type="http://schemas.openxmlformats.org/officeDocument/2006/relationships/slide" Target="slides/slide77.xml"/><Relationship Id="rId7" Type="http://schemas.openxmlformats.org/officeDocument/2006/relationships/slide" Target="slides/slide8.xml"/><Relationship Id="rId71" Type="http://schemas.openxmlformats.org/officeDocument/2006/relationships/slide" Target="slides/slide72.xml"/><Relationship Id="rId2" Type="http://schemas.openxmlformats.org/officeDocument/2006/relationships/slide" Target="slides/slide2.xml"/><Relationship Id="rId29" Type="http://schemas.openxmlformats.org/officeDocument/2006/relationships/slide" Target="slides/slide30.xml"/><Relationship Id="rId24" Type="http://schemas.openxmlformats.org/officeDocument/2006/relationships/slide" Target="slides/slide25.xml"/><Relationship Id="rId40" Type="http://schemas.openxmlformats.org/officeDocument/2006/relationships/slide" Target="slides/slide41.xml"/><Relationship Id="rId45" Type="http://schemas.openxmlformats.org/officeDocument/2006/relationships/slide" Target="slides/slide46.xml"/><Relationship Id="rId66" Type="http://schemas.openxmlformats.org/officeDocument/2006/relationships/slide" Target="slides/slide6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9/16/19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3580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83</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9/16/19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7.wmf"/></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35.wmf"/><Relationship Id="rId5" Type="http://schemas.openxmlformats.org/officeDocument/2006/relationships/oleObject" Target="../embeddings/oleObject5.bin"/><Relationship Id="rId4" Type="http://schemas.openxmlformats.org/officeDocument/2006/relationships/image" Target="../media/image34.wmf"/></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43.wmf"/></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7.svg"/></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2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a:solidFill>
                  <a:srgbClr val="000000"/>
                </a:solidFill>
                <a:latin typeface="Arial (body)"/>
              </a:rPr>
              <a:t>Population &amp; Health</a:t>
            </a:r>
            <a:endParaRPr lang="en-US" altLang="en-US" dirty="0">
              <a:solidFill>
                <a:srgbClr val="000000"/>
              </a:solidFill>
              <a:latin typeface="Arial (body)"/>
            </a:endParaRP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90310"/>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1AA0-265B-458B-BEAC-9367E648E5B6}"/>
              </a:ext>
            </a:extLst>
          </p:cNvPr>
          <p:cNvSpPr>
            <a:spLocks noGrp="1"/>
          </p:cNvSpPr>
          <p:nvPr>
            <p:ph type="title"/>
          </p:nvPr>
        </p:nvSpPr>
        <p:spPr/>
        <p:txBody>
          <a:bodyPr/>
          <a:lstStyle/>
          <a:p>
            <a:r>
              <a:rPr lang="en-US" dirty="0"/>
              <a:t>2.1.2 Population Concentrations </a:t>
            </a:r>
            <a:r>
              <a:rPr lang="en-US" sz="2000" b="0" dirty="0"/>
              <a:t>(3 of 4)</a:t>
            </a:r>
            <a:endParaRPr lang="en-US" dirty="0"/>
          </a:p>
        </p:txBody>
      </p:sp>
      <p:sp>
        <p:nvSpPr>
          <p:cNvPr id="3" name="Content Placeholder 2">
            <a:extLst>
              <a:ext uri="{FF2B5EF4-FFF2-40B4-BE49-F238E27FC236}">
                <a16:creationId xmlns:a16="http://schemas.microsoft.com/office/drawing/2014/main" id="{1DE2E11F-5506-488E-ADDF-84D31216749B}"/>
              </a:ext>
            </a:extLst>
          </p:cNvPr>
          <p:cNvSpPr>
            <a:spLocks noGrp="1"/>
          </p:cNvSpPr>
          <p:nvPr>
            <p:ph sz="quarter" idx="13"/>
          </p:nvPr>
        </p:nvSpPr>
        <p:spPr>
          <a:xfrm>
            <a:off x="457200" y="1556326"/>
            <a:ext cx="8229600" cy="742374"/>
          </a:xfrm>
        </p:spPr>
        <p:txBody>
          <a:bodyPr/>
          <a:lstStyle/>
          <a:p>
            <a:pPr marL="432" indent="0">
              <a:buNone/>
            </a:pPr>
            <a:r>
              <a:rPr lang="en-IN" b="1" dirty="0"/>
              <a:t>Figure 2-5:</a:t>
            </a:r>
            <a:r>
              <a:rPr lang="en-IN" dirty="0"/>
              <a:t> </a:t>
            </a:r>
            <a:r>
              <a:rPr lang="en-US" dirty="0"/>
              <a:t>World Population Cartogram: Country size proportional to population size. </a:t>
            </a:r>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55" y="2577711"/>
            <a:ext cx="8130833" cy="3485659"/>
          </a:xfrm>
          <a:prstGeom prst="rect">
            <a:avLst/>
          </a:prstGeom>
        </p:spPr>
      </p:pic>
      <p:sp>
        <p:nvSpPr>
          <p:cNvPr id="5" name="TextBox 4"/>
          <p:cNvSpPr txBox="1"/>
          <p:nvPr/>
        </p:nvSpPr>
        <p:spPr>
          <a:xfrm>
            <a:off x="4621710" y="3083033"/>
            <a:ext cx="579005" cy="184666"/>
          </a:xfrm>
          <a:prstGeom prst="rect">
            <a:avLst/>
          </a:prstGeom>
          <a:noFill/>
        </p:spPr>
        <p:txBody>
          <a:bodyPr wrap="none" rtlCol="0">
            <a:spAutoFit/>
          </a:bodyPr>
          <a:lstStyle/>
          <a:p>
            <a:r>
              <a:rPr lang="en-IN" sz="600" b="1" dirty="0">
                <a:effectLst>
                  <a:glow rad="63500">
                    <a:schemeClr val="bg1"/>
                  </a:glow>
                </a:effectLst>
              </a:rPr>
              <a:t>GERMANY</a:t>
            </a:r>
          </a:p>
        </p:txBody>
      </p:sp>
      <p:sp>
        <p:nvSpPr>
          <p:cNvPr id="7" name="TextBox 6"/>
          <p:cNvSpPr txBox="1"/>
          <p:nvPr/>
        </p:nvSpPr>
        <p:spPr>
          <a:xfrm>
            <a:off x="5260823" y="2974661"/>
            <a:ext cx="521297" cy="200055"/>
          </a:xfrm>
          <a:prstGeom prst="rect">
            <a:avLst/>
          </a:prstGeom>
          <a:noFill/>
        </p:spPr>
        <p:txBody>
          <a:bodyPr wrap="none" rtlCol="0">
            <a:spAutoFit/>
          </a:bodyPr>
          <a:lstStyle/>
          <a:p>
            <a:r>
              <a:rPr lang="en-IN" sz="700" b="1" dirty="0">
                <a:effectLst>
                  <a:glow rad="63500">
                    <a:schemeClr val="bg1"/>
                  </a:glow>
                </a:effectLst>
              </a:rPr>
              <a:t>RUSSIA</a:t>
            </a:r>
          </a:p>
        </p:txBody>
      </p:sp>
      <p:sp>
        <p:nvSpPr>
          <p:cNvPr id="9" name="TextBox 8"/>
          <p:cNvSpPr txBox="1"/>
          <p:nvPr/>
        </p:nvSpPr>
        <p:spPr>
          <a:xfrm>
            <a:off x="2881413" y="3396390"/>
            <a:ext cx="893193" cy="200055"/>
          </a:xfrm>
          <a:prstGeom prst="rect">
            <a:avLst/>
          </a:prstGeom>
          <a:noFill/>
        </p:spPr>
        <p:txBody>
          <a:bodyPr wrap="none" rtlCol="0">
            <a:spAutoFit/>
          </a:bodyPr>
          <a:lstStyle/>
          <a:p>
            <a:r>
              <a:rPr lang="en-IN" sz="700" b="1" dirty="0">
                <a:effectLst>
                  <a:glow rad="63500">
                    <a:schemeClr val="bg1"/>
                  </a:glow>
                </a:effectLst>
              </a:rPr>
              <a:t>UNITED STATES</a:t>
            </a:r>
          </a:p>
        </p:txBody>
      </p:sp>
      <p:sp>
        <p:nvSpPr>
          <p:cNvPr id="10" name="TextBox 9"/>
          <p:cNvSpPr txBox="1"/>
          <p:nvPr/>
        </p:nvSpPr>
        <p:spPr>
          <a:xfrm>
            <a:off x="4091896" y="2925006"/>
            <a:ext cx="576516" cy="287322"/>
          </a:xfrm>
          <a:prstGeom prst="rect">
            <a:avLst/>
          </a:prstGeom>
          <a:noFill/>
        </p:spPr>
        <p:txBody>
          <a:bodyPr wrap="none" rtlCol="0">
            <a:spAutoFit/>
          </a:bodyPr>
          <a:lstStyle/>
          <a:p>
            <a:pPr algn="ctr"/>
            <a:r>
              <a:rPr lang="en-IN" sz="600" b="1" dirty="0">
                <a:effectLst>
                  <a:glow rad="63500">
                    <a:schemeClr val="bg1"/>
                  </a:glow>
                </a:effectLst>
              </a:rPr>
              <a:t>UNITED</a:t>
            </a:r>
          </a:p>
          <a:p>
            <a:pPr algn="ctr"/>
            <a:r>
              <a:rPr lang="en-IN" sz="600" b="1" dirty="0">
                <a:effectLst>
                  <a:glow rad="63500">
                    <a:schemeClr val="bg1"/>
                  </a:glow>
                </a:effectLst>
              </a:rPr>
              <a:t>KINGDOM</a:t>
            </a:r>
          </a:p>
        </p:txBody>
      </p:sp>
      <p:sp>
        <p:nvSpPr>
          <p:cNvPr id="11" name="TextBox 10"/>
          <p:cNvSpPr txBox="1"/>
          <p:nvPr/>
        </p:nvSpPr>
        <p:spPr>
          <a:xfrm>
            <a:off x="4274990" y="3263269"/>
            <a:ext cx="506870" cy="184666"/>
          </a:xfrm>
          <a:prstGeom prst="rect">
            <a:avLst/>
          </a:prstGeom>
          <a:noFill/>
        </p:spPr>
        <p:txBody>
          <a:bodyPr wrap="none" rtlCol="0">
            <a:spAutoFit/>
          </a:bodyPr>
          <a:lstStyle/>
          <a:p>
            <a:r>
              <a:rPr lang="en-IN" sz="600" b="1" dirty="0">
                <a:effectLst>
                  <a:glow rad="63500">
                    <a:schemeClr val="bg1"/>
                  </a:glow>
                </a:effectLst>
              </a:rPr>
              <a:t>FRANCE</a:t>
            </a:r>
          </a:p>
        </p:txBody>
      </p:sp>
      <p:sp>
        <p:nvSpPr>
          <p:cNvPr id="12" name="TextBox 11"/>
          <p:cNvSpPr txBox="1"/>
          <p:nvPr/>
        </p:nvSpPr>
        <p:spPr>
          <a:xfrm>
            <a:off x="4728116" y="3549682"/>
            <a:ext cx="405880" cy="184666"/>
          </a:xfrm>
          <a:prstGeom prst="rect">
            <a:avLst/>
          </a:prstGeom>
          <a:noFill/>
        </p:spPr>
        <p:txBody>
          <a:bodyPr wrap="none" rtlCol="0">
            <a:spAutoFit/>
          </a:bodyPr>
          <a:lstStyle/>
          <a:p>
            <a:r>
              <a:rPr lang="en-IN" sz="600" b="1" dirty="0">
                <a:effectLst>
                  <a:glow rad="63500">
                    <a:schemeClr val="bg1"/>
                  </a:glow>
                </a:effectLst>
              </a:rPr>
              <a:t>ITALY</a:t>
            </a:r>
          </a:p>
        </p:txBody>
      </p:sp>
      <p:sp>
        <p:nvSpPr>
          <p:cNvPr id="13" name="TextBox 12"/>
          <p:cNvSpPr txBox="1"/>
          <p:nvPr/>
        </p:nvSpPr>
        <p:spPr>
          <a:xfrm>
            <a:off x="5220673" y="3549463"/>
            <a:ext cx="502061" cy="184666"/>
          </a:xfrm>
          <a:prstGeom prst="rect">
            <a:avLst/>
          </a:prstGeom>
          <a:noFill/>
        </p:spPr>
        <p:txBody>
          <a:bodyPr wrap="none" rtlCol="0">
            <a:spAutoFit/>
          </a:bodyPr>
          <a:lstStyle/>
          <a:p>
            <a:r>
              <a:rPr lang="en-IN" sz="600" b="1" dirty="0">
                <a:effectLst>
                  <a:glow rad="63500">
                    <a:schemeClr val="bg1"/>
                  </a:glow>
                </a:effectLst>
              </a:rPr>
              <a:t>TURKEY</a:t>
            </a:r>
          </a:p>
        </p:txBody>
      </p:sp>
      <p:sp>
        <p:nvSpPr>
          <p:cNvPr id="14" name="TextBox 13"/>
          <p:cNvSpPr txBox="1"/>
          <p:nvPr/>
        </p:nvSpPr>
        <p:spPr>
          <a:xfrm>
            <a:off x="5657862" y="3632598"/>
            <a:ext cx="373821" cy="184666"/>
          </a:xfrm>
          <a:prstGeom prst="rect">
            <a:avLst/>
          </a:prstGeom>
          <a:noFill/>
        </p:spPr>
        <p:txBody>
          <a:bodyPr wrap="none" rtlCol="0">
            <a:spAutoFit/>
          </a:bodyPr>
          <a:lstStyle/>
          <a:p>
            <a:r>
              <a:rPr lang="en-IN" sz="600" b="1" dirty="0">
                <a:effectLst>
                  <a:glow rad="63500">
                    <a:schemeClr val="bg1"/>
                  </a:glow>
                </a:effectLst>
              </a:rPr>
              <a:t>IRAN</a:t>
            </a:r>
          </a:p>
        </p:txBody>
      </p:sp>
      <p:sp>
        <p:nvSpPr>
          <p:cNvPr id="15" name="TextBox 14"/>
          <p:cNvSpPr txBox="1"/>
          <p:nvPr/>
        </p:nvSpPr>
        <p:spPr>
          <a:xfrm>
            <a:off x="5750072" y="3868312"/>
            <a:ext cx="639918" cy="200055"/>
          </a:xfrm>
          <a:prstGeom prst="rect">
            <a:avLst/>
          </a:prstGeom>
          <a:noFill/>
        </p:spPr>
        <p:txBody>
          <a:bodyPr wrap="none" rtlCol="0">
            <a:spAutoFit/>
          </a:bodyPr>
          <a:lstStyle/>
          <a:p>
            <a:r>
              <a:rPr lang="en-IN" sz="700" b="1" dirty="0">
                <a:effectLst>
                  <a:glow rad="63500">
                    <a:schemeClr val="bg1"/>
                  </a:glow>
                </a:effectLst>
              </a:rPr>
              <a:t>PAKISTAN</a:t>
            </a:r>
          </a:p>
        </p:txBody>
      </p:sp>
      <p:sp>
        <p:nvSpPr>
          <p:cNvPr id="16" name="TextBox 15"/>
          <p:cNvSpPr txBox="1"/>
          <p:nvPr/>
        </p:nvSpPr>
        <p:spPr>
          <a:xfrm>
            <a:off x="5050588" y="3910856"/>
            <a:ext cx="444352" cy="184666"/>
          </a:xfrm>
          <a:prstGeom prst="rect">
            <a:avLst/>
          </a:prstGeom>
          <a:noFill/>
        </p:spPr>
        <p:txBody>
          <a:bodyPr wrap="none" rtlCol="0">
            <a:spAutoFit/>
          </a:bodyPr>
          <a:lstStyle/>
          <a:p>
            <a:r>
              <a:rPr lang="en-IN" sz="600" b="1" dirty="0">
                <a:effectLst>
                  <a:glow rad="63500">
                    <a:schemeClr val="bg1"/>
                  </a:glow>
                </a:effectLst>
              </a:rPr>
              <a:t>EGYPT</a:t>
            </a:r>
          </a:p>
        </p:txBody>
      </p:sp>
      <p:sp>
        <p:nvSpPr>
          <p:cNvPr id="17" name="TextBox 16"/>
          <p:cNvSpPr txBox="1"/>
          <p:nvPr/>
        </p:nvSpPr>
        <p:spPr>
          <a:xfrm>
            <a:off x="2970727" y="3830132"/>
            <a:ext cx="538930" cy="200055"/>
          </a:xfrm>
          <a:prstGeom prst="rect">
            <a:avLst/>
          </a:prstGeom>
          <a:noFill/>
        </p:spPr>
        <p:txBody>
          <a:bodyPr wrap="none" rtlCol="0">
            <a:spAutoFit/>
          </a:bodyPr>
          <a:lstStyle/>
          <a:p>
            <a:r>
              <a:rPr lang="en-IN" sz="700" b="1" dirty="0">
                <a:effectLst>
                  <a:glow rad="63500">
                    <a:schemeClr val="bg1"/>
                  </a:glow>
                </a:effectLst>
              </a:rPr>
              <a:t>MEXICO</a:t>
            </a:r>
          </a:p>
        </p:txBody>
      </p:sp>
      <p:sp>
        <p:nvSpPr>
          <p:cNvPr id="18" name="TextBox 17"/>
          <p:cNvSpPr txBox="1"/>
          <p:nvPr/>
        </p:nvSpPr>
        <p:spPr>
          <a:xfrm>
            <a:off x="3845088" y="4404423"/>
            <a:ext cx="511679" cy="200055"/>
          </a:xfrm>
          <a:prstGeom prst="rect">
            <a:avLst/>
          </a:prstGeom>
          <a:noFill/>
        </p:spPr>
        <p:txBody>
          <a:bodyPr wrap="none" rtlCol="0">
            <a:spAutoFit/>
          </a:bodyPr>
          <a:lstStyle/>
          <a:p>
            <a:r>
              <a:rPr lang="en-IN" sz="700" b="1" dirty="0">
                <a:effectLst>
                  <a:glow rad="63500">
                    <a:schemeClr val="bg1"/>
                  </a:glow>
                </a:effectLst>
              </a:rPr>
              <a:t>BRAZIL</a:t>
            </a:r>
          </a:p>
        </p:txBody>
      </p:sp>
      <p:sp>
        <p:nvSpPr>
          <p:cNvPr id="19" name="TextBox 18"/>
          <p:cNvSpPr txBox="1"/>
          <p:nvPr/>
        </p:nvSpPr>
        <p:spPr>
          <a:xfrm>
            <a:off x="4690366" y="4258612"/>
            <a:ext cx="558166" cy="200055"/>
          </a:xfrm>
          <a:prstGeom prst="rect">
            <a:avLst/>
          </a:prstGeom>
          <a:noFill/>
        </p:spPr>
        <p:txBody>
          <a:bodyPr wrap="none" rtlCol="0">
            <a:spAutoFit/>
          </a:bodyPr>
          <a:lstStyle/>
          <a:p>
            <a:r>
              <a:rPr lang="en-IN" sz="700" b="1" dirty="0">
                <a:effectLst>
                  <a:glow rad="63500">
                    <a:schemeClr val="bg1"/>
                  </a:glow>
                </a:effectLst>
              </a:rPr>
              <a:t>NIGERIA</a:t>
            </a:r>
          </a:p>
        </p:txBody>
      </p:sp>
      <p:sp>
        <p:nvSpPr>
          <p:cNvPr id="20" name="TextBox 19"/>
          <p:cNvSpPr txBox="1"/>
          <p:nvPr/>
        </p:nvSpPr>
        <p:spPr>
          <a:xfrm>
            <a:off x="5111826" y="4306645"/>
            <a:ext cx="546945" cy="184666"/>
          </a:xfrm>
          <a:prstGeom prst="rect">
            <a:avLst/>
          </a:prstGeom>
          <a:noFill/>
        </p:spPr>
        <p:txBody>
          <a:bodyPr wrap="none" rtlCol="0">
            <a:spAutoFit/>
          </a:bodyPr>
          <a:lstStyle/>
          <a:p>
            <a:r>
              <a:rPr lang="en-IN" sz="600" b="1" dirty="0">
                <a:effectLst>
                  <a:glow rad="63500">
                    <a:schemeClr val="bg1"/>
                  </a:glow>
                </a:effectLst>
              </a:rPr>
              <a:t>ETHIOPIA</a:t>
            </a:r>
          </a:p>
        </p:txBody>
      </p:sp>
      <p:sp>
        <p:nvSpPr>
          <p:cNvPr id="22" name="TextBox 21"/>
          <p:cNvSpPr txBox="1"/>
          <p:nvPr/>
        </p:nvSpPr>
        <p:spPr>
          <a:xfrm>
            <a:off x="5341313" y="4542203"/>
            <a:ext cx="455574" cy="184666"/>
          </a:xfrm>
          <a:prstGeom prst="rect">
            <a:avLst/>
          </a:prstGeom>
          <a:noFill/>
        </p:spPr>
        <p:txBody>
          <a:bodyPr wrap="none" rtlCol="0">
            <a:spAutoFit/>
          </a:bodyPr>
          <a:lstStyle/>
          <a:p>
            <a:r>
              <a:rPr lang="en-IN" sz="600" b="1" dirty="0">
                <a:effectLst>
                  <a:glow rad="63500">
                    <a:schemeClr val="bg1"/>
                  </a:glow>
                </a:effectLst>
              </a:rPr>
              <a:t>KENYA</a:t>
            </a:r>
          </a:p>
        </p:txBody>
      </p:sp>
      <p:sp>
        <p:nvSpPr>
          <p:cNvPr id="23" name="TextBox 22"/>
          <p:cNvSpPr txBox="1"/>
          <p:nvPr/>
        </p:nvSpPr>
        <p:spPr>
          <a:xfrm>
            <a:off x="5312182" y="4691325"/>
            <a:ext cx="579005" cy="184666"/>
          </a:xfrm>
          <a:prstGeom prst="rect">
            <a:avLst/>
          </a:prstGeom>
          <a:noFill/>
        </p:spPr>
        <p:txBody>
          <a:bodyPr wrap="none" rtlCol="0">
            <a:spAutoFit/>
          </a:bodyPr>
          <a:lstStyle/>
          <a:p>
            <a:r>
              <a:rPr lang="en-IN" sz="600" b="1" dirty="0">
                <a:effectLst>
                  <a:glow rad="63500">
                    <a:schemeClr val="bg1"/>
                  </a:glow>
                </a:effectLst>
              </a:rPr>
              <a:t>TANZANIA</a:t>
            </a:r>
          </a:p>
        </p:txBody>
      </p:sp>
      <p:sp>
        <p:nvSpPr>
          <p:cNvPr id="24" name="TextBox 23"/>
          <p:cNvSpPr txBox="1"/>
          <p:nvPr/>
        </p:nvSpPr>
        <p:spPr>
          <a:xfrm>
            <a:off x="4654515" y="4724849"/>
            <a:ext cx="772928" cy="280140"/>
          </a:xfrm>
          <a:prstGeom prst="rect">
            <a:avLst/>
          </a:prstGeom>
          <a:noFill/>
        </p:spPr>
        <p:txBody>
          <a:bodyPr wrap="none" rtlCol="0">
            <a:spAutoFit/>
          </a:bodyPr>
          <a:lstStyle/>
          <a:p>
            <a:pPr algn="ctr"/>
            <a:r>
              <a:rPr lang="en-US" sz="600" b="1" dirty="0">
                <a:effectLst>
                  <a:glow rad="63500">
                    <a:schemeClr val="bg1"/>
                  </a:glow>
                </a:effectLst>
              </a:rPr>
              <a:t>DEM. REP.</a:t>
            </a:r>
          </a:p>
          <a:p>
            <a:pPr algn="ctr"/>
            <a:r>
              <a:rPr lang="en-US" sz="600" b="1" dirty="0">
                <a:effectLst>
                  <a:glow rad="63500">
                    <a:schemeClr val="bg1"/>
                  </a:glow>
                </a:effectLst>
              </a:rPr>
              <a:t>OF THE CONGO</a:t>
            </a:r>
            <a:endParaRPr lang="en-IN" sz="600" b="1" dirty="0">
              <a:effectLst>
                <a:glow rad="63500">
                  <a:schemeClr val="bg1"/>
                </a:glow>
              </a:effectLst>
            </a:endParaRPr>
          </a:p>
        </p:txBody>
      </p:sp>
      <p:sp>
        <p:nvSpPr>
          <p:cNvPr id="25" name="TextBox 24"/>
          <p:cNvSpPr txBox="1"/>
          <p:nvPr/>
        </p:nvSpPr>
        <p:spPr>
          <a:xfrm>
            <a:off x="4985659" y="5046104"/>
            <a:ext cx="488597" cy="280140"/>
          </a:xfrm>
          <a:prstGeom prst="rect">
            <a:avLst/>
          </a:prstGeom>
          <a:noFill/>
        </p:spPr>
        <p:txBody>
          <a:bodyPr wrap="none" rtlCol="0">
            <a:spAutoFit/>
          </a:bodyPr>
          <a:lstStyle/>
          <a:p>
            <a:r>
              <a:rPr lang="en-IN" sz="600" b="1" dirty="0">
                <a:effectLst>
                  <a:glow rad="63500">
                    <a:schemeClr val="bg1"/>
                  </a:glow>
                </a:effectLst>
              </a:rPr>
              <a:t>SOUTH</a:t>
            </a:r>
          </a:p>
          <a:p>
            <a:r>
              <a:rPr lang="en-IN" sz="600" b="1" dirty="0">
                <a:effectLst>
                  <a:glow rad="63500">
                    <a:schemeClr val="bg1"/>
                  </a:glow>
                </a:effectLst>
              </a:rPr>
              <a:t>AFRICA</a:t>
            </a:r>
          </a:p>
        </p:txBody>
      </p:sp>
      <p:sp>
        <p:nvSpPr>
          <p:cNvPr id="26" name="TextBox 25"/>
          <p:cNvSpPr txBox="1"/>
          <p:nvPr/>
        </p:nvSpPr>
        <p:spPr>
          <a:xfrm>
            <a:off x="6256007" y="4474103"/>
            <a:ext cx="428322" cy="200055"/>
          </a:xfrm>
          <a:prstGeom prst="rect">
            <a:avLst/>
          </a:prstGeom>
          <a:noFill/>
        </p:spPr>
        <p:txBody>
          <a:bodyPr wrap="none" rtlCol="0">
            <a:spAutoFit/>
          </a:bodyPr>
          <a:lstStyle/>
          <a:p>
            <a:r>
              <a:rPr lang="en-IN" sz="700" b="1" dirty="0">
                <a:effectLst>
                  <a:glow rad="63500">
                    <a:schemeClr val="bg1"/>
                  </a:glow>
                </a:effectLst>
              </a:rPr>
              <a:t>INDIA</a:t>
            </a:r>
          </a:p>
        </p:txBody>
      </p:sp>
      <p:sp>
        <p:nvSpPr>
          <p:cNvPr id="27" name="TextBox 26"/>
          <p:cNvSpPr txBox="1"/>
          <p:nvPr/>
        </p:nvSpPr>
        <p:spPr>
          <a:xfrm>
            <a:off x="6571600" y="4218297"/>
            <a:ext cx="813043" cy="200055"/>
          </a:xfrm>
          <a:prstGeom prst="rect">
            <a:avLst/>
          </a:prstGeom>
          <a:noFill/>
        </p:spPr>
        <p:txBody>
          <a:bodyPr wrap="none" rtlCol="0">
            <a:spAutoFit/>
          </a:bodyPr>
          <a:lstStyle/>
          <a:p>
            <a:pPr algn="ctr"/>
            <a:r>
              <a:rPr lang="en-IN" sz="700" b="1" dirty="0">
                <a:effectLst>
                  <a:glow rad="63500">
                    <a:schemeClr val="bg1"/>
                  </a:glow>
                </a:effectLst>
              </a:rPr>
              <a:t>BANGLADESH</a:t>
            </a:r>
          </a:p>
        </p:txBody>
      </p:sp>
      <p:sp>
        <p:nvSpPr>
          <p:cNvPr id="28" name="TextBox 27"/>
          <p:cNvSpPr txBox="1"/>
          <p:nvPr/>
        </p:nvSpPr>
        <p:spPr>
          <a:xfrm>
            <a:off x="7179433" y="3740224"/>
            <a:ext cx="466794" cy="200055"/>
          </a:xfrm>
          <a:prstGeom prst="rect">
            <a:avLst/>
          </a:prstGeom>
          <a:noFill/>
        </p:spPr>
        <p:txBody>
          <a:bodyPr wrap="none" rtlCol="0">
            <a:spAutoFit/>
          </a:bodyPr>
          <a:lstStyle/>
          <a:p>
            <a:pPr algn="ctr"/>
            <a:r>
              <a:rPr lang="en-IN" sz="700" b="1" dirty="0">
                <a:effectLst>
                  <a:glow rad="63500">
                    <a:schemeClr val="bg1"/>
                  </a:glow>
                </a:effectLst>
              </a:rPr>
              <a:t>CHINA</a:t>
            </a:r>
          </a:p>
        </p:txBody>
      </p:sp>
      <p:sp>
        <p:nvSpPr>
          <p:cNvPr id="29" name="TextBox 28"/>
          <p:cNvSpPr txBox="1"/>
          <p:nvPr/>
        </p:nvSpPr>
        <p:spPr>
          <a:xfrm>
            <a:off x="7302465" y="4422381"/>
            <a:ext cx="530915" cy="184666"/>
          </a:xfrm>
          <a:prstGeom prst="rect">
            <a:avLst/>
          </a:prstGeom>
          <a:noFill/>
        </p:spPr>
        <p:txBody>
          <a:bodyPr wrap="none" rtlCol="0">
            <a:spAutoFit/>
          </a:bodyPr>
          <a:lstStyle/>
          <a:p>
            <a:pPr algn="ctr"/>
            <a:r>
              <a:rPr lang="en-IN" sz="600" b="1" dirty="0">
                <a:effectLst>
                  <a:glow rad="63500">
                    <a:schemeClr val="bg1"/>
                  </a:glow>
                </a:effectLst>
              </a:rPr>
              <a:t>VIETNAM</a:t>
            </a:r>
          </a:p>
        </p:txBody>
      </p:sp>
      <p:sp>
        <p:nvSpPr>
          <p:cNvPr id="30" name="TextBox 29"/>
          <p:cNvSpPr txBox="1"/>
          <p:nvPr/>
        </p:nvSpPr>
        <p:spPr>
          <a:xfrm>
            <a:off x="6920834" y="4517820"/>
            <a:ext cx="588623" cy="184666"/>
          </a:xfrm>
          <a:prstGeom prst="rect">
            <a:avLst/>
          </a:prstGeom>
          <a:noFill/>
        </p:spPr>
        <p:txBody>
          <a:bodyPr wrap="none" rtlCol="0">
            <a:spAutoFit/>
          </a:bodyPr>
          <a:lstStyle/>
          <a:p>
            <a:pPr algn="ctr"/>
            <a:r>
              <a:rPr lang="en-IN" sz="600" b="1" dirty="0">
                <a:effectLst>
                  <a:glow rad="63500">
                    <a:schemeClr val="bg1"/>
                  </a:glow>
                </a:effectLst>
              </a:rPr>
              <a:t>MYANMAR</a:t>
            </a:r>
          </a:p>
        </p:txBody>
      </p:sp>
      <p:sp>
        <p:nvSpPr>
          <p:cNvPr id="31" name="TextBox 30"/>
          <p:cNvSpPr txBox="1"/>
          <p:nvPr/>
        </p:nvSpPr>
        <p:spPr>
          <a:xfrm>
            <a:off x="7070951" y="4766152"/>
            <a:ext cx="579005" cy="184666"/>
          </a:xfrm>
          <a:prstGeom prst="rect">
            <a:avLst/>
          </a:prstGeom>
          <a:noFill/>
        </p:spPr>
        <p:txBody>
          <a:bodyPr wrap="none" rtlCol="0">
            <a:spAutoFit/>
          </a:bodyPr>
          <a:lstStyle/>
          <a:p>
            <a:pPr algn="ctr"/>
            <a:r>
              <a:rPr lang="en-IN" sz="600" b="1" dirty="0">
                <a:effectLst>
                  <a:glow rad="63500">
                    <a:schemeClr val="bg1"/>
                  </a:glow>
                </a:effectLst>
              </a:rPr>
              <a:t>THAILAND</a:t>
            </a:r>
          </a:p>
        </p:txBody>
      </p:sp>
      <p:sp>
        <p:nvSpPr>
          <p:cNvPr id="32" name="TextBox 31"/>
          <p:cNvSpPr txBox="1"/>
          <p:nvPr/>
        </p:nvSpPr>
        <p:spPr>
          <a:xfrm>
            <a:off x="7640189" y="4687733"/>
            <a:ext cx="740908" cy="200055"/>
          </a:xfrm>
          <a:prstGeom prst="rect">
            <a:avLst/>
          </a:prstGeom>
          <a:noFill/>
        </p:spPr>
        <p:txBody>
          <a:bodyPr wrap="none" rtlCol="0">
            <a:spAutoFit/>
          </a:bodyPr>
          <a:lstStyle/>
          <a:p>
            <a:pPr algn="ctr"/>
            <a:r>
              <a:rPr lang="en-IN" sz="700" b="1" dirty="0">
                <a:effectLst>
                  <a:glow rad="63500">
                    <a:schemeClr val="bg1"/>
                  </a:glow>
                </a:effectLst>
              </a:rPr>
              <a:t>PHILIPPINES</a:t>
            </a:r>
          </a:p>
        </p:txBody>
      </p:sp>
      <p:sp>
        <p:nvSpPr>
          <p:cNvPr id="33" name="TextBox 32"/>
          <p:cNvSpPr txBox="1"/>
          <p:nvPr/>
        </p:nvSpPr>
        <p:spPr>
          <a:xfrm>
            <a:off x="7319844" y="5373505"/>
            <a:ext cx="889347" cy="200055"/>
          </a:xfrm>
          <a:prstGeom prst="rect">
            <a:avLst/>
          </a:prstGeom>
          <a:noFill/>
        </p:spPr>
        <p:txBody>
          <a:bodyPr wrap="none" rtlCol="0">
            <a:spAutoFit/>
          </a:bodyPr>
          <a:lstStyle/>
          <a:p>
            <a:pPr algn="ctr"/>
            <a:r>
              <a:rPr lang="pt-BR" sz="700" b="1" kern="200" spc="180" dirty="0">
                <a:effectLst>
                  <a:glow rad="63500">
                    <a:schemeClr val="bg1"/>
                  </a:glow>
                </a:effectLst>
              </a:rPr>
              <a:t>INDONESIA</a:t>
            </a:r>
            <a:endParaRPr lang="en-IN" sz="700" b="1" kern="200" spc="180" dirty="0">
              <a:effectLst>
                <a:glow rad="63500">
                  <a:schemeClr val="bg1"/>
                </a:glow>
              </a:effectLst>
            </a:endParaRPr>
          </a:p>
        </p:txBody>
      </p:sp>
      <p:sp>
        <p:nvSpPr>
          <p:cNvPr id="34" name="TextBox 33"/>
          <p:cNvSpPr txBox="1"/>
          <p:nvPr/>
        </p:nvSpPr>
        <p:spPr>
          <a:xfrm>
            <a:off x="7825548" y="3782582"/>
            <a:ext cx="463588" cy="276999"/>
          </a:xfrm>
          <a:prstGeom prst="rect">
            <a:avLst/>
          </a:prstGeom>
          <a:noFill/>
        </p:spPr>
        <p:txBody>
          <a:bodyPr wrap="none" rtlCol="0">
            <a:spAutoFit/>
          </a:bodyPr>
          <a:lstStyle/>
          <a:p>
            <a:pPr algn="ctr"/>
            <a:r>
              <a:rPr lang="en-IN" sz="600" b="1" dirty="0">
                <a:effectLst>
                  <a:glow rad="63500">
                    <a:schemeClr val="bg1"/>
                  </a:glow>
                </a:effectLst>
              </a:rPr>
              <a:t>SOUTH</a:t>
            </a:r>
          </a:p>
          <a:p>
            <a:pPr algn="ctr"/>
            <a:r>
              <a:rPr lang="en-IN" sz="600" b="1" dirty="0">
                <a:effectLst>
                  <a:glow rad="63500">
                    <a:schemeClr val="bg1"/>
                  </a:glow>
                </a:effectLst>
              </a:rPr>
              <a:t>KOREA</a:t>
            </a:r>
          </a:p>
        </p:txBody>
      </p:sp>
      <p:sp>
        <p:nvSpPr>
          <p:cNvPr id="35" name="TextBox 34"/>
          <p:cNvSpPr txBox="1"/>
          <p:nvPr/>
        </p:nvSpPr>
        <p:spPr>
          <a:xfrm>
            <a:off x="8120625" y="3874862"/>
            <a:ext cx="486030" cy="200055"/>
          </a:xfrm>
          <a:prstGeom prst="rect">
            <a:avLst/>
          </a:prstGeom>
          <a:noFill/>
        </p:spPr>
        <p:txBody>
          <a:bodyPr wrap="none" rtlCol="0">
            <a:spAutoFit/>
          </a:bodyPr>
          <a:lstStyle/>
          <a:p>
            <a:pPr algn="ctr"/>
            <a:r>
              <a:rPr lang="en-IN" sz="700" b="1" dirty="0">
                <a:effectLst>
                  <a:glow rad="63500">
                    <a:schemeClr val="bg1"/>
                  </a:glow>
                </a:effectLst>
              </a:rPr>
              <a:t>JAPAN</a:t>
            </a:r>
          </a:p>
        </p:txBody>
      </p:sp>
      <p:sp>
        <p:nvSpPr>
          <p:cNvPr id="36" name="TextBox 35"/>
          <p:cNvSpPr txBox="1"/>
          <p:nvPr/>
        </p:nvSpPr>
        <p:spPr>
          <a:xfrm>
            <a:off x="545260" y="4981793"/>
            <a:ext cx="784189" cy="215444"/>
          </a:xfrm>
          <a:prstGeom prst="rect">
            <a:avLst/>
          </a:prstGeom>
          <a:noFill/>
          <a:effectLst/>
        </p:spPr>
        <p:txBody>
          <a:bodyPr wrap="none" rtlCol="0">
            <a:spAutoFit/>
          </a:bodyPr>
          <a:lstStyle/>
          <a:p>
            <a:r>
              <a:rPr lang="en-IN" sz="800" b="1" dirty="0">
                <a:effectLst/>
                <a:latin typeface="Arial Black" panose="020B0A04020102020204" pitchFamily="34" charset="0"/>
              </a:rPr>
              <a:t>Population</a:t>
            </a:r>
          </a:p>
        </p:txBody>
      </p:sp>
      <p:sp>
        <p:nvSpPr>
          <p:cNvPr id="37" name="TextBox 36"/>
          <p:cNvSpPr txBox="1"/>
          <p:nvPr/>
        </p:nvSpPr>
        <p:spPr>
          <a:xfrm>
            <a:off x="784808" y="5158786"/>
            <a:ext cx="1119216" cy="200055"/>
          </a:xfrm>
          <a:prstGeom prst="rect">
            <a:avLst/>
          </a:prstGeom>
          <a:noFill/>
          <a:effectLst/>
        </p:spPr>
        <p:txBody>
          <a:bodyPr wrap="none" rtlCol="0">
            <a:spAutoFit/>
          </a:bodyPr>
          <a:lstStyle/>
          <a:p>
            <a:r>
              <a:rPr lang="en-IN" sz="700" b="1" dirty="0">
                <a:effectLst/>
              </a:rPr>
              <a:t>100 million and above</a:t>
            </a:r>
          </a:p>
        </p:txBody>
      </p:sp>
      <p:sp>
        <p:nvSpPr>
          <p:cNvPr id="38" name="TextBox 37"/>
          <p:cNvSpPr txBox="1"/>
          <p:nvPr/>
        </p:nvSpPr>
        <p:spPr>
          <a:xfrm>
            <a:off x="784808" y="5338150"/>
            <a:ext cx="750526" cy="200055"/>
          </a:xfrm>
          <a:prstGeom prst="rect">
            <a:avLst/>
          </a:prstGeom>
          <a:noFill/>
          <a:effectLst/>
        </p:spPr>
        <p:txBody>
          <a:bodyPr wrap="none" rtlCol="0">
            <a:spAutoFit/>
          </a:bodyPr>
          <a:lstStyle/>
          <a:p>
            <a:r>
              <a:rPr lang="en-IN" sz="700" b="1" dirty="0">
                <a:effectLst/>
              </a:rPr>
              <a:t>50–99 million</a:t>
            </a:r>
          </a:p>
        </p:txBody>
      </p:sp>
      <p:sp>
        <p:nvSpPr>
          <p:cNvPr id="39" name="TextBox 38"/>
          <p:cNvSpPr txBox="1"/>
          <p:nvPr/>
        </p:nvSpPr>
        <p:spPr>
          <a:xfrm>
            <a:off x="784808" y="5494518"/>
            <a:ext cx="881973" cy="200055"/>
          </a:xfrm>
          <a:prstGeom prst="rect">
            <a:avLst/>
          </a:prstGeom>
          <a:noFill/>
          <a:effectLst/>
        </p:spPr>
        <p:txBody>
          <a:bodyPr wrap="none" rtlCol="0">
            <a:spAutoFit/>
          </a:bodyPr>
          <a:lstStyle/>
          <a:p>
            <a:r>
              <a:rPr lang="en-IN" sz="700" b="1" dirty="0">
                <a:effectLst/>
              </a:rPr>
              <a:t>below 50 million</a:t>
            </a:r>
          </a:p>
        </p:txBody>
      </p:sp>
      <p:sp>
        <p:nvSpPr>
          <p:cNvPr id="40" name="TextBox 39"/>
          <p:cNvSpPr txBox="1"/>
          <p:nvPr/>
        </p:nvSpPr>
        <p:spPr>
          <a:xfrm>
            <a:off x="2135445" y="5155465"/>
            <a:ext cx="1200970" cy="307777"/>
          </a:xfrm>
          <a:prstGeom prst="rect">
            <a:avLst/>
          </a:prstGeom>
          <a:noFill/>
          <a:effectLst/>
        </p:spPr>
        <p:txBody>
          <a:bodyPr wrap="none" rtlCol="0">
            <a:spAutoFit/>
          </a:bodyPr>
          <a:lstStyle/>
          <a:p>
            <a:r>
              <a:rPr lang="en-US" sz="700" b="1" dirty="0">
                <a:effectLst/>
              </a:rPr>
              <a:t>Each square represents</a:t>
            </a:r>
          </a:p>
          <a:p>
            <a:r>
              <a:rPr lang="en-US" sz="700" b="1" dirty="0">
                <a:effectLst/>
              </a:rPr>
              <a:t>10 million people</a:t>
            </a:r>
            <a:endParaRPr lang="en-IN" sz="700" b="1" dirty="0">
              <a:effectLst/>
            </a:endParaRPr>
          </a:p>
        </p:txBody>
      </p:sp>
    </p:spTree>
    <p:extLst>
      <p:ext uri="{BB962C8B-B14F-4D97-AF65-F5344CB8AC3E}">
        <p14:creationId xmlns:p14="http://schemas.microsoft.com/office/powerpoint/2010/main" val="394373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1AA0-265B-458B-BEAC-9367E648E5B6}"/>
              </a:ext>
            </a:extLst>
          </p:cNvPr>
          <p:cNvSpPr>
            <a:spLocks noGrp="1"/>
          </p:cNvSpPr>
          <p:nvPr>
            <p:ph type="title"/>
          </p:nvPr>
        </p:nvSpPr>
        <p:spPr/>
        <p:txBody>
          <a:bodyPr/>
          <a:lstStyle/>
          <a:p>
            <a:r>
              <a:rPr lang="en-US" dirty="0"/>
              <a:t>2.1.2 Population Concentrations </a:t>
            </a:r>
            <a:r>
              <a:rPr lang="en-US" sz="2000" b="0" dirty="0"/>
              <a:t>(4 of 4)</a:t>
            </a:r>
            <a:endParaRPr lang="en-US" dirty="0"/>
          </a:p>
        </p:txBody>
      </p:sp>
      <p:sp>
        <p:nvSpPr>
          <p:cNvPr id="3" name="Content Placeholder 2">
            <a:extLst>
              <a:ext uri="{FF2B5EF4-FFF2-40B4-BE49-F238E27FC236}">
                <a16:creationId xmlns:a16="http://schemas.microsoft.com/office/drawing/2014/main" id="{1DE2E11F-5506-488E-ADDF-84D31216749B}"/>
              </a:ext>
            </a:extLst>
          </p:cNvPr>
          <p:cNvSpPr>
            <a:spLocks noGrp="1"/>
          </p:cNvSpPr>
          <p:nvPr>
            <p:ph sz="quarter" idx="13"/>
          </p:nvPr>
        </p:nvSpPr>
        <p:spPr>
          <a:xfrm>
            <a:off x="457200" y="1556327"/>
            <a:ext cx="8229600" cy="798684"/>
          </a:xfrm>
        </p:spPr>
        <p:txBody>
          <a:bodyPr/>
          <a:lstStyle/>
          <a:p>
            <a:r>
              <a:rPr lang="en-US" dirty="0"/>
              <a:t>The portion of Earth’s surface occupied by permanent human settlement is known as the </a:t>
            </a:r>
            <a:r>
              <a:rPr lang="en-US" b="1" dirty="0"/>
              <a:t>ecumene</a:t>
            </a:r>
            <a:endParaRPr lang="en-US" altLang="en-US" dirty="0"/>
          </a:p>
        </p:txBody>
      </p:sp>
      <p:sp>
        <p:nvSpPr>
          <p:cNvPr id="4" name="Content Placeholder 3">
            <a:extLst>
              <a:ext uri="{FF2B5EF4-FFF2-40B4-BE49-F238E27FC236}">
                <a16:creationId xmlns:a16="http://schemas.microsoft.com/office/drawing/2014/main" id="{D5B19962-91E4-4FD3-B367-D68C4000382B}"/>
              </a:ext>
            </a:extLst>
          </p:cNvPr>
          <p:cNvSpPr>
            <a:spLocks noGrp="1"/>
          </p:cNvSpPr>
          <p:nvPr>
            <p:ph sz="quarter" idx="14"/>
          </p:nvPr>
        </p:nvSpPr>
        <p:spPr>
          <a:xfrm>
            <a:off x="457200" y="2512427"/>
            <a:ext cx="8229600" cy="713373"/>
          </a:xfrm>
        </p:spPr>
        <p:txBody>
          <a:bodyPr/>
          <a:lstStyle/>
          <a:p>
            <a:pPr marL="432" indent="0">
              <a:buNone/>
            </a:pPr>
            <a:r>
              <a:rPr lang="en-IN" b="1" dirty="0"/>
              <a:t>Figure 2-6:</a:t>
            </a:r>
            <a:r>
              <a:rPr lang="en-IN" dirty="0"/>
              <a:t> </a:t>
            </a:r>
            <a:r>
              <a:rPr lang="en-US" dirty="0"/>
              <a:t>The portion of Earth’s surface occupied by permanent human settlement has increased. </a:t>
            </a:r>
            <a:endParaRPr lang="en-IN"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328" y="3322504"/>
            <a:ext cx="6336792" cy="3148924"/>
          </a:xfrm>
          <a:prstGeom prst="rect">
            <a:avLst/>
          </a:prstGeom>
        </p:spPr>
      </p:pic>
      <p:sp>
        <p:nvSpPr>
          <p:cNvPr id="8" name="TextBox 7"/>
          <p:cNvSpPr txBox="1"/>
          <p:nvPr/>
        </p:nvSpPr>
        <p:spPr>
          <a:xfrm>
            <a:off x="2553129" y="4229923"/>
            <a:ext cx="429926" cy="149272"/>
          </a:xfrm>
          <a:prstGeom prst="rect">
            <a:avLst/>
          </a:prstGeom>
          <a:noFill/>
        </p:spPr>
        <p:txBody>
          <a:bodyPr wrap="none" rtlCol="0">
            <a:spAutoFit/>
          </a:bodyPr>
          <a:lstStyle/>
          <a:p>
            <a:r>
              <a:rPr lang="en-IN" sz="370" b="1" dirty="0">
                <a:solidFill>
                  <a:schemeClr val="tx1"/>
                </a:solidFill>
              </a:rPr>
              <a:t>3,000 Miles</a:t>
            </a:r>
          </a:p>
        </p:txBody>
      </p:sp>
      <p:sp>
        <p:nvSpPr>
          <p:cNvPr id="9" name="TextBox 8"/>
          <p:cNvSpPr txBox="1"/>
          <p:nvPr/>
        </p:nvSpPr>
        <p:spPr>
          <a:xfrm>
            <a:off x="2439877" y="4342242"/>
            <a:ext cx="554960" cy="149272"/>
          </a:xfrm>
          <a:prstGeom prst="rect">
            <a:avLst/>
          </a:prstGeom>
          <a:noFill/>
        </p:spPr>
        <p:txBody>
          <a:bodyPr wrap="none" rtlCol="0">
            <a:spAutoFit/>
          </a:bodyPr>
          <a:lstStyle/>
          <a:p>
            <a:r>
              <a:rPr lang="en-IN" sz="370" b="1" dirty="0">
                <a:solidFill>
                  <a:schemeClr val="tx1"/>
                </a:solidFill>
              </a:rPr>
              <a:t>3,000 </a:t>
            </a:r>
            <a:r>
              <a:rPr lang="en-IN" sz="370" b="1" dirty="0" err="1">
                <a:solidFill>
                  <a:schemeClr val="tx1"/>
                </a:solidFill>
              </a:rPr>
              <a:t>Kilometers</a:t>
            </a:r>
            <a:endParaRPr lang="en-IN" sz="370" b="1" dirty="0">
              <a:solidFill>
                <a:schemeClr val="tx1"/>
              </a:solidFill>
            </a:endParaRPr>
          </a:p>
        </p:txBody>
      </p:sp>
      <p:sp>
        <p:nvSpPr>
          <p:cNvPr id="11" name="TextBox 10"/>
          <p:cNvSpPr txBox="1"/>
          <p:nvPr/>
        </p:nvSpPr>
        <p:spPr>
          <a:xfrm>
            <a:off x="2295042" y="4229709"/>
            <a:ext cx="210314" cy="149272"/>
          </a:xfrm>
          <a:prstGeom prst="rect">
            <a:avLst/>
          </a:prstGeom>
          <a:noFill/>
        </p:spPr>
        <p:txBody>
          <a:bodyPr wrap="none" rtlCol="0">
            <a:spAutoFit/>
          </a:bodyPr>
          <a:lstStyle/>
          <a:p>
            <a:r>
              <a:rPr lang="en-IN" sz="370" b="1" dirty="0">
                <a:solidFill>
                  <a:schemeClr val="tx1"/>
                </a:solidFill>
              </a:rPr>
              <a:t>0</a:t>
            </a:r>
          </a:p>
        </p:txBody>
      </p:sp>
      <p:sp>
        <p:nvSpPr>
          <p:cNvPr id="13" name="TextBox 12"/>
          <p:cNvSpPr txBox="1"/>
          <p:nvPr/>
        </p:nvSpPr>
        <p:spPr>
          <a:xfrm>
            <a:off x="2292869" y="4342242"/>
            <a:ext cx="210314" cy="149272"/>
          </a:xfrm>
          <a:prstGeom prst="rect">
            <a:avLst/>
          </a:prstGeom>
          <a:noFill/>
        </p:spPr>
        <p:txBody>
          <a:bodyPr wrap="none" rtlCol="0">
            <a:spAutoFit/>
          </a:bodyPr>
          <a:lstStyle/>
          <a:p>
            <a:r>
              <a:rPr lang="en-IN" sz="370" b="1" dirty="0">
                <a:solidFill>
                  <a:schemeClr val="tx1"/>
                </a:solidFill>
              </a:rPr>
              <a:t>0</a:t>
            </a:r>
          </a:p>
        </p:txBody>
      </p:sp>
      <p:sp>
        <p:nvSpPr>
          <p:cNvPr id="14" name="TextBox 13"/>
          <p:cNvSpPr txBox="1"/>
          <p:nvPr/>
        </p:nvSpPr>
        <p:spPr>
          <a:xfrm>
            <a:off x="5242140" y="4229923"/>
            <a:ext cx="429926" cy="149272"/>
          </a:xfrm>
          <a:prstGeom prst="rect">
            <a:avLst/>
          </a:prstGeom>
          <a:noFill/>
        </p:spPr>
        <p:txBody>
          <a:bodyPr wrap="none" rtlCol="0">
            <a:spAutoFit/>
          </a:bodyPr>
          <a:lstStyle/>
          <a:p>
            <a:r>
              <a:rPr lang="en-IN" sz="370" b="1" dirty="0">
                <a:solidFill>
                  <a:schemeClr val="tx1"/>
                </a:solidFill>
              </a:rPr>
              <a:t>3,000 Miles</a:t>
            </a:r>
          </a:p>
        </p:txBody>
      </p:sp>
      <p:sp>
        <p:nvSpPr>
          <p:cNvPr id="15" name="TextBox 14"/>
          <p:cNvSpPr txBox="1"/>
          <p:nvPr/>
        </p:nvSpPr>
        <p:spPr>
          <a:xfrm>
            <a:off x="5128887" y="4342242"/>
            <a:ext cx="554960" cy="149272"/>
          </a:xfrm>
          <a:prstGeom prst="rect">
            <a:avLst/>
          </a:prstGeom>
          <a:noFill/>
        </p:spPr>
        <p:txBody>
          <a:bodyPr wrap="none" rtlCol="0">
            <a:spAutoFit/>
          </a:bodyPr>
          <a:lstStyle/>
          <a:p>
            <a:r>
              <a:rPr lang="en-IN" sz="370" b="1" dirty="0">
                <a:solidFill>
                  <a:schemeClr val="tx1"/>
                </a:solidFill>
              </a:rPr>
              <a:t>3,000 </a:t>
            </a:r>
            <a:r>
              <a:rPr lang="en-IN" sz="370" b="1" dirty="0" err="1">
                <a:solidFill>
                  <a:schemeClr val="tx1"/>
                </a:solidFill>
              </a:rPr>
              <a:t>Kilometers</a:t>
            </a:r>
            <a:endParaRPr lang="en-IN" sz="370" b="1" dirty="0">
              <a:solidFill>
                <a:schemeClr val="tx1"/>
              </a:solidFill>
            </a:endParaRPr>
          </a:p>
        </p:txBody>
      </p:sp>
      <p:sp>
        <p:nvSpPr>
          <p:cNvPr id="16" name="TextBox 15"/>
          <p:cNvSpPr txBox="1"/>
          <p:nvPr/>
        </p:nvSpPr>
        <p:spPr>
          <a:xfrm>
            <a:off x="4988817" y="4229709"/>
            <a:ext cx="210314" cy="149272"/>
          </a:xfrm>
          <a:prstGeom prst="rect">
            <a:avLst/>
          </a:prstGeom>
          <a:noFill/>
        </p:spPr>
        <p:txBody>
          <a:bodyPr wrap="none" rtlCol="0">
            <a:spAutoFit/>
          </a:bodyPr>
          <a:lstStyle/>
          <a:p>
            <a:r>
              <a:rPr lang="en-IN" sz="370" b="1" dirty="0">
                <a:solidFill>
                  <a:schemeClr val="tx1"/>
                </a:solidFill>
              </a:rPr>
              <a:t>0</a:t>
            </a:r>
          </a:p>
        </p:txBody>
      </p:sp>
      <p:sp>
        <p:nvSpPr>
          <p:cNvPr id="17" name="TextBox 16"/>
          <p:cNvSpPr txBox="1"/>
          <p:nvPr/>
        </p:nvSpPr>
        <p:spPr>
          <a:xfrm>
            <a:off x="4986644" y="4342242"/>
            <a:ext cx="210314" cy="149272"/>
          </a:xfrm>
          <a:prstGeom prst="rect">
            <a:avLst/>
          </a:prstGeom>
          <a:noFill/>
        </p:spPr>
        <p:txBody>
          <a:bodyPr wrap="none" rtlCol="0">
            <a:spAutoFit/>
          </a:bodyPr>
          <a:lstStyle/>
          <a:p>
            <a:r>
              <a:rPr lang="en-IN" sz="370" b="1" dirty="0">
                <a:solidFill>
                  <a:schemeClr val="tx1"/>
                </a:solidFill>
              </a:rPr>
              <a:t>0</a:t>
            </a:r>
          </a:p>
        </p:txBody>
      </p:sp>
      <p:sp>
        <p:nvSpPr>
          <p:cNvPr id="18" name="TextBox 17"/>
          <p:cNvSpPr txBox="1"/>
          <p:nvPr/>
        </p:nvSpPr>
        <p:spPr>
          <a:xfrm>
            <a:off x="5242140" y="5771467"/>
            <a:ext cx="429926" cy="149272"/>
          </a:xfrm>
          <a:prstGeom prst="rect">
            <a:avLst/>
          </a:prstGeom>
          <a:noFill/>
        </p:spPr>
        <p:txBody>
          <a:bodyPr wrap="none" rtlCol="0">
            <a:spAutoFit/>
          </a:bodyPr>
          <a:lstStyle/>
          <a:p>
            <a:r>
              <a:rPr lang="en-IN" sz="370" b="1" dirty="0">
                <a:solidFill>
                  <a:schemeClr val="tx1"/>
                </a:solidFill>
              </a:rPr>
              <a:t>3,000 Miles</a:t>
            </a:r>
          </a:p>
        </p:txBody>
      </p:sp>
      <p:sp>
        <p:nvSpPr>
          <p:cNvPr id="19" name="TextBox 18"/>
          <p:cNvSpPr txBox="1"/>
          <p:nvPr/>
        </p:nvSpPr>
        <p:spPr>
          <a:xfrm>
            <a:off x="5128887" y="5883786"/>
            <a:ext cx="554960" cy="149272"/>
          </a:xfrm>
          <a:prstGeom prst="rect">
            <a:avLst/>
          </a:prstGeom>
          <a:noFill/>
        </p:spPr>
        <p:txBody>
          <a:bodyPr wrap="none" rtlCol="0">
            <a:spAutoFit/>
          </a:bodyPr>
          <a:lstStyle/>
          <a:p>
            <a:r>
              <a:rPr lang="en-IN" sz="370" b="1" dirty="0">
                <a:solidFill>
                  <a:schemeClr val="tx1"/>
                </a:solidFill>
              </a:rPr>
              <a:t>3,000 </a:t>
            </a:r>
            <a:r>
              <a:rPr lang="en-IN" sz="370" b="1" dirty="0" err="1">
                <a:solidFill>
                  <a:schemeClr val="tx1"/>
                </a:solidFill>
              </a:rPr>
              <a:t>Kilometers</a:t>
            </a:r>
            <a:endParaRPr lang="en-IN" sz="370" b="1" dirty="0">
              <a:solidFill>
                <a:schemeClr val="tx1"/>
              </a:solidFill>
            </a:endParaRPr>
          </a:p>
        </p:txBody>
      </p:sp>
      <p:sp>
        <p:nvSpPr>
          <p:cNvPr id="20" name="TextBox 19"/>
          <p:cNvSpPr txBox="1"/>
          <p:nvPr/>
        </p:nvSpPr>
        <p:spPr>
          <a:xfrm>
            <a:off x="4988191" y="5771254"/>
            <a:ext cx="210314" cy="149272"/>
          </a:xfrm>
          <a:prstGeom prst="rect">
            <a:avLst/>
          </a:prstGeom>
          <a:noFill/>
        </p:spPr>
        <p:txBody>
          <a:bodyPr wrap="none" rtlCol="0">
            <a:spAutoFit/>
          </a:bodyPr>
          <a:lstStyle/>
          <a:p>
            <a:r>
              <a:rPr lang="en-IN" sz="370" b="1" dirty="0">
                <a:solidFill>
                  <a:schemeClr val="tx1"/>
                </a:solidFill>
              </a:rPr>
              <a:t>0</a:t>
            </a:r>
          </a:p>
        </p:txBody>
      </p:sp>
      <p:sp>
        <p:nvSpPr>
          <p:cNvPr id="21" name="TextBox 20"/>
          <p:cNvSpPr txBox="1"/>
          <p:nvPr/>
        </p:nvSpPr>
        <p:spPr>
          <a:xfrm>
            <a:off x="4986018" y="5883786"/>
            <a:ext cx="210314" cy="149272"/>
          </a:xfrm>
          <a:prstGeom prst="rect">
            <a:avLst/>
          </a:prstGeom>
          <a:noFill/>
        </p:spPr>
        <p:txBody>
          <a:bodyPr wrap="none" rtlCol="0">
            <a:spAutoFit/>
          </a:bodyPr>
          <a:lstStyle/>
          <a:p>
            <a:r>
              <a:rPr lang="en-IN" sz="370" b="1" dirty="0">
                <a:solidFill>
                  <a:schemeClr val="tx1"/>
                </a:solidFill>
              </a:rPr>
              <a:t>0</a:t>
            </a:r>
          </a:p>
        </p:txBody>
      </p:sp>
      <p:sp>
        <p:nvSpPr>
          <p:cNvPr id="22" name="TextBox 21"/>
          <p:cNvSpPr txBox="1"/>
          <p:nvPr/>
        </p:nvSpPr>
        <p:spPr>
          <a:xfrm>
            <a:off x="2553129" y="5771467"/>
            <a:ext cx="429926" cy="149272"/>
          </a:xfrm>
          <a:prstGeom prst="rect">
            <a:avLst/>
          </a:prstGeom>
          <a:noFill/>
        </p:spPr>
        <p:txBody>
          <a:bodyPr wrap="none" rtlCol="0">
            <a:spAutoFit/>
          </a:bodyPr>
          <a:lstStyle/>
          <a:p>
            <a:r>
              <a:rPr lang="en-IN" sz="370" b="1" dirty="0">
                <a:solidFill>
                  <a:schemeClr val="tx1"/>
                </a:solidFill>
              </a:rPr>
              <a:t>3,000 Miles</a:t>
            </a:r>
          </a:p>
        </p:txBody>
      </p:sp>
      <p:sp>
        <p:nvSpPr>
          <p:cNvPr id="23" name="TextBox 22"/>
          <p:cNvSpPr txBox="1"/>
          <p:nvPr/>
        </p:nvSpPr>
        <p:spPr>
          <a:xfrm>
            <a:off x="2439877" y="5883786"/>
            <a:ext cx="554960" cy="149272"/>
          </a:xfrm>
          <a:prstGeom prst="rect">
            <a:avLst/>
          </a:prstGeom>
          <a:noFill/>
        </p:spPr>
        <p:txBody>
          <a:bodyPr wrap="none" rtlCol="0">
            <a:spAutoFit/>
          </a:bodyPr>
          <a:lstStyle/>
          <a:p>
            <a:r>
              <a:rPr lang="en-IN" sz="370" b="1" dirty="0">
                <a:solidFill>
                  <a:schemeClr val="tx1"/>
                </a:solidFill>
              </a:rPr>
              <a:t>3,000 </a:t>
            </a:r>
            <a:r>
              <a:rPr lang="en-IN" sz="370" b="1" dirty="0" err="1">
                <a:solidFill>
                  <a:schemeClr val="tx1"/>
                </a:solidFill>
              </a:rPr>
              <a:t>Kilometers</a:t>
            </a:r>
            <a:endParaRPr lang="en-IN" sz="370" b="1" dirty="0">
              <a:solidFill>
                <a:schemeClr val="tx1"/>
              </a:solidFill>
            </a:endParaRPr>
          </a:p>
        </p:txBody>
      </p:sp>
      <p:sp>
        <p:nvSpPr>
          <p:cNvPr id="24" name="TextBox 23"/>
          <p:cNvSpPr txBox="1"/>
          <p:nvPr/>
        </p:nvSpPr>
        <p:spPr>
          <a:xfrm>
            <a:off x="2298974" y="5771254"/>
            <a:ext cx="210314" cy="149272"/>
          </a:xfrm>
          <a:prstGeom prst="rect">
            <a:avLst/>
          </a:prstGeom>
          <a:noFill/>
        </p:spPr>
        <p:txBody>
          <a:bodyPr wrap="none" rtlCol="0">
            <a:spAutoFit/>
          </a:bodyPr>
          <a:lstStyle/>
          <a:p>
            <a:r>
              <a:rPr lang="en-IN" sz="370" b="1" dirty="0">
                <a:solidFill>
                  <a:schemeClr val="tx1"/>
                </a:solidFill>
              </a:rPr>
              <a:t>0</a:t>
            </a:r>
          </a:p>
        </p:txBody>
      </p:sp>
      <p:sp>
        <p:nvSpPr>
          <p:cNvPr id="25" name="TextBox 24"/>
          <p:cNvSpPr txBox="1"/>
          <p:nvPr/>
        </p:nvSpPr>
        <p:spPr>
          <a:xfrm>
            <a:off x="2295167" y="5883786"/>
            <a:ext cx="210314" cy="149272"/>
          </a:xfrm>
          <a:prstGeom prst="rect">
            <a:avLst/>
          </a:prstGeom>
          <a:noFill/>
        </p:spPr>
        <p:txBody>
          <a:bodyPr wrap="none" rtlCol="0">
            <a:spAutoFit/>
          </a:bodyPr>
          <a:lstStyle/>
          <a:p>
            <a:r>
              <a:rPr lang="en-IN" sz="370" b="1" dirty="0">
                <a:solidFill>
                  <a:schemeClr val="tx1"/>
                </a:solidFill>
              </a:rPr>
              <a:t>0</a:t>
            </a:r>
          </a:p>
        </p:txBody>
      </p:sp>
      <p:sp>
        <p:nvSpPr>
          <p:cNvPr id="26" name="TextBox 25"/>
          <p:cNvSpPr txBox="1"/>
          <p:nvPr/>
        </p:nvSpPr>
        <p:spPr>
          <a:xfrm>
            <a:off x="2120405" y="4735744"/>
            <a:ext cx="633758" cy="210667"/>
          </a:xfrm>
          <a:prstGeom prst="rect">
            <a:avLst/>
          </a:prstGeom>
          <a:noFill/>
        </p:spPr>
        <p:txBody>
          <a:bodyPr wrap="none" rtlCol="0">
            <a:spAutoFit/>
          </a:bodyPr>
          <a:lstStyle/>
          <a:p>
            <a:r>
              <a:rPr lang="en-IN" sz="900" b="1" dirty="0">
                <a:solidFill>
                  <a:schemeClr val="tx1"/>
                </a:solidFill>
              </a:rPr>
              <a:t>5000</a:t>
            </a:r>
            <a:r>
              <a:rPr lang="en-IN" sz="750" b="1" dirty="0">
                <a:solidFill>
                  <a:schemeClr val="tx1"/>
                </a:solidFill>
              </a:rPr>
              <a:t> </a:t>
            </a:r>
            <a:r>
              <a:rPr lang="en-IN" sz="600" b="1" dirty="0">
                <a:solidFill>
                  <a:schemeClr val="tx1"/>
                </a:solidFill>
              </a:rPr>
              <a:t>B.C.E.</a:t>
            </a:r>
          </a:p>
        </p:txBody>
      </p:sp>
      <p:sp>
        <p:nvSpPr>
          <p:cNvPr id="27" name="TextBox 26"/>
          <p:cNvSpPr txBox="1"/>
          <p:nvPr/>
        </p:nvSpPr>
        <p:spPr>
          <a:xfrm>
            <a:off x="2155515" y="6260761"/>
            <a:ext cx="563536" cy="210667"/>
          </a:xfrm>
          <a:prstGeom prst="rect">
            <a:avLst/>
          </a:prstGeom>
          <a:noFill/>
        </p:spPr>
        <p:txBody>
          <a:bodyPr wrap="none" rtlCol="0">
            <a:spAutoFit/>
          </a:bodyPr>
          <a:lstStyle/>
          <a:p>
            <a:r>
              <a:rPr lang="en-IN" sz="900" b="1" dirty="0">
                <a:solidFill>
                  <a:schemeClr val="tx1"/>
                </a:solidFill>
              </a:rPr>
              <a:t>1500</a:t>
            </a:r>
            <a:r>
              <a:rPr lang="en-IN" sz="750" b="1" dirty="0">
                <a:solidFill>
                  <a:schemeClr val="tx1"/>
                </a:solidFill>
              </a:rPr>
              <a:t> </a:t>
            </a:r>
            <a:r>
              <a:rPr lang="en-IN" sz="600" b="1" dirty="0">
                <a:solidFill>
                  <a:schemeClr val="tx1"/>
                </a:solidFill>
              </a:rPr>
              <a:t>C.E.</a:t>
            </a:r>
          </a:p>
        </p:txBody>
      </p:sp>
      <p:sp>
        <p:nvSpPr>
          <p:cNvPr id="28" name="TextBox 27"/>
          <p:cNvSpPr txBox="1"/>
          <p:nvPr/>
        </p:nvSpPr>
        <p:spPr>
          <a:xfrm>
            <a:off x="4754699" y="6266150"/>
            <a:ext cx="563536" cy="210667"/>
          </a:xfrm>
          <a:prstGeom prst="rect">
            <a:avLst/>
          </a:prstGeom>
          <a:noFill/>
        </p:spPr>
        <p:txBody>
          <a:bodyPr wrap="none" rtlCol="0">
            <a:spAutoFit/>
          </a:bodyPr>
          <a:lstStyle/>
          <a:p>
            <a:r>
              <a:rPr lang="en-IN" sz="900" b="1" dirty="0">
                <a:solidFill>
                  <a:schemeClr val="tx1"/>
                </a:solidFill>
              </a:rPr>
              <a:t>1900</a:t>
            </a:r>
            <a:r>
              <a:rPr lang="en-IN" sz="750" b="1" dirty="0">
                <a:solidFill>
                  <a:schemeClr val="tx1"/>
                </a:solidFill>
              </a:rPr>
              <a:t> </a:t>
            </a:r>
            <a:r>
              <a:rPr lang="en-IN" sz="600" b="1" dirty="0">
                <a:solidFill>
                  <a:schemeClr val="tx1"/>
                </a:solidFill>
              </a:rPr>
              <a:t>C.E.</a:t>
            </a:r>
          </a:p>
        </p:txBody>
      </p:sp>
      <p:sp>
        <p:nvSpPr>
          <p:cNvPr id="29" name="TextBox 28"/>
          <p:cNvSpPr txBox="1"/>
          <p:nvPr/>
        </p:nvSpPr>
        <p:spPr>
          <a:xfrm>
            <a:off x="4854161" y="4731804"/>
            <a:ext cx="387979" cy="210667"/>
          </a:xfrm>
          <a:prstGeom prst="rect">
            <a:avLst/>
          </a:prstGeom>
          <a:noFill/>
        </p:spPr>
        <p:txBody>
          <a:bodyPr wrap="none" rtlCol="0">
            <a:spAutoFit/>
          </a:bodyPr>
          <a:lstStyle/>
          <a:p>
            <a:r>
              <a:rPr lang="en-IN" sz="900" b="1" dirty="0">
                <a:solidFill>
                  <a:schemeClr val="tx1"/>
                </a:solidFill>
              </a:rPr>
              <a:t>1</a:t>
            </a:r>
            <a:r>
              <a:rPr lang="en-IN" sz="750" b="1" dirty="0">
                <a:solidFill>
                  <a:schemeClr val="tx1"/>
                </a:solidFill>
              </a:rPr>
              <a:t> </a:t>
            </a:r>
            <a:r>
              <a:rPr lang="en-IN" sz="600" b="1" dirty="0">
                <a:solidFill>
                  <a:schemeClr val="tx1"/>
                </a:solidFill>
              </a:rPr>
              <a:t>C.E.</a:t>
            </a:r>
          </a:p>
        </p:txBody>
      </p:sp>
      <p:sp>
        <p:nvSpPr>
          <p:cNvPr id="30" name="TextBox 29"/>
          <p:cNvSpPr txBox="1"/>
          <p:nvPr/>
        </p:nvSpPr>
        <p:spPr>
          <a:xfrm>
            <a:off x="1239728" y="5772929"/>
            <a:ext cx="897092" cy="175556"/>
          </a:xfrm>
          <a:prstGeom prst="rect">
            <a:avLst/>
          </a:prstGeom>
          <a:noFill/>
        </p:spPr>
        <p:txBody>
          <a:bodyPr wrap="none" rtlCol="0">
            <a:spAutoFit/>
          </a:bodyPr>
          <a:lstStyle/>
          <a:p>
            <a:r>
              <a:rPr lang="en-IN" sz="650" b="1" dirty="0">
                <a:solidFill>
                  <a:schemeClr val="tx1"/>
                </a:solidFill>
              </a:rPr>
              <a:t>Intensive settlement</a:t>
            </a:r>
          </a:p>
        </p:txBody>
      </p:sp>
      <p:sp>
        <p:nvSpPr>
          <p:cNvPr id="31" name="TextBox 30"/>
          <p:cNvSpPr txBox="1"/>
          <p:nvPr/>
        </p:nvSpPr>
        <p:spPr>
          <a:xfrm>
            <a:off x="1239728" y="5904054"/>
            <a:ext cx="998038" cy="175556"/>
          </a:xfrm>
          <a:prstGeom prst="rect">
            <a:avLst/>
          </a:prstGeom>
          <a:noFill/>
        </p:spPr>
        <p:txBody>
          <a:bodyPr wrap="none" rtlCol="0">
            <a:spAutoFit/>
          </a:bodyPr>
          <a:lstStyle/>
          <a:p>
            <a:r>
              <a:rPr lang="en-IN" sz="650" b="1" dirty="0">
                <a:solidFill>
                  <a:schemeClr val="tx1"/>
                </a:solidFill>
              </a:rPr>
              <a:t>Small-scale agriculture</a:t>
            </a:r>
          </a:p>
        </p:txBody>
      </p:sp>
      <p:sp>
        <p:nvSpPr>
          <p:cNvPr id="32" name="TextBox 31"/>
          <p:cNvSpPr txBox="1"/>
          <p:nvPr/>
        </p:nvSpPr>
        <p:spPr>
          <a:xfrm>
            <a:off x="1239728" y="6024638"/>
            <a:ext cx="998038" cy="175556"/>
          </a:xfrm>
          <a:prstGeom prst="rect">
            <a:avLst/>
          </a:prstGeom>
          <a:noFill/>
        </p:spPr>
        <p:txBody>
          <a:bodyPr wrap="none" rtlCol="0">
            <a:spAutoFit/>
          </a:bodyPr>
          <a:lstStyle/>
          <a:p>
            <a:r>
              <a:rPr lang="en-IN" sz="650" b="1" dirty="0">
                <a:solidFill>
                  <a:schemeClr val="tx1"/>
                </a:solidFill>
              </a:rPr>
              <a:t>Hunting and gathering</a:t>
            </a:r>
          </a:p>
        </p:txBody>
      </p:sp>
      <p:sp>
        <p:nvSpPr>
          <p:cNvPr id="33" name="TextBox 32"/>
          <p:cNvSpPr txBox="1"/>
          <p:nvPr/>
        </p:nvSpPr>
        <p:spPr>
          <a:xfrm>
            <a:off x="1239728" y="6160255"/>
            <a:ext cx="608888" cy="266846"/>
          </a:xfrm>
          <a:prstGeom prst="rect">
            <a:avLst/>
          </a:prstGeom>
          <a:noFill/>
        </p:spPr>
        <p:txBody>
          <a:bodyPr wrap="none" rtlCol="0">
            <a:spAutoFit/>
          </a:bodyPr>
          <a:lstStyle/>
          <a:p>
            <a:r>
              <a:rPr lang="en-IN" sz="650" b="1" dirty="0">
                <a:solidFill>
                  <a:schemeClr val="tx1"/>
                </a:solidFill>
              </a:rPr>
              <a:t>Uninhabited</a:t>
            </a:r>
          </a:p>
          <a:p>
            <a:r>
              <a:rPr lang="en-IN" sz="650" b="1" dirty="0">
                <a:solidFill>
                  <a:schemeClr val="tx1"/>
                </a:solidFill>
              </a:rPr>
              <a:t>(mainly ice)</a:t>
            </a:r>
          </a:p>
        </p:txBody>
      </p:sp>
    </p:spTree>
    <p:extLst>
      <p:ext uri="{BB962C8B-B14F-4D97-AF65-F5344CB8AC3E}">
        <p14:creationId xmlns:p14="http://schemas.microsoft.com/office/powerpoint/2010/main" val="3732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1AA0-265B-458B-BEAC-9367E648E5B6}"/>
              </a:ext>
            </a:extLst>
          </p:cNvPr>
          <p:cNvSpPr>
            <a:spLocks noGrp="1"/>
          </p:cNvSpPr>
          <p:nvPr>
            <p:ph type="title"/>
          </p:nvPr>
        </p:nvSpPr>
        <p:spPr/>
        <p:txBody>
          <a:bodyPr/>
          <a:lstStyle/>
          <a:p>
            <a:r>
              <a:rPr lang="en-US" dirty="0"/>
              <a:t>2.1.3 Population Density </a:t>
            </a:r>
            <a:r>
              <a:rPr lang="en-US" sz="2000" b="0" dirty="0"/>
              <a:t>(1 of 6)</a:t>
            </a:r>
          </a:p>
        </p:txBody>
      </p:sp>
      <p:sp>
        <p:nvSpPr>
          <p:cNvPr id="3" name="Content Placeholder 2">
            <a:extLst>
              <a:ext uri="{FF2B5EF4-FFF2-40B4-BE49-F238E27FC236}">
                <a16:creationId xmlns:a16="http://schemas.microsoft.com/office/drawing/2014/main" id="{1DE2E11F-5506-488E-ADDF-84D31216749B}"/>
              </a:ext>
            </a:extLst>
          </p:cNvPr>
          <p:cNvSpPr>
            <a:spLocks noGrp="1"/>
          </p:cNvSpPr>
          <p:nvPr>
            <p:ph sz="quarter" idx="13"/>
          </p:nvPr>
        </p:nvSpPr>
        <p:spPr>
          <a:xfrm>
            <a:off x="457199" y="1556326"/>
            <a:ext cx="8341743" cy="3819238"/>
          </a:xfrm>
        </p:spPr>
        <p:txBody>
          <a:bodyPr/>
          <a:lstStyle/>
          <a:p>
            <a:r>
              <a:rPr lang="en-US" dirty="0"/>
              <a:t>There are three measures of population density frequently used by geographers:</a:t>
            </a:r>
          </a:p>
          <a:p>
            <a:pPr marL="429768" indent="-429768" eaLnBrk="1" hangingPunct="1">
              <a:buFont typeface="+mj-lt"/>
              <a:buAutoNum type="arabicPeriod"/>
            </a:pPr>
            <a:r>
              <a:rPr lang="en-US" altLang="en-US" dirty="0"/>
              <a:t>Arithmetic density: people/land area</a:t>
            </a:r>
          </a:p>
          <a:p>
            <a:pPr marL="429768" indent="-429768" eaLnBrk="1" hangingPunct="1">
              <a:buFont typeface="+mj-lt"/>
              <a:buAutoNum type="arabicPeriod"/>
            </a:pPr>
            <a:r>
              <a:rPr lang="en-US" altLang="en-US" dirty="0"/>
              <a:t>Physiological density: people/arable land</a:t>
            </a:r>
          </a:p>
          <a:p>
            <a:pPr marL="429768" indent="-429768" eaLnBrk="1" hangingPunct="1">
              <a:buFont typeface="+mj-lt"/>
              <a:buAutoNum type="arabicPeriod"/>
            </a:pPr>
            <a:r>
              <a:rPr lang="en-US" altLang="en-US" dirty="0"/>
              <a:t>Agricultural density: farmers/arable land</a:t>
            </a:r>
          </a:p>
        </p:txBody>
      </p:sp>
    </p:spTree>
    <p:extLst>
      <p:ext uri="{BB962C8B-B14F-4D97-AF65-F5344CB8AC3E}">
        <p14:creationId xmlns:p14="http://schemas.microsoft.com/office/powerpoint/2010/main" val="270889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1AA0-265B-458B-BEAC-9367E648E5B6}"/>
              </a:ext>
            </a:extLst>
          </p:cNvPr>
          <p:cNvSpPr>
            <a:spLocks noGrp="1"/>
          </p:cNvSpPr>
          <p:nvPr>
            <p:ph type="title"/>
          </p:nvPr>
        </p:nvSpPr>
        <p:spPr/>
        <p:txBody>
          <a:bodyPr/>
          <a:lstStyle/>
          <a:p>
            <a:r>
              <a:rPr lang="en-US" dirty="0"/>
              <a:t>2.1.3 Population Density </a:t>
            </a:r>
            <a:r>
              <a:rPr lang="en-US" sz="2000" b="0" dirty="0"/>
              <a:t>(2 of 6)</a:t>
            </a:r>
          </a:p>
        </p:txBody>
      </p:sp>
      <p:sp>
        <p:nvSpPr>
          <p:cNvPr id="3" name="Content Placeholder 2">
            <a:extLst>
              <a:ext uri="{FF2B5EF4-FFF2-40B4-BE49-F238E27FC236}">
                <a16:creationId xmlns:a16="http://schemas.microsoft.com/office/drawing/2014/main" id="{1DE2E11F-5506-488E-ADDF-84D31216749B}"/>
              </a:ext>
            </a:extLst>
          </p:cNvPr>
          <p:cNvSpPr>
            <a:spLocks noGrp="1"/>
          </p:cNvSpPr>
          <p:nvPr>
            <p:ph sz="quarter" idx="13"/>
          </p:nvPr>
        </p:nvSpPr>
        <p:spPr>
          <a:xfrm>
            <a:off x="457200" y="1556327"/>
            <a:ext cx="8229600" cy="436376"/>
          </a:xfrm>
        </p:spPr>
        <p:txBody>
          <a:bodyPr/>
          <a:lstStyle/>
          <a:p>
            <a:pPr marL="432" indent="0">
              <a:buNone/>
            </a:pPr>
            <a:r>
              <a:rPr lang="en-IN" altLang="en-US" b="1" dirty="0"/>
              <a:t>Figure 2-7:</a:t>
            </a:r>
            <a:r>
              <a:rPr lang="en-IN" altLang="en-US" dirty="0"/>
              <a:t> </a:t>
            </a:r>
            <a:r>
              <a:rPr lang="en-US" altLang="en-US" dirty="0"/>
              <a:t>The Netherlands has high arithmetic density.</a:t>
            </a:r>
          </a:p>
        </p:txBody>
      </p:sp>
      <p:pic>
        <p:nvPicPr>
          <p:cNvPr id="6" name="Picture 5" descr="A high concentration of houses in Leeuwarden The Netherlands provides an example of high arithmetic density which measures the number of objects in a particular area.">
            <a:extLst>
              <a:ext uri="{FF2B5EF4-FFF2-40B4-BE49-F238E27FC236}">
                <a16:creationId xmlns:a16="http://schemas.microsoft.com/office/drawing/2014/main" id="{9C9368F3-9993-4B19-BB95-D5EC5C6EC47A}"/>
              </a:ext>
            </a:extLst>
          </p:cNvPr>
          <p:cNvPicPr>
            <a:picLocks noChangeAspect="1"/>
          </p:cNvPicPr>
          <p:nvPr/>
        </p:nvPicPr>
        <p:blipFill>
          <a:blip r:embed="rId2"/>
          <a:stretch>
            <a:fillRect/>
          </a:stretch>
        </p:blipFill>
        <p:spPr>
          <a:xfrm>
            <a:off x="1963248" y="2095394"/>
            <a:ext cx="5217505" cy="4347227"/>
          </a:xfrm>
          <a:prstGeom prst="rect">
            <a:avLst/>
          </a:prstGeom>
        </p:spPr>
      </p:pic>
    </p:spTree>
    <p:extLst>
      <p:ext uri="{BB962C8B-B14F-4D97-AF65-F5344CB8AC3E}">
        <p14:creationId xmlns:p14="http://schemas.microsoft.com/office/powerpoint/2010/main" val="412112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1AA0-265B-458B-BEAC-9367E648E5B6}"/>
              </a:ext>
            </a:extLst>
          </p:cNvPr>
          <p:cNvSpPr>
            <a:spLocks noGrp="1"/>
          </p:cNvSpPr>
          <p:nvPr>
            <p:ph type="title"/>
          </p:nvPr>
        </p:nvSpPr>
        <p:spPr/>
        <p:txBody>
          <a:bodyPr/>
          <a:lstStyle/>
          <a:p>
            <a:r>
              <a:rPr lang="en-US" dirty="0"/>
              <a:t>2.1.3 Population Density </a:t>
            </a:r>
            <a:r>
              <a:rPr lang="en-US" sz="2000" b="0" dirty="0"/>
              <a:t>(3 of 6)</a:t>
            </a:r>
          </a:p>
        </p:txBody>
      </p:sp>
      <p:sp>
        <p:nvSpPr>
          <p:cNvPr id="3" name="Content Placeholder 2">
            <a:extLst>
              <a:ext uri="{FF2B5EF4-FFF2-40B4-BE49-F238E27FC236}">
                <a16:creationId xmlns:a16="http://schemas.microsoft.com/office/drawing/2014/main" id="{1DE2E11F-5506-488E-ADDF-84D31216749B}"/>
              </a:ext>
            </a:extLst>
          </p:cNvPr>
          <p:cNvSpPr>
            <a:spLocks noGrp="1"/>
          </p:cNvSpPr>
          <p:nvPr>
            <p:ph sz="quarter" idx="13"/>
          </p:nvPr>
        </p:nvSpPr>
        <p:spPr>
          <a:xfrm>
            <a:off x="457200" y="1556326"/>
            <a:ext cx="8229600" cy="462255"/>
          </a:xfrm>
        </p:spPr>
        <p:txBody>
          <a:bodyPr/>
          <a:lstStyle/>
          <a:p>
            <a:pPr marL="432" indent="0">
              <a:buNone/>
            </a:pPr>
            <a:r>
              <a:rPr lang="en-IN" altLang="en-US" b="1" dirty="0"/>
              <a:t>Table 2-1:</a:t>
            </a:r>
            <a:r>
              <a:rPr lang="en-IN" altLang="en-US" dirty="0"/>
              <a:t> </a:t>
            </a:r>
            <a:r>
              <a:rPr lang="en-US" altLang="en-US" dirty="0"/>
              <a:t>Canada, Egypt, the Netherlands, and the United States have vastly different arithmetic, physiological, and agricultural population densities.</a:t>
            </a:r>
          </a:p>
        </p:txBody>
      </p:sp>
      <p:graphicFrame>
        <p:nvGraphicFramePr>
          <p:cNvPr id="6" name="Table 5">
            <a:extLst>
              <a:ext uri="{FF2B5EF4-FFF2-40B4-BE49-F238E27FC236}">
                <a16:creationId xmlns:a16="http://schemas.microsoft.com/office/drawing/2014/main" id="{21268CFE-AC8D-41C3-8DEA-63AF1B3030E2}"/>
              </a:ext>
            </a:extLst>
          </p:cNvPr>
          <p:cNvGraphicFramePr>
            <a:graphicFrameLocks noGrp="1"/>
          </p:cNvGraphicFramePr>
          <p:nvPr>
            <p:extLst>
              <p:ext uri="{D42A27DB-BD31-4B8C-83A1-F6EECF244321}">
                <p14:modId xmlns:p14="http://schemas.microsoft.com/office/powerpoint/2010/main" val="4174885851"/>
              </p:ext>
            </p:extLst>
          </p:nvPr>
        </p:nvGraphicFramePr>
        <p:xfrm>
          <a:off x="515112" y="3405754"/>
          <a:ext cx="8388258" cy="2148840"/>
        </p:xfrm>
        <a:graphic>
          <a:graphicData uri="http://schemas.openxmlformats.org/drawingml/2006/table">
            <a:tbl>
              <a:tblPr firstRow="1" bandRow="1">
                <a:tableStyleId>{2D5ABB26-0587-4C30-8999-92F81FD0307C}</a:tableStyleId>
              </a:tblPr>
              <a:tblGrid>
                <a:gridCol w="1398043">
                  <a:extLst>
                    <a:ext uri="{9D8B030D-6E8A-4147-A177-3AD203B41FA5}">
                      <a16:colId xmlns:a16="http://schemas.microsoft.com/office/drawing/2014/main" val="1654302549"/>
                    </a:ext>
                  </a:extLst>
                </a:gridCol>
                <a:gridCol w="1398043">
                  <a:extLst>
                    <a:ext uri="{9D8B030D-6E8A-4147-A177-3AD203B41FA5}">
                      <a16:colId xmlns:a16="http://schemas.microsoft.com/office/drawing/2014/main" val="3795667242"/>
                    </a:ext>
                  </a:extLst>
                </a:gridCol>
                <a:gridCol w="1398043">
                  <a:extLst>
                    <a:ext uri="{9D8B030D-6E8A-4147-A177-3AD203B41FA5}">
                      <a16:colId xmlns:a16="http://schemas.microsoft.com/office/drawing/2014/main" val="2066230551"/>
                    </a:ext>
                  </a:extLst>
                </a:gridCol>
                <a:gridCol w="1398043">
                  <a:extLst>
                    <a:ext uri="{9D8B030D-6E8A-4147-A177-3AD203B41FA5}">
                      <a16:colId xmlns:a16="http://schemas.microsoft.com/office/drawing/2014/main" val="1461708758"/>
                    </a:ext>
                  </a:extLst>
                </a:gridCol>
                <a:gridCol w="1398043">
                  <a:extLst>
                    <a:ext uri="{9D8B030D-6E8A-4147-A177-3AD203B41FA5}">
                      <a16:colId xmlns:a16="http://schemas.microsoft.com/office/drawing/2014/main" val="1384142375"/>
                    </a:ext>
                  </a:extLst>
                </a:gridCol>
                <a:gridCol w="1398043">
                  <a:extLst>
                    <a:ext uri="{9D8B030D-6E8A-4147-A177-3AD203B41FA5}">
                      <a16:colId xmlns:a16="http://schemas.microsoft.com/office/drawing/2014/main" val="281622757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Country</a:t>
                      </a:r>
                      <a:endParaRPr lang="en-IN" sz="1400" b="0" i="0" u="none" strike="noStrike" cap="none" baseline="0" dirty="0">
                        <a:solidFill>
                          <a:schemeClr val="tx1"/>
                        </a:solidFill>
                        <a:latin typeface="+mn-lt"/>
                        <a:ea typeface="+mn-ea"/>
                        <a:cs typeface="+mn-cs"/>
                        <a:sym typeface="Arial"/>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b="1" i="0" u="none" strike="noStrike" cap="none" baseline="0" dirty="0">
                          <a:solidFill>
                            <a:schemeClr val="tx1"/>
                          </a:solidFill>
                          <a:latin typeface="+mn-lt"/>
                          <a:ea typeface="+mn-ea"/>
                          <a:cs typeface="+mn-cs"/>
                          <a:sym typeface="Arial"/>
                        </a:rPr>
                        <a:t>Arithmetic Density</a:t>
                      </a:r>
                      <a:endParaRPr lang="en-IN" sz="1400" b="0" i="0" u="none" strike="noStrike" cap="none" baseline="0" dirty="0">
                        <a:solidFill>
                          <a:schemeClr val="tx1"/>
                        </a:solidFill>
                        <a:latin typeface="+mn-lt"/>
                        <a:ea typeface="+mn-ea"/>
                        <a:cs typeface="+mn-cs"/>
                        <a:sym typeface="Arial"/>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b="1" i="0" u="none" strike="noStrike" cap="none" baseline="0" dirty="0">
                          <a:solidFill>
                            <a:schemeClr val="tx1"/>
                          </a:solidFill>
                          <a:latin typeface="+mn-lt"/>
                          <a:ea typeface="+mn-ea"/>
                          <a:cs typeface="+mn-cs"/>
                          <a:sym typeface="Arial"/>
                        </a:rPr>
                        <a:t>Physiological Density</a:t>
                      </a:r>
                      <a:endParaRPr lang="en-IN" sz="1400" b="0" i="0" u="none" strike="noStrike" cap="none" baseline="0" dirty="0">
                        <a:solidFill>
                          <a:schemeClr val="tx1"/>
                        </a:solidFill>
                        <a:latin typeface="+mn-lt"/>
                        <a:ea typeface="+mn-ea"/>
                        <a:cs typeface="+mn-cs"/>
                        <a:sym typeface="Arial"/>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b="1" i="0" u="none" strike="noStrike" cap="none" baseline="0" dirty="0">
                          <a:solidFill>
                            <a:schemeClr val="tx1"/>
                          </a:solidFill>
                          <a:latin typeface="+mn-lt"/>
                          <a:ea typeface="+mn-ea"/>
                          <a:cs typeface="+mn-cs"/>
                          <a:sym typeface="Arial"/>
                        </a:rPr>
                        <a:t>Agricultural Density</a:t>
                      </a:r>
                      <a:endParaRPr lang="en-IN" sz="1400" b="0" i="0" u="none" strike="noStrike" cap="none" baseline="0" dirty="0">
                        <a:solidFill>
                          <a:schemeClr val="tx1"/>
                        </a:solidFill>
                        <a:latin typeface="+mn-lt"/>
                        <a:ea typeface="+mn-ea"/>
                        <a:cs typeface="+mn-cs"/>
                        <a:sym typeface="Arial"/>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b="1" i="0" u="none" strike="noStrike" cap="none" baseline="0" dirty="0">
                          <a:solidFill>
                            <a:schemeClr val="tx1"/>
                          </a:solidFill>
                          <a:latin typeface="+mn-lt"/>
                          <a:ea typeface="+mn-ea"/>
                          <a:cs typeface="+mn-cs"/>
                          <a:sym typeface="Arial"/>
                        </a:rPr>
                        <a:t>Percentage Farmers</a:t>
                      </a:r>
                      <a:endParaRPr lang="en-IN" sz="1400" b="0" i="0" u="none" strike="noStrike" cap="none" baseline="0" dirty="0">
                        <a:solidFill>
                          <a:schemeClr val="tx1"/>
                        </a:solidFill>
                        <a:latin typeface="+mn-lt"/>
                        <a:ea typeface="+mn-ea"/>
                        <a:cs typeface="+mn-cs"/>
                        <a:sym typeface="Arial"/>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b="1" i="0" u="none" strike="noStrike" cap="none" baseline="0" dirty="0">
                          <a:solidFill>
                            <a:schemeClr val="tx1"/>
                          </a:solidFill>
                          <a:latin typeface="+mn-lt"/>
                          <a:ea typeface="+mn-ea"/>
                          <a:cs typeface="+mn-cs"/>
                          <a:sym typeface="Arial"/>
                        </a:rPr>
                        <a:t>Percentage Arable Land</a:t>
                      </a:r>
                      <a:endParaRPr lang="en-IN" sz="1400" b="0" i="0" u="none" strike="noStrike" cap="none" baseline="0" dirty="0">
                        <a:solidFill>
                          <a:schemeClr val="tx1"/>
                        </a:solidFill>
                        <a:latin typeface="+mn-lt"/>
                        <a:ea typeface="+mn-ea"/>
                        <a:cs typeface="+mn-cs"/>
                        <a:sym typeface="Arial"/>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60991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Canada</a:t>
                      </a:r>
                      <a:endParaRPr lang="en-IN" sz="14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85</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0.8</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938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Egypt</a:t>
                      </a:r>
                      <a:endParaRPr lang="en-IN" sz="14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97</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3,350</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208</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25</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9292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The Netherlands</a:t>
                      </a:r>
                      <a:endParaRPr lang="en-IN" sz="14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511</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1,668</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42253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United States</a:t>
                      </a:r>
                      <a:endParaRPr lang="en-IN" sz="14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36</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215</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0.4</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17</a:t>
                      </a:r>
                      <a:endParaRPr lang="en-IN"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485959"/>
                  </a:ext>
                </a:extLst>
              </a:tr>
            </a:tbl>
          </a:graphicData>
        </a:graphic>
      </p:graphicFrame>
    </p:spTree>
    <p:extLst>
      <p:ext uri="{BB962C8B-B14F-4D97-AF65-F5344CB8AC3E}">
        <p14:creationId xmlns:p14="http://schemas.microsoft.com/office/powerpoint/2010/main" val="189407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 y="2637113"/>
            <a:ext cx="7254240" cy="3194304"/>
          </a:xfrm>
          <a:prstGeom prst="rect">
            <a:avLst/>
          </a:prstGeom>
        </p:spPr>
      </p:pic>
      <p:sp>
        <p:nvSpPr>
          <p:cNvPr id="2" name="Title 1">
            <a:extLst>
              <a:ext uri="{FF2B5EF4-FFF2-40B4-BE49-F238E27FC236}">
                <a16:creationId xmlns:a16="http://schemas.microsoft.com/office/drawing/2014/main" id="{27431AA0-265B-458B-BEAC-9367E648E5B6}"/>
              </a:ext>
            </a:extLst>
          </p:cNvPr>
          <p:cNvSpPr>
            <a:spLocks noGrp="1"/>
          </p:cNvSpPr>
          <p:nvPr>
            <p:ph type="title"/>
          </p:nvPr>
        </p:nvSpPr>
        <p:spPr/>
        <p:txBody>
          <a:bodyPr/>
          <a:lstStyle/>
          <a:p>
            <a:r>
              <a:rPr lang="en-US" dirty="0"/>
              <a:t>2.1.3 Population Density </a:t>
            </a:r>
            <a:r>
              <a:rPr lang="en-US" sz="2000" b="0" dirty="0"/>
              <a:t>(4 of 6)</a:t>
            </a:r>
          </a:p>
        </p:txBody>
      </p:sp>
      <p:sp>
        <p:nvSpPr>
          <p:cNvPr id="3" name="Content Placeholder 2">
            <a:extLst>
              <a:ext uri="{FF2B5EF4-FFF2-40B4-BE49-F238E27FC236}">
                <a16:creationId xmlns:a16="http://schemas.microsoft.com/office/drawing/2014/main" id="{1DE2E11F-5506-488E-ADDF-84D31216749B}"/>
              </a:ext>
            </a:extLst>
          </p:cNvPr>
          <p:cNvSpPr>
            <a:spLocks noGrp="1"/>
          </p:cNvSpPr>
          <p:nvPr>
            <p:ph sz="quarter" idx="13"/>
          </p:nvPr>
        </p:nvSpPr>
        <p:spPr>
          <a:xfrm>
            <a:off x="457200" y="1556326"/>
            <a:ext cx="8229600" cy="756533"/>
          </a:xfrm>
        </p:spPr>
        <p:txBody>
          <a:bodyPr/>
          <a:lstStyle/>
          <a:p>
            <a:pPr marL="432" indent="0">
              <a:buNone/>
            </a:pPr>
            <a:r>
              <a:rPr lang="en-IN" altLang="en-US" b="1" dirty="0"/>
              <a:t>Figure 2-8:</a:t>
            </a:r>
            <a:r>
              <a:rPr lang="en-IN" altLang="en-US" dirty="0"/>
              <a:t> </a:t>
            </a:r>
            <a:r>
              <a:rPr lang="en-US" altLang="en-US" dirty="0"/>
              <a:t>Arithmetic density is a measurement of population/land area.</a:t>
            </a:r>
          </a:p>
        </p:txBody>
      </p:sp>
      <p:sp>
        <p:nvSpPr>
          <p:cNvPr id="8" name="TextBox 7"/>
          <p:cNvSpPr txBox="1"/>
          <p:nvPr/>
        </p:nvSpPr>
        <p:spPr>
          <a:xfrm>
            <a:off x="6063940" y="4599142"/>
            <a:ext cx="506870"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9" name="TextBox 8"/>
          <p:cNvSpPr txBox="1"/>
          <p:nvPr/>
        </p:nvSpPr>
        <p:spPr>
          <a:xfrm>
            <a:off x="4099454" y="3758308"/>
            <a:ext cx="630302"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10" name="TextBox 9"/>
          <p:cNvSpPr txBox="1"/>
          <p:nvPr/>
        </p:nvSpPr>
        <p:spPr>
          <a:xfrm>
            <a:off x="6019487" y="5006327"/>
            <a:ext cx="890950" cy="169277"/>
          </a:xfrm>
          <a:prstGeom prst="rect">
            <a:avLst/>
          </a:prstGeom>
          <a:noFill/>
        </p:spPr>
        <p:txBody>
          <a:bodyPr wrap="none" rtlCol="0">
            <a:spAutoFit/>
          </a:bodyPr>
          <a:lstStyle>
            <a:defPPr marR="0" lvl="0" algn="l" rtl="0">
              <a:lnSpc>
                <a:spcPct val="100000"/>
              </a:lnSpc>
              <a:spcBef>
                <a:spcPts val="0"/>
              </a:spcBef>
              <a:spcAft>
                <a:spcPts val="0"/>
              </a:spcAft>
            </a:defPPr>
            <a:lvl1pPr algn="ctr">
              <a:defRPr sz="500" b="1" i="1" spc="-20">
                <a:solidFill>
                  <a:srgbClr val="00A7EC"/>
                </a:solidFill>
                <a:latin typeface="+mn-lt"/>
              </a:defRPr>
            </a:lvl1pPr>
          </a:lstStyle>
          <a:p>
            <a:r>
              <a:rPr lang="en-IN" dirty="0"/>
              <a:t>TROPIC OF CAPRICORN</a:t>
            </a:r>
          </a:p>
        </p:txBody>
      </p:sp>
      <p:sp>
        <p:nvSpPr>
          <p:cNvPr id="11" name="TextBox 10"/>
          <p:cNvSpPr txBox="1"/>
          <p:nvPr/>
        </p:nvSpPr>
        <p:spPr>
          <a:xfrm>
            <a:off x="7556341" y="4430967"/>
            <a:ext cx="505268" cy="169277"/>
          </a:xfrm>
          <a:prstGeom prst="rect">
            <a:avLst/>
          </a:prstGeom>
          <a:noFill/>
        </p:spPr>
        <p:txBody>
          <a:bodyPr wrap="none" rtlCol="0">
            <a:spAutoFit/>
          </a:bodyPr>
          <a:lstStyle>
            <a:defPPr marR="0" lvl="0" algn="l" rtl="0">
              <a:lnSpc>
                <a:spcPct val="100000"/>
              </a:lnSpc>
              <a:spcBef>
                <a:spcPts val="0"/>
              </a:spcBef>
              <a:spcAft>
                <a:spcPts val="0"/>
              </a:spcAft>
            </a:defPPr>
            <a:lvl1pPr algn="ctr">
              <a:defRPr sz="500" b="1" i="1" spc="-20">
                <a:solidFill>
                  <a:srgbClr val="00A7EC"/>
                </a:solidFill>
                <a:latin typeface="+mn-lt"/>
              </a:defRPr>
            </a:lvl1pPr>
          </a:lstStyle>
          <a:p>
            <a:r>
              <a:rPr lang="en-IN" dirty="0"/>
              <a:t>EQUATOR</a:t>
            </a:r>
          </a:p>
        </p:txBody>
      </p:sp>
      <p:sp>
        <p:nvSpPr>
          <p:cNvPr id="12" name="TextBox 11"/>
          <p:cNvSpPr txBox="1"/>
          <p:nvPr/>
        </p:nvSpPr>
        <p:spPr>
          <a:xfrm>
            <a:off x="7371750" y="4173012"/>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3" name="TextBox 12"/>
          <p:cNvSpPr txBox="1"/>
          <p:nvPr/>
        </p:nvSpPr>
        <p:spPr>
          <a:xfrm>
            <a:off x="7181483" y="3958275"/>
            <a:ext cx="784831" cy="169277"/>
          </a:xfrm>
          <a:prstGeom prst="rect">
            <a:avLst/>
          </a:prstGeom>
          <a:noFill/>
        </p:spPr>
        <p:txBody>
          <a:bodyPr wrap="none" rtlCol="0">
            <a:spAutoFit/>
          </a:bodyPr>
          <a:lstStyle/>
          <a:p>
            <a:pPr algn="ctr"/>
            <a:r>
              <a:rPr lang="en-IN" sz="500" b="1" i="1" spc="-20" dirty="0">
                <a:solidFill>
                  <a:srgbClr val="00A7EC"/>
                </a:solidFill>
                <a:latin typeface="+mn-lt"/>
              </a:rPr>
              <a:t>TROPIC OF CANCER</a:t>
            </a:r>
          </a:p>
        </p:txBody>
      </p:sp>
      <p:sp>
        <p:nvSpPr>
          <p:cNvPr id="14" name="TextBox 13"/>
          <p:cNvSpPr txBox="1"/>
          <p:nvPr/>
        </p:nvSpPr>
        <p:spPr>
          <a:xfrm>
            <a:off x="2495360" y="4610456"/>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5" name="TextBox 14"/>
          <p:cNvSpPr txBox="1"/>
          <p:nvPr/>
        </p:nvSpPr>
        <p:spPr>
          <a:xfrm>
            <a:off x="6356578" y="5348578"/>
            <a:ext cx="458780" cy="153888"/>
          </a:xfrm>
          <a:prstGeom prst="rect">
            <a:avLst/>
          </a:prstGeom>
          <a:noFill/>
        </p:spPr>
        <p:txBody>
          <a:bodyPr wrap="none" rtlCol="0">
            <a:spAutoFit/>
          </a:bodyPr>
          <a:lstStyle/>
          <a:p>
            <a:r>
              <a:rPr lang="en-IN" sz="400" b="1" dirty="0">
                <a:solidFill>
                  <a:schemeClr val="tx1"/>
                </a:solidFill>
              </a:rPr>
              <a:t>3,000 Miles</a:t>
            </a:r>
          </a:p>
        </p:txBody>
      </p:sp>
      <p:sp>
        <p:nvSpPr>
          <p:cNvPr id="16" name="TextBox 15"/>
          <p:cNvSpPr txBox="1"/>
          <p:nvPr/>
        </p:nvSpPr>
        <p:spPr>
          <a:xfrm>
            <a:off x="6084862" y="5469267"/>
            <a:ext cx="595035" cy="153888"/>
          </a:xfrm>
          <a:prstGeom prst="rect">
            <a:avLst/>
          </a:prstGeom>
          <a:noFill/>
        </p:spPr>
        <p:txBody>
          <a:bodyPr wrap="none" rtlCol="0">
            <a:spAutoFit/>
          </a:bodyPr>
          <a:lstStyle/>
          <a:p>
            <a:r>
              <a:rPr lang="en-IN" sz="400" b="1" dirty="0">
                <a:solidFill>
                  <a:schemeClr val="tx1"/>
                </a:solidFill>
              </a:rPr>
              <a:t>3,000 </a:t>
            </a:r>
            <a:r>
              <a:rPr lang="en-IN" sz="400" b="1" dirty="0" err="1">
                <a:solidFill>
                  <a:schemeClr val="tx1"/>
                </a:solidFill>
              </a:rPr>
              <a:t>Kilometers</a:t>
            </a:r>
            <a:endParaRPr lang="en-IN" sz="400" b="1" dirty="0">
              <a:solidFill>
                <a:schemeClr val="tx1"/>
              </a:solidFill>
            </a:endParaRPr>
          </a:p>
        </p:txBody>
      </p:sp>
      <p:sp>
        <p:nvSpPr>
          <p:cNvPr id="17" name="TextBox 16"/>
          <p:cNvSpPr txBox="1"/>
          <p:nvPr/>
        </p:nvSpPr>
        <p:spPr>
          <a:xfrm>
            <a:off x="6008950" y="5348344"/>
            <a:ext cx="314510" cy="153888"/>
          </a:xfrm>
          <a:prstGeom prst="rect">
            <a:avLst/>
          </a:prstGeom>
          <a:noFill/>
        </p:spPr>
        <p:txBody>
          <a:bodyPr wrap="none" rtlCol="0">
            <a:spAutoFit/>
          </a:bodyPr>
          <a:lstStyle/>
          <a:p>
            <a:r>
              <a:rPr lang="en-IN" sz="400" b="1" dirty="0">
                <a:solidFill>
                  <a:schemeClr val="tx1"/>
                </a:solidFill>
              </a:rPr>
              <a:t>1,500</a:t>
            </a:r>
          </a:p>
        </p:txBody>
      </p:sp>
      <p:sp>
        <p:nvSpPr>
          <p:cNvPr id="18" name="TextBox 17"/>
          <p:cNvSpPr txBox="1"/>
          <p:nvPr/>
        </p:nvSpPr>
        <p:spPr>
          <a:xfrm>
            <a:off x="5707205" y="5348344"/>
            <a:ext cx="213520" cy="153888"/>
          </a:xfrm>
          <a:prstGeom prst="rect">
            <a:avLst/>
          </a:prstGeom>
          <a:noFill/>
        </p:spPr>
        <p:txBody>
          <a:bodyPr wrap="none" rtlCol="0">
            <a:spAutoFit/>
          </a:bodyPr>
          <a:lstStyle/>
          <a:p>
            <a:r>
              <a:rPr lang="en-IN" sz="400" b="1" dirty="0">
                <a:solidFill>
                  <a:schemeClr val="tx1"/>
                </a:solidFill>
              </a:rPr>
              <a:t>0</a:t>
            </a:r>
          </a:p>
        </p:txBody>
      </p:sp>
      <p:sp>
        <p:nvSpPr>
          <p:cNvPr id="19" name="TextBox 18"/>
          <p:cNvSpPr txBox="1"/>
          <p:nvPr/>
        </p:nvSpPr>
        <p:spPr>
          <a:xfrm>
            <a:off x="5877680" y="5469267"/>
            <a:ext cx="314510" cy="153888"/>
          </a:xfrm>
          <a:prstGeom prst="rect">
            <a:avLst/>
          </a:prstGeom>
          <a:noFill/>
        </p:spPr>
        <p:txBody>
          <a:bodyPr wrap="none" rtlCol="0">
            <a:spAutoFit/>
          </a:bodyPr>
          <a:lstStyle/>
          <a:p>
            <a:r>
              <a:rPr lang="en-IN" sz="400" b="1" dirty="0">
                <a:solidFill>
                  <a:schemeClr val="tx1"/>
                </a:solidFill>
              </a:rPr>
              <a:t>1,500</a:t>
            </a:r>
          </a:p>
        </p:txBody>
      </p:sp>
      <p:sp>
        <p:nvSpPr>
          <p:cNvPr id="20" name="TextBox 19"/>
          <p:cNvSpPr txBox="1"/>
          <p:nvPr/>
        </p:nvSpPr>
        <p:spPr>
          <a:xfrm>
            <a:off x="5707205" y="5469267"/>
            <a:ext cx="213520" cy="153888"/>
          </a:xfrm>
          <a:prstGeom prst="rect">
            <a:avLst/>
          </a:prstGeom>
          <a:noFill/>
        </p:spPr>
        <p:txBody>
          <a:bodyPr wrap="none" rtlCol="0">
            <a:spAutoFit/>
          </a:bodyPr>
          <a:lstStyle/>
          <a:p>
            <a:r>
              <a:rPr lang="en-IN" sz="400" b="1" dirty="0">
                <a:solidFill>
                  <a:schemeClr val="tx1"/>
                </a:solidFill>
              </a:rPr>
              <a:t>0</a:t>
            </a:r>
          </a:p>
        </p:txBody>
      </p:sp>
      <p:sp>
        <p:nvSpPr>
          <p:cNvPr id="24" name="TextBox 23"/>
          <p:cNvSpPr txBox="1"/>
          <p:nvPr/>
        </p:nvSpPr>
        <p:spPr>
          <a:xfrm>
            <a:off x="6613306" y="5625699"/>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120°</a:t>
            </a:r>
          </a:p>
        </p:txBody>
      </p:sp>
      <p:sp>
        <p:nvSpPr>
          <p:cNvPr id="25" name="TextBox 24"/>
          <p:cNvSpPr txBox="1"/>
          <p:nvPr/>
        </p:nvSpPr>
        <p:spPr>
          <a:xfrm>
            <a:off x="6341090" y="5624934"/>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100°</a:t>
            </a:r>
          </a:p>
        </p:txBody>
      </p:sp>
      <p:sp>
        <p:nvSpPr>
          <p:cNvPr id="26" name="TextBox 25"/>
          <p:cNvSpPr txBox="1"/>
          <p:nvPr/>
        </p:nvSpPr>
        <p:spPr>
          <a:xfrm>
            <a:off x="6068874" y="5629276"/>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35" name="TextBox 34"/>
          <p:cNvSpPr txBox="1"/>
          <p:nvPr/>
        </p:nvSpPr>
        <p:spPr>
          <a:xfrm>
            <a:off x="3793260" y="5634095"/>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36" name="TextBox 35"/>
          <p:cNvSpPr txBox="1"/>
          <p:nvPr/>
        </p:nvSpPr>
        <p:spPr>
          <a:xfrm>
            <a:off x="2657255" y="5633861"/>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160°</a:t>
            </a:r>
          </a:p>
        </p:txBody>
      </p:sp>
      <p:sp>
        <p:nvSpPr>
          <p:cNvPr id="38" name="TextBox 37"/>
          <p:cNvSpPr txBox="1"/>
          <p:nvPr/>
        </p:nvSpPr>
        <p:spPr>
          <a:xfrm>
            <a:off x="2143915" y="4898645"/>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39" name="TextBox 38"/>
          <p:cNvSpPr txBox="1"/>
          <p:nvPr/>
        </p:nvSpPr>
        <p:spPr>
          <a:xfrm>
            <a:off x="2133251" y="4488666"/>
            <a:ext cx="245580" cy="169277"/>
          </a:xfrm>
          <a:prstGeom prst="rect">
            <a:avLst/>
          </a:prstGeom>
          <a:noFill/>
        </p:spPr>
        <p:txBody>
          <a:bodyPr wrap="none" rtlCol="0">
            <a:spAutoFit/>
          </a:bodyPr>
          <a:lstStyle/>
          <a:p>
            <a:r>
              <a:rPr lang="en-IN" sz="500" b="1" i="1" dirty="0">
                <a:solidFill>
                  <a:srgbClr val="00A7EC"/>
                </a:solidFill>
                <a:effectLst>
                  <a:glow rad="63500">
                    <a:schemeClr val="bg1"/>
                  </a:glow>
                </a:effectLst>
              </a:rPr>
              <a:t>0°</a:t>
            </a:r>
          </a:p>
        </p:txBody>
      </p:sp>
      <p:sp>
        <p:nvSpPr>
          <p:cNvPr id="40" name="TextBox 39"/>
          <p:cNvSpPr txBox="1"/>
          <p:nvPr/>
        </p:nvSpPr>
        <p:spPr>
          <a:xfrm>
            <a:off x="2185936" y="4083610"/>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41" name="TextBox 40"/>
          <p:cNvSpPr txBox="1"/>
          <p:nvPr/>
        </p:nvSpPr>
        <p:spPr>
          <a:xfrm>
            <a:off x="2273201" y="3689933"/>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42" name="TextBox 41"/>
          <p:cNvSpPr txBox="1"/>
          <p:nvPr/>
        </p:nvSpPr>
        <p:spPr>
          <a:xfrm>
            <a:off x="3063272" y="2898772"/>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43" name="TextBox 42"/>
          <p:cNvSpPr txBox="1"/>
          <p:nvPr/>
        </p:nvSpPr>
        <p:spPr>
          <a:xfrm>
            <a:off x="3410695" y="2793986"/>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44" name="TextBox 43"/>
          <p:cNvSpPr txBox="1"/>
          <p:nvPr/>
        </p:nvSpPr>
        <p:spPr>
          <a:xfrm>
            <a:off x="3628276" y="2793986"/>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45" name="TextBox 44"/>
          <p:cNvSpPr txBox="1"/>
          <p:nvPr/>
        </p:nvSpPr>
        <p:spPr>
          <a:xfrm>
            <a:off x="3815525" y="2793985"/>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46" name="TextBox 45"/>
          <p:cNvSpPr txBox="1"/>
          <p:nvPr/>
        </p:nvSpPr>
        <p:spPr>
          <a:xfrm>
            <a:off x="4001888" y="2793985"/>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47" name="TextBox 46"/>
          <p:cNvSpPr txBox="1"/>
          <p:nvPr/>
        </p:nvSpPr>
        <p:spPr>
          <a:xfrm>
            <a:off x="4217271" y="279398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8" name="TextBox 47"/>
          <p:cNvSpPr txBox="1"/>
          <p:nvPr/>
        </p:nvSpPr>
        <p:spPr>
          <a:xfrm>
            <a:off x="4414605" y="2793986"/>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9" name="TextBox 48"/>
          <p:cNvSpPr txBox="1"/>
          <p:nvPr/>
        </p:nvSpPr>
        <p:spPr>
          <a:xfrm>
            <a:off x="4588478" y="2793986"/>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0" name="TextBox 49"/>
          <p:cNvSpPr txBox="1"/>
          <p:nvPr/>
        </p:nvSpPr>
        <p:spPr>
          <a:xfrm>
            <a:off x="5000767" y="2794313"/>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51" name="TextBox 50"/>
          <p:cNvSpPr txBox="1"/>
          <p:nvPr/>
        </p:nvSpPr>
        <p:spPr>
          <a:xfrm>
            <a:off x="5162028" y="2794313"/>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2" name="TextBox 51"/>
          <p:cNvSpPr txBox="1"/>
          <p:nvPr/>
        </p:nvSpPr>
        <p:spPr>
          <a:xfrm>
            <a:off x="5341453" y="2794917"/>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3" name="TextBox 52"/>
          <p:cNvSpPr txBox="1"/>
          <p:nvPr/>
        </p:nvSpPr>
        <p:spPr>
          <a:xfrm>
            <a:off x="5543634" y="2784350"/>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4" name="TextBox 53"/>
          <p:cNvSpPr txBox="1"/>
          <p:nvPr/>
        </p:nvSpPr>
        <p:spPr>
          <a:xfrm>
            <a:off x="5713352" y="2793980"/>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55" name="TextBox 54"/>
          <p:cNvSpPr txBox="1"/>
          <p:nvPr/>
        </p:nvSpPr>
        <p:spPr>
          <a:xfrm>
            <a:off x="5895599" y="2793981"/>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56" name="TextBox 55"/>
          <p:cNvSpPr txBox="1"/>
          <p:nvPr/>
        </p:nvSpPr>
        <p:spPr>
          <a:xfrm>
            <a:off x="6102673" y="279719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57" name="TextBox 56"/>
          <p:cNvSpPr txBox="1"/>
          <p:nvPr/>
        </p:nvSpPr>
        <p:spPr>
          <a:xfrm>
            <a:off x="6657228" y="279257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59" name="TextBox 58"/>
          <p:cNvSpPr txBox="1"/>
          <p:nvPr/>
        </p:nvSpPr>
        <p:spPr>
          <a:xfrm>
            <a:off x="7084209" y="2898772"/>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60" name="TextBox 59"/>
          <p:cNvSpPr txBox="1"/>
          <p:nvPr/>
        </p:nvSpPr>
        <p:spPr>
          <a:xfrm>
            <a:off x="7602786" y="3302222"/>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61" name="TextBox 60"/>
          <p:cNvSpPr txBox="1"/>
          <p:nvPr/>
        </p:nvSpPr>
        <p:spPr>
          <a:xfrm>
            <a:off x="7873493" y="3689933"/>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62" name="TextBox 61"/>
          <p:cNvSpPr txBox="1"/>
          <p:nvPr/>
        </p:nvSpPr>
        <p:spPr>
          <a:xfrm>
            <a:off x="7980990" y="4486136"/>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64" name="TextBox 63"/>
          <p:cNvSpPr txBox="1"/>
          <p:nvPr/>
        </p:nvSpPr>
        <p:spPr>
          <a:xfrm>
            <a:off x="7872540" y="5297607"/>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65" name="TextBox 64"/>
          <p:cNvSpPr txBox="1"/>
          <p:nvPr/>
        </p:nvSpPr>
        <p:spPr>
          <a:xfrm>
            <a:off x="7937324" y="4884194"/>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66" name="TextBox 65"/>
          <p:cNvSpPr txBox="1"/>
          <p:nvPr/>
        </p:nvSpPr>
        <p:spPr>
          <a:xfrm>
            <a:off x="7939518" y="4094227"/>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67" name="TextBox 66"/>
          <p:cNvSpPr txBox="1"/>
          <p:nvPr/>
        </p:nvSpPr>
        <p:spPr>
          <a:xfrm>
            <a:off x="4835559" y="2997317"/>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68" name="TextBox 67"/>
          <p:cNvSpPr txBox="1"/>
          <p:nvPr/>
        </p:nvSpPr>
        <p:spPr>
          <a:xfrm>
            <a:off x="963847" y="4405841"/>
            <a:ext cx="994183" cy="276999"/>
          </a:xfrm>
          <a:prstGeom prst="rect">
            <a:avLst/>
          </a:prstGeom>
          <a:noFill/>
        </p:spPr>
        <p:txBody>
          <a:bodyPr wrap="none" rtlCol="0">
            <a:spAutoFit/>
          </a:bodyPr>
          <a:lstStyle/>
          <a:p>
            <a:r>
              <a:rPr lang="en-IN" sz="600" b="1" dirty="0">
                <a:solidFill>
                  <a:schemeClr val="tx1"/>
                </a:solidFill>
                <a:latin typeface="Arial Black" panose="020B0A04020102020204" pitchFamily="34" charset="0"/>
              </a:rPr>
              <a:t>Persons per square</a:t>
            </a:r>
          </a:p>
          <a:p>
            <a:r>
              <a:rPr lang="en-IN" sz="600" b="1" dirty="0" err="1">
                <a:solidFill>
                  <a:schemeClr val="tx1"/>
                </a:solidFill>
                <a:latin typeface="Arial Black" panose="020B0A04020102020204" pitchFamily="34" charset="0"/>
              </a:rPr>
              <a:t>kilometer</a:t>
            </a:r>
            <a:endParaRPr lang="en-IN" sz="600" b="1" dirty="0">
              <a:solidFill>
                <a:schemeClr val="tx1"/>
              </a:solidFill>
              <a:latin typeface="Arial Black" panose="020B0A04020102020204" pitchFamily="34" charset="0"/>
            </a:endParaRPr>
          </a:p>
        </p:txBody>
      </p:sp>
      <p:sp>
        <p:nvSpPr>
          <p:cNvPr id="69" name="TextBox 68"/>
          <p:cNvSpPr txBox="1"/>
          <p:nvPr/>
        </p:nvSpPr>
        <p:spPr>
          <a:xfrm>
            <a:off x="1146993" y="4640981"/>
            <a:ext cx="715260" cy="184666"/>
          </a:xfrm>
          <a:prstGeom prst="rect">
            <a:avLst/>
          </a:prstGeom>
          <a:noFill/>
        </p:spPr>
        <p:txBody>
          <a:bodyPr wrap="none" rtlCol="0">
            <a:spAutoFit/>
          </a:bodyPr>
          <a:lstStyle/>
          <a:p>
            <a:r>
              <a:rPr lang="en-IN" sz="600" b="1" dirty="0">
                <a:solidFill>
                  <a:schemeClr val="tx1"/>
                </a:solidFill>
                <a:latin typeface="+mn-lt"/>
              </a:rPr>
              <a:t>100 and above</a:t>
            </a:r>
          </a:p>
        </p:txBody>
      </p:sp>
      <p:sp>
        <p:nvSpPr>
          <p:cNvPr id="70" name="TextBox 69"/>
          <p:cNvSpPr txBox="1"/>
          <p:nvPr/>
        </p:nvSpPr>
        <p:spPr>
          <a:xfrm>
            <a:off x="1146993" y="4787359"/>
            <a:ext cx="401072" cy="184666"/>
          </a:xfrm>
          <a:prstGeom prst="rect">
            <a:avLst/>
          </a:prstGeom>
          <a:noFill/>
        </p:spPr>
        <p:txBody>
          <a:bodyPr wrap="none" rtlCol="0">
            <a:spAutoFit/>
          </a:bodyPr>
          <a:lstStyle/>
          <a:p>
            <a:r>
              <a:rPr lang="en-IN" sz="600" b="1" dirty="0">
                <a:solidFill>
                  <a:schemeClr val="tx1"/>
                </a:solidFill>
                <a:latin typeface="+mn-lt"/>
              </a:rPr>
              <a:t>50–99</a:t>
            </a:r>
          </a:p>
        </p:txBody>
      </p:sp>
      <p:sp>
        <p:nvSpPr>
          <p:cNvPr id="71" name="TextBox 70"/>
          <p:cNvSpPr txBox="1"/>
          <p:nvPr/>
        </p:nvSpPr>
        <p:spPr>
          <a:xfrm>
            <a:off x="1146993" y="4929602"/>
            <a:ext cx="401072" cy="184666"/>
          </a:xfrm>
          <a:prstGeom prst="rect">
            <a:avLst/>
          </a:prstGeom>
          <a:noFill/>
        </p:spPr>
        <p:txBody>
          <a:bodyPr wrap="none" rtlCol="0">
            <a:spAutoFit/>
          </a:bodyPr>
          <a:lstStyle/>
          <a:p>
            <a:r>
              <a:rPr lang="en-IN" sz="600" b="1" dirty="0">
                <a:solidFill>
                  <a:schemeClr val="tx1"/>
                </a:solidFill>
                <a:latin typeface="+mn-lt"/>
              </a:rPr>
              <a:t>25–49</a:t>
            </a:r>
          </a:p>
        </p:txBody>
      </p:sp>
      <p:sp>
        <p:nvSpPr>
          <p:cNvPr id="72" name="TextBox 71"/>
          <p:cNvSpPr txBox="1"/>
          <p:nvPr/>
        </p:nvSpPr>
        <p:spPr>
          <a:xfrm>
            <a:off x="1146993" y="5060594"/>
            <a:ext cx="508473" cy="184666"/>
          </a:xfrm>
          <a:prstGeom prst="rect">
            <a:avLst/>
          </a:prstGeom>
          <a:noFill/>
        </p:spPr>
        <p:txBody>
          <a:bodyPr wrap="none" rtlCol="0">
            <a:spAutoFit/>
          </a:bodyPr>
          <a:lstStyle/>
          <a:p>
            <a:r>
              <a:rPr lang="en-IN" sz="600" b="1" dirty="0">
                <a:solidFill>
                  <a:schemeClr val="tx1"/>
                </a:solidFill>
                <a:latin typeface="+mn-lt"/>
              </a:rPr>
              <a:t>below 25</a:t>
            </a:r>
          </a:p>
        </p:txBody>
      </p:sp>
      <p:sp>
        <p:nvSpPr>
          <p:cNvPr id="73" name="TextBox 72"/>
          <p:cNvSpPr txBox="1"/>
          <p:nvPr/>
        </p:nvSpPr>
        <p:spPr>
          <a:xfrm>
            <a:off x="1146993" y="5211122"/>
            <a:ext cx="457176" cy="184666"/>
          </a:xfrm>
          <a:prstGeom prst="rect">
            <a:avLst/>
          </a:prstGeom>
          <a:noFill/>
        </p:spPr>
        <p:txBody>
          <a:bodyPr wrap="none" rtlCol="0">
            <a:spAutoFit/>
          </a:bodyPr>
          <a:lstStyle/>
          <a:p>
            <a:r>
              <a:rPr lang="en-IN" sz="600" b="1" dirty="0">
                <a:solidFill>
                  <a:schemeClr val="tx1"/>
                </a:solidFill>
                <a:latin typeface="+mn-lt"/>
              </a:rPr>
              <a:t>no data</a:t>
            </a:r>
          </a:p>
        </p:txBody>
      </p:sp>
      <p:sp>
        <p:nvSpPr>
          <p:cNvPr id="75" name="TextBox 74"/>
          <p:cNvSpPr txBox="1"/>
          <p:nvPr/>
        </p:nvSpPr>
        <p:spPr>
          <a:xfrm>
            <a:off x="2554047" y="3299009"/>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77" name="TextBox 76"/>
          <p:cNvSpPr txBox="1"/>
          <p:nvPr/>
        </p:nvSpPr>
        <p:spPr>
          <a:xfrm>
            <a:off x="2284338" y="5288024"/>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78" name="TextBox 77"/>
          <p:cNvSpPr txBox="1"/>
          <p:nvPr/>
        </p:nvSpPr>
        <p:spPr>
          <a:xfrm>
            <a:off x="2941667" y="5633861"/>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140°</a:t>
            </a:r>
          </a:p>
        </p:txBody>
      </p:sp>
      <p:sp>
        <p:nvSpPr>
          <p:cNvPr id="79" name="TextBox 78"/>
          <p:cNvSpPr txBox="1"/>
          <p:nvPr/>
        </p:nvSpPr>
        <p:spPr>
          <a:xfrm>
            <a:off x="3213918" y="5633861"/>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120°</a:t>
            </a:r>
          </a:p>
        </p:txBody>
      </p:sp>
      <p:sp>
        <p:nvSpPr>
          <p:cNvPr id="80" name="TextBox 79"/>
          <p:cNvSpPr txBox="1"/>
          <p:nvPr/>
        </p:nvSpPr>
        <p:spPr>
          <a:xfrm>
            <a:off x="3494266" y="5633861"/>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100°</a:t>
            </a:r>
          </a:p>
        </p:txBody>
      </p:sp>
      <p:sp>
        <p:nvSpPr>
          <p:cNvPr id="81" name="TextBox 80"/>
          <p:cNvSpPr txBox="1"/>
          <p:nvPr/>
        </p:nvSpPr>
        <p:spPr>
          <a:xfrm>
            <a:off x="4073608" y="5634095"/>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82" name="TextBox 81"/>
          <p:cNvSpPr txBox="1"/>
          <p:nvPr/>
        </p:nvSpPr>
        <p:spPr>
          <a:xfrm>
            <a:off x="4357694" y="5625699"/>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83" name="TextBox 82"/>
          <p:cNvSpPr txBox="1"/>
          <p:nvPr/>
        </p:nvSpPr>
        <p:spPr>
          <a:xfrm>
            <a:off x="4643493" y="5625699"/>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84" name="TextBox 83"/>
          <p:cNvSpPr txBox="1"/>
          <p:nvPr/>
        </p:nvSpPr>
        <p:spPr>
          <a:xfrm>
            <a:off x="4950975" y="5625699"/>
            <a:ext cx="245580" cy="169277"/>
          </a:xfrm>
          <a:prstGeom prst="rect">
            <a:avLst/>
          </a:prstGeom>
          <a:noFill/>
        </p:spPr>
        <p:txBody>
          <a:bodyPr wrap="none" rtlCol="0">
            <a:spAutoFit/>
          </a:bodyPr>
          <a:lstStyle/>
          <a:p>
            <a:r>
              <a:rPr lang="en-IN" sz="500" b="1" i="1" dirty="0">
                <a:solidFill>
                  <a:srgbClr val="00A7EC"/>
                </a:solidFill>
                <a:effectLst>
                  <a:glow rad="63500">
                    <a:schemeClr val="bg1"/>
                  </a:glow>
                </a:effectLst>
              </a:rPr>
              <a:t>0°</a:t>
            </a:r>
          </a:p>
        </p:txBody>
      </p:sp>
      <p:sp>
        <p:nvSpPr>
          <p:cNvPr id="85" name="TextBox 84"/>
          <p:cNvSpPr txBox="1"/>
          <p:nvPr/>
        </p:nvSpPr>
        <p:spPr>
          <a:xfrm>
            <a:off x="5207878" y="5625699"/>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86" name="TextBox 85"/>
          <p:cNvSpPr txBox="1"/>
          <p:nvPr/>
        </p:nvSpPr>
        <p:spPr>
          <a:xfrm>
            <a:off x="5490466" y="5625699"/>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87" name="TextBox 86"/>
          <p:cNvSpPr txBox="1"/>
          <p:nvPr/>
        </p:nvSpPr>
        <p:spPr>
          <a:xfrm>
            <a:off x="5782665" y="5625699"/>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88" name="TextBox 87"/>
          <p:cNvSpPr txBox="1"/>
          <p:nvPr/>
        </p:nvSpPr>
        <p:spPr>
          <a:xfrm>
            <a:off x="6887032" y="5625699"/>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140°</a:t>
            </a:r>
          </a:p>
        </p:txBody>
      </p:sp>
      <p:sp>
        <p:nvSpPr>
          <p:cNvPr id="89" name="TextBox 88"/>
          <p:cNvSpPr txBox="1"/>
          <p:nvPr/>
        </p:nvSpPr>
        <p:spPr>
          <a:xfrm>
            <a:off x="7180782" y="5625699"/>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160°</a:t>
            </a:r>
          </a:p>
        </p:txBody>
      </p:sp>
      <p:sp>
        <p:nvSpPr>
          <p:cNvPr id="90" name="TextBox 89"/>
          <p:cNvSpPr txBox="1"/>
          <p:nvPr/>
        </p:nvSpPr>
        <p:spPr>
          <a:xfrm>
            <a:off x="7461110" y="5625699"/>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180°</a:t>
            </a:r>
          </a:p>
        </p:txBody>
      </p:sp>
      <p:sp>
        <p:nvSpPr>
          <p:cNvPr id="92" name="TextBox 91"/>
          <p:cNvSpPr txBox="1"/>
          <p:nvPr/>
        </p:nvSpPr>
        <p:spPr>
          <a:xfrm>
            <a:off x="4420595" y="4620612"/>
            <a:ext cx="630302"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3" name="TextBox 92"/>
          <p:cNvSpPr txBox="1"/>
          <p:nvPr/>
        </p:nvSpPr>
        <p:spPr>
          <a:xfrm>
            <a:off x="4770051" y="2794313"/>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94" name="TextBox 93"/>
          <p:cNvSpPr txBox="1"/>
          <p:nvPr/>
        </p:nvSpPr>
        <p:spPr>
          <a:xfrm>
            <a:off x="6290706" y="279719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95" name="TextBox 94"/>
          <p:cNvSpPr txBox="1"/>
          <p:nvPr/>
        </p:nvSpPr>
        <p:spPr>
          <a:xfrm>
            <a:off x="6452274" y="279719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Tree>
    <p:extLst>
      <p:ext uri="{BB962C8B-B14F-4D97-AF65-F5344CB8AC3E}">
        <p14:creationId xmlns:p14="http://schemas.microsoft.com/office/powerpoint/2010/main" val="2511049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1AA0-265B-458B-BEAC-9367E648E5B6}"/>
              </a:ext>
            </a:extLst>
          </p:cNvPr>
          <p:cNvSpPr>
            <a:spLocks noGrp="1"/>
          </p:cNvSpPr>
          <p:nvPr>
            <p:ph type="title"/>
          </p:nvPr>
        </p:nvSpPr>
        <p:spPr/>
        <p:txBody>
          <a:bodyPr/>
          <a:lstStyle/>
          <a:p>
            <a:r>
              <a:rPr lang="en-US" dirty="0"/>
              <a:t>2.1.3 Population Density </a:t>
            </a:r>
            <a:r>
              <a:rPr lang="en-US" sz="2000" b="0" dirty="0"/>
              <a:t>(5 of 6)</a:t>
            </a:r>
          </a:p>
        </p:txBody>
      </p:sp>
      <p:sp>
        <p:nvSpPr>
          <p:cNvPr id="3" name="Content Placeholder 2">
            <a:extLst>
              <a:ext uri="{FF2B5EF4-FFF2-40B4-BE49-F238E27FC236}">
                <a16:creationId xmlns:a16="http://schemas.microsoft.com/office/drawing/2014/main" id="{1DE2E11F-5506-488E-ADDF-84D31216749B}"/>
              </a:ext>
            </a:extLst>
          </p:cNvPr>
          <p:cNvSpPr>
            <a:spLocks noGrp="1"/>
          </p:cNvSpPr>
          <p:nvPr>
            <p:ph sz="quarter" idx="13"/>
          </p:nvPr>
        </p:nvSpPr>
        <p:spPr>
          <a:xfrm>
            <a:off x="457200" y="1556326"/>
            <a:ext cx="8229600" cy="755074"/>
          </a:xfrm>
        </p:spPr>
        <p:txBody>
          <a:bodyPr/>
          <a:lstStyle/>
          <a:p>
            <a:pPr marL="432" indent="0">
              <a:buNone/>
            </a:pPr>
            <a:r>
              <a:rPr lang="en-IN" altLang="en-US" b="1" dirty="0"/>
              <a:t>Figure 2-9:</a:t>
            </a:r>
            <a:r>
              <a:rPr lang="en-IN" altLang="en-US" dirty="0"/>
              <a:t> </a:t>
            </a:r>
            <a:r>
              <a:rPr lang="en-US" altLang="en-US" dirty="0"/>
              <a:t>Physiological density is a measurement of population/arable land area. </a:t>
            </a:r>
          </a:p>
        </p:txBody>
      </p:sp>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152" y="2868564"/>
            <a:ext cx="6742176" cy="2919984"/>
          </a:xfrm>
          <a:prstGeom prst="rect">
            <a:avLst/>
          </a:prstGeom>
        </p:spPr>
      </p:pic>
      <p:sp>
        <p:nvSpPr>
          <p:cNvPr id="53" name="TextBox 52"/>
          <p:cNvSpPr txBox="1"/>
          <p:nvPr/>
        </p:nvSpPr>
        <p:spPr>
          <a:xfrm>
            <a:off x="6735813" y="4737683"/>
            <a:ext cx="1354858" cy="307777"/>
          </a:xfrm>
          <a:prstGeom prst="rect">
            <a:avLst/>
          </a:prstGeom>
          <a:noFill/>
        </p:spPr>
        <p:txBody>
          <a:bodyPr wrap="none" rtlCol="0">
            <a:spAutoFit/>
          </a:bodyPr>
          <a:lstStyle/>
          <a:p>
            <a:r>
              <a:rPr lang="en-US" sz="700" b="1" dirty="0">
                <a:solidFill>
                  <a:schemeClr val="tx1"/>
                </a:solidFill>
                <a:latin typeface="Arial Black" panose="020B0A04020102020204" pitchFamily="34" charset="0"/>
              </a:rPr>
              <a:t>Persons per square</a:t>
            </a:r>
          </a:p>
          <a:p>
            <a:r>
              <a:rPr lang="en-US" sz="700" b="1" dirty="0">
                <a:solidFill>
                  <a:schemeClr val="tx1"/>
                </a:solidFill>
                <a:latin typeface="Arial Black" panose="020B0A04020102020204" pitchFamily="34" charset="0"/>
              </a:rPr>
              <a:t>kilometer of arable land</a:t>
            </a:r>
            <a:endParaRPr lang="en-IN" sz="700" b="1" dirty="0">
              <a:solidFill>
                <a:schemeClr val="tx1"/>
              </a:solidFill>
              <a:latin typeface="Arial Black" panose="020B0A04020102020204" pitchFamily="34" charset="0"/>
            </a:endParaRPr>
          </a:p>
        </p:txBody>
      </p:sp>
      <p:sp>
        <p:nvSpPr>
          <p:cNvPr id="54" name="TextBox 53"/>
          <p:cNvSpPr txBox="1"/>
          <p:nvPr/>
        </p:nvSpPr>
        <p:spPr>
          <a:xfrm>
            <a:off x="6929996" y="4984728"/>
            <a:ext cx="877163" cy="200055"/>
          </a:xfrm>
          <a:prstGeom prst="rect">
            <a:avLst/>
          </a:prstGeom>
          <a:noFill/>
        </p:spPr>
        <p:txBody>
          <a:bodyPr wrap="none" rtlCol="0">
            <a:spAutoFit/>
          </a:bodyPr>
          <a:lstStyle/>
          <a:p>
            <a:r>
              <a:rPr lang="en-IN" sz="700" b="1" dirty="0">
                <a:solidFill>
                  <a:schemeClr val="tx1"/>
                </a:solidFill>
                <a:latin typeface="+mn-lt"/>
              </a:rPr>
              <a:t>1,000 and above</a:t>
            </a:r>
          </a:p>
        </p:txBody>
      </p:sp>
      <p:sp>
        <p:nvSpPr>
          <p:cNvPr id="55" name="TextBox 54"/>
          <p:cNvSpPr txBox="1"/>
          <p:nvPr/>
        </p:nvSpPr>
        <p:spPr>
          <a:xfrm>
            <a:off x="6929996" y="5131106"/>
            <a:ext cx="532518" cy="200055"/>
          </a:xfrm>
          <a:prstGeom prst="rect">
            <a:avLst/>
          </a:prstGeom>
          <a:noFill/>
        </p:spPr>
        <p:txBody>
          <a:bodyPr wrap="none" rtlCol="0">
            <a:spAutoFit/>
          </a:bodyPr>
          <a:lstStyle/>
          <a:p>
            <a:r>
              <a:rPr lang="en-IN" sz="700" b="1" dirty="0">
                <a:solidFill>
                  <a:schemeClr val="tx1"/>
                </a:solidFill>
                <a:latin typeface="+mn-lt"/>
              </a:rPr>
              <a:t>500–999</a:t>
            </a:r>
          </a:p>
        </p:txBody>
      </p:sp>
      <p:sp>
        <p:nvSpPr>
          <p:cNvPr id="56" name="TextBox 55"/>
          <p:cNvSpPr txBox="1"/>
          <p:nvPr/>
        </p:nvSpPr>
        <p:spPr>
          <a:xfrm>
            <a:off x="6929996" y="5273349"/>
            <a:ext cx="532518" cy="200055"/>
          </a:xfrm>
          <a:prstGeom prst="rect">
            <a:avLst/>
          </a:prstGeom>
          <a:noFill/>
        </p:spPr>
        <p:txBody>
          <a:bodyPr wrap="none" rtlCol="0">
            <a:spAutoFit/>
          </a:bodyPr>
          <a:lstStyle/>
          <a:p>
            <a:r>
              <a:rPr lang="en-IN" sz="700" b="1" dirty="0">
                <a:solidFill>
                  <a:schemeClr val="tx1"/>
                </a:solidFill>
                <a:latin typeface="+mn-lt"/>
              </a:rPr>
              <a:t>200–499</a:t>
            </a:r>
          </a:p>
        </p:txBody>
      </p:sp>
      <p:sp>
        <p:nvSpPr>
          <p:cNvPr id="57" name="TextBox 56"/>
          <p:cNvSpPr txBox="1"/>
          <p:nvPr/>
        </p:nvSpPr>
        <p:spPr>
          <a:xfrm>
            <a:off x="6929996" y="5404341"/>
            <a:ext cx="614271" cy="200055"/>
          </a:xfrm>
          <a:prstGeom prst="rect">
            <a:avLst/>
          </a:prstGeom>
          <a:noFill/>
        </p:spPr>
        <p:txBody>
          <a:bodyPr wrap="none" rtlCol="0">
            <a:spAutoFit/>
          </a:bodyPr>
          <a:lstStyle/>
          <a:p>
            <a:r>
              <a:rPr lang="en-IN" sz="700" b="1" dirty="0">
                <a:solidFill>
                  <a:schemeClr val="tx1"/>
                </a:solidFill>
                <a:latin typeface="+mn-lt"/>
              </a:rPr>
              <a:t>below 200</a:t>
            </a:r>
          </a:p>
        </p:txBody>
      </p:sp>
      <p:sp>
        <p:nvSpPr>
          <p:cNvPr id="58" name="TextBox 57"/>
          <p:cNvSpPr txBox="1"/>
          <p:nvPr/>
        </p:nvSpPr>
        <p:spPr>
          <a:xfrm>
            <a:off x="6929996" y="5554869"/>
            <a:ext cx="503664" cy="200055"/>
          </a:xfrm>
          <a:prstGeom prst="rect">
            <a:avLst/>
          </a:prstGeom>
          <a:noFill/>
        </p:spPr>
        <p:txBody>
          <a:bodyPr wrap="none" rtlCol="0">
            <a:spAutoFit/>
          </a:bodyPr>
          <a:lstStyle/>
          <a:p>
            <a:r>
              <a:rPr lang="en-IN" sz="700" b="1" dirty="0">
                <a:solidFill>
                  <a:schemeClr val="tx1"/>
                </a:solidFill>
                <a:latin typeface="+mn-lt"/>
              </a:rPr>
              <a:t>no data</a:t>
            </a:r>
          </a:p>
        </p:txBody>
      </p:sp>
      <p:sp>
        <p:nvSpPr>
          <p:cNvPr id="7" name="TextBox 6"/>
          <p:cNvSpPr txBox="1"/>
          <p:nvPr/>
        </p:nvSpPr>
        <p:spPr>
          <a:xfrm>
            <a:off x="4758833" y="4638947"/>
            <a:ext cx="506870"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2937289" y="3826781"/>
            <a:ext cx="630302"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4698825" y="5021613"/>
            <a:ext cx="866584" cy="169277"/>
          </a:xfrm>
          <a:prstGeom prst="rect">
            <a:avLst/>
          </a:prstGeom>
          <a:noFill/>
        </p:spPr>
        <p:txBody>
          <a:bodyPr wrap="none" rtlCol="0">
            <a:spAutoFit/>
          </a:bodyPr>
          <a:lstStyle>
            <a:defPPr marR="0" lvl="0" algn="l" rtl="0">
              <a:lnSpc>
                <a:spcPct val="100000"/>
              </a:lnSpc>
              <a:spcBef>
                <a:spcPts val="0"/>
              </a:spcBef>
              <a:spcAft>
                <a:spcPts val="0"/>
              </a:spcAft>
            </a:defPPr>
            <a:lvl1pPr algn="ctr">
              <a:defRPr sz="500" b="1" i="1" spc="-30">
                <a:solidFill>
                  <a:srgbClr val="00A7EC"/>
                </a:solidFill>
                <a:latin typeface="+mn-lt"/>
              </a:defRPr>
            </a:lvl1pPr>
          </a:lstStyle>
          <a:p>
            <a:r>
              <a:rPr lang="en-IN" dirty="0"/>
              <a:t>TROPIC OF CAPRICORN</a:t>
            </a:r>
          </a:p>
        </p:txBody>
      </p:sp>
      <p:sp>
        <p:nvSpPr>
          <p:cNvPr id="10" name="TextBox 9"/>
          <p:cNvSpPr txBox="1"/>
          <p:nvPr/>
        </p:nvSpPr>
        <p:spPr>
          <a:xfrm>
            <a:off x="6177269" y="4473234"/>
            <a:ext cx="478336" cy="169277"/>
          </a:xfrm>
          <a:prstGeom prst="rect">
            <a:avLst/>
          </a:prstGeom>
          <a:noFill/>
        </p:spPr>
        <p:txBody>
          <a:bodyPr wrap="none" rtlCol="0">
            <a:spAutoFit/>
          </a:bodyPr>
          <a:lstStyle>
            <a:defPPr marR="0" lvl="0" algn="l" rtl="0">
              <a:lnSpc>
                <a:spcPct val="100000"/>
              </a:lnSpc>
              <a:spcBef>
                <a:spcPts val="0"/>
              </a:spcBef>
              <a:spcAft>
                <a:spcPts val="0"/>
              </a:spcAft>
            </a:defPPr>
            <a:lvl1pPr algn="ctr">
              <a:defRPr sz="500" b="1" i="1" spc="-30">
                <a:solidFill>
                  <a:srgbClr val="00A7EC"/>
                </a:solidFill>
                <a:latin typeface="+mn-lt"/>
              </a:defRPr>
            </a:lvl1pPr>
          </a:lstStyle>
          <a:p>
            <a:r>
              <a:rPr lang="en-IN" dirty="0"/>
              <a:t>EQUATOR</a:t>
            </a:r>
          </a:p>
        </p:txBody>
      </p:sp>
      <p:sp>
        <p:nvSpPr>
          <p:cNvPr id="11" name="TextBox 10"/>
          <p:cNvSpPr txBox="1"/>
          <p:nvPr/>
        </p:nvSpPr>
        <p:spPr>
          <a:xfrm>
            <a:off x="5932993" y="4217403"/>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5821934" y="4036212"/>
            <a:ext cx="764312" cy="169277"/>
          </a:xfrm>
          <a:prstGeom prst="rect">
            <a:avLst/>
          </a:prstGeom>
          <a:noFill/>
        </p:spPr>
        <p:txBody>
          <a:bodyPr wrap="none" rtlCol="0">
            <a:spAutoFit/>
          </a:bodyPr>
          <a:lstStyle/>
          <a:p>
            <a:pPr algn="ctr"/>
            <a:r>
              <a:rPr lang="en-IN" sz="500" b="1" i="1" spc="-30" dirty="0">
                <a:solidFill>
                  <a:srgbClr val="00A7EC"/>
                </a:solidFill>
                <a:latin typeface="+mn-lt"/>
              </a:rPr>
              <a:t>TROPIC OF CANCER</a:t>
            </a:r>
          </a:p>
        </p:txBody>
      </p:sp>
      <p:sp>
        <p:nvSpPr>
          <p:cNvPr id="13" name="TextBox 12"/>
          <p:cNvSpPr txBox="1"/>
          <p:nvPr/>
        </p:nvSpPr>
        <p:spPr>
          <a:xfrm>
            <a:off x="1413538" y="4622177"/>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5028920" y="5345553"/>
            <a:ext cx="489236" cy="161583"/>
          </a:xfrm>
          <a:prstGeom prst="rect">
            <a:avLst/>
          </a:prstGeom>
          <a:noFill/>
        </p:spPr>
        <p:txBody>
          <a:bodyPr wrap="none" rtlCol="0">
            <a:spAutoFit/>
          </a:bodyPr>
          <a:lstStyle/>
          <a:p>
            <a:r>
              <a:rPr lang="en-IN" sz="450" b="1" dirty="0">
                <a:solidFill>
                  <a:schemeClr val="tx1"/>
                </a:solidFill>
              </a:rPr>
              <a:t>3,000 Miles</a:t>
            </a:r>
          </a:p>
        </p:txBody>
      </p:sp>
      <p:sp>
        <p:nvSpPr>
          <p:cNvPr id="15" name="TextBox 14"/>
          <p:cNvSpPr txBox="1"/>
          <p:nvPr/>
        </p:nvSpPr>
        <p:spPr>
          <a:xfrm>
            <a:off x="4792923" y="5466242"/>
            <a:ext cx="643125" cy="161583"/>
          </a:xfrm>
          <a:prstGeom prst="rect">
            <a:avLst/>
          </a:prstGeom>
          <a:noFill/>
        </p:spPr>
        <p:txBody>
          <a:bodyPr wrap="none" rtlCol="0">
            <a:spAutoFit/>
          </a:bodyPr>
          <a:lstStyle/>
          <a:p>
            <a:r>
              <a:rPr lang="en-IN" sz="450" b="1" dirty="0">
                <a:solidFill>
                  <a:schemeClr val="tx1"/>
                </a:solidFill>
              </a:rPr>
              <a:t>3,000 </a:t>
            </a:r>
            <a:r>
              <a:rPr lang="en-IN" sz="450" b="1" dirty="0" err="1">
                <a:solidFill>
                  <a:schemeClr val="tx1"/>
                </a:solidFill>
              </a:rPr>
              <a:t>Kilometers</a:t>
            </a:r>
            <a:endParaRPr lang="en-IN" sz="450" b="1" dirty="0">
              <a:solidFill>
                <a:schemeClr val="tx1"/>
              </a:solidFill>
            </a:endParaRPr>
          </a:p>
        </p:txBody>
      </p:sp>
      <p:sp>
        <p:nvSpPr>
          <p:cNvPr id="16" name="TextBox 15"/>
          <p:cNvSpPr txBox="1"/>
          <p:nvPr/>
        </p:nvSpPr>
        <p:spPr>
          <a:xfrm>
            <a:off x="4695580" y="5345319"/>
            <a:ext cx="328936" cy="161583"/>
          </a:xfrm>
          <a:prstGeom prst="rect">
            <a:avLst/>
          </a:prstGeom>
          <a:noFill/>
        </p:spPr>
        <p:txBody>
          <a:bodyPr wrap="none" rtlCol="0">
            <a:spAutoFit/>
          </a:bodyPr>
          <a:lstStyle/>
          <a:p>
            <a:r>
              <a:rPr lang="en-IN" sz="450" b="1" dirty="0">
                <a:solidFill>
                  <a:schemeClr val="tx1"/>
                </a:solidFill>
              </a:rPr>
              <a:t>1,500</a:t>
            </a:r>
          </a:p>
        </p:txBody>
      </p:sp>
      <p:sp>
        <p:nvSpPr>
          <p:cNvPr id="17" name="TextBox 16"/>
          <p:cNvSpPr txBox="1"/>
          <p:nvPr/>
        </p:nvSpPr>
        <p:spPr>
          <a:xfrm>
            <a:off x="4415266" y="5345319"/>
            <a:ext cx="216726" cy="161583"/>
          </a:xfrm>
          <a:prstGeom prst="rect">
            <a:avLst/>
          </a:prstGeom>
          <a:noFill/>
        </p:spPr>
        <p:txBody>
          <a:bodyPr wrap="none" rtlCol="0">
            <a:spAutoFit/>
          </a:bodyPr>
          <a:lstStyle/>
          <a:p>
            <a:r>
              <a:rPr lang="en-IN" sz="450" b="1" dirty="0">
                <a:solidFill>
                  <a:schemeClr val="tx1"/>
                </a:solidFill>
              </a:rPr>
              <a:t>0</a:t>
            </a:r>
          </a:p>
        </p:txBody>
      </p:sp>
      <p:sp>
        <p:nvSpPr>
          <p:cNvPr id="18" name="TextBox 17"/>
          <p:cNvSpPr txBox="1"/>
          <p:nvPr/>
        </p:nvSpPr>
        <p:spPr>
          <a:xfrm>
            <a:off x="4564310" y="5466242"/>
            <a:ext cx="328936" cy="161583"/>
          </a:xfrm>
          <a:prstGeom prst="rect">
            <a:avLst/>
          </a:prstGeom>
          <a:noFill/>
        </p:spPr>
        <p:txBody>
          <a:bodyPr wrap="none" rtlCol="0">
            <a:spAutoFit/>
          </a:bodyPr>
          <a:lstStyle/>
          <a:p>
            <a:r>
              <a:rPr lang="en-IN" sz="450" b="1" dirty="0">
                <a:solidFill>
                  <a:schemeClr val="tx1"/>
                </a:solidFill>
              </a:rPr>
              <a:t>1,500</a:t>
            </a:r>
          </a:p>
        </p:txBody>
      </p:sp>
      <p:sp>
        <p:nvSpPr>
          <p:cNvPr id="19" name="TextBox 18"/>
          <p:cNvSpPr txBox="1"/>
          <p:nvPr/>
        </p:nvSpPr>
        <p:spPr>
          <a:xfrm>
            <a:off x="4415266" y="5466242"/>
            <a:ext cx="216726" cy="161583"/>
          </a:xfrm>
          <a:prstGeom prst="rect">
            <a:avLst/>
          </a:prstGeom>
          <a:noFill/>
        </p:spPr>
        <p:txBody>
          <a:bodyPr wrap="none" rtlCol="0">
            <a:spAutoFit/>
          </a:bodyPr>
          <a:lstStyle/>
          <a:p>
            <a:r>
              <a:rPr lang="en-IN" sz="450" b="1" dirty="0">
                <a:solidFill>
                  <a:schemeClr val="tx1"/>
                </a:solidFill>
              </a:rPr>
              <a:t>0</a:t>
            </a:r>
          </a:p>
        </p:txBody>
      </p:sp>
      <p:sp>
        <p:nvSpPr>
          <p:cNvPr id="20" name="TextBox 19"/>
          <p:cNvSpPr txBox="1"/>
          <p:nvPr/>
        </p:nvSpPr>
        <p:spPr>
          <a:xfrm>
            <a:off x="5252855" y="5632991"/>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120°</a:t>
            </a:r>
          </a:p>
        </p:txBody>
      </p:sp>
      <p:sp>
        <p:nvSpPr>
          <p:cNvPr id="21" name="TextBox 20"/>
          <p:cNvSpPr txBox="1"/>
          <p:nvPr/>
        </p:nvSpPr>
        <p:spPr>
          <a:xfrm>
            <a:off x="4981166" y="5632226"/>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100°</a:t>
            </a:r>
          </a:p>
        </p:txBody>
      </p:sp>
      <p:sp>
        <p:nvSpPr>
          <p:cNvPr id="22" name="TextBox 21"/>
          <p:cNvSpPr txBox="1"/>
          <p:nvPr/>
        </p:nvSpPr>
        <p:spPr>
          <a:xfrm>
            <a:off x="4736602" y="5636568"/>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23" name="TextBox 22"/>
          <p:cNvSpPr txBox="1"/>
          <p:nvPr/>
        </p:nvSpPr>
        <p:spPr>
          <a:xfrm>
            <a:off x="2637540" y="5641387"/>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24" name="TextBox 23"/>
          <p:cNvSpPr txBox="1"/>
          <p:nvPr/>
        </p:nvSpPr>
        <p:spPr>
          <a:xfrm>
            <a:off x="1564976" y="5643338"/>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160°</a:t>
            </a:r>
          </a:p>
        </p:txBody>
      </p:sp>
      <p:sp>
        <p:nvSpPr>
          <p:cNvPr id="25" name="TextBox 24"/>
          <p:cNvSpPr txBox="1"/>
          <p:nvPr/>
        </p:nvSpPr>
        <p:spPr>
          <a:xfrm>
            <a:off x="1064233" y="4906001"/>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26" name="TextBox 25"/>
          <p:cNvSpPr txBox="1"/>
          <p:nvPr/>
        </p:nvSpPr>
        <p:spPr>
          <a:xfrm>
            <a:off x="1068694" y="4527908"/>
            <a:ext cx="245580" cy="169277"/>
          </a:xfrm>
          <a:prstGeom prst="rect">
            <a:avLst/>
          </a:prstGeom>
          <a:noFill/>
        </p:spPr>
        <p:txBody>
          <a:bodyPr wrap="none" rtlCol="0">
            <a:spAutoFit/>
          </a:bodyPr>
          <a:lstStyle/>
          <a:p>
            <a:r>
              <a:rPr lang="en-IN" sz="500" b="1" i="1" dirty="0">
                <a:solidFill>
                  <a:srgbClr val="00A7EC"/>
                </a:solidFill>
                <a:effectLst>
                  <a:glow rad="63500">
                    <a:schemeClr val="bg1"/>
                  </a:glow>
                </a:effectLst>
              </a:rPr>
              <a:t>0°</a:t>
            </a:r>
          </a:p>
        </p:txBody>
      </p:sp>
      <p:sp>
        <p:nvSpPr>
          <p:cNvPr id="27" name="TextBox 26"/>
          <p:cNvSpPr txBox="1"/>
          <p:nvPr/>
        </p:nvSpPr>
        <p:spPr>
          <a:xfrm>
            <a:off x="1062295" y="4154108"/>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28" name="TextBox 27"/>
          <p:cNvSpPr txBox="1"/>
          <p:nvPr/>
        </p:nvSpPr>
        <p:spPr>
          <a:xfrm>
            <a:off x="1202718" y="3777474"/>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29" name="TextBox 28"/>
          <p:cNvSpPr txBox="1"/>
          <p:nvPr/>
        </p:nvSpPr>
        <p:spPr>
          <a:xfrm>
            <a:off x="2029034" y="3019666"/>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30" name="TextBox 29"/>
          <p:cNvSpPr txBox="1"/>
          <p:nvPr/>
        </p:nvSpPr>
        <p:spPr>
          <a:xfrm>
            <a:off x="2275918" y="2921928"/>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31" name="TextBox 30"/>
          <p:cNvSpPr txBox="1"/>
          <p:nvPr/>
        </p:nvSpPr>
        <p:spPr>
          <a:xfrm>
            <a:off x="2462542" y="2921928"/>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32" name="TextBox 31"/>
          <p:cNvSpPr txBox="1"/>
          <p:nvPr/>
        </p:nvSpPr>
        <p:spPr>
          <a:xfrm>
            <a:off x="2630741" y="292192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33" name="TextBox 32"/>
          <p:cNvSpPr txBox="1"/>
          <p:nvPr/>
        </p:nvSpPr>
        <p:spPr>
          <a:xfrm>
            <a:off x="2817104" y="292192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34" name="TextBox 33"/>
          <p:cNvSpPr txBox="1"/>
          <p:nvPr/>
        </p:nvSpPr>
        <p:spPr>
          <a:xfrm>
            <a:off x="3006293" y="2921926"/>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35" name="TextBox 34"/>
          <p:cNvSpPr txBox="1"/>
          <p:nvPr/>
        </p:nvSpPr>
        <p:spPr>
          <a:xfrm>
            <a:off x="3186959" y="2921928"/>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36" name="TextBox 35"/>
          <p:cNvSpPr txBox="1"/>
          <p:nvPr/>
        </p:nvSpPr>
        <p:spPr>
          <a:xfrm>
            <a:off x="3379882" y="2921928"/>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37" name="TextBox 36"/>
          <p:cNvSpPr txBox="1"/>
          <p:nvPr/>
        </p:nvSpPr>
        <p:spPr>
          <a:xfrm>
            <a:off x="3765976" y="2922255"/>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38" name="TextBox 37"/>
          <p:cNvSpPr txBox="1"/>
          <p:nvPr/>
        </p:nvSpPr>
        <p:spPr>
          <a:xfrm>
            <a:off x="3912950" y="2922255"/>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39" name="TextBox 38"/>
          <p:cNvSpPr txBox="1"/>
          <p:nvPr/>
        </p:nvSpPr>
        <p:spPr>
          <a:xfrm>
            <a:off x="4092375" y="2922859"/>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40" name="TextBox 39"/>
          <p:cNvSpPr txBox="1"/>
          <p:nvPr/>
        </p:nvSpPr>
        <p:spPr>
          <a:xfrm>
            <a:off x="4285032" y="291705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1" name="TextBox 40"/>
          <p:cNvSpPr txBox="1"/>
          <p:nvPr/>
        </p:nvSpPr>
        <p:spPr>
          <a:xfrm>
            <a:off x="4454750" y="292668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2" name="TextBox 41"/>
          <p:cNvSpPr txBox="1"/>
          <p:nvPr/>
        </p:nvSpPr>
        <p:spPr>
          <a:xfrm>
            <a:off x="4610803" y="2921923"/>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43" name="TextBox 42"/>
          <p:cNvSpPr txBox="1"/>
          <p:nvPr/>
        </p:nvSpPr>
        <p:spPr>
          <a:xfrm>
            <a:off x="4786920" y="292037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44" name="TextBox 43"/>
          <p:cNvSpPr txBox="1"/>
          <p:nvPr/>
        </p:nvSpPr>
        <p:spPr>
          <a:xfrm>
            <a:off x="5341475" y="291575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45" name="TextBox 44"/>
          <p:cNvSpPr txBox="1"/>
          <p:nvPr/>
        </p:nvSpPr>
        <p:spPr>
          <a:xfrm>
            <a:off x="5731629" y="3027624"/>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46" name="TextBox 45"/>
          <p:cNvSpPr txBox="1"/>
          <p:nvPr/>
        </p:nvSpPr>
        <p:spPr>
          <a:xfrm>
            <a:off x="6218373" y="3396819"/>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47" name="TextBox 46"/>
          <p:cNvSpPr txBox="1"/>
          <p:nvPr/>
        </p:nvSpPr>
        <p:spPr>
          <a:xfrm>
            <a:off x="6431134" y="3780820"/>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48" name="TextBox 47"/>
          <p:cNvSpPr txBox="1"/>
          <p:nvPr/>
        </p:nvSpPr>
        <p:spPr>
          <a:xfrm>
            <a:off x="6571800" y="4527908"/>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49" name="TextBox 48"/>
          <p:cNvSpPr txBox="1"/>
          <p:nvPr/>
        </p:nvSpPr>
        <p:spPr>
          <a:xfrm>
            <a:off x="6431134" y="5288737"/>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50" name="TextBox 49"/>
          <p:cNvSpPr txBox="1"/>
          <p:nvPr/>
        </p:nvSpPr>
        <p:spPr>
          <a:xfrm>
            <a:off x="6545526" y="4909128"/>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51" name="TextBox 50"/>
          <p:cNvSpPr txBox="1"/>
          <p:nvPr/>
        </p:nvSpPr>
        <p:spPr>
          <a:xfrm>
            <a:off x="6557596" y="4156090"/>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52" name="TextBox 51"/>
          <p:cNvSpPr txBox="1"/>
          <p:nvPr/>
        </p:nvSpPr>
        <p:spPr>
          <a:xfrm>
            <a:off x="3594124" y="3125259"/>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9" name="TextBox 58"/>
          <p:cNvSpPr txBox="1"/>
          <p:nvPr/>
        </p:nvSpPr>
        <p:spPr>
          <a:xfrm>
            <a:off x="1452898" y="3397763"/>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60" name="TextBox 59"/>
          <p:cNvSpPr txBox="1"/>
          <p:nvPr/>
        </p:nvSpPr>
        <p:spPr>
          <a:xfrm>
            <a:off x="1198214" y="5282948"/>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61" name="TextBox 60"/>
          <p:cNvSpPr txBox="1"/>
          <p:nvPr/>
        </p:nvSpPr>
        <p:spPr>
          <a:xfrm>
            <a:off x="1848992" y="5641153"/>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140°</a:t>
            </a:r>
          </a:p>
        </p:txBody>
      </p:sp>
      <p:sp>
        <p:nvSpPr>
          <p:cNvPr id="62" name="TextBox 61"/>
          <p:cNvSpPr txBox="1"/>
          <p:nvPr/>
        </p:nvSpPr>
        <p:spPr>
          <a:xfrm>
            <a:off x="2098083" y="5641153"/>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120°</a:t>
            </a:r>
          </a:p>
        </p:txBody>
      </p:sp>
      <p:sp>
        <p:nvSpPr>
          <p:cNvPr id="63" name="TextBox 62"/>
          <p:cNvSpPr txBox="1"/>
          <p:nvPr/>
        </p:nvSpPr>
        <p:spPr>
          <a:xfrm>
            <a:off x="2366224" y="5641153"/>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100°</a:t>
            </a:r>
          </a:p>
        </p:txBody>
      </p:sp>
      <p:sp>
        <p:nvSpPr>
          <p:cNvPr id="64" name="TextBox 63"/>
          <p:cNvSpPr txBox="1"/>
          <p:nvPr/>
        </p:nvSpPr>
        <p:spPr>
          <a:xfrm>
            <a:off x="2902165" y="5641387"/>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65" name="TextBox 64"/>
          <p:cNvSpPr txBox="1"/>
          <p:nvPr/>
        </p:nvSpPr>
        <p:spPr>
          <a:xfrm>
            <a:off x="3169965" y="5632991"/>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66" name="TextBox 65"/>
          <p:cNvSpPr txBox="1"/>
          <p:nvPr/>
        </p:nvSpPr>
        <p:spPr>
          <a:xfrm>
            <a:off x="3421890" y="5632991"/>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67" name="TextBox 66"/>
          <p:cNvSpPr txBox="1"/>
          <p:nvPr/>
        </p:nvSpPr>
        <p:spPr>
          <a:xfrm>
            <a:off x="3696040" y="5632991"/>
            <a:ext cx="245580" cy="169277"/>
          </a:xfrm>
          <a:prstGeom prst="rect">
            <a:avLst/>
          </a:prstGeom>
          <a:noFill/>
        </p:spPr>
        <p:txBody>
          <a:bodyPr wrap="none" rtlCol="0">
            <a:spAutoFit/>
          </a:bodyPr>
          <a:lstStyle/>
          <a:p>
            <a:r>
              <a:rPr lang="en-IN" sz="500" b="1" i="1" dirty="0">
                <a:solidFill>
                  <a:srgbClr val="00A7EC"/>
                </a:solidFill>
                <a:effectLst>
                  <a:glow rad="63500">
                    <a:schemeClr val="bg1"/>
                  </a:glow>
                </a:effectLst>
              </a:rPr>
              <a:t>0°</a:t>
            </a:r>
          </a:p>
        </p:txBody>
      </p:sp>
      <p:sp>
        <p:nvSpPr>
          <p:cNvPr id="68" name="TextBox 67"/>
          <p:cNvSpPr txBox="1"/>
          <p:nvPr/>
        </p:nvSpPr>
        <p:spPr>
          <a:xfrm>
            <a:off x="3957149" y="5632991"/>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69" name="TextBox 68"/>
          <p:cNvSpPr txBox="1"/>
          <p:nvPr/>
        </p:nvSpPr>
        <p:spPr>
          <a:xfrm>
            <a:off x="4231299" y="5632991"/>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70" name="TextBox 69"/>
          <p:cNvSpPr txBox="1"/>
          <p:nvPr/>
        </p:nvSpPr>
        <p:spPr>
          <a:xfrm>
            <a:off x="4492749" y="5632991"/>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71" name="TextBox 70"/>
          <p:cNvSpPr txBox="1"/>
          <p:nvPr/>
        </p:nvSpPr>
        <p:spPr>
          <a:xfrm>
            <a:off x="5515320" y="5632991"/>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140°</a:t>
            </a:r>
          </a:p>
        </p:txBody>
      </p:sp>
      <p:sp>
        <p:nvSpPr>
          <p:cNvPr id="72" name="TextBox 71"/>
          <p:cNvSpPr txBox="1"/>
          <p:nvPr/>
        </p:nvSpPr>
        <p:spPr>
          <a:xfrm>
            <a:off x="5793594" y="5632991"/>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160°</a:t>
            </a:r>
          </a:p>
        </p:txBody>
      </p:sp>
      <p:sp>
        <p:nvSpPr>
          <p:cNvPr id="73" name="TextBox 72"/>
          <p:cNvSpPr txBox="1"/>
          <p:nvPr/>
        </p:nvSpPr>
        <p:spPr>
          <a:xfrm>
            <a:off x="6040580" y="5632991"/>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180°</a:t>
            </a:r>
          </a:p>
        </p:txBody>
      </p:sp>
      <p:sp>
        <p:nvSpPr>
          <p:cNvPr id="74" name="TextBox 73"/>
          <p:cNvSpPr txBox="1"/>
          <p:nvPr/>
        </p:nvSpPr>
        <p:spPr>
          <a:xfrm>
            <a:off x="3235688" y="4650716"/>
            <a:ext cx="630302"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75" name="TextBox 74"/>
          <p:cNvSpPr txBox="1"/>
          <p:nvPr/>
        </p:nvSpPr>
        <p:spPr>
          <a:xfrm>
            <a:off x="3556693" y="291987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76" name="TextBox 75"/>
          <p:cNvSpPr txBox="1"/>
          <p:nvPr/>
        </p:nvSpPr>
        <p:spPr>
          <a:xfrm>
            <a:off x="4974953" y="292037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77" name="TextBox 76"/>
          <p:cNvSpPr txBox="1"/>
          <p:nvPr/>
        </p:nvSpPr>
        <p:spPr>
          <a:xfrm>
            <a:off x="5136521" y="292037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Tree>
    <p:extLst>
      <p:ext uri="{BB962C8B-B14F-4D97-AF65-F5344CB8AC3E}">
        <p14:creationId xmlns:p14="http://schemas.microsoft.com/office/powerpoint/2010/main" val="3672234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624" y="2857528"/>
            <a:ext cx="6778752" cy="2932176"/>
          </a:xfrm>
          <a:prstGeom prst="rect">
            <a:avLst/>
          </a:prstGeom>
        </p:spPr>
      </p:pic>
      <p:sp>
        <p:nvSpPr>
          <p:cNvPr id="2" name="Title 1">
            <a:extLst>
              <a:ext uri="{FF2B5EF4-FFF2-40B4-BE49-F238E27FC236}">
                <a16:creationId xmlns:a16="http://schemas.microsoft.com/office/drawing/2014/main" id="{27431AA0-265B-458B-BEAC-9367E648E5B6}"/>
              </a:ext>
            </a:extLst>
          </p:cNvPr>
          <p:cNvSpPr>
            <a:spLocks noGrp="1"/>
          </p:cNvSpPr>
          <p:nvPr>
            <p:ph type="title"/>
          </p:nvPr>
        </p:nvSpPr>
        <p:spPr/>
        <p:txBody>
          <a:bodyPr/>
          <a:lstStyle/>
          <a:p>
            <a:r>
              <a:rPr lang="en-US" dirty="0"/>
              <a:t>2.1.3 Population Density </a:t>
            </a:r>
            <a:r>
              <a:rPr lang="en-US" sz="2000" b="0" dirty="0"/>
              <a:t>(6 of 6)</a:t>
            </a:r>
          </a:p>
        </p:txBody>
      </p:sp>
      <p:sp>
        <p:nvSpPr>
          <p:cNvPr id="3" name="Content Placeholder 2">
            <a:extLst>
              <a:ext uri="{FF2B5EF4-FFF2-40B4-BE49-F238E27FC236}">
                <a16:creationId xmlns:a16="http://schemas.microsoft.com/office/drawing/2014/main" id="{1DE2E11F-5506-488E-ADDF-84D31216749B}"/>
              </a:ext>
            </a:extLst>
          </p:cNvPr>
          <p:cNvSpPr>
            <a:spLocks noGrp="1"/>
          </p:cNvSpPr>
          <p:nvPr>
            <p:ph sz="quarter" idx="13"/>
          </p:nvPr>
        </p:nvSpPr>
        <p:spPr>
          <a:xfrm>
            <a:off x="457200" y="1556326"/>
            <a:ext cx="8229600" cy="767774"/>
          </a:xfrm>
        </p:spPr>
        <p:txBody>
          <a:bodyPr/>
          <a:lstStyle/>
          <a:p>
            <a:pPr marL="432" indent="0">
              <a:buNone/>
            </a:pPr>
            <a:r>
              <a:rPr lang="en-IN" altLang="en-US" b="1" dirty="0"/>
              <a:t>Figure 2-10:</a:t>
            </a:r>
            <a:r>
              <a:rPr lang="en-IN" altLang="en-US" dirty="0"/>
              <a:t> </a:t>
            </a:r>
            <a:r>
              <a:rPr lang="en-US" altLang="en-US" dirty="0"/>
              <a:t>Agricultural density is a measurement of the number of farmers/arable land area. </a:t>
            </a:r>
          </a:p>
        </p:txBody>
      </p:sp>
      <p:sp>
        <p:nvSpPr>
          <p:cNvPr id="7" name="TextBox 6"/>
          <p:cNvSpPr txBox="1"/>
          <p:nvPr/>
        </p:nvSpPr>
        <p:spPr>
          <a:xfrm>
            <a:off x="6842493" y="4727593"/>
            <a:ext cx="1354858" cy="307777"/>
          </a:xfrm>
          <a:prstGeom prst="rect">
            <a:avLst/>
          </a:prstGeom>
          <a:noFill/>
        </p:spPr>
        <p:txBody>
          <a:bodyPr wrap="none" rtlCol="0">
            <a:spAutoFit/>
          </a:bodyPr>
          <a:lstStyle/>
          <a:p>
            <a:r>
              <a:rPr lang="en-US" sz="700" b="1" dirty="0">
                <a:solidFill>
                  <a:schemeClr val="tx1"/>
                </a:solidFill>
                <a:latin typeface="Arial Black" panose="020B0A04020102020204" pitchFamily="34" charset="0"/>
              </a:rPr>
              <a:t>Farmers per square</a:t>
            </a:r>
          </a:p>
          <a:p>
            <a:r>
              <a:rPr lang="en-US" sz="700" b="1" dirty="0">
                <a:solidFill>
                  <a:schemeClr val="tx1"/>
                </a:solidFill>
                <a:latin typeface="Arial Black" panose="020B0A04020102020204" pitchFamily="34" charset="0"/>
              </a:rPr>
              <a:t>kilometer of arable land</a:t>
            </a:r>
            <a:endParaRPr lang="en-IN" sz="700" b="1" dirty="0">
              <a:solidFill>
                <a:schemeClr val="tx1"/>
              </a:solidFill>
              <a:latin typeface="Arial Black" panose="020B0A04020102020204" pitchFamily="34" charset="0"/>
            </a:endParaRPr>
          </a:p>
        </p:txBody>
      </p:sp>
      <p:sp>
        <p:nvSpPr>
          <p:cNvPr id="8" name="TextBox 7"/>
          <p:cNvSpPr txBox="1"/>
          <p:nvPr/>
        </p:nvSpPr>
        <p:spPr>
          <a:xfrm>
            <a:off x="7036676" y="4974638"/>
            <a:ext cx="801823" cy="200055"/>
          </a:xfrm>
          <a:prstGeom prst="rect">
            <a:avLst/>
          </a:prstGeom>
          <a:noFill/>
        </p:spPr>
        <p:txBody>
          <a:bodyPr wrap="none" rtlCol="0">
            <a:spAutoFit/>
          </a:bodyPr>
          <a:lstStyle/>
          <a:p>
            <a:r>
              <a:rPr lang="en-IN" sz="700" b="1" dirty="0">
                <a:solidFill>
                  <a:schemeClr val="tx1"/>
                </a:solidFill>
                <a:latin typeface="+mn-lt"/>
              </a:rPr>
              <a:t>500 and above</a:t>
            </a:r>
          </a:p>
        </p:txBody>
      </p:sp>
      <p:sp>
        <p:nvSpPr>
          <p:cNvPr id="9" name="TextBox 8"/>
          <p:cNvSpPr txBox="1"/>
          <p:nvPr/>
        </p:nvSpPr>
        <p:spPr>
          <a:xfrm>
            <a:off x="7036676" y="5121016"/>
            <a:ext cx="532518" cy="200055"/>
          </a:xfrm>
          <a:prstGeom prst="rect">
            <a:avLst/>
          </a:prstGeom>
          <a:noFill/>
        </p:spPr>
        <p:txBody>
          <a:bodyPr wrap="none" rtlCol="0">
            <a:spAutoFit/>
          </a:bodyPr>
          <a:lstStyle/>
          <a:p>
            <a:r>
              <a:rPr lang="en-IN" sz="700" b="1" dirty="0">
                <a:solidFill>
                  <a:schemeClr val="tx1"/>
                </a:solidFill>
                <a:latin typeface="+mn-lt"/>
              </a:rPr>
              <a:t>100–499</a:t>
            </a:r>
          </a:p>
        </p:txBody>
      </p:sp>
      <p:sp>
        <p:nvSpPr>
          <p:cNvPr id="10" name="TextBox 9"/>
          <p:cNvSpPr txBox="1"/>
          <p:nvPr/>
        </p:nvSpPr>
        <p:spPr>
          <a:xfrm>
            <a:off x="7036676" y="5263259"/>
            <a:ext cx="433132" cy="200055"/>
          </a:xfrm>
          <a:prstGeom prst="rect">
            <a:avLst/>
          </a:prstGeom>
          <a:noFill/>
        </p:spPr>
        <p:txBody>
          <a:bodyPr wrap="none" rtlCol="0">
            <a:spAutoFit/>
          </a:bodyPr>
          <a:lstStyle/>
          <a:p>
            <a:r>
              <a:rPr lang="en-IN" sz="700" b="1" dirty="0">
                <a:solidFill>
                  <a:schemeClr val="tx1"/>
                </a:solidFill>
                <a:latin typeface="+mn-lt"/>
              </a:rPr>
              <a:t>10–99</a:t>
            </a:r>
          </a:p>
        </p:txBody>
      </p:sp>
      <p:sp>
        <p:nvSpPr>
          <p:cNvPr id="11" name="TextBox 10"/>
          <p:cNvSpPr txBox="1"/>
          <p:nvPr/>
        </p:nvSpPr>
        <p:spPr>
          <a:xfrm>
            <a:off x="7036676" y="5394251"/>
            <a:ext cx="564578" cy="200055"/>
          </a:xfrm>
          <a:prstGeom prst="rect">
            <a:avLst/>
          </a:prstGeom>
          <a:noFill/>
        </p:spPr>
        <p:txBody>
          <a:bodyPr wrap="none" rtlCol="0">
            <a:spAutoFit/>
          </a:bodyPr>
          <a:lstStyle/>
          <a:p>
            <a:r>
              <a:rPr lang="en-IN" sz="700" b="1" dirty="0">
                <a:solidFill>
                  <a:schemeClr val="tx1"/>
                </a:solidFill>
                <a:latin typeface="+mn-lt"/>
              </a:rPr>
              <a:t>below 10</a:t>
            </a:r>
          </a:p>
        </p:txBody>
      </p:sp>
      <p:sp>
        <p:nvSpPr>
          <p:cNvPr id="12" name="TextBox 11"/>
          <p:cNvSpPr txBox="1"/>
          <p:nvPr/>
        </p:nvSpPr>
        <p:spPr>
          <a:xfrm>
            <a:off x="7036676" y="5544779"/>
            <a:ext cx="503664" cy="200055"/>
          </a:xfrm>
          <a:prstGeom prst="rect">
            <a:avLst/>
          </a:prstGeom>
          <a:noFill/>
        </p:spPr>
        <p:txBody>
          <a:bodyPr wrap="none" rtlCol="0">
            <a:spAutoFit/>
          </a:bodyPr>
          <a:lstStyle/>
          <a:p>
            <a:r>
              <a:rPr lang="en-IN" sz="700" b="1" dirty="0">
                <a:solidFill>
                  <a:schemeClr val="tx1"/>
                </a:solidFill>
                <a:latin typeface="+mn-lt"/>
              </a:rPr>
              <a:t>no data</a:t>
            </a:r>
          </a:p>
        </p:txBody>
      </p:sp>
      <p:sp>
        <p:nvSpPr>
          <p:cNvPr id="13" name="TextBox 12"/>
          <p:cNvSpPr txBox="1"/>
          <p:nvPr/>
        </p:nvSpPr>
        <p:spPr>
          <a:xfrm>
            <a:off x="4865513" y="4628857"/>
            <a:ext cx="506870"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14" name="TextBox 13"/>
          <p:cNvSpPr txBox="1"/>
          <p:nvPr/>
        </p:nvSpPr>
        <p:spPr>
          <a:xfrm>
            <a:off x="3043969" y="3816691"/>
            <a:ext cx="630302"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15" name="TextBox 14"/>
          <p:cNvSpPr txBox="1"/>
          <p:nvPr/>
        </p:nvSpPr>
        <p:spPr>
          <a:xfrm>
            <a:off x="4757844" y="5009936"/>
            <a:ext cx="939681" cy="169277"/>
          </a:xfrm>
          <a:prstGeom prst="rect">
            <a:avLst/>
          </a:prstGeom>
          <a:noFill/>
        </p:spPr>
        <p:txBody>
          <a:bodyPr wrap="none" rtlCol="0">
            <a:spAutoFit/>
          </a:bodyPr>
          <a:lstStyle/>
          <a:p>
            <a:pPr algn="ctr"/>
            <a:r>
              <a:rPr lang="en-IN" sz="500" b="1" i="1" dirty="0">
                <a:solidFill>
                  <a:srgbClr val="01A7EC"/>
                </a:solidFill>
                <a:effectLst>
                  <a:glow rad="127000">
                    <a:schemeClr val="bg1"/>
                  </a:glow>
                </a:effectLst>
                <a:latin typeface="+mn-lt"/>
              </a:rPr>
              <a:t>TROPIC OF CAPRICORN</a:t>
            </a:r>
          </a:p>
        </p:txBody>
      </p:sp>
      <p:sp>
        <p:nvSpPr>
          <p:cNvPr id="16" name="TextBox 15"/>
          <p:cNvSpPr txBox="1"/>
          <p:nvPr/>
        </p:nvSpPr>
        <p:spPr>
          <a:xfrm>
            <a:off x="6254609" y="4466320"/>
            <a:ext cx="505267" cy="169277"/>
          </a:xfrm>
          <a:prstGeom prst="rect">
            <a:avLst/>
          </a:prstGeom>
          <a:noFill/>
        </p:spPr>
        <p:txBody>
          <a:bodyPr wrap="none" rtlCol="0">
            <a:spAutoFit/>
          </a:bodyPr>
          <a:lstStyle/>
          <a:p>
            <a:pPr algn="ctr"/>
            <a:r>
              <a:rPr lang="en-IN" sz="500" b="1" i="1" spc="-10" dirty="0">
                <a:solidFill>
                  <a:srgbClr val="00A7EC"/>
                </a:solidFill>
                <a:latin typeface="+mn-lt"/>
              </a:rPr>
              <a:t>EQUATOR</a:t>
            </a:r>
          </a:p>
        </p:txBody>
      </p:sp>
      <p:sp>
        <p:nvSpPr>
          <p:cNvPr id="17" name="TextBox 16"/>
          <p:cNvSpPr txBox="1"/>
          <p:nvPr/>
        </p:nvSpPr>
        <p:spPr>
          <a:xfrm>
            <a:off x="6039673" y="4207313"/>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8" name="TextBox 17"/>
          <p:cNvSpPr txBox="1"/>
          <p:nvPr/>
        </p:nvSpPr>
        <p:spPr>
          <a:xfrm>
            <a:off x="5892957" y="4024535"/>
            <a:ext cx="784830" cy="169277"/>
          </a:xfrm>
          <a:prstGeom prst="rect">
            <a:avLst/>
          </a:prstGeom>
          <a:noFill/>
        </p:spPr>
        <p:txBody>
          <a:bodyPr wrap="none" rtlCol="0">
            <a:spAutoFit/>
          </a:bodyPr>
          <a:lstStyle/>
          <a:p>
            <a:pPr algn="ctr"/>
            <a:r>
              <a:rPr lang="en-IN" sz="500" b="1" i="1" spc="-20" dirty="0">
                <a:solidFill>
                  <a:srgbClr val="00A7EC"/>
                </a:solidFill>
                <a:latin typeface="+mn-lt"/>
              </a:rPr>
              <a:t>TROPIC OF CANCER</a:t>
            </a:r>
          </a:p>
        </p:txBody>
      </p:sp>
      <p:sp>
        <p:nvSpPr>
          <p:cNvPr id="19" name="TextBox 18"/>
          <p:cNvSpPr txBox="1"/>
          <p:nvPr/>
        </p:nvSpPr>
        <p:spPr>
          <a:xfrm>
            <a:off x="1520218" y="4612087"/>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20" name="TextBox 19"/>
          <p:cNvSpPr txBox="1"/>
          <p:nvPr/>
        </p:nvSpPr>
        <p:spPr>
          <a:xfrm>
            <a:off x="5135600" y="5335463"/>
            <a:ext cx="489236" cy="161583"/>
          </a:xfrm>
          <a:prstGeom prst="rect">
            <a:avLst/>
          </a:prstGeom>
          <a:noFill/>
        </p:spPr>
        <p:txBody>
          <a:bodyPr wrap="none" rtlCol="0">
            <a:spAutoFit/>
          </a:bodyPr>
          <a:lstStyle/>
          <a:p>
            <a:r>
              <a:rPr lang="en-IN" sz="450" b="1" dirty="0">
                <a:solidFill>
                  <a:schemeClr val="tx1"/>
                </a:solidFill>
              </a:rPr>
              <a:t>3,000 Miles</a:t>
            </a:r>
          </a:p>
        </p:txBody>
      </p:sp>
      <p:sp>
        <p:nvSpPr>
          <p:cNvPr id="21" name="TextBox 20"/>
          <p:cNvSpPr txBox="1"/>
          <p:nvPr/>
        </p:nvSpPr>
        <p:spPr>
          <a:xfrm>
            <a:off x="4899603" y="5467265"/>
            <a:ext cx="643125" cy="161583"/>
          </a:xfrm>
          <a:prstGeom prst="rect">
            <a:avLst/>
          </a:prstGeom>
          <a:noFill/>
        </p:spPr>
        <p:txBody>
          <a:bodyPr wrap="none" rtlCol="0">
            <a:spAutoFit/>
          </a:bodyPr>
          <a:lstStyle/>
          <a:p>
            <a:r>
              <a:rPr lang="en-IN" sz="450" b="1" dirty="0">
                <a:solidFill>
                  <a:schemeClr val="tx1"/>
                </a:solidFill>
              </a:rPr>
              <a:t>3,000 </a:t>
            </a:r>
            <a:r>
              <a:rPr lang="en-IN" sz="450" b="1" dirty="0" err="1">
                <a:solidFill>
                  <a:schemeClr val="tx1"/>
                </a:solidFill>
              </a:rPr>
              <a:t>Kilometers</a:t>
            </a:r>
            <a:endParaRPr lang="en-IN" sz="450" b="1" dirty="0">
              <a:solidFill>
                <a:schemeClr val="tx1"/>
              </a:solidFill>
            </a:endParaRPr>
          </a:p>
        </p:txBody>
      </p:sp>
      <p:sp>
        <p:nvSpPr>
          <p:cNvPr id="22" name="TextBox 21"/>
          <p:cNvSpPr txBox="1"/>
          <p:nvPr/>
        </p:nvSpPr>
        <p:spPr>
          <a:xfrm>
            <a:off x="4802260" y="5335229"/>
            <a:ext cx="328936" cy="161583"/>
          </a:xfrm>
          <a:prstGeom prst="rect">
            <a:avLst/>
          </a:prstGeom>
          <a:noFill/>
        </p:spPr>
        <p:txBody>
          <a:bodyPr wrap="none" rtlCol="0">
            <a:spAutoFit/>
          </a:bodyPr>
          <a:lstStyle/>
          <a:p>
            <a:r>
              <a:rPr lang="en-IN" sz="450" b="1" dirty="0">
                <a:solidFill>
                  <a:schemeClr val="tx1"/>
                </a:solidFill>
              </a:rPr>
              <a:t>1,500</a:t>
            </a:r>
          </a:p>
        </p:txBody>
      </p:sp>
      <p:sp>
        <p:nvSpPr>
          <p:cNvPr id="23" name="TextBox 22"/>
          <p:cNvSpPr txBox="1"/>
          <p:nvPr/>
        </p:nvSpPr>
        <p:spPr>
          <a:xfrm>
            <a:off x="4521946" y="5335229"/>
            <a:ext cx="216726" cy="161583"/>
          </a:xfrm>
          <a:prstGeom prst="rect">
            <a:avLst/>
          </a:prstGeom>
          <a:noFill/>
        </p:spPr>
        <p:txBody>
          <a:bodyPr wrap="none" rtlCol="0">
            <a:spAutoFit/>
          </a:bodyPr>
          <a:lstStyle/>
          <a:p>
            <a:r>
              <a:rPr lang="en-IN" sz="450" b="1" dirty="0">
                <a:solidFill>
                  <a:schemeClr val="tx1"/>
                </a:solidFill>
              </a:rPr>
              <a:t>0</a:t>
            </a:r>
          </a:p>
        </p:txBody>
      </p:sp>
      <p:sp>
        <p:nvSpPr>
          <p:cNvPr id="24" name="TextBox 23"/>
          <p:cNvSpPr txBox="1"/>
          <p:nvPr/>
        </p:nvSpPr>
        <p:spPr>
          <a:xfrm>
            <a:off x="4670990" y="5467265"/>
            <a:ext cx="328936" cy="161583"/>
          </a:xfrm>
          <a:prstGeom prst="rect">
            <a:avLst/>
          </a:prstGeom>
          <a:noFill/>
        </p:spPr>
        <p:txBody>
          <a:bodyPr wrap="none" rtlCol="0">
            <a:spAutoFit/>
          </a:bodyPr>
          <a:lstStyle/>
          <a:p>
            <a:r>
              <a:rPr lang="en-IN" sz="450" b="1" dirty="0">
                <a:solidFill>
                  <a:schemeClr val="tx1"/>
                </a:solidFill>
              </a:rPr>
              <a:t>1,500</a:t>
            </a:r>
          </a:p>
        </p:txBody>
      </p:sp>
      <p:sp>
        <p:nvSpPr>
          <p:cNvPr id="25" name="TextBox 24"/>
          <p:cNvSpPr txBox="1"/>
          <p:nvPr/>
        </p:nvSpPr>
        <p:spPr>
          <a:xfrm>
            <a:off x="4521946" y="5467265"/>
            <a:ext cx="216726" cy="161583"/>
          </a:xfrm>
          <a:prstGeom prst="rect">
            <a:avLst/>
          </a:prstGeom>
          <a:noFill/>
        </p:spPr>
        <p:txBody>
          <a:bodyPr wrap="none" rtlCol="0">
            <a:spAutoFit/>
          </a:bodyPr>
          <a:lstStyle/>
          <a:p>
            <a:r>
              <a:rPr lang="en-IN" sz="450" b="1" dirty="0">
                <a:solidFill>
                  <a:schemeClr val="tx1"/>
                </a:solidFill>
              </a:rPr>
              <a:t>0</a:t>
            </a:r>
          </a:p>
        </p:txBody>
      </p:sp>
      <p:sp>
        <p:nvSpPr>
          <p:cNvPr id="26" name="TextBox 25"/>
          <p:cNvSpPr txBox="1"/>
          <p:nvPr/>
        </p:nvSpPr>
        <p:spPr>
          <a:xfrm>
            <a:off x="5359535" y="5622901"/>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27" name="TextBox 26"/>
          <p:cNvSpPr txBox="1"/>
          <p:nvPr/>
        </p:nvSpPr>
        <p:spPr>
          <a:xfrm>
            <a:off x="5087846" y="5622136"/>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28" name="TextBox 27"/>
          <p:cNvSpPr txBox="1"/>
          <p:nvPr/>
        </p:nvSpPr>
        <p:spPr>
          <a:xfrm>
            <a:off x="4843282" y="5626478"/>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29" name="TextBox 28"/>
          <p:cNvSpPr txBox="1"/>
          <p:nvPr/>
        </p:nvSpPr>
        <p:spPr>
          <a:xfrm>
            <a:off x="2744220" y="5631297"/>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30" name="TextBox 29"/>
          <p:cNvSpPr txBox="1"/>
          <p:nvPr/>
        </p:nvSpPr>
        <p:spPr>
          <a:xfrm>
            <a:off x="1671656" y="5633248"/>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31" name="TextBox 30"/>
          <p:cNvSpPr txBox="1"/>
          <p:nvPr/>
        </p:nvSpPr>
        <p:spPr>
          <a:xfrm>
            <a:off x="1170913" y="4895911"/>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32" name="TextBox 31"/>
          <p:cNvSpPr txBox="1"/>
          <p:nvPr/>
        </p:nvSpPr>
        <p:spPr>
          <a:xfrm>
            <a:off x="1175374" y="4517818"/>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33" name="TextBox 32"/>
          <p:cNvSpPr txBox="1"/>
          <p:nvPr/>
        </p:nvSpPr>
        <p:spPr>
          <a:xfrm>
            <a:off x="1168975" y="4144018"/>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34" name="TextBox 33"/>
          <p:cNvSpPr txBox="1"/>
          <p:nvPr/>
        </p:nvSpPr>
        <p:spPr>
          <a:xfrm>
            <a:off x="1309398" y="376738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35" name="TextBox 34"/>
          <p:cNvSpPr txBox="1"/>
          <p:nvPr/>
        </p:nvSpPr>
        <p:spPr>
          <a:xfrm>
            <a:off x="2097614" y="2995287"/>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36" name="TextBox 35"/>
          <p:cNvSpPr txBox="1"/>
          <p:nvPr/>
        </p:nvSpPr>
        <p:spPr>
          <a:xfrm>
            <a:off x="2382598" y="2911838"/>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37" name="TextBox 36"/>
          <p:cNvSpPr txBox="1"/>
          <p:nvPr/>
        </p:nvSpPr>
        <p:spPr>
          <a:xfrm>
            <a:off x="2569222" y="2911838"/>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38" name="TextBox 37"/>
          <p:cNvSpPr txBox="1"/>
          <p:nvPr/>
        </p:nvSpPr>
        <p:spPr>
          <a:xfrm>
            <a:off x="2737421" y="291183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39" name="TextBox 38"/>
          <p:cNvSpPr txBox="1"/>
          <p:nvPr/>
        </p:nvSpPr>
        <p:spPr>
          <a:xfrm>
            <a:off x="2923784" y="291183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40" name="TextBox 39"/>
          <p:cNvSpPr txBox="1"/>
          <p:nvPr/>
        </p:nvSpPr>
        <p:spPr>
          <a:xfrm>
            <a:off x="3112973" y="2911836"/>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1" name="TextBox 40"/>
          <p:cNvSpPr txBox="1"/>
          <p:nvPr/>
        </p:nvSpPr>
        <p:spPr>
          <a:xfrm>
            <a:off x="3293639" y="2911838"/>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2" name="TextBox 41"/>
          <p:cNvSpPr txBox="1"/>
          <p:nvPr/>
        </p:nvSpPr>
        <p:spPr>
          <a:xfrm>
            <a:off x="3486562" y="2911838"/>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43" name="TextBox 42"/>
          <p:cNvSpPr txBox="1"/>
          <p:nvPr/>
        </p:nvSpPr>
        <p:spPr>
          <a:xfrm>
            <a:off x="3872656" y="2912165"/>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44" name="TextBox 43"/>
          <p:cNvSpPr txBox="1"/>
          <p:nvPr/>
        </p:nvSpPr>
        <p:spPr>
          <a:xfrm>
            <a:off x="4019630" y="2912165"/>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45" name="TextBox 44"/>
          <p:cNvSpPr txBox="1"/>
          <p:nvPr/>
        </p:nvSpPr>
        <p:spPr>
          <a:xfrm>
            <a:off x="4199055" y="2912769"/>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46" name="TextBox 45"/>
          <p:cNvSpPr txBox="1"/>
          <p:nvPr/>
        </p:nvSpPr>
        <p:spPr>
          <a:xfrm>
            <a:off x="4391712" y="290696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7" name="TextBox 46"/>
          <p:cNvSpPr txBox="1"/>
          <p:nvPr/>
        </p:nvSpPr>
        <p:spPr>
          <a:xfrm>
            <a:off x="4561430" y="291659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8" name="TextBox 47"/>
          <p:cNvSpPr txBox="1"/>
          <p:nvPr/>
        </p:nvSpPr>
        <p:spPr>
          <a:xfrm>
            <a:off x="4717483" y="2911833"/>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49" name="TextBox 48"/>
          <p:cNvSpPr txBox="1"/>
          <p:nvPr/>
        </p:nvSpPr>
        <p:spPr>
          <a:xfrm>
            <a:off x="4893600" y="291028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50" name="TextBox 49"/>
          <p:cNvSpPr txBox="1"/>
          <p:nvPr/>
        </p:nvSpPr>
        <p:spPr>
          <a:xfrm>
            <a:off x="5448155" y="290566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51" name="TextBox 50"/>
          <p:cNvSpPr txBox="1"/>
          <p:nvPr/>
        </p:nvSpPr>
        <p:spPr>
          <a:xfrm>
            <a:off x="5838309" y="301753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52" name="TextBox 51"/>
          <p:cNvSpPr txBox="1"/>
          <p:nvPr/>
        </p:nvSpPr>
        <p:spPr>
          <a:xfrm>
            <a:off x="6325053" y="3386729"/>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3" name="TextBox 52"/>
          <p:cNvSpPr txBox="1"/>
          <p:nvPr/>
        </p:nvSpPr>
        <p:spPr>
          <a:xfrm>
            <a:off x="6537814" y="3770730"/>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4" name="TextBox 53"/>
          <p:cNvSpPr txBox="1"/>
          <p:nvPr/>
        </p:nvSpPr>
        <p:spPr>
          <a:xfrm>
            <a:off x="6672961" y="4517818"/>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55" name="TextBox 54"/>
          <p:cNvSpPr txBox="1"/>
          <p:nvPr/>
        </p:nvSpPr>
        <p:spPr>
          <a:xfrm>
            <a:off x="6537814" y="5278647"/>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6" name="TextBox 55"/>
          <p:cNvSpPr txBox="1"/>
          <p:nvPr/>
        </p:nvSpPr>
        <p:spPr>
          <a:xfrm>
            <a:off x="6650861" y="4885545"/>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7" name="TextBox 56"/>
          <p:cNvSpPr txBox="1"/>
          <p:nvPr/>
        </p:nvSpPr>
        <p:spPr>
          <a:xfrm>
            <a:off x="6650231" y="413806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8" name="TextBox 57"/>
          <p:cNvSpPr txBox="1"/>
          <p:nvPr/>
        </p:nvSpPr>
        <p:spPr>
          <a:xfrm>
            <a:off x="3700804" y="3115169"/>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9" name="TextBox 58"/>
          <p:cNvSpPr txBox="1"/>
          <p:nvPr/>
        </p:nvSpPr>
        <p:spPr>
          <a:xfrm>
            <a:off x="1559578" y="3387673"/>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60" name="TextBox 59"/>
          <p:cNvSpPr txBox="1"/>
          <p:nvPr/>
        </p:nvSpPr>
        <p:spPr>
          <a:xfrm>
            <a:off x="1304894" y="5272858"/>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61" name="TextBox 60"/>
          <p:cNvSpPr txBox="1"/>
          <p:nvPr/>
        </p:nvSpPr>
        <p:spPr>
          <a:xfrm>
            <a:off x="1955672" y="5631063"/>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62" name="TextBox 61"/>
          <p:cNvSpPr txBox="1"/>
          <p:nvPr/>
        </p:nvSpPr>
        <p:spPr>
          <a:xfrm>
            <a:off x="2204763" y="5631063"/>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63" name="TextBox 62"/>
          <p:cNvSpPr txBox="1"/>
          <p:nvPr/>
        </p:nvSpPr>
        <p:spPr>
          <a:xfrm>
            <a:off x="2472904" y="5631063"/>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64" name="TextBox 63"/>
          <p:cNvSpPr txBox="1"/>
          <p:nvPr/>
        </p:nvSpPr>
        <p:spPr>
          <a:xfrm>
            <a:off x="3008845" y="5631297"/>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65" name="TextBox 64"/>
          <p:cNvSpPr txBox="1"/>
          <p:nvPr/>
        </p:nvSpPr>
        <p:spPr>
          <a:xfrm>
            <a:off x="3276645" y="5622901"/>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66" name="TextBox 65"/>
          <p:cNvSpPr txBox="1"/>
          <p:nvPr/>
        </p:nvSpPr>
        <p:spPr>
          <a:xfrm>
            <a:off x="3528570" y="5622901"/>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67" name="TextBox 66"/>
          <p:cNvSpPr txBox="1"/>
          <p:nvPr/>
        </p:nvSpPr>
        <p:spPr>
          <a:xfrm>
            <a:off x="3802720" y="5622901"/>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68" name="TextBox 67"/>
          <p:cNvSpPr txBox="1"/>
          <p:nvPr/>
        </p:nvSpPr>
        <p:spPr>
          <a:xfrm>
            <a:off x="4063829" y="5622901"/>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69" name="TextBox 68"/>
          <p:cNvSpPr txBox="1"/>
          <p:nvPr/>
        </p:nvSpPr>
        <p:spPr>
          <a:xfrm>
            <a:off x="4337979" y="5622901"/>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70" name="TextBox 69"/>
          <p:cNvSpPr txBox="1"/>
          <p:nvPr/>
        </p:nvSpPr>
        <p:spPr>
          <a:xfrm>
            <a:off x="4599429" y="5622901"/>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71" name="TextBox 70"/>
          <p:cNvSpPr txBox="1"/>
          <p:nvPr/>
        </p:nvSpPr>
        <p:spPr>
          <a:xfrm>
            <a:off x="5622000" y="5622901"/>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72" name="TextBox 71"/>
          <p:cNvSpPr txBox="1"/>
          <p:nvPr/>
        </p:nvSpPr>
        <p:spPr>
          <a:xfrm>
            <a:off x="5890750" y="5622901"/>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73" name="TextBox 72"/>
          <p:cNvSpPr txBox="1"/>
          <p:nvPr/>
        </p:nvSpPr>
        <p:spPr>
          <a:xfrm>
            <a:off x="6147260" y="5622901"/>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74" name="TextBox 73"/>
          <p:cNvSpPr txBox="1"/>
          <p:nvPr/>
        </p:nvSpPr>
        <p:spPr>
          <a:xfrm>
            <a:off x="3342368" y="4640626"/>
            <a:ext cx="630302"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75" name="TextBox 74"/>
          <p:cNvSpPr txBox="1"/>
          <p:nvPr/>
        </p:nvSpPr>
        <p:spPr>
          <a:xfrm>
            <a:off x="3663373" y="290978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76" name="TextBox 75"/>
          <p:cNvSpPr txBox="1"/>
          <p:nvPr/>
        </p:nvSpPr>
        <p:spPr>
          <a:xfrm>
            <a:off x="5081633" y="291028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77" name="TextBox 76"/>
          <p:cNvSpPr txBox="1"/>
          <p:nvPr/>
        </p:nvSpPr>
        <p:spPr>
          <a:xfrm>
            <a:off x="5243201" y="291028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Tree>
    <p:extLst>
      <p:ext uri="{BB962C8B-B14F-4D97-AF65-F5344CB8AC3E}">
        <p14:creationId xmlns:p14="http://schemas.microsoft.com/office/powerpoint/2010/main" val="3904702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7EAF-6725-4185-B3AD-17D78C4A7830}"/>
              </a:ext>
            </a:extLst>
          </p:cNvPr>
          <p:cNvSpPr>
            <a:spLocks noGrp="1"/>
          </p:cNvSpPr>
          <p:nvPr>
            <p:ph type="title"/>
          </p:nvPr>
        </p:nvSpPr>
        <p:spPr/>
        <p:txBody>
          <a:bodyPr/>
          <a:lstStyle/>
          <a:p>
            <a:r>
              <a:rPr lang="en-US" sz="3400" dirty="0"/>
              <a:t>Key Issue 2: Why Is Population Increasing?</a:t>
            </a:r>
          </a:p>
        </p:txBody>
      </p:sp>
      <p:sp>
        <p:nvSpPr>
          <p:cNvPr id="3" name="Content Placeholder 2">
            <a:extLst>
              <a:ext uri="{FF2B5EF4-FFF2-40B4-BE49-F238E27FC236}">
                <a16:creationId xmlns:a16="http://schemas.microsoft.com/office/drawing/2014/main" id="{EE01D8AC-42EE-43FD-A577-5B44B9EA690A}"/>
              </a:ext>
            </a:extLst>
          </p:cNvPr>
          <p:cNvSpPr>
            <a:spLocks noGrp="1"/>
          </p:cNvSpPr>
          <p:nvPr>
            <p:ph sz="quarter" idx="13"/>
          </p:nvPr>
        </p:nvSpPr>
        <p:spPr/>
        <p:txBody>
          <a:bodyPr/>
          <a:lstStyle/>
          <a:p>
            <a:pPr marL="0" indent="0" eaLnBrk="1" hangingPunct="1">
              <a:buNone/>
            </a:pPr>
            <a:r>
              <a:rPr lang="en-US" altLang="en-US" b="1" dirty="0">
                <a:solidFill>
                  <a:srgbClr val="007FA3"/>
                </a:solidFill>
              </a:rPr>
              <a:t>2.2.1</a:t>
            </a:r>
            <a:r>
              <a:rPr lang="en-US" altLang="en-US" dirty="0"/>
              <a:t> Natural Increase</a:t>
            </a:r>
          </a:p>
          <a:p>
            <a:pPr marL="0" indent="0" eaLnBrk="1" hangingPunct="1">
              <a:buNone/>
            </a:pPr>
            <a:r>
              <a:rPr lang="en-US" altLang="en-US" b="1" dirty="0">
                <a:solidFill>
                  <a:srgbClr val="007FA3"/>
                </a:solidFill>
              </a:rPr>
              <a:t>2.2.2</a:t>
            </a:r>
            <a:r>
              <a:rPr lang="en-US" altLang="en-US" dirty="0"/>
              <a:t> Births and Deaths</a:t>
            </a:r>
          </a:p>
          <a:p>
            <a:pPr marL="0" indent="0" eaLnBrk="1" hangingPunct="1">
              <a:buNone/>
            </a:pPr>
            <a:r>
              <a:rPr lang="en-US" altLang="en-US" b="1" dirty="0">
                <a:solidFill>
                  <a:srgbClr val="007FA3"/>
                </a:solidFill>
              </a:rPr>
              <a:t>2.2.3</a:t>
            </a:r>
            <a:r>
              <a:rPr lang="en-US" altLang="en-US" dirty="0"/>
              <a:t> The Demographic Transition</a:t>
            </a:r>
          </a:p>
        </p:txBody>
      </p:sp>
    </p:spTree>
    <p:extLst>
      <p:ext uri="{BB962C8B-B14F-4D97-AF65-F5344CB8AC3E}">
        <p14:creationId xmlns:p14="http://schemas.microsoft.com/office/powerpoint/2010/main" val="3449004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2.2.1 Natural Increase </a:t>
            </a:r>
            <a:r>
              <a:rPr lang="en-US" sz="2000" b="0" dirty="0"/>
              <a:t>(1 of 6)</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p:txBody>
          <a:bodyPr/>
          <a:lstStyle/>
          <a:p>
            <a:r>
              <a:rPr lang="en-US" dirty="0"/>
              <a:t>The </a:t>
            </a:r>
            <a:r>
              <a:rPr lang="en-US" b="1" dirty="0"/>
              <a:t>natural increase rate (N</a:t>
            </a:r>
            <a:r>
              <a:rPr lang="en-US" sz="100" b="1" dirty="0"/>
              <a:t> </a:t>
            </a:r>
            <a:r>
              <a:rPr lang="en-US" b="1" dirty="0"/>
              <a:t>I</a:t>
            </a:r>
            <a:r>
              <a:rPr lang="en-US" sz="100" b="1" dirty="0"/>
              <a:t> </a:t>
            </a:r>
            <a:r>
              <a:rPr lang="en-US" b="1" dirty="0"/>
              <a:t>R) </a:t>
            </a:r>
            <a:r>
              <a:rPr lang="en-US" dirty="0"/>
              <a:t>is the percentage by which a population grows in a year</a:t>
            </a:r>
          </a:p>
          <a:p>
            <a:r>
              <a:rPr lang="en-US" dirty="0"/>
              <a:t>The global N</a:t>
            </a:r>
            <a:r>
              <a:rPr lang="en-US" sz="100" dirty="0"/>
              <a:t> </a:t>
            </a:r>
            <a:r>
              <a:rPr lang="en-US" dirty="0"/>
              <a:t>I</a:t>
            </a:r>
            <a:r>
              <a:rPr lang="en-US" sz="100" dirty="0"/>
              <a:t> </a:t>
            </a:r>
            <a:r>
              <a:rPr lang="en-US" dirty="0"/>
              <a:t>R is currently 1.2, meaning the world is growing at a rate of 1.2% annually</a:t>
            </a:r>
          </a:p>
          <a:p>
            <a:r>
              <a:rPr lang="en-US" dirty="0"/>
              <a:t>More than 95% of natural increase currently occurs in developing countries</a:t>
            </a:r>
          </a:p>
          <a:p>
            <a:r>
              <a:rPr lang="en-US" dirty="0"/>
              <a:t>The number of years needed to double a population is called </a:t>
            </a:r>
            <a:r>
              <a:rPr lang="en-US" b="1" dirty="0"/>
              <a:t>doubling time</a:t>
            </a:r>
          </a:p>
        </p:txBody>
      </p:sp>
    </p:spTree>
    <p:extLst>
      <p:ext uri="{BB962C8B-B14F-4D97-AF65-F5344CB8AC3E}">
        <p14:creationId xmlns:p14="http://schemas.microsoft.com/office/powerpoint/2010/main" val="407685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Population and Health: Key Issues</a:t>
            </a:r>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2.1</a:t>
            </a:r>
            <a:r>
              <a:rPr lang="en-US" altLang="en-US" dirty="0"/>
              <a:t> Where Are People Distributed?</a:t>
            </a:r>
          </a:p>
          <a:p>
            <a:pPr marL="0" indent="0" eaLnBrk="1" hangingPunct="1">
              <a:buNone/>
            </a:pPr>
            <a:r>
              <a:rPr lang="en-US" altLang="en-US" b="1" dirty="0">
                <a:solidFill>
                  <a:srgbClr val="007FA3"/>
                </a:solidFill>
              </a:rPr>
              <a:t>2.2</a:t>
            </a:r>
            <a:r>
              <a:rPr lang="en-US" altLang="en-US" dirty="0"/>
              <a:t> Why Is Population Increasing?</a:t>
            </a:r>
          </a:p>
          <a:p>
            <a:pPr marL="0" indent="0" eaLnBrk="1" hangingPunct="1">
              <a:buNone/>
            </a:pPr>
            <a:r>
              <a:rPr lang="en-US" altLang="en-US" b="1" dirty="0">
                <a:solidFill>
                  <a:srgbClr val="007FA3"/>
                </a:solidFill>
              </a:rPr>
              <a:t>2.3</a:t>
            </a:r>
            <a:r>
              <a:rPr lang="en-US" altLang="en-US" dirty="0"/>
              <a:t> Why Does Health Vary by Region?</a:t>
            </a:r>
          </a:p>
          <a:p>
            <a:pPr marL="0" indent="0" eaLnBrk="1" hangingPunct="1">
              <a:buNone/>
            </a:pPr>
            <a:r>
              <a:rPr lang="en-US" altLang="en-US" b="1" dirty="0">
                <a:solidFill>
                  <a:srgbClr val="007FA3"/>
                </a:solidFill>
              </a:rPr>
              <a:t>2.4</a:t>
            </a:r>
            <a:r>
              <a:rPr lang="en-US" altLang="en-US" dirty="0"/>
              <a:t> Why Might Population Change in the Future?</a:t>
            </a:r>
          </a:p>
        </p:txBody>
      </p:sp>
    </p:spTree>
    <p:extLst>
      <p:ext uri="{BB962C8B-B14F-4D97-AF65-F5344CB8AC3E}">
        <p14:creationId xmlns:p14="http://schemas.microsoft.com/office/powerpoint/2010/main" val="3387970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2.2.1 Natural Increase </a:t>
            </a:r>
            <a:r>
              <a:rPr lang="en-US" sz="2000" b="0" dirty="0"/>
              <a:t>(2 of 6)</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a:xfrm>
            <a:off x="457200" y="1556326"/>
            <a:ext cx="8229600" cy="831273"/>
          </a:xfrm>
        </p:spPr>
        <p:txBody>
          <a:bodyPr/>
          <a:lstStyle/>
          <a:p>
            <a:pPr marL="432" indent="0">
              <a:buNone/>
            </a:pPr>
            <a:r>
              <a:rPr lang="en-IN" b="1" dirty="0"/>
              <a:t>Figure 2-11:</a:t>
            </a:r>
            <a:r>
              <a:rPr lang="en-IN" dirty="0"/>
              <a:t> </a:t>
            </a:r>
            <a:r>
              <a:rPr lang="en-US" dirty="0"/>
              <a:t>The majority of population growth is in the developing world.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481" y="2410605"/>
            <a:ext cx="4209039" cy="3987510"/>
          </a:xfrm>
          <a:prstGeom prst="rect">
            <a:avLst/>
          </a:prstGeom>
        </p:spPr>
      </p:pic>
      <p:sp>
        <p:nvSpPr>
          <p:cNvPr id="7" name="TextBox 6"/>
          <p:cNvSpPr txBox="1"/>
          <p:nvPr/>
        </p:nvSpPr>
        <p:spPr>
          <a:xfrm>
            <a:off x="2636164" y="2388780"/>
            <a:ext cx="1899879" cy="292388"/>
          </a:xfrm>
          <a:prstGeom prst="rect">
            <a:avLst/>
          </a:prstGeom>
          <a:noFill/>
        </p:spPr>
        <p:txBody>
          <a:bodyPr wrap="none" rtlCol="0">
            <a:spAutoFit/>
          </a:bodyPr>
          <a:lstStyle/>
          <a:p>
            <a:r>
              <a:rPr lang="en-IN" sz="1200" b="1" dirty="0">
                <a:latin typeface="+mj-lt"/>
              </a:rPr>
              <a:t>Europe and Russia </a:t>
            </a:r>
            <a:r>
              <a:rPr lang="en-IN" sz="1300" b="1" dirty="0">
                <a:latin typeface="+mj-lt"/>
              </a:rPr>
              <a:t>1%</a:t>
            </a:r>
          </a:p>
        </p:txBody>
      </p:sp>
      <p:sp>
        <p:nvSpPr>
          <p:cNvPr id="8" name="TextBox 7"/>
          <p:cNvSpPr txBox="1"/>
          <p:nvPr/>
        </p:nvSpPr>
        <p:spPr>
          <a:xfrm>
            <a:off x="2887407" y="2636478"/>
            <a:ext cx="1563248" cy="292388"/>
          </a:xfrm>
          <a:prstGeom prst="rect">
            <a:avLst/>
          </a:prstGeom>
          <a:noFill/>
        </p:spPr>
        <p:txBody>
          <a:bodyPr wrap="none" rtlCol="0">
            <a:spAutoFit/>
          </a:bodyPr>
          <a:lstStyle/>
          <a:p>
            <a:r>
              <a:rPr lang="en-IN" sz="1200" b="1" dirty="0">
                <a:latin typeface="+mj-lt"/>
              </a:rPr>
              <a:t>North America </a:t>
            </a:r>
            <a:r>
              <a:rPr lang="en-IN" sz="1300" b="1" dirty="0">
                <a:latin typeface="+mj-lt"/>
              </a:rPr>
              <a:t>4%</a:t>
            </a:r>
          </a:p>
        </p:txBody>
      </p:sp>
      <p:sp>
        <p:nvSpPr>
          <p:cNvPr id="9" name="TextBox 8"/>
          <p:cNvSpPr txBox="1"/>
          <p:nvPr/>
        </p:nvSpPr>
        <p:spPr>
          <a:xfrm>
            <a:off x="2774784" y="2923592"/>
            <a:ext cx="1200970" cy="276999"/>
          </a:xfrm>
          <a:prstGeom prst="rect">
            <a:avLst/>
          </a:prstGeom>
          <a:noFill/>
        </p:spPr>
        <p:txBody>
          <a:bodyPr wrap="none" rtlCol="0">
            <a:spAutoFit/>
          </a:bodyPr>
          <a:lstStyle/>
          <a:p>
            <a:r>
              <a:rPr lang="en-IN" sz="1200" b="1" dirty="0"/>
              <a:t>Latin America</a:t>
            </a:r>
            <a:endParaRPr lang="en-IN" sz="1300" b="1" dirty="0"/>
          </a:p>
        </p:txBody>
      </p:sp>
      <p:sp>
        <p:nvSpPr>
          <p:cNvPr id="10" name="TextBox 9"/>
          <p:cNvSpPr txBox="1"/>
          <p:nvPr/>
        </p:nvSpPr>
        <p:spPr>
          <a:xfrm>
            <a:off x="4226786" y="3476512"/>
            <a:ext cx="444352" cy="307777"/>
          </a:xfrm>
          <a:prstGeom prst="rect">
            <a:avLst/>
          </a:prstGeom>
          <a:noFill/>
        </p:spPr>
        <p:txBody>
          <a:bodyPr wrap="none" rtlCol="0">
            <a:spAutoFit/>
          </a:bodyPr>
          <a:lstStyle/>
          <a:p>
            <a:r>
              <a:rPr lang="en-IN" b="1" dirty="0">
                <a:latin typeface="+mj-lt"/>
              </a:rPr>
              <a:t>9%</a:t>
            </a:r>
          </a:p>
        </p:txBody>
      </p:sp>
      <p:sp>
        <p:nvSpPr>
          <p:cNvPr id="11" name="TextBox 10"/>
          <p:cNvSpPr txBox="1"/>
          <p:nvPr/>
        </p:nvSpPr>
        <p:spPr>
          <a:xfrm>
            <a:off x="5298349" y="3344007"/>
            <a:ext cx="543739" cy="307777"/>
          </a:xfrm>
          <a:prstGeom prst="rect">
            <a:avLst/>
          </a:prstGeom>
          <a:noFill/>
        </p:spPr>
        <p:txBody>
          <a:bodyPr wrap="none" rtlCol="0">
            <a:spAutoFit/>
          </a:bodyPr>
          <a:lstStyle/>
          <a:p>
            <a:r>
              <a:rPr lang="en-IN" b="1" dirty="0">
                <a:latin typeface="+mj-lt"/>
              </a:rPr>
              <a:t>15%</a:t>
            </a:r>
          </a:p>
        </p:txBody>
      </p:sp>
      <p:sp>
        <p:nvSpPr>
          <p:cNvPr id="12" name="TextBox 11"/>
          <p:cNvSpPr txBox="1"/>
          <p:nvPr/>
        </p:nvSpPr>
        <p:spPr>
          <a:xfrm>
            <a:off x="5589138" y="4404360"/>
            <a:ext cx="543739" cy="307777"/>
          </a:xfrm>
          <a:prstGeom prst="rect">
            <a:avLst/>
          </a:prstGeom>
          <a:noFill/>
        </p:spPr>
        <p:txBody>
          <a:bodyPr wrap="none" rtlCol="0">
            <a:spAutoFit/>
          </a:bodyPr>
          <a:lstStyle/>
          <a:p>
            <a:r>
              <a:rPr lang="en-IN" b="1" dirty="0">
                <a:latin typeface="+mj-lt"/>
              </a:rPr>
              <a:t>31%</a:t>
            </a:r>
          </a:p>
        </p:txBody>
      </p:sp>
      <p:sp>
        <p:nvSpPr>
          <p:cNvPr id="14" name="TextBox 13"/>
          <p:cNvSpPr txBox="1"/>
          <p:nvPr/>
        </p:nvSpPr>
        <p:spPr>
          <a:xfrm>
            <a:off x="3812041" y="3991462"/>
            <a:ext cx="543739" cy="307777"/>
          </a:xfrm>
          <a:prstGeom prst="rect">
            <a:avLst/>
          </a:prstGeom>
          <a:noFill/>
        </p:spPr>
        <p:txBody>
          <a:bodyPr wrap="none" rtlCol="0">
            <a:spAutoFit/>
          </a:bodyPr>
          <a:lstStyle/>
          <a:p>
            <a:r>
              <a:rPr lang="en-IN" b="1" dirty="0">
                <a:latin typeface="+mj-lt"/>
              </a:rPr>
              <a:t>20%</a:t>
            </a:r>
          </a:p>
        </p:txBody>
      </p:sp>
      <p:sp>
        <p:nvSpPr>
          <p:cNvPr id="15" name="TextBox 14"/>
          <p:cNvSpPr txBox="1"/>
          <p:nvPr/>
        </p:nvSpPr>
        <p:spPr>
          <a:xfrm>
            <a:off x="4056140" y="4865424"/>
            <a:ext cx="543739" cy="307777"/>
          </a:xfrm>
          <a:prstGeom prst="rect">
            <a:avLst/>
          </a:prstGeom>
          <a:noFill/>
        </p:spPr>
        <p:txBody>
          <a:bodyPr wrap="none" rtlCol="0">
            <a:spAutoFit/>
          </a:bodyPr>
          <a:lstStyle/>
          <a:p>
            <a:r>
              <a:rPr lang="en-IN" b="1" dirty="0">
                <a:latin typeface="+mj-lt"/>
              </a:rPr>
              <a:t>10%</a:t>
            </a:r>
          </a:p>
        </p:txBody>
      </p:sp>
      <p:sp>
        <p:nvSpPr>
          <p:cNvPr id="16" name="TextBox 15"/>
          <p:cNvSpPr txBox="1"/>
          <p:nvPr/>
        </p:nvSpPr>
        <p:spPr>
          <a:xfrm>
            <a:off x="4693817" y="4865424"/>
            <a:ext cx="543739" cy="307777"/>
          </a:xfrm>
          <a:prstGeom prst="rect">
            <a:avLst/>
          </a:prstGeom>
          <a:noFill/>
        </p:spPr>
        <p:txBody>
          <a:bodyPr wrap="none" rtlCol="0">
            <a:spAutoFit/>
          </a:bodyPr>
          <a:lstStyle/>
          <a:p>
            <a:r>
              <a:rPr lang="en-IN" b="1" dirty="0">
                <a:latin typeface="+mj-lt"/>
              </a:rPr>
              <a:t>10%</a:t>
            </a:r>
          </a:p>
        </p:txBody>
      </p:sp>
      <p:sp>
        <p:nvSpPr>
          <p:cNvPr id="17" name="TextBox 16"/>
          <p:cNvSpPr txBox="1"/>
          <p:nvPr/>
        </p:nvSpPr>
        <p:spPr>
          <a:xfrm>
            <a:off x="5132437" y="3568402"/>
            <a:ext cx="875561" cy="276999"/>
          </a:xfrm>
          <a:prstGeom prst="rect">
            <a:avLst/>
          </a:prstGeom>
          <a:noFill/>
        </p:spPr>
        <p:txBody>
          <a:bodyPr wrap="none" rtlCol="0">
            <a:spAutoFit/>
          </a:bodyPr>
          <a:lstStyle/>
          <a:p>
            <a:r>
              <a:rPr lang="en-IN" sz="1200" b="1" dirty="0"/>
              <a:t>East Asia</a:t>
            </a:r>
            <a:endParaRPr lang="en-IN" sz="1300" b="1" dirty="0"/>
          </a:p>
        </p:txBody>
      </p:sp>
      <p:sp>
        <p:nvSpPr>
          <p:cNvPr id="18" name="TextBox 17"/>
          <p:cNvSpPr txBox="1"/>
          <p:nvPr/>
        </p:nvSpPr>
        <p:spPr>
          <a:xfrm>
            <a:off x="5423226" y="4612701"/>
            <a:ext cx="989373" cy="276999"/>
          </a:xfrm>
          <a:prstGeom prst="rect">
            <a:avLst/>
          </a:prstGeom>
          <a:noFill/>
        </p:spPr>
        <p:txBody>
          <a:bodyPr wrap="none" rtlCol="0">
            <a:spAutoFit/>
          </a:bodyPr>
          <a:lstStyle/>
          <a:p>
            <a:r>
              <a:rPr lang="en-IN" sz="1200" b="1" dirty="0"/>
              <a:t>South Asia</a:t>
            </a:r>
            <a:endParaRPr lang="en-IN" sz="1300" b="1" dirty="0"/>
          </a:p>
        </p:txBody>
      </p:sp>
      <p:sp>
        <p:nvSpPr>
          <p:cNvPr id="19" name="TextBox 18"/>
          <p:cNvSpPr txBox="1"/>
          <p:nvPr/>
        </p:nvSpPr>
        <p:spPr>
          <a:xfrm>
            <a:off x="3855141" y="5985564"/>
            <a:ext cx="1612942" cy="461665"/>
          </a:xfrm>
          <a:prstGeom prst="rect">
            <a:avLst/>
          </a:prstGeom>
          <a:noFill/>
        </p:spPr>
        <p:txBody>
          <a:bodyPr wrap="none" rtlCol="0">
            <a:spAutoFit/>
          </a:bodyPr>
          <a:lstStyle/>
          <a:p>
            <a:pPr algn="ctr"/>
            <a:r>
              <a:rPr lang="en-US" sz="1200" b="1" dirty="0"/>
              <a:t>Southeast Asia and</a:t>
            </a:r>
          </a:p>
          <a:p>
            <a:pPr algn="ctr"/>
            <a:r>
              <a:rPr lang="en-US" sz="1200" b="1" dirty="0"/>
              <a:t>South Pacific</a:t>
            </a:r>
            <a:endParaRPr lang="en-IN" sz="1300" b="1" dirty="0"/>
          </a:p>
        </p:txBody>
      </p:sp>
      <p:sp>
        <p:nvSpPr>
          <p:cNvPr id="20" name="TextBox 19"/>
          <p:cNvSpPr txBox="1"/>
          <p:nvPr/>
        </p:nvSpPr>
        <p:spPr>
          <a:xfrm>
            <a:off x="2418960" y="5463520"/>
            <a:ext cx="1484702" cy="646331"/>
          </a:xfrm>
          <a:prstGeom prst="rect">
            <a:avLst/>
          </a:prstGeom>
          <a:noFill/>
        </p:spPr>
        <p:txBody>
          <a:bodyPr wrap="none" rtlCol="0">
            <a:spAutoFit/>
          </a:bodyPr>
          <a:lstStyle/>
          <a:p>
            <a:pPr algn="ctr"/>
            <a:r>
              <a:rPr lang="en-US" sz="1200" b="1" dirty="0"/>
              <a:t>Southwest Asia &amp;</a:t>
            </a:r>
          </a:p>
          <a:p>
            <a:pPr algn="ctr"/>
            <a:r>
              <a:rPr lang="en-US" sz="1200" b="1" dirty="0"/>
              <a:t>North Africa, and</a:t>
            </a:r>
          </a:p>
          <a:p>
            <a:pPr algn="ctr"/>
            <a:r>
              <a:rPr lang="en-US" sz="1200" b="1" dirty="0"/>
              <a:t>Central Asia.</a:t>
            </a:r>
            <a:endParaRPr lang="en-IN" sz="1300" b="1" dirty="0"/>
          </a:p>
        </p:txBody>
      </p:sp>
      <p:cxnSp>
        <p:nvCxnSpPr>
          <p:cNvPr id="22" name="Straight Connector 21"/>
          <p:cNvCxnSpPr/>
          <p:nvPr/>
        </p:nvCxnSpPr>
        <p:spPr>
          <a:xfrm flipH="1">
            <a:off x="3814708" y="5233988"/>
            <a:ext cx="281042" cy="2838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702574" y="5205413"/>
            <a:ext cx="240901" cy="780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420564" y="2542715"/>
            <a:ext cx="688059" cy="548148"/>
          </a:xfrm>
          <a:custGeom>
            <a:avLst/>
            <a:gdLst>
              <a:gd name="connsiteX0" fmla="*/ 0 w 1085850"/>
              <a:gd name="connsiteY0" fmla="*/ 0 h 969330"/>
              <a:gd name="connsiteX1" fmla="*/ 1085850 w 1085850"/>
              <a:gd name="connsiteY1" fmla="*/ 0 h 969330"/>
              <a:gd name="connsiteX2" fmla="*/ 1085850 w 1085850"/>
              <a:gd name="connsiteY2" fmla="*/ 969330 h 969330"/>
              <a:gd name="connsiteX3" fmla="*/ 0 w 1085850"/>
              <a:gd name="connsiteY3" fmla="*/ 969330 h 969330"/>
              <a:gd name="connsiteX4" fmla="*/ 0 w 1085850"/>
              <a:gd name="connsiteY4" fmla="*/ 0 h 969330"/>
              <a:gd name="connsiteX0" fmla="*/ 0 w 1085850"/>
              <a:gd name="connsiteY0" fmla="*/ 0 h 969330"/>
              <a:gd name="connsiteX1" fmla="*/ 1085850 w 1085850"/>
              <a:gd name="connsiteY1" fmla="*/ 0 h 969330"/>
              <a:gd name="connsiteX2" fmla="*/ 1085850 w 1085850"/>
              <a:gd name="connsiteY2" fmla="*/ 969330 h 969330"/>
              <a:gd name="connsiteX3" fmla="*/ 0 w 1085850"/>
              <a:gd name="connsiteY3" fmla="*/ 0 h 969330"/>
              <a:gd name="connsiteX0" fmla="*/ 0 w 1177290"/>
              <a:gd name="connsiteY0" fmla="*/ 0 h 1060770"/>
              <a:gd name="connsiteX1" fmla="*/ 1085850 w 1177290"/>
              <a:gd name="connsiteY1" fmla="*/ 0 h 1060770"/>
              <a:gd name="connsiteX2" fmla="*/ 1177290 w 1177290"/>
              <a:gd name="connsiteY2" fmla="*/ 1060770 h 1060770"/>
              <a:gd name="connsiteX0" fmla="*/ 0 w 1291590"/>
              <a:gd name="connsiteY0" fmla="*/ 0 h 717870"/>
              <a:gd name="connsiteX1" fmla="*/ 1085850 w 1291590"/>
              <a:gd name="connsiteY1" fmla="*/ 0 h 717870"/>
              <a:gd name="connsiteX2" fmla="*/ 1291590 w 1291590"/>
              <a:gd name="connsiteY2" fmla="*/ 717870 h 717870"/>
              <a:gd name="connsiteX0" fmla="*/ 0 w 1291590"/>
              <a:gd name="connsiteY0" fmla="*/ 0 h 717870"/>
              <a:gd name="connsiteX1" fmla="*/ 1085850 w 1291590"/>
              <a:gd name="connsiteY1" fmla="*/ 0 h 717870"/>
              <a:gd name="connsiteX2" fmla="*/ 1291590 w 1291590"/>
              <a:gd name="connsiteY2" fmla="*/ 717870 h 717870"/>
              <a:gd name="connsiteX0" fmla="*/ 0 w 877253"/>
              <a:gd name="connsiteY0" fmla="*/ 0 h 717870"/>
              <a:gd name="connsiteX1" fmla="*/ 671513 w 877253"/>
              <a:gd name="connsiteY1" fmla="*/ 0 h 717870"/>
              <a:gd name="connsiteX2" fmla="*/ 877253 w 877253"/>
              <a:gd name="connsiteY2" fmla="*/ 717870 h 717870"/>
            </a:gdLst>
            <a:ahLst/>
            <a:cxnLst>
              <a:cxn ang="0">
                <a:pos x="connsiteX0" y="connsiteY0"/>
              </a:cxn>
              <a:cxn ang="0">
                <a:pos x="connsiteX1" y="connsiteY1"/>
              </a:cxn>
              <a:cxn ang="0">
                <a:pos x="connsiteX2" y="connsiteY2"/>
              </a:cxn>
            </a:cxnLst>
            <a:rect l="l" t="t" r="r" b="b"/>
            <a:pathLst>
              <a:path w="877253" h="717870">
                <a:moveTo>
                  <a:pt x="0" y="0"/>
                </a:moveTo>
                <a:lnTo>
                  <a:pt x="671513" y="0"/>
                </a:lnTo>
                <a:lnTo>
                  <a:pt x="877253" y="71787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6"/>
          <p:cNvSpPr/>
          <p:nvPr/>
        </p:nvSpPr>
        <p:spPr>
          <a:xfrm>
            <a:off x="4362450" y="2790825"/>
            <a:ext cx="489414" cy="338142"/>
          </a:xfrm>
          <a:custGeom>
            <a:avLst/>
            <a:gdLst>
              <a:gd name="connsiteX0" fmla="*/ 0 w 1085850"/>
              <a:gd name="connsiteY0" fmla="*/ 0 h 969330"/>
              <a:gd name="connsiteX1" fmla="*/ 1085850 w 1085850"/>
              <a:gd name="connsiteY1" fmla="*/ 0 h 969330"/>
              <a:gd name="connsiteX2" fmla="*/ 1085850 w 1085850"/>
              <a:gd name="connsiteY2" fmla="*/ 969330 h 969330"/>
              <a:gd name="connsiteX3" fmla="*/ 0 w 1085850"/>
              <a:gd name="connsiteY3" fmla="*/ 969330 h 969330"/>
              <a:gd name="connsiteX4" fmla="*/ 0 w 1085850"/>
              <a:gd name="connsiteY4" fmla="*/ 0 h 969330"/>
              <a:gd name="connsiteX0" fmla="*/ 0 w 1085850"/>
              <a:gd name="connsiteY0" fmla="*/ 0 h 969330"/>
              <a:gd name="connsiteX1" fmla="*/ 1085850 w 1085850"/>
              <a:gd name="connsiteY1" fmla="*/ 0 h 969330"/>
              <a:gd name="connsiteX2" fmla="*/ 1085850 w 1085850"/>
              <a:gd name="connsiteY2" fmla="*/ 969330 h 969330"/>
              <a:gd name="connsiteX3" fmla="*/ 0 w 1085850"/>
              <a:gd name="connsiteY3" fmla="*/ 0 h 969330"/>
              <a:gd name="connsiteX0" fmla="*/ 0 w 1177290"/>
              <a:gd name="connsiteY0" fmla="*/ 0 h 1060770"/>
              <a:gd name="connsiteX1" fmla="*/ 1085850 w 1177290"/>
              <a:gd name="connsiteY1" fmla="*/ 0 h 1060770"/>
              <a:gd name="connsiteX2" fmla="*/ 1177290 w 1177290"/>
              <a:gd name="connsiteY2" fmla="*/ 1060770 h 1060770"/>
              <a:gd name="connsiteX0" fmla="*/ 0 w 1291590"/>
              <a:gd name="connsiteY0" fmla="*/ 0 h 717870"/>
              <a:gd name="connsiteX1" fmla="*/ 1085850 w 1291590"/>
              <a:gd name="connsiteY1" fmla="*/ 0 h 717870"/>
              <a:gd name="connsiteX2" fmla="*/ 1291590 w 1291590"/>
              <a:gd name="connsiteY2" fmla="*/ 717870 h 717870"/>
              <a:gd name="connsiteX0" fmla="*/ 0 w 1291590"/>
              <a:gd name="connsiteY0" fmla="*/ 0 h 717870"/>
              <a:gd name="connsiteX1" fmla="*/ 1085850 w 1291590"/>
              <a:gd name="connsiteY1" fmla="*/ 0 h 717870"/>
              <a:gd name="connsiteX2" fmla="*/ 1291590 w 1291590"/>
              <a:gd name="connsiteY2" fmla="*/ 717870 h 717870"/>
              <a:gd name="connsiteX0" fmla="*/ 0 w 877253"/>
              <a:gd name="connsiteY0" fmla="*/ 0 h 717870"/>
              <a:gd name="connsiteX1" fmla="*/ 671513 w 877253"/>
              <a:gd name="connsiteY1" fmla="*/ 0 h 717870"/>
              <a:gd name="connsiteX2" fmla="*/ 877253 w 877253"/>
              <a:gd name="connsiteY2" fmla="*/ 717870 h 717870"/>
            </a:gdLst>
            <a:ahLst/>
            <a:cxnLst>
              <a:cxn ang="0">
                <a:pos x="connsiteX0" y="connsiteY0"/>
              </a:cxn>
              <a:cxn ang="0">
                <a:pos x="connsiteX1" y="connsiteY1"/>
              </a:cxn>
              <a:cxn ang="0">
                <a:pos x="connsiteX2" y="connsiteY2"/>
              </a:cxn>
            </a:cxnLst>
            <a:rect l="l" t="t" r="r" b="b"/>
            <a:pathLst>
              <a:path w="877253" h="717870">
                <a:moveTo>
                  <a:pt x="0" y="0"/>
                </a:moveTo>
                <a:lnTo>
                  <a:pt x="671513" y="0"/>
                </a:lnTo>
                <a:lnTo>
                  <a:pt x="877253" y="71787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6"/>
          <p:cNvSpPr/>
          <p:nvPr/>
        </p:nvSpPr>
        <p:spPr>
          <a:xfrm>
            <a:off x="3918544" y="3062860"/>
            <a:ext cx="393838" cy="333380"/>
          </a:xfrm>
          <a:custGeom>
            <a:avLst/>
            <a:gdLst>
              <a:gd name="connsiteX0" fmla="*/ 0 w 1085850"/>
              <a:gd name="connsiteY0" fmla="*/ 0 h 969330"/>
              <a:gd name="connsiteX1" fmla="*/ 1085850 w 1085850"/>
              <a:gd name="connsiteY1" fmla="*/ 0 h 969330"/>
              <a:gd name="connsiteX2" fmla="*/ 1085850 w 1085850"/>
              <a:gd name="connsiteY2" fmla="*/ 969330 h 969330"/>
              <a:gd name="connsiteX3" fmla="*/ 0 w 1085850"/>
              <a:gd name="connsiteY3" fmla="*/ 969330 h 969330"/>
              <a:gd name="connsiteX4" fmla="*/ 0 w 1085850"/>
              <a:gd name="connsiteY4" fmla="*/ 0 h 969330"/>
              <a:gd name="connsiteX0" fmla="*/ 0 w 1085850"/>
              <a:gd name="connsiteY0" fmla="*/ 0 h 969330"/>
              <a:gd name="connsiteX1" fmla="*/ 1085850 w 1085850"/>
              <a:gd name="connsiteY1" fmla="*/ 0 h 969330"/>
              <a:gd name="connsiteX2" fmla="*/ 1085850 w 1085850"/>
              <a:gd name="connsiteY2" fmla="*/ 969330 h 969330"/>
              <a:gd name="connsiteX3" fmla="*/ 0 w 1085850"/>
              <a:gd name="connsiteY3" fmla="*/ 0 h 969330"/>
              <a:gd name="connsiteX0" fmla="*/ 0 w 1177290"/>
              <a:gd name="connsiteY0" fmla="*/ 0 h 1060770"/>
              <a:gd name="connsiteX1" fmla="*/ 1085850 w 1177290"/>
              <a:gd name="connsiteY1" fmla="*/ 0 h 1060770"/>
              <a:gd name="connsiteX2" fmla="*/ 1177290 w 1177290"/>
              <a:gd name="connsiteY2" fmla="*/ 1060770 h 1060770"/>
              <a:gd name="connsiteX0" fmla="*/ 0 w 1291590"/>
              <a:gd name="connsiteY0" fmla="*/ 0 h 717870"/>
              <a:gd name="connsiteX1" fmla="*/ 1085850 w 1291590"/>
              <a:gd name="connsiteY1" fmla="*/ 0 h 717870"/>
              <a:gd name="connsiteX2" fmla="*/ 1291590 w 1291590"/>
              <a:gd name="connsiteY2" fmla="*/ 717870 h 717870"/>
              <a:gd name="connsiteX0" fmla="*/ 0 w 1291590"/>
              <a:gd name="connsiteY0" fmla="*/ 0 h 717870"/>
              <a:gd name="connsiteX1" fmla="*/ 1085850 w 1291590"/>
              <a:gd name="connsiteY1" fmla="*/ 0 h 717870"/>
              <a:gd name="connsiteX2" fmla="*/ 1291590 w 1291590"/>
              <a:gd name="connsiteY2" fmla="*/ 717870 h 717870"/>
              <a:gd name="connsiteX0" fmla="*/ 0 w 877253"/>
              <a:gd name="connsiteY0" fmla="*/ 0 h 717870"/>
              <a:gd name="connsiteX1" fmla="*/ 671513 w 877253"/>
              <a:gd name="connsiteY1" fmla="*/ 0 h 717870"/>
              <a:gd name="connsiteX2" fmla="*/ 877253 w 877253"/>
              <a:gd name="connsiteY2" fmla="*/ 717870 h 717870"/>
              <a:gd name="connsiteX0" fmla="*/ 0 w 877253"/>
              <a:gd name="connsiteY0" fmla="*/ 0 h 717870"/>
              <a:gd name="connsiteX1" fmla="*/ 623575 w 877253"/>
              <a:gd name="connsiteY1" fmla="*/ 10110 h 717870"/>
              <a:gd name="connsiteX2" fmla="*/ 877253 w 877253"/>
              <a:gd name="connsiteY2" fmla="*/ 717870 h 717870"/>
              <a:gd name="connsiteX0" fmla="*/ 0 w 440479"/>
              <a:gd name="connsiteY0" fmla="*/ 10111 h 707760"/>
              <a:gd name="connsiteX1" fmla="*/ 186801 w 440479"/>
              <a:gd name="connsiteY1" fmla="*/ 0 h 707760"/>
              <a:gd name="connsiteX2" fmla="*/ 440479 w 440479"/>
              <a:gd name="connsiteY2" fmla="*/ 707760 h 707760"/>
            </a:gdLst>
            <a:ahLst/>
            <a:cxnLst>
              <a:cxn ang="0">
                <a:pos x="connsiteX0" y="connsiteY0"/>
              </a:cxn>
              <a:cxn ang="0">
                <a:pos x="connsiteX1" y="connsiteY1"/>
              </a:cxn>
              <a:cxn ang="0">
                <a:pos x="connsiteX2" y="connsiteY2"/>
              </a:cxn>
            </a:cxnLst>
            <a:rect l="l" t="t" r="r" b="b"/>
            <a:pathLst>
              <a:path w="440479" h="707760">
                <a:moveTo>
                  <a:pt x="0" y="10111"/>
                </a:moveTo>
                <a:lnTo>
                  <a:pt x="186801" y="0"/>
                </a:lnTo>
                <a:lnTo>
                  <a:pt x="440479" y="70776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94255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896" y="2206305"/>
            <a:ext cx="6998208" cy="3767328"/>
          </a:xfrm>
          <a:prstGeom prst="rect">
            <a:avLst/>
          </a:prstGeom>
        </p:spPr>
      </p:pic>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2.2.1 Natural Increase </a:t>
            </a:r>
            <a:r>
              <a:rPr lang="en-US" sz="2000" b="0" dirty="0"/>
              <a:t>(3 of 6)</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a:xfrm>
            <a:off x="457200" y="1556326"/>
            <a:ext cx="8229600" cy="440916"/>
          </a:xfrm>
        </p:spPr>
        <p:txBody>
          <a:bodyPr/>
          <a:lstStyle/>
          <a:p>
            <a:pPr marL="432" indent="0">
              <a:buNone/>
            </a:pPr>
            <a:r>
              <a:rPr lang="en-IN" b="1" dirty="0"/>
              <a:t>Figure 2-12:</a:t>
            </a:r>
            <a:r>
              <a:rPr lang="en-IN" dirty="0"/>
              <a:t> </a:t>
            </a:r>
            <a:r>
              <a:rPr lang="en-US" dirty="0"/>
              <a:t>World map of natural increase rates (NIR).</a:t>
            </a:r>
          </a:p>
        </p:txBody>
      </p:sp>
      <p:sp>
        <p:nvSpPr>
          <p:cNvPr id="6" name="TextBox 5"/>
          <p:cNvSpPr txBox="1"/>
          <p:nvPr/>
        </p:nvSpPr>
        <p:spPr>
          <a:xfrm>
            <a:off x="5518962" y="4571705"/>
            <a:ext cx="554960" cy="338554"/>
          </a:xfrm>
          <a:prstGeom prst="rect">
            <a:avLst/>
          </a:prstGeom>
          <a:noFill/>
        </p:spPr>
        <p:txBody>
          <a:bodyPr wrap="none" rtlCol="0">
            <a:spAutoFit/>
          </a:bodyPr>
          <a:lstStyle/>
          <a:p>
            <a:pPr algn="ctr"/>
            <a:r>
              <a:rPr lang="en-IN" sz="800" b="1" i="1" dirty="0">
                <a:solidFill>
                  <a:srgbClr val="4CC8F2"/>
                </a:solidFill>
              </a:rPr>
              <a:t>INDIAN</a:t>
            </a:r>
          </a:p>
          <a:p>
            <a:pPr algn="ctr"/>
            <a:r>
              <a:rPr lang="en-IN" sz="800" b="1" i="1" dirty="0">
                <a:solidFill>
                  <a:srgbClr val="4CC8F2"/>
                </a:solidFill>
              </a:rPr>
              <a:t>OCEAN</a:t>
            </a:r>
          </a:p>
        </p:txBody>
      </p:sp>
      <p:sp>
        <p:nvSpPr>
          <p:cNvPr id="7" name="TextBox 6"/>
          <p:cNvSpPr txBox="1"/>
          <p:nvPr/>
        </p:nvSpPr>
        <p:spPr>
          <a:xfrm>
            <a:off x="3312842" y="3629554"/>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9" name="TextBox 8"/>
          <p:cNvSpPr txBox="1"/>
          <p:nvPr/>
        </p:nvSpPr>
        <p:spPr>
          <a:xfrm>
            <a:off x="5528131" y="5022927"/>
            <a:ext cx="939681" cy="169277"/>
          </a:xfrm>
          <a:prstGeom prst="rect">
            <a:avLst/>
          </a:prstGeom>
          <a:noFill/>
        </p:spPr>
        <p:txBody>
          <a:bodyPr wrap="none" rtlCol="0">
            <a:spAutoFit/>
          </a:bodyPr>
          <a:lstStyle/>
          <a:p>
            <a:pPr algn="ctr"/>
            <a:r>
              <a:rPr lang="en-IN" sz="500" b="1" i="1" dirty="0">
                <a:solidFill>
                  <a:srgbClr val="01A7EC"/>
                </a:solidFill>
                <a:effectLst>
                  <a:glow rad="127000">
                    <a:schemeClr val="bg1"/>
                  </a:glow>
                </a:effectLst>
                <a:latin typeface="+mj-lt"/>
              </a:rPr>
              <a:t>TROPIC OF CAPRICORN</a:t>
            </a:r>
          </a:p>
        </p:txBody>
      </p:sp>
      <p:sp>
        <p:nvSpPr>
          <p:cNvPr id="10" name="TextBox 9"/>
          <p:cNvSpPr txBox="1"/>
          <p:nvPr/>
        </p:nvSpPr>
        <p:spPr>
          <a:xfrm>
            <a:off x="7236335" y="4390770"/>
            <a:ext cx="505267" cy="169277"/>
          </a:xfrm>
          <a:prstGeom prst="rect">
            <a:avLst/>
          </a:prstGeom>
          <a:noFill/>
        </p:spPr>
        <p:txBody>
          <a:bodyPr wrap="none" rtlCol="0">
            <a:spAutoFit/>
          </a:bodyPr>
          <a:lstStyle/>
          <a:p>
            <a:pPr algn="ctr"/>
            <a:r>
              <a:rPr lang="en-IN" sz="500" b="1" i="1" dirty="0">
                <a:solidFill>
                  <a:srgbClr val="00A7EC"/>
                </a:solidFill>
                <a:latin typeface="+mj-lt"/>
              </a:rPr>
              <a:t>EQUATOR</a:t>
            </a:r>
          </a:p>
        </p:txBody>
      </p:sp>
      <p:sp>
        <p:nvSpPr>
          <p:cNvPr id="11" name="TextBox 10"/>
          <p:cNvSpPr txBox="1"/>
          <p:nvPr/>
        </p:nvSpPr>
        <p:spPr>
          <a:xfrm>
            <a:off x="6976306" y="4103312"/>
            <a:ext cx="595035"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2" name="TextBox 11"/>
          <p:cNvSpPr txBox="1"/>
          <p:nvPr/>
        </p:nvSpPr>
        <p:spPr>
          <a:xfrm>
            <a:off x="6813679" y="3868790"/>
            <a:ext cx="825867" cy="169277"/>
          </a:xfrm>
          <a:prstGeom prst="rect">
            <a:avLst/>
          </a:prstGeom>
          <a:noFill/>
        </p:spPr>
        <p:txBody>
          <a:bodyPr wrap="none" rtlCol="0">
            <a:spAutoFit/>
          </a:bodyPr>
          <a:lstStyle/>
          <a:p>
            <a:pPr algn="ctr"/>
            <a:r>
              <a:rPr lang="en-IN" sz="500" b="1" i="1" dirty="0">
                <a:solidFill>
                  <a:srgbClr val="00A7EC"/>
                </a:solidFill>
                <a:latin typeface="+mj-lt"/>
              </a:rPr>
              <a:t>TROPIC OF CANCER</a:t>
            </a:r>
          </a:p>
        </p:txBody>
      </p:sp>
      <p:sp>
        <p:nvSpPr>
          <p:cNvPr id="13" name="TextBox 12"/>
          <p:cNvSpPr txBox="1"/>
          <p:nvPr/>
        </p:nvSpPr>
        <p:spPr>
          <a:xfrm>
            <a:off x="1545293" y="4566943"/>
            <a:ext cx="595035"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4" name="TextBox 13"/>
          <p:cNvSpPr txBox="1"/>
          <p:nvPr/>
        </p:nvSpPr>
        <p:spPr>
          <a:xfrm>
            <a:off x="5977487" y="5402882"/>
            <a:ext cx="519694" cy="169277"/>
          </a:xfrm>
          <a:prstGeom prst="rect">
            <a:avLst/>
          </a:prstGeom>
          <a:noFill/>
        </p:spPr>
        <p:txBody>
          <a:bodyPr wrap="none" rtlCol="0">
            <a:spAutoFit/>
          </a:bodyPr>
          <a:lstStyle/>
          <a:p>
            <a:r>
              <a:rPr lang="en-IN" sz="500" b="1" dirty="0">
                <a:solidFill>
                  <a:schemeClr val="tx1"/>
                </a:solidFill>
              </a:rPr>
              <a:t>3,000 Miles</a:t>
            </a:r>
          </a:p>
        </p:txBody>
      </p:sp>
      <p:sp>
        <p:nvSpPr>
          <p:cNvPr id="15" name="TextBox 14"/>
          <p:cNvSpPr txBox="1"/>
          <p:nvPr/>
        </p:nvSpPr>
        <p:spPr>
          <a:xfrm>
            <a:off x="5699543" y="5533992"/>
            <a:ext cx="691215" cy="169277"/>
          </a:xfrm>
          <a:prstGeom prst="rect">
            <a:avLst/>
          </a:prstGeom>
          <a:noFill/>
        </p:spPr>
        <p:txBody>
          <a:bodyPr wrap="none" rtlCol="0">
            <a:spAutoFit/>
          </a:bodyPr>
          <a:lstStyle/>
          <a:p>
            <a:r>
              <a:rPr lang="en-IN" sz="500" b="1" dirty="0">
                <a:solidFill>
                  <a:schemeClr val="tx1"/>
                </a:solidFill>
              </a:rPr>
              <a:t>3,000 </a:t>
            </a:r>
            <a:r>
              <a:rPr lang="en-IN" sz="500" b="1" dirty="0" err="1">
                <a:solidFill>
                  <a:schemeClr val="tx1"/>
                </a:solidFill>
              </a:rPr>
              <a:t>Kilometers</a:t>
            </a:r>
            <a:endParaRPr lang="en-IN" sz="500" b="1" dirty="0">
              <a:solidFill>
                <a:schemeClr val="tx1"/>
              </a:solidFill>
            </a:endParaRPr>
          </a:p>
        </p:txBody>
      </p:sp>
      <p:sp>
        <p:nvSpPr>
          <p:cNvPr id="16" name="TextBox 15"/>
          <p:cNvSpPr txBox="1"/>
          <p:nvPr/>
        </p:nvSpPr>
        <p:spPr>
          <a:xfrm>
            <a:off x="5584898" y="5402606"/>
            <a:ext cx="343364" cy="169277"/>
          </a:xfrm>
          <a:prstGeom prst="rect">
            <a:avLst/>
          </a:prstGeom>
          <a:noFill/>
        </p:spPr>
        <p:txBody>
          <a:bodyPr wrap="none" rtlCol="0">
            <a:spAutoFit/>
          </a:bodyPr>
          <a:lstStyle/>
          <a:p>
            <a:r>
              <a:rPr lang="en-IN" sz="500" b="1" dirty="0">
                <a:solidFill>
                  <a:schemeClr val="tx1"/>
                </a:solidFill>
              </a:rPr>
              <a:t>1,500</a:t>
            </a:r>
          </a:p>
        </p:txBody>
      </p:sp>
      <p:sp>
        <p:nvSpPr>
          <p:cNvPr id="17" name="TextBox 16"/>
          <p:cNvSpPr txBox="1"/>
          <p:nvPr/>
        </p:nvSpPr>
        <p:spPr>
          <a:xfrm>
            <a:off x="5254761" y="5402606"/>
            <a:ext cx="219932" cy="169277"/>
          </a:xfrm>
          <a:prstGeom prst="rect">
            <a:avLst/>
          </a:prstGeom>
          <a:noFill/>
        </p:spPr>
        <p:txBody>
          <a:bodyPr wrap="none" rtlCol="0">
            <a:spAutoFit/>
          </a:bodyPr>
          <a:lstStyle/>
          <a:p>
            <a:r>
              <a:rPr lang="en-IN" sz="500" b="1" dirty="0">
                <a:solidFill>
                  <a:schemeClr val="tx1"/>
                </a:solidFill>
              </a:rPr>
              <a:t>0</a:t>
            </a:r>
          </a:p>
        </p:txBody>
      </p:sp>
      <p:sp>
        <p:nvSpPr>
          <p:cNvPr id="18" name="TextBox 17"/>
          <p:cNvSpPr txBox="1"/>
          <p:nvPr/>
        </p:nvSpPr>
        <p:spPr>
          <a:xfrm>
            <a:off x="5430296" y="5533992"/>
            <a:ext cx="343364" cy="169277"/>
          </a:xfrm>
          <a:prstGeom prst="rect">
            <a:avLst/>
          </a:prstGeom>
          <a:noFill/>
        </p:spPr>
        <p:txBody>
          <a:bodyPr wrap="none" rtlCol="0">
            <a:spAutoFit/>
          </a:bodyPr>
          <a:lstStyle/>
          <a:p>
            <a:r>
              <a:rPr lang="en-IN" sz="500" b="1" dirty="0">
                <a:solidFill>
                  <a:schemeClr val="tx1"/>
                </a:solidFill>
              </a:rPr>
              <a:t>1,500</a:t>
            </a:r>
          </a:p>
        </p:txBody>
      </p:sp>
      <p:sp>
        <p:nvSpPr>
          <p:cNvPr id="19" name="TextBox 18"/>
          <p:cNvSpPr txBox="1"/>
          <p:nvPr/>
        </p:nvSpPr>
        <p:spPr>
          <a:xfrm>
            <a:off x="5254761" y="5533992"/>
            <a:ext cx="219932" cy="169277"/>
          </a:xfrm>
          <a:prstGeom prst="rect">
            <a:avLst/>
          </a:prstGeom>
          <a:noFill/>
        </p:spPr>
        <p:txBody>
          <a:bodyPr wrap="none" rtlCol="0">
            <a:spAutoFit/>
          </a:bodyPr>
          <a:lstStyle/>
          <a:p>
            <a:r>
              <a:rPr lang="en-IN" sz="500" b="1" dirty="0">
                <a:solidFill>
                  <a:schemeClr val="tx1"/>
                </a:solidFill>
              </a:rPr>
              <a:t>0</a:t>
            </a:r>
          </a:p>
        </p:txBody>
      </p:sp>
      <p:sp>
        <p:nvSpPr>
          <p:cNvPr id="20" name="TextBox 19"/>
          <p:cNvSpPr txBox="1"/>
          <p:nvPr/>
        </p:nvSpPr>
        <p:spPr>
          <a:xfrm>
            <a:off x="6095508" y="575855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21" name="TextBox 20"/>
          <p:cNvSpPr txBox="1"/>
          <p:nvPr/>
        </p:nvSpPr>
        <p:spPr>
          <a:xfrm>
            <a:off x="5775529" y="575855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22" name="TextBox 21"/>
          <p:cNvSpPr txBox="1"/>
          <p:nvPr/>
        </p:nvSpPr>
        <p:spPr>
          <a:xfrm>
            <a:off x="5487496" y="575855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3" name="TextBox 22"/>
          <p:cNvSpPr txBox="1"/>
          <p:nvPr/>
        </p:nvSpPr>
        <p:spPr>
          <a:xfrm>
            <a:off x="3015345" y="575855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4" name="TextBox 23"/>
          <p:cNvSpPr txBox="1"/>
          <p:nvPr/>
        </p:nvSpPr>
        <p:spPr>
          <a:xfrm>
            <a:off x="1752142" y="575855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25" name="TextBox 24"/>
          <p:cNvSpPr txBox="1"/>
          <p:nvPr/>
        </p:nvSpPr>
        <p:spPr>
          <a:xfrm>
            <a:off x="1149058" y="488622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6" name="TextBox 25"/>
          <p:cNvSpPr txBox="1"/>
          <p:nvPr/>
        </p:nvSpPr>
        <p:spPr>
          <a:xfrm>
            <a:off x="1135263" y="4436168"/>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27" name="TextBox 26"/>
          <p:cNvSpPr txBox="1"/>
          <p:nvPr/>
        </p:nvSpPr>
        <p:spPr>
          <a:xfrm>
            <a:off x="1127727" y="3995929"/>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8" name="TextBox 27"/>
          <p:cNvSpPr txBox="1"/>
          <p:nvPr/>
        </p:nvSpPr>
        <p:spPr>
          <a:xfrm>
            <a:off x="1293109" y="355235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29" name="TextBox 28"/>
          <p:cNvSpPr txBox="1"/>
          <p:nvPr/>
        </p:nvSpPr>
        <p:spPr>
          <a:xfrm>
            <a:off x="2192768" y="265985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0" name="TextBox 29"/>
          <p:cNvSpPr txBox="1"/>
          <p:nvPr/>
        </p:nvSpPr>
        <p:spPr>
          <a:xfrm>
            <a:off x="2588812" y="2544740"/>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31" name="TextBox 30"/>
          <p:cNvSpPr txBox="1"/>
          <p:nvPr/>
        </p:nvSpPr>
        <p:spPr>
          <a:xfrm>
            <a:off x="2805432" y="2544740"/>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32" name="TextBox 31"/>
          <p:cNvSpPr txBox="1"/>
          <p:nvPr/>
        </p:nvSpPr>
        <p:spPr>
          <a:xfrm>
            <a:off x="3006702" y="2544739"/>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33" name="TextBox 32"/>
          <p:cNvSpPr txBox="1"/>
          <p:nvPr/>
        </p:nvSpPr>
        <p:spPr>
          <a:xfrm>
            <a:off x="3212847" y="2544739"/>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34" name="TextBox 33"/>
          <p:cNvSpPr txBox="1"/>
          <p:nvPr/>
        </p:nvSpPr>
        <p:spPr>
          <a:xfrm>
            <a:off x="3448015" y="254473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5" name="TextBox 34"/>
          <p:cNvSpPr txBox="1"/>
          <p:nvPr/>
        </p:nvSpPr>
        <p:spPr>
          <a:xfrm>
            <a:off x="3663011" y="254474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36" name="TextBox 35"/>
          <p:cNvSpPr txBox="1"/>
          <p:nvPr/>
        </p:nvSpPr>
        <p:spPr>
          <a:xfrm>
            <a:off x="3886160" y="254474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37" name="TextBox 36"/>
          <p:cNvSpPr txBox="1"/>
          <p:nvPr/>
        </p:nvSpPr>
        <p:spPr>
          <a:xfrm>
            <a:off x="4340541" y="2545125"/>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38" name="TextBox 37"/>
          <p:cNvSpPr txBox="1"/>
          <p:nvPr/>
        </p:nvSpPr>
        <p:spPr>
          <a:xfrm>
            <a:off x="4520015" y="2545125"/>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39" name="TextBox 38"/>
          <p:cNvSpPr txBox="1"/>
          <p:nvPr/>
        </p:nvSpPr>
        <p:spPr>
          <a:xfrm>
            <a:off x="4744003" y="2545836"/>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0" name="TextBox 39"/>
          <p:cNvSpPr txBox="1"/>
          <p:nvPr/>
        </p:nvSpPr>
        <p:spPr>
          <a:xfrm>
            <a:off x="4970903" y="253900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1" name="TextBox 40"/>
          <p:cNvSpPr txBox="1"/>
          <p:nvPr/>
        </p:nvSpPr>
        <p:spPr>
          <a:xfrm>
            <a:off x="5170787" y="255034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2" name="TextBox 41"/>
          <p:cNvSpPr txBox="1"/>
          <p:nvPr/>
        </p:nvSpPr>
        <p:spPr>
          <a:xfrm>
            <a:off x="5354577" y="254473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43" name="TextBox 42"/>
          <p:cNvSpPr txBox="1"/>
          <p:nvPr/>
        </p:nvSpPr>
        <p:spPr>
          <a:xfrm>
            <a:off x="5561997" y="254291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44" name="TextBox 43"/>
          <p:cNvSpPr txBox="1"/>
          <p:nvPr/>
        </p:nvSpPr>
        <p:spPr>
          <a:xfrm>
            <a:off x="6215119" y="253747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45" name="TextBox 44"/>
          <p:cNvSpPr txBox="1"/>
          <p:nvPr/>
        </p:nvSpPr>
        <p:spPr>
          <a:xfrm>
            <a:off x="6674620" y="266922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6" name="TextBox 45"/>
          <p:cNvSpPr txBox="1"/>
          <p:nvPr/>
        </p:nvSpPr>
        <p:spPr>
          <a:xfrm>
            <a:off x="7247878" y="310403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7528966" y="354370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8" name="TextBox 47"/>
          <p:cNvSpPr txBox="1"/>
          <p:nvPr/>
        </p:nvSpPr>
        <p:spPr>
          <a:xfrm>
            <a:off x="7758466" y="4451274"/>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49" name="TextBox 48"/>
          <p:cNvSpPr txBox="1"/>
          <p:nvPr/>
        </p:nvSpPr>
        <p:spPr>
          <a:xfrm>
            <a:off x="7514869" y="533748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0" name="TextBox 49"/>
          <p:cNvSpPr txBox="1"/>
          <p:nvPr/>
        </p:nvSpPr>
        <p:spPr>
          <a:xfrm>
            <a:off x="7652688" y="489094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1" name="TextBox 50"/>
          <p:cNvSpPr txBox="1"/>
          <p:nvPr/>
        </p:nvSpPr>
        <p:spPr>
          <a:xfrm>
            <a:off x="7650797" y="3988916"/>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2" name="TextBox 51"/>
          <p:cNvSpPr txBox="1"/>
          <p:nvPr/>
        </p:nvSpPr>
        <p:spPr>
          <a:xfrm>
            <a:off x="4150937" y="2761555"/>
            <a:ext cx="521297" cy="307777"/>
          </a:xfrm>
          <a:prstGeom prst="rect">
            <a:avLst/>
          </a:prstGeom>
          <a:noFill/>
        </p:spPr>
        <p:txBody>
          <a:bodyPr wrap="none" rtlCol="0">
            <a:spAutoFit/>
          </a:bodyPr>
          <a:lstStyle/>
          <a:p>
            <a:r>
              <a:rPr lang="en-IN" sz="700" b="1" i="1" dirty="0">
                <a:solidFill>
                  <a:srgbClr val="4CC8F2"/>
                </a:solidFill>
              </a:rPr>
              <a:t>ARCTIC</a:t>
            </a:r>
          </a:p>
          <a:p>
            <a:r>
              <a:rPr lang="en-IN" sz="700" b="1" i="1" dirty="0">
                <a:solidFill>
                  <a:srgbClr val="4CC8F2"/>
                </a:solidFill>
              </a:rPr>
              <a:t>OCEAN</a:t>
            </a:r>
          </a:p>
        </p:txBody>
      </p:sp>
      <p:sp>
        <p:nvSpPr>
          <p:cNvPr id="53" name="TextBox 52"/>
          <p:cNvSpPr txBox="1"/>
          <p:nvPr/>
        </p:nvSpPr>
        <p:spPr>
          <a:xfrm>
            <a:off x="1587756" y="310515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4" name="TextBox 53"/>
          <p:cNvSpPr txBox="1"/>
          <p:nvPr/>
        </p:nvSpPr>
        <p:spPr>
          <a:xfrm>
            <a:off x="1306853" y="533017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5" name="TextBox 54"/>
          <p:cNvSpPr txBox="1"/>
          <p:nvPr/>
        </p:nvSpPr>
        <p:spPr>
          <a:xfrm>
            <a:off x="2086639" y="575855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56" name="TextBox 55"/>
          <p:cNvSpPr txBox="1"/>
          <p:nvPr/>
        </p:nvSpPr>
        <p:spPr>
          <a:xfrm>
            <a:off x="2380004" y="575855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57" name="TextBox 56"/>
          <p:cNvSpPr txBox="1"/>
          <p:nvPr/>
        </p:nvSpPr>
        <p:spPr>
          <a:xfrm>
            <a:off x="2695805" y="575855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58" name="TextBox 57"/>
          <p:cNvSpPr txBox="1"/>
          <p:nvPr/>
        </p:nvSpPr>
        <p:spPr>
          <a:xfrm>
            <a:off x="3327004" y="575855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9" name="TextBox 58"/>
          <p:cNvSpPr txBox="1"/>
          <p:nvPr/>
        </p:nvSpPr>
        <p:spPr>
          <a:xfrm>
            <a:off x="3642403" y="575855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0" name="TextBox 59"/>
          <p:cNvSpPr txBox="1"/>
          <p:nvPr/>
        </p:nvSpPr>
        <p:spPr>
          <a:xfrm>
            <a:off x="3939106" y="575855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1" name="TextBox 60"/>
          <p:cNvSpPr txBox="1"/>
          <p:nvPr/>
        </p:nvSpPr>
        <p:spPr>
          <a:xfrm>
            <a:off x="4261983" y="5758552"/>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62" name="TextBox 61"/>
          <p:cNvSpPr txBox="1"/>
          <p:nvPr/>
        </p:nvSpPr>
        <p:spPr>
          <a:xfrm>
            <a:off x="4569502" y="575855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3" name="TextBox 62"/>
          <p:cNvSpPr txBox="1"/>
          <p:nvPr/>
        </p:nvSpPr>
        <p:spPr>
          <a:xfrm>
            <a:off x="4892380" y="575855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4" name="TextBox 63"/>
          <p:cNvSpPr txBox="1"/>
          <p:nvPr/>
        </p:nvSpPr>
        <p:spPr>
          <a:xfrm>
            <a:off x="5200300" y="575855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65" name="TextBox 64"/>
          <p:cNvSpPr txBox="1"/>
          <p:nvPr/>
        </p:nvSpPr>
        <p:spPr>
          <a:xfrm>
            <a:off x="6404624" y="575855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66" name="TextBox 65"/>
          <p:cNvSpPr txBox="1"/>
          <p:nvPr/>
        </p:nvSpPr>
        <p:spPr>
          <a:xfrm>
            <a:off x="6721142" y="575855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67" name="TextBox 66"/>
          <p:cNvSpPr txBox="1"/>
          <p:nvPr/>
        </p:nvSpPr>
        <p:spPr>
          <a:xfrm>
            <a:off x="7023244" y="575855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68" name="TextBox 67"/>
          <p:cNvSpPr txBox="1"/>
          <p:nvPr/>
        </p:nvSpPr>
        <p:spPr>
          <a:xfrm>
            <a:off x="3673314" y="5076277"/>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69" name="TextBox 68"/>
          <p:cNvSpPr txBox="1"/>
          <p:nvPr/>
        </p:nvSpPr>
        <p:spPr>
          <a:xfrm>
            <a:off x="4089949" y="254232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70" name="TextBox 69"/>
          <p:cNvSpPr txBox="1"/>
          <p:nvPr/>
        </p:nvSpPr>
        <p:spPr>
          <a:xfrm>
            <a:off x="5783451" y="254291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71" name="TextBox 70"/>
          <p:cNvSpPr txBox="1"/>
          <p:nvPr/>
        </p:nvSpPr>
        <p:spPr>
          <a:xfrm>
            <a:off x="5973737" y="254291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72" name="TextBox 71"/>
          <p:cNvSpPr txBox="1"/>
          <p:nvPr/>
        </p:nvSpPr>
        <p:spPr>
          <a:xfrm>
            <a:off x="7218598" y="2174778"/>
            <a:ext cx="998991" cy="200055"/>
          </a:xfrm>
          <a:prstGeom prst="rect">
            <a:avLst/>
          </a:prstGeom>
          <a:noFill/>
        </p:spPr>
        <p:txBody>
          <a:bodyPr wrap="none" rtlCol="0">
            <a:spAutoFit/>
          </a:bodyPr>
          <a:lstStyle/>
          <a:p>
            <a:r>
              <a:rPr lang="en-US" sz="700" b="1" dirty="0">
                <a:solidFill>
                  <a:schemeClr val="tx1"/>
                </a:solidFill>
                <a:latin typeface="Arial Black" panose="020B0A04020102020204" pitchFamily="34" charset="0"/>
              </a:rPr>
              <a:t>Percent per year</a:t>
            </a:r>
            <a:endParaRPr lang="en-IN" sz="700" b="1" dirty="0">
              <a:solidFill>
                <a:schemeClr val="tx1"/>
              </a:solidFill>
              <a:latin typeface="Arial Black" panose="020B0A04020102020204" pitchFamily="34" charset="0"/>
            </a:endParaRPr>
          </a:p>
        </p:txBody>
      </p:sp>
      <p:sp>
        <p:nvSpPr>
          <p:cNvPr id="73" name="TextBox 72"/>
          <p:cNvSpPr txBox="1"/>
          <p:nvPr/>
        </p:nvSpPr>
        <p:spPr>
          <a:xfrm>
            <a:off x="7394379" y="2323738"/>
            <a:ext cx="801823" cy="200055"/>
          </a:xfrm>
          <a:prstGeom prst="rect">
            <a:avLst/>
          </a:prstGeom>
          <a:noFill/>
        </p:spPr>
        <p:txBody>
          <a:bodyPr wrap="none" rtlCol="0">
            <a:spAutoFit/>
          </a:bodyPr>
          <a:lstStyle/>
          <a:p>
            <a:r>
              <a:rPr lang="en-IN" sz="700" b="1" dirty="0">
                <a:solidFill>
                  <a:schemeClr val="tx1"/>
                </a:solidFill>
                <a:latin typeface="+mn-lt"/>
              </a:rPr>
              <a:t>2.0 and above</a:t>
            </a:r>
          </a:p>
        </p:txBody>
      </p:sp>
      <p:sp>
        <p:nvSpPr>
          <p:cNvPr id="74" name="TextBox 73"/>
          <p:cNvSpPr txBox="1"/>
          <p:nvPr/>
        </p:nvSpPr>
        <p:spPr>
          <a:xfrm>
            <a:off x="7394379" y="2470116"/>
            <a:ext cx="409086" cy="200055"/>
          </a:xfrm>
          <a:prstGeom prst="rect">
            <a:avLst/>
          </a:prstGeom>
          <a:noFill/>
        </p:spPr>
        <p:txBody>
          <a:bodyPr wrap="none" rtlCol="0">
            <a:spAutoFit/>
          </a:bodyPr>
          <a:lstStyle/>
          <a:p>
            <a:r>
              <a:rPr lang="en-IN" sz="700" b="1" dirty="0">
                <a:solidFill>
                  <a:schemeClr val="tx1"/>
                </a:solidFill>
                <a:latin typeface="+mn-lt"/>
              </a:rPr>
              <a:t>1–1.9</a:t>
            </a:r>
          </a:p>
        </p:txBody>
      </p:sp>
      <p:sp>
        <p:nvSpPr>
          <p:cNvPr id="75" name="TextBox 74"/>
          <p:cNvSpPr txBox="1"/>
          <p:nvPr/>
        </p:nvSpPr>
        <p:spPr>
          <a:xfrm>
            <a:off x="7394379" y="2612359"/>
            <a:ext cx="484428" cy="200055"/>
          </a:xfrm>
          <a:prstGeom prst="rect">
            <a:avLst/>
          </a:prstGeom>
          <a:noFill/>
        </p:spPr>
        <p:txBody>
          <a:bodyPr wrap="none" rtlCol="0">
            <a:spAutoFit/>
          </a:bodyPr>
          <a:lstStyle/>
          <a:p>
            <a:r>
              <a:rPr lang="en-IN" sz="700" b="1" dirty="0">
                <a:solidFill>
                  <a:schemeClr val="tx1"/>
                </a:solidFill>
                <a:latin typeface="+mn-lt"/>
              </a:rPr>
              <a:t>0.1–0.9</a:t>
            </a:r>
          </a:p>
        </p:txBody>
      </p:sp>
      <p:sp>
        <p:nvSpPr>
          <p:cNvPr id="76" name="TextBox 75"/>
          <p:cNvSpPr txBox="1"/>
          <p:nvPr/>
        </p:nvSpPr>
        <p:spPr>
          <a:xfrm>
            <a:off x="7394379" y="2743351"/>
            <a:ext cx="699230" cy="200055"/>
          </a:xfrm>
          <a:prstGeom prst="rect">
            <a:avLst/>
          </a:prstGeom>
          <a:noFill/>
        </p:spPr>
        <p:txBody>
          <a:bodyPr wrap="none" rtlCol="0">
            <a:spAutoFit/>
          </a:bodyPr>
          <a:lstStyle/>
          <a:p>
            <a:r>
              <a:rPr lang="en-IN" sz="700" b="1" dirty="0">
                <a:solidFill>
                  <a:schemeClr val="tx1"/>
                </a:solidFill>
                <a:latin typeface="+mn-lt"/>
              </a:rPr>
              <a:t>0 and below</a:t>
            </a:r>
          </a:p>
        </p:txBody>
      </p:sp>
      <p:sp>
        <p:nvSpPr>
          <p:cNvPr id="77" name="TextBox 76"/>
          <p:cNvSpPr txBox="1"/>
          <p:nvPr/>
        </p:nvSpPr>
        <p:spPr>
          <a:xfrm>
            <a:off x="7394379" y="2893879"/>
            <a:ext cx="503664" cy="200055"/>
          </a:xfrm>
          <a:prstGeom prst="rect">
            <a:avLst/>
          </a:prstGeom>
          <a:noFill/>
        </p:spPr>
        <p:txBody>
          <a:bodyPr wrap="none" rtlCol="0">
            <a:spAutoFit/>
          </a:bodyPr>
          <a:lstStyle/>
          <a:p>
            <a:r>
              <a:rPr lang="en-IN" sz="700" b="1" dirty="0">
                <a:solidFill>
                  <a:schemeClr val="tx1"/>
                </a:solidFill>
                <a:latin typeface="+mn-lt"/>
              </a:rPr>
              <a:t>no data</a:t>
            </a:r>
          </a:p>
        </p:txBody>
      </p:sp>
    </p:spTree>
    <p:extLst>
      <p:ext uri="{BB962C8B-B14F-4D97-AF65-F5344CB8AC3E}">
        <p14:creationId xmlns:p14="http://schemas.microsoft.com/office/powerpoint/2010/main" val="1891895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2.2.1 Natural Increase </a:t>
            </a:r>
            <a:r>
              <a:rPr lang="en-US" sz="2000" b="0" dirty="0"/>
              <a:t>(4 of 6)</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a:xfrm>
            <a:off x="457200" y="1556326"/>
            <a:ext cx="8229600" cy="789832"/>
          </a:xfrm>
        </p:spPr>
        <p:txBody>
          <a:bodyPr/>
          <a:lstStyle/>
          <a:p>
            <a:pPr marL="432" indent="0">
              <a:buNone/>
            </a:pPr>
            <a:r>
              <a:rPr lang="en-IN" b="1" dirty="0"/>
              <a:t>Figure 2-13: </a:t>
            </a:r>
            <a:r>
              <a:rPr lang="en-US" dirty="0"/>
              <a:t>Human population grew very slowly until the 1700s and then accelerated in the last two centuries.</a:t>
            </a: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226" y="2437446"/>
            <a:ext cx="4933178" cy="3970342"/>
          </a:xfrm>
          <a:prstGeom prst="rect">
            <a:avLst/>
          </a:prstGeom>
        </p:spPr>
      </p:pic>
      <p:sp>
        <p:nvSpPr>
          <p:cNvPr id="5" name="TextBox 4"/>
          <p:cNvSpPr txBox="1"/>
          <p:nvPr/>
        </p:nvSpPr>
        <p:spPr>
          <a:xfrm>
            <a:off x="5069926" y="4463186"/>
            <a:ext cx="1689886" cy="215444"/>
          </a:xfrm>
          <a:prstGeom prst="rect">
            <a:avLst/>
          </a:prstGeom>
          <a:noFill/>
        </p:spPr>
        <p:txBody>
          <a:bodyPr wrap="none" rtlCol="0">
            <a:spAutoFit/>
          </a:bodyPr>
          <a:lstStyle/>
          <a:p>
            <a:r>
              <a:rPr lang="en-IN" sz="800" b="1" dirty="0"/>
              <a:t>1950 population–2,516,000,000</a:t>
            </a:r>
          </a:p>
        </p:txBody>
      </p:sp>
      <p:sp>
        <p:nvSpPr>
          <p:cNvPr id="7" name="TextBox 6"/>
          <p:cNvSpPr txBox="1"/>
          <p:nvPr/>
        </p:nvSpPr>
        <p:spPr>
          <a:xfrm>
            <a:off x="5069926" y="4894511"/>
            <a:ext cx="1689886" cy="215444"/>
          </a:xfrm>
          <a:prstGeom prst="rect">
            <a:avLst/>
          </a:prstGeom>
          <a:noFill/>
        </p:spPr>
        <p:txBody>
          <a:bodyPr wrap="none" rtlCol="0">
            <a:spAutoFit/>
          </a:bodyPr>
          <a:lstStyle/>
          <a:p>
            <a:r>
              <a:rPr lang="en-IN" sz="800" b="1" dirty="0"/>
              <a:t>1900 population–1,656,000,000</a:t>
            </a:r>
          </a:p>
        </p:txBody>
      </p:sp>
      <p:sp>
        <p:nvSpPr>
          <p:cNvPr id="8" name="TextBox 7"/>
          <p:cNvSpPr txBox="1"/>
          <p:nvPr/>
        </p:nvSpPr>
        <p:spPr>
          <a:xfrm>
            <a:off x="5069926" y="5046645"/>
            <a:ext cx="1689886" cy="215444"/>
          </a:xfrm>
          <a:prstGeom prst="rect">
            <a:avLst/>
          </a:prstGeom>
          <a:noFill/>
        </p:spPr>
        <p:txBody>
          <a:bodyPr wrap="none" rtlCol="0">
            <a:spAutoFit/>
          </a:bodyPr>
          <a:lstStyle/>
          <a:p>
            <a:r>
              <a:rPr lang="en-IN" sz="800" b="1" dirty="0"/>
              <a:t>1850 population–1,266,000,000</a:t>
            </a:r>
          </a:p>
        </p:txBody>
      </p:sp>
      <p:sp>
        <p:nvSpPr>
          <p:cNvPr id="9" name="TextBox 8"/>
          <p:cNvSpPr txBox="1"/>
          <p:nvPr/>
        </p:nvSpPr>
        <p:spPr>
          <a:xfrm>
            <a:off x="5069926" y="5227866"/>
            <a:ext cx="1603324" cy="215444"/>
          </a:xfrm>
          <a:prstGeom prst="rect">
            <a:avLst/>
          </a:prstGeom>
          <a:noFill/>
        </p:spPr>
        <p:txBody>
          <a:bodyPr wrap="none" rtlCol="0">
            <a:spAutoFit/>
          </a:bodyPr>
          <a:lstStyle/>
          <a:p>
            <a:r>
              <a:rPr lang="en-IN" sz="800" b="1" dirty="0"/>
              <a:t>1800 population–985,000,000</a:t>
            </a:r>
          </a:p>
        </p:txBody>
      </p:sp>
      <p:sp>
        <p:nvSpPr>
          <p:cNvPr id="10" name="TextBox 9"/>
          <p:cNvSpPr txBox="1"/>
          <p:nvPr/>
        </p:nvSpPr>
        <p:spPr>
          <a:xfrm>
            <a:off x="3933152" y="5432269"/>
            <a:ext cx="1762021" cy="215444"/>
          </a:xfrm>
          <a:prstGeom prst="rect">
            <a:avLst/>
          </a:prstGeom>
          <a:noFill/>
        </p:spPr>
        <p:txBody>
          <a:bodyPr wrap="none" rtlCol="0">
            <a:spAutoFit/>
          </a:bodyPr>
          <a:lstStyle/>
          <a:p>
            <a:r>
              <a:rPr lang="en-IN" sz="800" b="1" dirty="0"/>
              <a:t>1 B.C.E. population–300,000,000</a:t>
            </a:r>
          </a:p>
        </p:txBody>
      </p:sp>
      <p:sp>
        <p:nvSpPr>
          <p:cNvPr id="11" name="TextBox 10"/>
          <p:cNvSpPr txBox="1"/>
          <p:nvPr/>
        </p:nvSpPr>
        <p:spPr>
          <a:xfrm>
            <a:off x="2511549" y="5276418"/>
            <a:ext cx="1358064" cy="338554"/>
          </a:xfrm>
          <a:prstGeom prst="rect">
            <a:avLst/>
          </a:prstGeom>
          <a:noFill/>
        </p:spPr>
        <p:txBody>
          <a:bodyPr wrap="none" rtlCol="0">
            <a:spAutoFit/>
          </a:bodyPr>
          <a:lstStyle/>
          <a:p>
            <a:r>
              <a:rPr lang="en-IN" sz="800" b="1" dirty="0"/>
              <a:t>8000 B.C.E. population–</a:t>
            </a:r>
          </a:p>
          <a:p>
            <a:r>
              <a:rPr lang="en-IN" sz="800" b="1" dirty="0"/>
              <a:t>500,000</a:t>
            </a:r>
          </a:p>
        </p:txBody>
      </p:sp>
      <p:sp>
        <p:nvSpPr>
          <p:cNvPr id="12" name="TextBox 11"/>
          <p:cNvSpPr txBox="1"/>
          <p:nvPr/>
        </p:nvSpPr>
        <p:spPr>
          <a:xfrm>
            <a:off x="2278889" y="5145893"/>
            <a:ext cx="255199" cy="246221"/>
          </a:xfrm>
          <a:prstGeom prst="rect">
            <a:avLst/>
          </a:prstGeom>
          <a:noFill/>
        </p:spPr>
        <p:txBody>
          <a:bodyPr wrap="none" rtlCol="0">
            <a:spAutoFit/>
          </a:bodyPr>
          <a:lstStyle/>
          <a:p>
            <a:pPr algn="r"/>
            <a:r>
              <a:rPr lang="en-IN" sz="1000" b="1" dirty="0"/>
              <a:t>1</a:t>
            </a:r>
          </a:p>
        </p:txBody>
      </p:sp>
      <p:sp>
        <p:nvSpPr>
          <p:cNvPr id="13" name="TextBox 12"/>
          <p:cNvSpPr txBox="1"/>
          <p:nvPr/>
        </p:nvSpPr>
        <p:spPr>
          <a:xfrm>
            <a:off x="2278889" y="4751754"/>
            <a:ext cx="255199" cy="246221"/>
          </a:xfrm>
          <a:prstGeom prst="rect">
            <a:avLst/>
          </a:prstGeom>
          <a:noFill/>
        </p:spPr>
        <p:txBody>
          <a:bodyPr wrap="none" rtlCol="0">
            <a:spAutoFit/>
          </a:bodyPr>
          <a:lstStyle/>
          <a:p>
            <a:pPr algn="r"/>
            <a:r>
              <a:rPr lang="en-IN" sz="1000" b="1" dirty="0"/>
              <a:t>2</a:t>
            </a:r>
          </a:p>
        </p:txBody>
      </p:sp>
      <p:sp>
        <p:nvSpPr>
          <p:cNvPr id="14" name="TextBox 13"/>
          <p:cNvSpPr txBox="1"/>
          <p:nvPr/>
        </p:nvSpPr>
        <p:spPr>
          <a:xfrm>
            <a:off x="2278889" y="4363230"/>
            <a:ext cx="255199" cy="246221"/>
          </a:xfrm>
          <a:prstGeom prst="rect">
            <a:avLst/>
          </a:prstGeom>
          <a:noFill/>
        </p:spPr>
        <p:txBody>
          <a:bodyPr wrap="none" rtlCol="0">
            <a:spAutoFit/>
          </a:bodyPr>
          <a:lstStyle/>
          <a:p>
            <a:pPr algn="r"/>
            <a:r>
              <a:rPr lang="en-IN" sz="1000" b="1" dirty="0"/>
              <a:t>3</a:t>
            </a:r>
          </a:p>
        </p:txBody>
      </p:sp>
      <p:sp>
        <p:nvSpPr>
          <p:cNvPr id="15" name="TextBox 14"/>
          <p:cNvSpPr txBox="1"/>
          <p:nvPr/>
        </p:nvSpPr>
        <p:spPr>
          <a:xfrm>
            <a:off x="2278889" y="3200172"/>
            <a:ext cx="255199" cy="246221"/>
          </a:xfrm>
          <a:prstGeom prst="rect">
            <a:avLst/>
          </a:prstGeom>
          <a:noFill/>
        </p:spPr>
        <p:txBody>
          <a:bodyPr wrap="none" rtlCol="0">
            <a:spAutoFit/>
          </a:bodyPr>
          <a:lstStyle/>
          <a:p>
            <a:pPr algn="r"/>
            <a:r>
              <a:rPr lang="en-IN" sz="1000" b="1" dirty="0"/>
              <a:t>6</a:t>
            </a:r>
          </a:p>
        </p:txBody>
      </p:sp>
      <p:sp>
        <p:nvSpPr>
          <p:cNvPr id="16" name="TextBox 15"/>
          <p:cNvSpPr txBox="1"/>
          <p:nvPr/>
        </p:nvSpPr>
        <p:spPr>
          <a:xfrm>
            <a:off x="2278889" y="3577810"/>
            <a:ext cx="255199" cy="246221"/>
          </a:xfrm>
          <a:prstGeom prst="rect">
            <a:avLst/>
          </a:prstGeom>
          <a:noFill/>
        </p:spPr>
        <p:txBody>
          <a:bodyPr wrap="none" rtlCol="0">
            <a:spAutoFit/>
          </a:bodyPr>
          <a:lstStyle/>
          <a:p>
            <a:pPr algn="r"/>
            <a:r>
              <a:rPr lang="en-IN" sz="1000" b="1" dirty="0"/>
              <a:t>5</a:t>
            </a:r>
          </a:p>
        </p:txBody>
      </p:sp>
      <p:sp>
        <p:nvSpPr>
          <p:cNvPr id="17" name="TextBox 16"/>
          <p:cNvSpPr txBox="1"/>
          <p:nvPr/>
        </p:nvSpPr>
        <p:spPr>
          <a:xfrm>
            <a:off x="2278889" y="3980555"/>
            <a:ext cx="255199" cy="246221"/>
          </a:xfrm>
          <a:prstGeom prst="rect">
            <a:avLst/>
          </a:prstGeom>
          <a:noFill/>
        </p:spPr>
        <p:txBody>
          <a:bodyPr wrap="none" rtlCol="0">
            <a:spAutoFit/>
          </a:bodyPr>
          <a:lstStyle/>
          <a:p>
            <a:pPr algn="r"/>
            <a:r>
              <a:rPr lang="en-IN" sz="1000" b="1" dirty="0"/>
              <a:t>4</a:t>
            </a:r>
          </a:p>
        </p:txBody>
      </p:sp>
      <p:sp>
        <p:nvSpPr>
          <p:cNvPr id="18" name="TextBox 17"/>
          <p:cNvSpPr txBox="1"/>
          <p:nvPr/>
        </p:nvSpPr>
        <p:spPr>
          <a:xfrm>
            <a:off x="2278889" y="2796710"/>
            <a:ext cx="255199" cy="246221"/>
          </a:xfrm>
          <a:prstGeom prst="rect">
            <a:avLst/>
          </a:prstGeom>
          <a:noFill/>
        </p:spPr>
        <p:txBody>
          <a:bodyPr wrap="none" rtlCol="0">
            <a:spAutoFit/>
          </a:bodyPr>
          <a:lstStyle/>
          <a:p>
            <a:pPr algn="r"/>
            <a:r>
              <a:rPr lang="en-IN" sz="1000" b="1" dirty="0"/>
              <a:t>7</a:t>
            </a:r>
          </a:p>
        </p:txBody>
      </p:sp>
      <p:sp>
        <p:nvSpPr>
          <p:cNvPr id="19" name="TextBox 18"/>
          <p:cNvSpPr txBox="1"/>
          <p:nvPr/>
        </p:nvSpPr>
        <p:spPr>
          <a:xfrm>
            <a:off x="2278889" y="2432531"/>
            <a:ext cx="255199" cy="246221"/>
          </a:xfrm>
          <a:prstGeom prst="rect">
            <a:avLst/>
          </a:prstGeom>
          <a:noFill/>
        </p:spPr>
        <p:txBody>
          <a:bodyPr wrap="none" rtlCol="0">
            <a:spAutoFit/>
          </a:bodyPr>
          <a:lstStyle/>
          <a:p>
            <a:pPr algn="r"/>
            <a:r>
              <a:rPr lang="en-IN" sz="1000" b="1" dirty="0"/>
              <a:t>8</a:t>
            </a:r>
          </a:p>
        </p:txBody>
      </p:sp>
      <p:sp>
        <p:nvSpPr>
          <p:cNvPr id="21" name="TextBox 20"/>
          <p:cNvSpPr txBox="1"/>
          <p:nvPr/>
        </p:nvSpPr>
        <p:spPr>
          <a:xfrm>
            <a:off x="5901518" y="2571850"/>
            <a:ext cx="1026242" cy="338554"/>
          </a:xfrm>
          <a:prstGeom prst="rect">
            <a:avLst/>
          </a:prstGeom>
          <a:noFill/>
        </p:spPr>
        <p:txBody>
          <a:bodyPr wrap="none" rtlCol="0">
            <a:spAutoFit/>
          </a:bodyPr>
          <a:lstStyle/>
          <a:p>
            <a:pPr algn="r"/>
            <a:r>
              <a:rPr lang="en-IN" sz="800" b="1" dirty="0"/>
              <a:t>2017 population–</a:t>
            </a:r>
          </a:p>
          <a:p>
            <a:pPr algn="r"/>
            <a:r>
              <a:rPr lang="en-IN" sz="800" b="1" dirty="0"/>
              <a:t>7,795,482,309</a:t>
            </a:r>
          </a:p>
        </p:txBody>
      </p:sp>
      <p:sp>
        <p:nvSpPr>
          <p:cNvPr id="22" name="TextBox 21"/>
          <p:cNvSpPr txBox="1"/>
          <p:nvPr/>
        </p:nvSpPr>
        <p:spPr>
          <a:xfrm>
            <a:off x="2278889" y="5624345"/>
            <a:ext cx="255199" cy="246221"/>
          </a:xfrm>
          <a:prstGeom prst="rect">
            <a:avLst/>
          </a:prstGeom>
          <a:noFill/>
        </p:spPr>
        <p:txBody>
          <a:bodyPr wrap="none" rtlCol="0">
            <a:spAutoFit/>
          </a:bodyPr>
          <a:lstStyle/>
          <a:p>
            <a:pPr algn="r"/>
            <a:r>
              <a:rPr lang="en-IN" sz="1000" b="1" dirty="0"/>
              <a:t>0</a:t>
            </a:r>
          </a:p>
        </p:txBody>
      </p:sp>
      <p:sp>
        <p:nvSpPr>
          <p:cNvPr id="23" name="TextBox 22"/>
          <p:cNvSpPr txBox="1"/>
          <p:nvPr/>
        </p:nvSpPr>
        <p:spPr>
          <a:xfrm rot="16200000">
            <a:off x="1353333" y="4031645"/>
            <a:ext cx="1721946" cy="261610"/>
          </a:xfrm>
          <a:prstGeom prst="rect">
            <a:avLst/>
          </a:prstGeom>
          <a:noFill/>
        </p:spPr>
        <p:txBody>
          <a:bodyPr wrap="none" rtlCol="0">
            <a:spAutoFit/>
          </a:bodyPr>
          <a:lstStyle/>
          <a:p>
            <a:r>
              <a:rPr lang="en-IN" sz="1100" b="1" dirty="0">
                <a:latin typeface="Arial Black" panose="020B0A04020102020204" pitchFamily="34" charset="0"/>
              </a:rPr>
              <a:t>Population (billions)</a:t>
            </a:r>
          </a:p>
        </p:txBody>
      </p:sp>
      <p:sp>
        <p:nvSpPr>
          <p:cNvPr id="24" name="TextBox 23"/>
          <p:cNvSpPr txBox="1"/>
          <p:nvPr/>
        </p:nvSpPr>
        <p:spPr>
          <a:xfrm>
            <a:off x="4545858" y="6219420"/>
            <a:ext cx="545342" cy="261610"/>
          </a:xfrm>
          <a:prstGeom prst="rect">
            <a:avLst/>
          </a:prstGeom>
          <a:noFill/>
        </p:spPr>
        <p:txBody>
          <a:bodyPr wrap="none" rtlCol="0">
            <a:spAutoFit/>
          </a:bodyPr>
          <a:lstStyle/>
          <a:p>
            <a:r>
              <a:rPr lang="en-IN" sz="1100" b="1" dirty="0">
                <a:latin typeface="Arial Black" panose="020B0A04020102020204" pitchFamily="34" charset="0"/>
              </a:rPr>
              <a:t>Year</a:t>
            </a:r>
          </a:p>
        </p:txBody>
      </p:sp>
      <p:sp>
        <p:nvSpPr>
          <p:cNvPr id="25" name="TextBox 24"/>
          <p:cNvSpPr txBox="1"/>
          <p:nvPr/>
        </p:nvSpPr>
        <p:spPr>
          <a:xfrm rot="16200000">
            <a:off x="2262123" y="5911636"/>
            <a:ext cx="498855" cy="261610"/>
          </a:xfrm>
          <a:prstGeom prst="rect">
            <a:avLst/>
          </a:prstGeom>
          <a:noFill/>
        </p:spPr>
        <p:txBody>
          <a:bodyPr wrap="none" rtlCol="0">
            <a:spAutoFit/>
          </a:bodyPr>
          <a:lstStyle/>
          <a:p>
            <a:r>
              <a:rPr lang="en-IN" sz="1050" b="1" dirty="0"/>
              <a:t>8000</a:t>
            </a:r>
          </a:p>
        </p:txBody>
      </p:sp>
      <p:sp>
        <p:nvSpPr>
          <p:cNvPr id="26" name="TextBox 25"/>
          <p:cNvSpPr txBox="1"/>
          <p:nvPr/>
        </p:nvSpPr>
        <p:spPr>
          <a:xfrm rot="16200000">
            <a:off x="2691200" y="5911636"/>
            <a:ext cx="498855" cy="261610"/>
          </a:xfrm>
          <a:prstGeom prst="rect">
            <a:avLst/>
          </a:prstGeom>
          <a:noFill/>
        </p:spPr>
        <p:txBody>
          <a:bodyPr wrap="none" rtlCol="0">
            <a:spAutoFit/>
          </a:bodyPr>
          <a:lstStyle/>
          <a:p>
            <a:r>
              <a:rPr lang="en-IN" sz="1050" b="1" dirty="0"/>
              <a:t>7000</a:t>
            </a:r>
          </a:p>
        </p:txBody>
      </p:sp>
      <p:sp>
        <p:nvSpPr>
          <p:cNvPr id="27" name="TextBox 26"/>
          <p:cNvSpPr txBox="1"/>
          <p:nvPr/>
        </p:nvSpPr>
        <p:spPr>
          <a:xfrm rot="16200000">
            <a:off x="3092264" y="5911636"/>
            <a:ext cx="498855" cy="261610"/>
          </a:xfrm>
          <a:prstGeom prst="rect">
            <a:avLst/>
          </a:prstGeom>
          <a:noFill/>
        </p:spPr>
        <p:txBody>
          <a:bodyPr wrap="none" rtlCol="0">
            <a:spAutoFit/>
          </a:bodyPr>
          <a:lstStyle/>
          <a:p>
            <a:r>
              <a:rPr lang="en-IN" sz="1050" b="1" dirty="0"/>
              <a:t>6000</a:t>
            </a:r>
          </a:p>
        </p:txBody>
      </p:sp>
      <p:sp>
        <p:nvSpPr>
          <p:cNvPr id="28" name="TextBox 27"/>
          <p:cNvSpPr txBox="1"/>
          <p:nvPr/>
        </p:nvSpPr>
        <p:spPr>
          <a:xfrm rot="16200000">
            <a:off x="3525244" y="5911636"/>
            <a:ext cx="498855" cy="261610"/>
          </a:xfrm>
          <a:prstGeom prst="rect">
            <a:avLst/>
          </a:prstGeom>
          <a:noFill/>
        </p:spPr>
        <p:txBody>
          <a:bodyPr wrap="none" rtlCol="0">
            <a:spAutoFit/>
          </a:bodyPr>
          <a:lstStyle/>
          <a:p>
            <a:r>
              <a:rPr lang="en-IN" sz="1050" b="1" dirty="0"/>
              <a:t>5000</a:t>
            </a:r>
          </a:p>
        </p:txBody>
      </p:sp>
      <p:sp>
        <p:nvSpPr>
          <p:cNvPr id="29" name="TextBox 28"/>
          <p:cNvSpPr txBox="1"/>
          <p:nvPr/>
        </p:nvSpPr>
        <p:spPr>
          <a:xfrm rot="16200000">
            <a:off x="3925847" y="5911636"/>
            <a:ext cx="498855" cy="261610"/>
          </a:xfrm>
          <a:prstGeom prst="rect">
            <a:avLst/>
          </a:prstGeom>
          <a:noFill/>
        </p:spPr>
        <p:txBody>
          <a:bodyPr wrap="none" rtlCol="0">
            <a:spAutoFit/>
          </a:bodyPr>
          <a:lstStyle/>
          <a:p>
            <a:r>
              <a:rPr lang="en-IN" sz="1050" b="1" dirty="0"/>
              <a:t>4000</a:t>
            </a:r>
          </a:p>
        </p:txBody>
      </p:sp>
      <p:sp>
        <p:nvSpPr>
          <p:cNvPr id="30" name="TextBox 29"/>
          <p:cNvSpPr txBox="1"/>
          <p:nvPr/>
        </p:nvSpPr>
        <p:spPr>
          <a:xfrm rot="16200000">
            <a:off x="4341025" y="5911636"/>
            <a:ext cx="498855" cy="261610"/>
          </a:xfrm>
          <a:prstGeom prst="rect">
            <a:avLst/>
          </a:prstGeom>
          <a:noFill/>
        </p:spPr>
        <p:txBody>
          <a:bodyPr wrap="none" rtlCol="0">
            <a:spAutoFit/>
          </a:bodyPr>
          <a:lstStyle/>
          <a:p>
            <a:r>
              <a:rPr lang="en-IN" sz="1050" b="1" dirty="0"/>
              <a:t>3000</a:t>
            </a:r>
          </a:p>
        </p:txBody>
      </p:sp>
      <p:sp>
        <p:nvSpPr>
          <p:cNvPr id="31" name="TextBox 30"/>
          <p:cNvSpPr txBox="1"/>
          <p:nvPr/>
        </p:nvSpPr>
        <p:spPr>
          <a:xfrm rot="16200000">
            <a:off x="4759889" y="5911636"/>
            <a:ext cx="498855" cy="261610"/>
          </a:xfrm>
          <a:prstGeom prst="rect">
            <a:avLst/>
          </a:prstGeom>
          <a:noFill/>
        </p:spPr>
        <p:txBody>
          <a:bodyPr wrap="none" rtlCol="0">
            <a:spAutoFit/>
          </a:bodyPr>
          <a:lstStyle/>
          <a:p>
            <a:r>
              <a:rPr lang="en-IN" sz="1050" b="1" dirty="0"/>
              <a:t>2000</a:t>
            </a:r>
          </a:p>
        </p:txBody>
      </p:sp>
      <p:sp>
        <p:nvSpPr>
          <p:cNvPr id="32" name="TextBox 31"/>
          <p:cNvSpPr txBox="1"/>
          <p:nvPr/>
        </p:nvSpPr>
        <p:spPr>
          <a:xfrm rot="16200000">
            <a:off x="5203480" y="5911636"/>
            <a:ext cx="498855" cy="261610"/>
          </a:xfrm>
          <a:prstGeom prst="rect">
            <a:avLst/>
          </a:prstGeom>
          <a:noFill/>
        </p:spPr>
        <p:txBody>
          <a:bodyPr wrap="none" rtlCol="0">
            <a:spAutoFit/>
          </a:bodyPr>
          <a:lstStyle/>
          <a:p>
            <a:r>
              <a:rPr lang="en-IN" sz="1050" b="1" dirty="0"/>
              <a:t>1000</a:t>
            </a:r>
          </a:p>
        </p:txBody>
      </p:sp>
      <p:sp>
        <p:nvSpPr>
          <p:cNvPr id="36" name="TextBox 35"/>
          <p:cNvSpPr txBox="1"/>
          <p:nvPr/>
        </p:nvSpPr>
        <p:spPr>
          <a:xfrm rot="16200000">
            <a:off x="5733626" y="5810214"/>
            <a:ext cx="263214" cy="261610"/>
          </a:xfrm>
          <a:prstGeom prst="rect">
            <a:avLst/>
          </a:prstGeom>
          <a:noFill/>
        </p:spPr>
        <p:txBody>
          <a:bodyPr wrap="none" rtlCol="0">
            <a:spAutoFit/>
          </a:bodyPr>
          <a:lstStyle/>
          <a:p>
            <a:r>
              <a:rPr lang="en-IN" sz="1050" b="1" dirty="0"/>
              <a:t>0</a:t>
            </a:r>
          </a:p>
        </p:txBody>
      </p:sp>
      <p:sp>
        <p:nvSpPr>
          <p:cNvPr id="37" name="TextBox 36"/>
          <p:cNvSpPr txBox="1"/>
          <p:nvPr/>
        </p:nvSpPr>
        <p:spPr>
          <a:xfrm rot="16200000">
            <a:off x="6121310" y="5911636"/>
            <a:ext cx="498855" cy="261610"/>
          </a:xfrm>
          <a:prstGeom prst="rect">
            <a:avLst/>
          </a:prstGeom>
          <a:noFill/>
        </p:spPr>
        <p:txBody>
          <a:bodyPr wrap="none" rtlCol="0">
            <a:spAutoFit/>
          </a:bodyPr>
          <a:lstStyle/>
          <a:p>
            <a:r>
              <a:rPr lang="en-IN" sz="1050" b="1" dirty="0"/>
              <a:t>1000</a:t>
            </a:r>
          </a:p>
        </p:txBody>
      </p:sp>
      <p:sp>
        <p:nvSpPr>
          <p:cNvPr id="38" name="TextBox 37"/>
          <p:cNvSpPr txBox="1"/>
          <p:nvPr/>
        </p:nvSpPr>
        <p:spPr>
          <a:xfrm rot="16200000">
            <a:off x="6680269" y="5911636"/>
            <a:ext cx="498855" cy="261610"/>
          </a:xfrm>
          <a:prstGeom prst="rect">
            <a:avLst/>
          </a:prstGeom>
          <a:noFill/>
        </p:spPr>
        <p:txBody>
          <a:bodyPr wrap="none" rtlCol="0">
            <a:spAutoFit/>
          </a:bodyPr>
          <a:lstStyle/>
          <a:p>
            <a:r>
              <a:rPr lang="en-IN" sz="1050" b="1" dirty="0"/>
              <a:t>2020</a:t>
            </a:r>
          </a:p>
        </p:txBody>
      </p:sp>
      <p:sp>
        <p:nvSpPr>
          <p:cNvPr id="39" name="TextBox 38"/>
          <p:cNvSpPr txBox="1"/>
          <p:nvPr/>
        </p:nvSpPr>
        <p:spPr>
          <a:xfrm>
            <a:off x="5469663" y="5916555"/>
            <a:ext cx="449162" cy="200055"/>
          </a:xfrm>
          <a:prstGeom prst="rect">
            <a:avLst/>
          </a:prstGeom>
          <a:noFill/>
        </p:spPr>
        <p:txBody>
          <a:bodyPr wrap="none" rtlCol="0">
            <a:spAutoFit/>
          </a:bodyPr>
          <a:lstStyle/>
          <a:p>
            <a:r>
              <a:rPr lang="en-IN" sz="700" b="1" dirty="0"/>
              <a:t>B.C.E.</a:t>
            </a:r>
          </a:p>
        </p:txBody>
      </p:sp>
      <p:sp>
        <p:nvSpPr>
          <p:cNvPr id="40" name="TextBox 39"/>
          <p:cNvSpPr txBox="1"/>
          <p:nvPr/>
        </p:nvSpPr>
        <p:spPr>
          <a:xfrm>
            <a:off x="5901331" y="5916555"/>
            <a:ext cx="359394" cy="200055"/>
          </a:xfrm>
          <a:prstGeom prst="rect">
            <a:avLst/>
          </a:prstGeom>
          <a:noFill/>
        </p:spPr>
        <p:txBody>
          <a:bodyPr wrap="none" rtlCol="0">
            <a:spAutoFit/>
          </a:bodyPr>
          <a:lstStyle/>
          <a:p>
            <a:r>
              <a:rPr lang="en-IN" sz="700" b="1" dirty="0"/>
              <a:t>C.E.</a:t>
            </a:r>
          </a:p>
        </p:txBody>
      </p:sp>
    </p:spTree>
    <p:extLst>
      <p:ext uri="{BB962C8B-B14F-4D97-AF65-F5344CB8AC3E}">
        <p14:creationId xmlns:p14="http://schemas.microsoft.com/office/powerpoint/2010/main" val="2448600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2.2.1 Natural Increase </a:t>
            </a:r>
            <a:r>
              <a:rPr lang="en-US" sz="2000" b="0" dirty="0"/>
              <a:t>(5 of 6)</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a:xfrm>
            <a:off x="457200" y="1556326"/>
            <a:ext cx="8229600" cy="793173"/>
          </a:xfrm>
        </p:spPr>
        <p:txBody>
          <a:bodyPr/>
          <a:lstStyle/>
          <a:p>
            <a:pPr marL="432" indent="0">
              <a:buNone/>
            </a:pPr>
            <a:r>
              <a:rPr lang="en-IN" b="1" dirty="0"/>
              <a:t>Figure 2-14: </a:t>
            </a:r>
            <a:r>
              <a:rPr lang="en-US" dirty="0"/>
              <a:t>Human population grew very slowly until the 1700s and then accelerated in the last two centuries.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35" y="2539429"/>
            <a:ext cx="4652270" cy="3788494"/>
          </a:xfrm>
          <a:prstGeom prst="rect">
            <a:avLst/>
          </a:prstGeom>
        </p:spPr>
      </p:pic>
      <p:sp>
        <p:nvSpPr>
          <p:cNvPr id="6" name="TextBox 5"/>
          <p:cNvSpPr txBox="1"/>
          <p:nvPr/>
        </p:nvSpPr>
        <p:spPr>
          <a:xfrm>
            <a:off x="4584719" y="6130729"/>
            <a:ext cx="527709" cy="253916"/>
          </a:xfrm>
          <a:prstGeom prst="rect">
            <a:avLst/>
          </a:prstGeom>
          <a:noFill/>
        </p:spPr>
        <p:txBody>
          <a:bodyPr wrap="none" rtlCol="0">
            <a:spAutoFit/>
          </a:bodyPr>
          <a:lstStyle/>
          <a:p>
            <a:r>
              <a:rPr lang="en-IN" sz="1050" b="1" dirty="0">
                <a:latin typeface="Arial Black" panose="020B0A04020102020204" pitchFamily="34" charset="0"/>
              </a:rPr>
              <a:t>Year</a:t>
            </a:r>
          </a:p>
        </p:txBody>
      </p:sp>
      <p:sp>
        <p:nvSpPr>
          <p:cNvPr id="8" name="TextBox 7"/>
          <p:cNvSpPr txBox="1"/>
          <p:nvPr/>
        </p:nvSpPr>
        <p:spPr>
          <a:xfrm rot="16200000">
            <a:off x="2612268" y="5879250"/>
            <a:ext cx="466794" cy="246221"/>
          </a:xfrm>
          <a:prstGeom prst="rect">
            <a:avLst/>
          </a:prstGeom>
          <a:noFill/>
        </p:spPr>
        <p:txBody>
          <a:bodyPr wrap="none" rtlCol="0">
            <a:spAutoFit/>
          </a:bodyPr>
          <a:lstStyle/>
          <a:p>
            <a:r>
              <a:rPr lang="en-IN" sz="1000" b="1" dirty="0"/>
              <a:t>1760</a:t>
            </a:r>
          </a:p>
        </p:txBody>
      </p:sp>
      <p:sp>
        <p:nvSpPr>
          <p:cNvPr id="9" name="TextBox 8"/>
          <p:cNvSpPr txBox="1"/>
          <p:nvPr/>
        </p:nvSpPr>
        <p:spPr>
          <a:xfrm rot="16200000">
            <a:off x="2910026" y="5879250"/>
            <a:ext cx="466794" cy="246221"/>
          </a:xfrm>
          <a:prstGeom prst="rect">
            <a:avLst/>
          </a:prstGeom>
          <a:noFill/>
        </p:spPr>
        <p:txBody>
          <a:bodyPr wrap="none" rtlCol="0">
            <a:spAutoFit/>
          </a:bodyPr>
          <a:lstStyle/>
          <a:p>
            <a:r>
              <a:rPr lang="en-IN" sz="1000" b="1" dirty="0"/>
              <a:t>1780</a:t>
            </a:r>
          </a:p>
        </p:txBody>
      </p:sp>
      <p:sp>
        <p:nvSpPr>
          <p:cNvPr id="10" name="TextBox 9"/>
          <p:cNvSpPr txBox="1"/>
          <p:nvPr/>
        </p:nvSpPr>
        <p:spPr>
          <a:xfrm rot="16200000">
            <a:off x="3506761" y="5879250"/>
            <a:ext cx="466794" cy="246221"/>
          </a:xfrm>
          <a:prstGeom prst="rect">
            <a:avLst/>
          </a:prstGeom>
          <a:noFill/>
        </p:spPr>
        <p:txBody>
          <a:bodyPr wrap="none" rtlCol="0">
            <a:spAutoFit/>
          </a:bodyPr>
          <a:lstStyle/>
          <a:p>
            <a:r>
              <a:rPr lang="en-IN" sz="1000" b="1" dirty="0"/>
              <a:t>1820</a:t>
            </a:r>
          </a:p>
        </p:txBody>
      </p:sp>
      <p:sp>
        <p:nvSpPr>
          <p:cNvPr id="11" name="TextBox 10"/>
          <p:cNvSpPr txBox="1"/>
          <p:nvPr/>
        </p:nvSpPr>
        <p:spPr>
          <a:xfrm rot="16200000">
            <a:off x="3789681" y="5879250"/>
            <a:ext cx="466794" cy="246221"/>
          </a:xfrm>
          <a:prstGeom prst="rect">
            <a:avLst/>
          </a:prstGeom>
          <a:noFill/>
        </p:spPr>
        <p:txBody>
          <a:bodyPr wrap="none" rtlCol="0">
            <a:spAutoFit/>
          </a:bodyPr>
          <a:lstStyle/>
          <a:p>
            <a:r>
              <a:rPr lang="en-IN" sz="1000" b="1" dirty="0"/>
              <a:t>1840</a:t>
            </a:r>
          </a:p>
        </p:txBody>
      </p:sp>
      <p:sp>
        <p:nvSpPr>
          <p:cNvPr id="12" name="TextBox 11"/>
          <p:cNvSpPr txBox="1"/>
          <p:nvPr/>
        </p:nvSpPr>
        <p:spPr>
          <a:xfrm rot="16200000">
            <a:off x="4415029" y="5879250"/>
            <a:ext cx="466794" cy="246221"/>
          </a:xfrm>
          <a:prstGeom prst="rect">
            <a:avLst/>
          </a:prstGeom>
          <a:noFill/>
        </p:spPr>
        <p:txBody>
          <a:bodyPr wrap="none" rtlCol="0">
            <a:spAutoFit/>
          </a:bodyPr>
          <a:lstStyle/>
          <a:p>
            <a:r>
              <a:rPr lang="en-IN" sz="1000" b="1" dirty="0"/>
              <a:t>1880</a:t>
            </a:r>
          </a:p>
        </p:txBody>
      </p:sp>
      <p:sp>
        <p:nvSpPr>
          <p:cNvPr id="13" name="TextBox 12"/>
          <p:cNvSpPr txBox="1"/>
          <p:nvPr/>
        </p:nvSpPr>
        <p:spPr>
          <a:xfrm rot="16200000">
            <a:off x="4713935" y="5879250"/>
            <a:ext cx="466794" cy="246221"/>
          </a:xfrm>
          <a:prstGeom prst="rect">
            <a:avLst/>
          </a:prstGeom>
          <a:noFill/>
        </p:spPr>
        <p:txBody>
          <a:bodyPr wrap="none" rtlCol="0">
            <a:spAutoFit/>
          </a:bodyPr>
          <a:lstStyle/>
          <a:p>
            <a:r>
              <a:rPr lang="en-IN" sz="1000" b="1" dirty="0"/>
              <a:t>1900</a:t>
            </a:r>
          </a:p>
        </p:txBody>
      </p:sp>
      <p:sp>
        <p:nvSpPr>
          <p:cNvPr id="14" name="TextBox 13"/>
          <p:cNvSpPr txBox="1"/>
          <p:nvPr/>
        </p:nvSpPr>
        <p:spPr>
          <a:xfrm rot="16200000">
            <a:off x="5022346" y="5879250"/>
            <a:ext cx="466794" cy="246221"/>
          </a:xfrm>
          <a:prstGeom prst="rect">
            <a:avLst/>
          </a:prstGeom>
          <a:noFill/>
        </p:spPr>
        <p:txBody>
          <a:bodyPr wrap="none" rtlCol="0">
            <a:spAutoFit/>
          </a:bodyPr>
          <a:lstStyle/>
          <a:p>
            <a:r>
              <a:rPr lang="en-IN" sz="1000" b="1" dirty="0"/>
              <a:t>1920</a:t>
            </a:r>
          </a:p>
        </p:txBody>
      </p:sp>
      <p:sp>
        <p:nvSpPr>
          <p:cNvPr id="15" name="TextBox 14"/>
          <p:cNvSpPr txBox="1"/>
          <p:nvPr/>
        </p:nvSpPr>
        <p:spPr>
          <a:xfrm rot="16200000">
            <a:off x="5314403" y="5879250"/>
            <a:ext cx="466794" cy="246221"/>
          </a:xfrm>
          <a:prstGeom prst="rect">
            <a:avLst/>
          </a:prstGeom>
          <a:noFill/>
        </p:spPr>
        <p:txBody>
          <a:bodyPr wrap="none" rtlCol="0">
            <a:spAutoFit/>
          </a:bodyPr>
          <a:lstStyle/>
          <a:p>
            <a:r>
              <a:rPr lang="en-IN" sz="1000" b="1" dirty="0"/>
              <a:t>1940</a:t>
            </a:r>
          </a:p>
        </p:txBody>
      </p:sp>
      <p:sp>
        <p:nvSpPr>
          <p:cNvPr id="17" name="TextBox 16"/>
          <p:cNvSpPr txBox="1"/>
          <p:nvPr/>
        </p:nvSpPr>
        <p:spPr>
          <a:xfrm rot="16200000">
            <a:off x="6219490" y="5879250"/>
            <a:ext cx="466794" cy="246221"/>
          </a:xfrm>
          <a:prstGeom prst="rect">
            <a:avLst/>
          </a:prstGeom>
          <a:noFill/>
        </p:spPr>
        <p:txBody>
          <a:bodyPr wrap="none" rtlCol="0">
            <a:spAutoFit/>
          </a:bodyPr>
          <a:lstStyle/>
          <a:p>
            <a:r>
              <a:rPr lang="en-IN" sz="1000" b="1" dirty="0"/>
              <a:t>2000</a:t>
            </a:r>
          </a:p>
        </p:txBody>
      </p:sp>
      <p:sp>
        <p:nvSpPr>
          <p:cNvPr id="18" name="TextBox 17"/>
          <p:cNvSpPr txBox="1"/>
          <p:nvPr/>
        </p:nvSpPr>
        <p:spPr>
          <a:xfrm rot="16200000">
            <a:off x="6536976" y="5879250"/>
            <a:ext cx="466794" cy="246221"/>
          </a:xfrm>
          <a:prstGeom prst="rect">
            <a:avLst/>
          </a:prstGeom>
          <a:noFill/>
        </p:spPr>
        <p:txBody>
          <a:bodyPr wrap="none" rtlCol="0">
            <a:spAutoFit/>
          </a:bodyPr>
          <a:lstStyle/>
          <a:p>
            <a:r>
              <a:rPr lang="en-IN" sz="1000" b="1" dirty="0"/>
              <a:t>2020</a:t>
            </a:r>
          </a:p>
        </p:txBody>
      </p:sp>
      <p:sp>
        <p:nvSpPr>
          <p:cNvPr id="21" name="TextBox 20"/>
          <p:cNvSpPr txBox="1"/>
          <p:nvPr/>
        </p:nvSpPr>
        <p:spPr>
          <a:xfrm rot="16200000">
            <a:off x="5925690" y="5879250"/>
            <a:ext cx="466794" cy="246221"/>
          </a:xfrm>
          <a:prstGeom prst="rect">
            <a:avLst/>
          </a:prstGeom>
          <a:noFill/>
        </p:spPr>
        <p:txBody>
          <a:bodyPr wrap="none" rtlCol="0">
            <a:spAutoFit/>
          </a:bodyPr>
          <a:lstStyle/>
          <a:p>
            <a:r>
              <a:rPr lang="en-IN" sz="1000" b="1" dirty="0"/>
              <a:t>1980</a:t>
            </a:r>
          </a:p>
        </p:txBody>
      </p:sp>
      <p:sp>
        <p:nvSpPr>
          <p:cNvPr id="22" name="TextBox 21"/>
          <p:cNvSpPr txBox="1"/>
          <p:nvPr/>
        </p:nvSpPr>
        <p:spPr>
          <a:xfrm rot="16200000">
            <a:off x="5631890" y="5879250"/>
            <a:ext cx="466794" cy="246221"/>
          </a:xfrm>
          <a:prstGeom prst="rect">
            <a:avLst/>
          </a:prstGeom>
          <a:noFill/>
        </p:spPr>
        <p:txBody>
          <a:bodyPr wrap="none" rtlCol="0">
            <a:spAutoFit/>
          </a:bodyPr>
          <a:lstStyle/>
          <a:p>
            <a:r>
              <a:rPr lang="en-IN" sz="1000" b="1" dirty="0"/>
              <a:t>1960</a:t>
            </a:r>
          </a:p>
        </p:txBody>
      </p:sp>
      <p:sp>
        <p:nvSpPr>
          <p:cNvPr id="23" name="TextBox 22"/>
          <p:cNvSpPr txBox="1"/>
          <p:nvPr/>
        </p:nvSpPr>
        <p:spPr>
          <a:xfrm rot="16200000">
            <a:off x="4111644" y="5879250"/>
            <a:ext cx="466794" cy="246221"/>
          </a:xfrm>
          <a:prstGeom prst="rect">
            <a:avLst/>
          </a:prstGeom>
          <a:noFill/>
        </p:spPr>
        <p:txBody>
          <a:bodyPr wrap="none" rtlCol="0">
            <a:spAutoFit/>
          </a:bodyPr>
          <a:lstStyle/>
          <a:p>
            <a:r>
              <a:rPr lang="en-IN" sz="1000" b="1" dirty="0"/>
              <a:t>1860</a:t>
            </a:r>
          </a:p>
        </p:txBody>
      </p:sp>
      <p:sp>
        <p:nvSpPr>
          <p:cNvPr id="24" name="TextBox 23"/>
          <p:cNvSpPr txBox="1"/>
          <p:nvPr/>
        </p:nvSpPr>
        <p:spPr>
          <a:xfrm rot="16200000">
            <a:off x="3194197" y="5879250"/>
            <a:ext cx="466794" cy="246221"/>
          </a:xfrm>
          <a:prstGeom prst="rect">
            <a:avLst/>
          </a:prstGeom>
          <a:noFill/>
        </p:spPr>
        <p:txBody>
          <a:bodyPr wrap="none" rtlCol="0">
            <a:spAutoFit/>
          </a:bodyPr>
          <a:lstStyle/>
          <a:p>
            <a:r>
              <a:rPr lang="en-IN" sz="1000" b="1" dirty="0"/>
              <a:t>1800</a:t>
            </a:r>
          </a:p>
        </p:txBody>
      </p:sp>
      <p:sp>
        <p:nvSpPr>
          <p:cNvPr id="25" name="TextBox 24"/>
          <p:cNvSpPr txBox="1"/>
          <p:nvPr/>
        </p:nvSpPr>
        <p:spPr>
          <a:xfrm>
            <a:off x="2875609" y="5264317"/>
            <a:ext cx="660758" cy="215444"/>
          </a:xfrm>
          <a:prstGeom prst="rect">
            <a:avLst/>
          </a:prstGeom>
          <a:noFill/>
        </p:spPr>
        <p:txBody>
          <a:bodyPr wrap="none" rtlCol="0">
            <a:spAutoFit/>
          </a:bodyPr>
          <a:lstStyle/>
          <a:p>
            <a:r>
              <a:rPr lang="en-IN" sz="800" b="1" dirty="0"/>
              <a:t>0.9 billion</a:t>
            </a:r>
          </a:p>
        </p:txBody>
      </p:sp>
      <p:sp>
        <p:nvSpPr>
          <p:cNvPr id="26" name="TextBox 25"/>
          <p:cNvSpPr txBox="1"/>
          <p:nvPr/>
        </p:nvSpPr>
        <p:spPr>
          <a:xfrm>
            <a:off x="4246062" y="5132650"/>
            <a:ext cx="718466" cy="215444"/>
          </a:xfrm>
          <a:prstGeom prst="rect">
            <a:avLst/>
          </a:prstGeom>
          <a:noFill/>
        </p:spPr>
        <p:txBody>
          <a:bodyPr wrap="none" rtlCol="0">
            <a:spAutoFit/>
          </a:bodyPr>
          <a:lstStyle/>
          <a:p>
            <a:r>
              <a:rPr lang="en-IN" sz="800" b="1" dirty="0"/>
              <a:t>1.65 billion</a:t>
            </a:r>
          </a:p>
        </p:txBody>
      </p:sp>
      <p:sp>
        <p:nvSpPr>
          <p:cNvPr id="27" name="TextBox 26"/>
          <p:cNvSpPr txBox="1"/>
          <p:nvPr/>
        </p:nvSpPr>
        <p:spPr>
          <a:xfrm>
            <a:off x="5221920" y="4825609"/>
            <a:ext cx="660758" cy="215444"/>
          </a:xfrm>
          <a:prstGeom prst="rect">
            <a:avLst/>
          </a:prstGeom>
          <a:noFill/>
        </p:spPr>
        <p:txBody>
          <a:bodyPr wrap="none" rtlCol="0">
            <a:spAutoFit/>
          </a:bodyPr>
          <a:lstStyle/>
          <a:p>
            <a:r>
              <a:rPr lang="en-IN" sz="800" b="1" dirty="0"/>
              <a:t>3.0 billion</a:t>
            </a:r>
          </a:p>
        </p:txBody>
      </p:sp>
      <p:sp>
        <p:nvSpPr>
          <p:cNvPr id="28" name="TextBox 27"/>
          <p:cNvSpPr txBox="1"/>
          <p:nvPr/>
        </p:nvSpPr>
        <p:spPr>
          <a:xfrm>
            <a:off x="5499934" y="4351769"/>
            <a:ext cx="660758" cy="215444"/>
          </a:xfrm>
          <a:prstGeom prst="rect">
            <a:avLst/>
          </a:prstGeom>
          <a:noFill/>
        </p:spPr>
        <p:txBody>
          <a:bodyPr wrap="none" rtlCol="0">
            <a:spAutoFit/>
          </a:bodyPr>
          <a:lstStyle/>
          <a:p>
            <a:r>
              <a:rPr lang="en-IN" sz="800" b="1" dirty="0"/>
              <a:t>4.4 billion</a:t>
            </a:r>
          </a:p>
        </p:txBody>
      </p:sp>
      <p:sp>
        <p:nvSpPr>
          <p:cNvPr id="29" name="TextBox 28"/>
          <p:cNvSpPr txBox="1"/>
          <p:nvPr/>
        </p:nvSpPr>
        <p:spPr>
          <a:xfrm>
            <a:off x="6366061" y="3459568"/>
            <a:ext cx="487634" cy="338554"/>
          </a:xfrm>
          <a:prstGeom prst="rect">
            <a:avLst/>
          </a:prstGeom>
          <a:noFill/>
        </p:spPr>
        <p:txBody>
          <a:bodyPr wrap="none" rtlCol="0">
            <a:spAutoFit/>
          </a:bodyPr>
          <a:lstStyle/>
          <a:p>
            <a:r>
              <a:rPr lang="en-IN" sz="800" b="1" dirty="0"/>
              <a:t>7.4</a:t>
            </a:r>
          </a:p>
          <a:p>
            <a:r>
              <a:rPr lang="en-IN" sz="800" b="1" dirty="0"/>
              <a:t>billion</a:t>
            </a:r>
          </a:p>
        </p:txBody>
      </p:sp>
      <p:sp>
        <p:nvSpPr>
          <p:cNvPr id="30" name="TextBox 29"/>
          <p:cNvSpPr txBox="1"/>
          <p:nvPr/>
        </p:nvSpPr>
        <p:spPr>
          <a:xfrm>
            <a:off x="3357054" y="2981105"/>
            <a:ext cx="1120820" cy="215444"/>
          </a:xfrm>
          <a:prstGeom prst="rect">
            <a:avLst/>
          </a:prstGeom>
          <a:noFill/>
        </p:spPr>
        <p:txBody>
          <a:bodyPr wrap="none" rtlCol="0">
            <a:spAutoFit/>
          </a:bodyPr>
          <a:lstStyle/>
          <a:p>
            <a:r>
              <a:rPr lang="en-IN" sz="800" b="1"/>
              <a:t>Annual growth rate</a:t>
            </a:r>
            <a:endParaRPr lang="en-IN" sz="800" b="1" dirty="0"/>
          </a:p>
        </p:txBody>
      </p:sp>
      <p:sp>
        <p:nvSpPr>
          <p:cNvPr id="31" name="TextBox 30"/>
          <p:cNvSpPr txBox="1"/>
          <p:nvPr/>
        </p:nvSpPr>
        <p:spPr>
          <a:xfrm>
            <a:off x="3357054" y="3182189"/>
            <a:ext cx="1027845" cy="215444"/>
          </a:xfrm>
          <a:prstGeom prst="rect">
            <a:avLst/>
          </a:prstGeom>
          <a:noFill/>
        </p:spPr>
        <p:txBody>
          <a:bodyPr wrap="none" rtlCol="0">
            <a:spAutoFit/>
          </a:bodyPr>
          <a:lstStyle/>
          <a:p>
            <a:r>
              <a:rPr lang="en-IN" sz="800" b="1" dirty="0"/>
              <a:t>World population</a:t>
            </a:r>
          </a:p>
        </p:txBody>
      </p:sp>
      <p:sp>
        <p:nvSpPr>
          <p:cNvPr id="32" name="TextBox 31"/>
          <p:cNvSpPr txBox="1"/>
          <p:nvPr/>
        </p:nvSpPr>
        <p:spPr>
          <a:xfrm>
            <a:off x="2399582" y="5616675"/>
            <a:ext cx="360996" cy="246221"/>
          </a:xfrm>
          <a:prstGeom prst="rect">
            <a:avLst/>
          </a:prstGeom>
          <a:noFill/>
        </p:spPr>
        <p:txBody>
          <a:bodyPr wrap="none" rtlCol="0">
            <a:spAutoFit/>
          </a:bodyPr>
          <a:lstStyle/>
          <a:p>
            <a:r>
              <a:rPr lang="en-IN" sz="1000" b="1" dirty="0"/>
              <a:t>0.0</a:t>
            </a:r>
          </a:p>
        </p:txBody>
      </p:sp>
      <p:sp>
        <p:nvSpPr>
          <p:cNvPr id="33" name="TextBox 32"/>
          <p:cNvSpPr txBox="1"/>
          <p:nvPr/>
        </p:nvSpPr>
        <p:spPr>
          <a:xfrm>
            <a:off x="2399582" y="5335532"/>
            <a:ext cx="360996" cy="246221"/>
          </a:xfrm>
          <a:prstGeom prst="rect">
            <a:avLst/>
          </a:prstGeom>
          <a:noFill/>
        </p:spPr>
        <p:txBody>
          <a:bodyPr wrap="none" rtlCol="0">
            <a:spAutoFit/>
          </a:bodyPr>
          <a:lstStyle/>
          <a:p>
            <a:r>
              <a:rPr lang="en-IN" sz="1000" b="1" dirty="0"/>
              <a:t>0.2</a:t>
            </a:r>
          </a:p>
        </p:txBody>
      </p:sp>
      <p:sp>
        <p:nvSpPr>
          <p:cNvPr id="34" name="TextBox 33"/>
          <p:cNvSpPr txBox="1"/>
          <p:nvPr/>
        </p:nvSpPr>
        <p:spPr>
          <a:xfrm>
            <a:off x="2399582" y="5054393"/>
            <a:ext cx="360996" cy="246221"/>
          </a:xfrm>
          <a:prstGeom prst="rect">
            <a:avLst/>
          </a:prstGeom>
          <a:noFill/>
        </p:spPr>
        <p:txBody>
          <a:bodyPr wrap="none" rtlCol="0">
            <a:spAutoFit/>
          </a:bodyPr>
          <a:lstStyle/>
          <a:p>
            <a:r>
              <a:rPr lang="en-IN" sz="1000" b="1" dirty="0"/>
              <a:t>0.4</a:t>
            </a:r>
          </a:p>
        </p:txBody>
      </p:sp>
      <p:sp>
        <p:nvSpPr>
          <p:cNvPr id="35" name="TextBox 34"/>
          <p:cNvSpPr txBox="1"/>
          <p:nvPr/>
        </p:nvSpPr>
        <p:spPr>
          <a:xfrm>
            <a:off x="2399582" y="4773254"/>
            <a:ext cx="360996" cy="246221"/>
          </a:xfrm>
          <a:prstGeom prst="rect">
            <a:avLst/>
          </a:prstGeom>
          <a:noFill/>
        </p:spPr>
        <p:txBody>
          <a:bodyPr wrap="none" rtlCol="0">
            <a:spAutoFit/>
          </a:bodyPr>
          <a:lstStyle/>
          <a:p>
            <a:r>
              <a:rPr lang="en-IN" sz="1000" b="1" dirty="0"/>
              <a:t>0.6</a:t>
            </a:r>
          </a:p>
        </p:txBody>
      </p:sp>
      <p:sp>
        <p:nvSpPr>
          <p:cNvPr id="36" name="TextBox 35"/>
          <p:cNvSpPr txBox="1"/>
          <p:nvPr/>
        </p:nvSpPr>
        <p:spPr>
          <a:xfrm>
            <a:off x="2399582" y="4492115"/>
            <a:ext cx="360996" cy="246221"/>
          </a:xfrm>
          <a:prstGeom prst="rect">
            <a:avLst/>
          </a:prstGeom>
          <a:noFill/>
        </p:spPr>
        <p:txBody>
          <a:bodyPr wrap="none" rtlCol="0">
            <a:spAutoFit/>
          </a:bodyPr>
          <a:lstStyle/>
          <a:p>
            <a:r>
              <a:rPr lang="en-IN" sz="1000" b="1" dirty="0"/>
              <a:t>0.8</a:t>
            </a:r>
          </a:p>
        </p:txBody>
      </p:sp>
      <p:sp>
        <p:nvSpPr>
          <p:cNvPr id="37" name="TextBox 36"/>
          <p:cNvSpPr txBox="1"/>
          <p:nvPr/>
        </p:nvSpPr>
        <p:spPr>
          <a:xfrm>
            <a:off x="2399582" y="4210976"/>
            <a:ext cx="360996" cy="246221"/>
          </a:xfrm>
          <a:prstGeom prst="rect">
            <a:avLst/>
          </a:prstGeom>
          <a:noFill/>
        </p:spPr>
        <p:txBody>
          <a:bodyPr wrap="none" rtlCol="0">
            <a:spAutoFit/>
          </a:bodyPr>
          <a:lstStyle/>
          <a:p>
            <a:r>
              <a:rPr lang="en-IN" sz="1000" b="1" dirty="0"/>
              <a:t>1.0</a:t>
            </a:r>
          </a:p>
        </p:txBody>
      </p:sp>
      <p:sp>
        <p:nvSpPr>
          <p:cNvPr id="38" name="TextBox 37"/>
          <p:cNvSpPr txBox="1"/>
          <p:nvPr/>
        </p:nvSpPr>
        <p:spPr>
          <a:xfrm>
            <a:off x="2399582" y="3929837"/>
            <a:ext cx="360996" cy="246221"/>
          </a:xfrm>
          <a:prstGeom prst="rect">
            <a:avLst/>
          </a:prstGeom>
          <a:noFill/>
        </p:spPr>
        <p:txBody>
          <a:bodyPr wrap="none" rtlCol="0">
            <a:spAutoFit/>
          </a:bodyPr>
          <a:lstStyle/>
          <a:p>
            <a:r>
              <a:rPr lang="en-IN" sz="1000" b="1" dirty="0"/>
              <a:t>1.2</a:t>
            </a:r>
          </a:p>
        </p:txBody>
      </p:sp>
      <p:sp>
        <p:nvSpPr>
          <p:cNvPr id="39" name="TextBox 38"/>
          <p:cNvSpPr txBox="1"/>
          <p:nvPr/>
        </p:nvSpPr>
        <p:spPr>
          <a:xfrm>
            <a:off x="2399582" y="3648698"/>
            <a:ext cx="360996" cy="246221"/>
          </a:xfrm>
          <a:prstGeom prst="rect">
            <a:avLst/>
          </a:prstGeom>
          <a:noFill/>
        </p:spPr>
        <p:txBody>
          <a:bodyPr wrap="none" rtlCol="0">
            <a:spAutoFit/>
          </a:bodyPr>
          <a:lstStyle/>
          <a:p>
            <a:r>
              <a:rPr lang="en-IN" sz="1000" b="1" dirty="0"/>
              <a:t>1.4</a:t>
            </a:r>
          </a:p>
        </p:txBody>
      </p:sp>
      <p:sp>
        <p:nvSpPr>
          <p:cNvPr id="40" name="TextBox 39"/>
          <p:cNvSpPr txBox="1"/>
          <p:nvPr/>
        </p:nvSpPr>
        <p:spPr>
          <a:xfrm>
            <a:off x="2399582" y="3367559"/>
            <a:ext cx="360996" cy="246221"/>
          </a:xfrm>
          <a:prstGeom prst="rect">
            <a:avLst/>
          </a:prstGeom>
          <a:noFill/>
        </p:spPr>
        <p:txBody>
          <a:bodyPr wrap="none" rtlCol="0">
            <a:spAutoFit/>
          </a:bodyPr>
          <a:lstStyle/>
          <a:p>
            <a:r>
              <a:rPr lang="en-IN" sz="1000" b="1" dirty="0"/>
              <a:t>1.6</a:t>
            </a:r>
          </a:p>
        </p:txBody>
      </p:sp>
      <p:sp>
        <p:nvSpPr>
          <p:cNvPr id="41" name="TextBox 40"/>
          <p:cNvSpPr txBox="1"/>
          <p:nvPr/>
        </p:nvSpPr>
        <p:spPr>
          <a:xfrm>
            <a:off x="2399582" y="3086420"/>
            <a:ext cx="360996" cy="246221"/>
          </a:xfrm>
          <a:prstGeom prst="rect">
            <a:avLst/>
          </a:prstGeom>
          <a:noFill/>
        </p:spPr>
        <p:txBody>
          <a:bodyPr wrap="none" rtlCol="0">
            <a:spAutoFit/>
          </a:bodyPr>
          <a:lstStyle/>
          <a:p>
            <a:r>
              <a:rPr lang="en-IN" sz="1000" b="1" dirty="0"/>
              <a:t>1.8</a:t>
            </a:r>
          </a:p>
        </p:txBody>
      </p:sp>
      <p:sp>
        <p:nvSpPr>
          <p:cNvPr id="42" name="TextBox 41"/>
          <p:cNvSpPr txBox="1"/>
          <p:nvPr/>
        </p:nvSpPr>
        <p:spPr>
          <a:xfrm>
            <a:off x="2399582" y="2805281"/>
            <a:ext cx="360996" cy="246221"/>
          </a:xfrm>
          <a:prstGeom prst="rect">
            <a:avLst/>
          </a:prstGeom>
          <a:noFill/>
        </p:spPr>
        <p:txBody>
          <a:bodyPr wrap="none" rtlCol="0">
            <a:spAutoFit/>
          </a:bodyPr>
          <a:lstStyle/>
          <a:p>
            <a:r>
              <a:rPr lang="en-IN" sz="1000" b="1" dirty="0"/>
              <a:t>2.0</a:t>
            </a:r>
          </a:p>
        </p:txBody>
      </p:sp>
      <p:sp>
        <p:nvSpPr>
          <p:cNvPr id="44" name="TextBox 43"/>
          <p:cNvSpPr txBox="1"/>
          <p:nvPr/>
        </p:nvSpPr>
        <p:spPr>
          <a:xfrm>
            <a:off x="2399582" y="2524142"/>
            <a:ext cx="360996" cy="246221"/>
          </a:xfrm>
          <a:prstGeom prst="rect">
            <a:avLst/>
          </a:prstGeom>
          <a:noFill/>
        </p:spPr>
        <p:txBody>
          <a:bodyPr wrap="none" rtlCol="0">
            <a:spAutoFit/>
          </a:bodyPr>
          <a:lstStyle/>
          <a:p>
            <a:r>
              <a:rPr lang="en-IN" sz="1000" b="1" dirty="0"/>
              <a:t>2.2</a:t>
            </a:r>
          </a:p>
        </p:txBody>
      </p:sp>
      <p:sp>
        <p:nvSpPr>
          <p:cNvPr id="45" name="TextBox 44"/>
          <p:cNvSpPr txBox="1"/>
          <p:nvPr/>
        </p:nvSpPr>
        <p:spPr>
          <a:xfrm rot="16200000">
            <a:off x="1426381" y="4051866"/>
            <a:ext cx="1814920" cy="253916"/>
          </a:xfrm>
          <a:prstGeom prst="rect">
            <a:avLst/>
          </a:prstGeom>
          <a:noFill/>
        </p:spPr>
        <p:txBody>
          <a:bodyPr wrap="none" rtlCol="0">
            <a:spAutoFit/>
          </a:bodyPr>
          <a:lstStyle/>
          <a:p>
            <a:r>
              <a:rPr lang="en-IN" sz="1050" b="1" dirty="0">
                <a:latin typeface="Arial Black" panose="020B0A04020102020204" pitchFamily="34" charset="0"/>
              </a:rPr>
              <a:t>Population growth (%)</a:t>
            </a:r>
          </a:p>
        </p:txBody>
      </p:sp>
    </p:spTree>
    <p:extLst>
      <p:ext uri="{BB962C8B-B14F-4D97-AF65-F5344CB8AC3E}">
        <p14:creationId xmlns:p14="http://schemas.microsoft.com/office/powerpoint/2010/main" val="1676264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940" y="2555076"/>
            <a:ext cx="5547360" cy="3425952"/>
          </a:xfrm>
          <a:prstGeom prst="rect">
            <a:avLst/>
          </a:prstGeom>
        </p:spPr>
      </p:pic>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2.2.1 Natural Increase </a:t>
            </a:r>
            <a:r>
              <a:rPr lang="en-US" sz="2000" b="0" dirty="0"/>
              <a:t>(6 of 6)</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a:xfrm>
            <a:off x="457200" y="1556326"/>
            <a:ext cx="8229600" cy="755074"/>
          </a:xfrm>
        </p:spPr>
        <p:txBody>
          <a:bodyPr/>
          <a:lstStyle/>
          <a:p>
            <a:pPr marL="432" indent="0">
              <a:buNone/>
            </a:pPr>
            <a:r>
              <a:rPr lang="en-IN" b="1" dirty="0"/>
              <a:t>Figure 2-16: </a:t>
            </a:r>
            <a:r>
              <a:rPr lang="en-US" dirty="0"/>
              <a:t>Even with a declining NIR, annual </a:t>
            </a:r>
            <a:br>
              <a:rPr lang="en-US" dirty="0"/>
            </a:br>
            <a:r>
              <a:rPr lang="en-US" dirty="0"/>
              <a:t>increase is about 85 million per year.</a:t>
            </a:r>
          </a:p>
        </p:txBody>
      </p:sp>
      <p:sp>
        <p:nvSpPr>
          <p:cNvPr id="5" name="TextBox 4"/>
          <p:cNvSpPr txBox="1"/>
          <p:nvPr/>
        </p:nvSpPr>
        <p:spPr>
          <a:xfrm>
            <a:off x="3945732" y="3000562"/>
            <a:ext cx="1880643" cy="253916"/>
          </a:xfrm>
          <a:prstGeom prst="rect">
            <a:avLst/>
          </a:prstGeom>
          <a:noFill/>
        </p:spPr>
        <p:txBody>
          <a:bodyPr wrap="none" rtlCol="0">
            <a:spAutoFit/>
          </a:bodyPr>
          <a:lstStyle/>
          <a:p>
            <a:r>
              <a:rPr lang="en-IN" sz="1050" b="1" i="1" dirty="0">
                <a:solidFill>
                  <a:srgbClr val="945F28"/>
                </a:solidFill>
              </a:rPr>
              <a:t>World population (billions)</a:t>
            </a:r>
          </a:p>
        </p:txBody>
      </p:sp>
      <p:sp>
        <p:nvSpPr>
          <p:cNvPr id="7" name="TextBox 6"/>
          <p:cNvSpPr txBox="1"/>
          <p:nvPr/>
        </p:nvSpPr>
        <p:spPr>
          <a:xfrm>
            <a:off x="4007644" y="3872768"/>
            <a:ext cx="1774845" cy="246221"/>
          </a:xfrm>
          <a:prstGeom prst="rect">
            <a:avLst/>
          </a:prstGeom>
          <a:noFill/>
        </p:spPr>
        <p:txBody>
          <a:bodyPr wrap="none" rtlCol="0">
            <a:spAutoFit/>
          </a:bodyPr>
          <a:lstStyle/>
          <a:p>
            <a:r>
              <a:rPr lang="en-IN" sz="1000" b="1" i="1" dirty="0">
                <a:solidFill>
                  <a:srgbClr val="D81434"/>
                </a:solidFill>
              </a:rPr>
              <a:t>Annual increase (millions)</a:t>
            </a:r>
          </a:p>
        </p:txBody>
      </p:sp>
      <p:sp>
        <p:nvSpPr>
          <p:cNvPr id="9" name="TextBox 8"/>
          <p:cNvSpPr txBox="1"/>
          <p:nvPr/>
        </p:nvSpPr>
        <p:spPr>
          <a:xfrm>
            <a:off x="3986213" y="4833314"/>
            <a:ext cx="1681871" cy="246221"/>
          </a:xfrm>
          <a:prstGeom prst="rect">
            <a:avLst/>
          </a:prstGeom>
          <a:noFill/>
        </p:spPr>
        <p:txBody>
          <a:bodyPr wrap="none" rtlCol="0">
            <a:spAutoFit/>
          </a:bodyPr>
          <a:lstStyle/>
          <a:p>
            <a:r>
              <a:rPr lang="en-IN" sz="1000" b="1" i="1" dirty="0">
                <a:solidFill>
                  <a:srgbClr val="007BC1"/>
                </a:solidFill>
              </a:rPr>
              <a:t>Natural increase rate (%)</a:t>
            </a:r>
          </a:p>
        </p:txBody>
      </p:sp>
      <p:sp>
        <p:nvSpPr>
          <p:cNvPr id="10" name="TextBox 9"/>
          <p:cNvSpPr txBox="1"/>
          <p:nvPr/>
        </p:nvSpPr>
        <p:spPr>
          <a:xfrm rot="16200000">
            <a:off x="457697" y="3921142"/>
            <a:ext cx="2896947" cy="300082"/>
          </a:xfrm>
          <a:prstGeom prst="rect">
            <a:avLst/>
          </a:prstGeom>
          <a:noFill/>
        </p:spPr>
        <p:txBody>
          <a:bodyPr wrap="none" rtlCol="0">
            <a:spAutoFit/>
          </a:bodyPr>
          <a:lstStyle/>
          <a:p>
            <a:r>
              <a:rPr lang="en-IN" sz="1350" b="1" dirty="0">
                <a:solidFill>
                  <a:schemeClr val="tx1"/>
                </a:solidFill>
                <a:latin typeface="Arial Black" panose="020B0A04020102020204" pitchFamily="34" charset="0"/>
              </a:rPr>
              <a:t>Population increase (million)</a:t>
            </a:r>
          </a:p>
        </p:txBody>
      </p:sp>
      <p:sp>
        <p:nvSpPr>
          <p:cNvPr id="11" name="TextBox 10"/>
          <p:cNvSpPr txBox="1"/>
          <p:nvPr/>
        </p:nvSpPr>
        <p:spPr>
          <a:xfrm>
            <a:off x="4450991" y="5713998"/>
            <a:ext cx="627095" cy="300082"/>
          </a:xfrm>
          <a:prstGeom prst="rect">
            <a:avLst/>
          </a:prstGeom>
          <a:noFill/>
        </p:spPr>
        <p:txBody>
          <a:bodyPr wrap="none" rtlCol="0">
            <a:spAutoFit/>
          </a:bodyPr>
          <a:lstStyle/>
          <a:p>
            <a:r>
              <a:rPr lang="en-IN" sz="1350" b="1" dirty="0">
                <a:solidFill>
                  <a:schemeClr val="tx1"/>
                </a:solidFill>
                <a:latin typeface="Arial Black" panose="020B0A04020102020204" pitchFamily="34" charset="0"/>
              </a:rPr>
              <a:t>Year</a:t>
            </a:r>
          </a:p>
        </p:txBody>
      </p:sp>
      <p:sp>
        <p:nvSpPr>
          <p:cNvPr id="13" name="TextBox 12"/>
          <p:cNvSpPr txBox="1"/>
          <p:nvPr/>
        </p:nvSpPr>
        <p:spPr>
          <a:xfrm rot="16200000">
            <a:off x="2128277" y="5483806"/>
            <a:ext cx="498855" cy="261610"/>
          </a:xfrm>
          <a:prstGeom prst="rect">
            <a:avLst/>
          </a:prstGeom>
          <a:noFill/>
        </p:spPr>
        <p:txBody>
          <a:bodyPr wrap="none" rtlCol="0">
            <a:spAutoFit/>
          </a:bodyPr>
          <a:lstStyle/>
          <a:p>
            <a:r>
              <a:rPr lang="en-IN" sz="1100" b="1" dirty="0">
                <a:solidFill>
                  <a:schemeClr val="tx1"/>
                </a:solidFill>
              </a:rPr>
              <a:t>1950</a:t>
            </a:r>
          </a:p>
        </p:txBody>
      </p:sp>
      <p:sp>
        <p:nvSpPr>
          <p:cNvPr id="14" name="TextBox 13"/>
          <p:cNvSpPr txBox="1"/>
          <p:nvPr/>
        </p:nvSpPr>
        <p:spPr>
          <a:xfrm rot="16200000">
            <a:off x="2818015" y="5483807"/>
            <a:ext cx="498855" cy="261610"/>
          </a:xfrm>
          <a:prstGeom prst="rect">
            <a:avLst/>
          </a:prstGeom>
          <a:noFill/>
        </p:spPr>
        <p:txBody>
          <a:bodyPr wrap="none" rtlCol="0">
            <a:spAutoFit/>
          </a:bodyPr>
          <a:lstStyle/>
          <a:p>
            <a:r>
              <a:rPr lang="en-IN" sz="1100" b="1" dirty="0">
                <a:solidFill>
                  <a:schemeClr val="tx1"/>
                </a:solidFill>
              </a:rPr>
              <a:t>1960</a:t>
            </a:r>
          </a:p>
        </p:txBody>
      </p:sp>
      <p:sp>
        <p:nvSpPr>
          <p:cNvPr id="15" name="TextBox 14"/>
          <p:cNvSpPr txBox="1"/>
          <p:nvPr/>
        </p:nvSpPr>
        <p:spPr>
          <a:xfrm rot="16200000">
            <a:off x="3485528" y="5483807"/>
            <a:ext cx="498855" cy="261610"/>
          </a:xfrm>
          <a:prstGeom prst="rect">
            <a:avLst/>
          </a:prstGeom>
          <a:noFill/>
        </p:spPr>
        <p:txBody>
          <a:bodyPr wrap="none" rtlCol="0">
            <a:spAutoFit/>
          </a:bodyPr>
          <a:lstStyle/>
          <a:p>
            <a:r>
              <a:rPr lang="en-IN" sz="1100" b="1" dirty="0">
                <a:solidFill>
                  <a:schemeClr val="tx1"/>
                </a:solidFill>
              </a:rPr>
              <a:t>1970</a:t>
            </a:r>
          </a:p>
        </p:txBody>
      </p:sp>
      <p:sp>
        <p:nvSpPr>
          <p:cNvPr id="16" name="TextBox 15"/>
          <p:cNvSpPr txBox="1"/>
          <p:nvPr/>
        </p:nvSpPr>
        <p:spPr>
          <a:xfrm rot="16200000">
            <a:off x="4158000" y="5483807"/>
            <a:ext cx="498855" cy="261610"/>
          </a:xfrm>
          <a:prstGeom prst="rect">
            <a:avLst/>
          </a:prstGeom>
          <a:noFill/>
        </p:spPr>
        <p:txBody>
          <a:bodyPr wrap="none" rtlCol="0">
            <a:spAutoFit/>
          </a:bodyPr>
          <a:lstStyle/>
          <a:p>
            <a:r>
              <a:rPr lang="en-IN" sz="1100" b="1" dirty="0">
                <a:solidFill>
                  <a:schemeClr val="tx1"/>
                </a:solidFill>
              </a:rPr>
              <a:t>1980</a:t>
            </a:r>
          </a:p>
        </p:txBody>
      </p:sp>
      <p:sp>
        <p:nvSpPr>
          <p:cNvPr id="17" name="TextBox 16"/>
          <p:cNvSpPr txBox="1"/>
          <p:nvPr/>
        </p:nvSpPr>
        <p:spPr>
          <a:xfrm rot="16200000">
            <a:off x="4804897" y="5483807"/>
            <a:ext cx="498855" cy="261610"/>
          </a:xfrm>
          <a:prstGeom prst="rect">
            <a:avLst/>
          </a:prstGeom>
          <a:noFill/>
        </p:spPr>
        <p:txBody>
          <a:bodyPr wrap="none" rtlCol="0">
            <a:spAutoFit/>
          </a:bodyPr>
          <a:lstStyle/>
          <a:p>
            <a:r>
              <a:rPr lang="en-IN" sz="1100" b="1" dirty="0">
                <a:solidFill>
                  <a:schemeClr val="tx1"/>
                </a:solidFill>
              </a:rPr>
              <a:t>1990</a:t>
            </a:r>
          </a:p>
        </p:txBody>
      </p:sp>
      <p:sp>
        <p:nvSpPr>
          <p:cNvPr id="18" name="TextBox 17"/>
          <p:cNvSpPr txBox="1"/>
          <p:nvPr/>
        </p:nvSpPr>
        <p:spPr>
          <a:xfrm rot="16200000">
            <a:off x="5487030" y="5483807"/>
            <a:ext cx="498855" cy="261610"/>
          </a:xfrm>
          <a:prstGeom prst="rect">
            <a:avLst/>
          </a:prstGeom>
          <a:noFill/>
        </p:spPr>
        <p:txBody>
          <a:bodyPr wrap="none" rtlCol="0">
            <a:spAutoFit/>
          </a:bodyPr>
          <a:lstStyle/>
          <a:p>
            <a:r>
              <a:rPr lang="en-IN" sz="1100" b="1" dirty="0">
                <a:solidFill>
                  <a:schemeClr val="tx1"/>
                </a:solidFill>
              </a:rPr>
              <a:t>2000</a:t>
            </a:r>
          </a:p>
        </p:txBody>
      </p:sp>
      <p:sp>
        <p:nvSpPr>
          <p:cNvPr id="19" name="TextBox 18"/>
          <p:cNvSpPr txBox="1"/>
          <p:nvPr/>
        </p:nvSpPr>
        <p:spPr>
          <a:xfrm rot="16200000">
            <a:off x="6153546" y="5483807"/>
            <a:ext cx="498855" cy="261610"/>
          </a:xfrm>
          <a:prstGeom prst="rect">
            <a:avLst/>
          </a:prstGeom>
          <a:noFill/>
        </p:spPr>
        <p:txBody>
          <a:bodyPr wrap="none" rtlCol="0">
            <a:spAutoFit/>
          </a:bodyPr>
          <a:lstStyle/>
          <a:p>
            <a:r>
              <a:rPr lang="en-IN" sz="1100" b="1" dirty="0">
                <a:solidFill>
                  <a:schemeClr val="tx1"/>
                </a:solidFill>
              </a:rPr>
              <a:t>2010</a:t>
            </a:r>
          </a:p>
        </p:txBody>
      </p:sp>
      <p:sp>
        <p:nvSpPr>
          <p:cNvPr id="20" name="TextBox 19"/>
          <p:cNvSpPr txBox="1"/>
          <p:nvPr/>
        </p:nvSpPr>
        <p:spPr>
          <a:xfrm rot="16200000">
            <a:off x="6525113" y="5483807"/>
            <a:ext cx="498855" cy="261610"/>
          </a:xfrm>
          <a:prstGeom prst="rect">
            <a:avLst/>
          </a:prstGeom>
          <a:noFill/>
        </p:spPr>
        <p:txBody>
          <a:bodyPr wrap="none" rtlCol="0">
            <a:spAutoFit/>
          </a:bodyPr>
          <a:lstStyle/>
          <a:p>
            <a:r>
              <a:rPr lang="en-IN" sz="1100" b="1" dirty="0">
                <a:solidFill>
                  <a:schemeClr val="tx1"/>
                </a:solidFill>
              </a:rPr>
              <a:t>2017</a:t>
            </a:r>
          </a:p>
        </p:txBody>
      </p:sp>
      <p:sp>
        <p:nvSpPr>
          <p:cNvPr id="21" name="TextBox 20"/>
          <p:cNvSpPr txBox="1"/>
          <p:nvPr/>
        </p:nvSpPr>
        <p:spPr>
          <a:xfrm>
            <a:off x="2004646" y="4824275"/>
            <a:ext cx="341760" cy="261610"/>
          </a:xfrm>
          <a:prstGeom prst="rect">
            <a:avLst/>
          </a:prstGeom>
          <a:noFill/>
        </p:spPr>
        <p:txBody>
          <a:bodyPr wrap="none" rtlCol="0">
            <a:spAutoFit/>
          </a:bodyPr>
          <a:lstStyle/>
          <a:p>
            <a:r>
              <a:rPr lang="en-IN" sz="1100" b="1" dirty="0">
                <a:solidFill>
                  <a:schemeClr val="tx1"/>
                </a:solidFill>
              </a:rPr>
              <a:t>20</a:t>
            </a:r>
          </a:p>
        </p:txBody>
      </p:sp>
      <p:sp>
        <p:nvSpPr>
          <p:cNvPr id="23" name="TextBox 22"/>
          <p:cNvSpPr txBox="1"/>
          <p:nvPr/>
        </p:nvSpPr>
        <p:spPr>
          <a:xfrm>
            <a:off x="2004646" y="4395457"/>
            <a:ext cx="341760" cy="261610"/>
          </a:xfrm>
          <a:prstGeom prst="rect">
            <a:avLst/>
          </a:prstGeom>
          <a:noFill/>
        </p:spPr>
        <p:txBody>
          <a:bodyPr wrap="none" rtlCol="0">
            <a:spAutoFit/>
          </a:bodyPr>
          <a:lstStyle/>
          <a:p>
            <a:r>
              <a:rPr lang="en-IN" sz="1100" b="1" dirty="0">
                <a:solidFill>
                  <a:schemeClr val="tx1"/>
                </a:solidFill>
              </a:rPr>
              <a:t>40</a:t>
            </a:r>
          </a:p>
        </p:txBody>
      </p:sp>
      <p:sp>
        <p:nvSpPr>
          <p:cNvPr id="24" name="TextBox 23"/>
          <p:cNvSpPr txBox="1"/>
          <p:nvPr/>
        </p:nvSpPr>
        <p:spPr>
          <a:xfrm>
            <a:off x="2004646" y="3968282"/>
            <a:ext cx="341760" cy="261610"/>
          </a:xfrm>
          <a:prstGeom prst="rect">
            <a:avLst/>
          </a:prstGeom>
          <a:noFill/>
        </p:spPr>
        <p:txBody>
          <a:bodyPr wrap="none" rtlCol="0">
            <a:spAutoFit/>
          </a:bodyPr>
          <a:lstStyle/>
          <a:p>
            <a:r>
              <a:rPr lang="en-IN" sz="1100" b="1" dirty="0">
                <a:solidFill>
                  <a:schemeClr val="tx1"/>
                </a:solidFill>
              </a:rPr>
              <a:t>60</a:t>
            </a:r>
          </a:p>
        </p:txBody>
      </p:sp>
      <p:sp>
        <p:nvSpPr>
          <p:cNvPr id="25" name="TextBox 24"/>
          <p:cNvSpPr txBox="1"/>
          <p:nvPr/>
        </p:nvSpPr>
        <p:spPr>
          <a:xfrm>
            <a:off x="2004646" y="3542557"/>
            <a:ext cx="341760" cy="261610"/>
          </a:xfrm>
          <a:prstGeom prst="rect">
            <a:avLst/>
          </a:prstGeom>
          <a:noFill/>
        </p:spPr>
        <p:txBody>
          <a:bodyPr wrap="none" rtlCol="0">
            <a:spAutoFit/>
          </a:bodyPr>
          <a:lstStyle/>
          <a:p>
            <a:r>
              <a:rPr lang="en-IN" sz="1100" b="1" dirty="0">
                <a:solidFill>
                  <a:schemeClr val="tx1"/>
                </a:solidFill>
              </a:rPr>
              <a:t>80</a:t>
            </a:r>
          </a:p>
        </p:txBody>
      </p:sp>
      <p:sp>
        <p:nvSpPr>
          <p:cNvPr id="26" name="TextBox 25"/>
          <p:cNvSpPr txBox="1"/>
          <p:nvPr/>
        </p:nvSpPr>
        <p:spPr>
          <a:xfrm>
            <a:off x="1924607" y="3105408"/>
            <a:ext cx="420308" cy="261610"/>
          </a:xfrm>
          <a:prstGeom prst="rect">
            <a:avLst/>
          </a:prstGeom>
          <a:noFill/>
        </p:spPr>
        <p:txBody>
          <a:bodyPr wrap="none" rtlCol="0">
            <a:spAutoFit/>
          </a:bodyPr>
          <a:lstStyle/>
          <a:p>
            <a:r>
              <a:rPr lang="en-IN" sz="1100" b="1" dirty="0">
                <a:solidFill>
                  <a:schemeClr val="tx1"/>
                </a:solidFill>
              </a:rPr>
              <a:t>100</a:t>
            </a:r>
          </a:p>
        </p:txBody>
      </p:sp>
      <p:sp>
        <p:nvSpPr>
          <p:cNvPr id="27" name="TextBox 26"/>
          <p:cNvSpPr txBox="1"/>
          <p:nvPr/>
        </p:nvSpPr>
        <p:spPr>
          <a:xfrm>
            <a:off x="6773739" y="2695833"/>
            <a:ext cx="263214" cy="261610"/>
          </a:xfrm>
          <a:prstGeom prst="rect">
            <a:avLst/>
          </a:prstGeom>
          <a:noFill/>
        </p:spPr>
        <p:txBody>
          <a:bodyPr wrap="none" rtlCol="0">
            <a:spAutoFit/>
          </a:bodyPr>
          <a:lstStyle/>
          <a:p>
            <a:r>
              <a:rPr lang="en-IN" sz="1100" b="1" dirty="0">
                <a:solidFill>
                  <a:schemeClr val="tx1"/>
                </a:solidFill>
              </a:rPr>
              <a:t>8</a:t>
            </a:r>
          </a:p>
        </p:txBody>
      </p:sp>
      <p:sp>
        <p:nvSpPr>
          <p:cNvPr id="28" name="TextBox 27"/>
          <p:cNvSpPr txBox="1"/>
          <p:nvPr/>
        </p:nvSpPr>
        <p:spPr>
          <a:xfrm>
            <a:off x="6773739" y="3105408"/>
            <a:ext cx="263214" cy="261610"/>
          </a:xfrm>
          <a:prstGeom prst="rect">
            <a:avLst/>
          </a:prstGeom>
          <a:noFill/>
        </p:spPr>
        <p:txBody>
          <a:bodyPr wrap="none" rtlCol="0">
            <a:spAutoFit/>
          </a:bodyPr>
          <a:lstStyle/>
          <a:p>
            <a:r>
              <a:rPr lang="en-IN" sz="1100" b="1" dirty="0">
                <a:solidFill>
                  <a:schemeClr val="tx1"/>
                </a:solidFill>
              </a:rPr>
              <a:t>6</a:t>
            </a:r>
          </a:p>
        </p:txBody>
      </p:sp>
      <p:sp>
        <p:nvSpPr>
          <p:cNvPr id="29" name="TextBox 28"/>
          <p:cNvSpPr txBox="1"/>
          <p:nvPr/>
        </p:nvSpPr>
        <p:spPr>
          <a:xfrm>
            <a:off x="6773739" y="3511476"/>
            <a:ext cx="263214" cy="261610"/>
          </a:xfrm>
          <a:prstGeom prst="rect">
            <a:avLst/>
          </a:prstGeom>
          <a:noFill/>
        </p:spPr>
        <p:txBody>
          <a:bodyPr wrap="none" rtlCol="0">
            <a:spAutoFit/>
          </a:bodyPr>
          <a:lstStyle/>
          <a:p>
            <a:r>
              <a:rPr lang="en-IN" sz="1100" b="1" dirty="0">
                <a:solidFill>
                  <a:schemeClr val="tx1"/>
                </a:solidFill>
              </a:rPr>
              <a:t>4</a:t>
            </a:r>
          </a:p>
        </p:txBody>
      </p:sp>
      <p:sp>
        <p:nvSpPr>
          <p:cNvPr id="30" name="TextBox 29"/>
          <p:cNvSpPr txBox="1"/>
          <p:nvPr/>
        </p:nvSpPr>
        <p:spPr>
          <a:xfrm>
            <a:off x="6773739" y="3945849"/>
            <a:ext cx="263214" cy="261610"/>
          </a:xfrm>
          <a:prstGeom prst="rect">
            <a:avLst/>
          </a:prstGeom>
          <a:noFill/>
        </p:spPr>
        <p:txBody>
          <a:bodyPr wrap="none" rtlCol="0">
            <a:spAutoFit/>
          </a:bodyPr>
          <a:lstStyle/>
          <a:p>
            <a:r>
              <a:rPr lang="en-IN" sz="1100" b="1" dirty="0">
                <a:solidFill>
                  <a:schemeClr val="tx1"/>
                </a:solidFill>
              </a:rPr>
              <a:t>2</a:t>
            </a:r>
          </a:p>
        </p:txBody>
      </p:sp>
      <p:sp>
        <p:nvSpPr>
          <p:cNvPr id="31" name="TextBox 30"/>
          <p:cNvSpPr txBox="1"/>
          <p:nvPr/>
        </p:nvSpPr>
        <p:spPr>
          <a:xfrm>
            <a:off x="6773739" y="4800006"/>
            <a:ext cx="263214" cy="261610"/>
          </a:xfrm>
          <a:prstGeom prst="rect">
            <a:avLst/>
          </a:prstGeom>
          <a:noFill/>
        </p:spPr>
        <p:txBody>
          <a:bodyPr wrap="none" rtlCol="0">
            <a:spAutoFit/>
          </a:bodyPr>
          <a:lstStyle/>
          <a:p>
            <a:r>
              <a:rPr lang="en-IN" sz="1100" b="1" dirty="0">
                <a:solidFill>
                  <a:schemeClr val="tx1"/>
                </a:solidFill>
              </a:rPr>
              <a:t>2</a:t>
            </a:r>
          </a:p>
        </p:txBody>
      </p:sp>
      <p:sp>
        <p:nvSpPr>
          <p:cNvPr id="32" name="TextBox 31"/>
          <p:cNvSpPr txBox="1"/>
          <p:nvPr/>
        </p:nvSpPr>
        <p:spPr>
          <a:xfrm>
            <a:off x="6773739" y="5255902"/>
            <a:ext cx="263214" cy="261610"/>
          </a:xfrm>
          <a:prstGeom prst="rect">
            <a:avLst/>
          </a:prstGeom>
          <a:noFill/>
        </p:spPr>
        <p:txBody>
          <a:bodyPr wrap="none" rtlCol="0">
            <a:spAutoFit/>
          </a:bodyPr>
          <a:lstStyle/>
          <a:p>
            <a:r>
              <a:rPr lang="en-IN" sz="1100" b="1" dirty="0">
                <a:solidFill>
                  <a:schemeClr val="tx1"/>
                </a:solidFill>
              </a:rPr>
              <a:t>1</a:t>
            </a:r>
          </a:p>
        </p:txBody>
      </p:sp>
      <p:sp>
        <p:nvSpPr>
          <p:cNvPr id="33" name="TextBox 32"/>
          <p:cNvSpPr txBox="1"/>
          <p:nvPr/>
        </p:nvSpPr>
        <p:spPr>
          <a:xfrm rot="16200000">
            <a:off x="6698870" y="3295822"/>
            <a:ext cx="914033" cy="430887"/>
          </a:xfrm>
          <a:prstGeom prst="rect">
            <a:avLst/>
          </a:prstGeom>
          <a:noFill/>
        </p:spPr>
        <p:txBody>
          <a:bodyPr wrap="none" rtlCol="0">
            <a:spAutoFit/>
          </a:bodyPr>
          <a:lstStyle/>
          <a:p>
            <a:pPr algn="ctr"/>
            <a:r>
              <a:rPr lang="en-IN" sz="1100" b="1" dirty="0">
                <a:solidFill>
                  <a:schemeClr val="tx1"/>
                </a:solidFill>
              </a:rPr>
              <a:t>Population</a:t>
            </a:r>
          </a:p>
          <a:p>
            <a:pPr algn="ctr"/>
            <a:r>
              <a:rPr lang="en-IN" sz="1100" b="1" dirty="0">
                <a:solidFill>
                  <a:schemeClr val="tx1"/>
                </a:solidFill>
              </a:rPr>
              <a:t>(billion)</a:t>
            </a:r>
          </a:p>
        </p:txBody>
      </p:sp>
      <p:sp>
        <p:nvSpPr>
          <p:cNvPr id="34" name="TextBox 33"/>
          <p:cNvSpPr txBox="1"/>
          <p:nvPr/>
        </p:nvSpPr>
        <p:spPr>
          <a:xfrm rot="16200000">
            <a:off x="6928923" y="4943315"/>
            <a:ext cx="428322" cy="430887"/>
          </a:xfrm>
          <a:prstGeom prst="rect">
            <a:avLst/>
          </a:prstGeom>
          <a:noFill/>
        </p:spPr>
        <p:txBody>
          <a:bodyPr wrap="none" rtlCol="0">
            <a:spAutoFit/>
          </a:bodyPr>
          <a:lstStyle/>
          <a:p>
            <a:pPr algn="ctr"/>
            <a:r>
              <a:rPr lang="en-IN" sz="1100" b="1" dirty="0">
                <a:solidFill>
                  <a:schemeClr val="tx1"/>
                </a:solidFill>
              </a:rPr>
              <a:t>NIR</a:t>
            </a:r>
          </a:p>
          <a:p>
            <a:pPr algn="ctr"/>
            <a:r>
              <a:rPr lang="en-IN" sz="1100" b="1" dirty="0">
                <a:solidFill>
                  <a:schemeClr val="tx1"/>
                </a:solidFill>
              </a:rPr>
              <a:t>(%)</a:t>
            </a:r>
          </a:p>
        </p:txBody>
      </p:sp>
    </p:spTree>
    <p:extLst>
      <p:ext uri="{BB962C8B-B14F-4D97-AF65-F5344CB8AC3E}">
        <p14:creationId xmlns:p14="http://schemas.microsoft.com/office/powerpoint/2010/main" val="1264416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82DE-DFDC-4951-A833-B477049AE028}"/>
              </a:ext>
            </a:extLst>
          </p:cNvPr>
          <p:cNvSpPr>
            <a:spLocks noGrp="1"/>
          </p:cNvSpPr>
          <p:nvPr>
            <p:ph type="title"/>
          </p:nvPr>
        </p:nvSpPr>
        <p:spPr/>
        <p:txBody>
          <a:bodyPr/>
          <a:lstStyle/>
          <a:p>
            <a:r>
              <a:rPr lang="en-US" dirty="0"/>
              <a:t>2.2.2 Births and Deaths </a:t>
            </a:r>
            <a:r>
              <a:rPr lang="en-US" sz="2000" b="0" dirty="0"/>
              <a:t>(1 of 5)</a:t>
            </a:r>
          </a:p>
        </p:txBody>
      </p:sp>
      <p:sp>
        <p:nvSpPr>
          <p:cNvPr id="3" name="Content Placeholder 2">
            <a:extLst>
              <a:ext uri="{FF2B5EF4-FFF2-40B4-BE49-F238E27FC236}">
                <a16:creationId xmlns:a16="http://schemas.microsoft.com/office/drawing/2014/main" id="{A847868D-71DE-4EBF-9101-7E40FDB136B7}"/>
              </a:ext>
            </a:extLst>
          </p:cNvPr>
          <p:cNvSpPr>
            <a:spLocks noGrp="1"/>
          </p:cNvSpPr>
          <p:nvPr>
            <p:ph sz="quarter" idx="13"/>
          </p:nvPr>
        </p:nvSpPr>
        <p:spPr>
          <a:xfrm>
            <a:off x="457200" y="1556328"/>
            <a:ext cx="8229600" cy="765767"/>
          </a:xfrm>
        </p:spPr>
        <p:txBody>
          <a:bodyPr/>
          <a:lstStyle/>
          <a:p>
            <a:r>
              <a:rPr lang="en-US" b="1" dirty="0"/>
              <a:t>Natural increase </a:t>
            </a:r>
            <a:r>
              <a:rPr lang="en-US" dirty="0"/>
              <a:t>occurs when births (fertility) exceed deaths (mortality)</a:t>
            </a:r>
          </a:p>
        </p:txBody>
      </p:sp>
      <p:sp>
        <p:nvSpPr>
          <p:cNvPr id="4" name="Content Placeholder 3">
            <a:extLst>
              <a:ext uri="{FF2B5EF4-FFF2-40B4-BE49-F238E27FC236}">
                <a16:creationId xmlns:a16="http://schemas.microsoft.com/office/drawing/2014/main" id="{26A78AB6-D075-4F33-8E0C-EB6F76AE8A89}"/>
              </a:ext>
            </a:extLst>
          </p:cNvPr>
          <p:cNvSpPr>
            <a:spLocks noGrp="1"/>
          </p:cNvSpPr>
          <p:nvPr>
            <p:ph sz="quarter" idx="14"/>
          </p:nvPr>
        </p:nvSpPr>
        <p:spPr>
          <a:xfrm>
            <a:off x="457200" y="2542532"/>
            <a:ext cx="3850105" cy="433357"/>
          </a:xfrm>
        </p:spPr>
        <p:txBody>
          <a:bodyPr/>
          <a:lstStyle/>
          <a:p>
            <a:r>
              <a:rPr lang="en-US" altLang="en-US" b="1" dirty="0"/>
              <a:t>Crude Birth Rate (C</a:t>
            </a:r>
            <a:r>
              <a:rPr lang="en-US" altLang="en-US" sz="100" b="1" dirty="0"/>
              <a:t> </a:t>
            </a:r>
            <a:r>
              <a:rPr lang="en-US" altLang="en-US" b="1" dirty="0"/>
              <a:t>B</a:t>
            </a:r>
            <a:r>
              <a:rPr lang="en-US" altLang="en-US" sz="100" b="1" dirty="0"/>
              <a:t> </a:t>
            </a:r>
            <a:r>
              <a:rPr lang="en-US" altLang="en-US" b="1" dirty="0"/>
              <a:t>R)</a:t>
            </a:r>
            <a:r>
              <a:rPr lang="en-US" altLang="en-US" dirty="0"/>
              <a:t>:</a:t>
            </a:r>
            <a:endParaRPr lang="en-US" dirty="0"/>
          </a:p>
        </p:txBody>
      </p:sp>
      <p:graphicFrame>
        <p:nvGraphicFramePr>
          <p:cNvPr id="10" name="Object 9" descr="Live births per year, per 1,000 people.">
            <a:extLst>
              <a:ext uri="{FF2B5EF4-FFF2-40B4-BE49-F238E27FC236}">
                <a16:creationId xmlns:a16="http://schemas.microsoft.com/office/drawing/2014/main" id="{DA39B666-0A09-41EF-B5FF-E73322B55D40}"/>
              </a:ext>
            </a:extLst>
          </p:cNvPr>
          <p:cNvGraphicFramePr>
            <a:graphicFrameLocks noChangeAspect="1"/>
          </p:cNvGraphicFramePr>
          <p:nvPr>
            <p:extLst>
              <p:ext uri="{D42A27DB-BD31-4B8C-83A1-F6EECF244321}">
                <p14:modId xmlns:p14="http://schemas.microsoft.com/office/powerpoint/2010/main" val="2522856483"/>
              </p:ext>
            </p:extLst>
          </p:nvPr>
        </p:nvGraphicFramePr>
        <p:xfrm>
          <a:off x="4406862" y="2399179"/>
          <a:ext cx="2280402" cy="764243"/>
        </p:xfrm>
        <a:graphic>
          <a:graphicData uri="http://schemas.openxmlformats.org/presentationml/2006/ole">
            <mc:AlternateContent xmlns:mc="http://schemas.openxmlformats.org/markup-compatibility/2006">
              <mc:Choice xmlns:v="urn:schemas-microsoft-com:vml" Requires="v">
                <p:oleObj spid="_x0000_s1347" name="Equation" r:id="rId3" imgW="2349360" imgH="787320" progId="Equation.DSMT4">
                  <p:embed/>
                </p:oleObj>
              </mc:Choice>
              <mc:Fallback>
                <p:oleObj name="Equation" r:id="rId3" imgW="2349360" imgH="787320" progId="Equation.DSMT4">
                  <p:embed/>
                  <p:pic>
                    <p:nvPicPr>
                      <p:cNvPr id="0" name=""/>
                      <p:cNvPicPr/>
                      <p:nvPr/>
                    </p:nvPicPr>
                    <p:blipFill>
                      <a:blip r:embed="rId4"/>
                      <a:stretch>
                        <a:fillRect/>
                      </a:stretch>
                    </p:blipFill>
                    <p:spPr>
                      <a:xfrm>
                        <a:off x="4406862" y="2399179"/>
                        <a:ext cx="2280402" cy="76424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CC1D66DA-65C2-42F9-BC80-1506B7F9BDEB}"/>
              </a:ext>
            </a:extLst>
          </p:cNvPr>
          <p:cNvSpPr>
            <a:spLocks noGrp="1"/>
          </p:cNvSpPr>
          <p:nvPr>
            <p:ph sz="quarter" idx="15"/>
          </p:nvPr>
        </p:nvSpPr>
        <p:spPr>
          <a:xfrm>
            <a:off x="457200" y="3455284"/>
            <a:ext cx="4020127" cy="433357"/>
          </a:xfrm>
        </p:spPr>
        <p:txBody>
          <a:bodyPr/>
          <a:lstStyle/>
          <a:p>
            <a:r>
              <a:rPr lang="en-US" b="1" dirty="0"/>
              <a:t>Crude Death Rate (C</a:t>
            </a:r>
            <a:r>
              <a:rPr lang="en-US" sz="100" b="1" baseline="0" dirty="0"/>
              <a:t> </a:t>
            </a:r>
            <a:r>
              <a:rPr lang="en-US" b="1" dirty="0"/>
              <a:t>D</a:t>
            </a:r>
            <a:r>
              <a:rPr lang="en-US" sz="100" b="1" baseline="0" dirty="0"/>
              <a:t> </a:t>
            </a:r>
            <a:r>
              <a:rPr lang="en-US" b="1" dirty="0"/>
              <a:t>R):</a:t>
            </a:r>
          </a:p>
        </p:txBody>
      </p:sp>
      <p:graphicFrame>
        <p:nvGraphicFramePr>
          <p:cNvPr id="11" name="Object 10" descr="Deaths per year, per 1,000 people.">
            <a:extLst>
              <a:ext uri="{FF2B5EF4-FFF2-40B4-BE49-F238E27FC236}">
                <a16:creationId xmlns:a16="http://schemas.microsoft.com/office/drawing/2014/main" id="{3CD5EAD0-6DC9-4BD9-B54C-C9A19DE2D9F6}"/>
              </a:ext>
            </a:extLst>
          </p:cNvPr>
          <p:cNvGraphicFramePr>
            <a:graphicFrameLocks noChangeAspect="1"/>
          </p:cNvGraphicFramePr>
          <p:nvPr>
            <p:extLst>
              <p:ext uri="{D42A27DB-BD31-4B8C-83A1-F6EECF244321}">
                <p14:modId xmlns:p14="http://schemas.microsoft.com/office/powerpoint/2010/main" val="302905092"/>
              </p:ext>
            </p:extLst>
          </p:nvPr>
        </p:nvGraphicFramePr>
        <p:xfrm>
          <a:off x="4551175" y="3273892"/>
          <a:ext cx="1873627" cy="764243"/>
        </p:xfrm>
        <a:graphic>
          <a:graphicData uri="http://schemas.openxmlformats.org/presentationml/2006/ole">
            <mc:AlternateContent xmlns:mc="http://schemas.openxmlformats.org/markup-compatibility/2006">
              <mc:Choice xmlns:v="urn:schemas-microsoft-com:vml" Requires="v">
                <p:oleObj spid="_x0000_s1348" name="Equation" r:id="rId5" imgW="1930320" imgH="787320" progId="Equation.DSMT4">
                  <p:embed/>
                </p:oleObj>
              </mc:Choice>
              <mc:Fallback>
                <p:oleObj name="Equation" r:id="rId5" imgW="1930320" imgH="787320" progId="Equation.DSMT4">
                  <p:embed/>
                  <p:pic>
                    <p:nvPicPr>
                      <p:cNvPr id="0" name=""/>
                      <p:cNvPicPr/>
                      <p:nvPr/>
                    </p:nvPicPr>
                    <p:blipFill>
                      <a:blip r:embed="rId6"/>
                      <a:stretch>
                        <a:fillRect/>
                      </a:stretch>
                    </p:blipFill>
                    <p:spPr>
                      <a:xfrm>
                        <a:off x="4551175" y="3273892"/>
                        <a:ext cx="1873627" cy="764243"/>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E2061E9-D6E9-400B-9830-85238D890F67}"/>
              </a:ext>
            </a:extLst>
          </p:cNvPr>
          <p:cNvSpPr>
            <a:spLocks noGrp="1"/>
          </p:cNvSpPr>
          <p:nvPr>
            <p:ph sz="quarter" idx="16"/>
          </p:nvPr>
        </p:nvSpPr>
        <p:spPr>
          <a:xfrm>
            <a:off x="457199" y="4077541"/>
            <a:ext cx="8602579" cy="1710784"/>
          </a:xfrm>
        </p:spPr>
        <p:txBody>
          <a:bodyPr/>
          <a:lstStyle/>
          <a:p>
            <a:r>
              <a:rPr lang="en-IN" b="1" dirty="0"/>
              <a:t>Total Fertility Rate (T</a:t>
            </a:r>
            <a:r>
              <a:rPr lang="en-IN" sz="100" b="1" baseline="0" dirty="0"/>
              <a:t> </a:t>
            </a:r>
            <a:r>
              <a:rPr lang="en-IN" b="1" dirty="0"/>
              <a:t>F</a:t>
            </a:r>
            <a:r>
              <a:rPr lang="en-IN" sz="100" b="1" baseline="0" dirty="0"/>
              <a:t> </a:t>
            </a:r>
            <a:r>
              <a:rPr lang="en-IN" b="1" dirty="0"/>
              <a:t>R)</a:t>
            </a:r>
            <a:r>
              <a:rPr lang="en-IN" dirty="0"/>
              <a:t> is the average number of children a woman will have throughout her childbearing years</a:t>
            </a:r>
          </a:p>
          <a:p>
            <a:r>
              <a:rPr lang="en-IN" dirty="0"/>
              <a:t>The</a:t>
            </a:r>
            <a:r>
              <a:rPr lang="en-IN" b="1" dirty="0"/>
              <a:t> infant mortality rate (I</a:t>
            </a:r>
            <a:r>
              <a:rPr lang="en-IN" sz="100" b="1" baseline="0" dirty="0"/>
              <a:t> </a:t>
            </a:r>
            <a:r>
              <a:rPr lang="en-IN" b="1" dirty="0"/>
              <a:t>M</a:t>
            </a:r>
            <a:r>
              <a:rPr lang="en-IN" sz="100" b="1" baseline="0" dirty="0"/>
              <a:t> </a:t>
            </a:r>
            <a:r>
              <a:rPr lang="en-IN" b="1" dirty="0"/>
              <a:t>R)</a:t>
            </a:r>
            <a:r>
              <a:rPr lang="en-IN" dirty="0"/>
              <a:t> is the annual number of deaths of infants under one year of age</a:t>
            </a:r>
          </a:p>
        </p:txBody>
      </p:sp>
      <p:graphicFrame>
        <p:nvGraphicFramePr>
          <p:cNvPr id="12" name="Object 11" descr="Number of deaths, age 0 to 1, per 1,000 live births.">
            <a:extLst>
              <a:ext uri="{FF2B5EF4-FFF2-40B4-BE49-F238E27FC236}">
                <a16:creationId xmlns:a16="http://schemas.microsoft.com/office/drawing/2014/main" id="{E0EFA5F8-7946-48D4-9D5A-7E2B1821EC4B}"/>
              </a:ext>
            </a:extLst>
          </p:cNvPr>
          <p:cNvGraphicFramePr>
            <a:graphicFrameLocks noChangeAspect="1"/>
          </p:cNvGraphicFramePr>
          <p:nvPr>
            <p:extLst>
              <p:ext uri="{D42A27DB-BD31-4B8C-83A1-F6EECF244321}">
                <p14:modId xmlns:p14="http://schemas.microsoft.com/office/powerpoint/2010/main" val="211236381"/>
              </p:ext>
            </p:extLst>
          </p:nvPr>
        </p:nvGraphicFramePr>
        <p:xfrm>
          <a:off x="3244850" y="5821363"/>
          <a:ext cx="2463800" cy="742950"/>
        </p:xfrm>
        <a:graphic>
          <a:graphicData uri="http://schemas.openxmlformats.org/presentationml/2006/ole">
            <mc:AlternateContent xmlns:mc="http://schemas.openxmlformats.org/markup-compatibility/2006">
              <mc:Choice xmlns:v="urn:schemas-microsoft-com:vml" Requires="v">
                <p:oleObj spid="_x0000_s1349" name="Equation" r:id="rId7" imgW="2565360" imgH="774360" progId="Equation.DSMT4">
                  <p:embed/>
                </p:oleObj>
              </mc:Choice>
              <mc:Fallback>
                <p:oleObj name="Equation" r:id="rId7" imgW="2565360" imgH="774360" progId="Equation.DSMT4">
                  <p:embed/>
                  <p:pic>
                    <p:nvPicPr>
                      <p:cNvPr id="0" name=""/>
                      <p:cNvPicPr/>
                      <p:nvPr/>
                    </p:nvPicPr>
                    <p:blipFill>
                      <a:blip r:embed="rId8"/>
                      <a:stretch>
                        <a:fillRect/>
                      </a:stretch>
                    </p:blipFill>
                    <p:spPr>
                      <a:xfrm>
                        <a:off x="3244850" y="5821363"/>
                        <a:ext cx="2463800" cy="742950"/>
                      </a:xfrm>
                      <a:prstGeom prst="rect">
                        <a:avLst/>
                      </a:prstGeom>
                    </p:spPr>
                  </p:pic>
                </p:oleObj>
              </mc:Fallback>
            </mc:AlternateContent>
          </a:graphicData>
        </a:graphic>
      </p:graphicFrame>
    </p:spTree>
    <p:extLst>
      <p:ext uri="{BB962C8B-B14F-4D97-AF65-F5344CB8AC3E}">
        <p14:creationId xmlns:p14="http://schemas.microsoft.com/office/powerpoint/2010/main" val="4238962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752" y="2674547"/>
            <a:ext cx="7077456" cy="3115056"/>
          </a:xfrm>
          <a:prstGeom prst="rect">
            <a:avLst/>
          </a:prstGeom>
        </p:spPr>
      </p:pic>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2.2.2 Births and Deaths </a:t>
            </a:r>
            <a:r>
              <a:rPr lang="en-US" sz="2000" b="0" dirty="0"/>
              <a:t>(2 of 5)</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a:xfrm>
            <a:off x="457200" y="1556326"/>
            <a:ext cx="8229600" cy="755074"/>
          </a:xfrm>
        </p:spPr>
        <p:txBody>
          <a:bodyPr/>
          <a:lstStyle/>
          <a:p>
            <a:pPr marL="432" indent="0">
              <a:buNone/>
            </a:pPr>
            <a:r>
              <a:rPr lang="en-IN" b="1" dirty="0"/>
              <a:t>Figure 2-17:</a:t>
            </a:r>
            <a:r>
              <a:rPr lang="en-IN" dirty="0"/>
              <a:t> </a:t>
            </a:r>
            <a:r>
              <a:rPr lang="en-US" dirty="0"/>
              <a:t>The highest birth rates are concentrated in Africa and Southwest Asia. </a:t>
            </a:r>
          </a:p>
        </p:txBody>
      </p:sp>
      <p:sp>
        <p:nvSpPr>
          <p:cNvPr id="7" name="TextBox 6"/>
          <p:cNvSpPr txBox="1"/>
          <p:nvPr/>
        </p:nvSpPr>
        <p:spPr>
          <a:xfrm>
            <a:off x="6166276" y="4384825"/>
            <a:ext cx="506870"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4330317" y="3620016"/>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6095151" y="4760938"/>
            <a:ext cx="864339" cy="161583"/>
          </a:xfrm>
          <a:prstGeom prst="rect">
            <a:avLst/>
          </a:prstGeom>
          <a:noFill/>
        </p:spPr>
        <p:txBody>
          <a:bodyPr wrap="none" rtlCol="0">
            <a:spAutoFit/>
          </a:bodyPr>
          <a:lstStyle/>
          <a:p>
            <a:pPr algn="ctr"/>
            <a:r>
              <a:rPr lang="en-IN" sz="450" b="1" i="1" dirty="0">
                <a:solidFill>
                  <a:srgbClr val="01A7EC"/>
                </a:solidFill>
                <a:effectLst>
                  <a:glow rad="127000">
                    <a:schemeClr val="bg1"/>
                  </a:glow>
                </a:effectLst>
                <a:latin typeface="+mj-lt"/>
              </a:rPr>
              <a:t>TROPIC OF CAPRICORN</a:t>
            </a:r>
          </a:p>
        </p:txBody>
      </p:sp>
      <p:sp>
        <p:nvSpPr>
          <p:cNvPr id="10" name="TextBox 9"/>
          <p:cNvSpPr txBox="1"/>
          <p:nvPr/>
        </p:nvSpPr>
        <p:spPr>
          <a:xfrm>
            <a:off x="7496926" y="4235855"/>
            <a:ext cx="505268" cy="169277"/>
          </a:xfrm>
          <a:prstGeom prst="rect">
            <a:avLst/>
          </a:prstGeom>
          <a:noFill/>
        </p:spPr>
        <p:txBody>
          <a:bodyPr wrap="none" rtlCol="0">
            <a:spAutoFit/>
          </a:bodyPr>
          <a:lstStyle/>
          <a:p>
            <a:pPr algn="ctr"/>
            <a:r>
              <a:rPr lang="en-IN" sz="500" b="1" i="1" dirty="0">
                <a:solidFill>
                  <a:srgbClr val="00A7EC"/>
                </a:solidFill>
                <a:latin typeface="+mj-lt"/>
              </a:rPr>
              <a:t>EQUATOR</a:t>
            </a:r>
          </a:p>
        </p:txBody>
      </p:sp>
      <p:sp>
        <p:nvSpPr>
          <p:cNvPr id="11" name="TextBox 10"/>
          <p:cNvSpPr txBox="1"/>
          <p:nvPr/>
        </p:nvSpPr>
        <p:spPr>
          <a:xfrm>
            <a:off x="7331118" y="3983989"/>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7221992" y="3820391"/>
            <a:ext cx="761747" cy="161583"/>
          </a:xfrm>
          <a:prstGeom prst="rect">
            <a:avLst/>
          </a:prstGeom>
          <a:noFill/>
        </p:spPr>
        <p:txBody>
          <a:bodyPr wrap="none" rtlCol="0">
            <a:spAutoFit/>
          </a:bodyPr>
          <a:lstStyle/>
          <a:p>
            <a:pPr algn="ctr"/>
            <a:r>
              <a:rPr lang="en-IN" sz="450" b="1" i="1" dirty="0">
                <a:solidFill>
                  <a:srgbClr val="00A7EC"/>
                </a:solidFill>
                <a:latin typeface="+mj-lt"/>
              </a:rPr>
              <a:t>TROPIC OF CANCER</a:t>
            </a:r>
          </a:p>
        </p:txBody>
      </p:sp>
      <p:sp>
        <p:nvSpPr>
          <p:cNvPr id="13" name="TextBox 12"/>
          <p:cNvSpPr txBox="1"/>
          <p:nvPr/>
        </p:nvSpPr>
        <p:spPr>
          <a:xfrm>
            <a:off x="2899248" y="4380911"/>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6448183" y="5086917"/>
            <a:ext cx="427124" cy="139125"/>
          </a:xfrm>
          <a:prstGeom prst="rect">
            <a:avLst/>
          </a:prstGeom>
          <a:noFill/>
        </p:spPr>
        <p:txBody>
          <a:bodyPr wrap="none" rtlCol="0">
            <a:spAutoFit/>
          </a:bodyPr>
          <a:lstStyle/>
          <a:p>
            <a:r>
              <a:rPr lang="en-IN" sz="500" b="1" dirty="0">
                <a:solidFill>
                  <a:schemeClr val="tx1"/>
                </a:solidFill>
              </a:rPr>
              <a:t>3,000 Miles</a:t>
            </a:r>
          </a:p>
        </p:txBody>
      </p:sp>
      <p:sp>
        <p:nvSpPr>
          <p:cNvPr id="15" name="TextBox 14"/>
          <p:cNvSpPr txBox="1"/>
          <p:nvPr/>
        </p:nvSpPr>
        <p:spPr>
          <a:xfrm>
            <a:off x="6219747" y="5226484"/>
            <a:ext cx="568093" cy="139125"/>
          </a:xfrm>
          <a:prstGeom prst="rect">
            <a:avLst/>
          </a:prstGeom>
          <a:noFill/>
        </p:spPr>
        <p:txBody>
          <a:bodyPr wrap="none" rtlCol="0">
            <a:spAutoFit/>
          </a:bodyPr>
          <a:lstStyle/>
          <a:p>
            <a:r>
              <a:rPr lang="en-IN" sz="500" b="1" dirty="0">
                <a:solidFill>
                  <a:schemeClr val="tx1"/>
                </a:solidFill>
              </a:rPr>
              <a:t>3,000 </a:t>
            </a:r>
            <a:r>
              <a:rPr lang="en-IN" sz="500" b="1" dirty="0" err="1">
                <a:solidFill>
                  <a:schemeClr val="tx1"/>
                </a:solidFill>
              </a:rPr>
              <a:t>Kilometers</a:t>
            </a:r>
            <a:endParaRPr lang="en-IN" sz="500" b="1" dirty="0">
              <a:solidFill>
                <a:schemeClr val="tx1"/>
              </a:solidFill>
            </a:endParaRPr>
          </a:p>
        </p:txBody>
      </p:sp>
      <p:sp>
        <p:nvSpPr>
          <p:cNvPr id="16" name="TextBox 15"/>
          <p:cNvSpPr txBox="1"/>
          <p:nvPr/>
        </p:nvSpPr>
        <p:spPr>
          <a:xfrm>
            <a:off x="6125523" y="5086690"/>
            <a:ext cx="282203" cy="139125"/>
          </a:xfrm>
          <a:prstGeom prst="rect">
            <a:avLst/>
          </a:prstGeom>
          <a:noFill/>
        </p:spPr>
        <p:txBody>
          <a:bodyPr wrap="none" rtlCol="0">
            <a:spAutoFit/>
          </a:bodyPr>
          <a:lstStyle/>
          <a:p>
            <a:r>
              <a:rPr lang="en-IN" sz="500" b="1" dirty="0">
                <a:solidFill>
                  <a:schemeClr val="tx1"/>
                </a:solidFill>
              </a:rPr>
              <a:t>1,500</a:t>
            </a:r>
          </a:p>
        </p:txBody>
      </p:sp>
      <p:sp>
        <p:nvSpPr>
          <p:cNvPr id="17" name="TextBox 16"/>
          <p:cNvSpPr txBox="1"/>
          <p:nvPr/>
        </p:nvSpPr>
        <p:spPr>
          <a:xfrm>
            <a:off x="5854191" y="5086690"/>
            <a:ext cx="180757" cy="139125"/>
          </a:xfrm>
          <a:prstGeom prst="rect">
            <a:avLst/>
          </a:prstGeom>
          <a:noFill/>
        </p:spPr>
        <p:txBody>
          <a:bodyPr wrap="none" rtlCol="0">
            <a:spAutoFit/>
          </a:bodyPr>
          <a:lstStyle/>
          <a:p>
            <a:r>
              <a:rPr lang="en-IN" sz="500" b="1" dirty="0">
                <a:solidFill>
                  <a:schemeClr val="tx1"/>
                </a:solidFill>
              </a:rPr>
              <a:t>0</a:t>
            </a:r>
          </a:p>
        </p:txBody>
      </p:sp>
      <p:sp>
        <p:nvSpPr>
          <p:cNvPr id="18" name="TextBox 17"/>
          <p:cNvSpPr txBox="1"/>
          <p:nvPr/>
        </p:nvSpPr>
        <p:spPr>
          <a:xfrm>
            <a:off x="5998459" y="5226484"/>
            <a:ext cx="282203" cy="139125"/>
          </a:xfrm>
          <a:prstGeom prst="rect">
            <a:avLst/>
          </a:prstGeom>
          <a:noFill/>
        </p:spPr>
        <p:txBody>
          <a:bodyPr wrap="none" rtlCol="0">
            <a:spAutoFit/>
          </a:bodyPr>
          <a:lstStyle/>
          <a:p>
            <a:r>
              <a:rPr lang="en-IN" sz="500" b="1" dirty="0">
                <a:solidFill>
                  <a:schemeClr val="tx1"/>
                </a:solidFill>
              </a:rPr>
              <a:t>1,500</a:t>
            </a:r>
          </a:p>
        </p:txBody>
      </p:sp>
      <p:sp>
        <p:nvSpPr>
          <p:cNvPr id="19" name="TextBox 18"/>
          <p:cNvSpPr txBox="1"/>
          <p:nvPr/>
        </p:nvSpPr>
        <p:spPr>
          <a:xfrm>
            <a:off x="5854191" y="5226484"/>
            <a:ext cx="180757" cy="139125"/>
          </a:xfrm>
          <a:prstGeom prst="rect">
            <a:avLst/>
          </a:prstGeom>
          <a:noFill/>
        </p:spPr>
        <p:txBody>
          <a:bodyPr wrap="none" rtlCol="0">
            <a:spAutoFit/>
          </a:bodyPr>
          <a:lstStyle/>
          <a:p>
            <a:r>
              <a:rPr lang="en-IN" sz="500" b="1" dirty="0">
                <a:solidFill>
                  <a:schemeClr val="tx1"/>
                </a:solidFill>
              </a:rPr>
              <a:t>0</a:t>
            </a:r>
          </a:p>
        </p:txBody>
      </p:sp>
      <p:sp>
        <p:nvSpPr>
          <p:cNvPr id="20" name="TextBox 19"/>
          <p:cNvSpPr txBox="1"/>
          <p:nvPr/>
        </p:nvSpPr>
        <p:spPr>
          <a:xfrm>
            <a:off x="6617876" y="535824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21" name="TextBox 20"/>
          <p:cNvSpPr txBox="1"/>
          <p:nvPr/>
        </p:nvSpPr>
        <p:spPr>
          <a:xfrm>
            <a:off x="6373941" y="535824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22" name="TextBox 21"/>
          <p:cNvSpPr txBox="1"/>
          <p:nvPr/>
        </p:nvSpPr>
        <p:spPr>
          <a:xfrm>
            <a:off x="6144357" y="535824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3" name="TextBox 22"/>
          <p:cNvSpPr txBox="1"/>
          <p:nvPr/>
        </p:nvSpPr>
        <p:spPr>
          <a:xfrm>
            <a:off x="4086363" y="535824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4" name="TextBox 23"/>
          <p:cNvSpPr txBox="1"/>
          <p:nvPr/>
        </p:nvSpPr>
        <p:spPr>
          <a:xfrm>
            <a:off x="3036262" y="535824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25" name="TextBox 24"/>
          <p:cNvSpPr txBox="1"/>
          <p:nvPr/>
        </p:nvSpPr>
        <p:spPr>
          <a:xfrm>
            <a:off x="2545363" y="4640938"/>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6" name="TextBox 25"/>
          <p:cNvSpPr txBox="1"/>
          <p:nvPr/>
        </p:nvSpPr>
        <p:spPr>
          <a:xfrm>
            <a:off x="2564979" y="4271048"/>
            <a:ext cx="212376" cy="151773"/>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27" name="TextBox 26"/>
          <p:cNvSpPr txBox="1"/>
          <p:nvPr/>
        </p:nvSpPr>
        <p:spPr>
          <a:xfrm>
            <a:off x="2565928" y="390446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8" name="TextBox 27"/>
          <p:cNvSpPr txBox="1"/>
          <p:nvPr/>
        </p:nvSpPr>
        <p:spPr>
          <a:xfrm>
            <a:off x="2701852" y="3539895"/>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29" name="TextBox 28"/>
          <p:cNvSpPr txBox="1"/>
          <p:nvPr/>
        </p:nvSpPr>
        <p:spPr>
          <a:xfrm>
            <a:off x="3457348" y="2811537"/>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0" name="TextBox 29"/>
          <p:cNvSpPr txBox="1"/>
          <p:nvPr/>
        </p:nvSpPr>
        <p:spPr>
          <a:xfrm>
            <a:off x="3745330" y="2711763"/>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31" name="TextBox 30"/>
          <p:cNvSpPr txBox="1"/>
          <p:nvPr/>
        </p:nvSpPr>
        <p:spPr>
          <a:xfrm>
            <a:off x="3923365" y="2711763"/>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32" name="TextBox 31"/>
          <p:cNvSpPr txBox="1"/>
          <p:nvPr/>
        </p:nvSpPr>
        <p:spPr>
          <a:xfrm>
            <a:off x="4088784" y="2711763"/>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33" name="TextBox 32"/>
          <p:cNvSpPr txBox="1"/>
          <p:nvPr/>
        </p:nvSpPr>
        <p:spPr>
          <a:xfrm>
            <a:off x="4282222" y="2711763"/>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34" name="TextBox 33"/>
          <p:cNvSpPr txBox="1"/>
          <p:nvPr/>
        </p:nvSpPr>
        <p:spPr>
          <a:xfrm>
            <a:off x="4465350" y="271176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5" name="TextBox 34"/>
          <p:cNvSpPr txBox="1"/>
          <p:nvPr/>
        </p:nvSpPr>
        <p:spPr>
          <a:xfrm>
            <a:off x="4640227" y="2711763"/>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36" name="TextBox 35"/>
          <p:cNvSpPr txBox="1"/>
          <p:nvPr/>
        </p:nvSpPr>
        <p:spPr>
          <a:xfrm>
            <a:off x="4826968" y="2711763"/>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37" name="TextBox 36"/>
          <p:cNvSpPr txBox="1"/>
          <p:nvPr/>
        </p:nvSpPr>
        <p:spPr>
          <a:xfrm>
            <a:off x="5185035" y="2712080"/>
            <a:ext cx="212376" cy="151773"/>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38" name="TextBox 37"/>
          <p:cNvSpPr txBox="1"/>
          <p:nvPr/>
        </p:nvSpPr>
        <p:spPr>
          <a:xfrm>
            <a:off x="5342955" y="271208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39" name="TextBox 38"/>
          <p:cNvSpPr txBox="1"/>
          <p:nvPr/>
        </p:nvSpPr>
        <p:spPr>
          <a:xfrm>
            <a:off x="5516630" y="2712664"/>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0" name="TextBox 39"/>
          <p:cNvSpPr txBox="1"/>
          <p:nvPr/>
        </p:nvSpPr>
        <p:spPr>
          <a:xfrm>
            <a:off x="5703114" y="2707046"/>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1" name="TextBox 40"/>
          <p:cNvSpPr txBox="1"/>
          <p:nvPr/>
        </p:nvSpPr>
        <p:spPr>
          <a:xfrm>
            <a:off x="5867394" y="2716367"/>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2" name="TextBox 41"/>
          <p:cNvSpPr txBox="1"/>
          <p:nvPr/>
        </p:nvSpPr>
        <p:spPr>
          <a:xfrm>
            <a:off x="6018447" y="2711758"/>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43" name="TextBox 42"/>
          <p:cNvSpPr txBox="1"/>
          <p:nvPr/>
        </p:nvSpPr>
        <p:spPr>
          <a:xfrm>
            <a:off x="6188920" y="2710262"/>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44" name="TextBox 43"/>
          <p:cNvSpPr txBox="1"/>
          <p:nvPr/>
        </p:nvSpPr>
        <p:spPr>
          <a:xfrm>
            <a:off x="6725706" y="2705790"/>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45" name="TextBox 44"/>
          <p:cNvSpPr txBox="1"/>
          <p:nvPr/>
        </p:nvSpPr>
        <p:spPr>
          <a:xfrm>
            <a:off x="7108146" y="282065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6" name="TextBox 45"/>
          <p:cNvSpPr txBox="1"/>
          <p:nvPr/>
        </p:nvSpPr>
        <p:spPr>
          <a:xfrm>
            <a:off x="7585519" y="3180237"/>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7812931" y="3550647"/>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8" name="TextBox 47"/>
          <p:cNvSpPr txBox="1"/>
          <p:nvPr/>
        </p:nvSpPr>
        <p:spPr>
          <a:xfrm>
            <a:off x="7954692" y="4281222"/>
            <a:ext cx="212376" cy="151773"/>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49" name="TextBox 48"/>
          <p:cNvSpPr txBox="1"/>
          <p:nvPr/>
        </p:nvSpPr>
        <p:spPr>
          <a:xfrm>
            <a:off x="7812931" y="5018682"/>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0" name="TextBox 49"/>
          <p:cNvSpPr txBox="1"/>
          <p:nvPr/>
        </p:nvSpPr>
        <p:spPr>
          <a:xfrm>
            <a:off x="7896765" y="4641074"/>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1" name="TextBox 50"/>
          <p:cNvSpPr txBox="1"/>
          <p:nvPr/>
        </p:nvSpPr>
        <p:spPr>
          <a:xfrm>
            <a:off x="7896764" y="3911907"/>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2" name="TextBox 51"/>
          <p:cNvSpPr txBox="1"/>
          <p:nvPr/>
        </p:nvSpPr>
        <p:spPr>
          <a:xfrm>
            <a:off x="5040425" y="2905619"/>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2944015" y="317235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4" name="TextBox 53"/>
          <p:cNvSpPr txBox="1"/>
          <p:nvPr/>
        </p:nvSpPr>
        <p:spPr>
          <a:xfrm>
            <a:off x="2698861" y="5001044"/>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5" name="TextBox 54"/>
          <p:cNvSpPr txBox="1"/>
          <p:nvPr/>
        </p:nvSpPr>
        <p:spPr>
          <a:xfrm>
            <a:off x="3296891" y="535824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56" name="TextBox 55"/>
          <p:cNvSpPr txBox="1"/>
          <p:nvPr/>
        </p:nvSpPr>
        <p:spPr>
          <a:xfrm>
            <a:off x="3564192" y="535824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57" name="TextBox 56"/>
          <p:cNvSpPr txBox="1"/>
          <p:nvPr/>
        </p:nvSpPr>
        <p:spPr>
          <a:xfrm>
            <a:off x="3823741" y="535824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58" name="TextBox 57"/>
          <p:cNvSpPr txBox="1"/>
          <p:nvPr/>
        </p:nvSpPr>
        <p:spPr>
          <a:xfrm>
            <a:off x="4342509" y="535824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9" name="TextBox 58"/>
          <p:cNvSpPr txBox="1"/>
          <p:nvPr/>
        </p:nvSpPr>
        <p:spPr>
          <a:xfrm>
            <a:off x="4601727" y="535824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0" name="TextBox 59"/>
          <p:cNvSpPr txBox="1"/>
          <p:nvPr/>
        </p:nvSpPr>
        <p:spPr>
          <a:xfrm>
            <a:off x="4864629" y="535824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1" name="TextBox 60"/>
          <p:cNvSpPr txBox="1"/>
          <p:nvPr/>
        </p:nvSpPr>
        <p:spPr>
          <a:xfrm>
            <a:off x="5146665" y="5358241"/>
            <a:ext cx="212376" cy="151773"/>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62" name="TextBox 61"/>
          <p:cNvSpPr txBox="1"/>
          <p:nvPr/>
        </p:nvSpPr>
        <p:spPr>
          <a:xfrm>
            <a:off x="5375593" y="535824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3" name="TextBox 62"/>
          <p:cNvSpPr txBox="1"/>
          <p:nvPr/>
        </p:nvSpPr>
        <p:spPr>
          <a:xfrm>
            <a:off x="5629054" y="535824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4" name="TextBox 63"/>
          <p:cNvSpPr txBox="1"/>
          <p:nvPr/>
        </p:nvSpPr>
        <p:spPr>
          <a:xfrm>
            <a:off x="5882126" y="5358241"/>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65" name="TextBox 64"/>
          <p:cNvSpPr txBox="1"/>
          <p:nvPr/>
        </p:nvSpPr>
        <p:spPr>
          <a:xfrm>
            <a:off x="6871931" y="535824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66" name="TextBox 65"/>
          <p:cNvSpPr txBox="1"/>
          <p:nvPr/>
        </p:nvSpPr>
        <p:spPr>
          <a:xfrm>
            <a:off x="7132070" y="535824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67" name="TextBox 66"/>
          <p:cNvSpPr txBox="1"/>
          <p:nvPr/>
        </p:nvSpPr>
        <p:spPr>
          <a:xfrm>
            <a:off x="7402585" y="535824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68" name="TextBox 67"/>
          <p:cNvSpPr txBox="1"/>
          <p:nvPr/>
        </p:nvSpPr>
        <p:spPr>
          <a:xfrm>
            <a:off x="4645635" y="4799520"/>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4998114" y="2709775"/>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70" name="TextBox 69"/>
          <p:cNvSpPr txBox="1"/>
          <p:nvPr/>
        </p:nvSpPr>
        <p:spPr>
          <a:xfrm>
            <a:off x="6370928" y="2710262"/>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71" name="TextBox 70"/>
          <p:cNvSpPr txBox="1"/>
          <p:nvPr/>
        </p:nvSpPr>
        <p:spPr>
          <a:xfrm>
            <a:off x="6527320" y="2710262"/>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72" name="TextBox 71"/>
          <p:cNvSpPr txBox="1"/>
          <p:nvPr/>
        </p:nvSpPr>
        <p:spPr>
          <a:xfrm>
            <a:off x="977723" y="5065622"/>
            <a:ext cx="869149" cy="307777"/>
          </a:xfrm>
          <a:prstGeom prst="rect">
            <a:avLst/>
          </a:prstGeom>
          <a:noFill/>
        </p:spPr>
        <p:txBody>
          <a:bodyPr wrap="none" rtlCol="0">
            <a:spAutoFit/>
          </a:bodyPr>
          <a:lstStyle/>
          <a:p>
            <a:r>
              <a:rPr lang="en-US" sz="700" b="1" dirty="0">
                <a:solidFill>
                  <a:schemeClr val="tx1"/>
                </a:solidFill>
                <a:latin typeface="Arial Black" panose="020B0A04020102020204" pitchFamily="34" charset="0"/>
              </a:rPr>
              <a:t>Births per</a:t>
            </a:r>
          </a:p>
          <a:p>
            <a:r>
              <a:rPr lang="en-US" sz="700" b="1" dirty="0">
                <a:solidFill>
                  <a:schemeClr val="tx1"/>
                </a:solidFill>
                <a:latin typeface="Arial Black" panose="020B0A04020102020204" pitchFamily="34" charset="0"/>
              </a:rPr>
              <a:t>1,000 persons</a:t>
            </a:r>
            <a:endParaRPr lang="en-IN" sz="700" b="1" dirty="0">
              <a:solidFill>
                <a:schemeClr val="tx1"/>
              </a:solidFill>
              <a:latin typeface="Arial Black" panose="020B0A04020102020204" pitchFamily="34" charset="0"/>
            </a:endParaRPr>
          </a:p>
        </p:txBody>
      </p:sp>
      <p:sp>
        <p:nvSpPr>
          <p:cNvPr id="76" name="TextBox 75"/>
          <p:cNvSpPr txBox="1"/>
          <p:nvPr/>
        </p:nvSpPr>
        <p:spPr>
          <a:xfrm>
            <a:off x="1964047" y="5459569"/>
            <a:ext cx="564578" cy="200055"/>
          </a:xfrm>
          <a:prstGeom prst="rect">
            <a:avLst/>
          </a:prstGeom>
          <a:noFill/>
        </p:spPr>
        <p:txBody>
          <a:bodyPr wrap="none" rtlCol="0">
            <a:spAutoFit/>
          </a:bodyPr>
          <a:lstStyle/>
          <a:p>
            <a:r>
              <a:rPr lang="en-IN" sz="700" b="1" dirty="0">
                <a:solidFill>
                  <a:schemeClr val="tx1"/>
                </a:solidFill>
                <a:latin typeface="+mn-lt"/>
              </a:rPr>
              <a:t>below 10</a:t>
            </a:r>
          </a:p>
        </p:txBody>
      </p:sp>
      <p:sp>
        <p:nvSpPr>
          <p:cNvPr id="77" name="TextBox 76"/>
          <p:cNvSpPr txBox="1"/>
          <p:nvPr/>
        </p:nvSpPr>
        <p:spPr>
          <a:xfrm>
            <a:off x="1972118" y="5587395"/>
            <a:ext cx="503664" cy="200055"/>
          </a:xfrm>
          <a:prstGeom prst="rect">
            <a:avLst/>
          </a:prstGeom>
          <a:noFill/>
        </p:spPr>
        <p:txBody>
          <a:bodyPr wrap="none" rtlCol="0">
            <a:spAutoFit/>
          </a:bodyPr>
          <a:lstStyle/>
          <a:p>
            <a:r>
              <a:rPr lang="en-IN" sz="700" b="1" dirty="0">
                <a:solidFill>
                  <a:schemeClr val="tx1"/>
                </a:solidFill>
                <a:latin typeface="+mn-lt"/>
              </a:rPr>
              <a:t>no data</a:t>
            </a:r>
          </a:p>
        </p:txBody>
      </p:sp>
      <p:sp>
        <p:nvSpPr>
          <p:cNvPr id="78" name="TextBox 77"/>
          <p:cNvSpPr txBox="1"/>
          <p:nvPr/>
        </p:nvSpPr>
        <p:spPr>
          <a:xfrm>
            <a:off x="1963794" y="5319753"/>
            <a:ext cx="433132" cy="200055"/>
          </a:xfrm>
          <a:prstGeom prst="rect">
            <a:avLst/>
          </a:prstGeom>
          <a:noFill/>
        </p:spPr>
        <p:txBody>
          <a:bodyPr wrap="none" rtlCol="0">
            <a:spAutoFit/>
          </a:bodyPr>
          <a:lstStyle/>
          <a:p>
            <a:r>
              <a:rPr lang="en-IN" sz="700" b="1" dirty="0">
                <a:solidFill>
                  <a:schemeClr val="tx1"/>
                </a:solidFill>
                <a:latin typeface="+mn-lt"/>
              </a:rPr>
              <a:t>10–19</a:t>
            </a:r>
          </a:p>
        </p:txBody>
      </p:sp>
      <p:sp>
        <p:nvSpPr>
          <p:cNvPr id="79" name="TextBox 78"/>
          <p:cNvSpPr txBox="1"/>
          <p:nvPr/>
        </p:nvSpPr>
        <p:spPr>
          <a:xfrm>
            <a:off x="1169590" y="5603441"/>
            <a:ext cx="433132" cy="200055"/>
          </a:xfrm>
          <a:prstGeom prst="rect">
            <a:avLst/>
          </a:prstGeom>
          <a:noFill/>
        </p:spPr>
        <p:txBody>
          <a:bodyPr wrap="none" rtlCol="0">
            <a:spAutoFit/>
          </a:bodyPr>
          <a:lstStyle/>
          <a:p>
            <a:r>
              <a:rPr lang="en-IN" sz="700" b="1" dirty="0">
                <a:solidFill>
                  <a:schemeClr val="tx1"/>
                </a:solidFill>
                <a:latin typeface="+mn-lt"/>
              </a:rPr>
              <a:t>20–29</a:t>
            </a:r>
          </a:p>
        </p:txBody>
      </p:sp>
      <p:sp>
        <p:nvSpPr>
          <p:cNvPr id="80" name="TextBox 79"/>
          <p:cNvSpPr txBox="1"/>
          <p:nvPr/>
        </p:nvSpPr>
        <p:spPr>
          <a:xfrm>
            <a:off x="1169590" y="5463625"/>
            <a:ext cx="433132" cy="200055"/>
          </a:xfrm>
          <a:prstGeom prst="rect">
            <a:avLst/>
          </a:prstGeom>
          <a:noFill/>
        </p:spPr>
        <p:txBody>
          <a:bodyPr wrap="none" rtlCol="0">
            <a:spAutoFit/>
          </a:bodyPr>
          <a:lstStyle/>
          <a:p>
            <a:r>
              <a:rPr lang="en-IN" sz="700" b="1" dirty="0">
                <a:solidFill>
                  <a:schemeClr val="tx1"/>
                </a:solidFill>
                <a:latin typeface="+mn-lt"/>
              </a:rPr>
              <a:t>30–39</a:t>
            </a:r>
          </a:p>
        </p:txBody>
      </p:sp>
      <p:sp>
        <p:nvSpPr>
          <p:cNvPr id="81" name="TextBox 80"/>
          <p:cNvSpPr txBox="1"/>
          <p:nvPr/>
        </p:nvSpPr>
        <p:spPr>
          <a:xfrm>
            <a:off x="1169590" y="5319433"/>
            <a:ext cx="752129" cy="200055"/>
          </a:xfrm>
          <a:prstGeom prst="rect">
            <a:avLst/>
          </a:prstGeom>
          <a:noFill/>
        </p:spPr>
        <p:txBody>
          <a:bodyPr wrap="none" rtlCol="0">
            <a:spAutoFit/>
          </a:bodyPr>
          <a:lstStyle/>
          <a:p>
            <a:r>
              <a:rPr lang="en-IN" sz="700" b="1" dirty="0">
                <a:solidFill>
                  <a:schemeClr val="tx1"/>
                </a:solidFill>
                <a:latin typeface="+mn-lt"/>
              </a:rPr>
              <a:t>40 and above</a:t>
            </a:r>
          </a:p>
        </p:txBody>
      </p:sp>
    </p:spTree>
    <p:extLst>
      <p:ext uri="{BB962C8B-B14F-4D97-AF65-F5344CB8AC3E}">
        <p14:creationId xmlns:p14="http://schemas.microsoft.com/office/powerpoint/2010/main" val="1236677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896" y="2605875"/>
            <a:ext cx="6998208" cy="2901696"/>
          </a:xfrm>
          <a:prstGeom prst="rect">
            <a:avLst/>
          </a:prstGeom>
        </p:spPr>
      </p:pic>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2.2.2 Births and Deaths </a:t>
            </a:r>
            <a:r>
              <a:rPr lang="en-US" sz="2000" b="0" dirty="0"/>
              <a:t>(3 of 5)</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a:xfrm>
            <a:off x="457200" y="1556326"/>
            <a:ext cx="8229600" cy="805873"/>
          </a:xfrm>
        </p:spPr>
        <p:txBody>
          <a:bodyPr/>
          <a:lstStyle/>
          <a:p>
            <a:pPr marL="432" indent="0">
              <a:buNone/>
            </a:pPr>
            <a:r>
              <a:rPr lang="en-IN" b="1" dirty="0"/>
              <a:t>Figure 2-18:</a:t>
            </a:r>
            <a:r>
              <a:rPr lang="en-IN" dirty="0"/>
              <a:t> </a:t>
            </a:r>
            <a:r>
              <a:rPr lang="en-US" dirty="0"/>
              <a:t>: The highest TFR are in Africa and Southwest Asia.</a:t>
            </a:r>
          </a:p>
        </p:txBody>
      </p:sp>
      <p:sp>
        <p:nvSpPr>
          <p:cNvPr id="7" name="TextBox 6"/>
          <p:cNvSpPr txBox="1"/>
          <p:nvPr/>
        </p:nvSpPr>
        <p:spPr>
          <a:xfrm>
            <a:off x="6099893" y="4335140"/>
            <a:ext cx="506870"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4221122" y="3552741"/>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6031658" y="4731115"/>
            <a:ext cx="864339" cy="161583"/>
          </a:xfrm>
          <a:prstGeom prst="rect">
            <a:avLst/>
          </a:prstGeom>
          <a:noFill/>
        </p:spPr>
        <p:txBody>
          <a:bodyPr wrap="none" rtlCol="0">
            <a:spAutoFit/>
          </a:bodyPr>
          <a:lstStyle/>
          <a:p>
            <a:pPr algn="ctr"/>
            <a:r>
              <a:rPr lang="en-IN" sz="450" b="1" i="1" dirty="0">
                <a:solidFill>
                  <a:srgbClr val="01A7EC"/>
                </a:solidFill>
                <a:effectLst>
                  <a:glow rad="127000">
                    <a:schemeClr val="bg1"/>
                  </a:glow>
                </a:effectLst>
                <a:latin typeface="+mn-lt"/>
              </a:rPr>
              <a:t>TROPIC OF CAPRICORN</a:t>
            </a:r>
          </a:p>
        </p:txBody>
      </p:sp>
      <p:sp>
        <p:nvSpPr>
          <p:cNvPr id="10" name="TextBox 9"/>
          <p:cNvSpPr txBox="1"/>
          <p:nvPr/>
        </p:nvSpPr>
        <p:spPr>
          <a:xfrm>
            <a:off x="7503040" y="4185744"/>
            <a:ext cx="505268" cy="169277"/>
          </a:xfrm>
          <a:prstGeom prst="rect">
            <a:avLst/>
          </a:prstGeom>
          <a:noFill/>
        </p:spPr>
        <p:txBody>
          <a:bodyPr wrap="none" rtlCol="0">
            <a:spAutoFit/>
          </a:bodyPr>
          <a:lstStyle/>
          <a:p>
            <a:pPr algn="ctr"/>
            <a:r>
              <a:rPr lang="en-IN" sz="500" b="1" i="1" dirty="0">
                <a:solidFill>
                  <a:srgbClr val="00A7EC"/>
                </a:solidFill>
                <a:latin typeface="+mn-lt"/>
              </a:rPr>
              <a:t>EQUATOR</a:t>
            </a:r>
          </a:p>
        </p:txBody>
      </p:sp>
      <p:sp>
        <p:nvSpPr>
          <p:cNvPr id="11" name="TextBox 10"/>
          <p:cNvSpPr txBox="1"/>
          <p:nvPr/>
        </p:nvSpPr>
        <p:spPr>
          <a:xfrm>
            <a:off x="7299442" y="3935596"/>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7167626" y="3751527"/>
            <a:ext cx="761747" cy="161583"/>
          </a:xfrm>
          <a:prstGeom prst="rect">
            <a:avLst/>
          </a:prstGeom>
          <a:noFill/>
        </p:spPr>
        <p:txBody>
          <a:bodyPr wrap="none" rtlCol="0">
            <a:spAutoFit/>
          </a:bodyPr>
          <a:lstStyle/>
          <a:p>
            <a:pPr algn="ctr"/>
            <a:r>
              <a:rPr lang="en-IN" sz="450" b="1" i="1" dirty="0">
                <a:solidFill>
                  <a:srgbClr val="00A7EC"/>
                </a:solidFill>
                <a:latin typeface="+mn-lt"/>
              </a:rPr>
              <a:t>TROPIC OF CANCER</a:t>
            </a:r>
          </a:p>
        </p:txBody>
      </p:sp>
      <p:sp>
        <p:nvSpPr>
          <p:cNvPr id="13" name="TextBox 12"/>
          <p:cNvSpPr txBox="1"/>
          <p:nvPr/>
        </p:nvSpPr>
        <p:spPr>
          <a:xfrm>
            <a:off x="2746105" y="4335996"/>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6380241" y="5065386"/>
            <a:ext cx="427124" cy="139125"/>
          </a:xfrm>
          <a:prstGeom prst="rect">
            <a:avLst/>
          </a:prstGeom>
          <a:noFill/>
        </p:spPr>
        <p:txBody>
          <a:bodyPr wrap="none" rtlCol="0">
            <a:spAutoFit/>
          </a:bodyPr>
          <a:lstStyle/>
          <a:p>
            <a:r>
              <a:rPr lang="en-IN" sz="500" b="1" dirty="0">
                <a:solidFill>
                  <a:schemeClr val="tx1"/>
                </a:solidFill>
              </a:rPr>
              <a:t>3,000 Miles</a:t>
            </a:r>
          </a:p>
        </p:txBody>
      </p:sp>
      <p:sp>
        <p:nvSpPr>
          <p:cNvPr id="15" name="TextBox 14"/>
          <p:cNvSpPr txBox="1"/>
          <p:nvPr/>
        </p:nvSpPr>
        <p:spPr>
          <a:xfrm>
            <a:off x="6147836" y="5190664"/>
            <a:ext cx="568093" cy="139125"/>
          </a:xfrm>
          <a:prstGeom prst="rect">
            <a:avLst/>
          </a:prstGeom>
          <a:noFill/>
        </p:spPr>
        <p:txBody>
          <a:bodyPr wrap="none" rtlCol="0">
            <a:spAutoFit/>
          </a:bodyPr>
          <a:lstStyle/>
          <a:p>
            <a:r>
              <a:rPr lang="en-IN" sz="500" b="1" dirty="0">
                <a:solidFill>
                  <a:schemeClr val="tx1"/>
                </a:solidFill>
              </a:rPr>
              <a:t>3,000 </a:t>
            </a:r>
            <a:r>
              <a:rPr lang="en-IN" sz="500" b="1" dirty="0" err="1">
                <a:solidFill>
                  <a:schemeClr val="tx1"/>
                </a:solidFill>
              </a:rPr>
              <a:t>Kilometers</a:t>
            </a:r>
            <a:endParaRPr lang="en-IN" sz="500" b="1" dirty="0">
              <a:solidFill>
                <a:schemeClr val="tx1"/>
              </a:solidFill>
            </a:endParaRPr>
          </a:p>
        </p:txBody>
      </p:sp>
      <p:sp>
        <p:nvSpPr>
          <p:cNvPr id="16" name="TextBox 15"/>
          <p:cNvSpPr txBox="1"/>
          <p:nvPr/>
        </p:nvSpPr>
        <p:spPr>
          <a:xfrm>
            <a:off x="6057581" y="5065159"/>
            <a:ext cx="282203" cy="139125"/>
          </a:xfrm>
          <a:prstGeom prst="rect">
            <a:avLst/>
          </a:prstGeom>
          <a:noFill/>
        </p:spPr>
        <p:txBody>
          <a:bodyPr wrap="none" rtlCol="0">
            <a:spAutoFit/>
          </a:bodyPr>
          <a:lstStyle/>
          <a:p>
            <a:r>
              <a:rPr lang="en-IN" sz="500" b="1" dirty="0">
                <a:solidFill>
                  <a:schemeClr val="tx1"/>
                </a:solidFill>
              </a:rPr>
              <a:t>1,500</a:t>
            </a:r>
          </a:p>
        </p:txBody>
      </p:sp>
      <p:sp>
        <p:nvSpPr>
          <p:cNvPr id="17" name="TextBox 16"/>
          <p:cNvSpPr txBox="1"/>
          <p:nvPr/>
        </p:nvSpPr>
        <p:spPr>
          <a:xfrm>
            <a:off x="5786249" y="5065159"/>
            <a:ext cx="180757" cy="139125"/>
          </a:xfrm>
          <a:prstGeom prst="rect">
            <a:avLst/>
          </a:prstGeom>
          <a:noFill/>
        </p:spPr>
        <p:txBody>
          <a:bodyPr wrap="none" rtlCol="0">
            <a:spAutoFit/>
          </a:bodyPr>
          <a:lstStyle/>
          <a:p>
            <a:r>
              <a:rPr lang="en-IN" sz="500" b="1" dirty="0">
                <a:solidFill>
                  <a:schemeClr val="tx1"/>
                </a:solidFill>
              </a:rPr>
              <a:t>0</a:t>
            </a:r>
          </a:p>
        </p:txBody>
      </p:sp>
      <p:sp>
        <p:nvSpPr>
          <p:cNvPr id="18" name="TextBox 17"/>
          <p:cNvSpPr txBox="1"/>
          <p:nvPr/>
        </p:nvSpPr>
        <p:spPr>
          <a:xfrm>
            <a:off x="5926548" y="5190664"/>
            <a:ext cx="282203" cy="139125"/>
          </a:xfrm>
          <a:prstGeom prst="rect">
            <a:avLst/>
          </a:prstGeom>
          <a:noFill/>
        </p:spPr>
        <p:txBody>
          <a:bodyPr wrap="none" rtlCol="0">
            <a:spAutoFit/>
          </a:bodyPr>
          <a:lstStyle/>
          <a:p>
            <a:r>
              <a:rPr lang="en-IN" sz="500" b="1" dirty="0">
                <a:solidFill>
                  <a:schemeClr val="tx1"/>
                </a:solidFill>
              </a:rPr>
              <a:t>1,500</a:t>
            </a:r>
          </a:p>
        </p:txBody>
      </p:sp>
      <p:sp>
        <p:nvSpPr>
          <p:cNvPr id="19" name="TextBox 18"/>
          <p:cNvSpPr txBox="1"/>
          <p:nvPr/>
        </p:nvSpPr>
        <p:spPr>
          <a:xfrm>
            <a:off x="5782280" y="5190664"/>
            <a:ext cx="180757" cy="139125"/>
          </a:xfrm>
          <a:prstGeom prst="rect">
            <a:avLst/>
          </a:prstGeom>
          <a:noFill/>
        </p:spPr>
        <p:txBody>
          <a:bodyPr wrap="none" rtlCol="0">
            <a:spAutoFit/>
          </a:bodyPr>
          <a:lstStyle/>
          <a:p>
            <a:r>
              <a:rPr lang="en-IN" sz="500" b="1" dirty="0">
                <a:solidFill>
                  <a:schemeClr val="tx1"/>
                </a:solidFill>
              </a:rPr>
              <a:t>0</a:t>
            </a:r>
          </a:p>
        </p:txBody>
      </p:sp>
      <p:sp>
        <p:nvSpPr>
          <p:cNvPr id="20" name="TextBox 19"/>
          <p:cNvSpPr txBox="1"/>
          <p:nvPr/>
        </p:nvSpPr>
        <p:spPr>
          <a:xfrm>
            <a:off x="6570540" y="5350990"/>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21" name="TextBox 20"/>
          <p:cNvSpPr txBox="1"/>
          <p:nvPr/>
        </p:nvSpPr>
        <p:spPr>
          <a:xfrm>
            <a:off x="6322601" y="5350990"/>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22" name="TextBox 21"/>
          <p:cNvSpPr txBox="1"/>
          <p:nvPr/>
        </p:nvSpPr>
        <p:spPr>
          <a:xfrm>
            <a:off x="6081662" y="535099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3" name="TextBox 22"/>
          <p:cNvSpPr txBox="1"/>
          <p:nvPr/>
        </p:nvSpPr>
        <p:spPr>
          <a:xfrm>
            <a:off x="4018244" y="535099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4" name="TextBox 23"/>
          <p:cNvSpPr txBox="1"/>
          <p:nvPr/>
        </p:nvSpPr>
        <p:spPr>
          <a:xfrm>
            <a:off x="2874096" y="5350990"/>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25" name="TextBox 24"/>
          <p:cNvSpPr txBox="1"/>
          <p:nvPr/>
        </p:nvSpPr>
        <p:spPr>
          <a:xfrm>
            <a:off x="2409772" y="4593688"/>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6" name="TextBox 25"/>
          <p:cNvSpPr txBox="1"/>
          <p:nvPr/>
        </p:nvSpPr>
        <p:spPr>
          <a:xfrm>
            <a:off x="2402813" y="4219347"/>
            <a:ext cx="212376" cy="151773"/>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27" name="TextBox 26"/>
          <p:cNvSpPr txBox="1"/>
          <p:nvPr/>
        </p:nvSpPr>
        <p:spPr>
          <a:xfrm>
            <a:off x="2412720" y="3844564"/>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8" name="TextBox 27"/>
          <p:cNvSpPr txBox="1"/>
          <p:nvPr/>
        </p:nvSpPr>
        <p:spPr>
          <a:xfrm>
            <a:off x="2554515" y="3470346"/>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29" name="TextBox 28"/>
          <p:cNvSpPr txBox="1"/>
          <p:nvPr/>
        </p:nvSpPr>
        <p:spPr>
          <a:xfrm>
            <a:off x="3285925" y="2709035"/>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0" name="TextBox 29"/>
          <p:cNvSpPr txBox="1"/>
          <p:nvPr/>
        </p:nvSpPr>
        <p:spPr>
          <a:xfrm>
            <a:off x="3589514" y="2628312"/>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31" name="TextBox 30"/>
          <p:cNvSpPr txBox="1"/>
          <p:nvPr/>
        </p:nvSpPr>
        <p:spPr>
          <a:xfrm>
            <a:off x="3768455" y="2628312"/>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32" name="TextBox 31"/>
          <p:cNvSpPr txBox="1"/>
          <p:nvPr/>
        </p:nvSpPr>
        <p:spPr>
          <a:xfrm>
            <a:off x="3966447" y="2628312"/>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33" name="TextBox 32"/>
          <p:cNvSpPr txBox="1"/>
          <p:nvPr/>
        </p:nvSpPr>
        <p:spPr>
          <a:xfrm>
            <a:off x="4164440" y="2628312"/>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34" name="TextBox 33"/>
          <p:cNvSpPr txBox="1"/>
          <p:nvPr/>
        </p:nvSpPr>
        <p:spPr>
          <a:xfrm>
            <a:off x="4362434" y="262831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5" name="TextBox 34"/>
          <p:cNvSpPr txBox="1"/>
          <p:nvPr/>
        </p:nvSpPr>
        <p:spPr>
          <a:xfrm>
            <a:off x="4543904" y="2628312"/>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36" name="TextBox 35"/>
          <p:cNvSpPr txBox="1"/>
          <p:nvPr/>
        </p:nvSpPr>
        <p:spPr>
          <a:xfrm>
            <a:off x="4715852" y="2628312"/>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37" name="TextBox 36"/>
          <p:cNvSpPr txBox="1"/>
          <p:nvPr/>
        </p:nvSpPr>
        <p:spPr>
          <a:xfrm>
            <a:off x="5092941" y="2628629"/>
            <a:ext cx="212376" cy="151773"/>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38" name="TextBox 37"/>
          <p:cNvSpPr txBox="1"/>
          <p:nvPr/>
        </p:nvSpPr>
        <p:spPr>
          <a:xfrm>
            <a:off x="5262405" y="2628629"/>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39" name="TextBox 38"/>
          <p:cNvSpPr txBox="1"/>
          <p:nvPr/>
        </p:nvSpPr>
        <p:spPr>
          <a:xfrm>
            <a:off x="5448835" y="2629213"/>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0" name="TextBox 39"/>
          <p:cNvSpPr txBox="1"/>
          <p:nvPr/>
        </p:nvSpPr>
        <p:spPr>
          <a:xfrm>
            <a:off x="5616020" y="2623595"/>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1" name="TextBox 40"/>
          <p:cNvSpPr txBox="1"/>
          <p:nvPr/>
        </p:nvSpPr>
        <p:spPr>
          <a:xfrm>
            <a:off x="5792323" y="2632916"/>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2" name="TextBox 41"/>
          <p:cNvSpPr txBox="1"/>
          <p:nvPr/>
        </p:nvSpPr>
        <p:spPr>
          <a:xfrm>
            <a:off x="5940766" y="2628307"/>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43" name="TextBox 42"/>
          <p:cNvSpPr txBox="1"/>
          <p:nvPr/>
        </p:nvSpPr>
        <p:spPr>
          <a:xfrm>
            <a:off x="6172398" y="262681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44" name="TextBox 43"/>
          <p:cNvSpPr txBox="1"/>
          <p:nvPr/>
        </p:nvSpPr>
        <p:spPr>
          <a:xfrm>
            <a:off x="6709216" y="2622339"/>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45" name="TextBox 44"/>
          <p:cNvSpPr txBox="1"/>
          <p:nvPr/>
        </p:nvSpPr>
        <p:spPr>
          <a:xfrm>
            <a:off x="7083923" y="2719372"/>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6" name="TextBox 45"/>
          <p:cNvSpPr txBox="1"/>
          <p:nvPr/>
        </p:nvSpPr>
        <p:spPr>
          <a:xfrm>
            <a:off x="7570510" y="3096786"/>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7835287" y="3467196"/>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8" name="TextBox 47"/>
          <p:cNvSpPr txBox="1"/>
          <p:nvPr/>
        </p:nvSpPr>
        <p:spPr>
          <a:xfrm>
            <a:off x="7929373" y="4227443"/>
            <a:ext cx="212376" cy="151773"/>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49" name="TextBox 48"/>
          <p:cNvSpPr txBox="1"/>
          <p:nvPr/>
        </p:nvSpPr>
        <p:spPr>
          <a:xfrm>
            <a:off x="7827727" y="4987632"/>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0" name="TextBox 49"/>
          <p:cNvSpPr txBox="1"/>
          <p:nvPr/>
        </p:nvSpPr>
        <p:spPr>
          <a:xfrm>
            <a:off x="7910308" y="4594154"/>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1" name="TextBox 50"/>
          <p:cNvSpPr txBox="1"/>
          <p:nvPr/>
        </p:nvSpPr>
        <p:spPr>
          <a:xfrm>
            <a:off x="7909056" y="384385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2" name="TextBox 51"/>
          <p:cNvSpPr txBox="1"/>
          <p:nvPr/>
        </p:nvSpPr>
        <p:spPr>
          <a:xfrm>
            <a:off x="4927607" y="2809395"/>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2781849" y="3096128"/>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4" name="TextBox 53"/>
          <p:cNvSpPr txBox="1"/>
          <p:nvPr/>
        </p:nvSpPr>
        <p:spPr>
          <a:xfrm>
            <a:off x="2536695" y="4974743"/>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5" name="TextBox 54"/>
          <p:cNvSpPr txBox="1"/>
          <p:nvPr/>
        </p:nvSpPr>
        <p:spPr>
          <a:xfrm>
            <a:off x="3141083" y="5350990"/>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56" name="TextBox 55"/>
          <p:cNvSpPr txBox="1"/>
          <p:nvPr/>
        </p:nvSpPr>
        <p:spPr>
          <a:xfrm>
            <a:off x="3408070" y="5350990"/>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57" name="TextBox 56"/>
          <p:cNvSpPr txBox="1"/>
          <p:nvPr/>
        </p:nvSpPr>
        <p:spPr>
          <a:xfrm>
            <a:off x="3694107" y="5350990"/>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58" name="TextBox 57"/>
          <p:cNvSpPr txBox="1"/>
          <p:nvPr/>
        </p:nvSpPr>
        <p:spPr>
          <a:xfrm>
            <a:off x="4229553" y="535099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9" name="TextBox 58"/>
          <p:cNvSpPr txBox="1"/>
          <p:nvPr/>
        </p:nvSpPr>
        <p:spPr>
          <a:xfrm>
            <a:off x="4519178" y="535099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0" name="TextBox 59"/>
          <p:cNvSpPr txBox="1"/>
          <p:nvPr/>
        </p:nvSpPr>
        <p:spPr>
          <a:xfrm>
            <a:off x="4758099" y="5347706"/>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1" name="TextBox 60"/>
          <p:cNvSpPr txBox="1"/>
          <p:nvPr/>
        </p:nvSpPr>
        <p:spPr>
          <a:xfrm>
            <a:off x="5053388" y="5350990"/>
            <a:ext cx="212376" cy="151773"/>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62" name="TextBox 61"/>
          <p:cNvSpPr txBox="1"/>
          <p:nvPr/>
        </p:nvSpPr>
        <p:spPr>
          <a:xfrm>
            <a:off x="5280045" y="535099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3" name="TextBox 62"/>
          <p:cNvSpPr txBox="1"/>
          <p:nvPr/>
        </p:nvSpPr>
        <p:spPr>
          <a:xfrm>
            <a:off x="5547298" y="535099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4" name="TextBox 63"/>
          <p:cNvSpPr txBox="1"/>
          <p:nvPr/>
        </p:nvSpPr>
        <p:spPr>
          <a:xfrm>
            <a:off x="5814409" y="5350990"/>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65" name="TextBox 64"/>
          <p:cNvSpPr txBox="1"/>
          <p:nvPr/>
        </p:nvSpPr>
        <p:spPr>
          <a:xfrm>
            <a:off x="6856577" y="5350990"/>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66" name="TextBox 65"/>
          <p:cNvSpPr txBox="1"/>
          <p:nvPr/>
        </p:nvSpPr>
        <p:spPr>
          <a:xfrm>
            <a:off x="7094985" y="5350990"/>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67" name="TextBox 66"/>
          <p:cNvSpPr txBox="1"/>
          <p:nvPr/>
        </p:nvSpPr>
        <p:spPr>
          <a:xfrm>
            <a:off x="7381030" y="5348609"/>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68" name="TextBox 67"/>
          <p:cNvSpPr txBox="1"/>
          <p:nvPr/>
        </p:nvSpPr>
        <p:spPr>
          <a:xfrm>
            <a:off x="4569458" y="4757382"/>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4902089" y="2626324"/>
            <a:ext cx="247949" cy="151773"/>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70" name="TextBox 69"/>
          <p:cNvSpPr txBox="1"/>
          <p:nvPr/>
        </p:nvSpPr>
        <p:spPr>
          <a:xfrm>
            <a:off x="6360869" y="262681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71" name="TextBox 70"/>
          <p:cNvSpPr txBox="1"/>
          <p:nvPr/>
        </p:nvSpPr>
        <p:spPr>
          <a:xfrm>
            <a:off x="6554098" y="2626811"/>
            <a:ext cx="283519" cy="151773"/>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72" name="TextBox 71"/>
          <p:cNvSpPr txBox="1"/>
          <p:nvPr/>
        </p:nvSpPr>
        <p:spPr>
          <a:xfrm>
            <a:off x="986867" y="4528084"/>
            <a:ext cx="1088760" cy="307777"/>
          </a:xfrm>
          <a:prstGeom prst="rect">
            <a:avLst/>
          </a:prstGeom>
          <a:noFill/>
        </p:spPr>
        <p:txBody>
          <a:bodyPr wrap="none" rtlCol="0">
            <a:spAutoFit/>
          </a:bodyPr>
          <a:lstStyle/>
          <a:p>
            <a:r>
              <a:rPr lang="en-US" sz="700" b="1" dirty="0">
                <a:solidFill>
                  <a:schemeClr val="tx1"/>
                </a:solidFill>
                <a:latin typeface="Arial Black" panose="020B0A04020102020204" pitchFamily="34" charset="0"/>
              </a:rPr>
              <a:t>Children per</a:t>
            </a:r>
          </a:p>
          <a:p>
            <a:r>
              <a:rPr lang="en-US" sz="700" b="1" dirty="0">
                <a:solidFill>
                  <a:schemeClr val="tx1"/>
                </a:solidFill>
                <a:latin typeface="Arial Black" panose="020B0A04020102020204" pitchFamily="34" charset="0"/>
              </a:rPr>
              <a:t>childbearing years</a:t>
            </a:r>
            <a:endParaRPr lang="en-IN" sz="700" b="1" dirty="0">
              <a:solidFill>
                <a:schemeClr val="tx1"/>
              </a:solidFill>
              <a:latin typeface="Arial Black" panose="020B0A04020102020204" pitchFamily="34" charset="0"/>
            </a:endParaRPr>
          </a:p>
        </p:txBody>
      </p:sp>
      <p:sp>
        <p:nvSpPr>
          <p:cNvPr id="73" name="TextBox 72"/>
          <p:cNvSpPr txBox="1"/>
          <p:nvPr/>
        </p:nvSpPr>
        <p:spPr>
          <a:xfrm>
            <a:off x="1172504" y="5206903"/>
            <a:ext cx="514885" cy="200055"/>
          </a:xfrm>
          <a:prstGeom prst="rect">
            <a:avLst/>
          </a:prstGeom>
          <a:noFill/>
        </p:spPr>
        <p:txBody>
          <a:bodyPr wrap="none" rtlCol="0">
            <a:spAutoFit/>
          </a:bodyPr>
          <a:lstStyle/>
          <a:p>
            <a:r>
              <a:rPr lang="en-IN" sz="700" b="1" dirty="0">
                <a:solidFill>
                  <a:schemeClr val="tx1"/>
                </a:solidFill>
                <a:latin typeface="+mn-lt"/>
              </a:rPr>
              <a:t>below 2</a:t>
            </a:r>
          </a:p>
        </p:txBody>
      </p:sp>
      <p:sp>
        <p:nvSpPr>
          <p:cNvPr id="74" name="TextBox 73"/>
          <p:cNvSpPr txBox="1"/>
          <p:nvPr/>
        </p:nvSpPr>
        <p:spPr>
          <a:xfrm>
            <a:off x="1175585" y="5348539"/>
            <a:ext cx="503664" cy="200055"/>
          </a:xfrm>
          <a:prstGeom prst="rect">
            <a:avLst/>
          </a:prstGeom>
          <a:noFill/>
        </p:spPr>
        <p:txBody>
          <a:bodyPr wrap="none" rtlCol="0">
            <a:spAutoFit/>
          </a:bodyPr>
          <a:lstStyle/>
          <a:p>
            <a:r>
              <a:rPr lang="en-IN" sz="700" b="1" dirty="0">
                <a:solidFill>
                  <a:schemeClr val="tx1"/>
                </a:solidFill>
                <a:latin typeface="+mn-lt"/>
              </a:rPr>
              <a:t>no data</a:t>
            </a:r>
          </a:p>
        </p:txBody>
      </p:sp>
      <p:sp>
        <p:nvSpPr>
          <p:cNvPr id="76" name="TextBox 75"/>
          <p:cNvSpPr txBox="1"/>
          <p:nvPr/>
        </p:nvSpPr>
        <p:spPr>
          <a:xfrm>
            <a:off x="1169590" y="5083222"/>
            <a:ext cx="484428" cy="200055"/>
          </a:xfrm>
          <a:prstGeom prst="rect">
            <a:avLst/>
          </a:prstGeom>
          <a:noFill/>
        </p:spPr>
        <p:txBody>
          <a:bodyPr wrap="none" rtlCol="0">
            <a:spAutoFit/>
          </a:bodyPr>
          <a:lstStyle/>
          <a:p>
            <a:r>
              <a:rPr lang="en-IN" sz="700" b="1" dirty="0">
                <a:solidFill>
                  <a:schemeClr val="tx1"/>
                </a:solidFill>
                <a:latin typeface="+mn-lt"/>
              </a:rPr>
              <a:t>2.0–2.9</a:t>
            </a:r>
          </a:p>
        </p:txBody>
      </p:sp>
      <p:sp>
        <p:nvSpPr>
          <p:cNvPr id="77" name="TextBox 76"/>
          <p:cNvSpPr txBox="1"/>
          <p:nvPr/>
        </p:nvSpPr>
        <p:spPr>
          <a:xfrm>
            <a:off x="1169590" y="4943406"/>
            <a:ext cx="484428" cy="200055"/>
          </a:xfrm>
          <a:prstGeom prst="rect">
            <a:avLst/>
          </a:prstGeom>
          <a:noFill/>
        </p:spPr>
        <p:txBody>
          <a:bodyPr wrap="none" rtlCol="0">
            <a:spAutoFit/>
          </a:bodyPr>
          <a:lstStyle/>
          <a:p>
            <a:r>
              <a:rPr lang="en-IN" sz="700" b="1" dirty="0">
                <a:solidFill>
                  <a:schemeClr val="tx1"/>
                </a:solidFill>
                <a:latin typeface="+mn-lt"/>
              </a:rPr>
              <a:t>3.0–3.9</a:t>
            </a:r>
          </a:p>
        </p:txBody>
      </p:sp>
      <p:sp>
        <p:nvSpPr>
          <p:cNvPr id="78" name="TextBox 77"/>
          <p:cNvSpPr txBox="1"/>
          <p:nvPr/>
        </p:nvSpPr>
        <p:spPr>
          <a:xfrm>
            <a:off x="1169590" y="4799214"/>
            <a:ext cx="752129" cy="200055"/>
          </a:xfrm>
          <a:prstGeom prst="rect">
            <a:avLst/>
          </a:prstGeom>
          <a:noFill/>
        </p:spPr>
        <p:txBody>
          <a:bodyPr wrap="none" rtlCol="0">
            <a:spAutoFit/>
          </a:bodyPr>
          <a:lstStyle/>
          <a:p>
            <a:r>
              <a:rPr lang="en-IN" sz="700" b="1" dirty="0">
                <a:solidFill>
                  <a:schemeClr val="tx1"/>
                </a:solidFill>
                <a:latin typeface="+mn-lt"/>
              </a:rPr>
              <a:t>40 and above</a:t>
            </a:r>
          </a:p>
        </p:txBody>
      </p:sp>
    </p:spTree>
    <p:extLst>
      <p:ext uri="{BB962C8B-B14F-4D97-AF65-F5344CB8AC3E}">
        <p14:creationId xmlns:p14="http://schemas.microsoft.com/office/powerpoint/2010/main" val="2837187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2.2.2 Births and Deaths </a:t>
            </a:r>
            <a:r>
              <a:rPr lang="en-US" sz="2000" b="0" dirty="0"/>
              <a:t>(4 of 5)</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a:xfrm>
            <a:off x="457200" y="1556326"/>
            <a:ext cx="8229600" cy="793174"/>
          </a:xfrm>
        </p:spPr>
        <p:txBody>
          <a:bodyPr/>
          <a:lstStyle/>
          <a:p>
            <a:pPr marL="432" indent="0">
              <a:buNone/>
            </a:pPr>
            <a:r>
              <a:rPr lang="en-IN" b="1" dirty="0"/>
              <a:t>Figure 2-19:</a:t>
            </a:r>
            <a:r>
              <a:rPr lang="en-IN" dirty="0"/>
              <a:t> </a:t>
            </a:r>
            <a:r>
              <a:rPr lang="en-US" dirty="0"/>
              <a:t>The highest IMRs in 2018 are in Sub-Saharan Africa, and the lowest are in Europe</a:t>
            </a:r>
          </a:p>
        </p:txBody>
      </p:sp>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51" y="2698705"/>
            <a:ext cx="6565617" cy="3150894"/>
          </a:xfrm>
          <a:prstGeom prst="rect">
            <a:avLst/>
          </a:prstGeom>
        </p:spPr>
      </p:pic>
      <p:sp>
        <p:nvSpPr>
          <p:cNvPr id="7" name="TextBox 6"/>
          <p:cNvSpPr txBox="1"/>
          <p:nvPr/>
        </p:nvSpPr>
        <p:spPr>
          <a:xfrm>
            <a:off x="4987131" y="4655061"/>
            <a:ext cx="506870"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2934138" y="3762330"/>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4992299" y="5078019"/>
            <a:ext cx="890950" cy="169277"/>
          </a:xfrm>
          <a:prstGeom prst="rect">
            <a:avLst/>
          </a:prstGeom>
          <a:noFill/>
        </p:spPr>
        <p:txBody>
          <a:bodyPr wrap="none" rtlCol="0">
            <a:spAutoFit/>
          </a:bodyPr>
          <a:lstStyle>
            <a:defPPr marR="0" lvl="0" algn="l" rtl="0">
              <a:lnSpc>
                <a:spcPct val="100000"/>
              </a:lnSpc>
              <a:spcBef>
                <a:spcPts val="0"/>
              </a:spcBef>
              <a:spcAft>
                <a:spcPts val="0"/>
              </a:spcAft>
            </a:defPPr>
            <a:lvl1pPr algn="ctr">
              <a:defRPr sz="500" b="1" i="1" spc="-20">
                <a:solidFill>
                  <a:srgbClr val="00A7EC"/>
                </a:solidFill>
                <a:latin typeface="+mn-lt"/>
              </a:defRPr>
            </a:lvl1pPr>
          </a:lstStyle>
          <a:p>
            <a:r>
              <a:rPr lang="en-IN" dirty="0"/>
              <a:t>TROPIC OF CAPRICORN</a:t>
            </a:r>
          </a:p>
        </p:txBody>
      </p:sp>
      <p:sp>
        <p:nvSpPr>
          <p:cNvPr id="10" name="TextBox 9"/>
          <p:cNvSpPr txBox="1"/>
          <p:nvPr/>
        </p:nvSpPr>
        <p:spPr>
          <a:xfrm>
            <a:off x="6593047" y="4469348"/>
            <a:ext cx="487313" cy="169277"/>
          </a:xfrm>
          <a:prstGeom prst="rect">
            <a:avLst/>
          </a:prstGeom>
          <a:noFill/>
        </p:spPr>
        <p:txBody>
          <a:bodyPr wrap="none" rtlCol="0">
            <a:spAutoFit/>
          </a:bodyPr>
          <a:lstStyle>
            <a:defPPr marR="0" lvl="0" algn="l" rtl="0">
              <a:lnSpc>
                <a:spcPct val="100000"/>
              </a:lnSpc>
              <a:spcBef>
                <a:spcPts val="0"/>
              </a:spcBef>
              <a:spcAft>
                <a:spcPts val="0"/>
              </a:spcAft>
            </a:defPPr>
            <a:lvl1pPr algn="ctr">
              <a:defRPr sz="500" b="1" i="1" spc="-20">
                <a:solidFill>
                  <a:srgbClr val="00A7EC"/>
                </a:solidFill>
                <a:latin typeface="+mn-lt"/>
              </a:defRPr>
            </a:lvl1pPr>
          </a:lstStyle>
          <a:p>
            <a:r>
              <a:rPr lang="en-IN" dirty="0"/>
              <a:t>EQUATOR</a:t>
            </a:r>
          </a:p>
        </p:txBody>
      </p:sp>
      <p:sp>
        <p:nvSpPr>
          <p:cNvPr id="11" name="TextBox 10"/>
          <p:cNvSpPr txBox="1"/>
          <p:nvPr/>
        </p:nvSpPr>
        <p:spPr>
          <a:xfrm>
            <a:off x="6364828" y="4195578"/>
            <a:ext cx="542135"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6206310" y="3989301"/>
            <a:ext cx="784831" cy="169277"/>
          </a:xfrm>
          <a:prstGeom prst="rect">
            <a:avLst/>
          </a:prstGeom>
          <a:noFill/>
        </p:spPr>
        <p:txBody>
          <a:bodyPr wrap="none" rtlCol="0">
            <a:spAutoFit/>
          </a:bodyPr>
          <a:lstStyle/>
          <a:p>
            <a:pPr algn="ctr"/>
            <a:r>
              <a:rPr lang="en-IN" sz="500" b="1" i="1" spc="-20" dirty="0">
                <a:solidFill>
                  <a:srgbClr val="00A7EC"/>
                </a:solidFill>
                <a:latin typeface="+mn-lt"/>
              </a:rPr>
              <a:t>TROPIC OF CANCER</a:t>
            </a:r>
          </a:p>
        </p:txBody>
      </p:sp>
      <p:sp>
        <p:nvSpPr>
          <p:cNvPr id="13" name="TextBox 12"/>
          <p:cNvSpPr txBox="1"/>
          <p:nvPr/>
        </p:nvSpPr>
        <p:spPr>
          <a:xfrm>
            <a:off x="1202174" y="4672245"/>
            <a:ext cx="542135"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5340616" y="5446299"/>
            <a:ext cx="519694" cy="169277"/>
          </a:xfrm>
          <a:prstGeom prst="rect">
            <a:avLst/>
          </a:prstGeom>
          <a:noFill/>
        </p:spPr>
        <p:txBody>
          <a:bodyPr wrap="none" rtlCol="0">
            <a:spAutoFit/>
          </a:bodyPr>
          <a:lstStyle/>
          <a:p>
            <a:r>
              <a:rPr lang="en-IN" sz="500" b="1" dirty="0">
                <a:solidFill>
                  <a:schemeClr val="tx1"/>
                </a:solidFill>
              </a:rPr>
              <a:t>3,000 Miles</a:t>
            </a:r>
          </a:p>
        </p:txBody>
      </p:sp>
      <p:sp>
        <p:nvSpPr>
          <p:cNvPr id="15" name="TextBox 14"/>
          <p:cNvSpPr txBox="1"/>
          <p:nvPr/>
        </p:nvSpPr>
        <p:spPr>
          <a:xfrm>
            <a:off x="5081249" y="5590873"/>
            <a:ext cx="691215" cy="169277"/>
          </a:xfrm>
          <a:prstGeom prst="rect">
            <a:avLst/>
          </a:prstGeom>
          <a:noFill/>
        </p:spPr>
        <p:txBody>
          <a:bodyPr wrap="none" rtlCol="0">
            <a:spAutoFit/>
          </a:bodyPr>
          <a:lstStyle/>
          <a:p>
            <a:r>
              <a:rPr lang="en-IN" sz="500" b="1" dirty="0">
                <a:solidFill>
                  <a:schemeClr val="tx1"/>
                </a:solidFill>
              </a:rPr>
              <a:t>3,000 </a:t>
            </a:r>
            <a:r>
              <a:rPr lang="en-IN" sz="500" b="1" dirty="0" err="1">
                <a:solidFill>
                  <a:schemeClr val="tx1"/>
                </a:solidFill>
              </a:rPr>
              <a:t>Kilometers</a:t>
            </a:r>
            <a:endParaRPr lang="en-IN" sz="500" b="1" dirty="0">
              <a:solidFill>
                <a:schemeClr val="tx1"/>
              </a:solidFill>
            </a:endParaRPr>
          </a:p>
        </p:txBody>
      </p:sp>
      <p:sp>
        <p:nvSpPr>
          <p:cNvPr id="16" name="TextBox 15"/>
          <p:cNvSpPr txBox="1"/>
          <p:nvPr/>
        </p:nvSpPr>
        <p:spPr>
          <a:xfrm>
            <a:off x="4980524" y="5446047"/>
            <a:ext cx="343364" cy="169277"/>
          </a:xfrm>
          <a:prstGeom prst="rect">
            <a:avLst/>
          </a:prstGeom>
          <a:noFill/>
        </p:spPr>
        <p:txBody>
          <a:bodyPr wrap="none" rtlCol="0">
            <a:spAutoFit/>
          </a:bodyPr>
          <a:lstStyle/>
          <a:p>
            <a:r>
              <a:rPr lang="en-IN" sz="500" b="1" dirty="0">
                <a:solidFill>
                  <a:schemeClr val="tx1"/>
                </a:solidFill>
              </a:rPr>
              <a:t>1,500</a:t>
            </a:r>
          </a:p>
        </p:txBody>
      </p:sp>
      <p:sp>
        <p:nvSpPr>
          <p:cNvPr id="17" name="TextBox 16"/>
          <p:cNvSpPr txBox="1"/>
          <p:nvPr/>
        </p:nvSpPr>
        <p:spPr>
          <a:xfrm>
            <a:off x="4677713" y="5446047"/>
            <a:ext cx="219932" cy="169277"/>
          </a:xfrm>
          <a:prstGeom prst="rect">
            <a:avLst/>
          </a:prstGeom>
          <a:noFill/>
        </p:spPr>
        <p:txBody>
          <a:bodyPr wrap="none" rtlCol="0">
            <a:spAutoFit/>
          </a:bodyPr>
          <a:lstStyle/>
          <a:p>
            <a:r>
              <a:rPr lang="en-IN" sz="500" b="1" dirty="0">
                <a:solidFill>
                  <a:schemeClr val="tx1"/>
                </a:solidFill>
              </a:rPr>
              <a:t>0</a:t>
            </a:r>
          </a:p>
        </p:txBody>
      </p:sp>
      <p:sp>
        <p:nvSpPr>
          <p:cNvPr id="18" name="TextBox 17"/>
          <p:cNvSpPr txBox="1"/>
          <p:nvPr/>
        </p:nvSpPr>
        <p:spPr>
          <a:xfrm>
            <a:off x="4834289" y="5590873"/>
            <a:ext cx="343364" cy="169277"/>
          </a:xfrm>
          <a:prstGeom prst="rect">
            <a:avLst/>
          </a:prstGeom>
          <a:noFill/>
        </p:spPr>
        <p:txBody>
          <a:bodyPr wrap="none" rtlCol="0">
            <a:spAutoFit/>
          </a:bodyPr>
          <a:lstStyle/>
          <a:p>
            <a:r>
              <a:rPr lang="en-IN" sz="500" b="1" dirty="0">
                <a:solidFill>
                  <a:schemeClr val="tx1"/>
                </a:solidFill>
              </a:rPr>
              <a:t>1,500</a:t>
            </a:r>
          </a:p>
        </p:txBody>
      </p:sp>
      <p:sp>
        <p:nvSpPr>
          <p:cNvPr id="19" name="TextBox 18"/>
          <p:cNvSpPr txBox="1"/>
          <p:nvPr/>
        </p:nvSpPr>
        <p:spPr>
          <a:xfrm>
            <a:off x="4673284" y="5590873"/>
            <a:ext cx="219932" cy="169277"/>
          </a:xfrm>
          <a:prstGeom prst="rect">
            <a:avLst/>
          </a:prstGeom>
          <a:noFill/>
        </p:spPr>
        <p:txBody>
          <a:bodyPr wrap="none" rtlCol="0">
            <a:spAutoFit/>
          </a:bodyPr>
          <a:lstStyle/>
          <a:p>
            <a:r>
              <a:rPr lang="en-IN" sz="500" b="1" dirty="0">
                <a:solidFill>
                  <a:schemeClr val="tx1"/>
                </a:solidFill>
              </a:rPr>
              <a:t>0</a:t>
            </a:r>
          </a:p>
        </p:txBody>
      </p:sp>
      <p:sp>
        <p:nvSpPr>
          <p:cNvPr id="20" name="TextBox 19"/>
          <p:cNvSpPr txBox="1"/>
          <p:nvPr/>
        </p:nvSpPr>
        <p:spPr>
          <a:xfrm>
            <a:off x="5534280" y="574219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21" name="TextBox 20"/>
          <p:cNvSpPr txBox="1"/>
          <p:nvPr/>
        </p:nvSpPr>
        <p:spPr>
          <a:xfrm>
            <a:off x="5251854" y="574219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22" name="TextBox 21"/>
          <p:cNvSpPr txBox="1"/>
          <p:nvPr/>
        </p:nvSpPr>
        <p:spPr>
          <a:xfrm>
            <a:off x="4971450" y="574219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3" name="TextBox 22"/>
          <p:cNvSpPr txBox="1"/>
          <p:nvPr/>
        </p:nvSpPr>
        <p:spPr>
          <a:xfrm>
            <a:off x="2587082" y="574219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4" name="TextBox 23"/>
          <p:cNvSpPr txBox="1"/>
          <p:nvPr/>
        </p:nvSpPr>
        <p:spPr>
          <a:xfrm>
            <a:off x="1371646" y="574219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25" name="TextBox 24"/>
          <p:cNvSpPr txBox="1"/>
          <p:nvPr/>
        </p:nvSpPr>
        <p:spPr>
          <a:xfrm>
            <a:off x="833306" y="4934943"/>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6" name="TextBox 25"/>
          <p:cNvSpPr txBox="1"/>
          <p:nvPr/>
        </p:nvSpPr>
        <p:spPr>
          <a:xfrm>
            <a:off x="855198" y="4518950"/>
            <a:ext cx="258404" cy="184665"/>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27" name="TextBox 26"/>
          <p:cNvSpPr txBox="1"/>
          <p:nvPr/>
        </p:nvSpPr>
        <p:spPr>
          <a:xfrm>
            <a:off x="856256" y="409032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8" name="TextBox 27"/>
          <p:cNvSpPr txBox="1"/>
          <p:nvPr/>
        </p:nvSpPr>
        <p:spPr>
          <a:xfrm>
            <a:off x="1007949" y="3665414"/>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29" name="TextBox 28"/>
          <p:cNvSpPr txBox="1"/>
          <p:nvPr/>
        </p:nvSpPr>
        <p:spPr>
          <a:xfrm>
            <a:off x="1847045" y="2832623"/>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0" name="TextBox 29"/>
          <p:cNvSpPr txBox="1"/>
          <p:nvPr/>
        </p:nvSpPr>
        <p:spPr>
          <a:xfrm>
            <a:off x="2172492" y="270650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31" name="TextBox 30"/>
          <p:cNvSpPr txBox="1"/>
          <p:nvPr/>
        </p:nvSpPr>
        <p:spPr>
          <a:xfrm>
            <a:off x="2384478" y="270650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32" name="TextBox 31"/>
          <p:cNvSpPr txBox="1"/>
          <p:nvPr/>
        </p:nvSpPr>
        <p:spPr>
          <a:xfrm>
            <a:off x="2600815" y="270650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33" name="TextBox 32"/>
          <p:cNvSpPr txBox="1"/>
          <p:nvPr/>
        </p:nvSpPr>
        <p:spPr>
          <a:xfrm>
            <a:off x="2819193" y="270650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34" name="TextBox 33"/>
          <p:cNvSpPr txBox="1"/>
          <p:nvPr/>
        </p:nvSpPr>
        <p:spPr>
          <a:xfrm>
            <a:off x="3056837" y="270650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5" name="TextBox 34"/>
          <p:cNvSpPr txBox="1"/>
          <p:nvPr/>
        </p:nvSpPr>
        <p:spPr>
          <a:xfrm>
            <a:off x="3252190" y="270650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36" name="TextBox 35"/>
          <p:cNvSpPr txBox="1"/>
          <p:nvPr/>
        </p:nvSpPr>
        <p:spPr>
          <a:xfrm>
            <a:off x="3456612" y="270650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37" name="TextBox 36"/>
          <p:cNvSpPr txBox="1"/>
          <p:nvPr/>
        </p:nvSpPr>
        <p:spPr>
          <a:xfrm>
            <a:off x="3853403" y="2706508"/>
            <a:ext cx="258404" cy="184665"/>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38" name="TextBox 37"/>
          <p:cNvSpPr txBox="1"/>
          <p:nvPr/>
        </p:nvSpPr>
        <p:spPr>
          <a:xfrm>
            <a:off x="4018447" y="270650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39" name="TextBox 38"/>
          <p:cNvSpPr txBox="1"/>
          <p:nvPr/>
        </p:nvSpPr>
        <p:spPr>
          <a:xfrm>
            <a:off x="4226505" y="270650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0" name="TextBox 39"/>
          <p:cNvSpPr txBox="1"/>
          <p:nvPr/>
        </p:nvSpPr>
        <p:spPr>
          <a:xfrm>
            <a:off x="4413086" y="270650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1" name="TextBox 40"/>
          <p:cNvSpPr txBox="1"/>
          <p:nvPr/>
        </p:nvSpPr>
        <p:spPr>
          <a:xfrm>
            <a:off x="4609843" y="270650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2" name="TextBox 41"/>
          <p:cNvSpPr txBox="1"/>
          <p:nvPr/>
        </p:nvSpPr>
        <p:spPr>
          <a:xfrm>
            <a:off x="4775507" y="270650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43" name="TextBox 42"/>
          <p:cNvSpPr txBox="1"/>
          <p:nvPr/>
        </p:nvSpPr>
        <p:spPr>
          <a:xfrm>
            <a:off x="4997347" y="270650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44" name="TextBox 43"/>
          <p:cNvSpPr txBox="1"/>
          <p:nvPr/>
        </p:nvSpPr>
        <p:spPr>
          <a:xfrm>
            <a:off x="5640425" y="270650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45" name="TextBox 44"/>
          <p:cNvSpPr txBox="1"/>
          <p:nvPr/>
        </p:nvSpPr>
        <p:spPr>
          <a:xfrm>
            <a:off x="6053348" y="2831166"/>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6" name="TextBox 45"/>
          <p:cNvSpPr txBox="1"/>
          <p:nvPr/>
        </p:nvSpPr>
        <p:spPr>
          <a:xfrm>
            <a:off x="6594324" y="3255872"/>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6881379" y="3677909"/>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8" name="TextBox 47"/>
          <p:cNvSpPr txBox="1"/>
          <p:nvPr/>
        </p:nvSpPr>
        <p:spPr>
          <a:xfrm>
            <a:off x="7010935" y="4516919"/>
            <a:ext cx="258404" cy="184665"/>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49" name="TextBox 48"/>
          <p:cNvSpPr txBox="1"/>
          <p:nvPr/>
        </p:nvSpPr>
        <p:spPr>
          <a:xfrm>
            <a:off x="6881380" y="536356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0" name="TextBox 49"/>
          <p:cNvSpPr txBox="1"/>
          <p:nvPr/>
        </p:nvSpPr>
        <p:spPr>
          <a:xfrm>
            <a:off x="6980260" y="4946443"/>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1" name="TextBox 50"/>
          <p:cNvSpPr txBox="1"/>
          <p:nvPr/>
        </p:nvSpPr>
        <p:spPr>
          <a:xfrm>
            <a:off x="6986519" y="4095087"/>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2" name="TextBox 51"/>
          <p:cNvSpPr txBox="1"/>
          <p:nvPr/>
        </p:nvSpPr>
        <p:spPr>
          <a:xfrm>
            <a:off x="3710174" y="2942912"/>
            <a:ext cx="476413"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1278206" y="3255230"/>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4" name="TextBox 53"/>
          <p:cNvSpPr txBox="1"/>
          <p:nvPr/>
        </p:nvSpPr>
        <p:spPr>
          <a:xfrm>
            <a:off x="1004612" y="5363569"/>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5" name="TextBox 54"/>
          <p:cNvSpPr txBox="1"/>
          <p:nvPr/>
        </p:nvSpPr>
        <p:spPr>
          <a:xfrm>
            <a:off x="1651023" y="574219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56" name="TextBox 55"/>
          <p:cNvSpPr txBox="1"/>
          <p:nvPr/>
        </p:nvSpPr>
        <p:spPr>
          <a:xfrm>
            <a:off x="1948985" y="574219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57" name="TextBox 56"/>
          <p:cNvSpPr txBox="1"/>
          <p:nvPr/>
        </p:nvSpPr>
        <p:spPr>
          <a:xfrm>
            <a:off x="2268206" y="574219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58" name="TextBox 57"/>
          <p:cNvSpPr txBox="1"/>
          <p:nvPr/>
        </p:nvSpPr>
        <p:spPr>
          <a:xfrm>
            <a:off x="2889585" y="574219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9" name="TextBox 58"/>
          <p:cNvSpPr txBox="1"/>
          <p:nvPr/>
        </p:nvSpPr>
        <p:spPr>
          <a:xfrm>
            <a:off x="3193759" y="574219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0" name="TextBox 59"/>
          <p:cNvSpPr txBox="1"/>
          <p:nvPr/>
        </p:nvSpPr>
        <p:spPr>
          <a:xfrm>
            <a:off x="3484213" y="574219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1" name="TextBox 60"/>
          <p:cNvSpPr txBox="1"/>
          <p:nvPr/>
        </p:nvSpPr>
        <p:spPr>
          <a:xfrm>
            <a:off x="3785181" y="5742198"/>
            <a:ext cx="258404" cy="184665"/>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62" name="TextBox 61"/>
          <p:cNvSpPr txBox="1"/>
          <p:nvPr/>
        </p:nvSpPr>
        <p:spPr>
          <a:xfrm>
            <a:off x="4073671" y="574219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3" name="TextBox 62"/>
          <p:cNvSpPr txBox="1"/>
          <p:nvPr/>
        </p:nvSpPr>
        <p:spPr>
          <a:xfrm>
            <a:off x="4370128" y="574219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4" name="TextBox 63"/>
          <p:cNvSpPr txBox="1"/>
          <p:nvPr/>
        </p:nvSpPr>
        <p:spPr>
          <a:xfrm>
            <a:off x="4679736" y="574219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65" name="TextBox 64"/>
          <p:cNvSpPr txBox="1"/>
          <p:nvPr/>
        </p:nvSpPr>
        <p:spPr>
          <a:xfrm>
            <a:off x="5841275" y="574219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66" name="TextBox 65"/>
          <p:cNvSpPr txBox="1"/>
          <p:nvPr/>
        </p:nvSpPr>
        <p:spPr>
          <a:xfrm>
            <a:off x="6128703" y="574219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67" name="TextBox 66"/>
          <p:cNvSpPr txBox="1"/>
          <p:nvPr/>
        </p:nvSpPr>
        <p:spPr>
          <a:xfrm>
            <a:off x="6423244" y="574219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68" name="TextBox 67"/>
          <p:cNvSpPr txBox="1"/>
          <p:nvPr/>
        </p:nvSpPr>
        <p:spPr>
          <a:xfrm>
            <a:off x="3238929" y="5125639"/>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3644460" y="2706508"/>
            <a:ext cx="301687" cy="184665"/>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70" name="TextBox 69"/>
          <p:cNvSpPr txBox="1"/>
          <p:nvPr/>
        </p:nvSpPr>
        <p:spPr>
          <a:xfrm>
            <a:off x="5201511" y="270650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71" name="TextBox 70"/>
          <p:cNvSpPr txBox="1"/>
          <p:nvPr/>
        </p:nvSpPr>
        <p:spPr>
          <a:xfrm>
            <a:off x="5424337" y="2706508"/>
            <a:ext cx="344966" cy="184665"/>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72" name="TextBox 71"/>
          <p:cNvSpPr txBox="1"/>
          <p:nvPr/>
        </p:nvSpPr>
        <p:spPr>
          <a:xfrm>
            <a:off x="7198332" y="3900222"/>
            <a:ext cx="1316386" cy="338554"/>
          </a:xfrm>
          <a:prstGeom prst="rect">
            <a:avLst/>
          </a:prstGeom>
          <a:noFill/>
        </p:spPr>
        <p:txBody>
          <a:bodyPr wrap="none" rtlCol="0">
            <a:spAutoFit/>
          </a:bodyPr>
          <a:lstStyle/>
          <a:p>
            <a:r>
              <a:rPr lang="en-US" sz="800" b="1" dirty="0">
                <a:latin typeface="Arial Black" panose="020B0A04020102020204" pitchFamily="34" charset="0"/>
              </a:rPr>
              <a:t>Infant mortality rate</a:t>
            </a:r>
          </a:p>
          <a:p>
            <a:r>
              <a:rPr lang="en-US" sz="800" b="1" dirty="0">
                <a:latin typeface="Arial Black" panose="020B0A04020102020204" pitchFamily="34" charset="0"/>
              </a:rPr>
              <a:t>per 1,000 live births</a:t>
            </a:r>
            <a:endParaRPr lang="en-IN" sz="800" b="1" dirty="0">
              <a:solidFill>
                <a:schemeClr val="tx1"/>
              </a:solidFill>
              <a:latin typeface="Arial Black" panose="020B0A04020102020204" pitchFamily="34" charset="0"/>
            </a:endParaRPr>
          </a:p>
        </p:txBody>
      </p:sp>
      <p:sp>
        <p:nvSpPr>
          <p:cNvPr id="73" name="TextBox 72"/>
          <p:cNvSpPr txBox="1"/>
          <p:nvPr/>
        </p:nvSpPr>
        <p:spPr>
          <a:xfrm>
            <a:off x="7445067" y="4703615"/>
            <a:ext cx="620683" cy="215444"/>
          </a:xfrm>
          <a:prstGeom prst="rect">
            <a:avLst/>
          </a:prstGeom>
          <a:noFill/>
        </p:spPr>
        <p:txBody>
          <a:bodyPr wrap="none" rtlCol="0">
            <a:spAutoFit/>
          </a:bodyPr>
          <a:lstStyle/>
          <a:p>
            <a:r>
              <a:rPr lang="en-IN" sz="800" b="1" dirty="0">
                <a:solidFill>
                  <a:schemeClr val="tx1"/>
                </a:solidFill>
                <a:latin typeface="+mn-lt"/>
              </a:rPr>
              <a:t>below 10</a:t>
            </a:r>
          </a:p>
        </p:txBody>
      </p:sp>
      <p:sp>
        <p:nvSpPr>
          <p:cNvPr id="74" name="TextBox 73"/>
          <p:cNvSpPr txBox="1"/>
          <p:nvPr/>
        </p:nvSpPr>
        <p:spPr>
          <a:xfrm>
            <a:off x="7448877" y="4878755"/>
            <a:ext cx="550151" cy="215445"/>
          </a:xfrm>
          <a:prstGeom prst="rect">
            <a:avLst/>
          </a:prstGeom>
          <a:noFill/>
        </p:spPr>
        <p:txBody>
          <a:bodyPr wrap="none" rtlCol="0">
            <a:spAutoFit/>
          </a:bodyPr>
          <a:lstStyle/>
          <a:p>
            <a:r>
              <a:rPr lang="en-IN" sz="800" b="1" dirty="0">
                <a:solidFill>
                  <a:schemeClr val="tx1"/>
                </a:solidFill>
                <a:latin typeface="+mn-lt"/>
              </a:rPr>
              <a:t>no data</a:t>
            </a:r>
          </a:p>
        </p:txBody>
      </p:sp>
      <p:sp>
        <p:nvSpPr>
          <p:cNvPr id="75" name="TextBox 74"/>
          <p:cNvSpPr txBox="1"/>
          <p:nvPr/>
        </p:nvSpPr>
        <p:spPr>
          <a:xfrm>
            <a:off x="7441464" y="4550677"/>
            <a:ext cx="473206" cy="215445"/>
          </a:xfrm>
          <a:prstGeom prst="rect">
            <a:avLst/>
          </a:prstGeom>
          <a:noFill/>
        </p:spPr>
        <p:txBody>
          <a:bodyPr wrap="none" rtlCol="0">
            <a:spAutoFit/>
          </a:bodyPr>
          <a:lstStyle/>
          <a:p>
            <a:r>
              <a:rPr lang="en-IN" sz="800" b="1" dirty="0">
                <a:solidFill>
                  <a:schemeClr val="tx1"/>
                </a:solidFill>
                <a:latin typeface="+mn-lt"/>
              </a:rPr>
              <a:t>10–19</a:t>
            </a:r>
          </a:p>
        </p:txBody>
      </p:sp>
      <p:sp>
        <p:nvSpPr>
          <p:cNvPr id="76" name="TextBox 75"/>
          <p:cNvSpPr txBox="1"/>
          <p:nvPr/>
        </p:nvSpPr>
        <p:spPr>
          <a:xfrm>
            <a:off x="7441464" y="4377787"/>
            <a:ext cx="473206" cy="215444"/>
          </a:xfrm>
          <a:prstGeom prst="rect">
            <a:avLst/>
          </a:prstGeom>
          <a:noFill/>
        </p:spPr>
        <p:txBody>
          <a:bodyPr wrap="none" rtlCol="0">
            <a:spAutoFit/>
          </a:bodyPr>
          <a:lstStyle/>
          <a:p>
            <a:r>
              <a:rPr lang="en-IN" sz="800" b="1" dirty="0">
                <a:solidFill>
                  <a:schemeClr val="tx1"/>
                </a:solidFill>
                <a:latin typeface="+mn-lt"/>
              </a:rPr>
              <a:t>20–39</a:t>
            </a:r>
          </a:p>
        </p:txBody>
      </p:sp>
      <p:sp>
        <p:nvSpPr>
          <p:cNvPr id="77" name="TextBox 76"/>
          <p:cNvSpPr txBox="1"/>
          <p:nvPr/>
        </p:nvSpPr>
        <p:spPr>
          <a:xfrm>
            <a:off x="7441464" y="4199486"/>
            <a:ext cx="838691" cy="215445"/>
          </a:xfrm>
          <a:prstGeom prst="rect">
            <a:avLst/>
          </a:prstGeom>
          <a:noFill/>
        </p:spPr>
        <p:txBody>
          <a:bodyPr wrap="none" rtlCol="0">
            <a:spAutoFit/>
          </a:bodyPr>
          <a:lstStyle/>
          <a:p>
            <a:r>
              <a:rPr lang="en-IN" sz="800" b="1" dirty="0">
                <a:solidFill>
                  <a:schemeClr val="tx1"/>
                </a:solidFill>
                <a:latin typeface="+mn-lt"/>
              </a:rPr>
              <a:t>40 and above</a:t>
            </a:r>
          </a:p>
        </p:txBody>
      </p:sp>
    </p:spTree>
    <p:extLst>
      <p:ext uri="{BB962C8B-B14F-4D97-AF65-F5344CB8AC3E}">
        <p14:creationId xmlns:p14="http://schemas.microsoft.com/office/powerpoint/2010/main" val="335112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0E7A-9A00-4CDD-811F-90A599D4C589}"/>
              </a:ext>
            </a:extLst>
          </p:cNvPr>
          <p:cNvSpPr>
            <a:spLocks noGrp="1"/>
          </p:cNvSpPr>
          <p:nvPr>
            <p:ph type="title"/>
          </p:nvPr>
        </p:nvSpPr>
        <p:spPr/>
        <p:txBody>
          <a:bodyPr/>
          <a:lstStyle/>
          <a:p>
            <a:r>
              <a:rPr lang="en-US" dirty="0"/>
              <a:t>2.2.2 Births and Deaths </a:t>
            </a:r>
            <a:r>
              <a:rPr lang="en-US" sz="2000" b="0" dirty="0"/>
              <a:t>(5 of 5)</a:t>
            </a:r>
          </a:p>
        </p:txBody>
      </p:sp>
      <p:sp>
        <p:nvSpPr>
          <p:cNvPr id="3" name="Content Placeholder 2">
            <a:extLst>
              <a:ext uri="{FF2B5EF4-FFF2-40B4-BE49-F238E27FC236}">
                <a16:creationId xmlns:a16="http://schemas.microsoft.com/office/drawing/2014/main" id="{520CDD2F-4DD5-44A5-BB1E-6E9EC5C42A3F}"/>
              </a:ext>
            </a:extLst>
          </p:cNvPr>
          <p:cNvSpPr>
            <a:spLocks noGrp="1"/>
          </p:cNvSpPr>
          <p:nvPr>
            <p:ph sz="quarter" idx="13"/>
          </p:nvPr>
        </p:nvSpPr>
        <p:spPr>
          <a:xfrm>
            <a:off x="457200" y="1556326"/>
            <a:ext cx="8229600" cy="729673"/>
          </a:xfrm>
        </p:spPr>
        <p:txBody>
          <a:bodyPr/>
          <a:lstStyle/>
          <a:p>
            <a:pPr marL="432" indent="0">
              <a:buNone/>
            </a:pPr>
            <a:r>
              <a:rPr lang="en-IN" b="1" dirty="0"/>
              <a:t>Figure 2-20:</a:t>
            </a:r>
            <a:r>
              <a:rPr lang="en-IN" dirty="0"/>
              <a:t> </a:t>
            </a:r>
            <a:r>
              <a:rPr lang="en-US" dirty="0"/>
              <a:t>: Crude death rates do not follow the pattern of many other demographic statistics. </a:t>
            </a:r>
          </a:p>
        </p:txBody>
      </p:sp>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8" y="2719405"/>
            <a:ext cx="6593742" cy="3255282"/>
          </a:xfrm>
          <a:prstGeom prst="rect">
            <a:avLst/>
          </a:prstGeom>
        </p:spPr>
      </p:pic>
      <p:sp>
        <p:nvSpPr>
          <p:cNvPr id="7" name="TextBox 6"/>
          <p:cNvSpPr txBox="1"/>
          <p:nvPr/>
        </p:nvSpPr>
        <p:spPr>
          <a:xfrm>
            <a:off x="5032096" y="4682354"/>
            <a:ext cx="506869"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2949458" y="3796531"/>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4949414" y="5113950"/>
            <a:ext cx="939681" cy="169277"/>
          </a:xfrm>
          <a:prstGeom prst="rect">
            <a:avLst/>
          </a:prstGeom>
          <a:noFill/>
        </p:spPr>
        <p:txBody>
          <a:bodyPr wrap="none" rtlCol="0">
            <a:spAutoFit/>
          </a:bodyPr>
          <a:lstStyle/>
          <a:p>
            <a:pPr algn="ctr"/>
            <a:r>
              <a:rPr lang="en-IN" sz="500" b="1" i="1" dirty="0">
                <a:solidFill>
                  <a:srgbClr val="01A7EC"/>
                </a:solidFill>
                <a:effectLst>
                  <a:glow rad="127000">
                    <a:schemeClr val="bg1"/>
                  </a:glow>
                </a:effectLst>
                <a:latin typeface="+mn-lt"/>
              </a:rPr>
              <a:t>TROPIC OF CAPRICORN</a:t>
            </a:r>
          </a:p>
        </p:txBody>
      </p:sp>
      <p:sp>
        <p:nvSpPr>
          <p:cNvPr id="10" name="TextBox 9"/>
          <p:cNvSpPr txBox="1"/>
          <p:nvPr/>
        </p:nvSpPr>
        <p:spPr>
          <a:xfrm>
            <a:off x="6620805" y="4496513"/>
            <a:ext cx="505267" cy="169277"/>
          </a:xfrm>
          <a:prstGeom prst="rect">
            <a:avLst/>
          </a:prstGeom>
          <a:noFill/>
        </p:spPr>
        <p:txBody>
          <a:bodyPr wrap="none" rtlCol="0">
            <a:spAutoFit/>
          </a:bodyPr>
          <a:lstStyle/>
          <a:p>
            <a:pPr algn="ctr"/>
            <a:r>
              <a:rPr lang="en-IN" sz="500" b="1" i="1" dirty="0">
                <a:solidFill>
                  <a:srgbClr val="00A7EC"/>
                </a:solidFill>
                <a:latin typeface="+mn-lt"/>
              </a:rPr>
              <a:t>EQUATOR</a:t>
            </a:r>
          </a:p>
        </p:txBody>
      </p:sp>
      <p:sp>
        <p:nvSpPr>
          <p:cNvPr id="11" name="TextBox 10"/>
          <p:cNvSpPr txBox="1"/>
          <p:nvPr/>
        </p:nvSpPr>
        <p:spPr>
          <a:xfrm>
            <a:off x="6383301" y="4199769"/>
            <a:ext cx="542135"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6213913" y="4008632"/>
            <a:ext cx="825867" cy="169277"/>
          </a:xfrm>
          <a:prstGeom prst="rect">
            <a:avLst/>
          </a:prstGeom>
          <a:noFill/>
        </p:spPr>
        <p:txBody>
          <a:bodyPr wrap="none" rtlCol="0">
            <a:spAutoFit/>
          </a:bodyPr>
          <a:lstStyle/>
          <a:p>
            <a:pPr algn="ctr"/>
            <a:r>
              <a:rPr lang="en-IN" sz="500" b="1" i="1" dirty="0">
                <a:solidFill>
                  <a:srgbClr val="00A7EC"/>
                </a:solidFill>
                <a:latin typeface="+mn-lt"/>
              </a:rPr>
              <a:t>TROPIC OF CANCER</a:t>
            </a:r>
          </a:p>
        </p:txBody>
      </p:sp>
      <p:sp>
        <p:nvSpPr>
          <p:cNvPr id="13" name="TextBox 12"/>
          <p:cNvSpPr txBox="1"/>
          <p:nvPr/>
        </p:nvSpPr>
        <p:spPr>
          <a:xfrm>
            <a:off x="1253534" y="4682355"/>
            <a:ext cx="542135"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5377096" y="5465314"/>
            <a:ext cx="591829" cy="184666"/>
          </a:xfrm>
          <a:prstGeom prst="rect">
            <a:avLst/>
          </a:prstGeom>
          <a:noFill/>
        </p:spPr>
        <p:txBody>
          <a:bodyPr wrap="none" rtlCol="0">
            <a:spAutoFit/>
          </a:bodyPr>
          <a:lstStyle/>
          <a:p>
            <a:r>
              <a:rPr lang="en-IN" sz="600" b="1" dirty="0">
                <a:solidFill>
                  <a:schemeClr val="tx1"/>
                </a:solidFill>
              </a:rPr>
              <a:t>3,000 Miles</a:t>
            </a:r>
          </a:p>
        </p:txBody>
      </p:sp>
      <p:sp>
        <p:nvSpPr>
          <p:cNvPr id="15" name="TextBox 14"/>
          <p:cNvSpPr txBox="1"/>
          <p:nvPr/>
        </p:nvSpPr>
        <p:spPr>
          <a:xfrm>
            <a:off x="5117064" y="5624416"/>
            <a:ext cx="798617" cy="184666"/>
          </a:xfrm>
          <a:prstGeom prst="rect">
            <a:avLst/>
          </a:prstGeom>
          <a:noFill/>
        </p:spPr>
        <p:txBody>
          <a:bodyPr wrap="none" rtlCol="0">
            <a:spAutoFit/>
          </a:bodyPr>
          <a:lstStyle/>
          <a:p>
            <a:r>
              <a:rPr lang="en-IN" sz="600" b="1" dirty="0">
                <a:solidFill>
                  <a:schemeClr val="tx1"/>
                </a:solidFill>
              </a:rPr>
              <a:t>3,000 </a:t>
            </a:r>
            <a:r>
              <a:rPr lang="en-IN" sz="600" b="1" dirty="0" err="1">
                <a:solidFill>
                  <a:schemeClr val="tx1"/>
                </a:solidFill>
              </a:rPr>
              <a:t>Kilometers</a:t>
            </a:r>
            <a:endParaRPr lang="en-IN" sz="600" b="1" dirty="0">
              <a:solidFill>
                <a:schemeClr val="tx1"/>
              </a:solidFill>
            </a:endParaRPr>
          </a:p>
        </p:txBody>
      </p:sp>
      <p:sp>
        <p:nvSpPr>
          <p:cNvPr id="16" name="TextBox 15"/>
          <p:cNvSpPr txBox="1"/>
          <p:nvPr/>
        </p:nvSpPr>
        <p:spPr>
          <a:xfrm>
            <a:off x="5016081" y="5465062"/>
            <a:ext cx="378630" cy="184666"/>
          </a:xfrm>
          <a:prstGeom prst="rect">
            <a:avLst/>
          </a:prstGeom>
          <a:noFill/>
        </p:spPr>
        <p:txBody>
          <a:bodyPr wrap="none" rtlCol="0">
            <a:spAutoFit/>
          </a:bodyPr>
          <a:lstStyle/>
          <a:p>
            <a:r>
              <a:rPr lang="en-IN" sz="600" b="1" dirty="0">
                <a:solidFill>
                  <a:schemeClr val="tx1"/>
                </a:solidFill>
              </a:rPr>
              <a:t>1,500</a:t>
            </a:r>
          </a:p>
        </p:txBody>
      </p:sp>
      <p:sp>
        <p:nvSpPr>
          <p:cNvPr id="17" name="TextBox 16"/>
          <p:cNvSpPr txBox="1"/>
          <p:nvPr/>
        </p:nvSpPr>
        <p:spPr>
          <a:xfrm>
            <a:off x="4712495" y="5465062"/>
            <a:ext cx="227948" cy="184666"/>
          </a:xfrm>
          <a:prstGeom prst="rect">
            <a:avLst/>
          </a:prstGeom>
          <a:noFill/>
        </p:spPr>
        <p:txBody>
          <a:bodyPr wrap="none" rtlCol="0">
            <a:spAutoFit/>
          </a:bodyPr>
          <a:lstStyle/>
          <a:p>
            <a:r>
              <a:rPr lang="en-IN" sz="600" b="1" dirty="0">
                <a:solidFill>
                  <a:schemeClr val="tx1"/>
                </a:solidFill>
              </a:rPr>
              <a:t>0</a:t>
            </a:r>
          </a:p>
        </p:txBody>
      </p:sp>
      <p:sp>
        <p:nvSpPr>
          <p:cNvPr id="18" name="TextBox 17"/>
          <p:cNvSpPr txBox="1"/>
          <p:nvPr/>
        </p:nvSpPr>
        <p:spPr>
          <a:xfrm>
            <a:off x="4869472" y="5624416"/>
            <a:ext cx="378630" cy="184666"/>
          </a:xfrm>
          <a:prstGeom prst="rect">
            <a:avLst/>
          </a:prstGeom>
          <a:noFill/>
        </p:spPr>
        <p:txBody>
          <a:bodyPr wrap="none" rtlCol="0">
            <a:spAutoFit/>
          </a:bodyPr>
          <a:lstStyle/>
          <a:p>
            <a:r>
              <a:rPr lang="en-IN" sz="600" b="1" dirty="0">
                <a:solidFill>
                  <a:schemeClr val="tx1"/>
                </a:solidFill>
              </a:rPr>
              <a:t>1,500</a:t>
            </a:r>
          </a:p>
        </p:txBody>
      </p:sp>
      <p:sp>
        <p:nvSpPr>
          <p:cNvPr id="19" name="TextBox 18"/>
          <p:cNvSpPr txBox="1"/>
          <p:nvPr/>
        </p:nvSpPr>
        <p:spPr>
          <a:xfrm>
            <a:off x="4708054" y="5624416"/>
            <a:ext cx="227948" cy="184666"/>
          </a:xfrm>
          <a:prstGeom prst="rect">
            <a:avLst/>
          </a:prstGeom>
          <a:noFill/>
        </p:spPr>
        <p:txBody>
          <a:bodyPr wrap="none" rtlCol="0">
            <a:spAutoFit/>
          </a:bodyPr>
          <a:lstStyle/>
          <a:p>
            <a:r>
              <a:rPr lang="en-IN" sz="600" b="1" dirty="0">
                <a:solidFill>
                  <a:schemeClr val="tx1"/>
                </a:solidFill>
              </a:rPr>
              <a:t>0</a:t>
            </a:r>
          </a:p>
        </p:txBody>
      </p:sp>
      <p:sp>
        <p:nvSpPr>
          <p:cNvPr id="20" name="TextBox 19"/>
          <p:cNvSpPr txBox="1"/>
          <p:nvPr/>
        </p:nvSpPr>
        <p:spPr>
          <a:xfrm>
            <a:off x="5537578" y="577267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21" name="TextBox 20"/>
          <p:cNvSpPr txBox="1"/>
          <p:nvPr/>
        </p:nvSpPr>
        <p:spPr>
          <a:xfrm>
            <a:off x="5254429" y="577267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22" name="TextBox 21"/>
          <p:cNvSpPr txBox="1"/>
          <p:nvPr/>
        </p:nvSpPr>
        <p:spPr>
          <a:xfrm>
            <a:off x="4973306" y="577267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3" name="TextBox 22"/>
          <p:cNvSpPr txBox="1"/>
          <p:nvPr/>
        </p:nvSpPr>
        <p:spPr>
          <a:xfrm>
            <a:off x="2600511" y="577267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4" name="TextBox 23"/>
          <p:cNvSpPr txBox="1"/>
          <p:nvPr/>
        </p:nvSpPr>
        <p:spPr>
          <a:xfrm>
            <a:off x="1364279" y="577267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25" name="TextBox 24"/>
          <p:cNvSpPr txBox="1"/>
          <p:nvPr/>
        </p:nvSpPr>
        <p:spPr>
          <a:xfrm>
            <a:off x="855039" y="496677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6" name="TextBox 25"/>
          <p:cNvSpPr txBox="1"/>
          <p:nvPr/>
        </p:nvSpPr>
        <p:spPr>
          <a:xfrm>
            <a:off x="859857" y="4546893"/>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27" name="TextBox 26"/>
          <p:cNvSpPr txBox="1"/>
          <p:nvPr/>
        </p:nvSpPr>
        <p:spPr>
          <a:xfrm>
            <a:off x="857955" y="411319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8" name="TextBox 27"/>
          <p:cNvSpPr txBox="1"/>
          <p:nvPr/>
        </p:nvSpPr>
        <p:spPr>
          <a:xfrm>
            <a:off x="1017874" y="369253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29" name="TextBox 28"/>
          <p:cNvSpPr txBox="1"/>
          <p:nvPr/>
        </p:nvSpPr>
        <p:spPr>
          <a:xfrm>
            <a:off x="1870433" y="284678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0" name="TextBox 29"/>
          <p:cNvSpPr txBox="1"/>
          <p:nvPr/>
        </p:nvSpPr>
        <p:spPr>
          <a:xfrm>
            <a:off x="2187852" y="272920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31" name="TextBox 30"/>
          <p:cNvSpPr txBox="1"/>
          <p:nvPr/>
        </p:nvSpPr>
        <p:spPr>
          <a:xfrm>
            <a:off x="2435393" y="272920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32" name="TextBox 31"/>
          <p:cNvSpPr txBox="1"/>
          <p:nvPr/>
        </p:nvSpPr>
        <p:spPr>
          <a:xfrm>
            <a:off x="2637768" y="272920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33" name="TextBox 32"/>
          <p:cNvSpPr txBox="1"/>
          <p:nvPr/>
        </p:nvSpPr>
        <p:spPr>
          <a:xfrm>
            <a:off x="2824205" y="272920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34" name="TextBox 33"/>
          <p:cNvSpPr txBox="1"/>
          <p:nvPr/>
        </p:nvSpPr>
        <p:spPr>
          <a:xfrm>
            <a:off x="3053749" y="272920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5" name="TextBox 34"/>
          <p:cNvSpPr txBox="1"/>
          <p:nvPr/>
        </p:nvSpPr>
        <p:spPr>
          <a:xfrm>
            <a:off x="3268539" y="272920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36" name="TextBox 35"/>
          <p:cNvSpPr txBox="1"/>
          <p:nvPr/>
        </p:nvSpPr>
        <p:spPr>
          <a:xfrm>
            <a:off x="3465529" y="272920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37" name="TextBox 36"/>
          <p:cNvSpPr txBox="1"/>
          <p:nvPr/>
        </p:nvSpPr>
        <p:spPr>
          <a:xfrm>
            <a:off x="3885684" y="2729203"/>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38" name="TextBox 37"/>
          <p:cNvSpPr txBox="1"/>
          <p:nvPr/>
        </p:nvSpPr>
        <p:spPr>
          <a:xfrm>
            <a:off x="4052972" y="272920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39" name="TextBox 38"/>
          <p:cNvSpPr txBox="1"/>
          <p:nvPr/>
        </p:nvSpPr>
        <p:spPr>
          <a:xfrm>
            <a:off x="4250780" y="272920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0" name="TextBox 39"/>
          <p:cNvSpPr txBox="1"/>
          <p:nvPr/>
        </p:nvSpPr>
        <p:spPr>
          <a:xfrm>
            <a:off x="4449159" y="272920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1" name="TextBox 40"/>
          <p:cNvSpPr txBox="1"/>
          <p:nvPr/>
        </p:nvSpPr>
        <p:spPr>
          <a:xfrm>
            <a:off x="4639976" y="272920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2" name="TextBox 41"/>
          <p:cNvSpPr txBox="1"/>
          <p:nvPr/>
        </p:nvSpPr>
        <p:spPr>
          <a:xfrm>
            <a:off x="4812893" y="272920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43" name="TextBox 42"/>
          <p:cNvSpPr txBox="1"/>
          <p:nvPr/>
        </p:nvSpPr>
        <p:spPr>
          <a:xfrm>
            <a:off x="5016081" y="272920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44" name="TextBox 43"/>
          <p:cNvSpPr txBox="1"/>
          <p:nvPr/>
        </p:nvSpPr>
        <p:spPr>
          <a:xfrm>
            <a:off x="5643996" y="272920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45" name="TextBox 44"/>
          <p:cNvSpPr txBox="1"/>
          <p:nvPr/>
        </p:nvSpPr>
        <p:spPr>
          <a:xfrm>
            <a:off x="6084034" y="284757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6" name="TextBox 45"/>
          <p:cNvSpPr txBox="1"/>
          <p:nvPr/>
        </p:nvSpPr>
        <p:spPr>
          <a:xfrm>
            <a:off x="6645165" y="326501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6909772" y="370341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8" name="TextBox 47"/>
          <p:cNvSpPr txBox="1"/>
          <p:nvPr/>
        </p:nvSpPr>
        <p:spPr>
          <a:xfrm>
            <a:off x="7060615" y="4550370"/>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49" name="TextBox 48"/>
          <p:cNvSpPr txBox="1"/>
          <p:nvPr/>
        </p:nvSpPr>
        <p:spPr>
          <a:xfrm>
            <a:off x="6888131" y="539307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0" name="TextBox 49"/>
          <p:cNvSpPr txBox="1"/>
          <p:nvPr/>
        </p:nvSpPr>
        <p:spPr>
          <a:xfrm>
            <a:off x="7015789" y="497010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1" name="TextBox 50"/>
          <p:cNvSpPr txBox="1"/>
          <p:nvPr/>
        </p:nvSpPr>
        <p:spPr>
          <a:xfrm>
            <a:off x="7013980" y="412202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2" name="TextBox 51"/>
          <p:cNvSpPr txBox="1"/>
          <p:nvPr/>
        </p:nvSpPr>
        <p:spPr>
          <a:xfrm>
            <a:off x="3743391" y="2975176"/>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1315755" y="327122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4" name="TextBox 53"/>
          <p:cNvSpPr txBox="1"/>
          <p:nvPr/>
        </p:nvSpPr>
        <p:spPr>
          <a:xfrm>
            <a:off x="1026785" y="539058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5" name="TextBox 54"/>
          <p:cNvSpPr txBox="1"/>
          <p:nvPr/>
        </p:nvSpPr>
        <p:spPr>
          <a:xfrm>
            <a:off x="1665188" y="5774097"/>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56" name="TextBox 55"/>
          <p:cNvSpPr txBox="1"/>
          <p:nvPr/>
        </p:nvSpPr>
        <p:spPr>
          <a:xfrm>
            <a:off x="1975130" y="577267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57" name="TextBox 56"/>
          <p:cNvSpPr txBox="1"/>
          <p:nvPr/>
        </p:nvSpPr>
        <p:spPr>
          <a:xfrm>
            <a:off x="2287377" y="577267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58" name="TextBox 57"/>
          <p:cNvSpPr txBox="1"/>
          <p:nvPr/>
        </p:nvSpPr>
        <p:spPr>
          <a:xfrm>
            <a:off x="2886107" y="577267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9" name="TextBox 58"/>
          <p:cNvSpPr txBox="1"/>
          <p:nvPr/>
        </p:nvSpPr>
        <p:spPr>
          <a:xfrm>
            <a:off x="3191060" y="577267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0" name="TextBox 59"/>
          <p:cNvSpPr txBox="1"/>
          <p:nvPr/>
        </p:nvSpPr>
        <p:spPr>
          <a:xfrm>
            <a:off x="3482259" y="577267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1" name="TextBox 60"/>
          <p:cNvSpPr txBox="1"/>
          <p:nvPr/>
        </p:nvSpPr>
        <p:spPr>
          <a:xfrm>
            <a:off x="3783998" y="5772673"/>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62" name="TextBox 61"/>
          <p:cNvSpPr txBox="1"/>
          <p:nvPr/>
        </p:nvSpPr>
        <p:spPr>
          <a:xfrm>
            <a:off x="4073227" y="577267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3" name="TextBox 62"/>
          <p:cNvSpPr txBox="1"/>
          <p:nvPr/>
        </p:nvSpPr>
        <p:spPr>
          <a:xfrm>
            <a:off x="4370444" y="577267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4" name="TextBox 63"/>
          <p:cNvSpPr txBox="1"/>
          <p:nvPr/>
        </p:nvSpPr>
        <p:spPr>
          <a:xfrm>
            <a:off x="4680845" y="577267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65" name="TextBox 64"/>
          <p:cNvSpPr txBox="1"/>
          <p:nvPr/>
        </p:nvSpPr>
        <p:spPr>
          <a:xfrm>
            <a:off x="5845361" y="577267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66" name="TextBox 65"/>
          <p:cNvSpPr txBox="1"/>
          <p:nvPr/>
        </p:nvSpPr>
        <p:spPr>
          <a:xfrm>
            <a:off x="6133526" y="577267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67" name="TextBox 66"/>
          <p:cNvSpPr txBox="1"/>
          <p:nvPr/>
        </p:nvSpPr>
        <p:spPr>
          <a:xfrm>
            <a:off x="6428821" y="577267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68" name="TextBox 67"/>
          <p:cNvSpPr txBox="1"/>
          <p:nvPr/>
        </p:nvSpPr>
        <p:spPr>
          <a:xfrm>
            <a:off x="3304491" y="5144727"/>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3662841" y="272920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70" name="TextBox 69"/>
          <p:cNvSpPr txBox="1"/>
          <p:nvPr/>
        </p:nvSpPr>
        <p:spPr>
          <a:xfrm>
            <a:off x="5220054" y="272920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71" name="TextBox 70"/>
          <p:cNvSpPr txBox="1"/>
          <p:nvPr/>
        </p:nvSpPr>
        <p:spPr>
          <a:xfrm>
            <a:off x="5413033" y="272920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72" name="TextBox 71"/>
          <p:cNvSpPr txBox="1"/>
          <p:nvPr/>
        </p:nvSpPr>
        <p:spPr>
          <a:xfrm>
            <a:off x="7243415" y="4789286"/>
            <a:ext cx="973343" cy="338554"/>
          </a:xfrm>
          <a:prstGeom prst="rect">
            <a:avLst/>
          </a:prstGeom>
          <a:noFill/>
        </p:spPr>
        <p:txBody>
          <a:bodyPr wrap="none" rtlCol="0">
            <a:spAutoFit/>
          </a:bodyPr>
          <a:lstStyle/>
          <a:p>
            <a:r>
              <a:rPr lang="en-US" sz="800" dirty="0">
                <a:latin typeface="Arial Black" panose="020B0A04020102020204" pitchFamily="34" charset="0"/>
              </a:rPr>
              <a:t>Deaths per</a:t>
            </a:r>
          </a:p>
          <a:p>
            <a:r>
              <a:rPr lang="en-US" sz="800" dirty="0">
                <a:latin typeface="Arial Black" panose="020B0A04020102020204" pitchFamily="34" charset="0"/>
              </a:rPr>
              <a:t>1,000 persons</a:t>
            </a:r>
            <a:endParaRPr lang="en-IN" sz="800" b="1" dirty="0">
              <a:solidFill>
                <a:schemeClr val="tx1"/>
              </a:solidFill>
              <a:latin typeface="Arial Black" panose="020B0A04020102020204" pitchFamily="34" charset="0"/>
            </a:endParaRPr>
          </a:p>
        </p:txBody>
      </p:sp>
      <p:sp>
        <p:nvSpPr>
          <p:cNvPr id="73" name="TextBox 72"/>
          <p:cNvSpPr txBox="1"/>
          <p:nvPr/>
        </p:nvSpPr>
        <p:spPr>
          <a:xfrm>
            <a:off x="7480751" y="5597863"/>
            <a:ext cx="562976" cy="215444"/>
          </a:xfrm>
          <a:prstGeom prst="rect">
            <a:avLst/>
          </a:prstGeom>
          <a:noFill/>
        </p:spPr>
        <p:txBody>
          <a:bodyPr wrap="none" rtlCol="0">
            <a:spAutoFit/>
          </a:bodyPr>
          <a:lstStyle/>
          <a:p>
            <a:r>
              <a:rPr lang="en-IN" sz="800" b="1" dirty="0">
                <a:solidFill>
                  <a:schemeClr val="tx1"/>
                </a:solidFill>
                <a:latin typeface="+mn-lt"/>
              </a:rPr>
              <a:t>below 6</a:t>
            </a:r>
          </a:p>
        </p:txBody>
      </p:sp>
      <p:sp>
        <p:nvSpPr>
          <p:cNvPr id="74" name="TextBox 73"/>
          <p:cNvSpPr txBox="1"/>
          <p:nvPr/>
        </p:nvSpPr>
        <p:spPr>
          <a:xfrm>
            <a:off x="7480751" y="5773452"/>
            <a:ext cx="550151" cy="215444"/>
          </a:xfrm>
          <a:prstGeom prst="rect">
            <a:avLst/>
          </a:prstGeom>
          <a:noFill/>
        </p:spPr>
        <p:txBody>
          <a:bodyPr wrap="none" rtlCol="0">
            <a:spAutoFit/>
          </a:bodyPr>
          <a:lstStyle/>
          <a:p>
            <a:r>
              <a:rPr lang="en-IN" sz="800" b="1" dirty="0">
                <a:solidFill>
                  <a:schemeClr val="tx1"/>
                </a:solidFill>
                <a:latin typeface="+mn-lt"/>
              </a:rPr>
              <a:t>no data</a:t>
            </a:r>
          </a:p>
        </p:txBody>
      </p:sp>
      <p:sp>
        <p:nvSpPr>
          <p:cNvPr id="75" name="TextBox 74"/>
          <p:cNvSpPr txBox="1"/>
          <p:nvPr/>
        </p:nvSpPr>
        <p:spPr>
          <a:xfrm>
            <a:off x="7480751" y="5444533"/>
            <a:ext cx="357789" cy="215444"/>
          </a:xfrm>
          <a:prstGeom prst="rect">
            <a:avLst/>
          </a:prstGeom>
          <a:noFill/>
        </p:spPr>
        <p:txBody>
          <a:bodyPr wrap="none" rtlCol="0">
            <a:spAutoFit/>
          </a:bodyPr>
          <a:lstStyle/>
          <a:p>
            <a:r>
              <a:rPr lang="en-IN" sz="800" b="1" dirty="0">
                <a:solidFill>
                  <a:schemeClr val="tx1"/>
                </a:solidFill>
                <a:latin typeface="+mn-lt"/>
              </a:rPr>
              <a:t>6–7</a:t>
            </a:r>
          </a:p>
        </p:txBody>
      </p:sp>
      <p:sp>
        <p:nvSpPr>
          <p:cNvPr id="76" name="TextBox 75"/>
          <p:cNvSpPr txBox="1"/>
          <p:nvPr/>
        </p:nvSpPr>
        <p:spPr>
          <a:xfrm>
            <a:off x="7480751" y="5271200"/>
            <a:ext cx="357789" cy="215444"/>
          </a:xfrm>
          <a:prstGeom prst="rect">
            <a:avLst/>
          </a:prstGeom>
          <a:noFill/>
        </p:spPr>
        <p:txBody>
          <a:bodyPr wrap="none" rtlCol="0">
            <a:spAutoFit/>
          </a:bodyPr>
          <a:lstStyle/>
          <a:p>
            <a:r>
              <a:rPr lang="en-IN" sz="800" b="1" dirty="0">
                <a:solidFill>
                  <a:schemeClr val="tx1"/>
                </a:solidFill>
                <a:latin typeface="+mn-lt"/>
              </a:rPr>
              <a:t>8–9</a:t>
            </a:r>
          </a:p>
        </p:txBody>
      </p:sp>
      <p:sp>
        <p:nvSpPr>
          <p:cNvPr id="77" name="TextBox 76"/>
          <p:cNvSpPr txBox="1"/>
          <p:nvPr/>
        </p:nvSpPr>
        <p:spPr>
          <a:xfrm>
            <a:off x="7480751" y="5092442"/>
            <a:ext cx="838691" cy="215444"/>
          </a:xfrm>
          <a:prstGeom prst="rect">
            <a:avLst/>
          </a:prstGeom>
          <a:noFill/>
        </p:spPr>
        <p:txBody>
          <a:bodyPr wrap="none" rtlCol="0">
            <a:spAutoFit/>
          </a:bodyPr>
          <a:lstStyle/>
          <a:p>
            <a:r>
              <a:rPr lang="en-IN" sz="800" b="1" dirty="0">
                <a:solidFill>
                  <a:schemeClr val="tx1"/>
                </a:solidFill>
                <a:latin typeface="+mn-lt"/>
              </a:rPr>
              <a:t>10 and above</a:t>
            </a:r>
          </a:p>
        </p:txBody>
      </p:sp>
    </p:spTree>
    <p:extLst>
      <p:ext uri="{BB962C8B-B14F-4D97-AF65-F5344CB8AC3E}">
        <p14:creationId xmlns:p14="http://schemas.microsoft.com/office/powerpoint/2010/main" val="290794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1CA85-6088-402F-B8CD-6C6C6ADBA0E4}"/>
              </a:ext>
            </a:extLst>
          </p:cNvPr>
          <p:cNvSpPr>
            <a:spLocks noGrp="1"/>
          </p:cNvSpPr>
          <p:nvPr>
            <p:ph type="title"/>
          </p:nvPr>
        </p:nvSpPr>
        <p:spPr/>
        <p:txBody>
          <a:bodyPr/>
          <a:lstStyle/>
          <a:p>
            <a:r>
              <a:rPr lang="en-US" sz="3400" dirty="0"/>
              <a:t>Key Issue 1: Where Are People Distributed?</a:t>
            </a:r>
          </a:p>
        </p:txBody>
      </p:sp>
      <p:sp>
        <p:nvSpPr>
          <p:cNvPr id="3" name="Content Placeholder 2">
            <a:extLst>
              <a:ext uri="{FF2B5EF4-FFF2-40B4-BE49-F238E27FC236}">
                <a16:creationId xmlns:a16="http://schemas.microsoft.com/office/drawing/2014/main" id="{79ECBA88-E285-4F09-B8E0-DB1C8E7E649D}"/>
              </a:ext>
            </a:extLst>
          </p:cNvPr>
          <p:cNvSpPr>
            <a:spLocks noGrp="1"/>
          </p:cNvSpPr>
          <p:nvPr>
            <p:ph sz="quarter" idx="13"/>
          </p:nvPr>
        </p:nvSpPr>
        <p:spPr/>
        <p:txBody>
          <a:bodyPr/>
          <a:lstStyle/>
          <a:p>
            <a:pPr marL="0" indent="0" eaLnBrk="1" hangingPunct="1">
              <a:buNone/>
            </a:pPr>
            <a:r>
              <a:rPr lang="en-US" altLang="en-US" b="1" dirty="0">
                <a:solidFill>
                  <a:srgbClr val="007FA3"/>
                </a:solidFill>
              </a:rPr>
              <a:t>2.1.1</a:t>
            </a:r>
            <a:r>
              <a:rPr lang="en-US" altLang="en-US" dirty="0"/>
              <a:t> Population and Geography</a:t>
            </a:r>
          </a:p>
          <a:p>
            <a:pPr marL="0" indent="0" eaLnBrk="1" hangingPunct="1">
              <a:buNone/>
            </a:pPr>
            <a:r>
              <a:rPr lang="en-US" altLang="en-US" b="1" dirty="0">
                <a:solidFill>
                  <a:srgbClr val="007FA3"/>
                </a:solidFill>
              </a:rPr>
              <a:t>2.1.2</a:t>
            </a:r>
            <a:r>
              <a:rPr lang="en-US" altLang="en-US" dirty="0"/>
              <a:t> Population Concentrations</a:t>
            </a:r>
          </a:p>
          <a:p>
            <a:pPr marL="0" indent="0" eaLnBrk="1" hangingPunct="1">
              <a:buNone/>
            </a:pPr>
            <a:r>
              <a:rPr lang="en-US" altLang="en-US" b="1" dirty="0">
                <a:solidFill>
                  <a:srgbClr val="007FA3"/>
                </a:solidFill>
              </a:rPr>
              <a:t>2.1.3</a:t>
            </a:r>
            <a:r>
              <a:rPr lang="en-US" altLang="en-US" dirty="0"/>
              <a:t> Population Density</a:t>
            </a:r>
          </a:p>
        </p:txBody>
      </p:sp>
    </p:spTree>
    <p:extLst>
      <p:ext uri="{BB962C8B-B14F-4D97-AF65-F5344CB8AC3E}">
        <p14:creationId xmlns:p14="http://schemas.microsoft.com/office/powerpoint/2010/main" val="2717749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56F2-45D0-40C4-AB7A-AED9AD49302B}"/>
              </a:ext>
            </a:extLst>
          </p:cNvPr>
          <p:cNvSpPr>
            <a:spLocks noGrp="1"/>
          </p:cNvSpPr>
          <p:nvPr>
            <p:ph type="title"/>
          </p:nvPr>
        </p:nvSpPr>
        <p:spPr>
          <a:xfrm>
            <a:off x="457200" y="215371"/>
            <a:ext cx="8493760" cy="1097279"/>
          </a:xfrm>
        </p:spPr>
        <p:txBody>
          <a:bodyPr/>
          <a:lstStyle/>
          <a:p>
            <a:r>
              <a:rPr lang="en-US" dirty="0"/>
              <a:t>2.2.3 The Demographic Transition </a:t>
            </a:r>
            <a:r>
              <a:rPr lang="en-US" sz="2000" b="0" dirty="0"/>
              <a:t>(1 of 9)</a:t>
            </a:r>
          </a:p>
        </p:txBody>
      </p:sp>
      <p:sp>
        <p:nvSpPr>
          <p:cNvPr id="3" name="Content Placeholder 2">
            <a:extLst>
              <a:ext uri="{FF2B5EF4-FFF2-40B4-BE49-F238E27FC236}">
                <a16:creationId xmlns:a16="http://schemas.microsoft.com/office/drawing/2014/main" id="{1E0E4D80-63FB-442B-A080-A9FE7DDF66B7}"/>
              </a:ext>
            </a:extLst>
          </p:cNvPr>
          <p:cNvSpPr>
            <a:spLocks noGrp="1"/>
          </p:cNvSpPr>
          <p:nvPr>
            <p:ph sz="quarter" idx="13"/>
          </p:nvPr>
        </p:nvSpPr>
        <p:spPr>
          <a:xfrm>
            <a:off x="457200" y="1556326"/>
            <a:ext cx="8493760" cy="4434275"/>
          </a:xfrm>
        </p:spPr>
        <p:txBody>
          <a:bodyPr/>
          <a:lstStyle/>
          <a:p>
            <a:r>
              <a:rPr lang="en-US" dirty="0"/>
              <a:t>The </a:t>
            </a:r>
            <a:r>
              <a:rPr lang="en-US" b="1" dirty="0"/>
              <a:t>demographic transition </a:t>
            </a:r>
            <a:r>
              <a:rPr lang="en-US" dirty="0"/>
              <a:t>is a process of change in a society’s population from high crude birth and death rates and low rate of natural increase to a condition of low crude birth and death rates, low rate of natural increase, and higher total population</a:t>
            </a:r>
            <a:endParaRPr lang="en-US" altLang="en-US" dirty="0"/>
          </a:p>
        </p:txBody>
      </p:sp>
    </p:spTree>
    <p:extLst>
      <p:ext uri="{BB962C8B-B14F-4D97-AF65-F5344CB8AC3E}">
        <p14:creationId xmlns:p14="http://schemas.microsoft.com/office/powerpoint/2010/main" val="91147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56F2-45D0-40C4-AB7A-AED9AD49302B}"/>
              </a:ext>
            </a:extLst>
          </p:cNvPr>
          <p:cNvSpPr>
            <a:spLocks noGrp="1"/>
          </p:cNvSpPr>
          <p:nvPr>
            <p:ph type="title"/>
          </p:nvPr>
        </p:nvSpPr>
        <p:spPr>
          <a:xfrm>
            <a:off x="457200" y="215371"/>
            <a:ext cx="8493760" cy="1097279"/>
          </a:xfrm>
        </p:spPr>
        <p:txBody>
          <a:bodyPr/>
          <a:lstStyle/>
          <a:p>
            <a:r>
              <a:rPr lang="en-US" dirty="0"/>
              <a:t>2.2.3 The Demographic Transition </a:t>
            </a:r>
            <a:r>
              <a:rPr lang="en-US" sz="2000" b="0" dirty="0"/>
              <a:t>(2 of 9)</a:t>
            </a:r>
          </a:p>
        </p:txBody>
      </p:sp>
      <p:sp>
        <p:nvSpPr>
          <p:cNvPr id="3" name="Content Placeholder 2">
            <a:extLst>
              <a:ext uri="{FF2B5EF4-FFF2-40B4-BE49-F238E27FC236}">
                <a16:creationId xmlns:a16="http://schemas.microsoft.com/office/drawing/2014/main" id="{1E0E4D80-63FB-442B-A080-A9FE7DDF66B7}"/>
              </a:ext>
            </a:extLst>
          </p:cNvPr>
          <p:cNvSpPr>
            <a:spLocks noGrp="1"/>
          </p:cNvSpPr>
          <p:nvPr>
            <p:ph sz="quarter" idx="13"/>
          </p:nvPr>
        </p:nvSpPr>
        <p:spPr>
          <a:xfrm>
            <a:off x="457200" y="1556326"/>
            <a:ext cx="8272732" cy="4434275"/>
          </a:xfrm>
        </p:spPr>
        <p:txBody>
          <a:bodyPr/>
          <a:lstStyle/>
          <a:p>
            <a:r>
              <a:rPr lang="en-US" dirty="0"/>
              <a:t>There are four stages in the demographic transition:</a:t>
            </a:r>
          </a:p>
          <a:p>
            <a:pPr marL="429768" indent="-429768">
              <a:buFont typeface="+mj-lt"/>
              <a:buAutoNum type="arabicPeriod"/>
            </a:pPr>
            <a:r>
              <a:rPr lang="en-US" altLang="en-US" dirty="0"/>
              <a:t>Stage 1: Low Growth (very high C</a:t>
            </a:r>
            <a:r>
              <a:rPr lang="en-US" altLang="en-US" sz="100" dirty="0"/>
              <a:t> </a:t>
            </a:r>
            <a:r>
              <a:rPr lang="en-US" altLang="en-US" dirty="0"/>
              <a:t>B</a:t>
            </a:r>
            <a:r>
              <a:rPr lang="en-US" altLang="en-US" sz="100" dirty="0"/>
              <a:t> </a:t>
            </a:r>
            <a:r>
              <a:rPr lang="en-US" altLang="en-US" dirty="0"/>
              <a:t>R and C</a:t>
            </a:r>
            <a:r>
              <a:rPr lang="en-US" altLang="en-US" sz="100" dirty="0"/>
              <a:t> </a:t>
            </a:r>
            <a:r>
              <a:rPr lang="en-US" altLang="en-US" dirty="0"/>
              <a:t>D</a:t>
            </a:r>
            <a:r>
              <a:rPr lang="en-US" altLang="en-US" sz="100" dirty="0"/>
              <a:t> </a:t>
            </a:r>
            <a:r>
              <a:rPr lang="en-US" altLang="en-US" dirty="0"/>
              <a:t>R, very low N</a:t>
            </a:r>
            <a:r>
              <a:rPr lang="en-US" altLang="en-US" sz="100" dirty="0"/>
              <a:t> </a:t>
            </a:r>
            <a:r>
              <a:rPr lang="en-US" altLang="en-US" dirty="0"/>
              <a:t>I</a:t>
            </a:r>
            <a:r>
              <a:rPr lang="en-US" altLang="en-US" sz="100" dirty="0"/>
              <a:t> </a:t>
            </a:r>
            <a:r>
              <a:rPr lang="en-US" altLang="en-US" dirty="0"/>
              <a:t>R)</a:t>
            </a:r>
          </a:p>
          <a:p>
            <a:pPr marL="429768" indent="-429768">
              <a:buFont typeface="+mj-lt"/>
              <a:buAutoNum type="arabicPeriod"/>
            </a:pPr>
            <a:r>
              <a:rPr lang="en-US" altLang="en-US" dirty="0"/>
              <a:t>Stage 2: High Growth (high C</a:t>
            </a:r>
            <a:r>
              <a:rPr lang="en-US" altLang="en-US" sz="100" dirty="0"/>
              <a:t> </a:t>
            </a:r>
            <a:r>
              <a:rPr lang="en-US" altLang="en-US" dirty="0"/>
              <a:t>B</a:t>
            </a:r>
            <a:r>
              <a:rPr lang="en-US" altLang="en-US" sz="100" dirty="0"/>
              <a:t> </a:t>
            </a:r>
            <a:r>
              <a:rPr lang="en-US" altLang="en-US" dirty="0"/>
              <a:t>D, rapidly declining C</a:t>
            </a:r>
            <a:r>
              <a:rPr lang="en-US" altLang="en-US" sz="100" dirty="0"/>
              <a:t> </a:t>
            </a:r>
            <a:r>
              <a:rPr lang="en-US" altLang="en-US" dirty="0"/>
              <a:t>D</a:t>
            </a:r>
            <a:r>
              <a:rPr lang="en-US" altLang="en-US" sz="100" dirty="0"/>
              <a:t> </a:t>
            </a:r>
            <a:r>
              <a:rPr lang="en-US" altLang="en-US" dirty="0"/>
              <a:t>R, very high N</a:t>
            </a:r>
            <a:r>
              <a:rPr lang="en-US" altLang="en-US" sz="100" dirty="0"/>
              <a:t> </a:t>
            </a:r>
            <a:r>
              <a:rPr lang="en-US" altLang="en-US" dirty="0"/>
              <a:t>I</a:t>
            </a:r>
            <a:r>
              <a:rPr lang="en-US" altLang="en-US" sz="100" dirty="0"/>
              <a:t> </a:t>
            </a:r>
            <a:r>
              <a:rPr lang="en-US" altLang="en-US" dirty="0"/>
              <a:t>R)</a:t>
            </a:r>
          </a:p>
          <a:p>
            <a:pPr marL="429768" indent="-429768">
              <a:buFont typeface="+mj-lt"/>
              <a:buAutoNum type="arabicPeriod"/>
            </a:pPr>
            <a:r>
              <a:rPr lang="en-US" altLang="en-US" dirty="0"/>
              <a:t>Stage 3: Moderate Growth (rapidly declining C</a:t>
            </a:r>
            <a:r>
              <a:rPr lang="en-US" altLang="en-US" sz="100" dirty="0"/>
              <a:t> </a:t>
            </a:r>
            <a:r>
              <a:rPr lang="en-US" altLang="en-US" dirty="0"/>
              <a:t>B</a:t>
            </a:r>
            <a:r>
              <a:rPr lang="en-US" altLang="en-US" sz="100" dirty="0"/>
              <a:t> </a:t>
            </a:r>
            <a:r>
              <a:rPr lang="en-US" altLang="en-US" dirty="0"/>
              <a:t>R, moderately declining C</a:t>
            </a:r>
            <a:r>
              <a:rPr lang="en-US" altLang="en-US" sz="100" dirty="0"/>
              <a:t> </a:t>
            </a:r>
            <a:r>
              <a:rPr lang="en-US" altLang="en-US" dirty="0"/>
              <a:t>D</a:t>
            </a:r>
            <a:r>
              <a:rPr lang="en-US" altLang="en-US" sz="100" dirty="0"/>
              <a:t> </a:t>
            </a:r>
            <a:r>
              <a:rPr lang="en-US" altLang="en-US" dirty="0"/>
              <a:t>R, moderate N</a:t>
            </a:r>
            <a:r>
              <a:rPr lang="en-US" altLang="en-US" sz="100" dirty="0"/>
              <a:t> </a:t>
            </a:r>
            <a:r>
              <a:rPr lang="en-US" altLang="en-US" dirty="0"/>
              <a:t>I</a:t>
            </a:r>
            <a:r>
              <a:rPr lang="en-US" altLang="en-US" sz="100" dirty="0"/>
              <a:t> </a:t>
            </a:r>
            <a:r>
              <a:rPr lang="en-US" altLang="en-US" dirty="0"/>
              <a:t>R)</a:t>
            </a:r>
          </a:p>
          <a:p>
            <a:pPr marL="429768" indent="-429768">
              <a:buFont typeface="+mj-lt"/>
              <a:buAutoNum type="arabicPeriod"/>
            </a:pPr>
            <a:r>
              <a:rPr lang="en-US" altLang="en-US" dirty="0"/>
              <a:t>Stage 4: Low Growth (very low C</a:t>
            </a:r>
            <a:r>
              <a:rPr lang="en-US" altLang="en-US" sz="100" dirty="0"/>
              <a:t> </a:t>
            </a:r>
            <a:r>
              <a:rPr lang="en-US" altLang="en-US" dirty="0"/>
              <a:t>B</a:t>
            </a:r>
            <a:r>
              <a:rPr lang="en-US" altLang="en-US" sz="100" dirty="0"/>
              <a:t> </a:t>
            </a:r>
            <a:r>
              <a:rPr lang="en-US" altLang="en-US" dirty="0"/>
              <a:t>R, low or slightly increasing C</a:t>
            </a:r>
            <a:r>
              <a:rPr lang="en-US" altLang="en-US" sz="100" dirty="0"/>
              <a:t> </a:t>
            </a:r>
            <a:r>
              <a:rPr lang="en-US" altLang="en-US" dirty="0"/>
              <a:t>D</a:t>
            </a:r>
            <a:r>
              <a:rPr lang="en-US" altLang="en-US" sz="100" dirty="0"/>
              <a:t> </a:t>
            </a:r>
            <a:r>
              <a:rPr lang="en-US" altLang="en-US" dirty="0"/>
              <a:t>R, low or negative N</a:t>
            </a:r>
            <a:r>
              <a:rPr lang="en-US" altLang="en-US" sz="100" dirty="0"/>
              <a:t> </a:t>
            </a:r>
            <a:r>
              <a:rPr lang="en-US" altLang="en-US" dirty="0"/>
              <a:t>I</a:t>
            </a:r>
            <a:r>
              <a:rPr lang="en-US" altLang="en-US" sz="100" dirty="0"/>
              <a:t> </a:t>
            </a:r>
            <a:r>
              <a:rPr lang="en-US" altLang="en-US" dirty="0"/>
              <a:t>R)</a:t>
            </a:r>
          </a:p>
        </p:txBody>
      </p:sp>
    </p:spTree>
    <p:extLst>
      <p:ext uri="{BB962C8B-B14F-4D97-AF65-F5344CB8AC3E}">
        <p14:creationId xmlns:p14="http://schemas.microsoft.com/office/powerpoint/2010/main" val="3756753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419" y="2642387"/>
            <a:ext cx="4667582" cy="3794432"/>
          </a:xfrm>
          <a:prstGeom prst="rect">
            <a:avLst/>
          </a:prstGeom>
        </p:spPr>
      </p:pic>
      <p:sp>
        <p:nvSpPr>
          <p:cNvPr id="2" name="Title 1">
            <a:extLst>
              <a:ext uri="{FF2B5EF4-FFF2-40B4-BE49-F238E27FC236}">
                <a16:creationId xmlns:a16="http://schemas.microsoft.com/office/drawing/2014/main" id="{C87356F2-45D0-40C4-AB7A-AED9AD49302B}"/>
              </a:ext>
            </a:extLst>
          </p:cNvPr>
          <p:cNvSpPr>
            <a:spLocks noGrp="1"/>
          </p:cNvSpPr>
          <p:nvPr>
            <p:ph type="title"/>
          </p:nvPr>
        </p:nvSpPr>
        <p:spPr>
          <a:xfrm>
            <a:off x="457200" y="215371"/>
            <a:ext cx="8493760" cy="1097279"/>
          </a:xfrm>
        </p:spPr>
        <p:txBody>
          <a:bodyPr/>
          <a:lstStyle/>
          <a:p>
            <a:r>
              <a:rPr lang="en-US" dirty="0"/>
              <a:t>2.2.3 The Demographic Transition </a:t>
            </a:r>
            <a:r>
              <a:rPr lang="en-US" sz="2000" b="0" dirty="0"/>
              <a:t>(3 of 9)</a:t>
            </a:r>
          </a:p>
        </p:txBody>
      </p:sp>
      <p:sp>
        <p:nvSpPr>
          <p:cNvPr id="3" name="Content Placeholder 2">
            <a:extLst>
              <a:ext uri="{FF2B5EF4-FFF2-40B4-BE49-F238E27FC236}">
                <a16:creationId xmlns:a16="http://schemas.microsoft.com/office/drawing/2014/main" id="{1E0E4D80-63FB-442B-A080-A9FE7DDF66B7}"/>
              </a:ext>
            </a:extLst>
          </p:cNvPr>
          <p:cNvSpPr>
            <a:spLocks noGrp="1"/>
          </p:cNvSpPr>
          <p:nvPr>
            <p:ph sz="quarter" idx="13"/>
          </p:nvPr>
        </p:nvSpPr>
        <p:spPr>
          <a:xfrm>
            <a:off x="457200" y="1556327"/>
            <a:ext cx="8493760" cy="479508"/>
          </a:xfrm>
        </p:spPr>
        <p:txBody>
          <a:bodyPr/>
          <a:lstStyle/>
          <a:p>
            <a:pPr marL="432" indent="0">
              <a:buNone/>
            </a:pPr>
            <a:r>
              <a:rPr lang="en-US" altLang="en-US" b="1" dirty="0"/>
              <a:t>Figure 2-21:</a:t>
            </a:r>
            <a:r>
              <a:rPr lang="en-US" altLang="en-US" dirty="0"/>
              <a:t> The Demographic Transition Model goes through four distinct stages.</a:t>
            </a:r>
          </a:p>
        </p:txBody>
      </p:sp>
      <p:sp>
        <p:nvSpPr>
          <p:cNvPr id="5" name="TextBox 4"/>
          <p:cNvSpPr txBox="1"/>
          <p:nvPr/>
        </p:nvSpPr>
        <p:spPr>
          <a:xfrm>
            <a:off x="2228849" y="6175450"/>
            <a:ext cx="574196" cy="292388"/>
          </a:xfrm>
          <a:prstGeom prst="rect">
            <a:avLst/>
          </a:prstGeom>
          <a:noFill/>
        </p:spPr>
        <p:txBody>
          <a:bodyPr wrap="none" rtlCol="0">
            <a:spAutoFit/>
          </a:bodyPr>
          <a:lstStyle/>
          <a:p>
            <a:r>
              <a:rPr lang="en-IN" sz="1300" b="1" dirty="0"/>
              <a:t>Time</a:t>
            </a:r>
          </a:p>
        </p:txBody>
      </p:sp>
      <p:sp>
        <p:nvSpPr>
          <p:cNvPr id="7" name="TextBox 6"/>
          <p:cNvSpPr txBox="1"/>
          <p:nvPr/>
        </p:nvSpPr>
        <p:spPr>
          <a:xfrm>
            <a:off x="2216149" y="5981775"/>
            <a:ext cx="936475" cy="253916"/>
          </a:xfrm>
          <a:prstGeom prst="rect">
            <a:avLst/>
          </a:prstGeom>
          <a:noFill/>
        </p:spPr>
        <p:txBody>
          <a:bodyPr wrap="none" rtlCol="0">
            <a:spAutoFit/>
          </a:bodyPr>
          <a:lstStyle/>
          <a:p>
            <a:r>
              <a:rPr lang="en-IN" sz="1050" b="1" dirty="0"/>
              <a:t>Low growth</a:t>
            </a:r>
          </a:p>
        </p:txBody>
      </p:sp>
      <p:sp>
        <p:nvSpPr>
          <p:cNvPr id="8" name="TextBox 7"/>
          <p:cNvSpPr txBox="1"/>
          <p:nvPr/>
        </p:nvSpPr>
        <p:spPr>
          <a:xfrm>
            <a:off x="3239694" y="5981775"/>
            <a:ext cx="966931" cy="253916"/>
          </a:xfrm>
          <a:prstGeom prst="rect">
            <a:avLst/>
          </a:prstGeom>
          <a:noFill/>
        </p:spPr>
        <p:txBody>
          <a:bodyPr wrap="none" rtlCol="0">
            <a:spAutoFit/>
          </a:bodyPr>
          <a:lstStyle/>
          <a:p>
            <a:r>
              <a:rPr lang="en-IN" sz="1050" b="1" dirty="0"/>
              <a:t>High growth</a:t>
            </a:r>
          </a:p>
        </p:txBody>
      </p:sp>
      <p:sp>
        <p:nvSpPr>
          <p:cNvPr id="9" name="TextBox 8"/>
          <p:cNvSpPr txBox="1"/>
          <p:nvPr/>
        </p:nvSpPr>
        <p:spPr>
          <a:xfrm>
            <a:off x="4820844" y="5981775"/>
            <a:ext cx="1396536" cy="253916"/>
          </a:xfrm>
          <a:prstGeom prst="rect">
            <a:avLst/>
          </a:prstGeom>
          <a:noFill/>
        </p:spPr>
        <p:txBody>
          <a:bodyPr wrap="none" rtlCol="0">
            <a:spAutoFit/>
          </a:bodyPr>
          <a:lstStyle/>
          <a:p>
            <a:r>
              <a:rPr lang="en-IN" sz="1050" b="1" dirty="0"/>
              <a:t>Decreasing growth</a:t>
            </a:r>
          </a:p>
        </p:txBody>
      </p:sp>
      <p:sp>
        <p:nvSpPr>
          <p:cNvPr id="10" name="TextBox 9"/>
          <p:cNvSpPr txBox="1"/>
          <p:nvPr/>
        </p:nvSpPr>
        <p:spPr>
          <a:xfrm>
            <a:off x="6232220" y="5981775"/>
            <a:ext cx="936475" cy="253916"/>
          </a:xfrm>
          <a:prstGeom prst="rect">
            <a:avLst/>
          </a:prstGeom>
          <a:noFill/>
        </p:spPr>
        <p:txBody>
          <a:bodyPr wrap="none" rtlCol="0">
            <a:spAutoFit/>
          </a:bodyPr>
          <a:lstStyle/>
          <a:p>
            <a:r>
              <a:rPr lang="en-IN" sz="1050" b="1" dirty="0"/>
              <a:t>Low growth</a:t>
            </a:r>
          </a:p>
        </p:txBody>
      </p:sp>
      <p:sp>
        <p:nvSpPr>
          <p:cNvPr id="11" name="TextBox 10"/>
          <p:cNvSpPr txBox="1"/>
          <p:nvPr/>
        </p:nvSpPr>
        <p:spPr>
          <a:xfrm>
            <a:off x="6891452" y="5792957"/>
            <a:ext cx="260008" cy="253916"/>
          </a:xfrm>
          <a:prstGeom prst="rect">
            <a:avLst/>
          </a:prstGeom>
          <a:noFill/>
        </p:spPr>
        <p:txBody>
          <a:bodyPr wrap="none" rtlCol="0">
            <a:spAutoFit/>
          </a:bodyPr>
          <a:lstStyle/>
          <a:p>
            <a:r>
              <a:rPr lang="en-IN" sz="1050" b="1" dirty="0"/>
              <a:t>0</a:t>
            </a:r>
          </a:p>
        </p:txBody>
      </p:sp>
      <p:sp>
        <p:nvSpPr>
          <p:cNvPr id="12" name="TextBox 11"/>
          <p:cNvSpPr txBox="1"/>
          <p:nvPr/>
        </p:nvSpPr>
        <p:spPr>
          <a:xfrm>
            <a:off x="6891452" y="4757907"/>
            <a:ext cx="260008" cy="253916"/>
          </a:xfrm>
          <a:prstGeom prst="rect">
            <a:avLst/>
          </a:prstGeom>
          <a:noFill/>
        </p:spPr>
        <p:txBody>
          <a:bodyPr wrap="none" rtlCol="0">
            <a:spAutoFit/>
          </a:bodyPr>
          <a:lstStyle/>
          <a:p>
            <a:r>
              <a:rPr lang="en-IN" sz="1050" b="1" dirty="0"/>
              <a:t>1</a:t>
            </a:r>
          </a:p>
        </p:txBody>
      </p:sp>
      <p:sp>
        <p:nvSpPr>
          <p:cNvPr id="13" name="TextBox 12"/>
          <p:cNvSpPr txBox="1"/>
          <p:nvPr/>
        </p:nvSpPr>
        <p:spPr>
          <a:xfrm>
            <a:off x="6891452" y="3693389"/>
            <a:ext cx="260008" cy="253916"/>
          </a:xfrm>
          <a:prstGeom prst="rect">
            <a:avLst/>
          </a:prstGeom>
          <a:noFill/>
        </p:spPr>
        <p:txBody>
          <a:bodyPr wrap="none" rtlCol="0">
            <a:spAutoFit/>
          </a:bodyPr>
          <a:lstStyle/>
          <a:p>
            <a:r>
              <a:rPr lang="en-IN" sz="1050" b="1" dirty="0"/>
              <a:t>2</a:t>
            </a:r>
          </a:p>
        </p:txBody>
      </p:sp>
      <p:sp>
        <p:nvSpPr>
          <p:cNvPr id="14" name="TextBox 13"/>
          <p:cNvSpPr txBox="1"/>
          <p:nvPr/>
        </p:nvSpPr>
        <p:spPr>
          <a:xfrm>
            <a:off x="6891452" y="2632748"/>
            <a:ext cx="260008" cy="253916"/>
          </a:xfrm>
          <a:prstGeom prst="rect">
            <a:avLst/>
          </a:prstGeom>
          <a:noFill/>
        </p:spPr>
        <p:txBody>
          <a:bodyPr wrap="none" rtlCol="0">
            <a:spAutoFit/>
          </a:bodyPr>
          <a:lstStyle/>
          <a:p>
            <a:r>
              <a:rPr lang="en-IN" sz="1050" b="1" dirty="0"/>
              <a:t>3</a:t>
            </a:r>
          </a:p>
        </p:txBody>
      </p:sp>
      <p:sp>
        <p:nvSpPr>
          <p:cNvPr id="15" name="TextBox 14"/>
          <p:cNvSpPr txBox="1"/>
          <p:nvPr/>
        </p:nvSpPr>
        <p:spPr>
          <a:xfrm>
            <a:off x="2077624" y="5779758"/>
            <a:ext cx="260008" cy="253916"/>
          </a:xfrm>
          <a:prstGeom prst="rect">
            <a:avLst/>
          </a:prstGeom>
          <a:noFill/>
        </p:spPr>
        <p:txBody>
          <a:bodyPr wrap="none" rtlCol="0">
            <a:spAutoFit/>
          </a:bodyPr>
          <a:lstStyle/>
          <a:p>
            <a:pPr algn="r"/>
            <a:r>
              <a:rPr lang="en-IN" sz="1050" b="1" dirty="0"/>
              <a:t>0</a:t>
            </a:r>
          </a:p>
        </p:txBody>
      </p:sp>
      <p:sp>
        <p:nvSpPr>
          <p:cNvPr id="16" name="TextBox 15"/>
          <p:cNvSpPr txBox="1"/>
          <p:nvPr/>
        </p:nvSpPr>
        <p:spPr>
          <a:xfrm>
            <a:off x="2002284" y="5250161"/>
            <a:ext cx="335348" cy="253916"/>
          </a:xfrm>
          <a:prstGeom prst="rect">
            <a:avLst/>
          </a:prstGeom>
          <a:noFill/>
        </p:spPr>
        <p:txBody>
          <a:bodyPr wrap="none" rtlCol="0">
            <a:spAutoFit/>
          </a:bodyPr>
          <a:lstStyle/>
          <a:p>
            <a:pPr algn="r"/>
            <a:r>
              <a:rPr lang="en-IN" sz="1050" b="1" dirty="0"/>
              <a:t>10</a:t>
            </a:r>
          </a:p>
        </p:txBody>
      </p:sp>
      <p:sp>
        <p:nvSpPr>
          <p:cNvPr id="17" name="TextBox 16"/>
          <p:cNvSpPr txBox="1"/>
          <p:nvPr/>
        </p:nvSpPr>
        <p:spPr>
          <a:xfrm>
            <a:off x="2002284" y="4731447"/>
            <a:ext cx="335348" cy="253916"/>
          </a:xfrm>
          <a:prstGeom prst="rect">
            <a:avLst/>
          </a:prstGeom>
          <a:noFill/>
        </p:spPr>
        <p:txBody>
          <a:bodyPr wrap="none" rtlCol="0">
            <a:spAutoFit/>
          </a:bodyPr>
          <a:lstStyle/>
          <a:p>
            <a:pPr algn="r"/>
            <a:r>
              <a:rPr lang="en-IN" sz="1050" b="1" dirty="0"/>
              <a:t>20</a:t>
            </a:r>
          </a:p>
        </p:txBody>
      </p:sp>
      <p:sp>
        <p:nvSpPr>
          <p:cNvPr id="18" name="TextBox 17"/>
          <p:cNvSpPr txBox="1"/>
          <p:nvPr/>
        </p:nvSpPr>
        <p:spPr>
          <a:xfrm>
            <a:off x="2002284" y="4186282"/>
            <a:ext cx="335348" cy="253916"/>
          </a:xfrm>
          <a:prstGeom prst="rect">
            <a:avLst/>
          </a:prstGeom>
          <a:noFill/>
        </p:spPr>
        <p:txBody>
          <a:bodyPr wrap="none" rtlCol="0">
            <a:spAutoFit/>
          </a:bodyPr>
          <a:lstStyle/>
          <a:p>
            <a:pPr algn="r"/>
            <a:r>
              <a:rPr lang="en-IN" sz="1050" b="1" dirty="0"/>
              <a:t>30</a:t>
            </a:r>
          </a:p>
        </p:txBody>
      </p:sp>
      <p:sp>
        <p:nvSpPr>
          <p:cNvPr id="19" name="TextBox 18"/>
          <p:cNvSpPr txBox="1"/>
          <p:nvPr/>
        </p:nvSpPr>
        <p:spPr>
          <a:xfrm>
            <a:off x="2002284" y="3664508"/>
            <a:ext cx="335348" cy="253916"/>
          </a:xfrm>
          <a:prstGeom prst="rect">
            <a:avLst/>
          </a:prstGeom>
          <a:noFill/>
        </p:spPr>
        <p:txBody>
          <a:bodyPr wrap="none" rtlCol="0">
            <a:spAutoFit/>
          </a:bodyPr>
          <a:lstStyle/>
          <a:p>
            <a:pPr algn="r"/>
            <a:r>
              <a:rPr lang="en-IN" sz="1050" b="1" dirty="0"/>
              <a:t>40</a:t>
            </a:r>
          </a:p>
        </p:txBody>
      </p:sp>
      <p:sp>
        <p:nvSpPr>
          <p:cNvPr id="20" name="TextBox 19"/>
          <p:cNvSpPr txBox="1"/>
          <p:nvPr/>
        </p:nvSpPr>
        <p:spPr>
          <a:xfrm>
            <a:off x="2002284" y="3133602"/>
            <a:ext cx="335348" cy="253916"/>
          </a:xfrm>
          <a:prstGeom prst="rect">
            <a:avLst/>
          </a:prstGeom>
          <a:noFill/>
        </p:spPr>
        <p:txBody>
          <a:bodyPr wrap="none" rtlCol="0">
            <a:spAutoFit/>
          </a:bodyPr>
          <a:lstStyle/>
          <a:p>
            <a:pPr algn="r"/>
            <a:r>
              <a:rPr lang="en-IN" sz="1050" b="1" dirty="0"/>
              <a:t>50</a:t>
            </a:r>
          </a:p>
        </p:txBody>
      </p:sp>
      <p:sp>
        <p:nvSpPr>
          <p:cNvPr id="21" name="TextBox 20"/>
          <p:cNvSpPr txBox="1"/>
          <p:nvPr/>
        </p:nvSpPr>
        <p:spPr>
          <a:xfrm>
            <a:off x="2002284" y="2606663"/>
            <a:ext cx="335348" cy="253916"/>
          </a:xfrm>
          <a:prstGeom prst="rect">
            <a:avLst/>
          </a:prstGeom>
          <a:noFill/>
        </p:spPr>
        <p:txBody>
          <a:bodyPr wrap="none" rtlCol="0">
            <a:spAutoFit/>
          </a:bodyPr>
          <a:lstStyle/>
          <a:p>
            <a:pPr algn="r"/>
            <a:r>
              <a:rPr lang="en-IN" sz="1050" b="1" dirty="0"/>
              <a:t>60</a:t>
            </a:r>
          </a:p>
        </p:txBody>
      </p:sp>
      <p:sp>
        <p:nvSpPr>
          <p:cNvPr id="22" name="TextBox 21"/>
          <p:cNvSpPr txBox="1"/>
          <p:nvPr/>
        </p:nvSpPr>
        <p:spPr>
          <a:xfrm rot="1717806">
            <a:off x="4266468" y="4782085"/>
            <a:ext cx="611065" cy="276999"/>
          </a:xfrm>
          <a:prstGeom prst="rect">
            <a:avLst/>
          </a:prstGeom>
          <a:noFill/>
        </p:spPr>
        <p:txBody>
          <a:bodyPr wrap="none" rtlCol="0">
            <a:spAutoFit/>
          </a:bodyPr>
          <a:lstStyle/>
          <a:p>
            <a:r>
              <a:rPr lang="en-IN" sz="1200" b="1" dirty="0">
                <a:solidFill>
                  <a:srgbClr val="007AC2"/>
                </a:solidFill>
              </a:rPr>
              <a:t>Death</a:t>
            </a:r>
          </a:p>
        </p:txBody>
      </p:sp>
      <p:sp>
        <p:nvSpPr>
          <p:cNvPr id="23" name="TextBox 22"/>
          <p:cNvSpPr txBox="1"/>
          <p:nvPr/>
        </p:nvSpPr>
        <p:spPr>
          <a:xfrm rot="2040529">
            <a:off x="5040646" y="3681847"/>
            <a:ext cx="543739" cy="276999"/>
          </a:xfrm>
          <a:prstGeom prst="rect">
            <a:avLst/>
          </a:prstGeom>
          <a:noFill/>
        </p:spPr>
        <p:txBody>
          <a:bodyPr wrap="none" rtlCol="0">
            <a:spAutoFit/>
          </a:bodyPr>
          <a:lstStyle/>
          <a:p>
            <a:r>
              <a:rPr lang="en-IN" sz="1200" b="1" dirty="0">
                <a:solidFill>
                  <a:srgbClr val="E21B22"/>
                </a:solidFill>
              </a:rPr>
              <a:t>Birth</a:t>
            </a:r>
          </a:p>
        </p:txBody>
      </p:sp>
      <p:sp>
        <p:nvSpPr>
          <p:cNvPr id="24" name="TextBox 23"/>
          <p:cNvSpPr txBox="1"/>
          <p:nvPr/>
        </p:nvSpPr>
        <p:spPr>
          <a:xfrm rot="3442799">
            <a:off x="5153003" y="3424887"/>
            <a:ext cx="1268038" cy="143889"/>
          </a:xfrm>
          <a:prstGeom prst="rect">
            <a:avLst/>
          </a:prstGeom>
          <a:noFill/>
        </p:spPr>
        <p:txBody>
          <a:bodyPr wrap="none" rtlCol="0">
            <a:prstTxWarp prst="textArchUp">
              <a:avLst>
                <a:gd name="adj" fmla="val 10726583"/>
              </a:avLst>
            </a:prstTxWarp>
            <a:spAutoFit/>
          </a:bodyPr>
          <a:lstStyle/>
          <a:p>
            <a:r>
              <a:rPr lang="en-IN" sz="2000" b="1" dirty="0">
                <a:solidFill>
                  <a:srgbClr val="946027"/>
                </a:solidFill>
              </a:rPr>
              <a:t>Natural increase</a:t>
            </a:r>
          </a:p>
        </p:txBody>
      </p:sp>
      <p:sp>
        <p:nvSpPr>
          <p:cNvPr id="25" name="TextBox 24"/>
          <p:cNvSpPr txBox="1"/>
          <p:nvPr/>
        </p:nvSpPr>
        <p:spPr>
          <a:xfrm>
            <a:off x="2266949" y="2360625"/>
            <a:ext cx="663964" cy="253916"/>
          </a:xfrm>
          <a:prstGeom prst="rect">
            <a:avLst/>
          </a:prstGeom>
          <a:noFill/>
        </p:spPr>
        <p:txBody>
          <a:bodyPr wrap="none" rtlCol="0">
            <a:spAutoFit/>
          </a:bodyPr>
          <a:lstStyle/>
          <a:p>
            <a:r>
              <a:rPr lang="en-IN" sz="1050" b="1" i="1" dirty="0"/>
              <a:t>Stage 1</a:t>
            </a:r>
          </a:p>
        </p:txBody>
      </p:sp>
      <p:sp>
        <p:nvSpPr>
          <p:cNvPr id="26" name="TextBox 25"/>
          <p:cNvSpPr txBox="1"/>
          <p:nvPr/>
        </p:nvSpPr>
        <p:spPr>
          <a:xfrm>
            <a:off x="3202944" y="2360625"/>
            <a:ext cx="663964" cy="253916"/>
          </a:xfrm>
          <a:prstGeom prst="rect">
            <a:avLst/>
          </a:prstGeom>
          <a:noFill/>
        </p:spPr>
        <p:txBody>
          <a:bodyPr wrap="none" rtlCol="0">
            <a:spAutoFit/>
          </a:bodyPr>
          <a:lstStyle/>
          <a:p>
            <a:r>
              <a:rPr lang="en-IN" sz="1050" b="1" i="1" dirty="0"/>
              <a:t>Stage 2</a:t>
            </a:r>
          </a:p>
        </p:txBody>
      </p:sp>
      <p:sp>
        <p:nvSpPr>
          <p:cNvPr id="27" name="TextBox 26"/>
          <p:cNvSpPr txBox="1"/>
          <p:nvPr/>
        </p:nvSpPr>
        <p:spPr>
          <a:xfrm>
            <a:off x="4845425" y="2360625"/>
            <a:ext cx="663964" cy="253916"/>
          </a:xfrm>
          <a:prstGeom prst="rect">
            <a:avLst/>
          </a:prstGeom>
          <a:noFill/>
        </p:spPr>
        <p:txBody>
          <a:bodyPr wrap="none" rtlCol="0">
            <a:spAutoFit/>
          </a:bodyPr>
          <a:lstStyle/>
          <a:p>
            <a:r>
              <a:rPr lang="en-IN" sz="1050" b="1" i="1" dirty="0"/>
              <a:t>Stage 3</a:t>
            </a:r>
          </a:p>
        </p:txBody>
      </p:sp>
      <p:sp>
        <p:nvSpPr>
          <p:cNvPr id="28" name="TextBox 27"/>
          <p:cNvSpPr txBox="1"/>
          <p:nvPr/>
        </p:nvSpPr>
        <p:spPr>
          <a:xfrm>
            <a:off x="6217380" y="2360625"/>
            <a:ext cx="663964" cy="253916"/>
          </a:xfrm>
          <a:prstGeom prst="rect">
            <a:avLst/>
          </a:prstGeom>
          <a:noFill/>
        </p:spPr>
        <p:txBody>
          <a:bodyPr wrap="none" rtlCol="0">
            <a:spAutoFit/>
          </a:bodyPr>
          <a:lstStyle/>
          <a:p>
            <a:r>
              <a:rPr lang="en-IN" sz="1050" b="1" i="1" dirty="0"/>
              <a:t>Stage 4</a:t>
            </a:r>
          </a:p>
        </p:txBody>
      </p:sp>
      <p:sp>
        <p:nvSpPr>
          <p:cNvPr id="29" name="TextBox 28"/>
          <p:cNvSpPr txBox="1"/>
          <p:nvPr/>
        </p:nvSpPr>
        <p:spPr>
          <a:xfrm rot="16200000">
            <a:off x="5887215" y="4121421"/>
            <a:ext cx="2662908" cy="307777"/>
          </a:xfrm>
          <a:prstGeom prst="rect">
            <a:avLst/>
          </a:prstGeom>
          <a:noFill/>
        </p:spPr>
        <p:txBody>
          <a:bodyPr wrap="none" rtlCol="0">
            <a:spAutoFit/>
          </a:bodyPr>
          <a:lstStyle/>
          <a:p>
            <a:r>
              <a:rPr lang="en-IN" b="1" dirty="0">
                <a:solidFill>
                  <a:srgbClr val="946027"/>
                </a:solidFill>
                <a:latin typeface="Arial Black" panose="020B0A04020102020204" pitchFamily="34" charset="0"/>
              </a:rPr>
              <a:t>Natural increase rate (%)</a:t>
            </a:r>
          </a:p>
        </p:txBody>
      </p:sp>
      <p:sp>
        <p:nvSpPr>
          <p:cNvPr id="30" name="TextBox 29"/>
          <p:cNvSpPr txBox="1"/>
          <p:nvPr/>
        </p:nvSpPr>
        <p:spPr>
          <a:xfrm rot="16200000">
            <a:off x="184217" y="4114458"/>
            <a:ext cx="3462807" cy="276999"/>
          </a:xfrm>
          <a:prstGeom prst="rect">
            <a:avLst/>
          </a:prstGeom>
          <a:noFill/>
        </p:spPr>
        <p:txBody>
          <a:bodyPr wrap="none" rtlCol="0">
            <a:spAutoFit/>
          </a:bodyPr>
          <a:lstStyle/>
          <a:p>
            <a:r>
              <a:rPr lang="en-US" sz="1200" b="1" dirty="0">
                <a:latin typeface="Arial Black" panose="020B0A04020102020204" pitchFamily="34" charset="0"/>
              </a:rPr>
              <a:t>Crude </a:t>
            </a:r>
            <a:r>
              <a:rPr lang="en-US" sz="1200" b="1" dirty="0">
                <a:solidFill>
                  <a:srgbClr val="E21B22"/>
                </a:solidFill>
                <a:latin typeface="Arial Black" panose="020B0A04020102020204" pitchFamily="34" charset="0"/>
              </a:rPr>
              <a:t>birth</a:t>
            </a:r>
            <a:r>
              <a:rPr lang="en-US" sz="1200" b="1" dirty="0">
                <a:latin typeface="Arial Black" panose="020B0A04020102020204" pitchFamily="34" charset="0"/>
              </a:rPr>
              <a:t> and death rates (per 1,000)</a:t>
            </a:r>
            <a:endParaRPr lang="en-IN" sz="1200" b="1" dirty="0">
              <a:latin typeface="Arial Black" panose="020B0A04020102020204" pitchFamily="34" charset="0"/>
            </a:endParaRPr>
          </a:p>
        </p:txBody>
      </p:sp>
    </p:spTree>
    <p:extLst>
      <p:ext uri="{BB962C8B-B14F-4D97-AF65-F5344CB8AC3E}">
        <p14:creationId xmlns:p14="http://schemas.microsoft.com/office/powerpoint/2010/main" val="2081736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56F2-45D0-40C4-AB7A-AED9AD49302B}"/>
              </a:ext>
            </a:extLst>
          </p:cNvPr>
          <p:cNvSpPr>
            <a:spLocks noGrp="1"/>
          </p:cNvSpPr>
          <p:nvPr>
            <p:ph type="title"/>
          </p:nvPr>
        </p:nvSpPr>
        <p:spPr>
          <a:xfrm>
            <a:off x="457200" y="215371"/>
            <a:ext cx="8493760" cy="1097279"/>
          </a:xfrm>
        </p:spPr>
        <p:txBody>
          <a:bodyPr/>
          <a:lstStyle/>
          <a:p>
            <a:r>
              <a:rPr lang="en-US" dirty="0"/>
              <a:t>2.2.3 The Demographic Transition </a:t>
            </a:r>
            <a:r>
              <a:rPr lang="en-US" sz="2000" b="0" dirty="0"/>
              <a:t>(4 of 9)</a:t>
            </a:r>
          </a:p>
        </p:txBody>
      </p:sp>
      <p:sp>
        <p:nvSpPr>
          <p:cNvPr id="3" name="Content Placeholder 2">
            <a:extLst>
              <a:ext uri="{FF2B5EF4-FFF2-40B4-BE49-F238E27FC236}">
                <a16:creationId xmlns:a16="http://schemas.microsoft.com/office/drawing/2014/main" id="{1E0E4D80-63FB-442B-A080-A9FE7DDF66B7}"/>
              </a:ext>
            </a:extLst>
          </p:cNvPr>
          <p:cNvSpPr>
            <a:spLocks noGrp="1"/>
          </p:cNvSpPr>
          <p:nvPr>
            <p:ph sz="quarter" idx="13"/>
          </p:nvPr>
        </p:nvSpPr>
        <p:spPr>
          <a:xfrm>
            <a:off x="457200" y="1556327"/>
            <a:ext cx="8493760" cy="470882"/>
          </a:xfrm>
        </p:spPr>
        <p:txBody>
          <a:bodyPr/>
          <a:lstStyle/>
          <a:p>
            <a:pPr marL="432" indent="0">
              <a:buNone/>
            </a:pPr>
            <a:r>
              <a:rPr lang="en-IN" altLang="en-US" b="1" dirty="0"/>
              <a:t>Figure 2-22:</a:t>
            </a:r>
            <a:r>
              <a:rPr lang="en-IN" altLang="en-US" dirty="0"/>
              <a:t> </a:t>
            </a:r>
            <a:r>
              <a:rPr lang="en-US" altLang="en-US" dirty="0"/>
              <a:t>The Gambia has a very high crude birth rate.</a:t>
            </a:r>
          </a:p>
        </p:txBody>
      </p:sp>
      <p:pic>
        <p:nvPicPr>
          <p:cNvPr id="6" name="Picture 5" descr="The Gambia Family.">
            <a:extLst>
              <a:ext uri="{FF2B5EF4-FFF2-40B4-BE49-F238E27FC236}">
                <a16:creationId xmlns:a16="http://schemas.microsoft.com/office/drawing/2014/main" id="{9A6FE3F3-451A-47CC-A5B2-960D40030254}"/>
              </a:ext>
            </a:extLst>
          </p:cNvPr>
          <p:cNvPicPr>
            <a:picLocks noChangeAspect="1"/>
          </p:cNvPicPr>
          <p:nvPr/>
        </p:nvPicPr>
        <p:blipFill>
          <a:blip r:embed="rId2"/>
          <a:stretch>
            <a:fillRect/>
          </a:stretch>
        </p:blipFill>
        <p:spPr>
          <a:xfrm>
            <a:off x="692391" y="2228029"/>
            <a:ext cx="7759218" cy="4023709"/>
          </a:xfrm>
          <a:prstGeom prst="rect">
            <a:avLst/>
          </a:prstGeom>
        </p:spPr>
      </p:pic>
    </p:spTree>
    <p:extLst>
      <p:ext uri="{BB962C8B-B14F-4D97-AF65-F5344CB8AC3E}">
        <p14:creationId xmlns:p14="http://schemas.microsoft.com/office/powerpoint/2010/main" val="2497945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498" y="2672533"/>
            <a:ext cx="6865527" cy="3441167"/>
          </a:xfrm>
          <a:prstGeom prst="rect">
            <a:avLst/>
          </a:prstGeom>
        </p:spPr>
      </p:pic>
      <p:sp>
        <p:nvSpPr>
          <p:cNvPr id="2" name="Title 1">
            <a:extLst>
              <a:ext uri="{FF2B5EF4-FFF2-40B4-BE49-F238E27FC236}">
                <a16:creationId xmlns:a16="http://schemas.microsoft.com/office/drawing/2014/main" id="{C87356F2-45D0-40C4-AB7A-AED9AD49302B}"/>
              </a:ext>
            </a:extLst>
          </p:cNvPr>
          <p:cNvSpPr>
            <a:spLocks noGrp="1"/>
          </p:cNvSpPr>
          <p:nvPr>
            <p:ph type="title"/>
          </p:nvPr>
        </p:nvSpPr>
        <p:spPr>
          <a:xfrm>
            <a:off x="457200" y="215371"/>
            <a:ext cx="8493760" cy="1097279"/>
          </a:xfrm>
        </p:spPr>
        <p:txBody>
          <a:bodyPr/>
          <a:lstStyle/>
          <a:p>
            <a:r>
              <a:rPr lang="en-US" dirty="0"/>
              <a:t>2.2.3 The Demographic Transition </a:t>
            </a:r>
            <a:r>
              <a:rPr lang="en-US" sz="2000" b="0" dirty="0"/>
              <a:t>(5 of 9)</a:t>
            </a:r>
          </a:p>
        </p:txBody>
      </p:sp>
      <p:sp>
        <p:nvSpPr>
          <p:cNvPr id="3" name="Content Placeholder 2">
            <a:extLst>
              <a:ext uri="{FF2B5EF4-FFF2-40B4-BE49-F238E27FC236}">
                <a16:creationId xmlns:a16="http://schemas.microsoft.com/office/drawing/2014/main" id="{1E0E4D80-63FB-442B-A080-A9FE7DDF66B7}"/>
              </a:ext>
            </a:extLst>
          </p:cNvPr>
          <p:cNvSpPr>
            <a:spLocks noGrp="1"/>
          </p:cNvSpPr>
          <p:nvPr>
            <p:ph sz="quarter" idx="13"/>
          </p:nvPr>
        </p:nvSpPr>
        <p:spPr>
          <a:xfrm>
            <a:off x="457200" y="1556326"/>
            <a:ext cx="8493760" cy="729673"/>
          </a:xfrm>
        </p:spPr>
        <p:txBody>
          <a:bodyPr/>
          <a:lstStyle/>
          <a:p>
            <a:pPr marL="432" indent="0">
              <a:buNone/>
            </a:pPr>
            <a:r>
              <a:rPr lang="en-IN" altLang="en-US" b="1" dirty="0"/>
              <a:t>Figure 2-23:</a:t>
            </a:r>
            <a:r>
              <a:rPr lang="en-IN" altLang="en-US" dirty="0"/>
              <a:t> </a:t>
            </a:r>
            <a:r>
              <a:rPr lang="en-US" altLang="en-US" dirty="0"/>
              <a:t>Stage 2 of the demographic transition: The Gambia.</a:t>
            </a:r>
          </a:p>
        </p:txBody>
      </p:sp>
      <p:sp>
        <p:nvSpPr>
          <p:cNvPr id="8" name="TextBox 7"/>
          <p:cNvSpPr txBox="1"/>
          <p:nvPr/>
        </p:nvSpPr>
        <p:spPr>
          <a:xfrm>
            <a:off x="1005313" y="3100558"/>
            <a:ext cx="412292" cy="338554"/>
          </a:xfrm>
          <a:prstGeom prst="rect">
            <a:avLst/>
          </a:prstGeom>
          <a:noFill/>
        </p:spPr>
        <p:txBody>
          <a:bodyPr wrap="none" rtlCol="0">
            <a:spAutoFit/>
          </a:bodyPr>
          <a:lstStyle/>
          <a:p>
            <a:pPr algn="r"/>
            <a:r>
              <a:rPr lang="en-IN" sz="1600" b="1" dirty="0"/>
              <a:t>50</a:t>
            </a:r>
          </a:p>
        </p:txBody>
      </p:sp>
      <p:sp>
        <p:nvSpPr>
          <p:cNvPr id="9" name="TextBox 8"/>
          <p:cNvSpPr txBox="1"/>
          <p:nvPr/>
        </p:nvSpPr>
        <p:spPr>
          <a:xfrm>
            <a:off x="1311970" y="2351100"/>
            <a:ext cx="962123" cy="353943"/>
          </a:xfrm>
          <a:prstGeom prst="rect">
            <a:avLst/>
          </a:prstGeom>
          <a:noFill/>
        </p:spPr>
        <p:txBody>
          <a:bodyPr wrap="none" rtlCol="0">
            <a:spAutoFit/>
          </a:bodyPr>
          <a:lstStyle/>
          <a:p>
            <a:r>
              <a:rPr lang="en-IN" sz="1700" b="1" i="1" dirty="0"/>
              <a:t>Stage 1</a:t>
            </a:r>
          </a:p>
        </p:txBody>
      </p:sp>
      <p:sp>
        <p:nvSpPr>
          <p:cNvPr id="10" name="TextBox 9"/>
          <p:cNvSpPr txBox="1"/>
          <p:nvPr/>
        </p:nvSpPr>
        <p:spPr>
          <a:xfrm>
            <a:off x="2533715" y="2351100"/>
            <a:ext cx="962123" cy="353943"/>
          </a:xfrm>
          <a:prstGeom prst="rect">
            <a:avLst/>
          </a:prstGeom>
          <a:noFill/>
        </p:spPr>
        <p:txBody>
          <a:bodyPr wrap="none" rtlCol="0">
            <a:spAutoFit/>
          </a:bodyPr>
          <a:lstStyle/>
          <a:p>
            <a:r>
              <a:rPr lang="en-IN" sz="1700" b="1" i="1" dirty="0"/>
              <a:t>Stage 2</a:t>
            </a:r>
          </a:p>
        </p:txBody>
      </p:sp>
      <p:sp>
        <p:nvSpPr>
          <p:cNvPr id="11" name="TextBox 10"/>
          <p:cNvSpPr txBox="1"/>
          <p:nvPr/>
        </p:nvSpPr>
        <p:spPr>
          <a:xfrm rot="16200000">
            <a:off x="-915566" y="4159574"/>
            <a:ext cx="3611886" cy="323165"/>
          </a:xfrm>
          <a:prstGeom prst="rect">
            <a:avLst/>
          </a:prstGeom>
          <a:noFill/>
        </p:spPr>
        <p:txBody>
          <a:bodyPr wrap="none" rtlCol="0">
            <a:spAutoFit/>
          </a:bodyPr>
          <a:lstStyle/>
          <a:p>
            <a:r>
              <a:rPr lang="en-US" sz="1500" b="1" dirty="0">
                <a:solidFill>
                  <a:srgbClr val="FF0000"/>
                </a:solidFill>
                <a:latin typeface="Arial Black" panose="020B0A04020102020204" pitchFamily="34" charset="0"/>
              </a:rPr>
              <a:t>Birth</a:t>
            </a:r>
            <a:r>
              <a:rPr lang="en-US" sz="1500" b="1" dirty="0">
                <a:latin typeface="Arial Black" panose="020B0A04020102020204" pitchFamily="34" charset="0"/>
              </a:rPr>
              <a:t> and </a:t>
            </a:r>
            <a:r>
              <a:rPr lang="en-US" sz="1500" b="1" dirty="0">
                <a:solidFill>
                  <a:srgbClr val="007CC2"/>
                </a:solidFill>
                <a:latin typeface="Arial Black" panose="020B0A04020102020204" pitchFamily="34" charset="0"/>
              </a:rPr>
              <a:t>death</a:t>
            </a:r>
            <a:r>
              <a:rPr lang="en-US" sz="1500" b="1" dirty="0">
                <a:latin typeface="Arial Black" panose="020B0A04020102020204" pitchFamily="34" charset="0"/>
              </a:rPr>
              <a:t> rates (per 1,000)</a:t>
            </a:r>
            <a:endParaRPr lang="en-IN" sz="1500" b="1" dirty="0">
              <a:latin typeface="Arial Black" panose="020B0A04020102020204" pitchFamily="34" charset="0"/>
            </a:endParaRPr>
          </a:p>
        </p:txBody>
      </p:sp>
      <p:sp>
        <p:nvSpPr>
          <p:cNvPr id="12" name="TextBox 11"/>
          <p:cNvSpPr txBox="1"/>
          <p:nvPr/>
        </p:nvSpPr>
        <p:spPr>
          <a:xfrm>
            <a:off x="1005313" y="3655210"/>
            <a:ext cx="412292" cy="338554"/>
          </a:xfrm>
          <a:prstGeom prst="rect">
            <a:avLst/>
          </a:prstGeom>
          <a:noFill/>
        </p:spPr>
        <p:txBody>
          <a:bodyPr wrap="none" rtlCol="0">
            <a:spAutoFit/>
          </a:bodyPr>
          <a:lstStyle/>
          <a:p>
            <a:pPr algn="r"/>
            <a:r>
              <a:rPr lang="en-IN" sz="1600" b="1" dirty="0"/>
              <a:t>40</a:t>
            </a:r>
          </a:p>
        </p:txBody>
      </p:sp>
      <p:sp>
        <p:nvSpPr>
          <p:cNvPr id="13" name="TextBox 12"/>
          <p:cNvSpPr txBox="1"/>
          <p:nvPr/>
        </p:nvSpPr>
        <p:spPr>
          <a:xfrm>
            <a:off x="1005313" y="4247465"/>
            <a:ext cx="412292" cy="338554"/>
          </a:xfrm>
          <a:prstGeom prst="rect">
            <a:avLst/>
          </a:prstGeom>
          <a:noFill/>
        </p:spPr>
        <p:txBody>
          <a:bodyPr wrap="none" rtlCol="0">
            <a:spAutoFit/>
          </a:bodyPr>
          <a:lstStyle/>
          <a:p>
            <a:pPr algn="r"/>
            <a:r>
              <a:rPr lang="en-IN" sz="1600" b="1" dirty="0"/>
              <a:t>30</a:t>
            </a:r>
          </a:p>
        </p:txBody>
      </p:sp>
      <p:sp>
        <p:nvSpPr>
          <p:cNvPr id="14" name="TextBox 13"/>
          <p:cNvSpPr txBox="1"/>
          <p:nvPr/>
        </p:nvSpPr>
        <p:spPr>
          <a:xfrm>
            <a:off x="1005313" y="4802117"/>
            <a:ext cx="412292" cy="338554"/>
          </a:xfrm>
          <a:prstGeom prst="rect">
            <a:avLst/>
          </a:prstGeom>
          <a:noFill/>
        </p:spPr>
        <p:txBody>
          <a:bodyPr wrap="none" rtlCol="0">
            <a:spAutoFit/>
          </a:bodyPr>
          <a:lstStyle/>
          <a:p>
            <a:pPr algn="r"/>
            <a:r>
              <a:rPr lang="en-IN" sz="1600" b="1" dirty="0"/>
              <a:t>20</a:t>
            </a:r>
          </a:p>
        </p:txBody>
      </p:sp>
      <p:sp>
        <p:nvSpPr>
          <p:cNvPr id="15" name="TextBox 14"/>
          <p:cNvSpPr txBox="1"/>
          <p:nvPr/>
        </p:nvSpPr>
        <p:spPr>
          <a:xfrm>
            <a:off x="1005313" y="5379792"/>
            <a:ext cx="412292" cy="338554"/>
          </a:xfrm>
          <a:prstGeom prst="rect">
            <a:avLst/>
          </a:prstGeom>
          <a:noFill/>
        </p:spPr>
        <p:txBody>
          <a:bodyPr wrap="none" rtlCol="0">
            <a:spAutoFit/>
          </a:bodyPr>
          <a:lstStyle/>
          <a:p>
            <a:pPr algn="r"/>
            <a:r>
              <a:rPr lang="en-IN" sz="1600" b="1" dirty="0"/>
              <a:t>10</a:t>
            </a:r>
          </a:p>
        </p:txBody>
      </p:sp>
      <p:sp>
        <p:nvSpPr>
          <p:cNvPr id="16" name="TextBox 15"/>
          <p:cNvSpPr txBox="1"/>
          <p:nvPr/>
        </p:nvSpPr>
        <p:spPr>
          <a:xfrm>
            <a:off x="1806732" y="6113701"/>
            <a:ext cx="639919" cy="338554"/>
          </a:xfrm>
          <a:prstGeom prst="rect">
            <a:avLst/>
          </a:prstGeom>
          <a:noFill/>
        </p:spPr>
        <p:txBody>
          <a:bodyPr wrap="none" rtlCol="0">
            <a:spAutoFit/>
          </a:bodyPr>
          <a:lstStyle/>
          <a:p>
            <a:pPr algn="r"/>
            <a:r>
              <a:rPr lang="en-IN" sz="1600" b="1" dirty="0"/>
              <a:t>1960</a:t>
            </a:r>
          </a:p>
        </p:txBody>
      </p:sp>
      <p:sp>
        <p:nvSpPr>
          <p:cNvPr id="17" name="TextBox 16"/>
          <p:cNvSpPr txBox="1"/>
          <p:nvPr/>
        </p:nvSpPr>
        <p:spPr>
          <a:xfrm>
            <a:off x="2684386" y="6113701"/>
            <a:ext cx="639919" cy="338554"/>
          </a:xfrm>
          <a:prstGeom prst="rect">
            <a:avLst/>
          </a:prstGeom>
          <a:noFill/>
        </p:spPr>
        <p:txBody>
          <a:bodyPr wrap="none" rtlCol="0">
            <a:spAutoFit/>
          </a:bodyPr>
          <a:lstStyle/>
          <a:p>
            <a:pPr algn="r"/>
            <a:r>
              <a:rPr lang="en-IN" sz="1600" b="1" dirty="0"/>
              <a:t>1970</a:t>
            </a:r>
          </a:p>
        </p:txBody>
      </p:sp>
      <p:sp>
        <p:nvSpPr>
          <p:cNvPr id="18" name="TextBox 17"/>
          <p:cNvSpPr txBox="1"/>
          <p:nvPr/>
        </p:nvSpPr>
        <p:spPr>
          <a:xfrm>
            <a:off x="3606045" y="6113701"/>
            <a:ext cx="639919" cy="338554"/>
          </a:xfrm>
          <a:prstGeom prst="rect">
            <a:avLst/>
          </a:prstGeom>
          <a:noFill/>
        </p:spPr>
        <p:txBody>
          <a:bodyPr wrap="none" rtlCol="0">
            <a:spAutoFit/>
          </a:bodyPr>
          <a:lstStyle/>
          <a:p>
            <a:pPr algn="r"/>
            <a:r>
              <a:rPr lang="en-IN" sz="1600" b="1" dirty="0"/>
              <a:t>1980</a:t>
            </a:r>
          </a:p>
        </p:txBody>
      </p:sp>
      <p:sp>
        <p:nvSpPr>
          <p:cNvPr id="19" name="TextBox 18"/>
          <p:cNvSpPr txBox="1"/>
          <p:nvPr/>
        </p:nvSpPr>
        <p:spPr>
          <a:xfrm>
            <a:off x="4484837" y="6113701"/>
            <a:ext cx="639919" cy="338554"/>
          </a:xfrm>
          <a:prstGeom prst="rect">
            <a:avLst/>
          </a:prstGeom>
          <a:noFill/>
        </p:spPr>
        <p:txBody>
          <a:bodyPr wrap="none" rtlCol="0">
            <a:spAutoFit/>
          </a:bodyPr>
          <a:lstStyle/>
          <a:p>
            <a:pPr algn="r"/>
            <a:r>
              <a:rPr lang="en-IN" sz="1600" b="1" dirty="0"/>
              <a:t>1990</a:t>
            </a:r>
          </a:p>
        </p:txBody>
      </p:sp>
      <p:sp>
        <p:nvSpPr>
          <p:cNvPr id="20" name="TextBox 19"/>
          <p:cNvSpPr txBox="1"/>
          <p:nvPr/>
        </p:nvSpPr>
        <p:spPr>
          <a:xfrm>
            <a:off x="5363629" y="6113701"/>
            <a:ext cx="639919" cy="338554"/>
          </a:xfrm>
          <a:prstGeom prst="rect">
            <a:avLst/>
          </a:prstGeom>
          <a:noFill/>
        </p:spPr>
        <p:txBody>
          <a:bodyPr wrap="none" rtlCol="0">
            <a:spAutoFit/>
          </a:bodyPr>
          <a:lstStyle/>
          <a:p>
            <a:pPr algn="r"/>
            <a:r>
              <a:rPr lang="en-IN" sz="1600" b="1" dirty="0"/>
              <a:t>2000</a:t>
            </a:r>
          </a:p>
        </p:txBody>
      </p:sp>
      <p:sp>
        <p:nvSpPr>
          <p:cNvPr id="21" name="TextBox 20"/>
          <p:cNvSpPr txBox="1"/>
          <p:nvPr/>
        </p:nvSpPr>
        <p:spPr>
          <a:xfrm>
            <a:off x="6271679" y="6113701"/>
            <a:ext cx="639919" cy="338554"/>
          </a:xfrm>
          <a:prstGeom prst="rect">
            <a:avLst/>
          </a:prstGeom>
          <a:noFill/>
        </p:spPr>
        <p:txBody>
          <a:bodyPr wrap="none" rtlCol="0">
            <a:spAutoFit/>
          </a:bodyPr>
          <a:lstStyle/>
          <a:p>
            <a:pPr algn="r"/>
            <a:r>
              <a:rPr lang="en-IN" sz="1600" b="1" dirty="0"/>
              <a:t>2010</a:t>
            </a:r>
          </a:p>
        </p:txBody>
      </p:sp>
      <p:sp>
        <p:nvSpPr>
          <p:cNvPr id="22" name="TextBox 21"/>
          <p:cNvSpPr txBox="1"/>
          <p:nvPr/>
        </p:nvSpPr>
        <p:spPr>
          <a:xfrm>
            <a:off x="7211479" y="6113701"/>
            <a:ext cx="639919" cy="338554"/>
          </a:xfrm>
          <a:prstGeom prst="rect">
            <a:avLst/>
          </a:prstGeom>
          <a:noFill/>
        </p:spPr>
        <p:txBody>
          <a:bodyPr wrap="none" rtlCol="0">
            <a:spAutoFit/>
          </a:bodyPr>
          <a:lstStyle/>
          <a:p>
            <a:pPr algn="r"/>
            <a:r>
              <a:rPr lang="en-IN" sz="1600" b="1" dirty="0"/>
              <a:t>2017</a:t>
            </a:r>
          </a:p>
        </p:txBody>
      </p:sp>
      <p:sp>
        <p:nvSpPr>
          <p:cNvPr id="23" name="TextBox 22"/>
          <p:cNvSpPr txBox="1"/>
          <p:nvPr/>
        </p:nvSpPr>
        <p:spPr>
          <a:xfrm>
            <a:off x="7518738" y="5291716"/>
            <a:ext cx="298480" cy="338554"/>
          </a:xfrm>
          <a:prstGeom prst="rect">
            <a:avLst/>
          </a:prstGeom>
          <a:noFill/>
        </p:spPr>
        <p:txBody>
          <a:bodyPr wrap="none" rtlCol="0">
            <a:spAutoFit/>
          </a:bodyPr>
          <a:lstStyle/>
          <a:p>
            <a:pPr algn="r"/>
            <a:r>
              <a:rPr lang="en-IN" sz="1600" b="1" dirty="0"/>
              <a:t>1</a:t>
            </a:r>
          </a:p>
        </p:txBody>
      </p:sp>
      <p:sp>
        <p:nvSpPr>
          <p:cNvPr id="24" name="TextBox 23"/>
          <p:cNvSpPr txBox="1"/>
          <p:nvPr/>
        </p:nvSpPr>
        <p:spPr>
          <a:xfrm>
            <a:off x="7525088" y="4666982"/>
            <a:ext cx="298480" cy="338554"/>
          </a:xfrm>
          <a:prstGeom prst="rect">
            <a:avLst/>
          </a:prstGeom>
          <a:noFill/>
        </p:spPr>
        <p:txBody>
          <a:bodyPr wrap="none" rtlCol="0">
            <a:spAutoFit/>
          </a:bodyPr>
          <a:lstStyle/>
          <a:p>
            <a:pPr algn="r"/>
            <a:r>
              <a:rPr lang="en-IN" sz="1600" b="1" dirty="0"/>
              <a:t>2</a:t>
            </a:r>
          </a:p>
        </p:txBody>
      </p:sp>
      <p:sp>
        <p:nvSpPr>
          <p:cNvPr id="25" name="TextBox 24"/>
          <p:cNvSpPr txBox="1"/>
          <p:nvPr/>
        </p:nvSpPr>
        <p:spPr>
          <a:xfrm>
            <a:off x="7525088" y="4103916"/>
            <a:ext cx="298480" cy="338554"/>
          </a:xfrm>
          <a:prstGeom prst="rect">
            <a:avLst/>
          </a:prstGeom>
          <a:noFill/>
        </p:spPr>
        <p:txBody>
          <a:bodyPr wrap="none" rtlCol="0">
            <a:spAutoFit/>
          </a:bodyPr>
          <a:lstStyle/>
          <a:p>
            <a:pPr algn="r"/>
            <a:r>
              <a:rPr lang="en-IN" sz="1600" b="1" dirty="0"/>
              <a:t>3</a:t>
            </a:r>
          </a:p>
        </p:txBody>
      </p:sp>
      <p:sp>
        <p:nvSpPr>
          <p:cNvPr id="26" name="TextBox 25"/>
          <p:cNvSpPr txBox="1"/>
          <p:nvPr/>
        </p:nvSpPr>
        <p:spPr>
          <a:xfrm>
            <a:off x="7493267" y="3659030"/>
            <a:ext cx="470001" cy="338554"/>
          </a:xfrm>
          <a:prstGeom prst="rect">
            <a:avLst/>
          </a:prstGeom>
          <a:noFill/>
        </p:spPr>
        <p:txBody>
          <a:bodyPr wrap="none" rtlCol="0">
            <a:spAutoFit/>
          </a:bodyPr>
          <a:lstStyle/>
          <a:p>
            <a:pPr algn="r"/>
            <a:r>
              <a:rPr lang="en-IN" sz="1600" b="1" dirty="0"/>
              <a:t>1.5</a:t>
            </a:r>
          </a:p>
        </p:txBody>
      </p:sp>
      <p:sp>
        <p:nvSpPr>
          <p:cNvPr id="27" name="TextBox 26"/>
          <p:cNvSpPr txBox="1"/>
          <p:nvPr/>
        </p:nvSpPr>
        <p:spPr>
          <a:xfrm>
            <a:off x="7493267" y="2915448"/>
            <a:ext cx="470001" cy="338554"/>
          </a:xfrm>
          <a:prstGeom prst="rect">
            <a:avLst/>
          </a:prstGeom>
          <a:noFill/>
        </p:spPr>
        <p:txBody>
          <a:bodyPr wrap="none" rtlCol="0">
            <a:spAutoFit/>
          </a:bodyPr>
          <a:lstStyle/>
          <a:p>
            <a:pPr algn="r"/>
            <a:r>
              <a:rPr lang="en-IN" sz="1600" b="1" dirty="0"/>
              <a:t>2.0</a:t>
            </a:r>
          </a:p>
        </p:txBody>
      </p:sp>
      <p:sp>
        <p:nvSpPr>
          <p:cNvPr id="28" name="TextBox 27"/>
          <p:cNvSpPr txBox="1"/>
          <p:nvPr/>
        </p:nvSpPr>
        <p:spPr>
          <a:xfrm rot="439624">
            <a:off x="4688208" y="5134890"/>
            <a:ext cx="500962" cy="151045"/>
          </a:xfrm>
          <a:prstGeom prst="rect">
            <a:avLst/>
          </a:prstGeom>
          <a:noFill/>
        </p:spPr>
        <p:txBody>
          <a:bodyPr wrap="none" rtlCol="0">
            <a:prstTxWarp prst="textChevronInverted">
              <a:avLst>
                <a:gd name="adj" fmla="val 84378"/>
              </a:avLst>
            </a:prstTxWarp>
            <a:spAutoFit/>
          </a:bodyPr>
          <a:lstStyle/>
          <a:p>
            <a:pPr algn="r"/>
            <a:r>
              <a:rPr lang="en-IN" sz="600" b="1" dirty="0">
                <a:solidFill>
                  <a:srgbClr val="007CC2"/>
                </a:solidFill>
              </a:rPr>
              <a:t>Death</a:t>
            </a:r>
          </a:p>
        </p:txBody>
      </p:sp>
      <p:sp>
        <p:nvSpPr>
          <p:cNvPr id="29" name="TextBox 28"/>
          <p:cNvSpPr txBox="1"/>
          <p:nvPr/>
        </p:nvSpPr>
        <p:spPr>
          <a:xfrm rot="19665644">
            <a:off x="4027278" y="4598724"/>
            <a:ext cx="937573" cy="203394"/>
          </a:xfrm>
          <a:prstGeom prst="rect">
            <a:avLst/>
          </a:prstGeom>
          <a:noFill/>
        </p:spPr>
        <p:txBody>
          <a:bodyPr wrap="none" rtlCol="0">
            <a:prstTxWarp prst="textChevronInverted">
              <a:avLst>
                <a:gd name="adj" fmla="val 84378"/>
              </a:avLst>
            </a:prstTxWarp>
            <a:spAutoFit/>
          </a:bodyPr>
          <a:lstStyle/>
          <a:p>
            <a:pPr algn="r"/>
            <a:r>
              <a:rPr lang="en-IN" sz="700" b="1" dirty="0">
                <a:solidFill>
                  <a:srgbClr val="2D3092"/>
                </a:solidFill>
              </a:rPr>
              <a:t>Population</a:t>
            </a:r>
          </a:p>
        </p:txBody>
      </p:sp>
      <p:sp>
        <p:nvSpPr>
          <p:cNvPr id="30" name="TextBox 29"/>
          <p:cNvSpPr txBox="1"/>
          <p:nvPr/>
        </p:nvSpPr>
        <p:spPr>
          <a:xfrm rot="902979">
            <a:off x="4201297" y="3048252"/>
            <a:ext cx="603050" cy="307777"/>
          </a:xfrm>
          <a:prstGeom prst="rect">
            <a:avLst/>
          </a:prstGeom>
          <a:noFill/>
        </p:spPr>
        <p:txBody>
          <a:bodyPr wrap="none" rtlCol="0">
            <a:spAutoFit/>
          </a:bodyPr>
          <a:lstStyle/>
          <a:p>
            <a:pPr algn="r"/>
            <a:r>
              <a:rPr lang="en-IN" b="1" dirty="0">
                <a:solidFill>
                  <a:srgbClr val="ED1B24"/>
                </a:solidFill>
              </a:rPr>
              <a:t>Birth</a:t>
            </a:r>
          </a:p>
        </p:txBody>
      </p:sp>
      <p:sp>
        <p:nvSpPr>
          <p:cNvPr id="31" name="TextBox 30"/>
          <p:cNvSpPr txBox="1"/>
          <p:nvPr/>
        </p:nvSpPr>
        <p:spPr>
          <a:xfrm rot="20615336">
            <a:off x="3171473" y="4039297"/>
            <a:ext cx="1426471" cy="453043"/>
          </a:xfrm>
          <a:prstGeom prst="rect">
            <a:avLst/>
          </a:prstGeom>
          <a:noFill/>
        </p:spPr>
        <p:txBody>
          <a:bodyPr wrap="none" rtlCol="0">
            <a:prstTxWarp prst="textArchUp">
              <a:avLst/>
            </a:prstTxWarp>
            <a:spAutoFit/>
          </a:bodyPr>
          <a:lstStyle/>
          <a:p>
            <a:pPr algn="r"/>
            <a:r>
              <a:rPr lang="en-IN" b="1" dirty="0">
                <a:solidFill>
                  <a:srgbClr val="965F27"/>
                </a:solidFill>
              </a:rPr>
              <a:t>Natural increase</a:t>
            </a:r>
          </a:p>
        </p:txBody>
      </p:sp>
      <p:sp>
        <p:nvSpPr>
          <p:cNvPr id="32" name="TextBox 31"/>
          <p:cNvSpPr txBox="1"/>
          <p:nvPr/>
        </p:nvSpPr>
        <p:spPr>
          <a:xfrm rot="16200000">
            <a:off x="7671938" y="4895348"/>
            <a:ext cx="652744" cy="338554"/>
          </a:xfrm>
          <a:prstGeom prst="rect">
            <a:avLst/>
          </a:prstGeom>
          <a:noFill/>
        </p:spPr>
        <p:txBody>
          <a:bodyPr wrap="none" rtlCol="0">
            <a:spAutoFit/>
          </a:bodyPr>
          <a:lstStyle/>
          <a:p>
            <a:pPr algn="r"/>
            <a:r>
              <a:rPr lang="en-IN" sz="1600" b="1" dirty="0">
                <a:solidFill>
                  <a:srgbClr val="965F27"/>
                </a:solidFill>
              </a:rPr>
              <a:t>N I R</a:t>
            </a:r>
          </a:p>
        </p:txBody>
      </p:sp>
      <p:sp>
        <p:nvSpPr>
          <p:cNvPr id="33" name="TextBox 32"/>
          <p:cNvSpPr txBox="1"/>
          <p:nvPr/>
        </p:nvSpPr>
        <p:spPr>
          <a:xfrm rot="16200000">
            <a:off x="7521660" y="3189403"/>
            <a:ext cx="1244251" cy="584775"/>
          </a:xfrm>
          <a:prstGeom prst="rect">
            <a:avLst/>
          </a:prstGeom>
          <a:noFill/>
        </p:spPr>
        <p:txBody>
          <a:bodyPr wrap="none" rtlCol="0">
            <a:spAutoFit/>
          </a:bodyPr>
          <a:lstStyle/>
          <a:p>
            <a:pPr algn="ctr"/>
            <a:r>
              <a:rPr lang="en-IN" sz="1600" b="1" dirty="0">
                <a:solidFill>
                  <a:srgbClr val="2D3092"/>
                </a:solidFill>
              </a:rPr>
              <a:t>Population</a:t>
            </a:r>
          </a:p>
          <a:p>
            <a:pPr algn="ctr"/>
            <a:r>
              <a:rPr lang="en-IN" sz="1600" b="1" dirty="0">
                <a:solidFill>
                  <a:srgbClr val="2D3092"/>
                </a:solidFill>
              </a:rPr>
              <a:t>(millions</a:t>
            </a:r>
          </a:p>
        </p:txBody>
      </p:sp>
    </p:spTree>
    <p:extLst>
      <p:ext uri="{BB962C8B-B14F-4D97-AF65-F5344CB8AC3E}">
        <p14:creationId xmlns:p14="http://schemas.microsoft.com/office/powerpoint/2010/main" val="384264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56F2-45D0-40C4-AB7A-AED9AD49302B}"/>
              </a:ext>
            </a:extLst>
          </p:cNvPr>
          <p:cNvSpPr>
            <a:spLocks noGrp="1"/>
          </p:cNvSpPr>
          <p:nvPr>
            <p:ph type="title"/>
          </p:nvPr>
        </p:nvSpPr>
        <p:spPr>
          <a:xfrm>
            <a:off x="457200" y="215371"/>
            <a:ext cx="8493760" cy="1097279"/>
          </a:xfrm>
        </p:spPr>
        <p:txBody>
          <a:bodyPr/>
          <a:lstStyle/>
          <a:p>
            <a:r>
              <a:rPr lang="en-US" dirty="0"/>
              <a:t>2.2.3 The Demographic Transition </a:t>
            </a:r>
            <a:r>
              <a:rPr lang="en-US" sz="2000" b="0" dirty="0"/>
              <a:t>(6 of 9)</a:t>
            </a:r>
          </a:p>
        </p:txBody>
      </p:sp>
      <p:sp>
        <p:nvSpPr>
          <p:cNvPr id="3" name="Content Placeholder 2">
            <a:extLst>
              <a:ext uri="{FF2B5EF4-FFF2-40B4-BE49-F238E27FC236}">
                <a16:creationId xmlns:a16="http://schemas.microsoft.com/office/drawing/2014/main" id="{1E0E4D80-63FB-442B-A080-A9FE7DDF66B7}"/>
              </a:ext>
            </a:extLst>
          </p:cNvPr>
          <p:cNvSpPr>
            <a:spLocks noGrp="1"/>
          </p:cNvSpPr>
          <p:nvPr>
            <p:ph sz="quarter" idx="13"/>
          </p:nvPr>
        </p:nvSpPr>
        <p:spPr>
          <a:xfrm>
            <a:off x="457200" y="1556326"/>
            <a:ext cx="8493760" cy="780474"/>
          </a:xfrm>
        </p:spPr>
        <p:txBody>
          <a:bodyPr/>
          <a:lstStyle/>
          <a:p>
            <a:pPr marL="432" indent="0">
              <a:buNone/>
            </a:pPr>
            <a:r>
              <a:rPr lang="en-US" altLang="en-US" b="1" dirty="0"/>
              <a:t>Figure 2-24: </a:t>
            </a:r>
            <a:r>
              <a:rPr lang="en-US" altLang="en-US" dirty="0"/>
              <a:t>Mexico has a declining crude birth rate and moderate NIR. </a:t>
            </a:r>
          </a:p>
        </p:txBody>
      </p:sp>
      <p:pic>
        <p:nvPicPr>
          <p:cNvPr id="6" name="Picture 5" descr="A large family in Mexico.">
            <a:extLst>
              <a:ext uri="{FF2B5EF4-FFF2-40B4-BE49-F238E27FC236}">
                <a16:creationId xmlns:a16="http://schemas.microsoft.com/office/drawing/2014/main" id="{D34D3160-845D-4416-BB72-765187ADD4CF}"/>
              </a:ext>
            </a:extLst>
          </p:cNvPr>
          <p:cNvPicPr>
            <a:picLocks noChangeAspect="1"/>
          </p:cNvPicPr>
          <p:nvPr/>
        </p:nvPicPr>
        <p:blipFill>
          <a:blip r:embed="rId2"/>
          <a:stretch>
            <a:fillRect/>
          </a:stretch>
        </p:blipFill>
        <p:spPr>
          <a:xfrm>
            <a:off x="788001" y="2507084"/>
            <a:ext cx="7073299" cy="3627592"/>
          </a:xfrm>
          <a:prstGeom prst="rect">
            <a:avLst/>
          </a:prstGeom>
        </p:spPr>
      </p:pic>
    </p:spTree>
    <p:extLst>
      <p:ext uri="{BB962C8B-B14F-4D97-AF65-F5344CB8AC3E}">
        <p14:creationId xmlns:p14="http://schemas.microsoft.com/office/powerpoint/2010/main" val="3222151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856" y="2539811"/>
            <a:ext cx="7089624" cy="3651570"/>
          </a:xfrm>
          <a:prstGeom prst="rect">
            <a:avLst/>
          </a:prstGeom>
        </p:spPr>
      </p:pic>
      <p:sp>
        <p:nvSpPr>
          <p:cNvPr id="2" name="Title 1">
            <a:extLst>
              <a:ext uri="{FF2B5EF4-FFF2-40B4-BE49-F238E27FC236}">
                <a16:creationId xmlns:a16="http://schemas.microsoft.com/office/drawing/2014/main" id="{C87356F2-45D0-40C4-AB7A-AED9AD49302B}"/>
              </a:ext>
            </a:extLst>
          </p:cNvPr>
          <p:cNvSpPr>
            <a:spLocks noGrp="1"/>
          </p:cNvSpPr>
          <p:nvPr>
            <p:ph type="title"/>
          </p:nvPr>
        </p:nvSpPr>
        <p:spPr>
          <a:xfrm>
            <a:off x="457200" y="215371"/>
            <a:ext cx="8493760" cy="1097279"/>
          </a:xfrm>
        </p:spPr>
        <p:txBody>
          <a:bodyPr/>
          <a:lstStyle/>
          <a:p>
            <a:r>
              <a:rPr lang="en-US" dirty="0"/>
              <a:t>2.2.3 The Demographic Transition </a:t>
            </a:r>
            <a:r>
              <a:rPr lang="en-US" sz="2000" b="0" dirty="0"/>
              <a:t>(7 of 9)</a:t>
            </a:r>
          </a:p>
        </p:txBody>
      </p:sp>
      <p:sp>
        <p:nvSpPr>
          <p:cNvPr id="3" name="Content Placeholder 2">
            <a:extLst>
              <a:ext uri="{FF2B5EF4-FFF2-40B4-BE49-F238E27FC236}">
                <a16:creationId xmlns:a16="http://schemas.microsoft.com/office/drawing/2014/main" id="{1E0E4D80-63FB-442B-A080-A9FE7DDF66B7}"/>
              </a:ext>
            </a:extLst>
          </p:cNvPr>
          <p:cNvSpPr>
            <a:spLocks noGrp="1"/>
          </p:cNvSpPr>
          <p:nvPr>
            <p:ph sz="quarter" idx="13"/>
          </p:nvPr>
        </p:nvSpPr>
        <p:spPr>
          <a:xfrm>
            <a:off x="457200" y="1556326"/>
            <a:ext cx="8493760" cy="427749"/>
          </a:xfrm>
        </p:spPr>
        <p:txBody>
          <a:bodyPr/>
          <a:lstStyle/>
          <a:p>
            <a:pPr marL="432" indent="0">
              <a:buNone/>
            </a:pPr>
            <a:r>
              <a:rPr lang="en-US" altLang="en-US" b="1" dirty="0"/>
              <a:t>Figure 2-25: </a:t>
            </a:r>
            <a:r>
              <a:rPr lang="en-US" altLang="en-US" dirty="0"/>
              <a:t>Stage 3 of the demographic transition: Mexico.</a:t>
            </a:r>
          </a:p>
        </p:txBody>
      </p:sp>
      <p:sp>
        <p:nvSpPr>
          <p:cNvPr id="6" name="TextBox 5"/>
          <p:cNvSpPr txBox="1"/>
          <p:nvPr/>
        </p:nvSpPr>
        <p:spPr>
          <a:xfrm>
            <a:off x="967213" y="2424635"/>
            <a:ext cx="412292" cy="338554"/>
          </a:xfrm>
          <a:prstGeom prst="rect">
            <a:avLst/>
          </a:prstGeom>
          <a:noFill/>
        </p:spPr>
        <p:txBody>
          <a:bodyPr wrap="none" rtlCol="0">
            <a:spAutoFit/>
          </a:bodyPr>
          <a:lstStyle/>
          <a:p>
            <a:pPr algn="r"/>
            <a:r>
              <a:rPr lang="en-IN" sz="1600" b="1" dirty="0"/>
              <a:t>50</a:t>
            </a:r>
          </a:p>
        </p:txBody>
      </p:sp>
      <p:sp>
        <p:nvSpPr>
          <p:cNvPr id="8" name="TextBox 7"/>
          <p:cNvSpPr txBox="1"/>
          <p:nvPr/>
        </p:nvSpPr>
        <p:spPr>
          <a:xfrm>
            <a:off x="1273870" y="2170125"/>
            <a:ext cx="962123" cy="353943"/>
          </a:xfrm>
          <a:prstGeom prst="rect">
            <a:avLst/>
          </a:prstGeom>
          <a:noFill/>
        </p:spPr>
        <p:txBody>
          <a:bodyPr wrap="none" rtlCol="0">
            <a:spAutoFit/>
          </a:bodyPr>
          <a:lstStyle/>
          <a:p>
            <a:r>
              <a:rPr lang="en-IN" sz="1700" b="1" i="1" dirty="0"/>
              <a:t>Stage 1</a:t>
            </a:r>
          </a:p>
        </p:txBody>
      </p:sp>
      <p:sp>
        <p:nvSpPr>
          <p:cNvPr id="9" name="TextBox 8"/>
          <p:cNvSpPr txBox="1"/>
          <p:nvPr/>
        </p:nvSpPr>
        <p:spPr>
          <a:xfrm>
            <a:off x="2495615" y="2170125"/>
            <a:ext cx="962123" cy="353943"/>
          </a:xfrm>
          <a:prstGeom prst="rect">
            <a:avLst/>
          </a:prstGeom>
          <a:noFill/>
        </p:spPr>
        <p:txBody>
          <a:bodyPr wrap="none" rtlCol="0">
            <a:spAutoFit/>
          </a:bodyPr>
          <a:lstStyle/>
          <a:p>
            <a:r>
              <a:rPr lang="en-IN" sz="1700" b="1" i="1" dirty="0"/>
              <a:t>Stage 2</a:t>
            </a:r>
          </a:p>
        </p:txBody>
      </p:sp>
      <p:sp>
        <p:nvSpPr>
          <p:cNvPr id="10" name="TextBox 9"/>
          <p:cNvSpPr txBox="1"/>
          <p:nvPr/>
        </p:nvSpPr>
        <p:spPr>
          <a:xfrm rot="16200000">
            <a:off x="-984054" y="4026543"/>
            <a:ext cx="3611886" cy="323165"/>
          </a:xfrm>
          <a:prstGeom prst="rect">
            <a:avLst/>
          </a:prstGeom>
          <a:noFill/>
        </p:spPr>
        <p:txBody>
          <a:bodyPr wrap="none" rtlCol="0">
            <a:spAutoFit/>
          </a:bodyPr>
          <a:lstStyle/>
          <a:p>
            <a:r>
              <a:rPr lang="en-US" sz="1500" b="1" dirty="0">
                <a:solidFill>
                  <a:srgbClr val="FF0000"/>
                </a:solidFill>
                <a:latin typeface="Arial Black" panose="020B0A04020102020204" pitchFamily="34" charset="0"/>
              </a:rPr>
              <a:t>Birth</a:t>
            </a:r>
            <a:r>
              <a:rPr lang="en-US" sz="1500" b="1" dirty="0">
                <a:latin typeface="Arial Black" panose="020B0A04020102020204" pitchFamily="34" charset="0"/>
              </a:rPr>
              <a:t> and </a:t>
            </a:r>
            <a:r>
              <a:rPr lang="en-US" sz="1500" b="1" dirty="0">
                <a:solidFill>
                  <a:srgbClr val="007CC2"/>
                </a:solidFill>
                <a:latin typeface="Arial Black" panose="020B0A04020102020204" pitchFamily="34" charset="0"/>
              </a:rPr>
              <a:t>death</a:t>
            </a:r>
            <a:r>
              <a:rPr lang="en-US" sz="1500" b="1" dirty="0">
                <a:latin typeface="Arial Black" panose="020B0A04020102020204" pitchFamily="34" charset="0"/>
              </a:rPr>
              <a:t> rates (per 1,000)</a:t>
            </a:r>
            <a:endParaRPr lang="en-IN" sz="1500" b="1" dirty="0">
              <a:latin typeface="Arial Black" panose="020B0A04020102020204" pitchFamily="34" charset="0"/>
            </a:endParaRPr>
          </a:p>
        </p:txBody>
      </p:sp>
      <p:sp>
        <p:nvSpPr>
          <p:cNvPr id="11" name="TextBox 10"/>
          <p:cNvSpPr txBox="1"/>
          <p:nvPr/>
        </p:nvSpPr>
        <p:spPr>
          <a:xfrm>
            <a:off x="967213" y="3076285"/>
            <a:ext cx="412292" cy="338554"/>
          </a:xfrm>
          <a:prstGeom prst="rect">
            <a:avLst/>
          </a:prstGeom>
          <a:noFill/>
        </p:spPr>
        <p:txBody>
          <a:bodyPr wrap="none" rtlCol="0">
            <a:spAutoFit/>
          </a:bodyPr>
          <a:lstStyle/>
          <a:p>
            <a:pPr algn="r"/>
            <a:r>
              <a:rPr lang="en-IN" sz="1600" b="1" dirty="0"/>
              <a:t>40</a:t>
            </a:r>
          </a:p>
        </p:txBody>
      </p:sp>
      <p:sp>
        <p:nvSpPr>
          <p:cNvPr id="12" name="TextBox 11"/>
          <p:cNvSpPr txBox="1"/>
          <p:nvPr/>
        </p:nvSpPr>
        <p:spPr>
          <a:xfrm>
            <a:off x="967213" y="3701630"/>
            <a:ext cx="412292" cy="338554"/>
          </a:xfrm>
          <a:prstGeom prst="rect">
            <a:avLst/>
          </a:prstGeom>
          <a:noFill/>
        </p:spPr>
        <p:txBody>
          <a:bodyPr wrap="none" rtlCol="0">
            <a:spAutoFit/>
          </a:bodyPr>
          <a:lstStyle/>
          <a:p>
            <a:pPr algn="r"/>
            <a:r>
              <a:rPr lang="en-IN" sz="1600" b="1" dirty="0"/>
              <a:t>30</a:t>
            </a:r>
          </a:p>
        </p:txBody>
      </p:sp>
      <p:sp>
        <p:nvSpPr>
          <p:cNvPr id="13" name="TextBox 12"/>
          <p:cNvSpPr txBox="1"/>
          <p:nvPr/>
        </p:nvSpPr>
        <p:spPr>
          <a:xfrm>
            <a:off x="967213" y="4384860"/>
            <a:ext cx="412292" cy="338554"/>
          </a:xfrm>
          <a:prstGeom prst="rect">
            <a:avLst/>
          </a:prstGeom>
          <a:noFill/>
        </p:spPr>
        <p:txBody>
          <a:bodyPr wrap="none" rtlCol="0">
            <a:spAutoFit/>
          </a:bodyPr>
          <a:lstStyle/>
          <a:p>
            <a:pPr algn="r"/>
            <a:r>
              <a:rPr lang="en-IN" sz="1600" b="1" dirty="0"/>
              <a:t>20</a:t>
            </a:r>
          </a:p>
        </p:txBody>
      </p:sp>
      <p:sp>
        <p:nvSpPr>
          <p:cNvPr id="14" name="TextBox 13"/>
          <p:cNvSpPr txBox="1"/>
          <p:nvPr/>
        </p:nvSpPr>
        <p:spPr>
          <a:xfrm>
            <a:off x="967213" y="5056055"/>
            <a:ext cx="412292" cy="338554"/>
          </a:xfrm>
          <a:prstGeom prst="rect">
            <a:avLst/>
          </a:prstGeom>
          <a:noFill/>
        </p:spPr>
        <p:txBody>
          <a:bodyPr wrap="none" rtlCol="0">
            <a:spAutoFit/>
          </a:bodyPr>
          <a:lstStyle/>
          <a:p>
            <a:pPr algn="r"/>
            <a:r>
              <a:rPr lang="en-IN" sz="1600" b="1" dirty="0"/>
              <a:t>10</a:t>
            </a:r>
          </a:p>
        </p:txBody>
      </p:sp>
      <p:sp>
        <p:nvSpPr>
          <p:cNvPr id="15" name="TextBox 14"/>
          <p:cNvSpPr txBox="1"/>
          <p:nvPr/>
        </p:nvSpPr>
        <p:spPr>
          <a:xfrm>
            <a:off x="1030321" y="5900976"/>
            <a:ext cx="697628" cy="369332"/>
          </a:xfrm>
          <a:prstGeom prst="rect">
            <a:avLst/>
          </a:prstGeom>
          <a:noFill/>
        </p:spPr>
        <p:txBody>
          <a:bodyPr wrap="none" rtlCol="0">
            <a:spAutoFit/>
          </a:bodyPr>
          <a:lstStyle/>
          <a:p>
            <a:pPr algn="r"/>
            <a:r>
              <a:rPr lang="en-IN" sz="1800" b="1" dirty="0"/>
              <a:t>1900</a:t>
            </a:r>
          </a:p>
        </p:txBody>
      </p:sp>
      <p:sp>
        <p:nvSpPr>
          <p:cNvPr id="16" name="TextBox 15"/>
          <p:cNvSpPr txBox="1"/>
          <p:nvPr/>
        </p:nvSpPr>
        <p:spPr>
          <a:xfrm>
            <a:off x="2014191" y="5915275"/>
            <a:ext cx="697628" cy="369332"/>
          </a:xfrm>
          <a:prstGeom prst="rect">
            <a:avLst/>
          </a:prstGeom>
          <a:noFill/>
        </p:spPr>
        <p:txBody>
          <a:bodyPr wrap="none" rtlCol="0">
            <a:spAutoFit/>
          </a:bodyPr>
          <a:lstStyle/>
          <a:p>
            <a:pPr algn="r"/>
            <a:r>
              <a:rPr lang="en-IN" sz="1800" b="1" dirty="0"/>
              <a:t>1920</a:t>
            </a:r>
          </a:p>
        </p:txBody>
      </p:sp>
      <p:sp>
        <p:nvSpPr>
          <p:cNvPr id="17" name="TextBox 16"/>
          <p:cNvSpPr txBox="1"/>
          <p:nvPr/>
        </p:nvSpPr>
        <p:spPr>
          <a:xfrm>
            <a:off x="3077872" y="5894458"/>
            <a:ext cx="697628" cy="369332"/>
          </a:xfrm>
          <a:prstGeom prst="rect">
            <a:avLst/>
          </a:prstGeom>
          <a:noFill/>
        </p:spPr>
        <p:txBody>
          <a:bodyPr wrap="none" rtlCol="0">
            <a:spAutoFit/>
          </a:bodyPr>
          <a:lstStyle/>
          <a:p>
            <a:pPr algn="r"/>
            <a:r>
              <a:rPr lang="en-IN" sz="1800" b="1" dirty="0"/>
              <a:t>1940</a:t>
            </a:r>
          </a:p>
        </p:txBody>
      </p:sp>
      <p:sp>
        <p:nvSpPr>
          <p:cNvPr id="18" name="TextBox 17"/>
          <p:cNvSpPr txBox="1"/>
          <p:nvPr/>
        </p:nvSpPr>
        <p:spPr>
          <a:xfrm>
            <a:off x="4109150" y="5900976"/>
            <a:ext cx="697628" cy="369332"/>
          </a:xfrm>
          <a:prstGeom prst="rect">
            <a:avLst/>
          </a:prstGeom>
          <a:noFill/>
        </p:spPr>
        <p:txBody>
          <a:bodyPr wrap="none" rtlCol="0">
            <a:spAutoFit/>
          </a:bodyPr>
          <a:lstStyle/>
          <a:p>
            <a:pPr algn="r"/>
            <a:r>
              <a:rPr lang="en-IN" sz="1800" b="1" dirty="0"/>
              <a:t>1960</a:t>
            </a:r>
          </a:p>
        </p:txBody>
      </p:sp>
      <p:sp>
        <p:nvSpPr>
          <p:cNvPr id="19" name="TextBox 18"/>
          <p:cNvSpPr txBox="1"/>
          <p:nvPr/>
        </p:nvSpPr>
        <p:spPr>
          <a:xfrm>
            <a:off x="5158657" y="5894458"/>
            <a:ext cx="697628" cy="369332"/>
          </a:xfrm>
          <a:prstGeom prst="rect">
            <a:avLst/>
          </a:prstGeom>
          <a:noFill/>
        </p:spPr>
        <p:txBody>
          <a:bodyPr wrap="none" rtlCol="0">
            <a:spAutoFit/>
          </a:bodyPr>
          <a:lstStyle/>
          <a:p>
            <a:pPr algn="r"/>
            <a:r>
              <a:rPr lang="en-IN" sz="1800" b="1" dirty="0"/>
              <a:t>1980</a:t>
            </a:r>
          </a:p>
        </p:txBody>
      </p:sp>
      <p:sp>
        <p:nvSpPr>
          <p:cNvPr id="20" name="TextBox 19"/>
          <p:cNvSpPr txBox="1"/>
          <p:nvPr/>
        </p:nvSpPr>
        <p:spPr>
          <a:xfrm>
            <a:off x="6227561" y="5900976"/>
            <a:ext cx="697628" cy="369332"/>
          </a:xfrm>
          <a:prstGeom prst="rect">
            <a:avLst/>
          </a:prstGeom>
          <a:noFill/>
        </p:spPr>
        <p:txBody>
          <a:bodyPr wrap="none" rtlCol="0">
            <a:spAutoFit/>
          </a:bodyPr>
          <a:lstStyle/>
          <a:p>
            <a:pPr algn="r"/>
            <a:r>
              <a:rPr lang="en-IN" sz="1800" b="1" dirty="0"/>
              <a:t>2000</a:t>
            </a:r>
          </a:p>
        </p:txBody>
      </p:sp>
      <p:sp>
        <p:nvSpPr>
          <p:cNvPr id="21" name="TextBox 20"/>
          <p:cNvSpPr txBox="1"/>
          <p:nvPr/>
        </p:nvSpPr>
        <p:spPr>
          <a:xfrm>
            <a:off x="7106353" y="5900976"/>
            <a:ext cx="697628" cy="369332"/>
          </a:xfrm>
          <a:prstGeom prst="rect">
            <a:avLst/>
          </a:prstGeom>
          <a:noFill/>
        </p:spPr>
        <p:txBody>
          <a:bodyPr wrap="none" rtlCol="0">
            <a:spAutoFit/>
          </a:bodyPr>
          <a:lstStyle/>
          <a:p>
            <a:pPr algn="r"/>
            <a:r>
              <a:rPr lang="en-IN" sz="1800" b="1" dirty="0"/>
              <a:t>2017</a:t>
            </a:r>
          </a:p>
        </p:txBody>
      </p:sp>
      <p:sp>
        <p:nvSpPr>
          <p:cNvPr id="22" name="TextBox 21"/>
          <p:cNvSpPr txBox="1"/>
          <p:nvPr/>
        </p:nvSpPr>
        <p:spPr>
          <a:xfrm>
            <a:off x="7480638" y="5098041"/>
            <a:ext cx="298480" cy="338554"/>
          </a:xfrm>
          <a:prstGeom prst="rect">
            <a:avLst/>
          </a:prstGeom>
          <a:noFill/>
        </p:spPr>
        <p:txBody>
          <a:bodyPr wrap="none" rtlCol="0">
            <a:spAutoFit/>
          </a:bodyPr>
          <a:lstStyle/>
          <a:p>
            <a:pPr algn="r"/>
            <a:r>
              <a:rPr lang="en-IN" sz="1600" b="1" dirty="0"/>
              <a:t>1</a:t>
            </a:r>
          </a:p>
        </p:txBody>
      </p:sp>
      <p:sp>
        <p:nvSpPr>
          <p:cNvPr id="23" name="TextBox 22"/>
          <p:cNvSpPr txBox="1"/>
          <p:nvPr/>
        </p:nvSpPr>
        <p:spPr>
          <a:xfrm>
            <a:off x="7486988" y="4473307"/>
            <a:ext cx="298480" cy="338554"/>
          </a:xfrm>
          <a:prstGeom prst="rect">
            <a:avLst/>
          </a:prstGeom>
          <a:noFill/>
        </p:spPr>
        <p:txBody>
          <a:bodyPr wrap="none" rtlCol="0">
            <a:spAutoFit/>
          </a:bodyPr>
          <a:lstStyle/>
          <a:p>
            <a:pPr algn="r"/>
            <a:r>
              <a:rPr lang="en-IN" sz="1600" b="1" dirty="0"/>
              <a:t>2</a:t>
            </a:r>
          </a:p>
        </p:txBody>
      </p:sp>
      <p:sp>
        <p:nvSpPr>
          <p:cNvPr id="25" name="TextBox 24"/>
          <p:cNvSpPr txBox="1"/>
          <p:nvPr/>
        </p:nvSpPr>
        <p:spPr>
          <a:xfrm>
            <a:off x="7484022" y="3486078"/>
            <a:ext cx="441146" cy="369332"/>
          </a:xfrm>
          <a:prstGeom prst="rect">
            <a:avLst/>
          </a:prstGeom>
          <a:noFill/>
        </p:spPr>
        <p:txBody>
          <a:bodyPr wrap="none" rtlCol="0">
            <a:spAutoFit/>
          </a:bodyPr>
          <a:lstStyle/>
          <a:p>
            <a:pPr algn="r"/>
            <a:r>
              <a:rPr lang="en-IN" sz="1800" b="1" dirty="0"/>
              <a:t>80</a:t>
            </a:r>
          </a:p>
        </p:txBody>
      </p:sp>
      <p:sp>
        <p:nvSpPr>
          <p:cNvPr id="26" name="TextBox 25"/>
          <p:cNvSpPr txBox="1"/>
          <p:nvPr/>
        </p:nvSpPr>
        <p:spPr>
          <a:xfrm>
            <a:off x="7418017" y="2919583"/>
            <a:ext cx="569387" cy="369332"/>
          </a:xfrm>
          <a:prstGeom prst="rect">
            <a:avLst/>
          </a:prstGeom>
          <a:noFill/>
        </p:spPr>
        <p:txBody>
          <a:bodyPr wrap="none" rtlCol="0">
            <a:spAutoFit/>
          </a:bodyPr>
          <a:lstStyle/>
          <a:p>
            <a:pPr algn="r"/>
            <a:r>
              <a:rPr lang="en-IN" sz="1800" b="1" dirty="0"/>
              <a:t>100</a:t>
            </a:r>
          </a:p>
        </p:txBody>
      </p:sp>
      <p:sp>
        <p:nvSpPr>
          <p:cNvPr id="27" name="TextBox 26"/>
          <p:cNvSpPr txBox="1"/>
          <p:nvPr/>
        </p:nvSpPr>
        <p:spPr>
          <a:xfrm rot="1931251">
            <a:off x="2834327" y="3786244"/>
            <a:ext cx="500962" cy="151045"/>
          </a:xfrm>
          <a:prstGeom prst="rect">
            <a:avLst/>
          </a:prstGeom>
          <a:noFill/>
        </p:spPr>
        <p:txBody>
          <a:bodyPr wrap="none" rtlCol="0">
            <a:prstTxWarp prst="textPlain">
              <a:avLst/>
            </a:prstTxWarp>
            <a:spAutoFit/>
          </a:bodyPr>
          <a:lstStyle/>
          <a:p>
            <a:pPr algn="r"/>
            <a:r>
              <a:rPr lang="en-IN" sz="600" b="1" dirty="0">
                <a:solidFill>
                  <a:srgbClr val="007CC2"/>
                </a:solidFill>
              </a:rPr>
              <a:t>Death</a:t>
            </a:r>
          </a:p>
        </p:txBody>
      </p:sp>
      <p:sp>
        <p:nvSpPr>
          <p:cNvPr id="28" name="TextBox 27"/>
          <p:cNvSpPr txBox="1"/>
          <p:nvPr/>
        </p:nvSpPr>
        <p:spPr>
          <a:xfrm rot="20836820">
            <a:off x="2758568" y="5165621"/>
            <a:ext cx="937573" cy="203394"/>
          </a:xfrm>
          <a:prstGeom prst="rect">
            <a:avLst/>
          </a:prstGeom>
          <a:noFill/>
        </p:spPr>
        <p:txBody>
          <a:bodyPr wrap="none" rtlCol="0">
            <a:prstTxWarp prst="textChevronInverted">
              <a:avLst>
                <a:gd name="adj" fmla="val 84378"/>
              </a:avLst>
            </a:prstTxWarp>
            <a:spAutoFit/>
          </a:bodyPr>
          <a:lstStyle/>
          <a:p>
            <a:pPr algn="r"/>
            <a:r>
              <a:rPr lang="en-IN" sz="700" b="1" dirty="0">
                <a:solidFill>
                  <a:srgbClr val="2D3092"/>
                </a:solidFill>
              </a:rPr>
              <a:t>Population</a:t>
            </a:r>
          </a:p>
        </p:txBody>
      </p:sp>
      <p:sp>
        <p:nvSpPr>
          <p:cNvPr id="29" name="TextBox 28"/>
          <p:cNvSpPr txBox="1"/>
          <p:nvPr/>
        </p:nvSpPr>
        <p:spPr>
          <a:xfrm rot="2867067">
            <a:off x="5173706" y="3005471"/>
            <a:ext cx="603050" cy="307777"/>
          </a:xfrm>
          <a:prstGeom prst="rect">
            <a:avLst/>
          </a:prstGeom>
          <a:noFill/>
        </p:spPr>
        <p:txBody>
          <a:bodyPr wrap="none" rtlCol="0">
            <a:spAutoFit/>
          </a:bodyPr>
          <a:lstStyle/>
          <a:p>
            <a:pPr algn="r"/>
            <a:r>
              <a:rPr lang="en-IN" b="1" dirty="0">
                <a:solidFill>
                  <a:srgbClr val="ED1B24"/>
                </a:solidFill>
              </a:rPr>
              <a:t>Birth</a:t>
            </a:r>
          </a:p>
        </p:txBody>
      </p:sp>
      <p:sp>
        <p:nvSpPr>
          <p:cNvPr id="30" name="TextBox 29"/>
          <p:cNvSpPr txBox="1"/>
          <p:nvPr/>
        </p:nvSpPr>
        <p:spPr>
          <a:xfrm rot="2437281">
            <a:off x="5380270" y="4439876"/>
            <a:ext cx="1878754" cy="405415"/>
          </a:xfrm>
          <a:prstGeom prst="rect">
            <a:avLst/>
          </a:prstGeom>
          <a:noFill/>
        </p:spPr>
        <p:txBody>
          <a:bodyPr wrap="none" rtlCol="0">
            <a:prstTxWarp prst="textArchDown">
              <a:avLst>
                <a:gd name="adj" fmla="val 1960659"/>
              </a:avLst>
            </a:prstTxWarp>
            <a:spAutoFit/>
          </a:bodyPr>
          <a:lstStyle/>
          <a:p>
            <a:pPr algn="r"/>
            <a:r>
              <a:rPr lang="en-IN" sz="1800" b="1" dirty="0">
                <a:solidFill>
                  <a:srgbClr val="965F27"/>
                </a:solidFill>
              </a:rPr>
              <a:t>Natural increase</a:t>
            </a:r>
          </a:p>
        </p:txBody>
      </p:sp>
      <p:sp>
        <p:nvSpPr>
          <p:cNvPr id="31" name="TextBox 30"/>
          <p:cNvSpPr txBox="1"/>
          <p:nvPr/>
        </p:nvSpPr>
        <p:spPr>
          <a:xfrm rot="16200000">
            <a:off x="7562258" y="4898960"/>
            <a:ext cx="652744" cy="338554"/>
          </a:xfrm>
          <a:prstGeom prst="rect">
            <a:avLst/>
          </a:prstGeom>
          <a:noFill/>
        </p:spPr>
        <p:txBody>
          <a:bodyPr wrap="none" rtlCol="0">
            <a:spAutoFit/>
          </a:bodyPr>
          <a:lstStyle/>
          <a:p>
            <a:pPr algn="r"/>
            <a:r>
              <a:rPr lang="en-IN" sz="1600" b="1" dirty="0">
                <a:solidFill>
                  <a:srgbClr val="965F27"/>
                </a:solidFill>
              </a:rPr>
              <a:t>N I R</a:t>
            </a:r>
          </a:p>
        </p:txBody>
      </p:sp>
      <p:sp>
        <p:nvSpPr>
          <p:cNvPr id="32" name="TextBox 31"/>
          <p:cNvSpPr txBox="1"/>
          <p:nvPr/>
        </p:nvSpPr>
        <p:spPr>
          <a:xfrm rot="16200000">
            <a:off x="7657666" y="3077297"/>
            <a:ext cx="1244251" cy="584775"/>
          </a:xfrm>
          <a:prstGeom prst="rect">
            <a:avLst/>
          </a:prstGeom>
          <a:noFill/>
        </p:spPr>
        <p:txBody>
          <a:bodyPr wrap="none" rtlCol="0">
            <a:spAutoFit/>
          </a:bodyPr>
          <a:lstStyle/>
          <a:p>
            <a:pPr algn="ctr"/>
            <a:r>
              <a:rPr lang="en-IN" sz="1600" b="1" dirty="0">
                <a:solidFill>
                  <a:srgbClr val="2D3092"/>
                </a:solidFill>
              </a:rPr>
              <a:t>Population</a:t>
            </a:r>
          </a:p>
          <a:p>
            <a:pPr algn="ctr"/>
            <a:r>
              <a:rPr lang="en-IN" sz="1600" b="1" dirty="0">
                <a:solidFill>
                  <a:srgbClr val="2D3092"/>
                </a:solidFill>
              </a:rPr>
              <a:t>(millions)</a:t>
            </a:r>
          </a:p>
        </p:txBody>
      </p:sp>
      <p:sp>
        <p:nvSpPr>
          <p:cNvPr id="33" name="TextBox 32"/>
          <p:cNvSpPr txBox="1"/>
          <p:nvPr/>
        </p:nvSpPr>
        <p:spPr>
          <a:xfrm>
            <a:off x="4985976" y="2170125"/>
            <a:ext cx="962123" cy="353943"/>
          </a:xfrm>
          <a:prstGeom prst="rect">
            <a:avLst/>
          </a:prstGeom>
          <a:noFill/>
        </p:spPr>
        <p:txBody>
          <a:bodyPr wrap="none" rtlCol="0">
            <a:spAutoFit/>
          </a:bodyPr>
          <a:lstStyle/>
          <a:p>
            <a:r>
              <a:rPr lang="en-IN" sz="1700" b="1" i="1" dirty="0"/>
              <a:t>Stage 3</a:t>
            </a:r>
          </a:p>
        </p:txBody>
      </p:sp>
    </p:spTree>
    <p:extLst>
      <p:ext uri="{BB962C8B-B14F-4D97-AF65-F5344CB8AC3E}">
        <p14:creationId xmlns:p14="http://schemas.microsoft.com/office/powerpoint/2010/main" val="709946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56F2-45D0-40C4-AB7A-AED9AD49302B}"/>
              </a:ext>
            </a:extLst>
          </p:cNvPr>
          <p:cNvSpPr>
            <a:spLocks noGrp="1"/>
          </p:cNvSpPr>
          <p:nvPr>
            <p:ph type="title"/>
          </p:nvPr>
        </p:nvSpPr>
        <p:spPr>
          <a:xfrm>
            <a:off x="457200" y="215371"/>
            <a:ext cx="8493760" cy="1097279"/>
          </a:xfrm>
        </p:spPr>
        <p:txBody>
          <a:bodyPr/>
          <a:lstStyle/>
          <a:p>
            <a:r>
              <a:rPr lang="en-US" dirty="0"/>
              <a:t>2.2.3 The Demographic Transition </a:t>
            </a:r>
            <a:r>
              <a:rPr lang="en-US" sz="2000" b="0" dirty="0"/>
              <a:t>(8 of 9)</a:t>
            </a:r>
          </a:p>
        </p:txBody>
      </p:sp>
      <p:sp>
        <p:nvSpPr>
          <p:cNvPr id="3" name="Content Placeholder 2">
            <a:extLst>
              <a:ext uri="{FF2B5EF4-FFF2-40B4-BE49-F238E27FC236}">
                <a16:creationId xmlns:a16="http://schemas.microsoft.com/office/drawing/2014/main" id="{1E0E4D80-63FB-442B-A080-A9FE7DDF66B7}"/>
              </a:ext>
            </a:extLst>
          </p:cNvPr>
          <p:cNvSpPr>
            <a:spLocks noGrp="1"/>
          </p:cNvSpPr>
          <p:nvPr>
            <p:ph sz="quarter" idx="13"/>
          </p:nvPr>
        </p:nvSpPr>
        <p:spPr>
          <a:xfrm>
            <a:off x="457200" y="1556326"/>
            <a:ext cx="8493760" cy="427749"/>
          </a:xfrm>
        </p:spPr>
        <p:txBody>
          <a:bodyPr/>
          <a:lstStyle/>
          <a:p>
            <a:pPr marL="432" indent="0">
              <a:buNone/>
            </a:pPr>
            <a:r>
              <a:rPr lang="en-US" altLang="en-US" b="1" dirty="0"/>
              <a:t>Figure 2-26: </a:t>
            </a:r>
            <a:r>
              <a:rPr lang="en-US" altLang="en-US" dirty="0"/>
              <a:t>Denmark has a very low crude birth rate and an aging population. </a:t>
            </a:r>
          </a:p>
        </p:txBody>
      </p:sp>
      <p:pic>
        <p:nvPicPr>
          <p:cNvPr id="6" name="Picture 5" descr="An older family in Denmark.">
            <a:extLst>
              <a:ext uri="{FF2B5EF4-FFF2-40B4-BE49-F238E27FC236}">
                <a16:creationId xmlns:a16="http://schemas.microsoft.com/office/drawing/2014/main" id="{74714073-A9B0-4C5A-9C66-59D9152CA732}"/>
              </a:ext>
            </a:extLst>
          </p:cNvPr>
          <p:cNvPicPr>
            <a:picLocks noChangeAspect="1"/>
          </p:cNvPicPr>
          <p:nvPr/>
        </p:nvPicPr>
        <p:blipFill>
          <a:blip r:embed="rId2"/>
          <a:stretch>
            <a:fillRect/>
          </a:stretch>
        </p:blipFill>
        <p:spPr>
          <a:xfrm>
            <a:off x="692391" y="2423783"/>
            <a:ext cx="7435609" cy="3797472"/>
          </a:xfrm>
          <a:prstGeom prst="rect">
            <a:avLst/>
          </a:prstGeom>
        </p:spPr>
      </p:pic>
    </p:spTree>
    <p:extLst>
      <p:ext uri="{BB962C8B-B14F-4D97-AF65-F5344CB8AC3E}">
        <p14:creationId xmlns:p14="http://schemas.microsoft.com/office/powerpoint/2010/main" val="2892559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967" y="2511176"/>
            <a:ext cx="6828157" cy="3458362"/>
          </a:xfrm>
          <a:prstGeom prst="rect">
            <a:avLst/>
          </a:prstGeom>
        </p:spPr>
      </p:pic>
      <p:sp>
        <p:nvSpPr>
          <p:cNvPr id="2" name="Title 1">
            <a:extLst>
              <a:ext uri="{FF2B5EF4-FFF2-40B4-BE49-F238E27FC236}">
                <a16:creationId xmlns:a16="http://schemas.microsoft.com/office/drawing/2014/main" id="{C87356F2-45D0-40C4-AB7A-AED9AD49302B}"/>
              </a:ext>
            </a:extLst>
          </p:cNvPr>
          <p:cNvSpPr>
            <a:spLocks noGrp="1"/>
          </p:cNvSpPr>
          <p:nvPr>
            <p:ph type="title"/>
          </p:nvPr>
        </p:nvSpPr>
        <p:spPr>
          <a:xfrm>
            <a:off x="457200" y="215371"/>
            <a:ext cx="8493760" cy="1097279"/>
          </a:xfrm>
        </p:spPr>
        <p:txBody>
          <a:bodyPr/>
          <a:lstStyle/>
          <a:p>
            <a:r>
              <a:rPr lang="en-US" dirty="0"/>
              <a:t>2.2.3 The Demographic Transition </a:t>
            </a:r>
            <a:r>
              <a:rPr lang="en-US" sz="2000" b="0" dirty="0"/>
              <a:t>(9 of 9)</a:t>
            </a:r>
          </a:p>
        </p:txBody>
      </p:sp>
      <p:sp>
        <p:nvSpPr>
          <p:cNvPr id="3" name="Content Placeholder 2">
            <a:extLst>
              <a:ext uri="{FF2B5EF4-FFF2-40B4-BE49-F238E27FC236}">
                <a16:creationId xmlns:a16="http://schemas.microsoft.com/office/drawing/2014/main" id="{1E0E4D80-63FB-442B-A080-A9FE7DDF66B7}"/>
              </a:ext>
            </a:extLst>
          </p:cNvPr>
          <p:cNvSpPr>
            <a:spLocks noGrp="1"/>
          </p:cNvSpPr>
          <p:nvPr>
            <p:ph sz="quarter" idx="13"/>
          </p:nvPr>
        </p:nvSpPr>
        <p:spPr>
          <a:xfrm>
            <a:off x="457200" y="1556326"/>
            <a:ext cx="8493760" cy="427749"/>
          </a:xfrm>
        </p:spPr>
        <p:txBody>
          <a:bodyPr/>
          <a:lstStyle/>
          <a:p>
            <a:pPr marL="432" indent="0">
              <a:buNone/>
            </a:pPr>
            <a:r>
              <a:rPr lang="en-US" altLang="en-US" b="1" dirty="0"/>
              <a:t>Figure 2-27: </a:t>
            </a:r>
            <a:r>
              <a:rPr lang="en-US" altLang="en-US" dirty="0"/>
              <a:t>Stage 4 of the demographic transition: Denmark.</a:t>
            </a:r>
          </a:p>
        </p:txBody>
      </p:sp>
      <p:sp>
        <p:nvSpPr>
          <p:cNvPr id="6" name="TextBox 5"/>
          <p:cNvSpPr txBox="1"/>
          <p:nvPr/>
        </p:nvSpPr>
        <p:spPr>
          <a:xfrm>
            <a:off x="1042368" y="2801801"/>
            <a:ext cx="412292" cy="338554"/>
          </a:xfrm>
          <a:prstGeom prst="rect">
            <a:avLst/>
          </a:prstGeom>
          <a:noFill/>
        </p:spPr>
        <p:txBody>
          <a:bodyPr wrap="none" rtlCol="0">
            <a:spAutoFit/>
          </a:bodyPr>
          <a:lstStyle/>
          <a:p>
            <a:pPr algn="r"/>
            <a:r>
              <a:rPr lang="en-IN" sz="1600" b="1" dirty="0"/>
              <a:t>50</a:t>
            </a:r>
          </a:p>
        </p:txBody>
      </p:sp>
      <p:sp>
        <p:nvSpPr>
          <p:cNvPr id="8" name="TextBox 7"/>
          <p:cNvSpPr txBox="1"/>
          <p:nvPr/>
        </p:nvSpPr>
        <p:spPr>
          <a:xfrm>
            <a:off x="1342276" y="2273571"/>
            <a:ext cx="914033" cy="338554"/>
          </a:xfrm>
          <a:prstGeom prst="rect">
            <a:avLst/>
          </a:prstGeom>
          <a:noFill/>
        </p:spPr>
        <p:txBody>
          <a:bodyPr wrap="none" rtlCol="0">
            <a:spAutoFit/>
          </a:bodyPr>
          <a:lstStyle/>
          <a:p>
            <a:r>
              <a:rPr lang="en-IN" sz="1600" b="1" i="1" dirty="0"/>
              <a:t>Stage 1</a:t>
            </a:r>
          </a:p>
        </p:txBody>
      </p:sp>
      <p:sp>
        <p:nvSpPr>
          <p:cNvPr id="9" name="TextBox 8"/>
          <p:cNvSpPr txBox="1"/>
          <p:nvPr/>
        </p:nvSpPr>
        <p:spPr>
          <a:xfrm>
            <a:off x="2255120" y="2266089"/>
            <a:ext cx="914033" cy="338554"/>
          </a:xfrm>
          <a:prstGeom prst="rect">
            <a:avLst/>
          </a:prstGeom>
          <a:noFill/>
        </p:spPr>
        <p:txBody>
          <a:bodyPr wrap="none" rtlCol="0">
            <a:spAutoFit/>
          </a:bodyPr>
          <a:lstStyle/>
          <a:p>
            <a:r>
              <a:rPr lang="en-IN" sz="1600" b="1" i="1" dirty="0"/>
              <a:t>Stage 2</a:t>
            </a:r>
          </a:p>
        </p:txBody>
      </p:sp>
      <p:sp>
        <p:nvSpPr>
          <p:cNvPr id="10" name="TextBox 9"/>
          <p:cNvSpPr txBox="1"/>
          <p:nvPr/>
        </p:nvSpPr>
        <p:spPr>
          <a:xfrm rot="16200000">
            <a:off x="-878418" y="4078775"/>
            <a:ext cx="3611886" cy="323165"/>
          </a:xfrm>
          <a:prstGeom prst="rect">
            <a:avLst/>
          </a:prstGeom>
          <a:noFill/>
        </p:spPr>
        <p:txBody>
          <a:bodyPr wrap="none" rtlCol="0">
            <a:spAutoFit/>
          </a:bodyPr>
          <a:lstStyle/>
          <a:p>
            <a:r>
              <a:rPr lang="en-US" sz="1500" b="1" dirty="0">
                <a:solidFill>
                  <a:srgbClr val="FF0000"/>
                </a:solidFill>
                <a:latin typeface="Arial Black" panose="020B0A04020102020204" pitchFamily="34" charset="0"/>
              </a:rPr>
              <a:t>Birth</a:t>
            </a:r>
            <a:r>
              <a:rPr lang="en-US" sz="1500" b="1" dirty="0">
                <a:latin typeface="Arial Black" panose="020B0A04020102020204" pitchFamily="34" charset="0"/>
              </a:rPr>
              <a:t> and </a:t>
            </a:r>
            <a:r>
              <a:rPr lang="en-US" sz="1500" b="1" dirty="0">
                <a:solidFill>
                  <a:srgbClr val="007CC2"/>
                </a:solidFill>
                <a:latin typeface="Arial Black" panose="020B0A04020102020204" pitchFamily="34" charset="0"/>
              </a:rPr>
              <a:t>death</a:t>
            </a:r>
            <a:r>
              <a:rPr lang="en-US" sz="1500" b="1" dirty="0">
                <a:latin typeface="Arial Black" panose="020B0A04020102020204" pitchFamily="34" charset="0"/>
              </a:rPr>
              <a:t> rates (per 1,000)</a:t>
            </a:r>
            <a:endParaRPr lang="en-IN" sz="1500" b="1" dirty="0">
              <a:latin typeface="Arial Black" panose="020B0A04020102020204" pitchFamily="34" charset="0"/>
            </a:endParaRPr>
          </a:p>
        </p:txBody>
      </p:sp>
      <p:sp>
        <p:nvSpPr>
          <p:cNvPr id="11" name="TextBox 10"/>
          <p:cNvSpPr txBox="1"/>
          <p:nvPr/>
        </p:nvSpPr>
        <p:spPr>
          <a:xfrm>
            <a:off x="1042368" y="3423570"/>
            <a:ext cx="412292" cy="338554"/>
          </a:xfrm>
          <a:prstGeom prst="rect">
            <a:avLst/>
          </a:prstGeom>
          <a:noFill/>
        </p:spPr>
        <p:txBody>
          <a:bodyPr wrap="none" rtlCol="0">
            <a:spAutoFit/>
          </a:bodyPr>
          <a:lstStyle/>
          <a:p>
            <a:pPr algn="r"/>
            <a:r>
              <a:rPr lang="en-IN" sz="1600" b="1" dirty="0"/>
              <a:t>40</a:t>
            </a:r>
          </a:p>
        </p:txBody>
      </p:sp>
      <p:sp>
        <p:nvSpPr>
          <p:cNvPr id="12" name="TextBox 11"/>
          <p:cNvSpPr txBox="1"/>
          <p:nvPr/>
        </p:nvSpPr>
        <p:spPr>
          <a:xfrm>
            <a:off x="1042368" y="4019513"/>
            <a:ext cx="412292" cy="338554"/>
          </a:xfrm>
          <a:prstGeom prst="rect">
            <a:avLst/>
          </a:prstGeom>
          <a:noFill/>
        </p:spPr>
        <p:txBody>
          <a:bodyPr wrap="none" rtlCol="0">
            <a:spAutoFit/>
          </a:bodyPr>
          <a:lstStyle/>
          <a:p>
            <a:pPr algn="r"/>
            <a:r>
              <a:rPr lang="en-IN" sz="1600" b="1" dirty="0"/>
              <a:t>30</a:t>
            </a:r>
          </a:p>
        </p:txBody>
      </p:sp>
      <p:sp>
        <p:nvSpPr>
          <p:cNvPr id="13" name="TextBox 12"/>
          <p:cNvSpPr txBox="1"/>
          <p:nvPr/>
        </p:nvSpPr>
        <p:spPr>
          <a:xfrm>
            <a:off x="1042368" y="4578742"/>
            <a:ext cx="412292" cy="338554"/>
          </a:xfrm>
          <a:prstGeom prst="rect">
            <a:avLst/>
          </a:prstGeom>
          <a:noFill/>
        </p:spPr>
        <p:txBody>
          <a:bodyPr wrap="none" rtlCol="0">
            <a:spAutoFit/>
          </a:bodyPr>
          <a:lstStyle/>
          <a:p>
            <a:pPr algn="r"/>
            <a:r>
              <a:rPr lang="en-IN" sz="1600" b="1" dirty="0"/>
              <a:t>20</a:t>
            </a:r>
          </a:p>
        </p:txBody>
      </p:sp>
      <p:sp>
        <p:nvSpPr>
          <p:cNvPr id="14" name="TextBox 13"/>
          <p:cNvSpPr txBox="1"/>
          <p:nvPr/>
        </p:nvSpPr>
        <p:spPr>
          <a:xfrm>
            <a:off x="1042368" y="5179313"/>
            <a:ext cx="412292" cy="338554"/>
          </a:xfrm>
          <a:prstGeom prst="rect">
            <a:avLst/>
          </a:prstGeom>
          <a:noFill/>
        </p:spPr>
        <p:txBody>
          <a:bodyPr wrap="none" rtlCol="0">
            <a:spAutoFit/>
          </a:bodyPr>
          <a:lstStyle/>
          <a:p>
            <a:pPr algn="r"/>
            <a:r>
              <a:rPr lang="en-IN" sz="1600" b="1" dirty="0"/>
              <a:t>10</a:t>
            </a:r>
          </a:p>
        </p:txBody>
      </p:sp>
      <p:sp>
        <p:nvSpPr>
          <p:cNvPr id="16" name="TextBox 15"/>
          <p:cNvSpPr txBox="1"/>
          <p:nvPr/>
        </p:nvSpPr>
        <p:spPr>
          <a:xfrm>
            <a:off x="2681895" y="5940872"/>
            <a:ext cx="639919" cy="338554"/>
          </a:xfrm>
          <a:prstGeom prst="rect">
            <a:avLst/>
          </a:prstGeom>
          <a:noFill/>
        </p:spPr>
        <p:txBody>
          <a:bodyPr wrap="none" rtlCol="0">
            <a:spAutoFit/>
          </a:bodyPr>
          <a:lstStyle/>
          <a:p>
            <a:pPr algn="r"/>
            <a:r>
              <a:rPr lang="en-IN" sz="1600" b="1" dirty="0"/>
              <a:t>1860</a:t>
            </a:r>
          </a:p>
        </p:txBody>
      </p:sp>
      <p:sp>
        <p:nvSpPr>
          <p:cNvPr id="17" name="TextBox 16"/>
          <p:cNvSpPr txBox="1"/>
          <p:nvPr/>
        </p:nvSpPr>
        <p:spPr>
          <a:xfrm>
            <a:off x="4325081" y="5940684"/>
            <a:ext cx="639919" cy="338554"/>
          </a:xfrm>
          <a:prstGeom prst="rect">
            <a:avLst/>
          </a:prstGeom>
          <a:noFill/>
        </p:spPr>
        <p:txBody>
          <a:bodyPr wrap="none" rtlCol="0">
            <a:spAutoFit/>
          </a:bodyPr>
          <a:lstStyle/>
          <a:p>
            <a:pPr algn="r"/>
            <a:r>
              <a:rPr lang="en-IN" sz="1600" b="1" dirty="0"/>
              <a:t>1920</a:t>
            </a:r>
          </a:p>
        </p:txBody>
      </p:sp>
      <p:sp>
        <p:nvSpPr>
          <p:cNvPr id="18" name="TextBox 17"/>
          <p:cNvSpPr txBox="1"/>
          <p:nvPr/>
        </p:nvSpPr>
        <p:spPr>
          <a:xfrm>
            <a:off x="5149579" y="5940684"/>
            <a:ext cx="639919" cy="338554"/>
          </a:xfrm>
          <a:prstGeom prst="rect">
            <a:avLst/>
          </a:prstGeom>
          <a:noFill/>
        </p:spPr>
        <p:txBody>
          <a:bodyPr wrap="none" rtlCol="0">
            <a:spAutoFit/>
          </a:bodyPr>
          <a:lstStyle/>
          <a:p>
            <a:pPr algn="r"/>
            <a:r>
              <a:rPr lang="en-IN" sz="1600" b="1" dirty="0"/>
              <a:t>1950</a:t>
            </a:r>
          </a:p>
        </p:txBody>
      </p:sp>
      <p:sp>
        <p:nvSpPr>
          <p:cNvPr id="19" name="TextBox 18"/>
          <p:cNvSpPr txBox="1"/>
          <p:nvPr/>
        </p:nvSpPr>
        <p:spPr>
          <a:xfrm>
            <a:off x="5974077" y="5940684"/>
            <a:ext cx="639919" cy="338554"/>
          </a:xfrm>
          <a:prstGeom prst="rect">
            <a:avLst/>
          </a:prstGeom>
          <a:noFill/>
        </p:spPr>
        <p:txBody>
          <a:bodyPr wrap="none" rtlCol="0">
            <a:spAutoFit/>
          </a:bodyPr>
          <a:lstStyle/>
          <a:p>
            <a:pPr algn="r"/>
            <a:r>
              <a:rPr lang="en-IN" sz="1600" b="1" dirty="0"/>
              <a:t>1980</a:t>
            </a:r>
          </a:p>
        </p:txBody>
      </p:sp>
      <p:sp>
        <p:nvSpPr>
          <p:cNvPr id="20" name="TextBox 19"/>
          <p:cNvSpPr txBox="1"/>
          <p:nvPr/>
        </p:nvSpPr>
        <p:spPr>
          <a:xfrm>
            <a:off x="6756030" y="5940684"/>
            <a:ext cx="639919" cy="338554"/>
          </a:xfrm>
          <a:prstGeom prst="rect">
            <a:avLst/>
          </a:prstGeom>
          <a:noFill/>
        </p:spPr>
        <p:txBody>
          <a:bodyPr wrap="none" rtlCol="0">
            <a:spAutoFit/>
          </a:bodyPr>
          <a:lstStyle/>
          <a:p>
            <a:pPr algn="r"/>
            <a:r>
              <a:rPr lang="en-IN" sz="1600" b="1" dirty="0"/>
              <a:t>2010</a:t>
            </a:r>
          </a:p>
        </p:txBody>
      </p:sp>
      <p:sp>
        <p:nvSpPr>
          <p:cNvPr id="21" name="TextBox 20"/>
          <p:cNvSpPr txBox="1"/>
          <p:nvPr/>
        </p:nvSpPr>
        <p:spPr>
          <a:xfrm>
            <a:off x="7367463" y="5931178"/>
            <a:ext cx="639919" cy="338554"/>
          </a:xfrm>
          <a:prstGeom prst="rect">
            <a:avLst/>
          </a:prstGeom>
          <a:noFill/>
        </p:spPr>
        <p:txBody>
          <a:bodyPr wrap="none" rtlCol="0">
            <a:spAutoFit/>
          </a:bodyPr>
          <a:lstStyle/>
          <a:p>
            <a:pPr algn="r"/>
            <a:r>
              <a:rPr lang="en-IN" sz="1600" b="1" dirty="0"/>
              <a:t>2017</a:t>
            </a:r>
          </a:p>
        </p:txBody>
      </p:sp>
      <p:sp>
        <p:nvSpPr>
          <p:cNvPr id="22" name="TextBox 21"/>
          <p:cNvSpPr txBox="1"/>
          <p:nvPr/>
        </p:nvSpPr>
        <p:spPr>
          <a:xfrm>
            <a:off x="7680793" y="5168477"/>
            <a:ext cx="298480" cy="338554"/>
          </a:xfrm>
          <a:prstGeom prst="rect">
            <a:avLst/>
          </a:prstGeom>
          <a:noFill/>
        </p:spPr>
        <p:txBody>
          <a:bodyPr wrap="none" rtlCol="0">
            <a:spAutoFit/>
          </a:bodyPr>
          <a:lstStyle/>
          <a:p>
            <a:pPr algn="r"/>
            <a:r>
              <a:rPr lang="en-IN" sz="1600" b="1" dirty="0"/>
              <a:t>1</a:t>
            </a:r>
          </a:p>
        </p:txBody>
      </p:sp>
      <p:sp>
        <p:nvSpPr>
          <p:cNvPr id="23" name="TextBox 22"/>
          <p:cNvSpPr txBox="1"/>
          <p:nvPr/>
        </p:nvSpPr>
        <p:spPr>
          <a:xfrm>
            <a:off x="7687143" y="4583452"/>
            <a:ext cx="298480" cy="338554"/>
          </a:xfrm>
          <a:prstGeom prst="rect">
            <a:avLst/>
          </a:prstGeom>
          <a:noFill/>
        </p:spPr>
        <p:txBody>
          <a:bodyPr wrap="none" rtlCol="0">
            <a:spAutoFit/>
          </a:bodyPr>
          <a:lstStyle/>
          <a:p>
            <a:pPr algn="r"/>
            <a:r>
              <a:rPr lang="en-IN" sz="1600" b="1" dirty="0"/>
              <a:t>2</a:t>
            </a:r>
          </a:p>
        </p:txBody>
      </p:sp>
      <p:sp>
        <p:nvSpPr>
          <p:cNvPr id="24" name="TextBox 23"/>
          <p:cNvSpPr txBox="1"/>
          <p:nvPr/>
        </p:nvSpPr>
        <p:spPr>
          <a:xfrm>
            <a:off x="7680793" y="3449500"/>
            <a:ext cx="298480" cy="338554"/>
          </a:xfrm>
          <a:prstGeom prst="rect">
            <a:avLst/>
          </a:prstGeom>
          <a:noFill/>
        </p:spPr>
        <p:txBody>
          <a:bodyPr wrap="none" rtlCol="0">
            <a:spAutoFit/>
          </a:bodyPr>
          <a:lstStyle/>
          <a:p>
            <a:pPr algn="r"/>
            <a:r>
              <a:rPr lang="en-IN" sz="1600" b="1" dirty="0"/>
              <a:t>4</a:t>
            </a:r>
          </a:p>
        </p:txBody>
      </p:sp>
      <p:sp>
        <p:nvSpPr>
          <p:cNvPr id="25" name="TextBox 24"/>
          <p:cNvSpPr txBox="1"/>
          <p:nvPr/>
        </p:nvSpPr>
        <p:spPr>
          <a:xfrm>
            <a:off x="7680793" y="2892381"/>
            <a:ext cx="298480" cy="338554"/>
          </a:xfrm>
          <a:prstGeom prst="rect">
            <a:avLst/>
          </a:prstGeom>
          <a:noFill/>
        </p:spPr>
        <p:txBody>
          <a:bodyPr wrap="none" rtlCol="0">
            <a:spAutoFit/>
          </a:bodyPr>
          <a:lstStyle/>
          <a:p>
            <a:pPr algn="r"/>
            <a:r>
              <a:rPr lang="en-IN" sz="1600" b="1" dirty="0"/>
              <a:t>5</a:t>
            </a:r>
          </a:p>
        </p:txBody>
      </p:sp>
      <p:sp>
        <p:nvSpPr>
          <p:cNvPr id="26" name="TextBox 25"/>
          <p:cNvSpPr txBox="1"/>
          <p:nvPr/>
        </p:nvSpPr>
        <p:spPr>
          <a:xfrm rot="1223737">
            <a:off x="4550365" y="4947508"/>
            <a:ext cx="568747" cy="215881"/>
          </a:xfrm>
          <a:prstGeom prst="rect">
            <a:avLst/>
          </a:prstGeom>
          <a:noFill/>
        </p:spPr>
        <p:txBody>
          <a:bodyPr wrap="none" rtlCol="0">
            <a:prstTxWarp prst="textChevron">
              <a:avLst/>
            </a:prstTxWarp>
            <a:spAutoFit/>
          </a:bodyPr>
          <a:lstStyle/>
          <a:p>
            <a:pPr algn="r"/>
            <a:r>
              <a:rPr lang="en-IN" sz="600" b="1" dirty="0">
                <a:solidFill>
                  <a:srgbClr val="007CC2"/>
                </a:solidFill>
              </a:rPr>
              <a:t>Death</a:t>
            </a:r>
          </a:p>
        </p:txBody>
      </p:sp>
      <p:sp>
        <p:nvSpPr>
          <p:cNvPr id="27" name="TextBox 26"/>
          <p:cNvSpPr txBox="1"/>
          <p:nvPr/>
        </p:nvSpPr>
        <p:spPr>
          <a:xfrm rot="19587006">
            <a:off x="4302298" y="3405744"/>
            <a:ext cx="1244250" cy="338554"/>
          </a:xfrm>
          <a:prstGeom prst="rect">
            <a:avLst/>
          </a:prstGeom>
          <a:noFill/>
        </p:spPr>
        <p:txBody>
          <a:bodyPr wrap="none" rtlCol="0">
            <a:spAutoFit/>
          </a:bodyPr>
          <a:lstStyle/>
          <a:p>
            <a:pPr algn="r"/>
            <a:r>
              <a:rPr lang="en-IN" sz="1600" b="1" dirty="0">
                <a:solidFill>
                  <a:srgbClr val="2D3092"/>
                </a:solidFill>
              </a:rPr>
              <a:t>Population</a:t>
            </a:r>
          </a:p>
        </p:txBody>
      </p:sp>
      <p:sp>
        <p:nvSpPr>
          <p:cNvPr id="28" name="TextBox 27"/>
          <p:cNvSpPr txBox="1"/>
          <p:nvPr/>
        </p:nvSpPr>
        <p:spPr>
          <a:xfrm rot="2867067">
            <a:off x="4344420" y="4363996"/>
            <a:ext cx="603050" cy="307777"/>
          </a:xfrm>
          <a:prstGeom prst="rect">
            <a:avLst/>
          </a:prstGeom>
          <a:noFill/>
        </p:spPr>
        <p:txBody>
          <a:bodyPr wrap="none" rtlCol="0">
            <a:spAutoFit/>
          </a:bodyPr>
          <a:lstStyle/>
          <a:p>
            <a:pPr algn="r"/>
            <a:r>
              <a:rPr lang="en-IN" b="1" dirty="0">
                <a:solidFill>
                  <a:srgbClr val="ED1B24"/>
                </a:solidFill>
              </a:rPr>
              <a:t>Birth</a:t>
            </a:r>
          </a:p>
        </p:txBody>
      </p:sp>
      <p:sp>
        <p:nvSpPr>
          <p:cNvPr id="29" name="TextBox 28"/>
          <p:cNvSpPr txBox="1"/>
          <p:nvPr/>
        </p:nvSpPr>
        <p:spPr>
          <a:xfrm rot="21334940">
            <a:off x="2538769" y="5261732"/>
            <a:ext cx="1827744" cy="346249"/>
          </a:xfrm>
          <a:prstGeom prst="rect">
            <a:avLst/>
          </a:prstGeom>
          <a:noFill/>
        </p:spPr>
        <p:txBody>
          <a:bodyPr wrap="none" rtlCol="0">
            <a:spAutoFit/>
          </a:bodyPr>
          <a:lstStyle/>
          <a:p>
            <a:pPr algn="r"/>
            <a:r>
              <a:rPr lang="en-IN" sz="1650" b="1" dirty="0">
                <a:solidFill>
                  <a:srgbClr val="965F27"/>
                </a:solidFill>
              </a:rPr>
              <a:t>Natural increase</a:t>
            </a:r>
          </a:p>
        </p:txBody>
      </p:sp>
      <p:sp>
        <p:nvSpPr>
          <p:cNvPr id="30" name="TextBox 29"/>
          <p:cNvSpPr txBox="1"/>
          <p:nvPr/>
        </p:nvSpPr>
        <p:spPr>
          <a:xfrm rot="16200000">
            <a:off x="7715575" y="4984834"/>
            <a:ext cx="652744" cy="338554"/>
          </a:xfrm>
          <a:prstGeom prst="rect">
            <a:avLst/>
          </a:prstGeom>
          <a:noFill/>
        </p:spPr>
        <p:txBody>
          <a:bodyPr wrap="none" rtlCol="0">
            <a:spAutoFit/>
          </a:bodyPr>
          <a:lstStyle/>
          <a:p>
            <a:pPr algn="r"/>
            <a:r>
              <a:rPr lang="en-IN" sz="1600" b="1" dirty="0">
                <a:solidFill>
                  <a:srgbClr val="965F27"/>
                </a:solidFill>
              </a:rPr>
              <a:t>N I R</a:t>
            </a:r>
          </a:p>
        </p:txBody>
      </p:sp>
      <p:sp>
        <p:nvSpPr>
          <p:cNvPr id="31" name="TextBox 30"/>
          <p:cNvSpPr txBox="1"/>
          <p:nvPr/>
        </p:nvSpPr>
        <p:spPr>
          <a:xfrm rot="16200000">
            <a:off x="7533228" y="2977946"/>
            <a:ext cx="1244251" cy="584775"/>
          </a:xfrm>
          <a:prstGeom prst="rect">
            <a:avLst/>
          </a:prstGeom>
          <a:noFill/>
        </p:spPr>
        <p:txBody>
          <a:bodyPr wrap="none" rtlCol="0">
            <a:spAutoFit/>
          </a:bodyPr>
          <a:lstStyle/>
          <a:p>
            <a:pPr algn="ctr"/>
            <a:r>
              <a:rPr lang="en-IN" sz="1600" b="1" dirty="0">
                <a:solidFill>
                  <a:srgbClr val="2D3092"/>
                </a:solidFill>
              </a:rPr>
              <a:t>Population</a:t>
            </a:r>
          </a:p>
          <a:p>
            <a:pPr algn="ctr"/>
            <a:r>
              <a:rPr lang="en-IN" sz="1600" b="1" dirty="0">
                <a:solidFill>
                  <a:srgbClr val="2D3092"/>
                </a:solidFill>
              </a:rPr>
              <a:t>(millions)</a:t>
            </a:r>
          </a:p>
        </p:txBody>
      </p:sp>
      <p:sp>
        <p:nvSpPr>
          <p:cNvPr id="32" name="TextBox 31"/>
          <p:cNvSpPr txBox="1"/>
          <p:nvPr/>
        </p:nvSpPr>
        <p:spPr>
          <a:xfrm>
            <a:off x="6032982" y="2277915"/>
            <a:ext cx="914033" cy="338554"/>
          </a:xfrm>
          <a:prstGeom prst="rect">
            <a:avLst/>
          </a:prstGeom>
          <a:noFill/>
        </p:spPr>
        <p:txBody>
          <a:bodyPr wrap="none" rtlCol="0">
            <a:spAutoFit/>
          </a:bodyPr>
          <a:lstStyle/>
          <a:p>
            <a:r>
              <a:rPr lang="en-IN" sz="1600" b="1" i="1" dirty="0"/>
              <a:t>Stage 4</a:t>
            </a:r>
          </a:p>
        </p:txBody>
      </p:sp>
      <p:sp>
        <p:nvSpPr>
          <p:cNvPr id="33" name="TextBox 32"/>
          <p:cNvSpPr txBox="1"/>
          <p:nvPr/>
        </p:nvSpPr>
        <p:spPr>
          <a:xfrm>
            <a:off x="3522215" y="5940684"/>
            <a:ext cx="639919" cy="338554"/>
          </a:xfrm>
          <a:prstGeom prst="rect">
            <a:avLst/>
          </a:prstGeom>
          <a:noFill/>
        </p:spPr>
        <p:txBody>
          <a:bodyPr wrap="none" rtlCol="0">
            <a:spAutoFit/>
          </a:bodyPr>
          <a:lstStyle/>
          <a:p>
            <a:pPr algn="r"/>
            <a:r>
              <a:rPr lang="en-IN" sz="1600" b="1" dirty="0"/>
              <a:t>1890</a:t>
            </a:r>
          </a:p>
        </p:txBody>
      </p:sp>
      <p:sp>
        <p:nvSpPr>
          <p:cNvPr id="34" name="TextBox 33"/>
          <p:cNvSpPr txBox="1"/>
          <p:nvPr/>
        </p:nvSpPr>
        <p:spPr>
          <a:xfrm>
            <a:off x="1879029" y="5940872"/>
            <a:ext cx="639919" cy="338554"/>
          </a:xfrm>
          <a:prstGeom prst="rect">
            <a:avLst/>
          </a:prstGeom>
          <a:noFill/>
        </p:spPr>
        <p:txBody>
          <a:bodyPr wrap="none" rtlCol="0">
            <a:spAutoFit/>
          </a:bodyPr>
          <a:lstStyle/>
          <a:p>
            <a:pPr algn="r"/>
            <a:r>
              <a:rPr lang="en-IN" sz="1600" b="1" dirty="0"/>
              <a:t>1830</a:t>
            </a:r>
          </a:p>
        </p:txBody>
      </p:sp>
      <p:sp>
        <p:nvSpPr>
          <p:cNvPr id="35" name="TextBox 34"/>
          <p:cNvSpPr txBox="1"/>
          <p:nvPr/>
        </p:nvSpPr>
        <p:spPr>
          <a:xfrm>
            <a:off x="3844291" y="2277915"/>
            <a:ext cx="914033" cy="338554"/>
          </a:xfrm>
          <a:prstGeom prst="rect">
            <a:avLst/>
          </a:prstGeom>
          <a:noFill/>
        </p:spPr>
        <p:txBody>
          <a:bodyPr wrap="none" rtlCol="0">
            <a:spAutoFit/>
          </a:bodyPr>
          <a:lstStyle/>
          <a:p>
            <a:r>
              <a:rPr lang="en-IN" sz="1600" b="1" i="1" dirty="0"/>
              <a:t>Stage 3</a:t>
            </a:r>
          </a:p>
        </p:txBody>
      </p:sp>
    </p:spTree>
    <p:extLst>
      <p:ext uri="{BB962C8B-B14F-4D97-AF65-F5344CB8AC3E}">
        <p14:creationId xmlns:p14="http://schemas.microsoft.com/office/powerpoint/2010/main" val="2222019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D958D-FD47-47E2-ACB8-2E7929A5D3E9}"/>
              </a:ext>
            </a:extLst>
          </p:cNvPr>
          <p:cNvSpPr>
            <a:spLocks noGrp="1"/>
          </p:cNvSpPr>
          <p:nvPr>
            <p:ph type="title"/>
          </p:nvPr>
        </p:nvSpPr>
        <p:spPr/>
        <p:txBody>
          <a:bodyPr/>
          <a:lstStyle/>
          <a:p>
            <a:r>
              <a:rPr lang="en-US" sz="3400" dirty="0"/>
              <a:t>Key Issue 3: Why Does Health Vary by Region?</a:t>
            </a:r>
          </a:p>
        </p:txBody>
      </p:sp>
      <p:sp>
        <p:nvSpPr>
          <p:cNvPr id="3" name="Content Placeholder 2">
            <a:extLst>
              <a:ext uri="{FF2B5EF4-FFF2-40B4-BE49-F238E27FC236}">
                <a16:creationId xmlns:a16="http://schemas.microsoft.com/office/drawing/2014/main" id="{FA932070-5453-440D-8841-CB37EA75FCD4}"/>
              </a:ext>
            </a:extLst>
          </p:cNvPr>
          <p:cNvSpPr>
            <a:spLocks noGrp="1"/>
          </p:cNvSpPr>
          <p:nvPr>
            <p:ph sz="quarter" idx="13"/>
          </p:nvPr>
        </p:nvSpPr>
        <p:spPr/>
        <p:txBody>
          <a:bodyPr/>
          <a:lstStyle/>
          <a:p>
            <a:pPr marL="0" indent="0" eaLnBrk="1" hangingPunct="1">
              <a:buNone/>
            </a:pPr>
            <a:r>
              <a:rPr lang="en-US" altLang="en-US" b="1" dirty="0">
                <a:solidFill>
                  <a:srgbClr val="007FA3"/>
                </a:solidFill>
              </a:rPr>
              <a:t>2.3.1</a:t>
            </a:r>
            <a:r>
              <a:rPr lang="en-US" altLang="en-US" dirty="0"/>
              <a:t> Medical Services</a:t>
            </a:r>
          </a:p>
          <a:p>
            <a:pPr marL="0" indent="0" eaLnBrk="1" hangingPunct="1">
              <a:buNone/>
            </a:pPr>
            <a:r>
              <a:rPr lang="en-US" altLang="en-US" b="1" dirty="0">
                <a:solidFill>
                  <a:srgbClr val="007FA3"/>
                </a:solidFill>
              </a:rPr>
              <a:t>2.3.2</a:t>
            </a:r>
            <a:r>
              <a:rPr lang="en-US" altLang="en-US" dirty="0"/>
              <a:t> Health and Gender</a:t>
            </a:r>
          </a:p>
          <a:p>
            <a:pPr marL="0" indent="0" eaLnBrk="1" hangingPunct="1">
              <a:buNone/>
            </a:pPr>
            <a:r>
              <a:rPr lang="en-US" altLang="en-US" b="1" dirty="0">
                <a:solidFill>
                  <a:srgbClr val="007FA3"/>
                </a:solidFill>
              </a:rPr>
              <a:t>2.3.3</a:t>
            </a:r>
            <a:r>
              <a:rPr lang="en-US" altLang="en-US" dirty="0"/>
              <a:t> Health and Aging</a:t>
            </a:r>
          </a:p>
          <a:p>
            <a:pPr marL="0" indent="0" eaLnBrk="1" hangingPunct="1">
              <a:buNone/>
            </a:pPr>
            <a:r>
              <a:rPr lang="en-US" altLang="en-US" b="1" dirty="0">
                <a:solidFill>
                  <a:srgbClr val="007FA3"/>
                </a:solidFill>
              </a:rPr>
              <a:t>2.3.4</a:t>
            </a:r>
            <a:r>
              <a:rPr lang="en-US" altLang="en-US" dirty="0"/>
              <a:t> Epidemiologic Transition</a:t>
            </a:r>
          </a:p>
        </p:txBody>
      </p:sp>
    </p:spTree>
    <p:extLst>
      <p:ext uri="{BB962C8B-B14F-4D97-AF65-F5344CB8AC3E}">
        <p14:creationId xmlns:p14="http://schemas.microsoft.com/office/powerpoint/2010/main" val="945707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F5770-37C5-F441-B6E9-8F7589E9A719}"/>
              </a:ext>
            </a:extLst>
          </p:cNvPr>
          <p:cNvSpPr>
            <a:spLocks noGrp="1"/>
          </p:cNvSpPr>
          <p:nvPr>
            <p:ph type="title"/>
          </p:nvPr>
        </p:nvSpPr>
        <p:spPr/>
        <p:txBody>
          <a:bodyPr/>
          <a:lstStyle/>
          <a:p>
            <a:r>
              <a:rPr lang="en-US" dirty="0"/>
              <a:t>Reasons to study population geography</a:t>
            </a:r>
          </a:p>
        </p:txBody>
      </p:sp>
      <p:sp>
        <p:nvSpPr>
          <p:cNvPr id="3" name="Content Placeholder 2">
            <a:extLst>
              <a:ext uri="{FF2B5EF4-FFF2-40B4-BE49-F238E27FC236}">
                <a16:creationId xmlns:a16="http://schemas.microsoft.com/office/drawing/2014/main" id="{ABC0EB0E-C607-C74E-A61D-D56B6F87D99A}"/>
              </a:ext>
            </a:extLst>
          </p:cNvPr>
          <p:cNvSpPr>
            <a:spLocks noGrp="1"/>
          </p:cNvSpPr>
          <p:nvPr>
            <p:ph sz="quarter" idx="13"/>
          </p:nvPr>
        </p:nvSpPr>
        <p:spPr/>
        <p:txBody>
          <a:bodyPr/>
          <a:lstStyle/>
          <a:p>
            <a:pPr fontAlgn="base"/>
            <a:r>
              <a:rPr lang="en-US" dirty="0"/>
              <a:t>More people are alive at this time than at any other point in Earth’s long history.</a:t>
            </a:r>
          </a:p>
          <a:p>
            <a:pPr fontAlgn="base"/>
            <a:r>
              <a:rPr lang="en-US" dirty="0"/>
              <a:t>Virtually all global population growth is concentrated in developing countries.</a:t>
            </a:r>
          </a:p>
          <a:p>
            <a:pPr fontAlgn="base"/>
            <a:r>
              <a:rPr lang="en-US" dirty="0"/>
              <a:t>The world’s population increased at a faster rate during the second half of the twentieth century than ever before in history; the rate has slowed in the twenty-first century but is still high by historical standards.</a:t>
            </a:r>
          </a:p>
          <a:p>
            <a:endParaRPr lang="en-US" dirty="0"/>
          </a:p>
        </p:txBody>
      </p:sp>
    </p:spTree>
    <p:extLst>
      <p:ext uri="{BB962C8B-B14F-4D97-AF65-F5344CB8AC3E}">
        <p14:creationId xmlns:p14="http://schemas.microsoft.com/office/powerpoint/2010/main" val="3812030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D02F-AC9C-44E5-BDFD-F5E50137AFAF}"/>
              </a:ext>
            </a:extLst>
          </p:cNvPr>
          <p:cNvSpPr>
            <a:spLocks noGrp="1"/>
          </p:cNvSpPr>
          <p:nvPr>
            <p:ph type="title"/>
          </p:nvPr>
        </p:nvSpPr>
        <p:spPr/>
        <p:txBody>
          <a:bodyPr/>
          <a:lstStyle/>
          <a:p>
            <a:r>
              <a:rPr lang="en-US" dirty="0"/>
              <a:t>2.3.1 Medical Services </a:t>
            </a:r>
            <a:r>
              <a:rPr lang="en-US" sz="2000" b="0" dirty="0"/>
              <a:t>(1 of 4)</a:t>
            </a:r>
          </a:p>
        </p:txBody>
      </p:sp>
      <p:sp>
        <p:nvSpPr>
          <p:cNvPr id="3" name="Content Placeholder 2">
            <a:extLst>
              <a:ext uri="{FF2B5EF4-FFF2-40B4-BE49-F238E27FC236}">
                <a16:creationId xmlns:a16="http://schemas.microsoft.com/office/drawing/2014/main" id="{951530E5-0C43-4A0E-BAEB-8ABD96FEA401}"/>
              </a:ext>
            </a:extLst>
          </p:cNvPr>
          <p:cNvSpPr>
            <a:spLocks noGrp="1"/>
          </p:cNvSpPr>
          <p:nvPr>
            <p:ph sz="quarter" idx="13"/>
          </p:nvPr>
        </p:nvSpPr>
        <p:spPr/>
        <p:txBody>
          <a:bodyPr/>
          <a:lstStyle/>
          <a:p>
            <a:r>
              <a:rPr lang="en-US" dirty="0"/>
              <a:t>Health conditions vary dramatically between developed nations and developing nations</a:t>
            </a:r>
          </a:p>
          <a:p>
            <a:r>
              <a:rPr lang="en-US" dirty="0"/>
              <a:t>Developed nations spend &gt;$1,000 per person on health care annually</a:t>
            </a:r>
          </a:p>
          <a:p>
            <a:r>
              <a:rPr lang="en-US" dirty="0"/>
              <a:t>Developing nations spend &lt;$100 per person on health care annually</a:t>
            </a:r>
          </a:p>
        </p:txBody>
      </p:sp>
    </p:spTree>
    <p:extLst>
      <p:ext uri="{BB962C8B-B14F-4D97-AF65-F5344CB8AC3E}">
        <p14:creationId xmlns:p14="http://schemas.microsoft.com/office/powerpoint/2010/main" val="457601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972" y="2545705"/>
            <a:ext cx="5020056" cy="3578352"/>
          </a:xfrm>
          <a:prstGeom prst="rect">
            <a:avLst/>
          </a:prstGeom>
        </p:spPr>
      </p:pic>
      <p:sp>
        <p:nvSpPr>
          <p:cNvPr id="2" name="Title 1">
            <a:extLst>
              <a:ext uri="{FF2B5EF4-FFF2-40B4-BE49-F238E27FC236}">
                <a16:creationId xmlns:a16="http://schemas.microsoft.com/office/drawing/2014/main" id="{A120D02F-AC9C-44E5-BDFD-F5E50137AFAF}"/>
              </a:ext>
            </a:extLst>
          </p:cNvPr>
          <p:cNvSpPr>
            <a:spLocks noGrp="1"/>
          </p:cNvSpPr>
          <p:nvPr>
            <p:ph type="title"/>
          </p:nvPr>
        </p:nvSpPr>
        <p:spPr/>
        <p:txBody>
          <a:bodyPr/>
          <a:lstStyle/>
          <a:p>
            <a:r>
              <a:rPr lang="en-US" dirty="0"/>
              <a:t>2.3.1 Medical Services </a:t>
            </a:r>
            <a:r>
              <a:rPr lang="en-US" sz="2000" b="0" dirty="0"/>
              <a:t>(2 of 4)</a:t>
            </a:r>
          </a:p>
        </p:txBody>
      </p:sp>
      <p:sp>
        <p:nvSpPr>
          <p:cNvPr id="3" name="Content Placeholder 2">
            <a:extLst>
              <a:ext uri="{FF2B5EF4-FFF2-40B4-BE49-F238E27FC236}">
                <a16:creationId xmlns:a16="http://schemas.microsoft.com/office/drawing/2014/main" id="{951530E5-0C43-4A0E-BAEB-8ABD96FEA401}"/>
              </a:ext>
            </a:extLst>
          </p:cNvPr>
          <p:cNvSpPr>
            <a:spLocks noGrp="1"/>
          </p:cNvSpPr>
          <p:nvPr>
            <p:ph sz="quarter" idx="13"/>
          </p:nvPr>
        </p:nvSpPr>
        <p:spPr>
          <a:xfrm>
            <a:off x="457200" y="1556327"/>
            <a:ext cx="8229600" cy="793173"/>
          </a:xfrm>
        </p:spPr>
        <p:txBody>
          <a:bodyPr/>
          <a:lstStyle/>
          <a:p>
            <a:pPr marL="432" indent="0">
              <a:buNone/>
            </a:pPr>
            <a:r>
              <a:rPr lang="en-IN" b="1" dirty="0"/>
              <a:t>Figure 2-28:</a:t>
            </a:r>
            <a:r>
              <a:rPr lang="en-IN" dirty="0"/>
              <a:t> </a:t>
            </a:r>
            <a:r>
              <a:rPr lang="en-US" dirty="0"/>
              <a:t>Hospital beds per 10,000 people provide</a:t>
            </a:r>
            <a:br>
              <a:rPr lang="en-US" dirty="0"/>
            </a:br>
            <a:r>
              <a:rPr lang="en-US" dirty="0"/>
              <a:t>an estimate of medical care availability.</a:t>
            </a:r>
          </a:p>
        </p:txBody>
      </p:sp>
      <p:sp>
        <p:nvSpPr>
          <p:cNvPr id="7" name="TextBox 6"/>
          <p:cNvSpPr txBox="1"/>
          <p:nvPr/>
        </p:nvSpPr>
        <p:spPr>
          <a:xfrm>
            <a:off x="5324741" y="4090927"/>
            <a:ext cx="446060" cy="266526"/>
          </a:xfrm>
          <a:prstGeom prst="rect">
            <a:avLst/>
          </a:prstGeom>
          <a:noFill/>
        </p:spPr>
        <p:txBody>
          <a:bodyPr wrap="none" rtlCol="0">
            <a:spAutoFit/>
          </a:bodyPr>
          <a:lstStyle/>
          <a:p>
            <a:pPr algn="ctr"/>
            <a:r>
              <a:rPr lang="en-IN" sz="600" b="1" i="1" dirty="0">
                <a:solidFill>
                  <a:srgbClr val="4CC8F2"/>
                </a:solidFill>
              </a:rPr>
              <a:t>INDIAN</a:t>
            </a:r>
          </a:p>
          <a:p>
            <a:pPr algn="ctr"/>
            <a:r>
              <a:rPr lang="en-IN" sz="600" b="1" i="1" dirty="0">
                <a:solidFill>
                  <a:srgbClr val="4CC8F2"/>
                </a:solidFill>
              </a:rPr>
              <a:t>OCEAN</a:t>
            </a:r>
          </a:p>
        </p:txBody>
      </p:sp>
      <p:sp>
        <p:nvSpPr>
          <p:cNvPr id="8" name="TextBox 7"/>
          <p:cNvSpPr txBox="1"/>
          <p:nvPr/>
        </p:nvSpPr>
        <p:spPr>
          <a:xfrm>
            <a:off x="3641933" y="3391205"/>
            <a:ext cx="547859" cy="266526"/>
          </a:xfrm>
          <a:prstGeom prst="rect">
            <a:avLst/>
          </a:prstGeom>
          <a:noFill/>
        </p:spPr>
        <p:txBody>
          <a:bodyPr wrap="none" rtlCol="0">
            <a:spAutoFit/>
          </a:bodyPr>
          <a:lstStyle/>
          <a:p>
            <a:pPr algn="ctr"/>
            <a:r>
              <a:rPr lang="en-IN" sz="600" b="1" i="1" dirty="0">
                <a:solidFill>
                  <a:srgbClr val="4CC8F2"/>
                </a:solidFill>
              </a:rPr>
              <a:t>ATLANTIC</a:t>
            </a:r>
          </a:p>
          <a:p>
            <a:pPr algn="ctr"/>
            <a:r>
              <a:rPr lang="en-IN" sz="600" b="1" i="1" dirty="0">
                <a:solidFill>
                  <a:srgbClr val="4CC8F2"/>
                </a:solidFill>
              </a:rPr>
              <a:t>OCEAN</a:t>
            </a:r>
          </a:p>
        </p:txBody>
      </p:sp>
      <p:sp>
        <p:nvSpPr>
          <p:cNvPr id="9" name="TextBox 8"/>
          <p:cNvSpPr txBox="1"/>
          <p:nvPr/>
        </p:nvSpPr>
        <p:spPr>
          <a:xfrm>
            <a:off x="5205919" y="4442629"/>
            <a:ext cx="864339" cy="161583"/>
          </a:xfrm>
          <a:prstGeom prst="rect">
            <a:avLst/>
          </a:prstGeom>
          <a:noFill/>
        </p:spPr>
        <p:txBody>
          <a:bodyPr wrap="none" rtlCol="0">
            <a:spAutoFit/>
          </a:bodyPr>
          <a:lstStyle/>
          <a:p>
            <a:pPr algn="ctr"/>
            <a:r>
              <a:rPr lang="en-IN" sz="450" b="1" i="1" dirty="0">
                <a:solidFill>
                  <a:srgbClr val="01A7EC"/>
                </a:solidFill>
                <a:effectLst>
                  <a:glow rad="127000">
                    <a:schemeClr val="bg1"/>
                  </a:glow>
                </a:effectLst>
                <a:latin typeface="+mn-lt"/>
              </a:rPr>
              <a:t>TROPIC OF CAPRICORN</a:t>
            </a:r>
          </a:p>
        </p:txBody>
      </p:sp>
      <p:sp>
        <p:nvSpPr>
          <p:cNvPr id="10" name="TextBox 9"/>
          <p:cNvSpPr txBox="1"/>
          <p:nvPr/>
        </p:nvSpPr>
        <p:spPr>
          <a:xfrm>
            <a:off x="6567594" y="3950370"/>
            <a:ext cx="473206" cy="161583"/>
          </a:xfrm>
          <a:prstGeom prst="rect">
            <a:avLst/>
          </a:prstGeom>
          <a:noFill/>
        </p:spPr>
        <p:txBody>
          <a:bodyPr wrap="none" rtlCol="0">
            <a:spAutoFit/>
          </a:bodyPr>
          <a:lstStyle/>
          <a:p>
            <a:pPr algn="ctr"/>
            <a:r>
              <a:rPr lang="en-IN" sz="450" b="1" i="1" spc="-20" dirty="0">
                <a:solidFill>
                  <a:srgbClr val="00A7EC"/>
                </a:solidFill>
                <a:latin typeface="+mn-lt"/>
              </a:rPr>
              <a:t>EQUATOR</a:t>
            </a:r>
          </a:p>
        </p:txBody>
      </p:sp>
      <p:sp>
        <p:nvSpPr>
          <p:cNvPr id="11" name="TextBox 10"/>
          <p:cNvSpPr txBox="1"/>
          <p:nvPr/>
        </p:nvSpPr>
        <p:spPr>
          <a:xfrm>
            <a:off x="6391169" y="3725346"/>
            <a:ext cx="473825" cy="266526"/>
          </a:xfrm>
          <a:prstGeom prst="rect">
            <a:avLst/>
          </a:prstGeom>
          <a:noFill/>
        </p:spPr>
        <p:txBody>
          <a:bodyPr wrap="none" rtlCol="0">
            <a:spAutoFit/>
          </a:bodyPr>
          <a:lstStyle/>
          <a:p>
            <a:pPr algn="ctr"/>
            <a:r>
              <a:rPr lang="en-IN" sz="600" b="1" i="1" dirty="0">
                <a:solidFill>
                  <a:srgbClr val="4CC8F2"/>
                </a:solidFill>
              </a:rPr>
              <a:t>PACIFIC</a:t>
            </a:r>
          </a:p>
          <a:p>
            <a:pPr algn="ctr"/>
            <a:r>
              <a:rPr lang="en-IN" sz="600" b="1" i="1" dirty="0">
                <a:solidFill>
                  <a:srgbClr val="4CC8F2"/>
                </a:solidFill>
              </a:rPr>
              <a:t>OCEAN</a:t>
            </a:r>
          </a:p>
        </p:txBody>
      </p:sp>
      <p:sp>
        <p:nvSpPr>
          <p:cNvPr id="12" name="TextBox 11"/>
          <p:cNvSpPr txBox="1"/>
          <p:nvPr/>
        </p:nvSpPr>
        <p:spPr>
          <a:xfrm>
            <a:off x="6228415" y="3552597"/>
            <a:ext cx="761747" cy="161583"/>
          </a:xfrm>
          <a:prstGeom prst="rect">
            <a:avLst/>
          </a:prstGeom>
          <a:noFill/>
        </p:spPr>
        <p:txBody>
          <a:bodyPr wrap="none" rtlCol="0">
            <a:spAutoFit/>
          </a:bodyPr>
          <a:lstStyle/>
          <a:p>
            <a:pPr algn="ctr"/>
            <a:r>
              <a:rPr lang="en-IN" sz="450" b="1" i="1" spc="-10" dirty="0">
                <a:solidFill>
                  <a:srgbClr val="00A7EC"/>
                </a:solidFill>
                <a:latin typeface="+mn-lt"/>
              </a:rPr>
              <a:t>TROPIC OF CANCER</a:t>
            </a:r>
          </a:p>
        </p:txBody>
      </p:sp>
      <p:sp>
        <p:nvSpPr>
          <p:cNvPr id="13" name="TextBox 12"/>
          <p:cNvSpPr txBox="1"/>
          <p:nvPr/>
        </p:nvSpPr>
        <p:spPr>
          <a:xfrm>
            <a:off x="2322242" y="4102125"/>
            <a:ext cx="473825" cy="266526"/>
          </a:xfrm>
          <a:prstGeom prst="rect">
            <a:avLst/>
          </a:prstGeom>
          <a:noFill/>
        </p:spPr>
        <p:txBody>
          <a:bodyPr wrap="none" rtlCol="0">
            <a:spAutoFit/>
          </a:bodyPr>
          <a:lstStyle/>
          <a:p>
            <a:pPr algn="ctr"/>
            <a:r>
              <a:rPr lang="en-IN" sz="600" b="1" i="1" dirty="0">
                <a:solidFill>
                  <a:srgbClr val="4CC8F2"/>
                </a:solidFill>
              </a:rPr>
              <a:t>PACIFIC</a:t>
            </a:r>
          </a:p>
          <a:p>
            <a:pPr algn="ctr"/>
            <a:r>
              <a:rPr lang="en-IN" sz="600" b="1" i="1" dirty="0">
                <a:solidFill>
                  <a:srgbClr val="4CC8F2"/>
                </a:solidFill>
              </a:rPr>
              <a:t>OCEAN</a:t>
            </a:r>
          </a:p>
        </p:txBody>
      </p:sp>
      <p:sp>
        <p:nvSpPr>
          <p:cNvPr id="14" name="TextBox 13"/>
          <p:cNvSpPr txBox="1"/>
          <p:nvPr/>
        </p:nvSpPr>
        <p:spPr>
          <a:xfrm>
            <a:off x="5604257" y="4738808"/>
            <a:ext cx="489236" cy="161583"/>
          </a:xfrm>
          <a:prstGeom prst="rect">
            <a:avLst/>
          </a:prstGeom>
          <a:noFill/>
        </p:spPr>
        <p:txBody>
          <a:bodyPr wrap="none" rtlCol="0">
            <a:spAutoFit/>
          </a:bodyPr>
          <a:lstStyle/>
          <a:p>
            <a:r>
              <a:rPr lang="en-IN" sz="450" b="1" dirty="0">
                <a:solidFill>
                  <a:schemeClr val="tx1"/>
                </a:solidFill>
              </a:rPr>
              <a:t>3,000 Miles</a:t>
            </a:r>
          </a:p>
        </p:txBody>
      </p:sp>
      <p:sp>
        <p:nvSpPr>
          <p:cNvPr id="15" name="TextBox 14"/>
          <p:cNvSpPr txBox="1"/>
          <p:nvPr/>
        </p:nvSpPr>
        <p:spPr>
          <a:xfrm>
            <a:off x="5398464" y="4854503"/>
            <a:ext cx="643125" cy="161583"/>
          </a:xfrm>
          <a:prstGeom prst="rect">
            <a:avLst/>
          </a:prstGeom>
          <a:noFill/>
        </p:spPr>
        <p:txBody>
          <a:bodyPr wrap="none" rtlCol="0">
            <a:spAutoFit/>
          </a:bodyPr>
          <a:lstStyle/>
          <a:p>
            <a:r>
              <a:rPr lang="en-IN" sz="450" b="1" dirty="0">
                <a:solidFill>
                  <a:schemeClr val="tx1"/>
                </a:solidFill>
              </a:rPr>
              <a:t>3,000 </a:t>
            </a:r>
            <a:r>
              <a:rPr lang="en-IN" sz="450" b="1" dirty="0" err="1">
                <a:solidFill>
                  <a:schemeClr val="tx1"/>
                </a:solidFill>
              </a:rPr>
              <a:t>Kilometers</a:t>
            </a:r>
            <a:endParaRPr lang="en-IN" sz="450" b="1" dirty="0">
              <a:solidFill>
                <a:schemeClr val="tx1"/>
              </a:solidFill>
            </a:endParaRPr>
          </a:p>
        </p:txBody>
      </p:sp>
      <p:sp>
        <p:nvSpPr>
          <p:cNvPr id="16" name="TextBox 15"/>
          <p:cNvSpPr txBox="1"/>
          <p:nvPr/>
        </p:nvSpPr>
        <p:spPr>
          <a:xfrm>
            <a:off x="5318543" y="4738607"/>
            <a:ext cx="328936" cy="161583"/>
          </a:xfrm>
          <a:prstGeom prst="rect">
            <a:avLst/>
          </a:prstGeom>
          <a:noFill/>
        </p:spPr>
        <p:txBody>
          <a:bodyPr wrap="none" rtlCol="0">
            <a:spAutoFit/>
          </a:bodyPr>
          <a:lstStyle/>
          <a:p>
            <a:r>
              <a:rPr lang="en-IN" sz="450" b="1" dirty="0">
                <a:solidFill>
                  <a:schemeClr val="tx1"/>
                </a:solidFill>
              </a:rPr>
              <a:t>1,500</a:t>
            </a:r>
          </a:p>
        </p:txBody>
      </p:sp>
      <p:sp>
        <p:nvSpPr>
          <p:cNvPr id="17" name="TextBox 16"/>
          <p:cNvSpPr txBox="1"/>
          <p:nvPr/>
        </p:nvSpPr>
        <p:spPr>
          <a:xfrm>
            <a:off x="5078280" y="4738607"/>
            <a:ext cx="216726" cy="161583"/>
          </a:xfrm>
          <a:prstGeom prst="rect">
            <a:avLst/>
          </a:prstGeom>
          <a:noFill/>
        </p:spPr>
        <p:txBody>
          <a:bodyPr wrap="none" rtlCol="0">
            <a:spAutoFit/>
          </a:bodyPr>
          <a:lstStyle/>
          <a:p>
            <a:r>
              <a:rPr lang="en-IN" sz="450" b="1" dirty="0">
                <a:solidFill>
                  <a:schemeClr val="tx1"/>
                </a:solidFill>
              </a:rPr>
              <a:t>0</a:t>
            </a:r>
          </a:p>
        </p:txBody>
      </p:sp>
      <p:sp>
        <p:nvSpPr>
          <p:cNvPr id="18" name="TextBox 17"/>
          <p:cNvSpPr txBox="1"/>
          <p:nvPr/>
        </p:nvSpPr>
        <p:spPr>
          <a:xfrm>
            <a:off x="5202514" y="4854503"/>
            <a:ext cx="328936" cy="161583"/>
          </a:xfrm>
          <a:prstGeom prst="rect">
            <a:avLst/>
          </a:prstGeom>
          <a:noFill/>
        </p:spPr>
        <p:txBody>
          <a:bodyPr wrap="none" rtlCol="0">
            <a:spAutoFit/>
          </a:bodyPr>
          <a:lstStyle/>
          <a:p>
            <a:r>
              <a:rPr lang="en-IN" sz="450" b="1" dirty="0">
                <a:solidFill>
                  <a:schemeClr val="tx1"/>
                </a:solidFill>
              </a:rPr>
              <a:t>1,500</a:t>
            </a:r>
          </a:p>
        </p:txBody>
      </p:sp>
      <p:sp>
        <p:nvSpPr>
          <p:cNvPr id="19" name="TextBox 18"/>
          <p:cNvSpPr txBox="1"/>
          <p:nvPr/>
        </p:nvSpPr>
        <p:spPr>
          <a:xfrm>
            <a:off x="5074765" y="4854503"/>
            <a:ext cx="216726" cy="161583"/>
          </a:xfrm>
          <a:prstGeom prst="rect">
            <a:avLst/>
          </a:prstGeom>
          <a:noFill/>
        </p:spPr>
        <p:txBody>
          <a:bodyPr wrap="none" rtlCol="0">
            <a:spAutoFit/>
          </a:bodyPr>
          <a:lstStyle/>
          <a:p>
            <a:r>
              <a:rPr lang="en-IN" sz="450" b="1" dirty="0">
                <a:solidFill>
                  <a:schemeClr val="tx1"/>
                </a:solidFill>
              </a:rPr>
              <a:t>0</a:t>
            </a:r>
          </a:p>
        </p:txBody>
      </p:sp>
      <p:sp>
        <p:nvSpPr>
          <p:cNvPr id="20" name="TextBox 19"/>
          <p:cNvSpPr txBox="1"/>
          <p:nvPr/>
        </p:nvSpPr>
        <p:spPr>
          <a:xfrm>
            <a:off x="5741774" y="4985730"/>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21" name="TextBox 20"/>
          <p:cNvSpPr txBox="1"/>
          <p:nvPr/>
        </p:nvSpPr>
        <p:spPr>
          <a:xfrm>
            <a:off x="5509969" y="4985730"/>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22" name="TextBox 21"/>
          <p:cNvSpPr txBox="1"/>
          <p:nvPr/>
        </p:nvSpPr>
        <p:spPr>
          <a:xfrm>
            <a:off x="5295139" y="498573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23" name="TextBox 22"/>
          <p:cNvSpPr txBox="1"/>
          <p:nvPr/>
        </p:nvSpPr>
        <p:spPr>
          <a:xfrm>
            <a:off x="3402761" y="498573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24" name="TextBox 23"/>
          <p:cNvSpPr txBox="1"/>
          <p:nvPr/>
        </p:nvSpPr>
        <p:spPr>
          <a:xfrm>
            <a:off x="2421379" y="4985730"/>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25" name="TextBox 24"/>
          <p:cNvSpPr txBox="1"/>
          <p:nvPr/>
        </p:nvSpPr>
        <p:spPr>
          <a:xfrm>
            <a:off x="1995595" y="4316158"/>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26" name="TextBox 25"/>
          <p:cNvSpPr txBox="1"/>
          <p:nvPr/>
        </p:nvSpPr>
        <p:spPr>
          <a:xfrm>
            <a:off x="1994475" y="3991872"/>
            <a:ext cx="236295" cy="162876"/>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27" name="TextBox 26"/>
          <p:cNvSpPr txBox="1"/>
          <p:nvPr/>
        </p:nvSpPr>
        <p:spPr>
          <a:xfrm>
            <a:off x="1997260" y="3649943"/>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28" name="TextBox 27"/>
          <p:cNvSpPr txBox="1"/>
          <p:nvPr/>
        </p:nvSpPr>
        <p:spPr>
          <a:xfrm>
            <a:off x="2127661" y="3313185"/>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29" name="TextBox 28"/>
          <p:cNvSpPr txBox="1"/>
          <p:nvPr/>
        </p:nvSpPr>
        <p:spPr>
          <a:xfrm>
            <a:off x="2820683" y="2646793"/>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30" name="TextBox 29"/>
          <p:cNvSpPr txBox="1"/>
          <p:nvPr/>
        </p:nvSpPr>
        <p:spPr>
          <a:xfrm>
            <a:off x="3070754" y="2550995"/>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31" name="TextBox 30"/>
          <p:cNvSpPr txBox="1"/>
          <p:nvPr/>
        </p:nvSpPr>
        <p:spPr>
          <a:xfrm>
            <a:off x="3241906" y="2550995"/>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32" name="TextBox 31"/>
          <p:cNvSpPr txBox="1"/>
          <p:nvPr/>
        </p:nvSpPr>
        <p:spPr>
          <a:xfrm>
            <a:off x="3385477" y="2550995"/>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33" name="TextBox 32"/>
          <p:cNvSpPr txBox="1"/>
          <p:nvPr/>
        </p:nvSpPr>
        <p:spPr>
          <a:xfrm>
            <a:off x="3554677" y="2550995"/>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34" name="TextBox 33"/>
          <p:cNvSpPr txBox="1"/>
          <p:nvPr/>
        </p:nvSpPr>
        <p:spPr>
          <a:xfrm>
            <a:off x="3737544" y="2550993"/>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35" name="TextBox 34"/>
          <p:cNvSpPr txBox="1"/>
          <p:nvPr/>
        </p:nvSpPr>
        <p:spPr>
          <a:xfrm>
            <a:off x="3902779" y="2550995"/>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36" name="TextBox 35"/>
          <p:cNvSpPr txBox="1"/>
          <p:nvPr/>
        </p:nvSpPr>
        <p:spPr>
          <a:xfrm>
            <a:off x="4068123" y="2550995"/>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37" name="TextBox 36"/>
          <p:cNvSpPr txBox="1"/>
          <p:nvPr/>
        </p:nvSpPr>
        <p:spPr>
          <a:xfrm>
            <a:off x="4402034" y="2551276"/>
            <a:ext cx="236295" cy="162876"/>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38" name="TextBox 37"/>
          <p:cNvSpPr txBox="1"/>
          <p:nvPr/>
        </p:nvSpPr>
        <p:spPr>
          <a:xfrm>
            <a:off x="4552094" y="2551276"/>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39" name="TextBox 38"/>
          <p:cNvSpPr txBox="1"/>
          <p:nvPr/>
        </p:nvSpPr>
        <p:spPr>
          <a:xfrm>
            <a:off x="4703652" y="2551793"/>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40" name="TextBox 39"/>
          <p:cNvSpPr txBox="1"/>
          <p:nvPr/>
        </p:nvSpPr>
        <p:spPr>
          <a:xfrm>
            <a:off x="4881014" y="2546818"/>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1" name="TextBox 40"/>
          <p:cNvSpPr txBox="1"/>
          <p:nvPr/>
        </p:nvSpPr>
        <p:spPr>
          <a:xfrm>
            <a:off x="5030216" y="2555072"/>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2" name="TextBox 41"/>
          <p:cNvSpPr txBox="1"/>
          <p:nvPr/>
        </p:nvSpPr>
        <p:spPr>
          <a:xfrm>
            <a:off x="5167978" y="2550991"/>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43" name="TextBox 42"/>
          <p:cNvSpPr txBox="1"/>
          <p:nvPr/>
        </p:nvSpPr>
        <p:spPr>
          <a:xfrm>
            <a:off x="5338810" y="2549666"/>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44" name="TextBox 43"/>
          <p:cNvSpPr txBox="1"/>
          <p:nvPr/>
        </p:nvSpPr>
        <p:spPr>
          <a:xfrm>
            <a:off x="5833240" y="2545706"/>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45" name="TextBox 44"/>
          <p:cNvSpPr txBox="1"/>
          <p:nvPr/>
        </p:nvSpPr>
        <p:spPr>
          <a:xfrm>
            <a:off x="6187507" y="2648309"/>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6" name="TextBox 45"/>
          <p:cNvSpPr txBox="1"/>
          <p:nvPr/>
        </p:nvSpPr>
        <p:spPr>
          <a:xfrm>
            <a:off x="6624541" y="2972888"/>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7" name="TextBox 46"/>
          <p:cNvSpPr txBox="1"/>
          <p:nvPr/>
        </p:nvSpPr>
        <p:spPr>
          <a:xfrm>
            <a:off x="6852948" y="3315107"/>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48" name="TextBox 47"/>
          <p:cNvSpPr txBox="1"/>
          <p:nvPr/>
        </p:nvSpPr>
        <p:spPr>
          <a:xfrm>
            <a:off x="6910445" y="3989821"/>
            <a:ext cx="236295" cy="162876"/>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49" name="TextBox 48"/>
          <p:cNvSpPr txBox="1"/>
          <p:nvPr/>
        </p:nvSpPr>
        <p:spPr>
          <a:xfrm>
            <a:off x="6848509" y="4667054"/>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0" name="TextBox 49"/>
          <p:cNvSpPr txBox="1"/>
          <p:nvPr/>
        </p:nvSpPr>
        <p:spPr>
          <a:xfrm>
            <a:off x="6916134" y="4328911"/>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1" name="TextBox 50"/>
          <p:cNvSpPr txBox="1"/>
          <p:nvPr/>
        </p:nvSpPr>
        <p:spPr>
          <a:xfrm>
            <a:off x="6906992" y="3660153"/>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2" name="TextBox 51"/>
          <p:cNvSpPr txBox="1"/>
          <p:nvPr/>
        </p:nvSpPr>
        <p:spPr>
          <a:xfrm>
            <a:off x="4281760" y="2729747"/>
            <a:ext cx="410586" cy="236912"/>
          </a:xfrm>
          <a:prstGeom prst="rect">
            <a:avLst/>
          </a:prstGeom>
          <a:noFill/>
        </p:spPr>
        <p:txBody>
          <a:bodyPr wrap="none" rtlCol="0">
            <a:spAutoFit/>
          </a:bodyPr>
          <a:lstStyle/>
          <a:p>
            <a:r>
              <a:rPr lang="en-IN" sz="500" b="1" i="1" dirty="0">
                <a:solidFill>
                  <a:srgbClr val="4CC8F2"/>
                </a:solidFill>
              </a:rPr>
              <a:t>ARCTIC</a:t>
            </a:r>
          </a:p>
          <a:p>
            <a:r>
              <a:rPr lang="en-IN" sz="500" b="1" i="1" dirty="0">
                <a:solidFill>
                  <a:srgbClr val="4CC8F2"/>
                </a:solidFill>
              </a:rPr>
              <a:t>OCEAN</a:t>
            </a:r>
          </a:p>
        </p:txBody>
      </p:sp>
      <p:sp>
        <p:nvSpPr>
          <p:cNvPr id="53" name="TextBox 52"/>
          <p:cNvSpPr txBox="1"/>
          <p:nvPr/>
        </p:nvSpPr>
        <p:spPr>
          <a:xfrm>
            <a:off x="2356708" y="2971421"/>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4" name="TextBox 53"/>
          <p:cNvSpPr txBox="1"/>
          <p:nvPr/>
        </p:nvSpPr>
        <p:spPr>
          <a:xfrm>
            <a:off x="2127661" y="4660013"/>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5" name="TextBox 54"/>
          <p:cNvSpPr txBox="1"/>
          <p:nvPr/>
        </p:nvSpPr>
        <p:spPr>
          <a:xfrm>
            <a:off x="2657795" y="4985730"/>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56" name="TextBox 55"/>
          <p:cNvSpPr txBox="1"/>
          <p:nvPr/>
        </p:nvSpPr>
        <p:spPr>
          <a:xfrm>
            <a:off x="2899528" y="4985730"/>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57" name="TextBox 56"/>
          <p:cNvSpPr txBox="1"/>
          <p:nvPr/>
        </p:nvSpPr>
        <p:spPr>
          <a:xfrm>
            <a:off x="3147496" y="4985730"/>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58" name="TextBox 57"/>
          <p:cNvSpPr txBox="1"/>
          <p:nvPr/>
        </p:nvSpPr>
        <p:spPr>
          <a:xfrm>
            <a:off x="3635176" y="498573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9" name="TextBox 58"/>
          <p:cNvSpPr txBox="1"/>
          <p:nvPr/>
        </p:nvSpPr>
        <p:spPr>
          <a:xfrm>
            <a:off x="3894039" y="498573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60" name="TextBox 59"/>
          <p:cNvSpPr txBox="1"/>
          <p:nvPr/>
        </p:nvSpPr>
        <p:spPr>
          <a:xfrm>
            <a:off x="4114506" y="4982822"/>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61" name="TextBox 60"/>
          <p:cNvSpPr txBox="1"/>
          <p:nvPr/>
        </p:nvSpPr>
        <p:spPr>
          <a:xfrm>
            <a:off x="4368906" y="4985730"/>
            <a:ext cx="236295" cy="162876"/>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62" name="TextBox 61"/>
          <p:cNvSpPr txBox="1"/>
          <p:nvPr/>
        </p:nvSpPr>
        <p:spPr>
          <a:xfrm>
            <a:off x="4589521" y="498573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63" name="TextBox 62"/>
          <p:cNvSpPr txBox="1"/>
          <p:nvPr/>
        </p:nvSpPr>
        <p:spPr>
          <a:xfrm>
            <a:off x="4812993" y="498573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64" name="TextBox 63"/>
          <p:cNvSpPr txBox="1"/>
          <p:nvPr/>
        </p:nvSpPr>
        <p:spPr>
          <a:xfrm>
            <a:off x="5065912" y="498573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65" name="TextBox 64"/>
          <p:cNvSpPr txBox="1"/>
          <p:nvPr/>
        </p:nvSpPr>
        <p:spPr>
          <a:xfrm>
            <a:off x="5986458" y="4985730"/>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66" name="TextBox 65"/>
          <p:cNvSpPr txBox="1"/>
          <p:nvPr/>
        </p:nvSpPr>
        <p:spPr>
          <a:xfrm>
            <a:off x="6216623" y="4985730"/>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67" name="TextBox 66"/>
          <p:cNvSpPr txBox="1"/>
          <p:nvPr/>
        </p:nvSpPr>
        <p:spPr>
          <a:xfrm>
            <a:off x="6469908" y="4983621"/>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68" name="TextBox 67"/>
          <p:cNvSpPr txBox="1"/>
          <p:nvPr/>
        </p:nvSpPr>
        <p:spPr>
          <a:xfrm>
            <a:off x="3959105" y="4464599"/>
            <a:ext cx="547859" cy="266526"/>
          </a:xfrm>
          <a:prstGeom prst="rect">
            <a:avLst/>
          </a:prstGeom>
          <a:noFill/>
        </p:spPr>
        <p:txBody>
          <a:bodyPr wrap="none" rtlCol="0">
            <a:spAutoFit/>
          </a:bodyPr>
          <a:lstStyle/>
          <a:p>
            <a:pPr algn="ctr"/>
            <a:r>
              <a:rPr lang="en-IN" sz="600" b="1" i="1" dirty="0">
                <a:solidFill>
                  <a:srgbClr val="4CC8F2"/>
                </a:solidFill>
              </a:rPr>
              <a:t>ATLANTIC</a:t>
            </a:r>
          </a:p>
          <a:p>
            <a:pPr algn="ctr"/>
            <a:r>
              <a:rPr lang="en-IN" sz="600" b="1" i="1" dirty="0">
                <a:solidFill>
                  <a:srgbClr val="4CC8F2"/>
                </a:solidFill>
              </a:rPr>
              <a:t>OCEAN</a:t>
            </a:r>
          </a:p>
        </p:txBody>
      </p:sp>
      <p:sp>
        <p:nvSpPr>
          <p:cNvPr id="69" name="TextBox 68"/>
          <p:cNvSpPr txBox="1"/>
          <p:nvPr/>
        </p:nvSpPr>
        <p:spPr>
          <a:xfrm>
            <a:off x="4233035" y="2549235"/>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70" name="TextBox 69"/>
          <p:cNvSpPr txBox="1"/>
          <p:nvPr/>
        </p:nvSpPr>
        <p:spPr>
          <a:xfrm>
            <a:off x="5501745" y="2549666"/>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71" name="TextBox 70"/>
          <p:cNvSpPr txBox="1"/>
          <p:nvPr/>
        </p:nvSpPr>
        <p:spPr>
          <a:xfrm>
            <a:off x="5681070" y="2549666"/>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72" name="TextBox 71"/>
          <p:cNvSpPr txBox="1"/>
          <p:nvPr/>
        </p:nvSpPr>
        <p:spPr>
          <a:xfrm>
            <a:off x="1978941" y="5583028"/>
            <a:ext cx="936475" cy="276999"/>
          </a:xfrm>
          <a:prstGeom prst="rect">
            <a:avLst/>
          </a:prstGeom>
          <a:noFill/>
        </p:spPr>
        <p:txBody>
          <a:bodyPr wrap="none" rtlCol="0">
            <a:spAutoFit/>
          </a:bodyPr>
          <a:lstStyle/>
          <a:p>
            <a:r>
              <a:rPr lang="en-US" sz="600" b="1" dirty="0">
                <a:solidFill>
                  <a:schemeClr val="tx1"/>
                </a:solidFill>
                <a:latin typeface="Arial Black" panose="020B0A04020102020204" pitchFamily="34" charset="0"/>
              </a:rPr>
              <a:t>Hospital beds</a:t>
            </a:r>
          </a:p>
          <a:p>
            <a:r>
              <a:rPr lang="en-US" sz="600" b="1" dirty="0">
                <a:solidFill>
                  <a:schemeClr val="tx1"/>
                </a:solidFill>
                <a:latin typeface="Arial Black" panose="020B0A04020102020204" pitchFamily="34" charset="0"/>
              </a:rPr>
              <a:t>per 10,000 people</a:t>
            </a:r>
            <a:endParaRPr lang="en-IN" sz="600" b="1" dirty="0">
              <a:solidFill>
                <a:schemeClr val="tx1"/>
              </a:solidFill>
              <a:latin typeface="Arial Black" panose="020B0A04020102020204" pitchFamily="34" charset="0"/>
            </a:endParaRPr>
          </a:p>
        </p:txBody>
      </p:sp>
      <p:sp>
        <p:nvSpPr>
          <p:cNvPr id="73" name="TextBox 72"/>
          <p:cNvSpPr txBox="1"/>
          <p:nvPr/>
        </p:nvSpPr>
        <p:spPr>
          <a:xfrm>
            <a:off x="2915442" y="5831326"/>
            <a:ext cx="564578" cy="200055"/>
          </a:xfrm>
          <a:prstGeom prst="rect">
            <a:avLst/>
          </a:prstGeom>
          <a:noFill/>
        </p:spPr>
        <p:txBody>
          <a:bodyPr wrap="none" rtlCol="0">
            <a:spAutoFit/>
          </a:bodyPr>
          <a:lstStyle/>
          <a:p>
            <a:r>
              <a:rPr lang="en-IN" sz="680" b="1" dirty="0">
                <a:solidFill>
                  <a:schemeClr val="tx1"/>
                </a:solidFill>
                <a:latin typeface="+mn-lt"/>
              </a:rPr>
              <a:t>below 10</a:t>
            </a:r>
          </a:p>
        </p:txBody>
      </p:sp>
      <p:sp>
        <p:nvSpPr>
          <p:cNvPr id="74" name="TextBox 73"/>
          <p:cNvSpPr txBox="1"/>
          <p:nvPr/>
        </p:nvSpPr>
        <p:spPr>
          <a:xfrm>
            <a:off x="2907874" y="5971901"/>
            <a:ext cx="503664" cy="200055"/>
          </a:xfrm>
          <a:prstGeom prst="rect">
            <a:avLst/>
          </a:prstGeom>
          <a:noFill/>
        </p:spPr>
        <p:txBody>
          <a:bodyPr wrap="none" rtlCol="0">
            <a:spAutoFit/>
          </a:bodyPr>
          <a:lstStyle/>
          <a:p>
            <a:r>
              <a:rPr lang="en-IN" sz="680" b="1" dirty="0">
                <a:solidFill>
                  <a:schemeClr val="tx1"/>
                </a:solidFill>
                <a:latin typeface="+mn-lt"/>
              </a:rPr>
              <a:t>no data</a:t>
            </a:r>
          </a:p>
        </p:txBody>
      </p:sp>
      <p:sp>
        <p:nvSpPr>
          <p:cNvPr id="76" name="TextBox 75"/>
          <p:cNvSpPr txBox="1"/>
          <p:nvPr/>
        </p:nvSpPr>
        <p:spPr>
          <a:xfrm>
            <a:off x="2155745" y="5969655"/>
            <a:ext cx="433132" cy="200055"/>
          </a:xfrm>
          <a:prstGeom prst="rect">
            <a:avLst/>
          </a:prstGeom>
          <a:noFill/>
        </p:spPr>
        <p:txBody>
          <a:bodyPr wrap="none" rtlCol="0">
            <a:spAutoFit/>
          </a:bodyPr>
          <a:lstStyle/>
          <a:p>
            <a:r>
              <a:rPr lang="en-IN" sz="680" b="1" dirty="0">
                <a:solidFill>
                  <a:schemeClr val="tx1"/>
                </a:solidFill>
                <a:latin typeface="+mn-lt"/>
              </a:rPr>
              <a:t>30–49</a:t>
            </a:r>
          </a:p>
        </p:txBody>
      </p:sp>
      <p:sp>
        <p:nvSpPr>
          <p:cNvPr id="77" name="TextBox 76"/>
          <p:cNvSpPr txBox="1"/>
          <p:nvPr/>
        </p:nvSpPr>
        <p:spPr>
          <a:xfrm>
            <a:off x="2155745" y="5824970"/>
            <a:ext cx="752129" cy="200055"/>
          </a:xfrm>
          <a:prstGeom prst="rect">
            <a:avLst/>
          </a:prstGeom>
          <a:noFill/>
        </p:spPr>
        <p:txBody>
          <a:bodyPr wrap="none" rtlCol="0">
            <a:spAutoFit/>
          </a:bodyPr>
          <a:lstStyle/>
          <a:p>
            <a:r>
              <a:rPr lang="en-IN" sz="680" b="1" dirty="0">
                <a:solidFill>
                  <a:schemeClr val="tx1"/>
                </a:solidFill>
                <a:latin typeface="+mn-lt"/>
              </a:rPr>
              <a:t>50 and above</a:t>
            </a:r>
          </a:p>
        </p:txBody>
      </p:sp>
      <p:sp>
        <p:nvSpPr>
          <p:cNvPr id="78" name="TextBox 77"/>
          <p:cNvSpPr txBox="1"/>
          <p:nvPr/>
        </p:nvSpPr>
        <p:spPr>
          <a:xfrm>
            <a:off x="2915442" y="5688512"/>
            <a:ext cx="433132" cy="200055"/>
          </a:xfrm>
          <a:prstGeom prst="rect">
            <a:avLst/>
          </a:prstGeom>
          <a:noFill/>
        </p:spPr>
        <p:txBody>
          <a:bodyPr wrap="none" rtlCol="0">
            <a:spAutoFit/>
          </a:bodyPr>
          <a:lstStyle/>
          <a:p>
            <a:r>
              <a:rPr lang="en-IN" sz="680" b="1" dirty="0">
                <a:solidFill>
                  <a:schemeClr val="tx1"/>
                </a:solidFill>
                <a:latin typeface="+mn-lt"/>
              </a:rPr>
              <a:t>10–29</a:t>
            </a:r>
          </a:p>
        </p:txBody>
      </p:sp>
    </p:spTree>
    <p:extLst>
      <p:ext uri="{BB962C8B-B14F-4D97-AF65-F5344CB8AC3E}">
        <p14:creationId xmlns:p14="http://schemas.microsoft.com/office/powerpoint/2010/main" val="284881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D02F-AC9C-44E5-BDFD-F5E50137AFAF}"/>
              </a:ext>
            </a:extLst>
          </p:cNvPr>
          <p:cNvSpPr>
            <a:spLocks noGrp="1"/>
          </p:cNvSpPr>
          <p:nvPr>
            <p:ph type="title"/>
          </p:nvPr>
        </p:nvSpPr>
        <p:spPr/>
        <p:txBody>
          <a:bodyPr/>
          <a:lstStyle/>
          <a:p>
            <a:r>
              <a:rPr lang="en-US" dirty="0"/>
              <a:t>2.3.1 Medical Services </a:t>
            </a:r>
            <a:r>
              <a:rPr lang="en-US" sz="2000" b="0" dirty="0"/>
              <a:t>(3 of 4)</a:t>
            </a:r>
          </a:p>
        </p:txBody>
      </p:sp>
      <p:sp>
        <p:nvSpPr>
          <p:cNvPr id="3" name="Content Placeholder 2">
            <a:extLst>
              <a:ext uri="{FF2B5EF4-FFF2-40B4-BE49-F238E27FC236}">
                <a16:creationId xmlns:a16="http://schemas.microsoft.com/office/drawing/2014/main" id="{951530E5-0C43-4A0E-BAEB-8ABD96FEA401}"/>
              </a:ext>
            </a:extLst>
          </p:cNvPr>
          <p:cNvSpPr>
            <a:spLocks noGrp="1"/>
          </p:cNvSpPr>
          <p:nvPr>
            <p:ph sz="quarter" idx="13"/>
          </p:nvPr>
        </p:nvSpPr>
        <p:spPr>
          <a:xfrm>
            <a:off x="457200" y="1556326"/>
            <a:ext cx="8229600" cy="704274"/>
          </a:xfrm>
        </p:spPr>
        <p:txBody>
          <a:bodyPr/>
          <a:lstStyle/>
          <a:p>
            <a:pPr marL="432" indent="0">
              <a:buNone/>
            </a:pPr>
            <a:r>
              <a:rPr lang="en-IN" b="1" dirty="0"/>
              <a:t>Figure 2-29:</a:t>
            </a:r>
            <a:r>
              <a:rPr lang="en-IN" dirty="0"/>
              <a:t> </a:t>
            </a:r>
            <a:r>
              <a:rPr lang="en-US" dirty="0"/>
              <a:t>Physicians per 10,000 people are another </a:t>
            </a:r>
            <a:br>
              <a:rPr lang="en-US" dirty="0"/>
            </a:br>
            <a:r>
              <a:rPr lang="en-US" dirty="0"/>
              <a:t>estimate of medical care availability.</a:t>
            </a:r>
          </a:p>
        </p:txBody>
      </p:sp>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11" y="2772871"/>
            <a:ext cx="7772772" cy="2775003"/>
          </a:xfrm>
          <a:prstGeom prst="rect">
            <a:avLst/>
          </a:prstGeom>
        </p:spPr>
      </p:pic>
      <p:sp>
        <p:nvSpPr>
          <p:cNvPr id="7" name="TextBox 6"/>
          <p:cNvSpPr txBox="1"/>
          <p:nvPr/>
        </p:nvSpPr>
        <p:spPr>
          <a:xfrm>
            <a:off x="6529434" y="4470942"/>
            <a:ext cx="524036" cy="318201"/>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4690007" y="3689657"/>
            <a:ext cx="651648" cy="318201"/>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6371413" y="4847318"/>
            <a:ext cx="939681" cy="169277"/>
          </a:xfrm>
          <a:prstGeom prst="rect">
            <a:avLst/>
          </a:prstGeom>
          <a:noFill/>
        </p:spPr>
        <p:txBody>
          <a:bodyPr wrap="none" rtlCol="0">
            <a:spAutoFit/>
          </a:bodyPr>
          <a:lstStyle/>
          <a:p>
            <a:pPr algn="ctr"/>
            <a:r>
              <a:rPr lang="en-IN" sz="500" b="1" i="1" dirty="0">
                <a:solidFill>
                  <a:srgbClr val="01A7EC"/>
                </a:solidFill>
                <a:effectLst>
                  <a:glow rad="127000">
                    <a:schemeClr val="bg1"/>
                  </a:glow>
                </a:effectLst>
                <a:latin typeface="+mn-lt"/>
              </a:rPr>
              <a:t>TROPIC OF CAPRICORN</a:t>
            </a:r>
          </a:p>
        </p:txBody>
      </p:sp>
      <p:sp>
        <p:nvSpPr>
          <p:cNvPr id="10" name="TextBox 9"/>
          <p:cNvSpPr txBox="1"/>
          <p:nvPr/>
        </p:nvSpPr>
        <p:spPr>
          <a:xfrm>
            <a:off x="7899349" y="4303508"/>
            <a:ext cx="487313" cy="169277"/>
          </a:xfrm>
          <a:prstGeom prst="rect">
            <a:avLst/>
          </a:prstGeom>
          <a:noFill/>
        </p:spPr>
        <p:txBody>
          <a:bodyPr wrap="none" rtlCol="0">
            <a:spAutoFit/>
          </a:bodyPr>
          <a:lstStyle/>
          <a:p>
            <a:pPr algn="ctr"/>
            <a:r>
              <a:rPr lang="en-IN" sz="500" b="1" i="1" spc="-20" dirty="0">
                <a:solidFill>
                  <a:srgbClr val="00A7EC"/>
                </a:solidFill>
                <a:latin typeface="+mn-lt"/>
              </a:rPr>
              <a:t>EQUATOR</a:t>
            </a:r>
          </a:p>
        </p:txBody>
      </p:sp>
      <p:sp>
        <p:nvSpPr>
          <p:cNvPr id="11" name="TextBox 10"/>
          <p:cNvSpPr txBox="1"/>
          <p:nvPr/>
        </p:nvSpPr>
        <p:spPr>
          <a:xfrm>
            <a:off x="7708284" y="4066353"/>
            <a:ext cx="560497" cy="318201"/>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7484616" y="3869325"/>
            <a:ext cx="825867" cy="169277"/>
          </a:xfrm>
          <a:prstGeom prst="rect">
            <a:avLst/>
          </a:prstGeom>
          <a:noFill/>
        </p:spPr>
        <p:txBody>
          <a:bodyPr wrap="none" rtlCol="0">
            <a:spAutoFit/>
          </a:bodyPr>
          <a:lstStyle/>
          <a:p>
            <a:pPr algn="ctr"/>
            <a:r>
              <a:rPr lang="en-IN" sz="500" b="1" i="1" dirty="0">
                <a:solidFill>
                  <a:srgbClr val="00A7EC"/>
                </a:solidFill>
                <a:latin typeface="+mn-lt"/>
              </a:rPr>
              <a:t>TROPIC OF CANCER</a:t>
            </a:r>
          </a:p>
        </p:txBody>
      </p:sp>
      <p:sp>
        <p:nvSpPr>
          <p:cNvPr id="13" name="TextBox 12"/>
          <p:cNvSpPr txBox="1"/>
          <p:nvPr/>
        </p:nvSpPr>
        <p:spPr>
          <a:xfrm>
            <a:off x="3211316" y="4483188"/>
            <a:ext cx="560497" cy="318201"/>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6843441" y="5169213"/>
            <a:ext cx="580608" cy="181588"/>
          </a:xfrm>
          <a:prstGeom prst="rect">
            <a:avLst/>
          </a:prstGeom>
          <a:noFill/>
        </p:spPr>
        <p:txBody>
          <a:bodyPr wrap="none" rtlCol="0">
            <a:spAutoFit/>
          </a:bodyPr>
          <a:lstStyle/>
          <a:p>
            <a:r>
              <a:rPr lang="en-IN" sz="570" b="1" dirty="0">
                <a:solidFill>
                  <a:schemeClr val="tx1"/>
                </a:solidFill>
              </a:rPr>
              <a:t>3,000 Miles</a:t>
            </a:r>
          </a:p>
        </p:txBody>
      </p:sp>
      <p:sp>
        <p:nvSpPr>
          <p:cNvPr id="15" name="TextBox 14"/>
          <p:cNvSpPr txBox="1"/>
          <p:nvPr/>
        </p:nvSpPr>
        <p:spPr>
          <a:xfrm>
            <a:off x="6618505" y="5307574"/>
            <a:ext cx="777777" cy="181588"/>
          </a:xfrm>
          <a:prstGeom prst="rect">
            <a:avLst/>
          </a:prstGeom>
          <a:noFill/>
        </p:spPr>
        <p:txBody>
          <a:bodyPr wrap="none" rtlCol="0">
            <a:spAutoFit/>
          </a:bodyPr>
          <a:lstStyle/>
          <a:p>
            <a:r>
              <a:rPr lang="en-IN" sz="570" b="1" dirty="0">
                <a:solidFill>
                  <a:schemeClr val="tx1"/>
                </a:solidFill>
              </a:rPr>
              <a:t>3,000 </a:t>
            </a:r>
            <a:r>
              <a:rPr lang="en-IN" sz="570" b="1" dirty="0" err="1">
                <a:solidFill>
                  <a:schemeClr val="tx1"/>
                </a:solidFill>
              </a:rPr>
              <a:t>Kilometers</a:t>
            </a:r>
            <a:endParaRPr lang="en-IN" sz="570" b="1" dirty="0">
              <a:solidFill>
                <a:schemeClr val="tx1"/>
              </a:solidFill>
            </a:endParaRPr>
          </a:p>
        </p:txBody>
      </p:sp>
      <p:sp>
        <p:nvSpPr>
          <p:cNvPr id="16" name="TextBox 15"/>
          <p:cNvSpPr txBox="1"/>
          <p:nvPr/>
        </p:nvSpPr>
        <p:spPr>
          <a:xfrm>
            <a:off x="6531150" y="5168992"/>
            <a:ext cx="372218" cy="181588"/>
          </a:xfrm>
          <a:prstGeom prst="rect">
            <a:avLst/>
          </a:prstGeom>
          <a:noFill/>
        </p:spPr>
        <p:txBody>
          <a:bodyPr wrap="none" rtlCol="0">
            <a:spAutoFit/>
          </a:bodyPr>
          <a:lstStyle/>
          <a:p>
            <a:r>
              <a:rPr lang="en-IN" sz="570" b="1" dirty="0">
                <a:solidFill>
                  <a:schemeClr val="tx1"/>
                </a:solidFill>
              </a:rPr>
              <a:t>1,500</a:t>
            </a:r>
          </a:p>
        </p:txBody>
      </p:sp>
      <p:sp>
        <p:nvSpPr>
          <p:cNvPr id="17" name="TextBox 16"/>
          <p:cNvSpPr txBox="1"/>
          <p:nvPr/>
        </p:nvSpPr>
        <p:spPr>
          <a:xfrm>
            <a:off x="6268536" y="5168992"/>
            <a:ext cx="226344" cy="181588"/>
          </a:xfrm>
          <a:prstGeom prst="rect">
            <a:avLst/>
          </a:prstGeom>
          <a:noFill/>
        </p:spPr>
        <p:txBody>
          <a:bodyPr wrap="none" rtlCol="0">
            <a:spAutoFit/>
          </a:bodyPr>
          <a:lstStyle/>
          <a:p>
            <a:r>
              <a:rPr lang="en-IN" sz="570" b="1" dirty="0">
                <a:solidFill>
                  <a:schemeClr val="tx1"/>
                </a:solidFill>
              </a:rPr>
              <a:t>0</a:t>
            </a:r>
          </a:p>
        </p:txBody>
      </p:sp>
      <p:sp>
        <p:nvSpPr>
          <p:cNvPr id="18" name="TextBox 17"/>
          <p:cNvSpPr txBox="1"/>
          <p:nvPr/>
        </p:nvSpPr>
        <p:spPr>
          <a:xfrm>
            <a:off x="6404327" y="5307574"/>
            <a:ext cx="372218" cy="181588"/>
          </a:xfrm>
          <a:prstGeom prst="rect">
            <a:avLst/>
          </a:prstGeom>
          <a:noFill/>
        </p:spPr>
        <p:txBody>
          <a:bodyPr wrap="none" rtlCol="0">
            <a:spAutoFit/>
          </a:bodyPr>
          <a:lstStyle/>
          <a:p>
            <a:r>
              <a:rPr lang="en-IN" sz="570" b="1" dirty="0">
                <a:solidFill>
                  <a:schemeClr val="tx1"/>
                </a:solidFill>
              </a:rPr>
              <a:t>1,500</a:t>
            </a:r>
          </a:p>
        </p:txBody>
      </p:sp>
      <p:sp>
        <p:nvSpPr>
          <p:cNvPr id="19" name="TextBox 18"/>
          <p:cNvSpPr txBox="1"/>
          <p:nvPr/>
        </p:nvSpPr>
        <p:spPr>
          <a:xfrm>
            <a:off x="6264695" y="5307574"/>
            <a:ext cx="226344" cy="181588"/>
          </a:xfrm>
          <a:prstGeom prst="rect">
            <a:avLst/>
          </a:prstGeom>
          <a:noFill/>
        </p:spPr>
        <p:txBody>
          <a:bodyPr wrap="none" rtlCol="0">
            <a:spAutoFit/>
          </a:bodyPr>
          <a:lstStyle/>
          <a:p>
            <a:r>
              <a:rPr lang="en-IN" sz="570" b="1" dirty="0">
                <a:solidFill>
                  <a:schemeClr val="tx1"/>
                </a:solidFill>
              </a:rPr>
              <a:t>0</a:t>
            </a:r>
          </a:p>
        </p:txBody>
      </p:sp>
      <p:sp>
        <p:nvSpPr>
          <p:cNvPr id="20" name="TextBox 19"/>
          <p:cNvSpPr txBox="1"/>
          <p:nvPr/>
        </p:nvSpPr>
        <p:spPr>
          <a:xfrm>
            <a:off x="7012938" y="542882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120°</a:t>
            </a:r>
          </a:p>
        </p:txBody>
      </p:sp>
      <p:sp>
        <p:nvSpPr>
          <p:cNvPr id="21" name="TextBox 20"/>
          <p:cNvSpPr txBox="1"/>
          <p:nvPr/>
        </p:nvSpPr>
        <p:spPr>
          <a:xfrm>
            <a:off x="6748537" y="542882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100°</a:t>
            </a:r>
          </a:p>
        </p:txBody>
      </p:sp>
      <p:sp>
        <p:nvSpPr>
          <p:cNvPr id="22" name="TextBox 21"/>
          <p:cNvSpPr txBox="1"/>
          <p:nvPr/>
        </p:nvSpPr>
        <p:spPr>
          <a:xfrm>
            <a:off x="6523587" y="5428829"/>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80°</a:t>
            </a:r>
          </a:p>
        </p:txBody>
      </p:sp>
      <p:sp>
        <p:nvSpPr>
          <p:cNvPr id="23" name="TextBox 22"/>
          <p:cNvSpPr txBox="1"/>
          <p:nvPr/>
        </p:nvSpPr>
        <p:spPr>
          <a:xfrm>
            <a:off x="4426376" y="5428829"/>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80°</a:t>
            </a:r>
          </a:p>
        </p:txBody>
      </p:sp>
      <p:sp>
        <p:nvSpPr>
          <p:cNvPr id="24" name="TextBox 23"/>
          <p:cNvSpPr txBox="1"/>
          <p:nvPr/>
        </p:nvSpPr>
        <p:spPr>
          <a:xfrm>
            <a:off x="3340973" y="542882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160°</a:t>
            </a:r>
          </a:p>
        </p:txBody>
      </p:sp>
      <p:sp>
        <p:nvSpPr>
          <p:cNvPr id="25" name="TextBox 24"/>
          <p:cNvSpPr txBox="1"/>
          <p:nvPr/>
        </p:nvSpPr>
        <p:spPr>
          <a:xfrm>
            <a:off x="2880648" y="4723068"/>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20°</a:t>
            </a:r>
          </a:p>
        </p:txBody>
      </p:sp>
      <p:sp>
        <p:nvSpPr>
          <p:cNvPr id="26" name="TextBox 25"/>
          <p:cNvSpPr txBox="1"/>
          <p:nvPr/>
        </p:nvSpPr>
        <p:spPr>
          <a:xfrm>
            <a:off x="2877402" y="4355172"/>
            <a:ext cx="256802" cy="181588"/>
          </a:xfrm>
          <a:prstGeom prst="rect">
            <a:avLst/>
          </a:prstGeom>
          <a:noFill/>
        </p:spPr>
        <p:txBody>
          <a:bodyPr wrap="none" rtlCol="0">
            <a:spAutoFit/>
          </a:bodyPr>
          <a:lstStyle/>
          <a:p>
            <a:r>
              <a:rPr lang="en-IN" sz="570" b="1" i="1" dirty="0">
                <a:solidFill>
                  <a:srgbClr val="00A7EC"/>
                </a:solidFill>
                <a:effectLst>
                  <a:glow rad="50800">
                    <a:schemeClr val="bg1"/>
                  </a:glow>
                </a:effectLst>
              </a:rPr>
              <a:t>0°</a:t>
            </a:r>
          </a:p>
        </p:txBody>
      </p:sp>
      <p:sp>
        <p:nvSpPr>
          <p:cNvPr id="27" name="TextBox 26"/>
          <p:cNvSpPr txBox="1"/>
          <p:nvPr/>
        </p:nvSpPr>
        <p:spPr>
          <a:xfrm>
            <a:off x="2904302" y="3982345"/>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20°</a:t>
            </a:r>
          </a:p>
        </p:txBody>
      </p:sp>
      <p:sp>
        <p:nvSpPr>
          <p:cNvPr id="28" name="TextBox 27"/>
          <p:cNvSpPr txBox="1"/>
          <p:nvPr/>
        </p:nvSpPr>
        <p:spPr>
          <a:xfrm>
            <a:off x="3019933" y="3613451"/>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40°</a:t>
            </a:r>
          </a:p>
        </p:txBody>
      </p:sp>
      <p:sp>
        <p:nvSpPr>
          <p:cNvPr id="29" name="TextBox 28"/>
          <p:cNvSpPr txBox="1"/>
          <p:nvPr/>
        </p:nvSpPr>
        <p:spPr>
          <a:xfrm>
            <a:off x="3777420" y="2872321"/>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80°</a:t>
            </a:r>
          </a:p>
        </p:txBody>
      </p:sp>
      <p:sp>
        <p:nvSpPr>
          <p:cNvPr id="30" name="TextBox 29"/>
          <p:cNvSpPr txBox="1"/>
          <p:nvPr/>
        </p:nvSpPr>
        <p:spPr>
          <a:xfrm>
            <a:off x="4067338" y="2767611"/>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160°</a:t>
            </a:r>
          </a:p>
        </p:txBody>
      </p:sp>
      <p:sp>
        <p:nvSpPr>
          <p:cNvPr id="31" name="TextBox 30"/>
          <p:cNvSpPr txBox="1"/>
          <p:nvPr/>
        </p:nvSpPr>
        <p:spPr>
          <a:xfrm>
            <a:off x="4256875" y="2767611"/>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140°</a:t>
            </a:r>
          </a:p>
        </p:txBody>
      </p:sp>
      <p:sp>
        <p:nvSpPr>
          <p:cNvPr id="32" name="TextBox 31"/>
          <p:cNvSpPr txBox="1"/>
          <p:nvPr/>
        </p:nvSpPr>
        <p:spPr>
          <a:xfrm>
            <a:off x="4432693" y="2767611"/>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120°</a:t>
            </a:r>
          </a:p>
        </p:txBody>
      </p:sp>
      <p:sp>
        <p:nvSpPr>
          <p:cNvPr id="33" name="TextBox 32"/>
          <p:cNvSpPr txBox="1"/>
          <p:nvPr/>
        </p:nvSpPr>
        <p:spPr>
          <a:xfrm>
            <a:off x="4614654" y="2767611"/>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100°</a:t>
            </a:r>
          </a:p>
        </p:txBody>
      </p:sp>
      <p:sp>
        <p:nvSpPr>
          <p:cNvPr id="34" name="TextBox 33"/>
          <p:cNvSpPr txBox="1"/>
          <p:nvPr/>
        </p:nvSpPr>
        <p:spPr>
          <a:xfrm>
            <a:off x="4829110" y="2767609"/>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80°</a:t>
            </a:r>
          </a:p>
        </p:txBody>
      </p:sp>
      <p:sp>
        <p:nvSpPr>
          <p:cNvPr id="35" name="TextBox 34"/>
          <p:cNvSpPr txBox="1"/>
          <p:nvPr/>
        </p:nvSpPr>
        <p:spPr>
          <a:xfrm>
            <a:off x="5000559" y="2767611"/>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60°</a:t>
            </a:r>
          </a:p>
        </p:txBody>
      </p:sp>
      <p:sp>
        <p:nvSpPr>
          <p:cNvPr id="36" name="TextBox 35"/>
          <p:cNvSpPr txBox="1"/>
          <p:nvPr/>
        </p:nvSpPr>
        <p:spPr>
          <a:xfrm>
            <a:off x="5171360" y="2767611"/>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40°</a:t>
            </a:r>
          </a:p>
        </p:txBody>
      </p:sp>
      <p:sp>
        <p:nvSpPr>
          <p:cNvPr id="37" name="TextBox 36"/>
          <p:cNvSpPr txBox="1"/>
          <p:nvPr/>
        </p:nvSpPr>
        <p:spPr>
          <a:xfrm>
            <a:off x="5539597" y="2767919"/>
            <a:ext cx="256802" cy="181588"/>
          </a:xfrm>
          <a:prstGeom prst="rect">
            <a:avLst/>
          </a:prstGeom>
          <a:noFill/>
        </p:spPr>
        <p:txBody>
          <a:bodyPr wrap="none" rtlCol="0">
            <a:spAutoFit/>
          </a:bodyPr>
          <a:lstStyle/>
          <a:p>
            <a:r>
              <a:rPr lang="en-IN" sz="570" b="1" i="1" dirty="0">
                <a:solidFill>
                  <a:srgbClr val="00A7EC"/>
                </a:solidFill>
                <a:effectLst>
                  <a:glow rad="50800">
                    <a:schemeClr val="bg1"/>
                  </a:glow>
                </a:effectLst>
              </a:rPr>
              <a:t>0°</a:t>
            </a:r>
          </a:p>
        </p:txBody>
      </p:sp>
      <p:sp>
        <p:nvSpPr>
          <p:cNvPr id="38" name="TextBox 37"/>
          <p:cNvSpPr txBox="1"/>
          <p:nvPr/>
        </p:nvSpPr>
        <p:spPr>
          <a:xfrm>
            <a:off x="5690206" y="2767919"/>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20°</a:t>
            </a:r>
          </a:p>
        </p:txBody>
      </p:sp>
      <p:sp>
        <p:nvSpPr>
          <p:cNvPr id="39" name="TextBox 38"/>
          <p:cNvSpPr txBox="1"/>
          <p:nvPr/>
        </p:nvSpPr>
        <p:spPr>
          <a:xfrm>
            <a:off x="5869266" y="2768483"/>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40°</a:t>
            </a:r>
          </a:p>
        </p:txBody>
      </p:sp>
      <p:sp>
        <p:nvSpPr>
          <p:cNvPr id="40" name="TextBox 39"/>
          <p:cNvSpPr txBox="1"/>
          <p:nvPr/>
        </p:nvSpPr>
        <p:spPr>
          <a:xfrm>
            <a:off x="6037116" y="2763045"/>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60°</a:t>
            </a:r>
          </a:p>
        </p:txBody>
      </p:sp>
      <p:sp>
        <p:nvSpPr>
          <p:cNvPr id="41" name="TextBox 40"/>
          <p:cNvSpPr txBox="1"/>
          <p:nvPr/>
        </p:nvSpPr>
        <p:spPr>
          <a:xfrm>
            <a:off x="6192489" y="2772068"/>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80°</a:t>
            </a:r>
          </a:p>
        </p:txBody>
      </p:sp>
      <p:sp>
        <p:nvSpPr>
          <p:cNvPr id="42" name="TextBox 41"/>
          <p:cNvSpPr txBox="1"/>
          <p:nvPr/>
        </p:nvSpPr>
        <p:spPr>
          <a:xfrm>
            <a:off x="6343066" y="2767607"/>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100°</a:t>
            </a:r>
          </a:p>
        </p:txBody>
      </p:sp>
      <p:sp>
        <p:nvSpPr>
          <p:cNvPr id="43" name="TextBox 42"/>
          <p:cNvSpPr txBox="1"/>
          <p:nvPr/>
        </p:nvSpPr>
        <p:spPr>
          <a:xfrm>
            <a:off x="6529789" y="276615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120°</a:t>
            </a:r>
          </a:p>
        </p:txBody>
      </p:sp>
      <p:sp>
        <p:nvSpPr>
          <p:cNvPr id="44" name="TextBox 43"/>
          <p:cNvSpPr txBox="1"/>
          <p:nvPr/>
        </p:nvSpPr>
        <p:spPr>
          <a:xfrm>
            <a:off x="7070211" y="2761830"/>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180°</a:t>
            </a:r>
          </a:p>
        </p:txBody>
      </p:sp>
      <p:sp>
        <p:nvSpPr>
          <p:cNvPr id="45" name="TextBox 44"/>
          <p:cNvSpPr txBox="1"/>
          <p:nvPr/>
        </p:nvSpPr>
        <p:spPr>
          <a:xfrm>
            <a:off x="7457433" y="2873978"/>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80°</a:t>
            </a:r>
          </a:p>
        </p:txBody>
      </p:sp>
      <p:sp>
        <p:nvSpPr>
          <p:cNvPr id="46" name="TextBox 45"/>
          <p:cNvSpPr txBox="1"/>
          <p:nvPr/>
        </p:nvSpPr>
        <p:spPr>
          <a:xfrm>
            <a:off x="7909865" y="3239398"/>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60°</a:t>
            </a:r>
          </a:p>
        </p:txBody>
      </p:sp>
      <p:sp>
        <p:nvSpPr>
          <p:cNvPr id="47" name="TextBox 46"/>
          <p:cNvSpPr txBox="1"/>
          <p:nvPr/>
        </p:nvSpPr>
        <p:spPr>
          <a:xfrm>
            <a:off x="8159518" y="3613451"/>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40°</a:t>
            </a:r>
          </a:p>
        </p:txBody>
      </p:sp>
      <p:sp>
        <p:nvSpPr>
          <p:cNvPr id="48" name="TextBox 47"/>
          <p:cNvSpPr txBox="1"/>
          <p:nvPr/>
        </p:nvSpPr>
        <p:spPr>
          <a:xfrm>
            <a:off x="8289125" y="4361424"/>
            <a:ext cx="256802" cy="181588"/>
          </a:xfrm>
          <a:prstGeom prst="rect">
            <a:avLst/>
          </a:prstGeom>
          <a:noFill/>
        </p:spPr>
        <p:txBody>
          <a:bodyPr wrap="none" rtlCol="0">
            <a:spAutoFit/>
          </a:bodyPr>
          <a:lstStyle/>
          <a:p>
            <a:r>
              <a:rPr lang="en-IN" sz="570" b="1" i="1" dirty="0">
                <a:solidFill>
                  <a:srgbClr val="00A7EC"/>
                </a:solidFill>
                <a:effectLst>
                  <a:glow rad="50800">
                    <a:schemeClr val="bg1"/>
                  </a:glow>
                </a:effectLst>
              </a:rPr>
              <a:t>0°</a:t>
            </a:r>
          </a:p>
        </p:txBody>
      </p:sp>
      <p:sp>
        <p:nvSpPr>
          <p:cNvPr id="49" name="TextBox 48"/>
          <p:cNvSpPr txBox="1"/>
          <p:nvPr/>
        </p:nvSpPr>
        <p:spPr>
          <a:xfrm>
            <a:off x="8159518" y="5107368"/>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40°</a:t>
            </a:r>
          </a:p>
        </p:txBody>
      </p:sp>
      <p:sp>
        <p:nvSpPr>
          <p:cNvPr id="50" name="TextBox 49"/>
          <p:cNvSpPr txBox="1"/>
          <p:nvPr/>
        </p:nvSpPr>
        <p:spPr>
          <a:xfrm>
            <a:off x="8286121" y="4727011"/>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20°</a:t>
            </a:r>
          </a:p>
        </p:txBody>
      </p:sp>
      <p:sp>
        <p:nvSpPr>
          <p:cNvPr id="51" name="TextBox 50"/>
          <p:cNvSpPr txBox="1"/>
          <p:nvPr/>
        </p:nvSpPr>
        <p:spPr>
          <a:xfrm>
            <a:off x="8287206" y="3990593"/>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20°</a:t>
            </a:r>
          </a:p>
        </p:txBody>
      </p:sp>
      <p:sp>
        <p:nvSpPr>
          <p:cNvPr id="52" name="TextBox 51"/>
          <p:cNvSpPr txBox="1"/>
          <p:nvPr/>
        </p:nvSpPr>
        <p:spPr>
          <a:xfrm>
            <a:off x="5374410" y="2962991"/>
            <a:ext cx="492547" cy="286381"/>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3270286" y="3239398"/>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60°</a:t>
            </a:r>
          </a:p>
        </p:txBody>
      </p:sp>
      <p:sp>
        <p:nvSpPr>
          <p:cNvPr id="54" name="TextBox 53"/>
          <p:cNvSpPr txBox="1"/>
          <p:nvPr/>
        </p:nvSpPr>
        <p:spPr>
          <a:xfrm>
            <a:off x="3023264" y="5103071"/>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40°</a:t>
            </a:r>
          </a:p>
        </p:txBody>
      </p:sp>
      <p:sp>
        <p:nvSpPr>
          <p:cNvPr id="55" name="TextBox 54"/>
          <p:cNvSpPr txBox="1"/>
          <p:nvPr/>
        </p:nvSpPr>
        <p:spPr>
          <a:xfrm>
            <a:off x="3599381" y="542882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140°</a:t>
            </a:r>
          </a:p>
        </p:txBody>
      </p:sp>
      <p:sp>
        <p:nvSpPr>
          <p:cNvPr id="56" name="TextBox 55"/>
          <p:cNvSpPr txBox="1"/>
          <p:nvPr/>
        </p:nvSpPr>
        <p:spPr>
          <a:xfrm>
            <a:off x="3873234" y="542882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120°</a:t>
            </a:r>
          </a:p>
        </p:txBody>
      </p:sp>
      <p:sp>
        <p:nvSpPr>
          <p:cNvPr id="57" name="TextBox 56"/>
          <p:cNvSpPr txBox="1"/>
          <p:nvPr/>
        </p:nvSpPr>
        <p:spPr>
          <a:xfrm>
            <a:off x="4134635" y="542882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100°</a:t>
            </a:r>
          </a:p>
        </p:txBody>
      </p:sp>
      <p:sp>
        <p:nvSpPr>
          <p:cNvPr id="58" name="TextBox 57"/>
          <p:cNvSpPr txBox="1"/>
          <p:nvPr/>
        </p:nvSpPr>
        <p:spPr>
          <a:xfrm>
            <a:off x="4690007" y="5428829"/>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60°</a:t>
            </a:r>
          </a:p>
        </p:txBody>
      </p:sp>
      <p:sp>
        <p:nvSpPr>
          <p:cNvPr id="59" name="TextBox 58"/>
          <p:cNvSpPr txBox="1"/>
          <p:nvPr/>
        </p:nvSpPr>
        <p:spPr>
          <a:xfrm>
            <a:off x="4950622" y="5428829"/>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40°</a:t>
            </a:r>
          </a:p>
        </p:txBody>
      </p:sp>
      <p:sp>
        <p:nvSpPr>
          <p:cNvPr id="60" name="TextBox 59"/>
          <p:cNvSpPr txBox="1"/>
          <p:nvPr/>
        </p:nvSpPr>
        <p:spPr>
          <a:xfrm>
            <a:off x="5212106" y="5425650"/>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20°</a:t>
            </a:r>
          </a:p>
        </p:txBody>
      </p:sp>
      <p:sp>
        <p:nvSpPr>
          <p:cNvPr id="61" name="TextBox 60"/>
          <p:cNvSpPr txBox="1"/>
          <p:nvPr/>
        </p:nvSpPr>
        <p:spPr>
          <a:xfrm>
            <a:off x="5485302" y="5428829"/>
            <a:ext cx="256802" cy="181588"/>
          </a:xfrm>
          <a:prstGeom prst="rect">
            <a:avLst/>
          </a:prstGeom>
          <a:noFill/>
        </p:spPr>
        <p:txBody>
          <a:bodyPr wrap="none" rtlCol="0">
            <a:spAutoFit/>
          </a:bodyPr>
          <a:lstStyle/>
          <a:p>
            <a:r>
              <a:rPr lang="en-IN" sz="570" b="1" i="1" dirty="0">
                <a:solidFill>
                  <a:srgbClr val="00A7EC"/>
                </a:solidFill>
                <a:effectLst>
                  <a:glow rad="50800">
                    <a:schemeClr val="bg1"/>
                  </a:glow>
                </a:effectLst>
              </a:rPr>
              <a:t>0°</a:t>
            </a:r>
          </a:p>
        </p:txBody>
      </p:sp>
      <p:sp>
        <p:nvSpPr>
          <p:cNvPr id="62" name="TextBox 61"/>
          <p:cNvSpPr txBox="1"/>
          <p:nvPr/>
        </p:nvSpPr>
        <p:spPr>
          <a:xfrm>
            <a:off x="5738921" y="5428829"/>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20°</a:t>
            </a:r>
          </a:p>
        </p:txBody>
      </p:sp>
      <p:sp>
        <p:nvSpPr>
          <p:cNvPr id="63" name="TextBox 62"/>
          <p:cNvSpPr txBox="1"/>
          <p:nvPr/>
        </p:nvSpPr>
        <p:spPr>
          <a:xfrm>
            <a:off x="6000476" y="5428829"/>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40°</a:t>
            </a:r>
          </a:p>
        </p:txBody>
      </p:sp>
      <p:sp>
        <p:nvSpPr>
          <p:cNvPr id="64" name="TextBox 63"/>
          <p:cNvSpPr txBox="1"/>
          <p:nvPr/>
        </p:nvSpPr>
        <p:spPr>
          <a:xfrm>
            <a:off x="6261888" y="5428829"/>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60°</a:t>
            </a:r>
          </a:p>
        </p:txBody>
      </p:sp>
      <p:sp>
        <p:nvSpPr>
          <p:cNvPr id="65" name="TextBox 64"/>
          <p:cNvSpPr txBox="1"/>
          <p:nvPr/>
        </p:nvSpPr>
        <p:spPr>
          <a:xfrm>
            <a:off x="7268202" y="542882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140°</a:t>
            </a:r>
          </a:p>
        </p:txBody>
      </p:sp>
      <p:sp>
        <p:nvSpPr>
          <p:cNvPr id="66" name="TextBox 65"/>
          <p:cNvSpPr txBox="1"/>
          <p:nvPr/>
        </p:nvSpPr>
        <p:spPr>
          <a:xfrm>
            <a:off x="7528817" y="542882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160°</a:t>
            </a:r>
          </a:p>
        </p:txBody>
      </p:sp>
      <p:sp>
        <p:nvSpPr>
          <p:cNvPr id="67" name="TextBox 66"/>
          <p:cNvSpPr txBox="1"/>
          <p:nvPr/>
        </p:nvSpPr>
        <p:spPr>
          <a:xfrm>
            <a:off x="7797076" y="5426525"/>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180°</a:t>
            </a:r>
          </a:p>
        </p:txBody>
      </p:sp>
      <p:sp>
        <p:nvSpPr>
          <p:cNvPr id="68" name="TextBox 67"/>
          <p:cNvSpPr txBox="1"/>
          <p:nvPr/>
        </p:nvSpPr>
        <p:spPr>
          <a:xfrm>
            <a:off x="4995328" y="4875664"/>
            <a:ext cx="651648" cy="318201"/>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5353247" y="2765688"/>
            <a:ext cx="298480" cy="181588"/>
          </a:xfrm>
          <a:prstGeom prst="rect">
            <a:avLst/>
          </a:prstGeom>
          <a:noFill/>
        </p:spPr>
        <p:txBody>
          <a:bodyPr wrap="none" rtlCol="0">
            <a:spAutoFit/>
          </a:bodyPr>
          <a:lstStyle/>
          <a:p>
            <a:r>
              <a:rPr lang="en-IN" sz="570" b="1" i="1" dirty="0">
                <a:solidFill>
                  <a:srgbClr val="00A7EC"/>
                </a:solidFill>
                <a:effectLst>
                  <a:glow rad="50800">
                    <a:schemeClr val="bg1"/>
                  </a:glow>
                </a:effectLst>
              </a:rPr>
              <a:t>20°</a:t>
            </a:r>
          </a:p>
        </p:txBody>
      </p:sp>
      <p:sp>
        <p:nvSpPr>
          <p:cNvPr id="70" name="TextBox 69"/>
          <p:cNvSpPr txBox="1"/>
          <p:nvPr/>
        </p:nvSpPr>
        <p:spPr>
          <a:xfrm>
            <a:off x="6707880" y="276615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140°</a:t>
            </a:r>
          </a:p>
        </p:txBody>
      </p:sp>
      <p:sp>
        <p:nvSpPr>
          <p:cNvPr id="71" name="TextBox 70"/>
          <p:cNvSpPr txBox="1"/>
          <p:nvPr/>
        </p:nvSpPr>
        <p:spPr>
          <a:xfrm>
            <a:off x="6891523" y="2766159"/>
            <a:ext cx="340158" cy="181588"/>
          </a:xfrm>
          <a:prstGeom prst="rect">
            <a:avLst/>
          </a:prstGeom>
          <a:noFill/>
        </p:spPr>
        <p:txBody>
          <a:bodyPr wrap="none" rtlCol="0">
            <a:spAutoFit/>
          </a:bodyPr>
          <a:lstStyle/>
          <a:p>
            <a:r>
              <a:rPr lang="en-IN" sz="570" b="1" i="1" dirty="0">
                <a:solidFill>
                  <a:srgbClr val="00A7EC"/>
                </a:solidFill>
                <a:effectLst>
                  <a:glow rad="50800">
                    <a:schemeClr val="bg1"/>
                  </a:glow>
                </a:effectLst>
              </a:rPr>
              <a:t>160°</a:t>
            </a:r>
          </a:p>
        </p:txBody>
      </p:sp>
      <p:sp>
        <p:nvSpPr>
          <p:cNvPr id="72" name="TextBox 71"/>
          <p:cNvSpPr txBox="1"/>
          <p:nvPr/>
        </p:nvSpPr>
        <p:spPr>
          <a:xfrm>
            <a:off x="606008" y="4496901"/>
            <a:ext cx="1191352" cy="338554"/>
          </a:xfrm>
          <a:prstGeom prst="rect">
            <a:avLst/>
          </a:prstGeom>
          <a:noFill/>
        </p:spPr>
        <p:txBody>
          <a:bodyPr wrap="none" rtlCol="0">
            <a:spAutoFit/>
          </a:bodyPr>
          <a:lstStyle/>
          <a:p>
            <a:r>
              <a:rPr lang="en-US" sz="800" b="1" dirty="0">
                <a:solidFill>
                  <a:schemeClr val="tx1"/>
                </a:solidFill>
                <a:latin typeface="Arial Black" panose="020B0A04020102020204" pitchFamily="34" charset="0"/>
              </a:rPr>
              <a:t>Physicians per</a:t>
            </a:r>
          </a:p>
          <a:p>
            <a:r>
              <a:rPr lang="en-US" sz="800" b="1" dirty="0">
                <a:solidFill>
                  <a:schemeClr val="tx1"/>
                </a:solidFill>
                <a:latin typeface="Arial Black" panose="020B0A04020102020204" pitchFamily="34" charset="0"/>
              </a:rPr>
              <a:t>10,000 population</a:t>
            </a:r>
            <a:endParaRPr lang="en-IN" sz="800" b="1" dirty="0">
              <a:solidFill>
                <a:schemeClr val="tx1"/>
              </a:solidFill>
              <a:latin typeface="Arial Black" panose="020B0A04020102020204" pitchFamily="34" charset="0"/>
            </a:endParaRPr>
          </a:p>
        </p:txBody>
      </p:sp>
      <p:sp>
        <p:nvSpPr>
          <p:cNvPr id="75" name="TextBox 74"/>
          <p:cNvSpPr txBox="1"/>
          <p:nvPr/>
        </p:nvSpPr>
        <p:spPr>
          <a:xfrm>
            <a:off x="807401" y="4763443"/>
            <a:ext cx="867096" cy="222741"/>
          </a:xfrm>
          <a:prstGeom prst="rect">
            <a:avLst/>
          </a:prstGeom>
          <a:noFill/>
        </p:spPr>
        <p:txBody>
          <a:bodyPr wrap="none" rtlCol="0">
            <a:spAutoFit/>
          </a:bodyPr>
          <a:lstStyle/>
          <a:p>
            <a:r>
              <a:rPr lang="en-IN" sz="800" b="1" dirty="0">
                <a:solidFill>
                  <a:schemeClr val="tx1"/>
                </a:solidFill>
                <a:latin typeface="+mn-lt"/>
              </a:rPr>
              <a:t>30 and above</a:t>
            </a:r>
          </a:p>
        </p:txBody>
      </p:sp>
      <p:sp>
        <p:nvSpPr>
          <p:cNvPr id="76" name="TextBox 75"/>
          <p:cNvSpPr txBox="1"/>
          <p:nvPr/>
        </p:nvSpPr>
        <p:spPr>
          <a:xfrm>
            <a:off x="807401" y="4917091"/>
            <a:ext cx="489233" cy="222741"/>
          </a:xfrm>
          <a:prstGeom prst="rect">
            <a:avLst/>
          </a:prstGeom>
          <a:noFill/>
        </p:spPr>
        <p:txBody>
          <a:bodyPr wrap="none" rtlCol="0">
            <a:spAutoFit/>
          </a:bodyPr>
          <a:lstStyle/>
          <a:p>
            <a:r>
              <a:rPr lang="en-IN" sz="800" b="1" dirty="0">
                <a:solidFill>
                  <a:schemeClr val="tx1"/>
                </a:solidFill>
                <a:latin typeface="+mn-lt"/>
              </a:rPr>
              <a:t>15–29</a:t>
            </a:r>
          </a:p>
        </p:txBody>
      </p:sp>
      <p:sp>
        <p:nvSpPr>
          <p:cNvPr id="77" name="TextBox 76"/>
          <p:cNvSpPr txBox="1"/>
          <p:nvPr/>
        </p:nvSpPr>
        <p:spPr>
          <a:xfrm>
            <a:off x="807401" y="5068725"/>
            <a:ext cx="425897" cy="222510"/>
          </a:xfrm>
          <a:prstGeom prst="rect">
            <a:avLst/>
          </a:prstGeom>
          <a:noFill/>
        </p:spPr>
        <p:txBody>
          <a:bodyPr wrap="none" rtlCol="0">
            <a:spAutoFit/>
          </a:bodyPr>
          <a:lstStyle/>
          <a:p>
            <a:r>
              <a:rPr lang="en-IN" sz="800" b="1" dirty="0">
                <a:solidFill>
                  <a:schemeClr val="tx1"/>
                </a:solidFill>
                <a:latin typeface="+mn-lt"/>
              </a:rPr>
              <a:t>5–14</a:t>
            </a:r>
          </a:p>
        </p:txBody>
      </p:sp>
      <p:sp>
        <p:nvSpPr>
          <p:cNvPr id="78" name="TextBox 77"/>
          <p:cNvSpPr txBox="1"/>
          <p:nvPr/>
        </p:nvSpPr>
        <p:spPr>
          <a:xfrm>
            <a:off x="807401" y="5225529"/>
            <a:ext cx="582042" cy="222741"/>
          </a:xfrm>
          <a:prstGeom prst="rect">
            <a:avLst/>
          </a:prstGeom>
          <a:noFill/>
        </p:spPr>
        <p:txBody>
          <a:bodyPr wrap="none" rtlCol="0">
            <a:spAutoFit/>
          </a:bodyPr>
          <a:lstStyle/>
          <a:p>
            <a:r>
              <a:rPr lang="en-IN" sz="800" b="1" dirty="0">
                <a:solidFill>
                  <a:schemeClr val="tx1"/>
                </a:solidFill>
                <a:latin typeface="+mn-lt"/>
              </a:rPr>
              <a:t>below 5</a:t>
            </a:r>
          </a:p>
        </p:txBody>
      </p:sp>
      <p:sp>
        <p:nvSpPr>
          <p:cNvPr id="79" name="TextBox 78"/>
          <p:cNvSpPr txBox="1"/>
          <p:nvPr/>
        </p:nvSpPr>
        <p:spPr>
          <a:xfrm>
            <a:off x="807401" y="5376268"/>
            <a:ext cx="568784" cy="222741"/>
          </a:xfrm>
          <a:prstGeom prst="rect">
            <a:avLst/>
          </a:prstGeom>
          <a:noFill/>
        </p:spPr>
        <p:txBody>
          <a:bodyPr wrap="none" rtlCol="0">
            <a:spAutoFit/>
          </a:bodyPr>
          <a:lstStyle/>
          <a:p>
            <a:r>
              <a:rPr lang="en-IN" sz="800" b="1" dirty="0">
                <a:solidFill>
                  <a:schemeClr val="tx1"/>
                </a:solidFill>
                <a:latin typeface="+mn-lt"/>
              </a:rPr>
              <a:t>no data</a:t>
            </a:r>
          </a:p>
        </p:txBody>
      </p:sp>
    </p:spTree>
    <p:extLst>
      <p:ext uri="{BB962C8B-B14F-4D97-AF65-F5344CB8AC3E}">
        <p14:creationId xmlns:p14="http://schemas.microsoft.com/office/powerpoint/2010/main" val="255359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D02F-AC9C-44E5-BDFD-F5E50137AFAF}"/>
              </a:ext>
            </a:extLst>
          </p:cNvPr>
          <p:cNvSpPr>
            <a:spLocks noGrp="1"/>
          </p:cNvSpPr>
          <p:nvPr>
            <p:ph type="title"/>
          </p:nvPr>
        </p:nvSpPr>
        <p:spPr/>
        <p:txBody>
          <a:bodyPr/>
          <a:lstStyle/>
          <a:p>
            <a:r>
              <a:rPr lang="en-US" dirty="0"/>
              <a:t>2.3.1 Medical Services </a:t>
            </a:r>
            <a:r>
              <a:rPr lang="en-US" sz="2000" b="0" dirty="0"/>
              <a:t>(4 of 4)</a:t>
            </a:r>
          </a:p>
        </p:txBody>
      </p:sp>
      <p:sp>
        <p:nvSpPr>
          <p:cNvPr id="3" name="Content Placeholder 2">
            <a:extLst>
              <a:ext uri="{FF2B5EF4-FFF2-40B4-BE49-F238E27FC236}">
                <a16:creationId xmlns:a16="http://schemas.microsoft.com/office/drawing/2014/main" id="{951530E5-0C43-4A0E-BAEB-8ABD96FEA401}"/>
              </a:ext>
            </a:extLst>
          </p:cNvPr>
          <p:cNvSpPr>
            <a:spLocks noGrp="1"/>
          </p:cNvSpPr>
          <p:nvPr>
            <p:ph sz="quarter" idx="13"/>
          </p:nvPr>
        </p:nvSpPr>
        <p:spPr>
          <a:xfrm>
            <a:off x="457200" y="1556326"/>
            <a:ext cx="8229600" cy="705931"/>
          </a:xfrm>
        </p:spPr>
        <p:txBody>
          <a:bodyPr/>
          <a:lstStyle/>
          <a:p>
            <a:pPr marL="432" indent="0">
              <a:buNone/>
            </a:pPr>
            <a:r>
              <a:rPr lang="en-IN" b="1" dirty="0"/>
              <a:t>Figure 2-30:</a:t>
            </a:r>
            <a:r>
              <a:rPr lang="en-IN" dirty="0"/>
              <a:t> </a:t>
            </a:r>
            <a:r>
              <a:rPr lang="en-US" dirty="0"/>
              <a:t>Health care expenditures are generally </a:t>
            </a:r>
            <a:br>
              <a:rPr lang="en-US" dirty="0"/>
            </a:br>
            <a:r>
              <a:rPr lang="en-US" dirty="0"/>
              <a:t>associated with longer life expectancies</a:t>
            </a:r>
          </a:p>
        </p:txBody>
      </p:sp>
      <p:pic>
        <p:nvPicPr>
          <p:cNvPr id="82" name="Picture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65" y="2520798"/>
            <a:ext cx="7533270" cy="3578694"/>
          </a:xfrm>
          <a:prstGeom prst="rect">
            <a:avLst/>
          </a:prstGeom>
        </p:spPr>
      </p:pic>
      <p:sp>
        <p:nvSpPr>
          <p:cNvPr id="7" name="TextBox 6"/>
          <p:cNvSpPr txBox="1"/>
          <p:nvPr/>
        </p:nvSpPr>
        <p:spPr>
          <a:xfrm>
            <a:off x="6096377" y="4505769"/>
            <a:ext cx="554960" cy="338554"/>
          </a:xfrm>
          <a:prstGeom prst="rect">
            <a:avLst/>
          </a:prstGeom>
          <a:noFill/>
        </p:spPr>
        <p:txBody>
          <a:bodyPr wrap="none" rtlCol="0">
            <a:spAutoFit/>
          </a:bodyPr>
          <a:lstStyle/>
          <a:p>
            <a:pPr algn="ctr"/>
            <a:r>
              <a:rPr lang="en-IN" sz="800" b="1" i="1" dirty="0">
                <a:solidFill>
                  <a:srgbClr val="4CC8F2"/>
                </a:solidFill>
              </a:rPr>
              <a:t>INDIAN</a:t>
            </a:r>
          </a:p>
          <a:p>
            <a:pPr algn="ctr"/>
            <a:r>
              <a:rPr lang="en-IN" sz="800" b="1" i="1" dirty="0">
                <a:solidFill>
                  <a:srgbClr val="4CC8F2"/>
                </a:solidFill>
              </a:rPr>
              <a:t>OCEAN</a:t>
            </a:r>
          </a:p>
        </p:txBody>
      </p:sp>
      <p:sp>
        <p:nvSpPr>
          <p:cNvPr id="8" name="TextBox 7"/>
          <p:cNvSpPr txBox="1"/>
          <p:nvPr/>
        </p:nvSpPr>
        <p:spPr>
          <a:xfrm>
            <a:off x="3929519" y="3606915"/>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9" name="TextBox 8"/>
          <p:cNvSpPr txBox="1"/>
          <p:nvPr/>
        </p:nvSpPr>
        <p:spPr>
          <a:xfrm>
            <a:off x="5896973" y="4967691"/>
            <a:ext cx="1090363" cy="184666"/>
          </a:xfrm>
          <a:prstGeom prst="rect">
            <a:avLst/>
          </a:prstGeom>
          <a:noFill/>
        </p:spPr>
        <p:txBody>
          <a:bodyPr wrap="none" rtlCol="0">
            <a:spAutoFit/>
          </a:bodyPr>
          <a:lstStyle/>
          <a:p>
            <a:pPr algn="ctr"/>
            <a:r>
              <a:rPr lang="en-IN" sz="600" b="1" i="1" dirty="0">
                <a:solidFill>
                  <a:srgbClr val="01A7EC"/>
                </a:solidFill>
                <a:effectLst>
                  <a:glow rad="127000">
                    <a:schemeClr val="bg1"/>
                  </a:glow>
                </a:effectLst>
                <a:latin typeface="+mn-lt"/>
              </a:rPr>
              <a:t>TROPIC OF CAPRICORN</a:t>
            </a:r>
          </a:p>
        </p:txBody>
      </p:sp>
      <p:sp>
        <p:nvSpPr>
          <p:cNvPr id="10" name="TextBox 9"/>
          <p:cNvSpPr txBox="1"/>
          <p:nvPr/>
        </p:nvSpPr>
        <p:spPr>
          <a:xfrm>
            <a:off x="7671582" y="4325211"/>
            <a:ext cx="569387" cy="184666"/>
          </a:xfrm>
          <a:prstGeom prst="rect">
            <a:avLst/>
          </a:prstGeom>
          <a:noFill/>
        </p:spPr>
        <p:txBody>
          <a:bodyPr wrap="none" rtlCol="0">
            <a:spAutoFit/>
          </a:bodyPr>
          <a:lstStyle/>
          <a:p>
            <a:pPr algn="ctr"/>
            <a:r>
              <a:rPr lang="en-IN" sz="600" b="1" i="1" dirty="0">
                <a:solidFill>
                  <a:srgbClr val="00A7EC"/>
                </a:solidFill>
                <a:latin typeface="+mn-lt"/>
              </a:rPr>
              <a:t>EQUATOR</a:t>
            </a:r>
          </a:p>
        </p:txBody>
      </p:sp>
      <p:sp>
        <p:nvSpPr>
          <p:cNvPr id="11" name="TextBox 10"/>
          <p:cNvSpPr txBox="1"/>
          <p:nvPr/>
        </p:nvSpPr>
        <p:spPr>
          <a:xfrm>
            <a:off x="7464093" y="4036148"/>
            <a:ext cx="595036"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2" name="TextBox 11"/>
          <p:cNvSpPr txBox="1"/>
          <p:nvPr/>
        </p:nvSpPr>
        <p:spPr>
          <a:xfrm>
            <a:off x="7185969" y="3822394"/>
            <a:ext cx="954107" cy="184666"/>
          </a:xfrm>
          <a:prstGeom prst="rect">
            <a:avLst/>
          </a:prstGeom>
          <a:noFill/>
        </p:spPr>
        <p:txBody>
          <a:bodyPr wrap="none" rtlCol="0">
            <a:spAutoFit/>
          </a:bodyPr>
          <a:lstStyle/>
          <a:p>
            <a:pPr algn="ctr"/>
            <a:r>
              <a:rPr lang="en-IN" sz="600" b="1" i="1" dirty="0">
                <a:solidFill>
                  <a:srgbClr val="00A7EC"/>
                </a:solidFill>
                <a:latin typeface="+mn-lt"/>
              </a:rPr>
              <a:t>TROPIC OF CANCER</a:t>
            </a:r>
          </a:p>
        </p:txBody>
      </p:sp>
      <p:sp>
        <p:nvSpPr>
          <p:cNvPr id="13" name="TextBox 12"/>
          <p:cNvSpPr txBox="1"/>
          <p:nvPr/>
        </p:nvSpPr>
        <p:spPr>
          <a:xfrm>
            <a:off x="2237202" y="4520153"/>
            <a:ext cx="595036"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4" name="TextBox 13"/>
          <p:cNvSpPr txBox="1"/>
          <p:nvPr/>
        </p:nvSpPr>
        <p:spPr>
          <a:xfrm>
            <a:off x="6461234" y="5330885"/>
            <a:ext cx="660758" cy="200055"/>
          </a:xfrm>
          <a:prstGeom prst="rect">
            <a:avLst/>
          </a:prstGeom>
          <a:noFill/>
        </p:spPr>
        <p:txBody>
          <a:bodyPr wrap="none" rtlCol="0">
            <a:spAutoFit/>
          </a:bodyPr>
          <a:lstStyle/>
          <a:p>
            <a:r>
              <a:rPr lang="en-IN" sz="700" b="1" dirty="0">
                <a:solidFill>
                  <a:schemeClr val="tx1"/>
                </a:solidFill>
              </a:rPr>
              <a:t>3,000 Miles</a:t>
            </a:r>
          </a:p>
        </p:txBody>
      </p:sp>
      <p:sp>
        <p:nvSpPr>
          <p:cNvPr id="15" name="TextBox 14"/>
          <p:cNvSpPr txBox="1"/>
          <p:nvPr/>
        </p:nvSpPr>
        <p:spPr>
          <a:xfrm>
            <a:off x="6201534" y="5511106"/>
            <a:ext cx="899605" cy="200055"/>
          </a:xfrm>
          <a:prstGeom prst="rect">
            <a:avLst/>
          </a:prstGeom>
          <a:noFill/>
        </p:spPr>
        <p:txBody>
          <a:bodyPr wrap="none" rtlCol="0">
            <a:spAutoFit/>
          </a:bodyPr>
          <a:lstStyle/>
          <a:p>
            <a:r>
              <a:rPr lang="en-IN" sz="700" b="1" dirty="0">
                <a:solidFill>
                  <a:schemeClr val="tx1"/>
                </a:solidFill>
              </a:rPr>
              <a:t>3,000 </a:t>
            </a:r>
            <a:r>
              <a:rPr lang="en-IN" sz="700" b="1" dirty="0" err="1">
                <a:solidFill>
                  <a:schemeClr val="tx1"/>
                </a:solidFill>
              </a:rPr>
              <a:t>Kilometers</a:t>
            </a:r>
            <a:endParaRPr lang="en-IN" sz="700" b="1" dirty="0">
              <a:solidFill>
                <a:schemeClr val="tx1"/>
              </a:solidFill>
            </a:endParaRPr>
          </a:p>
        </p:txBody>
      </p:sp>
      <p:sp>
        <p:nvSpPr>
          <p:cNvPr id="16" name="TextBox 15"/>
          <p:cNvSpPr txBox="1"/>
          <p:nvPr/>
        </p:nvSpPr>
        <p:spPr>
          <a:xfrm>
            <a:off x="6094209" y="5330627"/>
            <a:ext cx="409086" cy="200055"/>
          </a:xfrm>
          <a:prstGeom prst="rect">
            <a:avLst/>
          </a:prstGeom>
          <a:noFill/>
        </p:spPr>
        <p:txBody>
          <a:bodyPr wrap="none" rtlCol="0">
            <a:spAutoFit/>
          </a:bodyPr>
          <a:lstStyle/>
          <a:p>
            <a:r>
              <a:rPr lang="en-IN" sz="700" b="1" dirty="0">
                <a:solidFill>
                  <a:schemeClr val="tx1"/>
                </a:solidFill>
              </a:rPr>
              <a:t>1,500</a:t>
            </a:r>
          </a:p>
        </p:txBody>
      </p:sp>
      <p:sp>
        <p:nvSpPr>
          <p:cNvPr id="17" name="TextBox 16"/>
          <p:cNvSpPr txBox="1"/>
          <p:nvPr/>
        </p:nvSpPr>
        <p:spPr>
          <a:xfrm>
            <a:off x="5785570" y="5330627"/>
            <a:ext cx="234360" cy="200055"/>
          </a:xfrm>
          <a:prstGeom prst="rect">
            <a:avLst/>
          </a:prstGeom>
          <a:noFill/>
        </p:spPr>
        <p:txBody>
          <a:bodyPr wrap="none" rtlCol="0">
            <a:spAutoFit/>
          </a:bodyPr>
          <a:lstStyle/>
          <a:p>
            <a:r>
              <a:rPr lang="en-IN" sz="700" b="1" dirty="0">
                <a:solidFill>
                  <a:schemeClr val="tx1"/>
                </a:solidFill>
              </a:rPr>
              <a:t>0</a:t>
            </a:r>
          </a:p>
        </p:txBody>
      </p:sp>
      <p:sp>
        <p:nvSpPr>
          <p:cNvPr id="18" name="TextBox 17"/>
          <p:cNvSpPr txBox="1"/>
          <p:nvPr/>
        </p:nvSpPr>
        <p:spPr>
          <a:xfrm>
            <a:off x="5949819" y="5511106"/>
            <a:ext cx="409086" cy="200055"/>
          </a:xfrm>
          <a:prstGeom prst="rect">
            <a:avLst/>
          </a:prstGeom>
          <a:noFill/>
        </p:spPr>
        <p:txBody>
          <a:bodyPr wrap="none" rtlCol="0">
            <a:spAutoFit/>
          </a:bodyPr>
          <a:lstStyle/>
          <a:p>
            <a:r>
              <a:rPr lang="en-IN" sz="700" b="1" dirty="0">
                <a:solidFill>
                  <a:schemeClr val="tx1"/>
                </a:solidFill>
              </a:rPr>
              <a:t>1,500</a:t>
            </a:r>
          </a:p>
        </p:txBody>
      </p:sp>
      <p:sp>
        <p:nvSpPr>
          <p:cNvPr id="19" name="TextBox 18"/>
          <p:cNvSpPr txBox="1"/>
          <p:nvPr/>
        </p:nvSpPr>
        <p:spPr>
          <a:xfrm>
            <a:off x="5785714" y="5511106"/>
            <a:ext cx="234360" cy="200055"/>
          </a:xfrm>
          <a:prstGeom prst="rect">
            <a:avLst/>
          </a:prstGeom>
          <a:noFill/>
        </p:spPr>
        <p:txBody>
          <a:bodyPr wrap="none" rtlCol="0">
            <a:spAutoFit/>
          </a:bodyPr>
          <a:lstStyle/>
          <a:p>
            <a:r>
              <a:rPr lang="en-IN" sz="700" b="1" dirty="0">
                <a:solidFill>
                  <a:schemeClr val="tx1"/>
                </a:solidFill>
              </a:rPr>
              <a:t>0</a:t>
            </a:r>
          </a:p>
        </p:txBody>
      </p:sp>
      <p:sp>
        <p:nvSpPr>
          <p:cNvPr id="20" name="TextBox 19"/>
          <p:cNvSpPr txBox="1"/>
          <p:nvPr/>
        </p:nvSpPr>
        <p:spPr>
          <a:xfrm>
            <a:off x="6635772" y="5655221"/>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21" name="TextBox 20"/>
          <p:cNvSpPr txBox="1"/>
          <p:nvPr/>
        </p:nvSpPr>
        <p:spPr>
          <a:xfrm>
            <a:off x="6337998" y="5655221"/>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22" name="TextBox 21"/>
          <p:cNvSpPr txBox="1"/>
          <p:nvPr/>
        </p:nvSpPr>
        <p:spPr>
          <a:xfrm>
            <a:off x="6062031" y="565522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23" name="TextBox 22"/>
          <p:cNvSpPr txBox="1"/>
          <p:nvPr/>
        </p:nvSpPr>
        <p:spPr>
          <a:xfrm>
            <a:off x="3631107" y="565522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24" name="TextBox 23"/>
          <p:cNvSpPr txBox="1"/>
          <p:nvPr/>
        </p:nvSpPr>
        <p:spPr>
          <a:xfrm>
            <a:off x="2370436" y="5655221"/>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25" name="TextBox 24"/>
          <p:cNvSpPr txBox="1"/>
          <p:nvPr/>
        </p:nvSpPr>
        <p:spPr>
          <a:xfrm>
            <a:off x="1836179" y="4820497"/>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26" name="TextBox 25"/>
          <p:cNvSpPr txBox="1"/>
          <p:nvPr/>
        </p:nvSpPr>
        <p:spPr>
          <a:xfrm>
            <a:off x="1809341" y="4378524"/>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27" name="TextBox 26"/>
          <p:cNvSpPr txBox="1"/>
          <p:nvPr/>
        </p:nvSpPr>
        <p:spPr>
          <a:xfrm>
            <a:off x="1812918" y="3945636"/>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28" name="TextBox 27"/>
          <p:cNvSpPr txBox="1"/>
          <p:nvPr/>
        </p:nvSpPr>
        <p:spPr>
          <a:xfrm>
            <a:off x="1980430" y="351304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29" name="TextBox 28"/>
          <p:cNvSpPr txBox="1"/>
          <p:nvPr/>
        </p:nvSpPr>
        <p:spPr>
          <a:xfrm>
            <a:off x="2870677" y="2650653"/>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30" name="TextBox 29"/>
          <p:cNvSpPr txBox="1"/>
          <p:nvPr/>
        </p:nvSpPr>
        <p:spPr>
          <a:xfrm>
            <a:off x="3191915" y="252759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31" name="TextBox 30"/>
          <p:cNvSpPr txBox="1"/>
          <p:nvPr/>
        </p:nvSpPr>
        <p:spPr>
          <a:xfrm>
            <a:off x="3411774" y="252759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32" name="TextBox 31"/>
          <p:cNvSpPr txBox="1"/>
          <p:nvPr/>
        </p:nvSpPr>
        <p:spPr>
          <a:xfrm>
            <a:off x="3620019" y="252759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33" name="TextBox 32"/>
          <p:cNvSpPr txBox="1"/>
          <p:nvPr/>
        </p:nvSpPr>
        <p:spPr>
          <a:xfrm>
            <a:off x="3837371" y="252759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34" name="TextBox 33"/>
          <p:cNvSpPr txBox="1"/>
          <p:nvPr/>
        </p:nvSpPr>
        <p:spPr>
          <a:xfrm>
            <a:off x="4072279" y="2527590"/>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35" name="TextBox 34"/>
          <p:cNvSpPr txBox="1"/>
          <p:nvPr/>
        </p:nvSpPr>
        <p:spPr>
          <a:xfrm>
            <a:off x="4284538" y="2527592"/>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36" name="TextBox 35"/>
          <p:cNvSpPr txBox="1"/>
          <p:nvPr/>
        </p:nvSpPr>
        <p:spPr>
          <a:xfrm>
            <a:off x="4496937" y="2527592"/>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37" name="TextBox 36"/>
          <p:cNvSpPr txBox="1"/>
          <p:nvPr/>
        </p:nvSpPr>
        <p:spPr>
          <a:xfrm>
            <a:off x="4921112" y="2527953"/>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38" name="TextBox 37"/>
          <p:cNvSpPr txBox="1"/>
          <p:nvPr/>
        </p:nvSpPr>
        <p:spPr>
          <a:xfrm>
            <a:off x="5094825" y="2527953"/>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39" name="TextBox 38"/>
          <p:cNvSpPr txBox="1"/>
          <p:nvPr/>
        </p:nvSpPr>
        <p:spPr>
          <a:xfrm>
            <a:off x="5289514" y="2528617"/>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40" name="TextBox 39"/>
          <p:cNvSpPr txBox="1"/>
          <p:nvPr/>
        </p:nvSpPr>
        <p:spPr>
          <a:xfrm>
            <a:off x="5517351" y="2522226"/>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41" name="TextBox 40"/>
          <p:cNvSpPr txBox="1"/>
          <p:nvPr/>
        </p:nvSpPr>
        <p:spPr>
          <a:xfrm>
            <a:off x="5709014" y="2532829"/>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42" name="TextBox 41"/>
          <p:cNvSpPr txBox="1"/>
          <p:nvPr/>
        </p:nvSpPr>
        <p:spPr>
          <a:xfrm>
            <a:off x="5885981" y="2527587"/>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43" name="TextBox 42"/>
          <p:cNvSpPr txBox="1"/>
          <p:nvPr/>
        </p:nvSpPr>
        <p:spPr>
          <a:xfrm>
            <a:off x="6105430" y="2525885"/>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44" name="TextBox 43"/>
          <p:cNvSpPr txBox="1"/>
          <p:nvPr/>
        </p:nvSpPr>
        <p:spPr>
          <a:xfrm>
            <a:off x="6740568" y="2520798"/>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180°</a:t>
            </a:r>
          </a:p>
        </p:txBody>
      </p:sp>
      <p:sp>
        <p:nvSpPr>
          <p:cNvPr id="45" name="TextBox 44"/>
          <p:cNvSpPr txBox="1"/>
          <p:nvPr/>
        </p:nvSpPr>
        <p:spPr>
          <a:xfrm>
            <a:off x="7195655" y="2652600"/>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46" name="TextBox 45"/>
          <p:cNvSpPr txBox="1"/>
          <p:nvPr/>
        </p:nvSpPr>
        <p:spPr>
          <a:xfrm>
            <a:off x="7748445" y="308361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47" name="TextBox 46"/>
          <p:cNvSpPr txBox="1"/>
          <p:nvPr/>
        </p:nvSpPr>
        <p:spPr>
          <a:xfrm>
            <a:off x="8032044" y="3525992"/>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48" name="TextBox 47"/>
          <p:cNvSpPr txBox="1"/>
          <p:nvPr/>
        </p:nvSpPr>
        <p:spPr>
          <a:xfrm>
            <a:off x="8176631" y="4384761"/>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49" name="TextBox 48"/>
          <p:cNvSpPr txBox="1"/>
          <p:nvPr/>
        </p:nvSpPr>
        <p:spPr>
          <a:xfrm>
            <a:off x="8044770" y="5245854"/>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50" name="TextBox 49"/>
          <p:cNvSpPr txBox="1"/>
          <p:nvPr/>
        </p:nvSpPr>
        <p:spPr>
          <a:xfrm>
            <a:off x="8166019" y="4820352"/>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51" name="TextBox 50"/>
          <p:cNvSpPr txBox="1"/>
          <p:nvPr/>
        </p:nvSpPr>
        <p:spPr>
          <a:xfrm>
            <a:off x="8166018" y="3952197"/>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52" name="TextBox 51"/>
          <p:cNvSpPr txBox="1"/>
          <p:nvPr/>
        </p:nvSpPr>
        <p:spPr>
          <a:xfrm>
            <a:off x="4747557" y="2757215"/>
            <a:ext cx="521297" cy="307777"/>
          </a:xfrm>
          <a:prstGeom prst="rect">
            <a:avLst/>
          </a:prstGeom>
          <a:noFill/>
        </p:spPr>
        <p:txBody>
          <a:bodyPr wrap="none" rtlCol="0">
            <a:spAutoFit/>
          </a:bodyPr>
          <a:lstStyle/>
          <a:p>
            <a:r>
              <a:rPr lang="en-IN" sz="700" b="1" i="1" dirty="0">
                <a:solidFill>
                  <a:srgbClr val="4CC8F2"/>
                </a:solidFill>
              </a:rPr>
              <a:t>ARCTIC</a:t>
            </a:r>
          </a:p>
          <a:p>
            <a:r>
              <a:rPr lang="en-IN" sz="700" b="1" i="1" dirty="0">
                <a:solidFill>
                  <a:srgbClr val="4CC8F2"/>
                </a:solidFill>
              </a:rPr>
              <a:t>OCEAN</a:t>
            </a:r>
          </a:p>
        </p:txBody>
      </p:sp>
      <p:sp>
        <p:nvSpPr>
          <p:cNvPr id="53" name="TextBox 52"/>
          <p:cNvSpPr txBox="1"/>
          <p:nvPr/>
        </p:nvSpPr>
        <p:spPr>
          <a:xfrm>
            <a:off x="2274661" y="3074016"/>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54" name="TextBox 53"/>
          <p:cNvSpPr txBox="1"/>
          <p:nvPr/>
        </p:nvSpPr>
        <p:spPr>
          <a:xfrm>
            <a:off x="2005830" y="5262209"/>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55" name="TextBox 54"/>
          <p:cNvSpPr txBox="1"/>
          <p:nvPr/>
        </p:nvSpPr>
        <p:spPr>
          <a:xfrm>
            <a:off x="2674133" y="5655221"/>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56" name="TextBox 55"/>
          <p:cNvSpPr txBox="1"/>
          <p:nvPr/>
        </p:nvSpPr>
        <p:spPr>
          <a:xfrm>
            <a:off x="2984660" y="5655221"/>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57" name="TextBox 56"/>
          <p:cNvSpPr txBox="1"/>
          <p:nvPr/>
        </p:nvSpPr>
        <p:spPr>
          <a:xfrm>
            <a:off x="3303196" y="5655221"/>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58" name="TextBox 57"/>
          <p:cNvSpPr txBox="1"/>
          <p:nvPr/>
        </p:nvSpPr>
        <p:spPr>
          <a:xfrm>
            <a:off x="3929664" y="565522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59" name="TextBox 58"/>
          <p:cNvSpPr txBox="1"/>
          <p:nvPr/>
        </p:nvSpPr>
        <p:spPr>
          <a:xfrm>
            <a:off x="4262196" y="565522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60" name="TextBox 59"/>
          <p:cNvSpPr txBox="1"/>
          <p:nvPr/>
        </p:nvSpPr>
        <p:spPr>
          <a:xfrm>
            <a:off x="4545405" y="5651485"/>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61" name="TextBox 60"/>
          <p:cNvSpPr txBox="1"/>
          <p:nvPr/>
        </p:nvSpPr>
        <p:spPr>
          <a:xfrm>
            <a:off x="4872204" y="5655221"/>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62" name="TextBox 61"/>
          <p:cNvSpPr txBox="1"/>
          <p:nvPr/>
        </p:nvSpPr>
        <p:spPr>
          <a:xfrm>
            <a:off x="5155603" y="565522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63" name="TextBox 62"/>
          <p:cNvSpPr txBox="1"/>
          <p:nvPr/>
        </p:nvSpPr>
        <p:spPr>
          <a:xfrm>
            <a:off x="5442672" y="565522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64" name="TextBox 63"/>
          <p:cNvSpPr txBox="1"/>
          <p:nvPr/>
        </p:nvSpPr>
        <p:spPr>
          <a:xfrm>
            <a:off x="5767569" y="565522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65" name="TextBox 64"/>
          <p:cNvSpPr txBox="1"/>
          <p:nvPr/>
        </p:nvSpPr>
        <p:spPr>
          <a:xfrm>
            <a:off x="6950090" y="5655221"/>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66" name="TextBox 65"/>
          <p:cNvSpPr txBox="1"/>
          <p:nvPr/>
        </p:nvSpPr>
        <p:spPr>
          <a:xfrm>
            <a:off x="7245757" y="5655221"/>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67" name="TextBox 66"/>
          <p:cNvSpPr txBox="1"/>
          <p:nvPr/>
        </p:nvSpPr>
        <p:spPr>
          <a:xfrm>
            <a:off x="7571124" y="5652511"/>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180°</a:t>
            </a:r>
          </a:p>
        </p:txBody>
      </p:sp>
      <p:sp>
        <p:nvSpPr>
          <p:cNvPr id="68" name="TextBox 67"/>
          <p:cNvSpPr txBox="1"/>
          <p:nvPr/>
        </p:nvSpPr>
        <p:spPr>
          <a:xfrm>
            <a:off x="4336954" y="4985783"/>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69" name="TextBox 68"/>
          <p:cNvSpPr txBox="1"/>
          <p:nvPr/>
        </p:nvSpPr>
        <p:spPr>
          <a:xfrm>
            <a:off x="4708781" y="2525331"/>
            <a:ext cx="319317"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70" name="TextBox 69"/>
          <p:cNvSpPr txBox="1"/>
          <p:nvPr/>
        </p:nvSpPr>
        <p:spPr>
          <a:xfrm>
            <a:off x="6314734" y="2525885"/>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71" name="TextBox 70"/>
          <p:cNvSpPr txBox="1"/>
          <p:nvPr/>
        </p:nvSpPr>
        <p:spPr>
          <a:xfrm>
            <a:off x="6545093" y="2525885"/>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72" name="TextBox 71"/>
          <p:cNvSpPr txBox="1"/>
          <p:nvPr/>
        </p:nvSpPr>
        <p:spPr>
          <a:xfrm>
            <a:off x="731816" y="4735805"/>
            <a:ext cx="962123" cy="484748"/>
          </a:xfrm>
          <a:prstGeom prst="rect">
            <a:avLst/>
          </a:prstGeom>
          <a:noFill/>
        </p:spPr>
        <p:txBody>
          <a:bodyPr wrap="none" rtlCol="0">
            <a:spAutoFit/>
          </a:bodyPr>
          <a:lstStyle/>
          <a:p>
            <a:r>
              <a:rPr lang="en-US" sz="850" b="1" dirty="0">
                <a:solidFill>
                  <a:schemeClr val="tx1"/>
                </a:solidFill>
                <a:latin typeface="Arial Black" panose="020B0A04020102020204" pitchFamily="34" charset="0"/>
              </a:rPr>
              <a:t>Health–care</a:t>
            </a:r>
          </a:p>
          <a:p>
            <a:r>
              <a:rPr lang="en-US" sz="850" b="1" dirty="0">
                <a:solidFill>
                  <a:schemeClr val="tx1"/>
                </a:solidFill>
                <a:latin typeface="Arial Black" panose="020B0A04020102020204" pitchFamily="34" charset="0"/>
              </a:rPr>
              <a:t>expenditures</a:t>
            </a:r>
          </a:p>
          <a:p>
            <a:r>
              <a:rPr lang="en-US" sz="850" b="1" dirty="0">
                <a:solidFill>
                  <a:schemeClr val="tx1"/>
                </a:solidFill>
                <a:latin typeface="Arial Black" panose="020B0A04020102020204" pitchFamily="34" charset="0"/>
              </a:rPr>
              <a:t>per capita</a:t>
            </a:r>
            <a:endParaRPr lang="en-IN" sz="850" b="1" dirty="0">
              <a:solidFill>
                <a:schemeClr val="tx1"/>
              </a:solidFill>
              <a:latin typeface="Arial Black" panose="020B0A04020102020204" pitchFamily="34" charset="0"/>
            </a:endParaRPr>
          </a:p>
        </p:txBody>
      </p:sp>
      <p:sp>
        <p:nvSpPr>
          <p:cNvPr id="76" name="TextBox 75"/>
          <p:cNvSpPr txBox="1"/>
          <p:nvPr/>
        </p:nvSpPr>
        <p:spPr>
          <a:xfrm>
            <a:off x="955201" y="5186749"/>
            <a:ext cx="1093569" cy="223138"/>
          </a:xfrm>
          <a:prstGeom prst="rect">
            <a:avLst/>
          </a:prstGeom>
          <a:noFill/>
        </p:spPr>
        <p:txBody>
          <a:bodyPr wrap="none" rtlCol="0">
            <a:spAutoFit/>
          </a:bodyPr>
          <a:lstStyle/>
          <a:p>
            <a:r>
              <a:rPr lang="en-IN" sz="850" b="1" dirty="0">
                <a:solidFill>
                  <a:schemeClr val="tx1"/>
                </a:solidFill>
                <a:latin typeface="+mn-lt"/>
              </a:rPr>
              <a:t>$1,000 and above</a:t>
            </a:r>
          </a:p>
        </p:txBody>
      </p:sp>
      <p:sp>
        <p:nvSpPr>
          <p:cNvPr id="78" name="TextBox 77"/>
          <p:cNvSpPr txBox="1"/>
          <p:nvPr/>
        </p:nvSpPr>
        <p:spPr>
          <a:xfrm>
            <a:off x="955201" y="5350468"/>
            <a:ext cx="761747" cy="230833"/>
          </a:xfrm>
          <a:prstGeom prst="rect">
            <a:avLst/>
          </a:prstGeom>
          <a:noFill/>
        </p:spPr>
        <p:txBody>
          <a:bodyPr wrap="none" rtlCol="0">
            <a:spAutoFit/>
          </a:bodyPr>
          <a:lstStyle/>
          <a:p>
            <a:r>
              <a:rPr lang="en-IN" sz="850" b="1" dirty="0">
                <a:solidFill>
                  <a:schemeClr val="tx1"/>
                </a:solidFill>
                <a:latin typeface="+mn-lt"/>
              </a:rPr>
              <a:t>$300–$999</a:t>
            </a:r>
          </a:p>
        </p:txBody>
      </p:sp>
      <p:sp>
        <p:nvSpPr>
          <p:cNvPr id="79" name="TextBox 78"/>
          <p:cNvSpPr txBox="1"/>
          <p:nvPr/>
        </p:nvSpPr>
        <p:spPr>
          <a:xfrm>
            <a:off x="955201" y="5539477"/>
            <a:ext cx="761747" cy="230833"/>
          </a:xfrm>
          <a:prstGeom prst="rect">
            <a:avLst/>
          </a:prstGeom>
          <a:noFill/>
        </p:spPr>
        <p:txBody>
          <a:bodyPr wrap="none" rtlCol="0">
            <a:spAutoFit/>
          </a:bodyPr>
          <a:lstStyle/>
          <a:p>
            <a:r>
              <a:rPr lang="en-IN" sz="850" b="1" dirty="0">
                <a:solidFill>
                  <a:schemeClr val="tx1"/>
                </a:solidFill>
                <a:latin typeface="+mn-lt"/>
              </a:rPr>
              <a:t>$100–$299</a:t>
            </a:r>
          </a:p>
        </p:txBody>
      </p:sp>
      <p:sp>
        <p:nvSpPr>
          <p:cNvPr id="80" name="TextBox 79"/>
          <p:cNvSpPr txBox="1"/>
          <p:nvPr/>
        </p:nvSpPr>
        <p:spPr>
          <a:xfrm>
            <a:off x="955201" y="5711161"/>
            <a:ext cx="800219" cy="230833"/>
          </a:xfrm>
          <a:prstGeom prst="rect">
            <a:avLst/>
          </a:prstGeom>
          <a:noFill/>
        </p:spPr>
        <p:txBody>
          <a:bodyPr wrap="none" rtlCol="0">
            <a:spAutoFit/>
          </a:bodyPr>
          <a:lstStyle/>
          <a:p>
            <a:r>
              <a:rPr lang="en-IN" sz="850" b="1" dirty="0">
                <a:solidFill>
                  <a:schemeClr val="tx1"/>
                </a:solidFill>
                <a:latin typeface="+mn-lt"/>
              </a:rPr>
              <a:t>below $100</a:t>
            </a:r>
          </a:p>
        </p:txBody>
      </p:sp>
      <p:sp>
        <p:nvSpPr>
          <p:cNvPr id="81" name="TextBox 80"/>
          <p:cNvSpPr txBox="1"/>
          <p:nvPr/>
        </p:nvSpPr>
        <p:spPr>
          <a:xfrm>
            <a:off x="955201" y="5896305"/>
            <a:ext cx="595035" cy="230833"/>
          </a:xfrm>
          <a:prstGeom prst="rect">
            <a:avLst/>
          </a:prstGeom>
          <a:noFill/>
        </p:spPr>
        <p:txBody>
          <a:bodyPr wrap="none" rtlCol="0">
            <a:spAutoFit/>
          </a:bodyPr>
          <a:lstStyle/>
          <a:p>
            <a:r>
              <a:rPr lang="en-IN" sz="850" b="1" dirty="0">
                <a:solidFill>
                  <a:schemeClr val="tx1"/>
                </a:solidFill>
                <a:latin typeface="+mn-lt"/>
              </a:rPr>
              <a:t>no data</a:t>
            </a:r>
          </a:p>
        </p:txBody>
      </p:sp>
    </p:spTree>
    <p:extLst>
      <p:ext uri="{BB962C8B-B14F-4D97-AF65-F5344CB8AC3E}">
        <p14:creationId xmlns:p14="http://schemas.microsoft.com/office/powerpoint/2010/main" val="4061883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CFF5-8E47-4D70-BB3E-D1F5DC9BE417}"/>
              </a:ext>
            </a:extLst>
          </p:cNvPr>
          <p:cNvSpPr>
            <a:spLocks noGrp="1"/>
          </p:cNvSpPr>
          <p:nvPr>
            <p:ph type="title"/>
          </p:nvPr>
        </p:nvSpPr>
        <p:spPr/>
        <p:txBody>
          <a:bodyPr/>
          <a:lstStyle/>
          <a:p>
            <a:r>
              <a:rPr lang="en-US" dirty="0"/>
              <a:t>2.3.2 Health and Gender </a:t>
            </a:r>
            <a:r>
              <a:rPr lang="en-US" sz="2000" b="0" dirty="0"/>
              <a:t>(1 of 5)</a:t>
            </a:r>
            <a:endParaRPr lang="en-US" altLang="en-US" sz="2000" b="0" dirty="0"/>
          </a:p>
        </p:txBody>
      </p:sp>
      <p:sp>
        <p:nvSpPr>
          <p:cNvPr id="3" name="Content Placeholder 2">
            <a:extLst>
              <a:ext uri="{FF2B5EF4-FFF2-40B4-BE49-F238E27FC236}">
                <a16:creationId xmlns:a16="http://schemas.microsoft.com/office/drawing/2014/main" id="{F007D73C-11AC-4A84-A8C1-C2A4FE061088}"/>
              </a:ext>
            </a:extLst>
          </p:cNvPr>
          <p:cNvSpPr>
            <a:spLocks noGrp="1"/>
          </p:cNvSpPr>
          <p:nvPr>
            <p:ph sz="quarter" idx="13"/>
          </p:nvPr>
        </p:nvSpPr>
        <p:spPr>
          <a:xfrm>
            <a:off x="457200" y="1556328"/>
            <a:ext cx="8229600" cy="982335"/>
          </a:xfrm>
        </p:spPr>
        <p:txBody>
          <a:bodyPr/>
          <a:lstStyle/>
          <a:p>
            <a:pPr eaLnBrk="1" hangingPunct="1"/>
            <a:r>
              <a:rPr lang="en-US" altLang="en-US" dirty="0"/>
              <a:t>Cultural and economic factors put women at risk</a:t>
            </a:r>
          </a:p>
          <a:p>
            <a:pPr eaLnBrk="1" hangingPunct="1"/>
            <a:r>
              <a:rPr lang="en-US" altLang="en-US" dirty="0"/>
              <a:t>More males than expected in places</a:t>
            </a:r>
            <a:endParaRPr lang="en-US" dirty="0"/>
          </a:p>
        </p:txBody>
      </p:sp>
      <p:sp>
        <p:nvSpPr>
          <p:cNvPr id="4" name="Content Placeholder 3">
            <a:extLst>
              <a:ext uri="{FF2B5EF4-FFF2-40B4-BE49-F238E27FC236}">
                <a16:creationId xmlns:a16="http://schemas.microsoft.com/office/drawing/2014/main" id="{096A17E8-B9A5-48FF-8B4C-CCE5C6B9027C}"/>
              </a:ext>
            </a:extLst>
          </p:cNvPr>
          <p:cNvSpPr>
            <a:spLocks noGrp="1"/>
          </p:cNvSpPr>
          <p:nvPr>
            <p:ph sz="quarter" idx="14"/>
          </p:nvPr>
        </p:nvSpPr>
        <p:spPr>
          <a:xfrm>
            <a:off x="457200" y="2801654"/>
            <a:ext cx="1673285" cy="407854"/>
          </a:xfrm>
        </p:spPr>
        <p:txBody>
          <a:bodyPr/>
          <a:lstStyle/>
          <a:p>
            <a:r>
              <a:rPr lang="en-US" dirty="0"/>
              <a:t>Sex ratio:</a:t>
            </a:r>
          </a:p>
        </p:txBody>
      </p:sp>
      <p:graphicFrame>
        <p:nvGraphicFramePr>
          <p:cNvPr id="11" name="Object 10" descr="Number of males per 100 females.">
            <a:extLst>
              <a:ext uri="{FF2B5EF4-FFF2-40B4-BE49-F238E27FC236}">
                <a16:creationId xmlns:a16="http://schemas.microsoft.com/office/drawing/2014/main" id="{0416E564-0661-4F8C-9574-EE5B5FD7BF00}"/>
              </a:ext>
            </a:extLst>
          </p:cNvPr>
          <p:cNvGraphicFramePr>
            <a:graphicFrameLocks noChangeAspect="1"/>
          </p:cNvGraphicFramePr>
          <p:nvPr>
            <p:extLst>
              <p:ext uri="{D42A27DB-BD31-4B8C-83A1-F6EECF244321}">
                <p14:modId xmlns:p14="http://schemas.microsoft.com/office/powerpoint/2010/main" val="3045924465"/>
              </p:ext>
            </p:extLst>
          </p:nvPr>
        </p:nvGraphicFramePr>
        <p:xfrm>
          <a:off x="2184400" y="2609850"/>
          <a:ext cx="1816100" cy="736600"/>
        </p:xfrm>
        <a:graphic>
          <a:graphicData uri="http://schemas.openxmlformats.org/presentationml/2006/ole">
            <mc:AlternateContent xmlns:mc="http://schemas.openxmlformats.org/markup-compatibility/2006">
              <mc:Choice xmlns:v="urn:schemas-microsoft-com:vml" Requires="v">
                <p:oleObj spid="_x0000_s2254" name="Equation" r:id="rId3" imgW="1815840" imgH="736560" progId="Equation.DSMT4">
                  <p:embed/>
                </p:oleObj>
              </mc:Choice>
              <mc:Fallback>
                <p:oleObj name="Equation" r:id="rId3" imgW="1815840" imgH="736560" progId="Equation.DSMT4">
                  <p:embed/>
                  <p:pic>
                    <p:nvPicPr>
                      <p:cNvPr id="0" name=""/>
                      <p:cNvPicPr/>
                      <p:nvPr/>
                    </p:nvPicPr>
                    <p:blipFill>
                      <a:blip r:embed="rId4"/>
                      <a:stretch>
                        <a:fillRect/>
                      </a:stretch>
                    </p:blipFill>
                    <p:spPr>
                      <a:xfrm>
                        <a:off x="2184400" y="2609850"/>
                        <a:ext cx="1816100" cy="736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A2909DDB-3D59-425C-BE3D-C626F2086293}"/>
              </a:ext>
            </a:extLst>
          </p:cNvPr>
          <p:cNvSpPr>
            <a:spLocks noGrp="1"/>
          </p:cNvSpPr>
          <p:nvPr>
            <p:ph sz="quarter" idx="15"/>
          </p:nvPr>
        </p:nvSpPr>
        <p:spPr>
          <a:xfrm>
            <a:off x="457200" y="3537103"/>
            <a:ext cx="8229600" cy="433357"/>
          </a:xfrm>
        </p:spPr>
        <p:txBody>
          <a:bodyPr/>
          <a:lstStyle/>
          <a:p>
            <a:r>
              <a:rPr lang="en-IN" dirty="0"/>
              <a:t>A normal sex ratio is 105:100</a:t>
            </a:r>
            <a:endParaRPr lang="en-US" dirty="0"/>
          </a:p>
        </p:txBody>
      </p:sp>
      <p:sp>
        <p:nvSpPr>
          <p:cNvPr id="6" name="Content Placeholder 5">
            <a:extLst>
              <a:ext uri="{FF2B5EF4-FFF2-40B4-BE49-F238E27FC236}">
                <a16:creationId xmlns:a16="http://schemas.microsoft.com/office/drawing/2014/main" id="{0D518BA6-F228-4AE5-B74A-1130A4DACE9E}"/>
              </a:ext>
            </a:extLst>
          </p:cNvPr>
          <p:cNvSpPr>
            <a:spLocks noGrp="1"/>
          </p:cNvSpPr>
          <p:nvPr>
            <p:ph sz="quarter" idx="16"/>
          </p:nvPr>
        </p:nvSpPr>
        <p:spPr>
          <a:xfrm>
            <a:off x="457200" y="4219742"/>
            <a:ext cx="3543300" cy="460542"/>
          </a:xfrm>
        </p:spPr>
        <p:txBody>
          <a:bodyPr/>
          <a:lstStyle/>
          <a:p>
            <a:r>
              <a:rPr lang="en-US" dirty="0"/>
              <a:t>Maternal mortality rate:</a:t>
            </a:r>
          </a:p>
        </p:txBody>
      </p:sp>
      <p:graphicFrame>
        <p:nvGraphicFramePr>
          <p:cNvPr id="12" name="Object 11" descr="Number of pregnancy related female deaths per 100,000 live births.">
            <a:extLst>
              <a:ext uri="{FF2B5EF4-FFF2-40B4-BE49-F238E27FC236}">
                <a16:creationId xmlns:a16="http://schemas.microsoft.com/office/drawing/2014/main" id="{1FD91ADD-7157-4BF5-A6B4-830D564FAC75}"/>
              </a:ext>
            </a:extLst>
          </p:cNvPr>
          <p:cNvGraphicFramePr>
            <a:graphicFrameLocks noChangeAspect="1"/>
          </p:cNvGraphicFramePr>
          <p:nvPr>
            <p:extLst>
              <p:ext uri="{D42A27DB-BD31-4B8C-83A1-F6EECF244321}">
                <p14:modId xmlns:p14="http://schemas.microsoft.com/office/powerpoint/2010/main" val="1973637656"/>
              </p:ext>
            </p:extLst>
          </p:nvPr>
        </p:nvGraphicFramePr>
        <p:xfrm>
          <a:off x="2870200" y="4968875"/>
          <a:ext cx="5054600" cy="774700"/>
        </p:xfrm>
        <a:graphic>
          <a:graphicData uri="http://schemas.openxmlformats.org/presentationml/2006/ole">
            <mc:AlternateContent xmlns:mc="http://schemas.openxmlformats.org/markup-compatibility/2006">
              <mc:Choice xmlns:v="urn:schemas-microsoft-com:vml" Requires="v">
                <p:oleObj spid="_x0000_s2255" name="Equation" r:id="rId5" imgW="5054400" imgH="774360" progId="Equation.DSMT4">
                  <p:embed/>
                </p:oleObj>
              </mc:Choice>
              <mc:Fallback>
                <p:oleObj name="Equation" r:id="rId5" imgW="5054400" imgH="774360" progId="Equation.DSMT4">
                  <p:embed/>
                  <p:pic>
                    <p:nvPicPr>
                      <p:cNvPr id="0" name=""/>
                      <p:cNvPicPr/>
                      <p:nvPr/>
                    </p:nvPicPr>
                    <p:blipFill>
                      <a:blip r:embed="rId6"/>
                      <a:stretch>
                        <a:fillRect/>
                      </a:stretch>
                    </p:blipFill>
                    <p:spPr>
                      <a:xfrm>
                        <a:off x="2870200" y="4968875"/>
                        <a:ext cx="5054600" cy="774700"/>
                      </a:xfrm>
                      <a:prstGeom prst="rect">
                        <a:avLst/>
                      </a:prstGeom>
                    </p:spPr>
                  </p:pic>
                </p:oleObj>
              </mc:Fallback>
            </mc:AlternateContent>
          </a:graphicData>
        </a:graphic>
      </p:graphicFrame>
    </p:spTree>
    <p:extLst>
      <p:ext uri="{BB962C8B-B14F-4D97-AF65-F5344CB8AC3E}">
        <p14:creationId xmlns:p14="http://schemas.microsoft.com/office/powerpoint/2010/main" val="3388675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AA33-37DC-41D1-8A16-F407FF3EF69A}"/>
              </a:ext>
            </a:extLst>
          </p:cNvPr>
          <p:cNvSpPr>
            <a:spLocks noGrp="1"/>
          </p:cNvSpPr>
          <p:nvPr>
            <p:ph type="title"/>
          </p:nvPr>
        </p:nvSpPr>
        <p:spPr/>
        <p:txBody>
          <a:bodyPr/>
          <a:lstStyle/>
          <a:p>
            <a:r>
              <a:rPr lang="en-US" dirty="0"/>
              <a:t>2.3.2 Health and Gender </a:t>
            </a:r>
            <a:r>
              <a:rPr lang="en-US" sz="2000" b="0" dirty="0"/>
              <a:t>(2 of 5)</a:t>
            </a:r>
            <a:endParaRPr lang="en-US" dirty="0"/>
          </a:p>
        </p:txBody>
      </p:sp>
      <p:sp>
        <p:nvSpPr>
          <p:cNvPr id="3" name="Content Placeholder 2">
            <a:extLst>
              <a:ext uri="{FF2B5EF4-FFF2-40B4-BE49-F238E27FC236}">
                <a16:creationId xmlns:a16="http://schemas.microsoft.com/office/drawing/2014/main" id="{D19F282F-96AC-4B6E-9E2C-C6DB4BF5F65A}"/>
              </a:ext>
            </a:extLst>
          </p:cNvPr>
          <p:cNvSpPr>
            <a:spLocks noGrp="1"/>
          </p:cNvSpPr>
          <p:nvPr>
            <p:ph sz="quarter" idx="13"/>
          </p:nvPr>
        </p:nvSpPr>
        <p:spPr>
          <a:xfrm>
            <a:off x="457200" y="1556326"/>
            <a:ext cx="8229600" cy="1087435"/>
          </a:xfrm>
        </p:spPr>
        <p:txBody>
          <a:bodyPr/>
          <a:lstStyle/>
          <a:p>
            <a:pPr marL="432" indent="0">
              <a:buNone/>
            </a:pPr>
            <a:r>
              <a:rPr lang="en-IN" b="1" dirty="0"/>
              <a:t>Figure 2-33:</a:t>
            </a:r>
            <a:r>
              <a:rPr lang="en-IN" dirty="0"/>
              <a:t> </a:t>
            </a:r>
            <a:r>
              <a:rPr lang="en-US" dirty="0"/>
              <a:t>Worldwide maternal mortality range is dramatic, from fewer than 10 deaths to more than 500 per 100,000 live births.</a:t>
            </a:r>
          </a:p>
        </p:txBody>
      </p:sp>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30" y="2835869"/>
            <a:ext cx="6787306" cy="3451914"/>
          </a:xfrm>
          <a:prstGeom prst="rect">
            <a:avLst/>
          </a:prstGeom>
        </p:spPr>
      </p:pic>
      <p:sp>
        <p:nvSpPr>
          <p:cNvPr id="7" name="TextBox 6"/>
          <p:cNvSpPr txBox="1"/>
          <p:nvPr/>
        </p:nvSpPr>
        <p:spPr>
          <a:xfrm>
            <a:off x="4959958" y="4877641"/>
            <a:ext cx="554960" cy="338554"/>
          </a:xfrm>
          <a:prstGeom prst="rect">
            <a:avLst/>
          </a:prstGeom>
          <a:noFill/>
        </p:spPr>
        <p:txBody>
          <a:bodyPr wrap="none" rtlCol="0">
            <a:spAutoFit/>
          </a:bodyPr>
          <a:lstStyle/>
          <a:p>
            <a:pPr algn="ctr"/>
            <a:r>
              <a:rPr lang="en-IN" sz="800" b="1" i="1" dirty="0">
                <a:solidFill>
                  <a:srgbClr val="4CC8F2"/>
                </a:solidFill>
              </a:rPr>
              <a:t>INDIAN</a:t>
            </a:r>
          </a:p>
          <a:p>
            <a:pPr algn="ctr"/>
            <a:r>
              <a:rPr lang="en-IN" sz="800" b="1" i="1" dirty="0">
                <a:solidFill>
                  <a:srgbClr val="4CC8F2"/>
                </a:solidFill>
              </a:rPr>
              <a:t>OCEAN</a:t>
            </a:r>
          </a:p>
        </p:txBody>
      </p:sp>
      <p:sp>
        <p:nvSpPr>
          <p:cNvPr id="8" name="TextBox 7"/>
          <p:cNvSpPr txBox="1"/>
          <p:nvPr/>
        </p:nvSpPr>
        <p:spPr>
          <a:xfrm>
            <a:off x="2768200" y="3944287"/>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9" name="TextBox 8"/>
          <p:cNvSpPr txBox="1"/>
          <p:nvPr/>
        </p:nvSpPr>
        <p:spPr>
          <a:xfrm>
            <a:off x="4812384" y="5341092"/>
            <a:ext cx="1015021" cy="176972"/>
          </a:xfrm>
          <a:prstGeom prst="rect">
            <a:avLst/>
          </a:prstGeom>
          <a:noFill/>
        </p:spPr>
        <p:txBody>
          <a:bodyPr wrap="none" rtlCol="0">
            <a:spAutoFit/>
          </a:bodyPr>
          <a:lstStyle/>
          <a:p>
            <a:pPr algn="ctr"/>
            <a:r>
              <a:rPr lang="en-IN" sz="550" b="1" i="1" dirty="0">
                <a:solidFill>
                  <a:srgbClr val="01A7EC"/>
                </a:solidFill>
                <a:effectLst>
                  <a:glow rad="127000">
                    <a:schemeClr val="bg1"/>
                  </a:glow>
                </a:effectLst>
                <a:latin typeface="+mn-lt"/>
              </a:rPr>
              <a:t>TROPIC OF CAPRICORN</a:t>
            </a:r>
          </a:p>
        </p:txBody>
      </p:sp>
      <p:sp>
        <p:nvSpPr>
          <p:cNvPr id="10" name="TextBox 9"/>
          <p:cNvSpPr txBox="1"/>
          <p:nvPr/>
        </p:nvSpPr>
        <p:spPr>
          <a:xfrm>
            <a:off x="6571337" y="4670031"/>
            <a:ext cx="537327" cy="176972"/>
          </a:xfrm>
          <a:prstGeom prst="rect">
            <a:avLst/>
          </a:prstGeom>
          <a:noFill/>
        </p:spPr>
        <p:txBody>
          <a:bodyPr wrap="none" rtlCol="0">
            <a:spAutoFit/>
          </a:bodyPr>
          <a:lstStyle/>
          <a:p>
            <a:pPr algn="ctr"/>
            <a:r>
              <a:rPr lang="en-IN" sz="550" b="1" i="1" dirty="0">
                <a:solidFill>
                  <a:srgbClr val="00A7EC"/>
                </a:solidFill>
                <a:latin typeface="+mn-lt"/>
              </a:rPr>
              <a:t>EQUATOR</a:t>
            </a:r>
          </a:p>
        </p:txBody>
      </p:sp>
      <p:sp>
        <p:nvSpPr>
          <p:cNvPr id="11" name="TextBox 10"/>
          <p:cNvSpPr txBox="1"/>
          <p:nvPr/>
        </p:nvSpPr>
        <p:spPr>
          <a:xfrm>
            <a:off x="6369999" y="4394303"/>
            <a:ext cx="595035"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2" name="TextBox 11"/>
          <p:cNvSpPr txBox="1"/>
          <p:nvPr/>
        </p:nvSpPr>
        <p:spPr>
          <a:xfrm>
            <a:off x="6117443" y="4177214"/>
            <a:ext cx="889987" cy="176972"/>
          </a:xfrm>
          <a:prstGeom prst="rect">
            <a:avLst/>
          </a:prstGeom>
          <a:noFill/>
        </p:spPr>
        <p:txBody>
          <a:bodyPr wrap="none" rtlCol="0">
            <a:spAutoFit/>
          </a:bodyPr>
          <a:lstStyle/>
          <a:p>
            <a:pPr algn="ctr"/>
            <a:r>
              <a:rPr lang="en-IN" sz="550" b="1" i="1" dirty="0">
                <a:solidFill>
                  <a:srgbClr val="00A7EC"/>
                </a:solidFill>
                <a:latin typeface="+mn-lt"/>
              </a:rPr>
              <a:t>TROPIC OF CANCER</a:t>
            </a:r>
          </a:p>
        </p:txBody>
      </p:sp>
      <p:sp>
        <p:nvSpPr>
          <p:cNvPr id="13" name="TextBox 12"/>
          <p:cNvSpPr txBox="1"/>
          <p:nvPr/>
        </p:nvSpPr>
        <p:spPr>
          <a:xfrm>
            <a:off x="997747" y="4892270"/>
            <a:ext cx="595035"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4" name="TextBox 13"/>
          <p:cNvSpPr txBox="1"/>
          <p:nvPr/>
        </p:nvSpPr>
        <p:spPr>
          <a:xfrm>
            <a:off x="5267314" y="5697170"/>
            <a:ext cx="591829" cy="184666"/>
          </a:xfrm>
          <a:prstGeom prst="rect">
            <a:avLst/>
          </a:prstGeom>
          <a:noFill/>
        </p:spPr>
        <p:txBody>
          <a:bodyPr wrap="none" rtlCol="0">
            <a:spAutoFit/>
          </a:bodyPr>
          <a:lstStyle/>
          <a:p>
            <a:r>
              <a:rPr lang="en-IN" sz="600" b="1" dirty="0">
                <a:solidFill>
                  <a:schemeClr val="tx1"/>
                </a:solidFill>
              </a:rPr>
              <a:t>3,000 Miles</a:t>
            </a:r>
          </a:p>
        </p:txBody>
      </p:sp>
      <p:sp>
        <p:nvSpPr>
          <p:cNvPr id="15" name="TextBox 14"/>
          <p:cNvSpPr txBox="1"/>
          <p:nvPr/>
        </p:nvSpPr>
        <p:spPr>
          <a:xfrm>
            <a:off x="4998597" y="5840694"/>
            <a:ext cx="798617" cy="184666"/>
          </a:xfrm>
          <a:prstGeom prst="rect">
            <a:avLst/>
          </a:prstGeom>
          <a:noFill/>
        </p:spPr>
        <p:txBody>
          <a:bodyPr wrap="none" rtlCol="0">
            <a:spAutoFit/>
          </a:bodyPr>
          <a:lstStyle/>
          <a:p>
            <a:r>
              <a:rPr lang="en-IN" sz="600" b="1" dirty="0">
                <a:solidFill>
                  <a:schemeClr val="tx1"/>
                </a:solidFill>
              </a:rPr>
              <a:t>3,000 </a:t>
            </a:r>
            <a:r>
              <a:rPr lang="en-IN" sz="600" b="1" dirty="0" err="1">
                <a:solidFill>
                  <a:schemeClr val="tx1"/>
                </a:solidFill>
              </a:rPr>
              <a:t>Kilometers</a:t>
            </a:r>
            <a:endParaRPr lang="en-IN" sz="600" b="1" dirty="0">
              <a:solidFill>
                <a:schemeClr val="tx1"/>
              </a:solidFill>
            </a:endParaRPr>
          </a:p>
        </p:txBody>
      </p:sp>
      <p:sp>
        <p:nvSpPr>
          <p:cNvPr id="16" name="TextBox 15"/>
          <p:cNvSpPr txBox="1"/>
          <p:nvPr/>
        </p:nvSpPr>
        <p:spPr>
          <a:xfrm>
            <a:off x="4906144" y="5696906"/>
            <a:ext cx="378630" cy="184666"/>
          </a:xfrm>
          <a:prstGeom prst="rect">
            <a:avLst/>
          </a:prstGeom>
          <a:noFill/>
        </p:spPr>
        <p:txBody>
          <a:bodyPr wrap="none" rtlCol="0">
            <a:spAutoFit/>
          </a:bodyPr>
          <a:lstStyle/>
          <a:p>
            <a:r>
              <a:rPr lang="en-IN" sz="600" b="1" dirty="0">
                <a:solidFill>
                  <a:schemeClr val="tx1"/>
                </a:solidFill>
              </a:rPr>
              <a:t>1,500</a:t>
            </a:r>
          </a:p>
        </p:txBody>
      </p:sp>
      <p:sp>
        <p:nvSpPr>
          <p:cNvPr id="17" name="TextBox 16"/>
          <p:cNvSpPr txBox="1"/>
          <p:nvPr/>
        </p:nvSpPr>
        <p:spPr>
          <a:xfrm>
            <a:off x="4592417" y="5696906"/>
            <a:ext cx="227948" cy="184666"/>
          </a:xfrm>
          <a:prstGeom prst="rect">
            <a:avLst/>
          </a:prstGeom>
          <a:noFill/>
        </p:spPr>
        <p:txBody>
          <a:bodyPr wrap="none" rtlCol="0">
            <a:spAutoFit/>
          </a:bodyPr>
          <a:lstStyle/>
          <a:p>
            <a:r>
              <a:rPr lang="en-IN" sz="600" b="1" dirty="0">
                <a:solidFill>
                  <a:schemeClr val="tx1"/>
                </a:solidFill>
              </a:rPr>
              <a:t>0</a:t>
            </a:r>
          </a:p>
        </p:txBody>
      </p:sp>
      <p:sp>
        <p:nvSpPr>
          <p:cNvPr id="18" name="TextBox 17"/>
          <p:cNvSpPr txBox="1"/>
          <p:nvPr/>
        </p:nvSpPr>
        <p:spPr>
          <a:xfrm>
            <a:off x="4754637" y="5840694"/>
            <a:ext cx="378630" cy="184666"/>
          </a:xfrm>
          <a:prstGeom prst="rect">
            <a:avLst/>
          </a:prstGeom>
          <a:noFill/>
        </p:spPr>
        <p:txBody>
          <a:bodyPr wrap="none" rtlCol="0">
            <a:spAutoFit/>
          </a:bodyPr>
          <a:lstStyle/>
          <a:p>
            <a:r>
              <a:rPr lang="en-IN" sz="600" b="1" dirty="0">
                <a:solidFill>
                  <a:schemeClr val="tx1"/>
                </a:solidFill>
              </a:rPr>
              <a:t>1,500</a:t>
            </a:r>
          </a:p>
        </p:txBody>
      </p:sp>
      <p:sp>
        <p:nvSpPr>
          <p:cNvPr id="19" name="TextBox 18"/>
          <p:cNvSpPr txBox="1"/>
          <p:nvPr/>
        </p:nvSpPr>
        <p:spPr>
          <a:xfrm>
            <a:off x="4587828" y="5840694"/>
            <a:ext cx="227948" cy="184666"/>
          </a:xfrm>
          <a:prstGeom prst="rect">
            <a:avLst/>
          </a:prstGeom>
          <a:noFill/>
        </p:spPr>
        <p:txBody>
          <a:bodyPr wrap="none" rtlCol="0">
            <a:spAutoFit/>
          </a:bodyPr>
          <a:lstStyle/>
          <a:p>
            <a:r>
              <a:rPr lang="en-IN" sz="600" b="1" dirty="0">
                <a:solidFill>
                  <a:schemeClr val="tx1"/>
                </a:solidFill>
              </a:rPr>
              <a:t>0</a:t>
            </a:r>
          </a:p>
        </p:txBody>
      </p:sp>
      <p:sp>
        <p:nvSpPr>
          <p:cNvPr id="20" name="TextBox 19"/>
          <p:cNvSpPr txBox="1"/>
          <p:nvPr/>
        </p:nvSpPr>
        <p:spPr>
          <a:xfrm>
            <a:off x="5502033" y="6021970"/>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120°</a:t>
            </a:r>
          </a:p>
        </p:txBody>
      </p:sp>
      <p:sp>
        <p:nvSpPr>
          <p:cNvPr id="21" name="TextBox 20"/>
          <p:cNvSpPr txBox="1"/>
          <p:nvPr/>
        </p:nvSpPr>
        <p:spPr>
          <a:xfrm>
            <a:off x="5186170" y="6021970"/>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100°</a:t>
            </a:r>
          </a:p>
        </p:txBody>
      </p:sp>
      <p:sp>
        <p:nvSpPr>
          <p:cNvPr id="22" name="TextBox 21"/>
          <p:cNvSpPr txBox="1"/>
          <p:nvPr/>
        </p:nvSpPr>
        <p:spPr>
          <a:xfrm>
            <a:off x="4917436" y="602197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80°</a:t>
            </a:r>
          </a:p>
        </p:txBody>
      </p:sp>
      <p:sp>
        <p:nvSpPr>
          <p:cNvPr id="23" name="TextBox 22"/>
          <p:cNvSpPr txBox="1"/>
          <p:nvPr/>
        </p:nvSpPr>
        <p:spPr>
          <a:xfrm>
            <a:off x="2412026" y="602197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80°</a:t>
            </a:r>
          </a:p>
        </p:txBody>
      </p:sp>
      <p:sp>
        <p:nvSpPr>
          <p:cNvPr id="24" name="TextBox 23"/>
          <p:cNvSpPr txBox="1"/>
          <p:nvPr/>
        </p:nvSpPr>
        <p:spPr>
          <a:xfrm>
            <a:off x="1115362" y="6021970"/>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160°</a:t>
            </a:r>
          </a:p>
        </p:txBody>
      </p:sp>
      <p:sp>
        <p:nvSpPr>
          <p:cNvPr id="25" name="TextBox 24"/>
          <p:cNvSpPr txBox="1"/>
          <p:nvPr/>
        </p:nvSpPr>
        <p:spPr>
          <a:xfrm>
            <a:off x="565440" y="517884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20°</a:t>
            </a:r>
          </a:p>
        </p:txBody>
      </p:sp>
      <p:sp>
        <p:nvSpPr>
          <p:cNvPr id="26" name="TextBox 25"/>
          <p:cNvSpPr txBox="1"/>
          <p:nvPr/>
        </p:nvSpPr>
        <p:spPr>
          <a:xfrm>
            <a:off x="561562" y="4739337"/>
            <a:ext cx="269626" cy="200055"/>
          </a:xfrm>
          <a:prstGeom prst="rect">
            <a:avLst/>
          </a:prstGeom>
          <a:noFill/>
        </p:spPr>
        <p:txBody>
          <a:bodyPr wrap="none" rtlCol="0">
            <a:spAutoFit/>
          </a:bodyPr>
          <a:lstStyle/>
          <a:p>
            <a:r>
              <a:rPr lang="en-IN" sz="660" b="1" i="1" dirty="0">
                <a:solidFill>
                  <a:srgbClr val="00A7EC"/>
                </a:solidFill>
                <a:effectLst>
                  <a:glow rad="50800">
                    <a:schemeClr val="bg1"/>
                  </a:glow>
                </a:effectLst>
              </a:rPr>
              <a:t>0°</a:t>
            </a:r>
          </a:p>
        </p:txBody>
      </p:sp>
      <p:sp>
        <p:nvSpPr>
          <p:cNvPr id="27" name="TextBox 26"/>
          <p:cNvSpPr txBox="1"/>
          <p:nvPr/>
        </p:nvSpPr>
        <p:spPr>
          <a:xfrm>
            <a:off x="593698" y="4293944"/>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20°</a:t>
            </a:r>
          </a:p>
        </p:txBody>
      </p:sp>
      <p:sp>
        <p:nvSpPr>
          <p:cNvPr id="28" name="TextBox 27"/>
          <p:cNvSpPr txBox="1"/>
          <p:nvPr/>
        </p:nvSpPr>
        <p:spPr>
          <a:xfrm>
            <a:off x="731835" y="3853248"/>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40°</a:t>
            </a:r>
          </a:p>
        </p:txBody>
      </p:sp>
      <p:sp>
        <p:nvSpPr>
          <p:cNvPr id="29" name="TextBox 28"/>
          <p:cNvSpPr txBox="1"/>
          <p:nvPr/>
        </p:nvSpPr>
        <p:spPr>
          <a:xfrm>
            <a:off x="1636758" y="2967866"/>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80°</a:t>
            </a:r>
          </a:p>
        </p:txBody>
      </p:sp>
      <p:sp>
        <p:nvSpPr>
          <p:cNvPr id="30" name="TextBox 29"/>
          <p:cNvSpPr txBox="1"/>
          <p:nvPr/>
        </p:nvSpPr>
        <p:spPr>
          <a:xfrm>
            <a:off x="1983106" y="2842775"/>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160°</a:t>
            </a:r>
          </a:p>
        </p:txBody>
      </p:sp>
      <p:sp>
        <p:nvSpPr>
          <p:cNvPr id="31" name="TextBox 30"/>
          <p:cNvSpPr txBox="1"/>
          <p:nvPr/>
        </p:nvSpPr>
        <p:spPr>
          <a:xfrm>
            <a:off x="2209534" y="2842775"/>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140°</a:t>
            </a:r>
          </a:p>
        </p:txBody>
      </p:sp>
      <p:sp>
        <p:nvSpPr>
          <p:cNvPr id="32" name="TextBox 31"/>
          <p:cNvSpPr txBox="1"/>
          <p:nvPr/>
        </p:nvSpPr>
        <p:spPr>
          <a:xfrm>
            <a:off x="2419573" y="2842775"/>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120°</a:t>
            </a:r>
          </a:p>
        </p:txBody>
      </p:sp>
      <p:sp>
        <p:nvSpPr>
          <p:cNvPr id="33" name="TextBox 32"/>
          <p:cNvSpPr txBox="1"/>
          <p:nvPr/>
        </p:nvSpPr>
        <p:spPr>
          <a:xfrm>
            <a:off x="2636950" y="2842775"/>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100°</a:t>
            </a:r>
          </a:p>
        </p:txBody>
      </p:sp>
      <p:sp>
        <p:nvSpPr>
          <p:cNvPr id="34" name="TextBox 33"/>
          <p:cNvSpPr txBox="1"/>
          <p:nvPr/>
        </p:nvSpPr>
        <p:spPr>
          <a:xfrm>
            <a:off x="2893148" y="2842773"/>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80°</a:t>
            </a:r>
          </a:p>
        </p:txBody>
      </p:sp>
      <p:sp>
        <p:nvSpPr>
          <p:cNvPr id="35" name="TextBox 34"/>
          <p:cNvSpPr txBox="1"/>
          <p:nvPr/>
        </p:nvSpPr>
        <p:spPr>
          <a:xfrm>
            <a:off x="3097968" y="2842775"/>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60°</a:t>
            </a:r>
          </a:p>
        </p:txBody>
      </p:sp>
      <p:sp>
        <p:nvSpPr>
          <p:cNvPr id="36" name="TextBox 35"/>
          <p:cNvSpPr txBox="1"/>
          <p:nvPr/>
        </p:nvSpPr>
        <p:spPr>
          <a:xfrm>
            <a:off x="3302013" y="2842775"/>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40°</a:t>
            </a:r>
          </a:p>
        </p:txBody>
      </p:sp>
      <p:sp>
        <p:nvSpPr>
          <p:cNvPr id="37" name="TextBox 36"/>
          <p:cNvSpPr txBox="1"/>
          <p:nvPr/>
        </p:nvSpPr>
        <p:spPr>
          <a:xfrm>
            <a:off x="3741923" y="2843143"/>
            <a:ext cx="269626" cy="200055"/>
          </a:xfrm>
          <a:prstGeom prst="rect">
            <a:avLst/>
          </a:prstGeom>
          <a:noFill/>
        </p:spPr>
        <p:txBody>
          <a:bodyPr wrap="none" rtlCol="0">
            <a:spAutoFit/>
          </a:bodyPr>
          <a:lstStyle/>
          <a:p>
            <a:r>
              <a:rPr lang="en-IN" sz="660" b="1" i="1" dirty="0">
                <a:solidFill>
                  <a:srgbClr val="00A7EC"/>
                </a:solidFill>
                <a:effectLst>
                  <a:glow rad="50800">
                    <a:schemeClr val="bg1"/>
                  </a:glow>
                </a:effectLst>
              </a:rPr>
              <a:t>0°</a:t>
            </a:r>
          </a:p>
        </p:txBody>
      </p:sp>
      <p:sp>
        <p:nvSpPr>
          <p:cNvPr id="38" name="TextBox 37"/>
          <p:cNvSpPr txBox="1"/>
          <p:nvPr/>
        </p:nvSpPr>
        <p:spPr>
          <a:xfrm>
            <a:off x="3921847" y="2843143"/>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20°</a:t>
            </a:r>
          </a:p>
        </p:txBody>
      </p:sp>
      <p:sp>
        <p:nvSpPr>
          <p:cNvPr id="39" name="TextBox 38"/>
          <p:cNvSpPr txBox="1"/>
          <p:nvPr/>
        </p:nvSpPr>
        <p:spPr>
          <a:xfrm>
            <a:off x="4135759" y="2843817"/>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40°</a:t>
            </a:r>
          </a:p>
        </p:txBody>
      </p:sp>
      <p:sp>
        <p:nvSpPr>
          <p:cNvPr id="40" name="TextBox 39"/>
          <p:cNvSpPr txBox="1"/>
          <p:nvPr/>
        </p:nvSpPr>
        <p:spPr>
          <a:xfrm>
            <a:off x="4336279" y="283732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60°</a:t>
            </a:r>
          </a:p>
        </p:txBody>
      </p:sp>
      <p:sp>
        <p:nvSpPr>
          <p:cNvPr id="41" name="TextBox 40"/>
          <p:cNvSpPr txBox="1"/>
          <p:nvPr/>
        </p:nvSpPr>
        <p:spPr>
          <a:xfrm>
            <a:off x="4521893" y="284810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80°</a:t>
            </a:r>
          </a:p>
        </p:txBody>
      </p:sp>
      <p:sp>
        <p:nvSpPr>
          <p:cNvPr id="42" name="TextBox 41"/>
          <p:cNvSpPr txBox="1"/>
          <p:nvPr/>
        </p:nvSpPr>
        <p:spPr>
          <a:xfrm>
            <a:off x="4701778" y="2842770"/>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100°</a:t>
            </a:r>
          </a:p>
        </p:txBody>
      </p:sp>
      <p:sp>
        <p:nvSpPr>
          <p:cNvPr id="43" name="TextBox 42"/>
          <p:cNvSpPr txBox="1"/>
          <p:nvPr/>
        </p:nvSpPr>
        <p:spPr>
          <a:xfrm>
            <a:off x="4924845" y="2841041"/>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120°</a:t>
            </a:r>
          </a:p>
        </p:txBody>
      </p:sp>
      <p:sp>
        <p:nvSpPr>
          <p:cNvPr id="44" name="TextBox 43"/>
          <p:cNvSpPr txBox="1"/>
          <p:nvPr/>
        </p:nvSpPr>
        <p:spPr>
          <a:xfrm>
            <a:off x="5570454" y="2835869"/>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180°</a:t>
            </a:r>
          </a:p>
        </p:txBody>
      </p:sp>
      <p:sp>
        <p:nvSpPr>
          <p:cNvPr id="45" name="TextBox 44"/>
          <p:cNvSpPr txBox="1"/>
          <p:nvPr/>
        </p:nvSpPr>
        <p:spPr>
          <a:xfrm>
            <a:off x="6033044" y="2969845"/>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80°</a:t>
            </a:r>
          </a:p>
        </p:txBody>
      </p:sp>
      <p:sp>
        <p:nvSpPr>
          <p:cNvPr id="46" name="TextBox 45"/>
          <p:cNvSpPr txBox="1"/>
          <p:nvPr/>
        </p:nvSpPr>
        <p:spPr>
          <a:xfrm>
            <a:off x="6573537" y="340639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60°</a:t>
            </a:r>
          </a:p>
        </p:txBody>
      </p:sp>
      <p:sp>
        <p:nvSpPr>
          <p:cNvPr id="47" name="TextBox 46"/>
          <p:cNvSpPr txBox="1"/>
          <p:nvPr/>
        </p:nvSpPr>
        <p:spPr>
          <a:xfrm>
            <a:off x="6871782" y="3853248"/>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40°</a:t>
            </a:r>
          </a:p>
        </p:txBody>
      </p:sp>
      <p:sp>
        <p:nvSpPr>
          <p:cNvPr id="48" name="TextBox 47"/>
          <p:cNvSpPr txBox="1"/>
          <p:nvPr/>
        </p:nvSpPr>
        <p:spPr>
          <a:xfrm>
            <a:off x="7066662" y="4746806"/>
            <a:ext cx="269626" cy="200055"/>
          </a:xfrm>
          <a:prstGeom prst="rect">
            <a:avLst/>
          </a:prstGeom>
          <a:noFill/>
        </p:spPr>
        <p:txBody>
          <a:bodyPr wrap="none" rtlCol="0">
            <a:spAutoFit/>
          </a:bodyPr>
          <a:lstStyle/>
          <a:p>
            <a:r>
              <a:rPr lang="en-IN" sz="660" b="1" i="1" dirty="0">
                <a:solidFill>
                  <a:srgbClr val="00A7EC"/>
                </a:solidFill>
                <a:effectLst>
                  <a:glow rad="50800">
                    <a:schemeClr val="bg1"/>
                  </a:glow>
                </a:effectLst>
              </a:rPr>
              <a:t>0°</a:t>
            </a:r>
          </a:p>
        </p:txBody>
      </p:sp>
      <p:sp>
        <p:nvSpPr>
          <p:cNvPr id="49" name="TextBox 48"/>
          <p:cNvSpPr txBox="1"/>
          <p:nvPr/>
        </p:nvSpPr>
        <p:spPr>
          <a:xfrm>
            <a:off x="6882157" y="563794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40°</a:t>
            </a:r>
          </a:p>
        </p:txBody>
      </p:sp>
      <p:sp>
        <p:nvSpPr>
          <p:cNvPr id="50" name="TextBox 49"/>
          <p:cNvSpPr txBox="1"/>
          <p:nvPr/>
        </p:nvSpPr>
        <p:spPr>
          <a:xfrm>
            <a:off x="7019870" y="518355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20°</a:t>
            </a:r>
          </a:p>
        </p:txBody>
      </p:sp>
      <p:sp>
        <p:nvSpPr>
          <p:cNvPr id="51" name="TextBox 50"/>
          <p:cNvSpPr txBox="1"/>
          <p:nvPr/>
        </p:nvSpPr>
        <p:spPr>
          <a:xfrm>
            <a:off x="7008150" y="4303797"/>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20°</a:t>
            </a:r>
          </a:p>
        </p:txBody>
      </p:sp>
      <p:sp>
        <p:nvSpPr>
          <p:cNvPr id="52" name="TextBox 51"/>
          <p:cNvSpPr txBox="1"/>
          <p:nvPr/>
        </p:nvSpPr>
        <p:spPr>
          <a:xfrm>
            <a:off x="3544584" y="3076184"/>
            <a:ext cx="521297" cy="307777"/>
          </a:xfrm>
          <a:prstGeom prst="rect">
            <a:avLst/>
          </a:prstGeom>
          <a:noFill/>
        </p:spPr>
        <p:txBody>
          <a:bodyPr wrap="none" rtlCol="0">
            <a:spAutoFit/>
          </a:bodyPr>
          <a:lstStyle/>
          <a:p>
            <a:r>
              <a:rPr lang="en-IN" sz="700" b="1" i="1" dirty="0">
                <a:solidFill>
                  <a:srgbClr val="4CC8F2"/>
                </a:solidFill>
              </a:rPr>
              <a:t>ARCTIC</a:t>
            </a:r>
          </a:p>
          <a:p>
            <a:r>
              <a:rPr lang="en-IN" sz="700" b="1" i="1" dirty="0">
                <a:solidFill>
                  <a:srgbClr val="4CC8F2"/>
                </a:solidFill>
              </a:rPr>
              <a:t>OCEAN</a:t>
            </a:r>
          </a:p>
        </p:txBody>
      </p:sp>
      <p:sp>
        <p:nvSpPr>
          <p:cNvPr id="53" name="TextBox 52"/>
          <p:cNvSpPr txBox="1"/>
          <p:nvPr/>
        </p:nvSpPr>
        <p:spPr>
          <a:xfrm>
            <a:off x="1030916" y="340639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60°</a:t>
            </a:r>
          </a:p>
        </p:txBody>
      </p:sp>
      <p:sp>
        <p:nvSpPr>
          <p:cNvPr id="54" name="TextBox 53"/>
          <p:cNvSpPr txBox="1"/>
          <p:nvPr/>
        </p:nvSpPr>
        <p:spPr>
          <a:xfrm>
            <a:off x="735814" y="5632806"/>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40°</a:t>
            </a:r>
          </a:p>
        </p:txBody>
      </p:sp>
      <p:sp>
        <p:nvSpPr>
          <p:cNvPr id="55" name="TextBox 54"/>
          <p:cNvSpPr txBox="1"/>
          <p:nvPr/>
        </p:nvSpPr>
        <p:spPr>
          <a:xfrm>
            <a:off x="1424066" y="6021970"/>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140°</a:t>
            </a:r>
          </a:p>
        </p:txBody>
      </p:sp>
      <p:sp>
        <p:nvSpPr>
          <p:cNvPr id="56" name="TextBox 55"/>
          <p:cNvSpPr txBox="1"/>
          <p:nvPr/>
        </p:nvSpPr>
        <p:spPr>
          <a:xfrm>
            <a:off x="1751221" y="6021970"/>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120°</a:t>
            </a:r>
          </a:p>
        </p:txBody>
      </p:sp>
      <p:sp>
        <p:nvSpPr>
          <p:cNvPr id="57" name="TextBox 56"/>
          <p:cNvSpPr txBox="1"/>
          <p:nvPr/>
        </p:nvSpPr>
        <p:spPr>
          <a:xfrm>
            <a:off x="2063501" y="6021970"/>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100°</a:t>
            </a:r>
          </a:p>
        </p:txBody>
      </p:sp>
      <p:sp>
        <p:nvSpPr>
          <p:cNvPr id="58" name="TextBox 57"/>
          <p:cNvSpPr txBox="1"/>
          <p:nvPr/>
        </p:nvSpPr>
        <p:spPr>
          <a:xfrm>
            <a:off x="2726970" y="602197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60°</a:t>
            </a:r>
          </a:p>
        </p:txBody>
      </p:sp>
      <p:sp>
        <p:nvSpPr>
          <p:cNvPr id="59" name="TextBox 58"/>
          <p:cNvSpPr txBox="1"/>
          <p:nvPr/>
        </p:nvSpPr>
        <p:spPr>
          <a:xfrm>
            <a:off x="3038311" y="602197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40°</a:t>
            </a:r>
          </a:p>
        </p:txBody>
      </p:sp>
      <p:sp>
        <p:nvSpPr>
          <p:cNvPr id="60" name="TextBox 59"/>
          <p:cNvSpPr txBox="1"/>
          <p:nvPr/>
        </p:nvSpPr>
        <p:spPr>
          <a:xfrm>
            <a:off x="3350690" y="6018172"/>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20°</a:t>
            </a:r>
          </a:p>
        </p:txBody>
      </p:sp>
      <p:sp>
        <p:nvSpPr>
          <p:cNvPr id="61" name="TextBox 60"/>
          <p:cNvSpPr txBox="1"/>
          <p:nvPr/>
        </p:nvSpPr>
        <p:spPr>
          <a:xfrm>
            <a:off x="3677060" y="6021970"/>
            <a:ext cx="269626" cy="200055"/>
          </a:xfrm>
          <a:prstGeom prst="rect">
            <a:avLst/>
          </a:prstGeom>
          <a:noFill/>
        </p:spPr>
        <p:txBody>
          <a:bodyPr wrap="none" rtlCol="0">
            <a:spAutoFit/>
          </a:bodyPr>
          <a:lstStyle/>
          <a:p>
            <a:r>
              <a:rPr lang="en-IN" sz="660" b="1" i="1" dirty="0">
                <a:solidFill>
                  <a:srgbClr val="00A7EC"/>
                </a:solidFill>
                <a:effectLst>
                  <a:glow rad="50800">
                    <a:schemeClr val="bg1"/>
                  </a:glow>
                </a:effectLst>
              </a:rPr>
              <a:t>0°</a:t>
            </a:r>
          </a:p>
        </p:txBody>
      </p:sp>
      <p:sp>
        <p:nvSpPr>
          <p:cNvPr id="62" name="TextBox 61"/>
          <p:cNvSpPr txBox="1"/>
          <p:nvPr/>
        </p:nvSpPr>
        <p:spPr>
          <a:xfrm>
            <a:off x="3980043" y="602197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20°</a:t>
            </a:r>
          </a:p>
        </p:txBody>
      </p:sp>
      <p:sp>
        <p:nvSpPr>
          <p:cNvPr id="63" name="TextBox 62"/>
          <p:cNvSpPr txBox="1"/>
          <p:nvPr/>
        </p:nvSpPr>
        <p:spPr>
          <a:xfrm>
            <a:off x="4292507" y="602197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40°</a:t>
            </a:r>
          </a:p>
        </p:txBody>
      </p:sp>
      <p:sp>
        <p:nvSpPr>
          <p:cNvPr id="64" name="TextBox 63"/>
          <p:cNvSpPr txBox="1"/>
          <p:nvPr/>
        </p:nvSpPr>
        <p:spPr>
          <a:xfrm>
            <a:off x="4604800" y="6021970"/>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60°</a:t>
            </a:r>
          </a:p>
        </p:txBody>
      </p:sp>
      <p:sp>
        <p:nvSpPr>
          <p:cNvPr id="65" name="TextBox 64"/>
          <p:cNvSpPr txBox="1"/>
          <p:nvPr/>
        </p:nvSpPr>
        <p:spPr>
          <a:xfrm>
            <a:off x="5806982" y="6021970"/>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140°</a:t>
            </a:r>
          </a:p>
        </p:txBody>
      </p:sp>
      <p:sp>
        <p:nvSpPr>
          <p:cNvPr id="66" name="TextBox 65"/>
          <p:cNvSpPr txBox="1"/>
          <p:nvPr/>
        </p:nvSpPr>
        <p:spPr>
          <a:xfrm>
            <a:off x="6118322" y="6021970"/>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160°</a:t>
            </a:r>
          </a:p>
        </p:txBody>
      </p:sp>
      <p:sp>
        <p:nvSpPr>
          <p:cNvPr id="67" name="TextBox 66"/>
          <p:cNvSpPr txBox="1"/>
          <p:nvPr/>
        </p:nvSpPr>
        <p:spPr>
          <a:xfrm>
            <a:off x="6438795" y="6019217"/>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180°</a:t>
            </a:r>
          </a:p>
        </p:txBody>
      </p:sp>
      <p:sp>
        <p:nvSpPr>
          <p:cNvPr id="68" name="TextBox 67"/>
          <p:cNvSpPr txBox="1"/>
          <p:nvPr/>
        </p:nvSpPr>
        <p:spPr>
          <a:xfrm>
            <a:off x="3132948" y="5361137"/>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69" name="TextBox 68"/>
          <p:cNvSpPr txBox="1"/>
          <p:nvPr/>
        </p:nvSpPr>
        <p:spPr>
          <a:xfrm>
            <a:off x="3519302" y="2840478"/>
            <a:ext cx="319318" cy="200055"/>
          </a:xfrm>
          <a:prstGeom prst="rect">
            <a:avLst/>
          </a:prstGeom>
          <a:noFill/>
        </p:spPr>
        <p:txBody>
          <a:bodyPr wrap="none" rtlCol="0">
            <a:spAutoFit/>
          </a:bodyPr>
          <a:lstStyle/>
          <a:p>
            <a:r>
              <a:rPr lang="en-IN" sz="660" b="1" i="1" dirty="0">
                <a:solidFill>
                  <a:srgbClr val="00A7EC"/>
                </a:solidFill>
                <a:effectLst>
                  <a:glow rad="50800">
                    <a:schemeClr val="bg1"/>
                  </a:glow>
                </a:effectLst>
              </a:rPr>
              <a:t>20°</a:t>
            </a:r>
          </a:p>
        </p:txBody>
      </p:sp>
      <p:sp>
        <p:nvSpPr>
          <p:cNvPr id="70" name="TextBox 69"/>
          <p:cNvSpPr txBox="1"/>
          <p:nvPr/>
        </p:nvSpPr>
        <p:spPr>
          <a:xfrm>
            <a:off x="5137599" y="2841041"/>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140°</a:t>
            </a:r>
          </a:p>
        </p:txBody>
      </p:sp>
      <p:sp>
        <p:nvSpPr>
          <p:cNvPr id="71" name="TextBox 70"/>
          <p:cNvSpPr txBox="1"/>
          <p:nvPr/>
        </p:nvSpPr>
        <p:spPr>
          <a:xfrm>
            <a:off x="5356986" y="2841041"/>
            <a:ext cx="369012" cy="200055"/>
          </a:xfrm>
          <a:prstGeom prst="rect">
            <a:avLst/>
          </a:prstGeom>
          <a:noFill/>
        </p:spPr>
        <p:txBody>
          <a:bodyPr wrap="none" rtlCol="0">
            <a:spAutoFit/>
          </a:bodyPr>
          <a:lstStyle/>
          <a:p>
            <a:r>
              <a:rPr lang="en-IN" sz="660" b="1" i="1" dirty="0">
                <a:solidFill>
                  <a:srgbClr val="00A7EC"/>
                </a:solidFill>
                <a:effectLst>
                  <a:glow rad="50800">
                    <a:schemeClr val="bg1"/>
                  </a:glow>
                </a:effectLst>
              </a:rPr>
              <a:t>160°</a:t>
            </a:r>
          </a:p>
        </p:txBody>
      </p:sp>
      <p:sp>
        <p:nvSpPr>
          <p:cNvPr id="73" name="TextBox 72"/>
          <p:cNvSpPr txBox="1"/>
          <p:nvPr/>
        </p:nvSpPr>
        <p:spPr>
          <a:xfrm>
            <a:off x="7252447" y="5210982"/>
            <a:ext cx="1350050" cy="307777"/>
          </a:xfrm>
          <a:prstGeom prst="rect">
            <a:avLst/>
          </a:prstGeom>
          <a:noFill/>
        </p:spPr>
        <p:txBody>
          <a:bodyPr wrap="none" rtlCol="0">
            <a:spAutoFit/>
          </a:bodyPr>
          <a:lstStyle/>
          <a:p>
            <a:r>
              <a:rPr lang="en-US" sz="700" b="1" dirty="0">
                <a:solidFill>
                  <a:schemeClr val="tx1"/>
                </a:solidFill>
                <a:latin typeface="Arial Black" panose="020B0A04020102020204" pitchFamily="34" charset="0"/>
              </a:rPr>
              <a:t>Maternal mortality rate</a:t>
            </a:r>
          </a:p>
          <a:p>
            <a:r>
              <a:rPr lang="en-US" sz="700" b="1" dirty="0">
                <a:solidFill>
                  <a:schemeClr val="tx1"/>
                </a:solidFill>
                <a:latin typeface="Arial Black" panose="020B0A04020102020204" pitchFamily="34" charset="0"/>
              </a:rPr>
              <a:t>(per 100,000 live births)</a:t>
            </a:r>
            <a:endParaRPr lang="en-IN" sz="700" b="1" dirty="0">
              <a:solidFill>
                <a:schemeClr val="tx1"/>
              </a:solidFill>
              <a:latin typeface="Arial Black" panose="020B0A04020102020204" pitchFamily="34" charset="0"/>
            </a:endParaRPr>
          </a:p>
        </p:txBody>
      </p:sp>
      <p:sp>
        <p:nvSpPr>
          <p:cNvPr id="74" name="TextBox 73"/>
          <p:cNvSpPr txBox="1"/>
          <p:nvPr/>
        </p:nvSpPr>
        <p:spPr>
          <a:xfrm>
            <a:off x="7480080" y="5478432"/>
            <a:ext cx="896399" cy="215444"/>
          </a:xfrm>
          <a:prstGeom prst="rect">
            <a:avLst/>
          </a:prstGeom>
          <a:noFill/>
        </p:spPr>
        <p:txBody>
          <a:bodyPr wrap="none" rtlCol="0">
            <a:spAutoFit/>
          </a:bodyPr>
          <a:lstStyle/>
          <a:p>
            <a:r>
              <a:rPr lang="en-IN" sz="800" b="1" dirty="0">
                <a:solidFill>
                  <a:schemeClr val="tx1"/>
                </a:solidFill>
                <a:latin typeface="+mn-lt"/>
              </a:rPr>
              <a:t>500 and above</a:t>
            </a:r>
          </a:p>
        </p:txBody>
      </p:sp>
      <p:sp>
        <p:nvSpPr>
          <p:cNvPr id="75" name="TextBox 74"/>
          <p:cNvSpPr txBox="1"/>
          <p:nvPr/>
        </p:nvSpPr>
        <p:spPr>
          <a:xfrm>
            <a:off x="7480080" y="5632806"/>
            <a:ext cx="588623" cy="215444"/>
          </a:xfrm>
          <a:prstGeom prst="rect">
            <a:avLst/>
          </a:prstGeom>
          <a:noFill/>
        </p:spPr>
        <p:txBody>
          <a:bodyPr wrap="none" rtlCol="0">
            <a:spAutoFit/>
          </a:bodyPr>
          <a:lstStyle/>
          <a:p>
            <a:r>
              <a:rPr lang="en-IN" sz="800" b="1" dirty="0">
                <a:solidFill>
                  <a:schemeClr val="tx1"/>
                </a:solidFill>
                <a:latin typeface="+mn-lt"/>
              </a:rPr>
              <a:t>100–499</a:t>
            </a:r>
          </a:p>
        </p:txBody>
      </p:sp>
      <p:sp>
        <p:nvSpPr>
          <p:cNvPr id="76" name="TextBox 75"/>
          <p:cNvSpPr txBox="1"/>
          <p:nvPr/>
        </p:nvSpPr>
        <p:spPr>
          <a:xfrm>
            <a:off x="7480080" y="5788305"/>
            <a:ext cx="473206" cy="215444"/>
          </a:xfrm>
          <a:prstGeom prst="rect">
            <a:avLst/>
          </a:prstGeom>
          <a:noFill/>
        </p:spPr>
        <p:txBody>
          <a:bodyPr wrap="none" rtlCol="0">
            <a:spAutoFit/>
          </a:bodyPr>
          <a:lstStyle/>
          <a:p>
            <a:r>
              <a:rPr lang="en-IN" sz="800" b="1" dirty="0">
                <a:solidFill>
                  <a:schemeClr val="tx1"/>
                </a:solidFill>
                <a:latin typeface="+mn-lt"/>
              </a:rPr>
              <a:t>50–99</a:t>
            </a:r>
          </a:p>
        </p:txBody>
      </p:sp>
      <p:sp>
        <p:nvSpPr>
          <p:cNvPr id="77" name="TextBox 76"/>
          <p:cNvSpPr txBox="1"/>
          <p:nvPr/>
        </p:nvSpPr>
        <p:spPr>
          <a:xfrm>
            <a:off x="7480080" y="5957050"/>
            <a:ext cx="620683" cy="215444"/>
          </a:xfrm>
          <a:prstGeom prst="rect">
            <a:avLst/>
          </a:prstGeom>
          <a:noFill/>
        </p:spPr>
        <p:txBody>
          <a:bodyPr wrap="none" rtlCol="0">
            <a:spAutoFit/>
          </a:bodyPr>
          <a:lstStyle/>
          <a:p>
            <a:r>
              <a:rPr lang="en-IN" sz="800" b="1" dirty="0">
                <a:solidFill>
                  <a:schemeClr val="tx1"/>
                </a:solidFill>
                <a:latin typeface="+mn-lt"/>
              </a:rPr>
              <a:t>below 50</a:t>
            </a:r>
          </a:p>
        </p:txBody>
      </p:sp>
      <p:sp>
        <p:nvSpPr>
          <p:cNvPr id="78" name="TextBox 77"/>
          <p:cNvSpPr txBox="1"/>
          <p:nvPr/>
        </p:nvSpPr>
        <p:spPr>
          <a:xfrm>
            <a:off x="7480080" y="6110986"/>
            <a:ext cx="550151" cy="215444"/>
          </a:xfrm>
          <a:prstGeom prst="rect">
            <a:avLst/>
          </a:prstGeom>
          <a:noFill/>
        </p:spPr>
        <p:txBody>
          <a:bodyPr wrap="none" rtlCol="0">
            <a:spAutoFit/>
          </a:bodyPr>
          <a:lstStyle/>
          <a:p>
            <a:r>
              <a:rPr lang="en-IN" sz="800" b="1" dirty="0">
                <a:solidFill>
                  <a:schemeClr val="tx1"/>
                </a:solidFill>
                <a:latin typeface="+mn-lt"/>
              </a:rPr>
              <a:t>no data</a:t>
            </a:r>
          </a:p>
        </p:txBody>
      </p:sp>
    </p:spTree>
    <p:extLst>
      <p:ext uri="{BB962C8B-B14F-4D97-AF65-F5344CB8AC3E}">
        <p14:creationId xmlns:p14="http://schemas.microsoft.com/office/powerpoint/2010/main" val="3135513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AA33-37DC-41D1-8A16-F407FF3EF69A}"/>
              </a:ext>
            </a:extLst>
          </p:cNvPr>
          <p:cNvSpPr>
            <a:spLocks noGrp="1"/>
          </p:cNvSpPr>
          <p:nvPr>
            <p:ph type="title"/>
          </p:nvPr>
        </p:nvSpPr>
        <p:spPr/>
        <p:txBody>
          <a:bodyPr/>
          <a:lstStyle/>
          <a:p>
            <a:r>
              <a:rPr lang="en-US" dirty="0"/>
              <a:t>2.3.2 Health and Gender </a:t>
            </a:r>
            <a:r>
              <a:rPr lang="en-US" sz="2000" b="0" dirty="0"/>
              <a:t>(3 of 5)</a:t>
            </a:r>
            <a:endParaRPr lang="en-US" dirty="0"/>
          </a:p>
        </p:txBody>
      </p:sp>
      <p:sp>
        <p:nvSpPr>
          <p:cNvPr id="3" name="Content Placeholder 2">
            <a:extLst>
              <a:ext uri="{FF2B5EF4-FFF2-40B4-BE49-F238E27FC236}">
                <a16:creationId xmlns:a16="http://schemas.microsoft.com/office/drawing/2014/main" id="{D19F282F-96AC-4B6E-9E2C-C6DB4BF5F65A}"/>
              </a:ext>
            </a:extLst>
          </p:cNvPr>
          <p:cNvSpPr>
            <a:spLocks noGrp="1"/>
          </p:cNvSpPr>
          <p:nvPr>
            <p:ph sz="quarter" idx="13"/>
          </p:nvPr>
        </p:nvSpPr>
        <p:spPr>
          <a:xfrm>
            <a:off x="457200" y="1556326"/>
            <a:ext cx="8229600" cy="783569"/>
          </a:xfrm>
        </p:spPr>
        <p:txBody>
          <a:bodyPr/>
          <a:lstStyle/>
          <a:p>
            <a:pPr marL="432" indent="0">
              <a:buNone/>
            </a:pPr>
            <a:r>
              <a:rPr lang="en-IN" b="1" dirty="0"/>
              <a:t>Figure 2-34:</a:t>
            </a:r>
            <a:r>
              <a:rPr lang="en-IN" dirty="0"/>
              <a:t> </a:t>
            </a:r>
            <a:r>
              <a:rPr lang="en-US" dirty="0"/>
              <a:t>Maternal mortality range is pronounced in the United States.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608" y="2500883"/>
            <a:ext cx="5974842" cy="3714965"/>
          </a:xfrm>
          <a:prstGeom prst="rect">
            <a:avLst/>
          </a:prstGeom>
        </p:spPr>
      </p:pic>
      <p:sp>
        <p:nvSpPr>
          <p:cNvPr id="7" name="TextBox 6"/>
          <p:cNvSpPr txBox="1"/>
          <p:nvPr/>
        </p:nvSpPr>
        <p:spPr>
          <a:xfrm>
            <a:off x="6576252" y="4785640"/>
            <a:ext cx="1518364" cy="338554"/>
          </a:xfrm>
          <a:prstGeom prst="rect">
            <a:avLst/>
          </a:prstGeom>
          <a:noFill/>
        </p:spPr>
        <p:txBody>
          <a:bodyPr wrap="none" rtlCol="0">
            <a:spAutoFit/>
          </a:bodyPr>
          <a:lstStyle/>
          <a:p>
            <a:r>
              <a:rPr lang="en-US" sz="800" b="1" dirty="0">
                <a:solidFill>
                  <a:schemeClr val="tx1"/>
                </a:solidFill>
                <a:latin typeface="Arial Black" panose="020B0A04020102020204" pitchFamily="34" charset="0"/>
              </a:rPr>
              <a:t>Maternal mortality rate</a:t>
            </a:r>
          </a:p>
          <a:p>
            <a:r>
              <a:rPr lang="en-US" sz="800" b="1" dirty="0">
                <a:solidFill>
                  <a:schemeClr val="tx1"/>
                </a:solidFill>
                <a:latin typeface="Arial Black" panose="020B0A04020102020204" pitchFamily="34" charset="0"/>
              </a:rPr>
              <a:t>(per 100,000 live births)</a:t>
            </a:r>
            <a:endParaRPr lang="en-IN" sz="800" b="1" dirty="0">
              <a:solidFill>
                <a:schemeClr val="tx1"/>
              </a:solidFill>
              <a:latin typeface="Arial Black" panose="020B0A04020102020204" pitchFamily="34" charset="0"/>
            </a:endParaRPr>
          </a:p>
        </p:txBody>
      </p:sp>
      <p:sp>
        <p:nvSpPr>
          <p:cNvPr id="8" name="TextBox 7"/>
          <p:cNvSpPr txBox="1"/>
          <p:nvPr/>
        </p:nvSpPr>
        <p:spPr>
          <a:xfrm>
            <a:off x="6834787" y="5094510"/>
            <a:ext cx="838691" cy="215444"/>
          </a:xfrm>
          <a:prstGeom prst="rect">
            <a:avLst/>
          </a:prstGeom>
          <a:noFill/>
        </p:spPr>
        <p:txBody>
          <a:bodyPr wrap="none" rtlCol="0">
            <a:spAutoFit/>
          </a:bodyPr>
          <a:lstStyle/>
          <a:p>
            <a:r>
              <a:rPr lang="en-IN" sz="800" b="1" dirty="0">
                <a:solidFill>
                  <a:schemeClr val="tx1"/>
                </a:solidFill>
                <a:latin typeface="+mn-lt"/>
              </a:rPr>
              <a:t>20 and above</a:t>
            </a:r>
          </a:p>
        </p:txBody>
      </p:sp>
      <p:sp>
        <p:nvSpPr>
          <p:cNvPr id="9" name="TextBox 8"/>
          <p:cNvSpPr txBox="1"/>
          <p:nvPr/>
        </p:nvSpPr>
        <p:spPr>
          <a:xfrm>
            <a:off x="6834787" y="5282660"/>
            <a:ext cx="473206" cy="215444"/>
          </a:xfrm>
          <a:prstGeom prst="rect">
            <a:avLst/>
          </a:prstGeom>
          <a:noFill/>
        </p:spPr>
        <p:txBody>
          <a:bodyPr wrap="none" rtlCol="0">
            <a:spAutoFit/>
          </a:bodyPr>
          <a:lstStyle/>
          <a:p>
            <a:r>
              <a:rPr lang="en-IN" sz="800" b="1" dirty="0">
                <a:solidFill>
                  <a:schemeClr val="tx1"/>
                </a:solidFill>
                <a:latin typeface="+mn-lt"/>
              </a:rPr>
              <a:t>10–19</a:t>
            </a:r>
          </a:p>
        </p:txBody>
      </p:sp>
      <p:sp>
        <p:nvSpPr>
          <p:cNvPr id="11" name="TextBox 10"/>
          <p:cNvSpPr txBox="1"/>
          <p:nvPr/>
        </p:nvSpPr>
        <p:spPr>
          <a:xfrm>
            <a:off x="6834787" y="5466916"/>
            <a:ext cx="620683" cy="215444"/>
          </a:xfrm>
          <a:prstGeom prst="rect">
            <a:avLst/>
          </a:prstGeom>
          <a:noFill/>
        </p:spPr>
        <p:txBody>
          <a:bodyPr wrap="none" rtlCol="0">
            <a:spAutoFit/>
          </a:bodyPr>
          <a:lstStyle/>
          <a:p>
            <a:r>
              <a:rPr lang="en-IN" sz="800" b="1" dirty="0">
                <a:solidFill>
                  <a:schemeClr val="tx1"/>
                </a:solidFill>
                <a:latin typeface="+mn-lt"/>
              </a:rPr>
              <a:t>below 10</a:t>
            </a:r>
          </a:p>
        </p:txBody>
      </p:sp>
      <p:sp>
        <p:nvSpPr>
          <p:cNvPr id="12" name="TextBox 11"/>
          <p:cNvSpPr txBox="1"/>
          <p:nvPr/>
        </p:nvSpPr>
        <p:spPr>
          <a:xfrm>
            <a:off x="6834787" y="5656571"/>
            <a:ext cx="550151" cy="215444"/>
          </a:xfrm>
          <a:prstGeom prst="rect">
            <a:avLst/>
          </a:prstGeom>
          <a:noFill/>
        </p:spPr>
        <p:txBody>
          <a:bodyPr wrap="none" rtlCol="0">
            <a:spAutoFit/>
          </a:bodyPr>
          <a:lstStyle/>
          <a:p>
            <a:r>
              <a:rPr lang="en-IN" sz="800" b="1" dirty="0">
                <a:solidFill>
                  <a:schemeClr val="tx1"/>
                </a:solidFill>
                <a:latin typeface="+mn-lt"/>
              </a:rPr>
              <a:t>no data</a:t>
            </a:r>
          </a:p>
        </p:txBody>
      </p:sp>
    </p:spTree>
    <p:extLst>
      <p:ext uri="{BB962C8B-B14F-4D97-AF65-F5344CB8AC3E}">
        <p14:creationId xmlns:p14="http://schemas.microsoft.com/office/powerpoint/2010/main" val="4003129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262" y="2534038"/>
            <a:ext cx="4989576" cy="3925824"/>
          </a:xfrm>
          <a:prstGeom prst="rect">
            <a:avLst/>
          </a:prstGeom>
        </p:spPr>
      </p:pic>
      <p:sp>
        <p:nvSpPr>
          <p:cNvPr id="2" name="Title 1">
            <a:extLst>
              <a:ext uri="{FF2B5EF4-FFF2-40B4-BE49-F238E27FC236}">
                <a16:creationId xmlns:a16="http://schemas.microsoft.com/office/drawing/2014/main" id="{88E9AA33-37DC-41D1-8A16-F407FF3EF69A}"/>
              </a:ext>
            </a:extLst>
          </p:cNvPr>
          <p:cNvSpPr>
            <a:spLocks noGrp="1"/>
          </p:cNvSpPr>
          <p:nvPr>
            <p:ph type="title"/>
          </p:nvPr>
        </p:nvSpPr>
        <p:spPr/>
        <p:txBody>
          <a:bodyPr/>
          <a:lstStyle/>
          <a:p>
            <a:r>
              <a:rPr lang="en-US" dirty="0"/>
              <a:t>2.3.2 Health and Gender </a:t>
            </a:r>
            <a:r>
              <a:rPr lang="en-US" sz="2000" b="0" dirty="0"/>
              <a:t>(4 of 5)</a:t>
            </a:r>
            <a:endParaRPr lang="en-US" dirty="0"/>
          </a:p>
        </p:txBody>
      </p:sp>
      <p:sp>
        <p:nvSpPr>
          <p:cNvPr id="3" name="Content Placeholder 2">
            <a:extLst>
              <a:ext uri="{FF2B5EF4-FFF2-40B4-BE49-F238E27FC236}">
                <a16:creationId xmlns:a16="http://schemas.microsoft.com/office/drawing/2014/main" id="{D19F282F-96AC-4B6E-9E2C-C6DB4BF5F65A}"/>
              </a:ext>
            </a:extLst>
          </p:cNvPr>
          <p:cNvSpPr>
            <a:spLocks noGrp="1"/>
          </p:cNvSpPr>
          <p:nvPr>
            <p:ph sz="quarter" idx="13"/>
          </p:nvPr>
        </p:nvSpPr>
        <p:spPr>
          <a:xfrm>
            <a:off x="457200" y="1556326"/>
            <a:ext cx="8229600" cy="1199574"/>
          </a:xfrm>
        </p:spPr>
        <p:txBody>
          <a:bodyPr/>
          <a:lstStyle/>
          <a:p>
            <a:pPr marL="432" indent="0">
              <a:buNone/>
            </a:pPr>
            <a:r>
              <a:rPr lang="en-IN" b="1" dirty="0"/>
              <a:t>Figure 2-35:</a:t>
            </a:r>
            <a:r>
              <a:rPr lang="en-IN" dirty="0"/>
              <a:t> </a:t>
            </a:r>
            <a:r>
              <a:rPr lang="en-US" dirty="0"/>
              <a:t>Lavender represents what we would expect from biology, green represents more male children than expected.</a:t>
            </a:r>
          </a:p>
        </p:txBody>
      </p:sp>
      <p:sp>
        <p:nvSpPr>
          <p:cNvPr id="7" name="TextBox 6"/>
          <p:cNvSpPr txBox="1"/>
          <p:nvPr/>
        </p:nvSpPr>
        <p:spPr>
          <a:xfrm>
            <a:off x="5338652" y="4079259"/>
            <a:ext cx="446060" cy="266526"/>
          </a:xfrm>
          <a:prstGeom prst="rect">
            <a:avLst/>
          </a:prstGeom>
          <a:noFill/>
        </p:spPr>
        <p:txBody>
          <a:bodyPr wrap="none" rtlCol="0">
            <a:spAutoFit/>
          </a:bodyPr>
          <a:lstStyle/>
          <a:p>
            <a:pPr algn="ctr"/>
            <a:r>
              <a:rPr lang="en-IN" sz="600" b="1" i="1" dirty="0">
                <a:solidFill>
                  <a:srgbClr val="4CC8F2"/>
                </a:solidFill>
              </a:rPr>
              <a:t>INDIAN</a:t>
            </a:r>
          </a:p>
          <a:p>
            <a:pPr algn="ctr"/>
            <a:r>
              <a:rPr lang="en-IN" sz="600" b="1" i="1" dirty="0">
                <a:solidFill>
                  <a:srgbClr val="4CC8F2"/>
                </a:solidFill>
              </a:rPr>
              <a:t>OCEAN</a:t>
            </a:r>
          </a:p>
        </p:txBody>
      </p:sp>
      <p:sp>
        <p:nvSpPr>
          <p:cNvPr id="8" name="TextBox 7"/>
          <p:cNvSpPr txBox="1"/>
          <p:nvPr/>
        </p:nvSpPr>
        <p:spPr>
          <a:xfrm>
            <a:off x="3639769" y="3379537"/>
            <a:ext cx="547859" cy="266526"/>
          </a:xfrm>
          <a:prstGeom prst="rect">
            <a:avLst/>
          </a:prstGeom>
          <a:noFill/>
        </p:spPr>
        <p:txBody>
          <a:bodyPr wrap="none" rtlCol="0">
            <a:spAutoFit/>
          </a:bodyPr>
          <a:lstStyle/>
          <a:p>
            <a:pPr algn="ctr"/>
            <a:r>
              <a:rPr lang="en-IN" sz="600" b="1" i="1" dirty="0">
                <a:solidFill>
                  <a:srgbClr val="4CC8F2"/>
                </a:solidFill>
              </a:rPr>
              <a:t>ATLANTIC</a:t>
            </a:r>
          </a:p>
          <a:p>
            <a:pPr algn="ctr"/>
            <a:r>
              <a:rPr lang="en-IN" sz="600" b="1" i="1" dirty="0">
                <a:solidFill>
                  <a:srgbClr val="4CC8F2"/>
                </a:solidFill>
              </a:rPr>
              <a:t>OCEAN</a:t>
            </a:r>
          </a:p>
        </p:txBody>
      </p:sp>
      <p:sp>
        <p:nvSpPr>
          <p:cNvPr id="9" name="TextBox 8"/>
          <p:cNvSpPr txBox="1"/>
          <p:nvPr/>
        </p:nvSpPr>
        <p:spPr>
          <a:xfrm>
            <a:off x="5234474" y="4429374"/>
            <a:ext cx="815608" cy="161583"/>
          </a:xfrm>
          <a:prstGeom prst="rect">
            <a:avLst/>
          </a:prstGeom>
          <a:noFill/>
        </p:spPr>
        <p:txBody>
          <a:bodyPr wrap="none" rtlCol="0">
            <a:spAutoFit/>
          </a:bodyPr>
          <a:lstStyle>
            <a:defPPr marR="0" lvl="0" algn="l" rtl="0">
              <a:lnSpc>
                <a:spcPct val="100000"/>
              </a:lnSpc>
              <a:spcBef>
                <a:spcPts val="0"/>
              </a:spcBef>
              <a:spcAft>
                <a:spcPts val="0"/>
              </a:spcAft>
            </a:defPPr>
            <a:lvl1pPr algn="ctr">
              <a:defRPr sz="450" b="1" i="1" spc="-20">
                <a:solidFill>
                  <a:srgbClr val="00A7EC"/>
                </a:solidFill>
                <a:latin typeface="+mn-lt"/>
              </a:defRPr>
            </a:lvl1pPr>
          </a:lstStyle>
          <a:p>
            <a:r>
              <a:rPr lang="en-IN" dirty="0"/>
              <a:t>TROPIC OF CAPRICORN</a:t>
            </a:r>
          </a:p>
        </p:txBody>
      </p:sp>
      <p:sp>
        <p:nvSpPr>
          <p:cNvPr id="10" name="TextBox 9"/>
          <p:cNvSpPr txBox="1"/>
          <p:nvPr/>
        </p:nvSpPr>
        <p:spPr>
          <a:xfrm>
            <a:off x="6571782" y="3938702"/>
            <a:ext cx="473206" cy="161583"/>
          </a:xfrm>
          <a:prstGeom prst="rect">
            <a:avLst/>
          </a:prstGeom>
          <a:noFill/>
        </p:spPr>
        <p:txBody>
          <a:bodyPr wrap="none" rtlCol="0">
            <a:spAutoFit/>
          </a:bodyPr>
          <a:lstStyle/>
          <a:p>
            <a:pPr algn="ctr"/>
            <a:r>
              <a:rPr lang="en-IN" sz="450" b="1" i="1" spc="-20" dirty="0">
                <a:solidFill>
                  <a:srgbClr val="00A7EC"/>
                </a:solidFill>
                <a:latin typeface="+mn-lt"/>
              </a:rPr>
              <a:t>EQUATOR</a:t>
            </a:r>
          </a:p>
        </p:txBody>
      </p:sp>
      <p:sp>
        <p:nvSpPr>
          <p:cNvPr id="11" name="TextBox 10"/>
          <p:cNvSpPr txBox="1"/>
          <p:nvPr/>
        </p:nvSpPr>
        <p:spPr>
          <a:xfrm>
            <a:off x="6417671" y="3713678"/>
            <a:ext cx="473825" cy="266526"/>
          </a:xfrm>
          <a:prstGeom prst="rect">
            <a:avLst/>
          </a:prstGeom>
          <a:noFill/>
        </p:spPr>
        <p:txBody>
          <a:bodyPr wrap="none" rtlCol="0">
            <a:spAutoFit/>
          </a:bodyPr>
          <a:lstStyle/>
          <a:p>
            <a:pPr algn="ctr"/>
            <a:r>
              <a:rPr lang="en-IN" sz="600" b="1" i="1" dirty="0">
                <a:solidFill>
                  <a:srgbClr val="4CC8F2"/>
                </a:solidFill>
              </a:rPr>
              <a:t>PACIFIC</a:t>
            </a:r>
          </a:p>
          <a:p>
            <a:pPr algn="ctr"/>
            <a:r>
              <a:rPr lang="en-IN" sz="600" b="1" i="1" dirty="0">
                <a:solidFill>
                  <a:srgbClr val="4CC8F2"/>
                </a:solidFill>
              </a:rPr>
              <a:t>OCEAN</a:t>
            </a:r>
          </a:p>
        </p:txBody>
      </p:sp>
      <p:sp>
        <p:nvSpPr>
          <p:cNvPr id="12" name="TextBox 11"/>
          <p:cNvSpPr txBox="1"/>
          <p:nvPr/>
        </p:nvSpPr>
        <p:spPr>
          <a:xfrm>
            <a:off x="6249943" y="3547279"/>
            <a:ext cx="720710" cy="161583"/>
          </a:xfrm>
          <a:prstGeom prst="rect">
            <a:avLst/>
          </a:prstGeom>
          <a:noFill/>
        </p:spPr>
        <p:txBody>
          <a:bodyPr wrap="none" rtlCol="0">
            <a:spAutoFit/>
          </a:bodyPr>
          <a:lstStyle/>
          <a:p>
            <a:pPr algn="ctr"/>
            <a:r>
              <a:rPr lang="en-IN" sz="450" b="1" i="1" spc="-20" dirty="0">
                <a:solidFill>
                  <a:srgbClr val="00A7EC"/>
                </a:solidFill>
                <a:latin typeface="+mn-lt"/>
              </a:rPr>
              <a:t>TROPIC OF CANCER</a:t>
            </a:r>
          </a:p>
        </p:txBody>
      </p:sp>
      <p:sp>
        <p:nvSpPr>
          <p:cNvPr id="13" name="TextBox 12"/>
          <p:cNvSpPr txBox="1"/>
          <p:nvPr/>
        </p:nvSpPr>
        <p:spPr>
          <a:xfrm>
            <a:off x="2294733" y="4090457"/>
            <a:ext cx="473825" cy="266526"/>
          </a:xfrm>
          <a:prstGeom prst="rect">
            <a:avLst/>
          </a:prstGeom>
          <a:noFill/>
        </p:spPr>
        <p:txBody>
          <a:bodyPr wrap="none" rtlCol="0">
            <a:spAutoFit/>
          </a:bodyPr>
          <a:lstStyle/>
          <a:p>
            <a:pPr algn="ctr"/>
            <a:r>
              <a:rPr lang="en-IN" sz="600" b="1" i="1" dirty="0">
                <a:solidFill>
                  <a:srgbClr val="4CC8F2"/>
                </a:solidFill>
              </a:rPr>
              <a:t>PACIFIC</a:t>
            </a:r>
          </a:p>
          <a:p>
            <a:pPr algn="ctr"/>
            <a:r>
              <a:rPr lang="en-IN" sz="600" b="1" i="1" dirty="0">
                <a:solidFill>
                  <a:srgbClr val="4CC8F2"/>
                </a:solidFill>
              </a:rPr>
              <a:t>OCEAN</a:t>
            </a:r>
          </a:p>
        </p:txBody>
      </p:sp>
      <p:sp>
        <p:nvSpPr>
          <p:cNvPr id="14" name="TextBox 13"/>
          <p:cNvSpPr txBox="1"/>
          <p:nvPr/>
        </p:nvSpPr>
        <p:spPr>
          <a:xfrm>
            <a:off x="5602093" y="4727140"/>
            <a:ext cx="489236" cy="161583"/>
          </a:xfrm>
          <a:prstGeom prst="rect">
            <a:avLst/>
          </a:prstGeom>
          <a:noFill/>
        </p:spPr>
        <p:txBody>
          <a:bodyPr wrap="none" rtlCol="0">
            <a:spAutoFit/>
          </a:bodyPr>
          <a:lstStyle/>
          <a:p>
            <a:r>
              <a:rPr lang="en-IN" sz="450" b="1" dirty="0">
                <a:solidFill>
                  <a:schemeClr val="tx1"/>
                </a:solidFill>
              </a:rPr>
              <a:t>3,000 Miles</a:t>
            </a:r>
          </a:p>
        </p:txBody>
      </p:sp>
      <p:sp>
        <p:nvSpPr>
          <p:cNvPr id="15" name="TextBox 14"/>
          <p:cNvSpPr txBox="1"/>
          <p:nvPr/>
        </p:nvSpPr>
        <p:spPr>
          <a:xfrm>
            <a:off x="5396300" y="4842835"/>
            <a:ext cx="643125" cy="161583"/>
          </a:xfrm>
          <a:prstGeom prst="rect">
            <a:avLst/>
          </a:prstGeom>
          <a:noFill/>
        </p:spPr>
        <p:txBody>
          <a:bodyPr wrap="none" rtlCol="0">
            <a:spAutoFit/>
          </a:bodyPr>
          <a:lstStyle/>
          <a:p>
            <a:r>
              <a:rPr lang="en-IN" sz="450" b="1" dirty="0">
                <a:solidFill>
                  <a:schemeClr val="tx1"/>
                </a:solidFill>
              </a:rPr>
              <a:t>3,000 </a:t>
            </a:r>
            <a:r>
              <a:rPr lang="en-IN" sz="450" b="1" dirty="0" err="1">
                <a:solidFill>
                  <a:schemeClr val="tx1"/>
                </a:solidFill>
              </a:rPr>
              <a:t>Kilometers</a:t>
            </a:r>
            <a:endParaRPr lang="en-IN" sz="450" b="1" dirty="0">
              <a:solidFill>
                <a:schemeClr val="tx1"/>
              </a:solidFill>
            </a:endParaRPr>
          </a:p>
        </p:txBody>
      </p:sp>
      <p:sp>
        <p:nvSpPr>
          <p:cNvPr id="16" name="TextBox 15"/>
          <p:cNvSpPr txBox="1"/>
          <p:nvPr/>
        </p:nvSpPr>
        <p:spPr>
          <a:xfrm>
            <a:off x="5316379" y="4726939"/>
            <a:ext cx="328936" cy="161583"/>
          </a:xfrm>
          <a:prstGeom prst="rect">
            <a:avLst/>
          </a:prstGeom>
          <a:noFill/>
        </p:spPr>
        <p:txBody>
          <a:bodyPr wrap="none" rtlCol="0">
            <a:spAutoFit/>
          </a:bodyPr>
          <a:lstStyle/>
          <a:p>
            <a:r>
              <a:rPr lang="en-IN" sz="450" b="1" dirty="0">
                <a:solidFill>
                  <a:schemeClr val="tx1"/>
                </a:solidFill>
              </a:rPr>
              <a:t>1,500</a:t>
            </a:r>
          </a:p>
        </p:txBody>
      </p:sp>
      <p:sp>
        <p:nvSpPr>
          <p:cNvPr id="17" name="TextBox 16"/>
          <p:cNvSpPr txBox="1"/>
          <p:nvPr/>
        </p:nvSpPr>
        <p:spPr>
          <a:xfrm>
            <a:off x="5076116" y="4726939"/>
            <a:ext cx="216726" cy="161583"/>
          </a:xfrm>
          <a:prstGeom prst="rect">
            <a:avLst/>
          </a:prstGeom>
          <a:noFill/>
        </p:spPr>
        <p:txBody>
          <a:bodyPr wrap="none" rtlCol="0">
            <a:spAutoFit/>
          </a:bodyPr>
          <a:lstStyle/>
          <a:p>
            <a:r>
              <a:rPr lang="en-IN" sz="450" b="1" dirty="0">
                <a:solidFill>
                  <a:schemeClr val="tx1"/>
                </a:solidFill>
              </a:rPr>
              <a:t>0</a:t>
            </a:r>
          </a:p>
        </p:txBody>
      </p:sp>
      <p:sp>
        <p:nvSpPr>
          <p:cNvPr id="18" name="TextBox 17"/>
          <p:cNvSpPr txBox="1"/>
          <p:nvPr/>
        </p:nvSpPr>
        <p:spPr>
          <a:xfrm>
            <a:off x="5200350" y="4842835"/>
            <a:ext cx="328936" cy="161583"/>
          </a:xfrm>
          <a:prstGeom prst="rect">
            <a:avLst/>
          </a:prstGeom>
          <a:noFill/>
        </p:spPr>
        <p:txBody>
          <a:bodyPr wrap="none" rtlCol="0">
            <a:spAutoFit/>
          </a:bodyPr>
          <a:lstStyle/>
          <a:p>
            <a:r>
              <a:rPr lang="en-IN" sz="450" b="1" dirty="0">
                <a:solidFill>
                  <a:schemeClr val="tx1"/>
                </a:solidFill>
              </a:rPr>
              <a:t>1,500</a:t>
            </a:r>
          </a:p>
        </p:txBody>
      </p:sp>
      <p:sp>
        <p:nvSpPr>
          <p:cNvPr id="19" name="TextBox 18"/>
          <p:cNvSpPr txBox="1"/>
          <p:nvPr/>
        </p:nvSpPr>
        <p:spPr>
          <a:xfrm>
            <a:off x="5072601" y="4842835"/>
            <a:ext cx="216726" cy="161583"/>
          </a:xfrm>
          <a:prstGeom prst="rect">
            <a:avLst/>
          </a:prstGeom>
          <a:noFill/>
        </p:spPr>
        <p:txBody>
          <a:bodyPr wrap="none" rtlCol="0">
            <a:spAutoFit/>
          </a:bodyPr>
          <a:lstStyle/>
          <a:p>
            <a:r>
              <a:rPr lang="en-IN" sz="450" b="1" dirty="0">
                <a:solidFill>
                  <a:schemeClr val="tx1"/>
                </a:solidFill>
              </a:rPr>
              <a:t>0</a:t>
            </a:r>
          </a:p>
        </p:txBody>
      </p:sp>
      <p:sp>
        <p:nvSpPr>
          <p:cNvPr id="20" name="TextBox 19"/>
          <p:cNvSpPr txBox="1"/>
          <p:nvPr/>
        </p:nvSpPr>
        <p:spPr>
          <a:xfrm>
            <a:off x="5739610" y="4974062"/>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21" name="TextBox 20"/>
          <p:cNvSpPr txBox="1"/>
          <p:nvPr/>
        </p:nvSpPr>
        <p:spPr>
          <a:xfrm>
            <a:off x="5507805" y="4974062"/>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22" name="TextBox 21"/>
          <p:cNvSpPr txBox="1"/>
          <p:nvPr/>
        </p:nvSpPr>
        <p:spPr>
          <a:xfrm>
            <a:off x="5292975" y="4974062"/>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23" name="TextBox 22"/>
          <p:cNvSpPr txBox="1"/>
          <p:nvPr/>
        </p:nvSpPr>
        <p:spPr>
          <a:xfrm>
            <a:off x="3400597" y="4974062"/>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24" name="TextBox 23"/>
          <p:cNvSpPr txBox="1"/>
          <p:nvPr/>
        </p:nvSpPr>
        <p:spPr>
          <a:xfrm>
            <a:off x="2419215" y="4974062"/>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25" name="TextBox 24"/>
          <p:cNvSpPr txBox="1"/>
          <p:nvPr/>
        </p:nvSpPr>
        <p:spPr>
          <a:xfrm>
            <a:off x="1999781" y="4317216"/>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26" name="TextBox 25"/>
          <p:cNvSpPr txBox="1"/>
          <p:nvPr/>
        </p:nvSpPr>
        <p:spPr>
          <a:xfrm>
            <a:off x="1998661" y="3986554"/>
            <a:ext cx="236295" cy="162876"/>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27" name="TextBox 26"/>
          <p:cNvSpPr txBox="1"/>
          <p:nvPr/>
        </p:nvSpPr>
        <p:spPr>
          <a:xfrm>
            <a:off x="1995096" y="364338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28" name="TextBox 27"/>
          <p:cNvSpPr txBox="1"/>
          <p:nvPr/>
        </p:nvSpPr>
        <p:spPr>
          <a:xfrm>
            <a:off x="2125497" y="3307867"/>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29" name="TextBox 28"/>
          <p:cNvSpPr txBox="1"/>
          <p:nvPr/>
        </p:nvSpPr>
        <p:spPr>
          <a:xfrm>
            <a:off x="2818519" y="2635125"/>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30" name="TextBox 29"/>
          <p:cNvSpPr txBox="1"/>
          <p:nvPr/>
        </p:nvSpPr>
        <p:spPr>
          <a:xfrm>
            <a:off x="3068590" y="2539327"/>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31" name="TextBox 30"/>
          <p:cNvSpPr txBox="1"/>
          <p:nvPr/>
        </p:nvSpPr>
        <p:spPr>
          <a:xfrm>
            <a:off x="3239742" y="2539327"/>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32" name="TextBox 31"/>
          <p:cNvSpPr txBox="1"/>
          <p:nvPr/>
        </p:nvSpPr>
        <p:spPr>
          <a:xfrm>
            <a:off x="3383313" y="2539327"/>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33" name="TextBox 32"/>
          <p:cNvSpPr txBox="1"/>
          <p:nvPr/>
        </p:nvSpPr>
        <p:spPr>
          <a:xfrm>
            <a:off x="3552513" y="2539327"/>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34" name="TextBox 33"/>
          <p:cNvSpPr txBox="1"/>
          <p:nvPr/>
        </p:nvSpPr>
        <p:spPr>
          <a:xfrm>
            <a:off x="3735380" y="2539325"/>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35" name="TextBox 34"/>
          <p:cNvSpPr txBox="1"/>
          <p:nvPr/>
        </p:nvSpPr>
        <p:spPr>
          <a:xfrm>
            <a:off x="3900615" y="2539327"/>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36" name="TextBox 35"/>
          <p:cNvSpPr txBox="1"/>
          <p:nvPr/>
        </p:nvSpPr>
        <p:spPr>
          <a:xfrm>
            <a:off x="4065959" y="2539327"/>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37" name="TextBox 36"/>
          <p:cNvSpPr txBox="1"/>
          <p:nvPr/>
        </p:nvSpPr>
        <p:spPr>
          <a:xfrm>
            <a:off x="4399870" y="2539608"/>
            <a:ext cx="236295" cy="162876"/>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38" name="TextBox 37"/>
          <p:cNvSpPr txBox="1"/>
          <p:nvPr/>
        </p:nvSpPr>
        <p:spPr>
          <a:xfrm>
            <a:off x="4549930" y="2539608"/>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39" name="TextBox 38"/>
          <p:cNvSpPr txBox="1"/>
          <p:nvPr/>
        </p:nvSpPr>
        <p:spPr>
          <a:xfrm>
            <a:off x="4701488" y="2540125"/>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40" name="TextBox 39"/>
          <p:cNvSpPr txBox="1"/>
          <p:nvPr/>
        </p:nvSpPr>
        <p:spPr>
          <a:xfrm>
            <a:off x="4878850" y="253515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1" name="TextBox 40"/>
          <p:cNvSpPr txBox="1"/>
          <p:nvPr/>
        </p:nvSpPr>
        <p:spPr>
          <a:xfrm>
            <a:off x="5028052" y="2543404"/>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2" name="TextBox 41"/>
          <p:cNvSpPr txBox="1"/>
          <p:nvPr/>
        </p:nvSpPr>
        <p:spPr>
          <a:xfrm>
            <a:off x="5165814" y="2539323"/>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43" name="TextBox 42"/>
          <p:cNvSpPr txBox="1"/>
          <p:nvPr/>
        </p:nvSpPr>
        <p:spPr>
          <a:xfrm>
            <a:off x="5336646" y="2537998"/>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44" name="TextBox 43"/>
          <p:cNvSpPr txBox="1"/>
          <p:nvPr/>
        </p:nvSpPr>
        <p:spPr>
          <a:xfrm>
            <a:off x="5831076" y="2534038"/>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45" name="TextBox 44"/>
          <p:cNvSpPr txBox="1"/>
          <p:nvPr/>
        </p:nvSpPr>
        <p:spPr>
          <a:xfrm>
            <a:off x="6185343" y="2636641"/>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6" name="TextBox 45"/>
          <p:cNvSpPr txBox="1"/>
          <p:nvPr/>
        </p:nvSpPr>
        <p:spPr>
          <a:xfrm>
            <a:off x="6622377" y="2961220"/>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7" name="TextBox 46"/>
          <p:cNvSpPr txBox="1"/>
          <p:nvPr/>
        </p:nvSpPr>
        <p:spPr>
          <a:xfrm>
            <a:off x="6850784" y="3303439"/>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48" name="TextBox 47"/>
          <p:cNvSpPr txBox="1"/>
          <p:nvPr/>
        </p:nvSpPr>
        <p:spPr>
          <a:xfrm>
            <a:off x="6946714" y="3982951"/>
            <a:ext cx="236295" cy="162876"/>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49" name="TextBox 48"/>
          <p:cNvSpPr txBox="1"/>
          <p:nvPr/>
        </p:nvSpPr>
        <p:spPr>
          <a:xfrm>
            <a:off x="6844889" y="4662197"/>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0" name="TextBox 49"/>
          <p:cNvSpPr txBox="1"/>
          <p:nvPr/>
        </p:nvSpPr>
        <p:spPr>
          <a:xfrm>
            <a:off x="6916776" y="4325309"/>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1" name="TextBox 50"/>
          <p:cNvSpPr txBox="1"/>
          <p:nvPr/>
        </p:nvSpPr>
        <p:spPr>
          <a:xfrm>
            <a:off x="6916776" y="3646063"/>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2" name="TextBox 51"/>
          <p:cNvSpPr txBox="1"/>
          <p:nvPr/>
        </p:nvSpPr>
        <p:spPr>
          <a:xfrm>
            <a:off x="4279596" y="2718079"/>
            <a:ext cx="410586" cy="236912"/>
          </a:xfrm>
          <a:prstGeom prst="rect">
            <a:avLst/>
          </a:prstGeom>
          <a:noFill/>
        </p:spPr>
        <p:txBody>
          <a:bodyPr wrap="none" rtlCol="0">
            <a:spAutoFit/>
          </a:bodyPr>
          <a:lstStyle/>
          <a:p>
            <a:r>
              <a:rPr lang="en-IN" sz="500" b="1" i="1" dirty="0">
                <a:solidFill>
                  <a:srgbClr val="4CC8F2"/>
                </a:solidFill>
              </a:rPr>
              <a:t>ARCTIC</a:t>
            </a:r>
          </a:p>
          <a:p>
            <a:r>
              <a:rPr lang="en-IN" sz="500" b="1" i="1" dirty="0">
                <a:solidFill>
                  <a:srgbClr val="4CC8F2"/>
                </a:solidFill>
              </a:rPr>
              <a:t>OCEAN</a:t>
            </a:r>
          </a:p>
        </p:txBody>
      </p:sp>
      <p:sp>
        <p:nvSpPr>
          <p:cNvPr id="53" name="TextBox 52"/>
          <p:cNvSpPr txBox="1"/>
          <p:nvPr/>
        </p:nvSpPr>
        <p:spPr>
          <a:xfrm>
            <a:off x="2354544" y="2966103"/>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4" name="TextBox 53"/>
          <p:cNvSpPr txBox="1"/>
          <p:nvPr/>
        </p:nvSpPr>
        <p:spPr>
          <a:xfrm>
            <a:off x="2116808" y="4662197"/>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5" name="TextBox 54"/>
          <p:cNvSpPr txBox="1"/>
          <p:nvPr/>
        </p:nvSpPr>
        <p:spPr>
          <a:xfrm>
            <a:off x="2655631" y="4974062"/>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56" name="TextBox 55"/>
          <p:cNvSpPr txBox="1"/>
          <p:nvPr/>
        </p:nvSpPr>
        <p:spPr>
          <a:xfrm>
            <a:off x="2897364" y="4974062"/>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57" name="TextBox 56"/>
          <p:cNvSpPr txBox="1"/>
          <p:nvPr/>
        </p:nvSpPr>
        <p:spPr>
          <a:xfrm>
            <a:off x="3145332" y="4974062"/>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58" name="TextBox 57"/>
          <p:cNvSpPr txBox="1"/>
          <p:nvPr/>
        </p:nvSpPr>
        <p:spPr>
          <a:xfrm>
            <a:off x="3633012" y="4974062"/>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9" name="TextBox 58"/>
          <p:cNvSpPr txBox="1"/>
          <p:nvPr/>
        </p:nvSpPr>
        <p:spPr>
          <a:xfrm>
            <a:off x="3891875" y="4974062"/>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60" name="TextBox 59"/>
          <p:cNvSpPr txBox="1"/>
          <p:nvPr/>
        </p:nvSpPr>
        <p:spPr>
          <a:xfrm>
            <a:off x="4112342" y="4971154"/>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61" name="TextBox 60"/>
          <p:cNvSpPr txBox="1"/>
          <p:nvPr/>
        </p:nvSpPr>
        <p:spPr>
          <a:xfrm>
            <a:off x="4366742" y="4974062"/>
            <a:ext cx="236295" cy="162876"/>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62" name="TextBox 61"/>
          <p:cNvSpPr txBox="1"/>
          <p:nvPr/>
        </p:nvSpPr>
        <p:spPr>
          <a:xfrm>
            <a:off x="4587357" y="4974062"/>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63" name="TextBox 62"/>
          <p:cNvSpPr txBox="1"/>
          <p:nvPr/>
        </p:nvSpPr>
        <p:spPr>
          <a:xfrm>
            <a:off x="4810829" y="4974062"/>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64" name="TextBox 63"/>
          <p:cNvSpPr txBox="1"/>
          <p:nvPr/>
        </p:nvSpPr>
        <p:spPr>
          <a:xfrm>
            <a:off x="5063748" y="4974062"/>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65" name="TextBox 64"/>
          <p:cNvSpPr txBox="1"/>
          <p:nvPr/>
        </p:nvSpPr>
        <p:spPr>
          <a:xfrm>
            <a:off x="5984294" y="4974062"/>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66" name="TextBox 65"/>
          <p:cNvSpPr txBox="1"/>
          <p:nvPr/>
        </p:nvSpPr>
        <p:spPr>
          <a:xfrm>
            <a:off x="6214459" y="4974062"/>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67" name="TextBox 66"/>
          <p:cNvSpPr txBox="1"/>
          <p:nvPr/>
        </p:nvSpPr>
        <p:spPr>
          <a:xfrm>
            <a:off x="6467744" y="4971953"/>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68" name="TextBox 67"/>
          <p:cNvSpPr txBox="1"/>
          <p:nvPr/>
        </p:nvSpPr>
        <p:spPr>
          <a:xfrm>
            <a:off x="3956941" y="4452931"/>
            <a:ext cx="547859" cy="266526"/>
          </a:xfrm>
          <a:prstGeom prst="rect">
            <a:avLst/>
          </a:prstGeom>
          <a:noFill/>
        </p:spPr>
        <p:txBody>
          <a:bodyPr wrap="none" rtlCol="0">
            <a:spAutoFit/>
          </a:bodyPr>
          <a:lstStyle/>
          <a:p>
            <a:pPr algn="ctr"/>
            <a:r>
              <a:rPr lang="en-IN" sz="600" b="1" i="1" dirty="0">
                <a:solidFill>
                  <a:srgbClr val="4CC8F2"/>
                </a:solidFill>
              </a:rPr>
              <a:t>ATLANTIC</a:t>
            </a:r>
          </a:p>
          <a:p>
            <a:pPr algn="ctr"/>
            <a:r>
              <a:rPr lang="en-IN" sz="600" b="1" i="1" dirty="0">
                <a:solidFill>
                  <a:srgbClr val="4CC8F2"/>
                </a:solidFill>
              </a:rPr>
              <a:t>OCEAN</a:t>
            </a:r>
          </a:p>
        </p:txBody>
      </p:sp>
      <p:sp>
        <p:nvSpPr>
          <p:cNvPr id="69" name="TextBox 68"/>
          <p:cNvSpPr txBox="1"/>
          <p:nvPr/>
        </p:nvSpPr>
        <p:spPr>
          <a:xfrm>
            <a:off x="4230871" y="2537567"/>
            <a:ext cx="270228" cy="162876"/>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70" name="TextBox 69"/>
          <p:cNvSpPr txBox="1"/>
          <p:nvPr/>
        </p:nvSpPr>
        <p:spPr>
          <a:xfrm>
            <a:off x="5499581" y="2537998"/>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71" name="TextBox 70"/>
          <p:cNvSpPr txBox="1"/>
          <p:nvPr/>
        </p:nvSpPr>
        <p:spPr>
          <a:xfrm>
            <a:off x="5678906" y="2537998"/>
            <a:ext cx="304160" cy="162876"/>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72" name="TextBox 71"/>
          <p:cNvSpPr txBox="1"/>
          <p:nvPr/>
        </p:nvSpPr>
        <p:spPr>
          <a:xfrm>
            <a:off x="5485610" y="5480289"/>
            <a:ext cx="1136850" cy="301621"/>
          </a:xfrm>
          <a:prstGeom prst="rect">
            <a:avLst/>
          </a:prstGeom>
          <a:noFill/>
        </p:spPr>
        <p:txBody>
          <a:bodyPr wrap="none" rtlCol="0">
            <a:spAutoFit/>
          </a:bodyPr>
          <a:lstStyle/>
          <a:p>
            <a:r>
              <a:rPr lang="en-US" sz="680" b="1" dirty="0">
                <a:solidFill>
                  <a:schemeClr val="tx1"/>
                </a:solidFill>
                <a:latin typeface="Arial Black" panose="020B0A04020102020204" pitchFamily="34" charset="0"/>
              </a:rPr>
              <a:t>Sex ratio at birth</a:t>
            </a:r>
          </a:p>
          <a:p>
            <a:r>
              <a:rPr lang="en-US" sz="680" b="1" dirty="0">
                <a:solidFill>
                  <a:schemeClr val="tx1"/>
                </a:solidFill>
                <a:latin typeface="Arial Black" panose="020B0A04020102020204" pitchFamily="34" charset="0"/>
              </a:rPr>
              <a:t>(male(s) per female)</a:t>
            </a:r>
            <a:endParaRPr lang="en-IN" sz="680" b="1" dirty="0">
              <a:solidFill>
                <a:schemeClr val="tx1"/>
              </a:solidFill>
              <a:latin typeface="Arial Black" panose="020B0A04020102020204" pitchFamily="34" charset="0"/>
            </a:endParaRPr>
          </a:p>
        </p:txBody>
      </p:sp>
      <p:sp>
        <p:nvSpPr>
          <p:cNvPr id="73" name="TextBox 72"/>
          <p:cNvSpPr txBox="1"/>
          <p:nvPr/>
        </p:nvSpPr>
        <p:spPr>
          <a:xfrm>
            <a:off x="5678906" y="5744900"/>
            <a:ext cx="805029" cy="196977"/>
          </a:xfrm>
          <a:prstGeom prst="rect">
            <a:avLst/>
          </a:prstGeom>
          <a:noFill/>
        </p:spPr>
        <p:txBody>
          <a:bodyPr wrap="none" rtlCol="0">
            <a:spAutoFit/>
          </a:bodyPr>
          <a:lstStyle/>
          <a:p>
            <a:r>
              <a:rPr lang="en-IN" sz="680" b="1" dirty="0">
                <a:solidFill>
                  <a:schemeClr val="tx1"/>
                </a:solidFill>
                <a:latin typeface="+mn-lt"/>
              </a:rPr>
              <a:t>1.10 and above</a:t>
            </a:r>
          </a:p>
        </p:txBody>
      </p:sp>
      <p:sp>
        <p:nvSpPr>
          <p:cNvPr id="74" name="TextBox 73"/>
          <p:cNvSpPr txBox="1"/>
          <p:nvPr/>
        </p:nvSpPr>
        <p:spPr>
          <a:xfrm>
            <a:off x="5678906" y="5883389"/>
            <a:ext cx="569387" cy="196977"/>
          </a:xfrm>
          <a:prstGeom prst="rect">
            <a:avLst/>
          </a:prstGeom>
          <a:noFill/>
        </p:spPr>
        <p:txBody>
          <a:bodyPr wrap="none" rtlCol="0">
            <a:spAutoFit/>
          </a:bodyPr>
          <a:lstStyle/>
          <a:p>
            <a:r>
              <a:rPr lang="en-IN" sz="680" b="1" dirty="0">
                <a:solidFill>
                  <a:schemeClr val="tx1"/>
                </a:solidFill>
                <a:latin typeface="+mn-lt"/>
              </a:rPr>
              <a:t>1.06–1.09</a:t>
            </a:r>
          </a:p>
        </p:txBody>
      </p:sp>
      <p:sp>
        <p:nvSpPr>
          <p:cNvPr id="75" name="TextBox 74"/>
          <p:cNvSpPr txBox="1"/>
          <p:nvPr/>
        </p:nvSpPr>
        <p:spPr>
          <a:xfrm>
            <a:off x="5678906" y="6027544"/>
            <a:ext cx="352982" cy="196977"/>
          </a:xfrm>
          <a:prstGeom prst="rect">
            <a:avLst/>
          </a:prstGeom>
          <a:noFill/>
        </p:spPr>
        <p:txBody>
          <a:bodyPr wrap="none" rtlCol="0">
            <a:spAutoFit/>
          </a:bodyPr>
          <a:lstStyle/>
          <a:p>
            <a:r>
              <a:rPr lang="en-IN" sz="680" b="1" dirty="0">
                <a:solidFill>
                  <a:schemeClr val="tx1"/>
                </a:solidFill>
                <a:latin typeface="+mn-lt"/>
              </a:rPr>
              <a:t>1.05</a:t>
            </a:r>
          </a:p>
        </p:txBody>
      </p:sp>
      <p:sp>
        <p:nvSpPr>
          <p:cNvPr id="76" name="TextBox 75"/>
          <p:cNvSpPr txBox="1"/>
          <p:nvPr/>
        </p:nvSpPr>
        <p:spPr>
          <a:xfrm>
            <a:off x="5678906" y="6166033"/>
            <a:ext cx="622286" cy="196977"/>
          </a:xfrm>
          <a:prstGeom prst="rect">
            <a:avLst/>
          </a:prstGeom>
          <a:noFill/>
        </p:spPr>
        <p:txBody>
          <a:bodyPr wrap="none" rtlCol="0">
            <a:spAutoFit/>
          </a:bodyPr>
          <a:lstStyle/>
          <a:p>
            <a:r>
              <a:rPr lang="en-IN" sz="680" b="1" dirty="0">
                <a:solidFill>
                  <a:schemeClr val="tx1"/>
                </a:solidFill>
                <a:latin typeface="+mn-lt"/>
              </a:rPr>
              <a:t>below 1.05</a:t>
            </a:r>
          </a:p>
        </p:txBody>
      </p:sp>
      <p:sp>
        <p:nvSpPr>
          <p:cNvPr id="77" name="TextBox 76"/>
          <p:cNvSpPr txBox="1"/>
          <p:nvPr/>
        </p:nvSpPr>
        <p:spPr>
          <a:xfrm>
            <a:off x="5678906" y="6308445"/>
            <a:ext cx="492443" cy="196977"/>
          </a:xfrm>
          <a:prstGeom prst="rect">
            <a:avLst/>
          </a:prstGeom>
          <a:noFill/>
        </p:spPr>
        <p:txBody>
          <a:bodyPr wrap="none" rtlCol="0">
            <a:spAutoFit/>
          </a:bodyPr>
          <a:lstStyle/>
          <a:p>
            <a:r>
              <a:rPr lang="en-IN" sz="680" b="1" dirty="0">
                <a:solidFill>
                  <a:schemeClr val="tx1"/>
                </a:solidFill>
                <a:latin typeface="+mn-lt"/>
              </a:rPr>
              <a:t>no data</a:t>
            </a:r>
          </a:p>
        </p:txBody>
      </p:sp>
    </p:spTree>
    <p:extLst>
      <p:ext uri="{BB962C8B-B14F-4D97-AF65-F5344CB8AC3E}">
        <p14:creationId xmlns:p14="http://schemas.microsoft.com/office/powerpoint/2010/main" val="2986424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AA33-37DC-41D1-8A16-F407FF3EF69A}"/>
              </a:ext>
            </a:extLst>
          </p:cNvPr>
          <p:cNvSpPr>
            <a:spLocks noGrp="1"/>
          </p:cNvSpPr>
          <p:nvPr>
            <p:ph type="title"/>
          </p:nvPr>
        </p:nvSpPr>
        <p:spPr/>
        <p:txBody>
          <a:bodyPr/>
          <a:lstStyle/>
          <a:p>
            <a:r>
              <a:rPr lang="en-US" dirty="0"/>
              <a:t>2.3.2 Health and Gender </a:t>
            </a:r>
            <a:r>
              <a:rPr lang="en-US" sz="2000" b="0" dirty="0"/>
              <a:t>(5 of 5)</a:t>
            </a:r>
            <a:endParaRPr lang="en-US" dirty="0"/>
          </a:p>
        </p:txBody>
      </p:sp>
      <p:sp>
        <p:nvSpPr>
          <p:cNvPr id="3" name="Content Placeholder 2">
            <a:extLst>
              <a:ext uri="{FF2B5EF4-FFF2-40B4-BE49-F238E27FC236}">
                <a16:creationId xmlns:a16="http://schemas.microsoft.com/office/drawing/2014/main" id="{D19F282F-96AC-4B6E-9E2C-C6DB4BF5F65A}"/>
              </a:ext>
            </a:extLst>
          </p:cNvPr>
          <p:cNvSpPr>
            <a:spLocks noGrp="1"/>
          </p:cNvSpPr>
          <p:nvPr>
            <p:ph sz="quarter" idx="13"/>
          </p:nvPr>
        </p:nvSpPr>
        <p:spPr>
          <a:xfrm>
            <a:off x="457200" y="1556326"/>
            <a:ext cx="8229600" cy="755073"/>
          </a:xfrm>
        </p:spPr>
        <p:txBody>
          <a:bodyPr/>
          <a:lstStyle/>
          <a:p>
            <a:pPr marL="432" indent="0">
              <a:buNone/>
            </a:pPr>
            <a:r>
              <a:rPr lang="en-IN" b="1" dirty="0"/>
              <a:t>Figure 2-36:</a:t>
            </a:r>
            <a:r>
              <a:rPr lang="en-IN" dirty="0"/>
              <a:t> </a:t>
            </a:r>
            <a:r>
              <a:rPr lang="en-US" dirty="0"/>
              <a:t>China has a sex ratio of 114:100, indicating a cultural preference for boys. </a:t>
            </a:r>
          </a:p>
        </p:txBody>
      </p:sp>
      <p:pic>
        <p:nvPicPr>
          <p:cNvPr id="6" name="Picture 5" descr="A Chinese family showing that there are more boys than girls.">
            <a:extLst>
              <a:ext uri="{FF2B5EF4-FFF2-40B4-BE49-F238E27FC236}">
                <a16:creationId xmlns:a16="http://schemas.microsoft.com/office/drawing/2014/main" id="{AF39A8D5-7607-4FA5-914F-5B10220DAC70}"/>
              </a:ext>
            </a:extLst>
          </p:cNvPr>
          <p:cNvPicPr>
            <a:picLocks noChangeAspect="1"/>
          </p:cNvPicPr>
          <p:nvPr/>
        </p:nvPicPr>
        <p:blipFill>
          <a:blip r:embed="rId2"/>
          <a:stretch>
            <a:fillRect/>
          </a:stretch>
        </p:blipFill>
        <p:spPr>
          <a:xfrm>
            <a:off x="597500" y="2572836"/>
            <a:ext cx="7098700" cy="3600055"/>
          </a:xfrm>
          <a:prstGeom prst="rect">
            <a:avLst/>
          </a:prstGeom>
        </p:spPr>
      </p:pic>
    </p:spTree>
    <p:extLst>
      <p:ext uri="{BB962C8B-B14F-4D97-AF65-F5344CB8AC3E}">
        <p14:creationId xmlns:p14="http://schemas.microsoft.com/office/powerpoint/2010/main" val="2641500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1328-3485-41DE-98D3-839D04341AD0}"/>
              </a:ext>
            </a:extLst>
          </p:cNvPr>
          <p:cNvSpPr>
            <a:spLocks noGrp="1"/>
          </p:cNvSpPr>
          <p:nvPr>
            <p:ph type="title"/>
          </p:nvPr>
        </p:nvSpPr>
        <p:spPr/>
        <p:txBody>
          <a:bodyPr/>
          <a:lstStyle/>
          <a:p>
            <a:r>
              <a:rPr lang="en-US" dirty="0"/>
              <a:t>2.3.3 Health and Aging </a:t>
            </a:r>
            <a:r>
              <a:rPr lang="en-US" sz="2000" b="0" dirty="0"/>
              <a:t>(1 of 8)</a:t>
            </a:r>
          </a:p>
        </p:txBody>
      </p:sp>
      <p:sp>
        <p:nvSpPr>
          <p:cNvPr id="3" name="Content Placeholder 2">
            <a:extLst>
              <a:ext uri="{FF2B5EF4-FFF2-40B4-BE49-F238E27FC236}">
                <a16:creationId xmlns:a16="http://schemas.microsoft.com/office/drawing/2014/main" id="{6C0DC2AE-445F-4019-87D9-71C27A16268E}"/>
              </a:ext>
            </a:extLst>
          </p:cNvPr>
          <p:cNvSpPr>
            <a:spLocks noGrp="1"/>
          </p:cNvSpPr>
          <p:nvPr>
            <p:ph sz="quarter" idx="13"/>
          </p:nvPr>
        </p:nvSpPr>
        <p:spPr/>
        <p:txBody>
          <a:bodyPr/>
          <a:lstStyle/>
          <a:p>
            <a:r>
              <a:rPr lang="en-US" b="1" dirty="0"/>
              <a:t>Life expectancy </a:t>
            </a:r>
            <a:r>
              <a:rPr lang="en-US" dirty="0"/>
              <a:t>is the average number of years an individual can be expected to live</a:t>
            </a:r>
          </a:p>
          <a:p>
            <a:r>
              <a:rPr lang="en-US" dirty="0"/>
              <a:t>The </a:t>
            </a:r>
            <a:r>
              <a:rPr lang="en-US" b="1" dirty="0"/>
              <a:t>elderly support ratio </a:t>
            </a:r>
            <a:r>
              <a:rPr lang="en-US" dirty="0"/>
              <a:t>is the number of working-age people (ages 15 to 64) divided by the number of persons 65 and older</a:t>
            </a:r>
          </a:p>
        </p:txBody>
      </p:sp>
    </p:spTree>
    <p:extLst>
      <p:ext uri="{BB962C8B-B14F-4D97-AF65-F5344CB8AC3E}">
        <p14:creationId xmlns:p14="http://schemas.microsoft.com/office/powerpoint/2010/main" val="837121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8C66-63C0-4963-BF7F-D3A3925A9542}"/>
              </a:ext>
            </a:extLst>
          </p:cNvPr>
          <p:cNvSpPr>
            <a:spLocks noGrp="1"/>
          </p:cNvSpPr>
          <p:nvPr>
            <p:ph type="title"/>
          </p:nvPr>
        </p:nvSpPr>
        <p:spPr/>
        <p:txBody>
          <a:bodyPr/>
          <a:lstStyle/>
          <a:p>
            <a:r>
              <a:rPr lang="en-US" dirty="0"/>
              <a:t>2.1.1 Population and Geography </a:t>
            </a:r>
            <a:r>
              <a:rPr lang="en-US" sz="2000" b="0" dirty="0"/>
              <a:t>(1 of 3)</a:t>
            </a:r>
          </a:p>
        </p:txBody>
      </p:sp>
      <p:sp>
        <p:nvSpPr>
          <p:cNvPr id="3" name="Content Placeholder 2">
            <a:extLst>
              <a:ext uri="{FF2B5EF4-FFF2-40B4-BE49-F238E27FC236}">
                <a16:creationId xmlns:a16="http://schemas.microsoft.com/office/drawing/2014/main" id="{6591A872-60FF-4A8B-902E-9778B313E409}"/>
              </a:ext>
            </a:extLst>
          </p:cNvPr>
          <p:cNvSpPr>
            <a:spLocks noGrp="1"/>
          </p:cNvSpPr>
          <p:nvPr>
            <p:ph sz="quarter" idx="13"/>
          </p:nvPr>
        </p:nvSpPr>
        <p:spPr>
          <a:xfrm>
            <a:off x="457200" y="1556326"/>
            <a:ext cx="7964905" cy="4434275"/>
          </a:xfrm>
        </p:spPr>
        <p:txBody>
          <a:bodyPr/>
          <a:lstStyle/>
          <a:p>
            <a:r>
              <a:rPr lang="en-US" dirty="0"/>
              <a:t>The scientific study of population characteristics is </a:t>
            </a:r>
            <a:r>
              <a:rPr lang="en-US" b="1" dirty="0"/>
              <a:t>demography</a:t>
            </a:r>
          </a:p>
          <a:p>
            <a:r>
              <a:rPr lang="en-US" b="1" dirty="0"/>
              <a:t>Carrying capacity </a:t>
            </a:r>
            <a:r>
              <a:rPr lang="en-US" dirty="0"/>
              <a:t>is the maximum population size of a species that the environment can sustain indefinitely</a:t>
            </a:r>
          </a:p>
          <a:p>
            <a:r>
              <a:rPr lang="en-US" altLang="en-US" b="1" dirty="0"/>
              <a:t>Overpopulation</a:t>
            </a:r>
            <a:r>
              <a:rPr lang="en-US" dirty="0"/>
              <a:t> occurs when the number of people exceeds the capacity of the environment to support life at a decent standard of living</a:t>
            </a:r>
            <a:endParaRPr lang="en-US" altLang="en-US" dirty="0"/>
          </a:p>
        </p:txBody>
      </p:sp>
    </p:spTree>
    <p:extLst>
      <p:ext uri="{BB962C8B-B14F-4D97-AF65-F5344CB8AC3E}">
        <p14:creationId xmlns:p14="http://schemas.microsoft.com/office/powerpoint/2010/main" val="4053906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1328-3485-41DE-98D3-839D04341AD0}"/>
              </a:ext>
            </a:extLst>
          </p:cNvPr>
          <p:cNvSpPr>
            <a:spLocks noGrp="1"/>
          </p:cNvSpPr>
          <p:nvPr>
            <p:ph type="title"/>
          </p:nvPr>
        </p:nvSpPr>
        <p:spPr/>
        <p:txBody>
          <a:bodyPr/>
          <a:lstStyle/>
          <a:p>
            <a:r>
              <a:rPr lang="en-US" dirty="0"/>
              <a:t>2.3.3 Health and Aging </a:t>
            </a:r>
            <a:r>
              <a:rPr lang="en-US" sz="2000" b="0" dirty="0"/>
              <a:t>(2 of 8)</a:t>
            </a:r>
          </a:p>
        </p:txBody>
      </p:sp>
      <p:sp>
        <p:nvSpPr>
          <p:cNvPr id="3" name="Content Placeholder 2">
            <a:extLst>
              <a:ext uri="{FF2B5EF4-FFF2-40B4-BE49-F238E27FC236}">
                <a16:creationId xmlns:a16="http://schemas.microsoft.com/office/drawing/2014/main" id="{6C0DC2AE-445F-4019-87D9-71C27A16268E}"/>
              </a:ext>
            </a:extLst>
          </p:cNvPr>
          <p:cNvSpPr>
            <a:spLocks noGrp="1"/>
          </p:cNvSpPr>
          <p:nvPr>
            <p:ph sz="quarter" idx="13"/>
          </p:nvPr>
        </p:nvSpPr>
        <p:spPr>
          <a:xfrm>
            <a:off x="457200" y="1556326"/>
            <a:ext cx="8229600" cy="755073"/>
          </a:xfrm>
        </p:spPr>
        <p:txBody>
          <a:bodyPr/>
          <a:lstStyle/>
          <a:p>
            <a:pPr marL="432" indent="0">
              <a:buNone/>
            </a:pPr>
            <a:r>
              <a:rPr lang="en-IN" b="1" dirty="0"/>
              <a:t>Figure 2-37:</a:t>
            </a:r>
            <a:r>
              <a:rPr lang="en-IN" dirty="0"/>
              <a:t> </a:t>
            </a:r>
            <a:r>
              <a:rPr lang="en-US" dirty="0"/>
              <a:t>Worldwide there is more than a 20 year difference between the shortest and longest lived countries.</a:t>
            </a:r>
          </a:p>
        </p:txBody>
      </p:sp>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51" y="2701371"/>
            <a:ext cx="7948306" cy="3077675"/>
          </a:xfrm>
          <a:prstGeom prst="rect">
            <a:avLst/>
          </a:prstGeom>
        </p:spPr>
      </p:pic>
      <p:sp>
        <p:nvSpPr>
          <p:cNvPr id="7" name="TextBox 6"/>
          <p:cNvSpPr txBox="1"/>
          <p:nvPr/>
        </p:nvSpPr>
        <p:spPr>
          <a:xfrm>
            <a:off x="6432054" y="4602135"/>
            <a:ext cx="506869"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4371252" y="3740753"/>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6354860" y="5020133"/>
            <a:ext cx="890950" cy="169277"/>
          </a:xfrm>
          <a:prstGeom prst="rect">
            <a:avLst/>
          </a:prstGeom>
          <a:noFill/>
        </p:spPr>
        <p:txBody>
          <a:bodyPr wrap="none" rtlCol="0">
            <a:spAutoFit/>
          </a:bodyPr>
          <a:lstStyle/>
          <a:p>
            <a:pPr algn="ctr"/>
            <a:r>
              <a:rPr lang="en-IN" sz="500" b="1" i="1" spc="-20" dirty="0">
                <a:solidFill>
                  <a:srgbClr val="01A7EC"/>
                </a:solidFill>
                <a:effectLst>
                  <a:glow rad="127000">
                    <a:schemeClr val="bg1"/>
                  </a:glow>
                </a:effectLst>
                <a:latin typeface="+mn-lt"/>
              </a:rPr>
              <a:t>TROPIC OF CAPRICORN</a:t>
            </a:r>
          </a:p>
        </p:txBody>
      </p:sp>
      <p:sp>
        <p:nvSpPr>
          <p:cNvPr id="10" name="TextBox 9"/>
          <p:cNvSpPr txBox="1"/>
          <p:nvPr/>
        </p:nvSpPr>
        <p:spPr>
          <a:xfrm>
            <a:off x="7966878" y="4425283"/>
            <a:ext cx="505267" cy="169277"/>
          </a:xfrm>
          <a:prstGeom prst="rect">
            <a:avLst/>
          </a:prstGeom>
          <a:noFill/>
        </p:spPr>
        <p:txBody>
          <a:bodyPr wrap="none" rtlCol="0">
            <a:spAutoFit/>
          </a:bodyPr>
          <a:lstStyle/>
          <a:p>
            <a:pPr algn="ctr"/>
            <a:r>
              <a:rPr lang="en-IN" sz="500" b="1" i="1" spc="-20" dirty="0">
                <a:solidFill>
                  <a:srgbClr val="00A7EC"/>
                </a:solidFill>
                <a:latin typeface="+mn-lt"/>
              </a:rPr>
              <a:t>EQUATOR</a:t>
            </a:r>
          </a:p>
        </p:txBody>
      </p:sp>
      <p:sp>
        <p:nvSpPr>
          <p:cNvPr id="11" name="TextBox 10"/>
          <p:cNvSpPr txBox="1"/>
          <p:nvPr/>
        </p:nvSpPr>
        <p:spPr>
          <a:xfrm>
            <a:off x="7747992" y="4149575"/>
            <a:ext cx="542135"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7582731" y="3946102"/>
            <a:ext cx="784830" cy="169277"/>
          </a:xfrm>
          <a:prstGeom prst="rect">
            <a:avLst/>
          </a:prstGeom>
          <a:noFill/>
        </p:spPr>
        <p:txBody>
          <a:bodyPr wrap="none" rtlCol="0">
            <a:spAutoFit/>
          </a:bodyPr>
          <a:lstStyle/>
          <a:p>
            <a:pPr algn="ctr"/>
            <a:r>
              <a:rPr lang="en-IN" sz="500" b="1" i="1" spc="-20" dirty="0">
                <a:solidFill>
                  <a:srgbClr val="00A7EC"/>
                </a:solidFill>
                <a:latin typeface="+mn-lt"/>
              </a:rPr>
              <a:t>TROPIC OF CANCER</a:t>
            </a:r>
          </a:p>
        </p:txBody>
      </p:sp>
      <p:sp>
        <p:nvSpPr>
          <p:cNvPr id="13" name="TextBox 12"/>
          <p:cNvSpPr txBox="1"/>
          <p:nvPr/>
        </p:nvSpPr>
        <p:spPr>
          <a:xfrm>
            <a:off x="2726577" y="4610360"/>
            <a:ext cx="542135"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6676201" y="5376704"/>
            <a:ext cx="591829" cy="184666"/>
          </a:xfrm>
          <a:prstGeom prst="rect">
            <a:avLst/>
          </a:prstGeom>
          <a:noFill/>
        </p:spPr>
        <p:txBody>
          <a:bodyPr wrap="none" rtlCol="0">
            <a:spAutoFit/>
          </a:bodyPr>
          <a:lstStyle/>
          <a:p>
            <a:r>
              <a:rPr lang="en-IN" sz="600" b="1" dirty="0">
                <a:solidFill>
                  <a:schemeClr val="tx1"/>
                </a:solidFill>
              </a:rPr>
              <a:t>3,000 Miles</a:t>
            </a:r>
          </a:p>
        </p:txBody>
      </p:sp>
      <p:sp>
        <p:nvSpPr>
          <p:cNvPr id="15" name="TextBox 14"/>
          <p:cNvSpPr txBox="1"/>
          <p:nvPr/>
        </p:nvSpPr>
        <p:spPr>
          <a:xfrm>
            <a:off x="6424269" y="5518338"/>
            <a:ext cx="798616" cy="184666"/>
          </a:xfrm>
          <a:prstGeom prst="rect">
            <a:avLst/>
          </a:prstGeom>
          <a:noFill/>
        </p:spPr>
        <p:txBody>
          <a:bodyPr wrap="none" rtlCol="0">
            <a:spAutoFit/>
          </a:bodyPr>
          <a:lstStyle/>
          <a:p>
            <a:r>
              <a:rPr lang="en-IN" sz="600" b="1" dirty="0">
                <a:solidFill>
                  <a:schemeClr val="tx1"/>
                </a:solidFill>
              </a:rPr>
              <a:t>3,000 </a:t>
            </a:r>
            <a:r>
              <a:rPr lang="en-IN" sz="600" b="1" dirty="0" err="1">
                <a:solidFill>
                  <a:schemeClr val="tx1"/>
                </a:solidFill>
              </a:rPr>
              <a:t>Kilometers</a:t>
            </a:r>
            <a:endParaRPr lang="en-IN" sz="600" b="1" dirty="0">
              <a:solidFill>
                <a:schemeClr val="tx1"/>
              </a:solidFill>
            </a:endParaRPr>
          </a:p>
        </p:txBody>
      </p:sp>
      <p:sp>
        <p:nvSpPr>
          <p:cNvPr id="16" name="TextBox 15"/>
          <p:cNvSpPr txBox="1"/>
          <p:nvPr/>
        </p:nvSpPr>
        <p:spPr>
          <a:xfrm>
            <a:off x="6326429" y="5376459"/>
            <a:ext cx="378630" cy="184666"/>
          </a:xfrm>
          <a:prstGeom prst="rect">
            <a:avLst/>
          </a:prstGeom>
          <a:noFill/>
        </p:spPr>
        <p:txBody>
          <a:bodyPr wrap="none" rtlCol="0">
            <a:spAutoFit/>
          </a:bodyPr>
          <a:lstStyle/>
          <a:p>
            <a:r>
              <a:rPr lang="en-IN" sz="600" b="1" dirty="0">
                <a:solidFill>
                  <a:schemeClr val="tx1"/>
                </a:solidFill>
              </a:rPr>
              <a:t>1,500</a:t>
            </a:r>
          </a:p>
        </p:txBody>
      </p:sp>
      <p:sp>
        <p:nvSpPr>
          <p:cNvPr id="17" name="TextBox 16"/>
          <p:cNvSpPr txBox="1"/>
          <p:nvPr/>
        </p:nvSpPr>
        <p:spPr>
          <a:xfrm>
            <a:off x="6041824" y="5376459"/>
            <a:ext cx="227948" cy="184666"/>
          </a:xfrm>
          <a:prstGeom prst="rect">
            <a:avLst/>
          </a:prstGeom>
          <a:noFill/>
        </p:spPr>
        <p:txBody>
          <a:bodyPr wrap="none" rtlCol="0">
            <a:spAutoFit/>
          </a:bodyPr>
          <a:lstStyle/>
          <a:p>
            <a:r>
              <a:rPr lang="en-IN" sz="600" b="1" dirty="0">
                <a:solidFill>
                  <a:schemeClr val="tx1"/>
                </a:solidFill>
              </a:rPr>
              <a:t>0</a:t>
            </a:r>
          </a:p>
        </p:txBody>
      </p:sp>
      <p:sp>
        <p:nvSpPr>
          <p:cNvPr id="18" name="TextBox 17"/>
          <p:cNvSpPr txBox="1"/>
          <p:nvPr/>
        </p:nvSpPr>
        <p:spPr>
          <a:xfrm>
            <a:off x="6184386" y="5518338"/>
            <a:ext cx="378630" cy="184666"/>
          </a:xfrm>
          <a:prstGeom prst="rect">
            <a:avLst/>
          </a:prstGeom>
          <a:noFill/>
        </p:spPr>
        <p:txBody>
          <a:bodyPr wrap="none" rtlCol="0">
            <a:spAutoFit/>
          </a:bodyPr>
          <a:lstStyle/>
          <a:p>
            <a:r>
              <a:rPr lang="en-IN" sz="600" b="1" dirty="0">
                <a:solidFill>
                  <a:schemeClr val="tx1"/>
                </a:solidFill>
              </a:rPr>
              <a:t>1,500</a:t>
            </a:r>
          </a:p>
        </p:txBody>
      </p:sp>
      <p:sp>
        <p:nvSpPr>
          <p:cNvPr id="19" name="TextBox 18"/>
          <p:cNvSpPr txBox="1"/>
          <p:nvPr/>
        </p:nvSpPr>
        <p:spPr>
          <a:xfrm>
            <a:off x="6037521" y="5518338"/>
            <a:ext cx="227948" cy="184666"/>
          </a:xfrm>
          <a:prstGeom prst="rect">
            <a:avLst/>
          </a:prstGeom>
          <a:noFill/>
        </p:spPr>
        <p:txBody>
          <a:bodyPr wrap="none" rtlCol="0">
            <a:spAutoFit/>
          </a:bodyPr>
          <a:lstStyle/>
          <a:p>
            <a:r>
              <a:rPr lang="en-IN" sz="600" b="1" dirty="0">
                <a:solidFill>
                  <a:schemeClr val="tx1"/>
                </a:solidFill>
              </a:rPr>
              <a:t>0</a:t>
            </a:r>
          </a:p>
        </p:txBody>
      </p:sp>
      <p:sp>
        <p:nvSpPr>
          <p:cNvPr id="20" name="TextBox 19"/>
          <p:cNvSpPr txBox="1"/>
          <p:nvPr/>
        </p:nvSpPr>
        <p:spPr>
          <a:xfrm>
            <a:off x="6921686" y="569277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21" name="TextBox 20"/>
          <p:cNvSpPr txBox="1"/>
          <p:nvPr/>
        </p:nvSpPr>
        <p:spPr>
          <a:xfrm>
            <a:off x="6637909" y="569277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22" name="TextBox 21"/>
          <p:cNvSpPr txBox="1"/>
          <p:nvPr/>
        </p:nvSpPr>
        <p:spPr>
          <a:xfrm>
            <a:off x="6374914" y="569277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3" name="TextBox 22"/>
          <p:cNvSpPr txBox="1"/>
          <p:nvPr/>
        </p:nvSpPr>
        <p:spPr>
          <a:xfrm>
            <a:off x="4058263" y="569277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4" name="TextBox 23"/>
          <p:cNvSpPr txBox="1"/>
          <p:nvPr/>
        </p:nvSpPr>
        <p:spPr>
          <a:xfrm>
            <a:off x="2856855" y="569277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25" name="TextBox 24"/>
          <p:cNvSpPr txBox="1"/>
          <p:nvPr/>
        </p:nvSpPr>
        <p:spPr>
          <a:xfrm>
            <a:off x="2335609" y="488088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6" name="TextBox 25"/>
          <p:cNvSpPr txBox="1"/>
          <p:nvPr/>
        </p:nvSpPr>
        <p:spPr>
          <a:xfrm>
            <a:off x="2334238" y="4476089"/>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27" name="TextBox 26"/>
          <p:cNvSpPr txBox="1"/>
          <p:nvPr/>
        </p:nvSpPr>
        <p:spPr>
          <a:xfrm>
            <a:off x="2337647" y="4063749"/>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8" name="TextBox 27"/>
          <p:cNvSpPr txBox="1"/>
          <p:nvPr/>
        </p:nvSpPr>
        <p:spPr>
          <a:xfrm>
            <a:off x="2497284" y="364524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29" name="TextBox 28"/>
          <p:cNvSpPr txBox="1"/>
          <p:nvPr/>
        </p:nvSpPr>
        <p:spPr>
          <a:xfrm>
            <a:off x="3345682" y="282944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0" name="TextBox 29"/>
          <p:cNvSpPr txBox="1"/>
          <p:nvPr/>
        </p:nvSpPr>
        <p:spPr>
          <a:xfrm>
            <a:off x="3651820" y="271142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31" name="TextBox 30"/>
          <p:cNvSpPr txBox="1"/>
          <p:nvPr/>
        </p:nvSpPr>
        <p:spPr>
          <a:xfrm>
            <a:off x="3861344" y="271142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32" name="TextBox 31"/>
          <p:cNvSpPr txBox="1"/>
          <p:nvPr/>
        </p:nvSpPr>
        <p:spPr>
          <a:xfrm>
            <a:off x="4037104" y="271142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33" name="TextBox 32"/>
          <p:cNvSpPr txBox="1"/>
          <p:nvPr/>
        </p:nvSpPr>
        <p:spPr>
          <a:xfrm>
            <a:off x="4244238" y="271142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34" name="TextBox 33"/>
          <p:cNvSpPr txBox="1"/>
          <p:nvPr/>
        </p:nvSpPr>
        <p:spPr>
          <a:xfrm>
            <a:off x="4468104" y="271142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5" name="TextBox 34"/>
          <p:cNvSpPr txBox="1"/>
          <p:nvPr/>
        </p:nvSpPr>
        <p:spPr>
          <a:xfrm>
            <a:off x="4670386" y="271142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36" name="TextBox 35"/>
          <p:cNvSpPr txBox="1"/>
          <p:nvPr/>
        </p:nvSpPr>
        <p:spPr>
          <a:xfrm>
            <a:off x="4872800" y="271142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37" name="TextBox 36"/>
          <p:cNvSpPr txBox="1"/>
          <p:nvPr/>
        </p:nvSpPr>
        <p:spPr>
          <a:xfrm>
            <a:off x="5281574" y="2711424"/>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38" name="TextBox 37"/>
          <p:cNvSpPr txBox="1"/>
          <p:nvPr/>
        </p:nvSpPr>
        <p:spPr>
          <a:xfrm>
            <a:off x="5465277" y="271142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39" name="TextBox 38"/>
          <p:cNvSpPr txBox="1"/>
          <p:nvPr/>
        </p:nvSpPr>
        <p:spPr>
          <a:xfrm>
            <a:off x="5650815" y="271142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0" name="TextBox 39"/>
          <p:cNvSpPr txBox="1"/>
          <p:nvPr/>
        </p:nvSpPr>
        <p:spPr>
          <a:xfrm>
            <a:off x="5867942" y="271142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1" name="TextBox 40"/>
          <p:cNvSpPr txBox="1"/>
          <p:nvPr/>
        </p:nvSpPr>
        <p:spPr>
          <a:xfrm>
            <a:off x="6050595" y="271142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2" name="TextBox 41"/>
          <p:cNvSpPr txBox="1"/>
          <p:nvPr/>
        </p:nvSpPr>
        <p:spPr>
          <a:xfrm>
            <a:off x="6219244" y="271142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43" name="TextBox 42"/>
          <p:cNvSpPr txBox="1"/>
          <p:nvPr/>
        </p:nvSpPr>
        <p:spPr>
          <a:xfrm>
            <a:off x="6428377" y="271142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44" name="TextBox 43"/>
          <p:cNvSpPr txBox="1"/>
          <p:nvPr/>
        </p:nvSpPr>
        <p:spPr>
          <a:xfrm>
            <a:off x="7033659" y="271142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45" name="TextBox 44"/>
          <p:cNvSpPr txBox="1"/>
          <p:nvPr/>
        </p:nvSpPr>
        <p:spPr>
          <a:xfrm>
            <a:off x="7467353" y="283129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6" name="TextBox 45"/>
          <p:cNvSpPr txBox="1"/>
          <p:nvPr/>
        </p:nvSpPr>
        <p:spPr>
          <a:xfrm>
            <a:off x="7985551" y="324299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8257247" y="364759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8" name="TextBox 47"/>
          <p:cNvSpPr txBox="1"/>
          <p:nvPr/>
        </p:nvSpPr>
        <p:spPr>
          <a:xfrm>
            <a:off x="8408090" y="4473579"/>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49" name="TextBox 48"/>
          <p:cNvSpPr txBox="1"/>
          <p:nvPr/>
        </p:nvSpPr>
        <p:spPr>
          <a:xfrm>
            <a:off x="8276552" y="529833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0" name="TextBox 49"/>
          <p:cNvSpPr txBox="1"/>
          <p:nvPr/>
        </p:nvSpPr>
        <p:spPr>
          <a:xfrm>
            <a:off x="8376000" y="488723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1" name="TextBox 50"/>
          <p:cNvSpPr txBox="1"/>
          <p:nvPr/>
        </p:nvSpPr>
        <p:spPr>
          <a:xfrm>
            <a:off x="8364808" y="4070099"/>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2" name="TextBox 51"/>
          <p:cNvSpPr txBox="1"/>
          <p:nvPr/>
        </p:nvSpPr>
        <p:spPr>
          <a:xfrm>
            <a:off x="5151249" y="2930994"/>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2777684" y="324299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4" name="TextBox 53"/>
          <p:cNvSpPr txBox="1"/>
          <p:nvPr/>
        </p:nvSpPr>
        <p:spPr>
          <a:xfrm>
            <a:off x="2497284" y="529833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5" name="TextBox 54"/>
          <p:cNvSpPr txBox="1"/>
          <p:nvPr/>
        </p:nvSpPr>
        <p:spPr>
          <a:xfrm>
            <a:off x="3146275" y="569277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56" name="TextBox 55"/>
          <p:cNvSpPr txBox="1"/>
          <p:nvPr/>
        </p:nvSpPr>
        <p:spPr>
          <a:xfrm>
            <a:off x="3442205" y="569277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57" name="TextBox 56"/>
          <p:cNvSpPr txBox="1"/>
          <p:nvPr/>
        </p:nvSpPr>
        <p:spPr>
          <a:xfrm>
            <a:off x="3745767" y="569277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58" name="TextBox 57"/>
          <p:cNvSpPr txBox="1"/>
          <p:nvPr/>
        </p:nvSpPr>
        <p:spPr>
          <a:xfrm>
            <a:off x="4342786" y="569277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9" name="TextBox 58"/>
          <p:cNvSpPr txBox="1"/>
          <p:nvPr/>
        </p:nvSpPr>
        <p:spPr>
          <a:xfrm>
            <a:off x="4659686" y="569277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0" name="TextBox 59"/>
          <p:cNvSpPr txBox="1"/>
          <p:nvPr/>
        </p:nvSpPr>
        <p:spPr>
          <a:xfrm>
            <a:off x="4929583" y="568921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1" name="TextBox 60"/>
          <p:cNvSpPr txBox="1"/>
          <p:nvPr/>
        </p:nvSpPr>
        <p:spPr>
          <a:xfrm>
            <a:off x="5241019" y="5692772"/>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62" name="TextBox 61"/>
          <p:cNvSpPr txBox="1"/>
          <p:nvPr/>
        </p:nvSpPr>
        <p:spPr>
          <a:xfrm>
            <a:off x="5511097" y="569277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3" name="TextBox 62"/>
          <p:cNvSpPr txBox="1"/>
          <p:nvPr/>
        </p:nvSpPr>
        <p:spPr>
          <a:xfrm>
            <a:off x="5784671" y="569277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4" name="TextBox 63"/>
          <p:cNvSpPr txBox="1"/>
          <p:nvPr/>
        </p:nvSpPr>
        <p:spPr>
          <a:xfrm>
            <a:off x="6094294" y="569277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65" name="TextBox 64"/>
          <p:cNvSpPr txBox="1"/>
          <p:nvPr/>
        </p:nvSpPr>
        <p:spPr>
          <a:xfrm>
            <a:off x="7221228" y="569277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66" name="TextBox 65"/>
          <p:cNvSpPr txBox="1"/>
          <p:nvPr/>
        </p:nvSpPr>
        <p:spPr>
          <a:xfrm>
            <a:off x="7502996" y="569277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67" name="TextBox 66"/>
          <p:cNvSpPr txBox="1"/>
          <p:nvPr/>
        </p:nvSpPr>
        <p:spPr>
          <a:xfrm>
            <a:off x="7813068" y="5690190"/>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68" name="TextBox 67"/>
          <p:cNvSpPr txBox="1"/>
          <p:nvPr/>
        </p:nvSpPr>
        <p:spPr>
          <a:xfrm>
            <a:off x="4738751" y="5065553"/>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5074686" y="271142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70" name="TextBox 69"/>
          <p:cNvSpPr txBox="1"/>
          <p:nvPr/>
        </p:nvSpPr>
        <p:spPr>
          <a:xfrm>
            <a:off x="6627842" y="271142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71" name="TextBox 70"/>
          <p:cNvSpPr txBox="1"/>
          <p:nvPr/>
        </p:nvSpPr>
        <p:spPr>
          <a:xfrm>
            <a:off x="6828795" y="2711424"/>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72" name="TextBox 71"/>
          <p:cNvSpPr txBox="1"/>
          <p:nvPr/>
        </p:nvSpPr>
        <p:spPr>
          <a:xfrm>
            <a:off x="514022" y="3884131"/>
            <a:ext cx="1088760" cy="338554"/>
          </a:xfrm>
          <a:prstGeom prst="rect">
            <a:avLst/>
          </a:prstGeom>
          <a:noFill/>
        </p:spPr>
        <p:txBody>
          <a:bodyPr wrap="none" rtlCol="0">
            <a:spAutoFit/>
          </a:bodyPr>
          <a:lstStyle/>
          <a:p>
            <a:r>
              <a:rPr lang="en-US" sz="800" b="1" dirty="0">
                <a:solidFill>
                  <a:schemeClr val="tx1"/>
                </a:solidFill>
                <a:latin typeface="Arial Black" panose="020B0A04020102020204" pitchFamily="34" charset="0"/>
              </a:rPr>
              <a:t>Life expectancy</a:t>
            </a:r>
          </a:p>
          <a:p>
            <a:r>
              <a:rPr lang="en-US" sz="800" b="1" dirty="0">
                <a:solidFill>
                  <a:schemeClr val="tx1"/>
                </a:solidFill>
                <a:latin typeface="Arial Black" panose="020B0A04020102020204" pitchFamily="34" charset="0"/>
              </a:rPr>
              <a:t>at birth in years</a:t>
            </a:r>
            <a:endParaRPr lang="en-IN" sz="800" b="1" dirty="0">
              <a:solidFill>
                <a:schemeClr val="tx1"/>
              </a:solidFill>
              <a:latin typeface="Arial Black" panose="020B0A04020102020204" pitchFamily="34" charset="0"/>
            </a:endParaRPr>
          </a:p>
        </p:txBody>
      </p:sp>
      <p:sp>
        <p:nvSpPr>
          <p:cNvPr id="73" name="TextBox 72"/>
          <p:cNvSpPr txBox="1"/>
          <p:nvPr/>
        </p:nvSpPr>
        <p:spPr>
          <a:xfrm>
            <a:off x="737850" y="4174435"/>
            <a:ext cx="838691" cy="215444"/>
          </a:xfrm>
          <a:prstGeom prst="rect">
            <a:avLst/>
          </a:prstGeom>
          <a:noFill/>
        </p:spPr>
        <p:txBody>
          <a:bodyPr wrap="none" rtlCol="0">
            <a:spAutoFit/>
          </a:bodyPr>
          <a:lstStyle/>
          <a:p>
            <a:r>
              <a:rPr lang="en-IN" sz="800" b="1" dirty="0">
                <a:solidFill>
                  <a:schemeClr val="tx1"/>
                </a:solidFill>
                <a:latin typeface="+mn-lt"/>
              </a:rPr>
              <a:t>80 and above</a:t>
            </a:r>
          </a:p>
        </p:txBody>
      </p:sp>
      <p:sp>
        <p:nvSpPr>
          <p:cNvPr id="74" name="TextBox 73"/>
          <p:cNvSpPr txBox="1"/>
          <p:nvPr/>
        </p:nvSpPr>
        <p:spPr>
          <a:xfrm>
            <a:off x="737850" y="4337556"/>
            <a:ext cx="473206" cy="215444"/>
          </a:xfrm>
          <a:prstGeom prst="rect">
            <a:avLst/>
          </a:prstGeom>
          <a:noFill/>
        </p:spPr>
        <p:txBody>
          <a:bodyPr wrap="none" rtlCol="0">
            <a:spAutoFit/>
          </a:bodyPr>
          <a:lstStyle/>
          <a:p>
            <a:r>
              <a:rPr lang="en-IN" sz="800" b="1" dirty="0">
                <a:solidFill>
                  <a:schemeClr val="tx1"/>
                </a:solidFill>
                <a:latin typeface="+mn-lt"/>
              </a:rPr>
              <a:t>75–79</a:t>
            </a:r>
          </a:p>
        </p:txBody>
      </p:sp>
      <p:sp>
        <p:nvSpPr>
          <p:cNvPr id="75" name="TextBox 74"/>
          <p:cNvSpPr txBox="1"/>
          <p:nvPr/>
        </p:nvSpPr>
        <p:spPr>
          <a:xfrm>
            <a:off x="737850" y="4493453"/>
            <a:ext cx="473206" cy="215444"/>
          </a:xfrm>
          <a:prstGeom prst="rect">
            <a:avLst/>
          </a:prstGeom>
          <a:noFill/>
        </p:spPr>
        <p:txBody>
          <a:bodyPr wrap="none" rtlCol="0">
            <a:spAutoFit/>
          </a:bodyPr>
          <a:lstStyle/>
          <a:p>
            <a:r>
              <a:rPr lang="en-IN" sz="800" b="1" dirty="0">
                <a:solidFill>
                  <a:schemeClr val="tx1"/>
                </a:solidFill>
                <a:latin typeface="+mn-lt"/>
              </a:rPr>
              <a:t>70–74</a:t>
            </a:r>
          </a:p>
        </p:txBody>
      </p:sp>
      <p:sp>
        <p:nvSpPr>
          <p:cNvPr id="76" name="TextBox 75"/>
          <p:cNvSpPr txBox="1"/>
          <p:nvPr/>
        </p:nvSpPr>
        <p:spPr>
          <a:xfrm>
            <a:off x="737850" y="4648302"/>
            <a:ext cx="620683" cy="215444"/>
          </a:xfrm>
          <a:prstGeom prst="rect">
            <a:avLst/>
          </a:prstGeom>
          <a:noFill/>
        </p:spPr>
        <p:txBody>
          <a:bodyPr wrap="none" rtlCol="0">
            <a:spAutoFit/>
          </a:bodyPr>
          <a:lstStyle/>
          <a:p>
            <a:r>
              <a:rPr lang="en-IN" sz="800" b="1" dirty="0">
                <a:solidFill>
                  <a:schemeClr val="tx1"/>
                </a:solidFill>
                <a:latin typeface="+mn-lt"/>
              </a:rPr>
              <a:t>below 70</a:t>
            </a:r>
          </a:p>
        </p:txBody>
      </p:sp>
      <p:sp>
        <p:nvSpPr>
          <p:cNvPr id="77" name="TextBox 76"/>
          <p:cNvSpPr txBox="1"/>
          <p:nvPr/>
        </p:nvSpPr>
        <p:spPr>
          <a:xfrm>
            <a:off x="737850" y="4813209"/>
            <a:ext cx="550151" cy="215444"/>
          </a:xfrm>
          <a:prstGeom prst="rect">
            <a:avLst/>
          </a:prstGeom>
          <a:noFill/>
        </p:spPr>
        <p:txBody>
          <a:bodyPr wrap="none" rtlCol="0">
            <a:spAutoFit/>
          </a:bodyPr>
          <a:lstStyle/>
          <a:p>
            <a:r>
              <a:rPr lang="en-IN" sz="800" b="1" dirty="0">
                <a:solidFill>
                  <a:schemeClr val="tx1"/>
                </a:solidFill>
                <a:latin typeface="+mn-lt"/>
              </a:rPr>
              <a:t>no data</a:t>
            </a:r>
          </a:p>
        </p:txBody>
      </p:sp>
    </p:spTree>
    <p:extLst>
      <p:ext uri="{BB962C8B-B14F-4D97-AF65-F5344CB8AC3E}">
        <p14:creationId xmlns:p14="http://schemas.microsoft.com/office/powerpoint/2010/main" val="2710588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1328-3485-41DE-98D3-839D04341AD0}"/>
              </a:ext>
            </a:extLst>
          </p:cNvPr>
          <p:cNvSpPr>
            <a:spLocks noGrp="1"/>
          </p:cNvSpPr>
          <p:nvPr>
            <p:ph type="title"/>
          </p:nvPr>
        </p:nvSpPr>
        <p:spPr/>
        <p:txBody>
          <a:bodyPr/>
          <a:lstStyle/>
          <a:p>
            <a:r>
              <a:rPr lang="en-US" dirty="0"/>
              <a:t>2.3.3 Health and Aging </a:t>
            </a:r>
            <a:r>
              <a:rPr lang="en-US" sz="2000" b="0" dirty="0"/>
              <a:t>(3 of 8)</a:t>
            </a:r>
          </a:p>
        </p:txBody>
      </p:sp>
      <p:sp>
        <p:nvSpPr>
          <p:cNvPr id="3" name="Content Placeholder 2">
            <a:extLst>
              <a:ext uri="{FF2B5EF4-FFF2-40B4-BE49-F238E27FC236}">
                <a16:creationId xmlns:a16="http://schemas.microsoft.com/office/drawing/2014/main" id="{6C0DC2AE-445F-4019-87D9-71C27A16268E}"/>
              </a:ext>
            </a:extLst>
          </p:cNvPr>
          <p:cNvSpPr>
            <a:spLocks noGrp="1"/>
          </p:cNvSpPr>
          <p:nvPr>
            <p:ph sz="quarter" idx="13"/>
          </p:nvPr>
        </p:nvSpPr>
        <p:spPr>
          <a:xfrm>
            <a:off x="457200" y="1556326"/>
            <a:ext cx="8229600" cy="793174"/>
          </a:xfrm>
        </p:spPr>
        <p:txBody>
          <a:bodyPr/>
          <a:lstStyle/>
          <a:p>
            <a:pPr marL="432" indent="0">
              <a:buNone/>
            </a:pPr>
            <a:r>
              <a:rPr lang="en-IN" b="1" dirty="0"/>
              <a:t>Figure 2-38:</a:t>
            </a:r>
            <a:r>
              <a:rPr lang="en-IN" dirty="0"/>
              <a:t> </a:t>
            </a:r>
            <a:r>
              <a:rPr lang="en-US" dirty="0"/>
              <a:t>The United States displays significantly different age structures in different states.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652" y="2578227"/>
            <a:ext cx="4806696" cy="3968496"/>
          </a:xfrm>
          <a:prstGeom prst="rect">
            <a:avLst/>
          </a:prstGeom>
        </p:spPr>
      </p:pic>
      <p:sp>
        <p:nvSpPr>
          <p:cNvPr id="7" name="TextBox 6"/>
          <p:cNvSpPr txBox="1"/>
          <p:nvPr/>
        </p:nvSpPr>
        <p:spPr>
          <a:xfrm>
            <a:off x="3542902" y="2365047"/>
            <a:ext cx="1074333" cy="215444"/>
          </a:xfrm>
          <a:prstGeom prst="rect">
            <a:avLst/>
          </a:prstGeom>
          <a:noFill/>
        </p:spPr>
        <p:txBody>
          <a:bodyPr wrap="none" rtlCol="0">
            <a:spAutoFit/>
          </a:bodyPr>
          <a:lstStyle/>
          <a:p>
            <a:r>
              <a:rPr lang="en-US" sz="800" b="1" dirty="0">
                <a:solidFill>
                  <a:schemeClr val="tx1"/>
                </a:solidFill>
                <a:latin typeface="Arial Black" panose="020B0A04020102020204" pitchFamily="34" charset="0"/>
              </a:rPr>
              <a:t>Percent over 65</a:t>
            </a:r>
            <a:endParaRPr lang="en-IN" sz="800" b="1" dirty="0">
              <a:solidFill>
                <a:schemeClr val="tx1"/>
              </a:solidFill>
              <a:latin typeface="Arial Black" panose="020B0A04020102020204" pitchFamily="34" charset="0"/>
            </a:endParaRPr>
          </a:p>
        </p:txBody>
      </p:sp>
      <p:sp>
        <p:nvSpPr>
          <p:cNvPr id="8" name="TextBox 7"/>
          <p:cNvSpPr txBox="1"/>
          <p:nvPr/>
        </p:nvSpPr>
        <p:spPr>
          <a:xfrm>
            <a:off x="3830230" y="2547087"/>
            <a:ext cx="838691" cy="215444"/>
          </a:xfrm>
          <a:prstGeom prst="rect">
            <a:avLst/>
          </a:prstGeom>
          <a:noFill/>
        </p:spPr>
        <p:txBody>
          <a:bodyPr wrap="none" rtlCol="0">
            <a:spAutoFit/>
          </a:bodyPr>
          <a:lstStyle/>
          <a:p>
            <a:r>
              <a:rPr lang="en-IN" sz="800" b="1" dirty="0">
                <a:solidFill>
                  <a:schemeClr val="tx1"/>
                </a:solidFill>
                <a:latin typeface="+mn-lt"/>
              </a:rPr>
              <a:t>16 and above</a:t>
            </a:r>
          </a:p>
        </p:txBody>
      </p:sp>
      <p:sp>
        <p:nvSpPr>
          <p:cNvPr id="9" name="TextBox 8"/>
          <p:cNvSpPr txBox="1"/>
          <p:nvPr/>
        </p:nvSpPr>
        <p:spPr>
          <a:xfrm>
            <a:off x="3830230" y="2753019"/>
            <a:ext cx="300082" cy="215444"/>
          </a:xfrm>
          <a:prstGeom prst="rect">
            <a:avLst/>
          </a:prstGeom>
          <a:noFill/>
        </p:spPr>
        <p:txBody>
          <a:bodyPr wrap="none" rtlCol="0">
            <a:spAutoFit/>
          </a:bodyPr>
          <a:lstStyle/>
          <a:p>
            <a:r>
              <a:rPr lang="en-IN" sz="800" b="1" dirty="0">
                <a:solidFill>
                  <a:schemeClr val="tx1"/>
                </a:solidFill>
                <a:latin typeface="+mn-lt"/>
              </a:rPr>
              <a:t>15</a:t>
            </a:r>
          </a:p>
        </p:txBody>
      </p:sp>
      <p:sp>
        <p:nvSpPr>
          <p:cNvPr id="10" name="TextBox 9"/>
          <p:cNvSpPr txBox="1"/>
          <p:nvPr/>
        </p:nvSpPr>
        <p:spPr>
          <a:xfrm>
            <a:off x="3830230" y="2948512"/>
            <a:ext cx="300082" cy="215444"/>
          </a:xfrm>
          <a:prstGeom prst="rect">
            <a:avLst/>
          </a:prstGeom>
          <a:noFill/>
        </p:spPr>
        <p:txBody>
          <a:bodyPr wrap="none" rtlCol="0">
            <a:spAutoFit/>
          </a:bodyPr>
          <a:lstStyle/>
          <a:p>
            <a:r>
              <a:rPr lang="en-IN" sz="800" b="1" dirty="0">
                <a:solidFill>
                  <a:schemeClr val="tx1"/>
                </a:solidFill>
                <a:latin typeface="+mn-lt"/>
              </a:rPr>
              <a:t>14</a:t>
            </a:r>
          </a:p>
        </p:txBody>
      </p:sp>
      <p:sp>
        <p:nvSpPr>
          <p:cNvPr id="11" name="TextBox 10"/>
          <p:cNvSpPr txBox="1"/>
          <p:nvPr/>
        </p:nvSpPr>
        <p:spPr>
          <a:xfrm>
            <a:off x="3830230" y="3151536"/>
            <a:ext cx="620683" cy="215444"/>
          </a:xfrm>
          <a:prstGeom prst="rect">
            <a:avLst/>
          </a:prstGeom>
          <a:noFill/>
        </p:spPr>
        <p:txBody>
          <a:bodyPr wrap="none" rtlCol="0">
            <a:spAutoFit/>
          </a:bodyPr>
          <a:lstStyle/>
          <a:p>
            <a:r>
              <a:rPr lang="en-IN" sz="800" b="1" dirty="0">
                <a:solidFill>
                  <a:schemeClr val="tx1"/>
                </a:solidFill>
                <a:latin typeface="+mn-lt"/>
              </a:rPr>
              <a:t>below 14</a:t>
            </a:r>
          </a:p>
        </p:txBody>
      </p:sp>
    </p:spTree>
    <p:extLst>
      <p:ext uri="{BB962C8B-B14F-4D97-AF65-F5344CB8AC3E}">
        <p14:creationId xmlns:p14="http://schemas.microsoft.com/office/powerpoint/2010/main" val="1937739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994" y="2782218"/>
            <a:ext cx="4419596" cy="3714630"/>
          </a:xfrm>
          <a:prstGeom prst="rect">
            <a:avLst/>
          </a:prstGeom>
        </p:spPr>
      </p:pic>
      <p:sp>
        <p:nvSpPr>
          <p:cNvPr id="2" name="Title 1">
            <a:extLst>
              <a:ext uri="{FF2B5EF4-FFF2-40B4-BE49-F238E27FC236}">
                <a16:creationId xmlns:a16="http://schemas.microsoft.com/office/drawing/2014/main" id="{81C11328-3485-41DE-98D3-839D04341AD0}"/>
              </a:ext>
            </a:extLst>
          </p:cNvPr>
          <p:cNvSpPr>
            <a:spLocks noGrp="1"/>
          </p:cNvSpPr>
          <p:nvPr>
            <p:ph type="title"/>
          </p:nvPr>
        </p:nvSpPr>
        <p:spPr/>
        <p:txBody>
          <a:bodyPr/>
          <a:lstStyle/>
          <a:p>
            <a:r>
              <a:rPr lang="en-US" dirty="0"/>
              <a:t>2.3.3 Health and Aging </a:t>
            </a:r>
            <a:r>
              <a:rPr lang="en-US" sz="2000" b="0" dirty="0"/>
              <a:t>(4 of 8)</a:t>
            </a:r>
          </a:p>
        </p:txBody>
      </p:sp>
      <p:sp>
        <p:nvSpPr>
          <p:cNvPr id="3" name="Content Placeholder 2">
            <a:extLst>
              <a:ext uri="{FF2B5EF4-FFF2-40B4-BE49-F238E27FC236}">
                <a16:creationId xmlns:a16="http://schemas.microsoft.com/office/drawing/2014/main" id="{6C0DC2AE-445F-4019-87D9-71C27A16268E}"/>
              </a:ext>
            </a:extLst>
          </p:cNvPr>
          <p:cNvSpPr>
            <a:spLocks noGrp="1"/>
          </p:cNvSpPr>
          <p:nvPr>
            <p:ph sz="quarter" idx="13"/>
          </p:nvPr>
        </p:nvSpPr>
        <p:spPr>
          <a:xfrm>
            <a:off x="457200" y="1556326"/>
            <a:ext cx="8229600" cy="1148774"/>
          </a:xfrm>
        </p:spPr>
        <p:txBody>
          <a:bodyPr/>
          <a:lstStyle/>
          <a:p>
            <a:pPr marL="432" indent="0">
              <a:buNone/>
            </a:pPr>
            <a:r>
              <a:rPr lang="en-US" b="1" dirty="0"/>
              <a:t>Figure 2-39:</a:t>
            </a:r>
            <a:r>
              <a:rPr lang="en-US" dirty="0"/>
              <a:t> There are currently nine people working for every elderly person. That number is expected to decline to four people working for every elderly person by 2050.</a:t>
            </a:r>
          </a:p>
        </p:txBody>
      </p:sp>
      <p:sp>
        <p:nvSpPr>
          <p:cNvPr id="5" name="TextBox 4"/>
          <p:cNvSpPr txBox="1"/>
          <p:nvPr/>
        </p:nvSpPr>
        <p:spPr>
          <a:xfrm>
            <a:off x="2481795" y="2905814"/>
            <a:ext cx="638574" cy="283680"/>
          </a:xfrm>
          <a:prstGeom prst="rect">
            <a:avLst/>
          </a:prstGeom>
          <a:noFill/>
        </p:spPr>
        <p:txBody>
          <a:bodyPr wrap="none" rtlCol="0">
            <a:spAutoFit/>
          </a:bodyPr>
          <a:lstStyle/>
          <a:p>
            <a:r>
              <a:rPr lang="en-IN" sz="1200" b="1" dirty="0"/>
              <a:t>World</a:t>
            </a:r>
          </a:p>
        </p:txBody>
      </p:sp>
      <p:sp>
        <p:nvSpPr>
          <p:cNvPr id="7" name="TextBox 6"/>
          <p:cNvSpPr txBox="1"/>
          <p:nvPr/>
        </p:nvSpPr>
        <p:spPr>
          <a:xfrm>
            <a:off x="2395296" y="3676381"/>
            <a:ext cx="739045" cy="283680"/>
          </a:xfrm>
          <a:prstGeom prst="rect">
            <a:avLst/>
          </a:prstGeom>
          <a:noFill/>
        </p:spPr>
        <p:txBody>
          <a:bodyPr wrap="none" rtlCol="0">
            <a:spAutoFit/>
          </a:bodyPr>
          <a:lstStyle/>
          <a:p>
            <a:pPr algn="r"/>
            <a:r>
              <a:rPr lang="en-IN" sz="1200" b="1" dirty="0"/>
              <a:t>Europe</a:t>
            </a:r>
          </a:p>
        </p:txBody>
      </p:sp>
      <p:sp>
        <p:nvSpPr>
          <p:cNvPr id="8" name="TextBox 7"/>
          <p:cNvSpPr txBox="1"/>
          <p:nvPr/>
        </p:nvSpPr>
        <p:spPr>
          <a:xfrm>
            <a:off x="2345342" y="4555918"/>
            <a:ext cx="788999" cy="461665"/>
          </a:xfrm>
          <a:prstGeom prst="rect">
            <a:avLst/>
          </a:prstGeom>
          <a:noFill/>
        </p:spPr>
        <p:txBody>
          <a:bodyPr wrap="none" rtlCol="0">
            <a:spAutoFit/>
          </a:bodyPr>
          <a:lstStyle/>
          <a:p>
            <a:pPr algn="r"/>
            <a:r>
              <a:rPr lang="en-IN" sz="1200" b="1" dirty="0"/>
              <a:t>Latin</a:t>
            </a:r>
          </a:p>
          <a:p>
            <a:pPr algn="r"/>
            <a:r>
              <a:rPr lang="en-IN" sz="1200" b="1" dirty="0"/>
              <a:t>America</a:t>
            </a:r>
          </a:p>
        </p:txBody>
      </p:sp>
      <p:sp>
        <p:nvSpPr>
          <p:cNvPr id="9" name="TextBox 8"/>
          <p:cNvSpPr txBox="1"/>
          <p:nvPr/>
        </p:nvSpPr>
        <p:spPr>
          <a:xfrm>
            <a:off x="2345342" y="4060656"/>
            <a:ext cx="788999" cy="461665"/>
          </a:xfrm>
          <a:prstGeom prst="rect">
            <a:avLst/>
          </a:prstGeom>
          <a:noFill/>
        </p:spPr>
        <p:txBody>
          <a:bodyPr wrap="none" rtlCol="0">
            <a:spAutoFit/>
          </a:bodyPr>
          <a:lstStyle/>
          <a:p>
            <a:pPr algn="r"/>
            <a:r>
              <a:rPr lang="en-IN" sz="1200" b="1" dirty="0"/>
              <a:t>North</a:t>
            </a:r>
          </a:p>
          <a:p>
            <a:pPr algn="r"/>
            <a:r>
              <a:rPr lang="en-IN" sz="1200" b="1" dirty="0"/>
              <a:t>America</a:t>
            </a:r>
          </a:p>
        </p:txBody>
      </p:sp>
      <p:sp>
        <p:nvSpPr>
          <p:cNvPr id="10" name="TextBox 9"/>
          <p:cNvSpPr txBox="1"/>
          <p:nvPr/>
        </p:nvSpPr>
        <p:spPr>
          <a:xfrm>
            <a:off x="2621374" y="5103979"/>
            <a:ext cx="518898" cy="283680"/>
          </a:xfrm>
          <a:prstGeom prst="rect">
            <a:avLst/>
          </a:prstGeom>
          <a:noFill/>
        </p:spPr>
        <p:txBody>
          <a:bodyPr wrap="none" rtlCol="0">
            <a:spAutoFit/>
          </a:bodyPr>
          <a:lstStyle/>
          <a:p>
            <a:pPr algn="r"/>
            <a:r>
              <a:rPr lang="en-IN" sz="1200" b="1" dirty="0"/>
              <a:t>Asia</a:t>
            </a:r>
          </a:p>
        </p:txBody>
      </p:sp>
      <p:sp>
        <p:nvSpPr>
          <p:cNvPr id="11" name="TextBox 10"/>
          <p:cNvSpPr txBox="1"/>
          <p:nvPr/>
        </p:nvSpPr>
        <p:spPr>
          <a:xfrm>
            <a:off x="2507625" y="5615960"/>
            <a:ext cx="638574" cy="283680"/>
          </a:xfrm>
          <a:prstGeom prst="rect">
            <a:avLst/>
          </a:prstGeom>
          <a:noFill/>
        </p:spPr>
        <p:txBody>
          <a:bodyPr wrap="none" rtlCol="0">
            <a:spAutoFit/>
          </a:bodyPr>
          <a:lstStyle/>
          <a:p>
            <a:pPr algn="r"/>
            <a:r>
              <a:rPr lang="en-IN" sz="1200" b="1" dirty="0"/>
              <a:t>Africa</a:t>
            </a:r>
          </a:p>
        </p:txBody>
      </p:sp>
      <p:sp>
        <p:nvSpPr>
          <p:cNvPr id="12" name="TextBox 11"/>
          <p:cNvSpPr txBox="1"/>
          <p:nvPr/>
        </p:nvSpPr>
        <p:spPr>
          <a:xfrm>
            <a:off x="3117259" y="6242709"/>
            <a:ext cx="3392274" cy="276999"/>
          </a:xfrm>
          <a:prstGeom prst="rect">
            <a:avLst/>
          </a:prstGeom>
          <a:noFill/>
        </p:spPr>
        <p:txBody>
          <a:bodyPr wrap="none" rtlCol="0">
            <a:spAutoFit/>
          </a:bodyPr>
          <a:lstStyle/>
          <a:p>
            <a:pPr algn="r"/>
            <a:r>
              <a:rPr lang="en-US" sz="1200" b="1" dirty="0"/>
              <a:t>Ages 15 to 64 divided by ages 65 and above</a:t>
            </a:r>
            <a:endParaRPr lang="en-IN" sz="1200" b="1" dirty="0"/>
          </a:p>
        </p:txBody>
      </p:sp>
      <p:sp>
        <p:nvSpPr>
          <p:cNvPr id="13" name="TextBox 12"/>
          <p:cNvSpPr txBox="1"/>
          <p:nvPr/>
        </p:nvSpPr>
        <p:spPr>
          <a:xfrm>
            <a:off x="2974407" y="6055580"/>
            <a:ext cx="263214" cy="261610"/>
          </a:xfrm>
          <a:prstGeom prst="rect">
            <a:avLst/>
          </a:prstGeom>
          <a:noFill/>
        </p:spPr>
        <p:txBody>
          <a:bodyPr wrap="none" rtlCol="0">
            <a:spAutoFit/>
          </a:bodyPr>
          <a:lstStyle/>
          <a:p>
            <a:pPr algn="r"/>
            <a:r>
              <a:rPr lang="en-IN" sz="1100" b="1" dirty="0"/>
              <a:t>0</a:t>
            </a:r>
          </a:p>
        </p:txBody>
      </p:sp>
      <p:sp>
        <p:nvSpPr>
          <p:cNvPr id="14" name="TextBox 13"/>
          <p:cNvSpPr txBox="1"/>
          <p:nvPr/>
        </p:nvSpPr>
        <p:spPr>
          <a:xfrm>
            <a:off x="3366457" y="6055580"/>
            <a:ext cx="263214" cy="261610"/>
          </a:xfrm>
          <a:prstGeom prst="rect">
            <a:avLst/>
          </a:prstGeom>
          <a:noFill/>
        </p:spPr>
        <p:txBody>
          <a:bodyPr wrap="none" rtlCol="0">
            <a:spAutoFit/>
          </a:bodyPr>
          <a:lstStyle/>
          <a:p>
            <a:pPr algn="r"/>
            <a:r>
              <a:rPr lang="en-IN" sz="1100" b="1" dirty="0"/>
              <a:t>2</a:t>
            </a:r>
          </a:p>
        </p:txBody>
      </p:sp>
      <p:sp>
        <p:nvSpPr>
          <p:cNvPr id="15" name="TextBox 14"/>
          <p:cNvSpPr txBox="1"/>
          <p:nvPr/>
        </p:nvSpPr>
        <p:spPr>
          <a:xfrm>
            <a:off x="3737313" y="6055580"/>
            <a:ext cx="263214" cy="261610"/>
          </a:xfrm>
          <a:prstGeom prst="rect">
            <a:avLst/>
          </a:prstGeom>
          <a:noFill/>
        </p:spPr>
        <p:txBody>
          <a:bodyPr wrap="none" rtlCol="0">
            <a:spAutoFit/>
          </a:bodyPr>
          <a:lstStyle/>
          <a:p>
            <a:pPr algn="r"/>
            <a:r>
              <a:rPr lang="en-IN" sz="1100" b="1" dirty="0"/>
              <a:t>4</a:t>
            </a:r>
          </a:p>
        </p:txBody>
      </p:sp>
      <p:sp>
        <p:nvSpPr>
          <p:cNvPr id="16" name="TextBox 15"/>
          <p:cNvSpPr txBox="1"/>
          <p:nvPr/>
        </p:nvSpPr>
        <p:spPr>
          <a:xfrm>
            <a:off x="4124674" y="6055580"/>
            <a:ext cx="263214" cy="261610"/>
          </a:xfrm>
          <a:prstGeom prst="rect">
            <a:avLst/>
          </a:prstGeom>
          <a:noFill/>
        </p:spPr>
        <p:txBody>
          <a:bodyPr wrap="none" rtlCol="0">
            <a:spAutoFit/>
          </a:bodyPr>
          <a:lstStyle/>
          <a:p>
            <a:pPr algn="r"/>
            <a:r>
              <a:rPr lang="en-IN" sz="1100" b="1" dirty="0"/>
              <a:t>6</a:t>
            </a:r>
          </a:p>
        </p:txBody>
      </p:sp>
      <p:sp>
        <p:nvSpPr>
          <p:cNvPr id="17" name="TextBox 16"/>
          <p:cNvSpPr txBox="1"/>
          <p:nvPr/>
        </p:nvSpPr>
        <p:spPr>
          <a:xfrm>
            <a:off x="4500220" y="6055580"/>
            <a:ext cx="263214" cy="261610"/>
          </a:xfrm>
          <a:prstGeom prst="rect">
            <a:avLst/>
          </a:prstGeom>
          <a:noFill/>
        </p:spPr>
        <p:txBody>
          <a:bodyPr wrap="none" rtlCol="0">
            <a:spAutoFit/>
          </a:bodyPr>
          <a:lstStyle/>
          <a:p>
            <a:pPr algn="r"/>
            <a:r>
              <a:rPr lang="en-IN" sz="1100" b="1" dirty="0"/>
              <a:t>8</a:t>
            </a:r>
          </a:p>
        </p:txBody>
      </p:sp>
      <p:sp>
        <p:nvSpPr>
          <p:cNvPr id="18" name="TextBox 17"/>
          <p:cNvSpPr txBox="1"/>
          <p:nvPr/>
        </p:nvSpPr>
        <p:spPr>
          <a:xfrm>
            <a:off x="4850815" y="6055580"/>
            <a:ext cx="341760" cy="261610"/>
          </a:xfrm>
          <a:prstGeom prst="rect">
            <a:avLst/>
          </a:prstGeom>
          <a:noFill/>
        </p:spPr>
        <p:txBody>
          <a:bodyPr wrap="none" rtlCol="0">
            <a:spAutoFit/>
          </a:bodyPr>
          <a:lstStyle/>
          <a:p>
            <a:pPr algn="r"/>
            <a:r>
              <a:rPr lang="en-IN" sz="1100" b="1" dirty="0"/>
              <a:t>10</a:t>
            </a:r>
          </a:p>
        </p:txBody>
      </p:sp>
      <p:sp>
        <p:nvSpPr>
          <p:cNvPr id="19" name="TextBox 18"/>
          <p:cNvSpPr txBox="1"/>
          <p:nvPr/>
        </p:nvSpPr>
        <p:spPr>
          <a:xfrm>
            <a:off x="5236993" y="6055580"/>
            <a:ext cx="341760" cy="261610"/>
          </a:xfrm>
          <a:prstGeom prst="rect">
            <a:avLst/>
          </a:prstGeom>
          <a:noFill/>
        </p:spPr>
        <p:txBody>
          <a:bodyPr wrap="none" rtlCol="0">
            <a:spAutoFit/>
          </a:bodyPr>
          <a:lstStyle/>
          <a:p>
            <a:pPr algn="r"/>
            <a:r>
              <a:rPr lang="en-IN" sz="1100" b="1" dirty="0"/>
              <a:t>12</a:t>
            </a:r>
          </a:p>
        </p:txBody>
      </p:sp>
      <p:sp>
        <p:nvSpPr>
          <p:cNvPr id="20" name="TextBox 19"/>
          <p:cNvSpPr txBox="1"/>
          <p:nvPr/>
        </p:nvSpPr>
        <p:spPr>
          <a:xfrm>
            <a:off x="5629491" y="6055580"/>
            <a:ext cx="341760" cy="261610"/>
          </a:xfrm>
          <a:prstGeom prst="rect">
            <a:avLst/>
          </a:prstGeom>
          <a:noFill/>
        </p:spPr>
        <p:txBody>
          <a:bodyPr wrap="none" rtlCol="0">
            <a:spAutoFit/>
          </a:bodyPr>
          <a:lstStyle/>
          <a:p>
            <a:pPr algn="r"/>
            <a:r>
              <a:rPr lang="en-IN" sz="1100" b="1" dirty="0"/>
              <a:t>14</a:t>
            </a:r>
          </a:p>
        </p:txBody>
      </p:sp>
      <p:sp>
        <p:nvSpPr>
          <p:cNvPr id="21" name="TextBox 20"/>
          <p:cNvSpPr txBox="1"/>
          <p:nvPr/>
        </p:nvSpPr>
        <p:spPr>
          <a:xfrm>
            <a:off x="6008184" y="6055580"/>
            <a:ext cx="341760" cy="261610"/>
          </a:xfrm>
          <a:prstGeom prst="rect">
            <a:avLst/>
          </a:prstGeom>
          <a:noFill/>
        </p:spPr>
        <p:txBody>
          <a:bodyPr wrap="none" rtlCol="0">
            <a:spAutoFit/>
          </a:bodyPr>
          <a:lstStyle/>
          <a:p>
            <a:pPr algn="r"/>
            <a:r>
              <a:rPr lang="en-IN" sz="1100" b="1" dirty="0"/>
              <a:t>16</a:t>
            </a:r>
          </a:p>
        </p:txBody>
      </p:sp>
      <p:sp>
        <p:nvSpPr>
          <p:cNvPr id="22" name="TextBox 21"/>
          <p:cNvSpPr txBox="1"/>
          <p:nvPr/>
        </p:nvSpPr>
        <p:spPr>
          <a:xfrm>
            <a:off x="6382468" y="6055580"/>
            <a:ext cx="341760" cy="261610"/>
          </a:xfrm>
          <a:prstGeom prst="rect">
            <a:avLst/>
          </a:prstGeom>
          <a:noFill/>
        </p:spPr>
        <p:txBody>
          <a:bodyPr wrap="none" rtlCol="0">
            <a:spAutoFit/>
          </a:bodyPr>
          <a:lstStyle/>
          <a:p>
            <a:pPr algn="r"/>
            <a:r>
              <a:rPr lang="en-IN" sz="1100" b="1" dirty="0"/>
              <a:t>18</a:t>
            </a:r>
          </a:p>
        </p:txBody>
      </p:sp>
      <p:sp>
        <p:nvSpPr>
          <p:cNvPr id="23" name="TextBox 22"/>
          <p:cNvSpPr txBox="1"/>
          <p:nvPr/>
        </p:nvSpPr>
        <p:spPr>
          <a:xfrm>
            <a:off x="5647199" y="3599636"/>
            <a:ext cx="536627" cy="283680"/>
          </a:xfrm>
          <a:prstGeom prst="rect">
            <a:avLst/>
          </a:prstGeom>
          <a:noFill/>
        </p:spPr>
        <p:txBody>
          <a:bodyPr wrap="none" rtlCol="0">
            <a:spAutoFit/>
          </a:bodyPr>
          <a:lstStyle/>
          <a:p>
            <a:pPr algn="r"/>
            <a:r>
              <a:rPr lang="en-IN" sz="1200" b="1" dirty="0"/>
              <a:t>2017</a:t>
            </a:r>
          </a:p>
        </p:txBody>
      </p:sp>
      <p:sp>
        <p:nvSpPr>
          <p:cNvPr id="24" name="TextBox 23"/>
          <p:cNvSpPr txBox="1"/>
          <p:nvPr/>
        </p:nvSpPr>
        <p:spPr>
          <a:xfrm>
            <a:off x="5638278" y="3828631"/>
            <a:ext cx="601637" cy="283680"/>
          </a:xfrm>
          <a:prstGeom prst="rect">
            <a:avLst/>
          </a:prstGeom>
          <a:noFill/>
        </p:spPr>
        <p:txBody>
          <a:bodyPr wrap="none" rtlCol="0">
            <a:spAutoFit/>
          </a:bodyPr>
          <a:lstStyle/>
          <a:p>
            <a:pPr algn="r"/>
            <a:r>
              <a:rPr lang="en-IN" sz="1200" b="1" dirty="0"/>
              <a:t>2050*</a:t>
            </a:r>
          </a:p>
        </p:txBody>
      </p:sp>
      <p:sp>
        <p:nvSpPr>
          <p:cNvPr id="25" name="Rectangle 24"/>
          <p:cNvSpPr/>
          <p:nvPr/>
        </p:nvSpPr>
        <p:spPr>
          <a:xfrm>
            <a:off x="5467834" y="3747886"/>
            <a:ext cx="236414" cy="522709"/>
          </a:xfrm>
          <a:custGeom>
            <a:avLst/>
            <a:gdLst>
              <a:gd name="connsiteX0" fmla="*/ 0 w 539750"/>
              <a:gd name="connsiteY0" fmla="*/ 0 h 685346"/>
              <a:gd name="connsiteX1" fmla="*/ 539750 w 539750"/>
              <a:gd name="connsiteY1" fmla="*/ 0 h 685346"/>
              <a:gd name="connsiteX2" fmla="*/ 539750 w 539750"/>
              <a:gd name="connsiteY2" fmla="*/ 685346 h 685346"/>
              <a:gd name="connsiteX3" fmla="*/ 0 w 539750"/>
              <a:gd name="connsiteY3" fmla="*/ 685346 h 685346"/>
              <a:gd name="connsiteX4" fmla="*/ 0 w 539750"/>
              <a:gd name="connsiteY4" fmla="*/ 0 h 685346"/>
              <a:gd name="connsiteX0" fmla="*/ 0 w 539750"/>
              <a:gd name="connsiteY0" fmla="*/ 0 h 685346"/>
              <a:gd name="connsiteX1" fmla="*/ 539750 w 539750"/>
              <a:gd name="connsiteY1" fmla="*/ 0 h 685346"/>
              <a:gd name="connsiteX2" fmla="*/ 0 w 539750"/>
              <a:gd name="connsiteY2" fmla="*/ 685346 h 685346"/>
              <a:gd name="connsiteX3" fmla="*/ 0 w 539750"/>
              <a:gd name="connsiteY3" fmla="*/ 0 h 685346"/>
              <a:gd name="connsiteX0" fmla="*/ 0 w 631190"/>
              <a:gd name="connsiteY0" fmla="*/ 685346 h 685346"/>
              <a:gd name="connsiteX1" fmla="*/ 0 w 631190"/>
              <a:gd name="connsiteY1" fmla="*/ 0 h 685346"/>
              <a:gd name="connsiteX2" fmla="*/ 631190 w 631190"/>
              <a:gd name="connsiteY2" fmla="*/ 91440 h 685346"/>
              <a:gd name="connsiteX0" fmla="*/ 0 w 281940"/>
              <a:gd name="connsiteY0" fmla="*/ 695506 h 695506"/>
              <a:gd name="connsiteX1" fmla="*/ 0 w 281940"/>
              <a:gd name="connsiteY1" fmla="*/ 10160 h 695506"/>
              <a:gd name="connsiteX2" fmla="*/ 281940 w 281940"/>
              <a:gd name="connsiteY2" fmla="*/ 0 h 695506"/>
              <a:gd name="connsiteX0" fmla="*/ 0 w 285115"/>
              <a:gd name="connsiteY0" fmla="*/ 685981 h 685981"/>
              <a:gd name="connsiteX1" fmla="*/ 0 w 285115"/>
              <a:gd name="connsiteY1" fmla="*/ 635 h 685981"/>
              <a:gd name="connsiteX2" fmla="*/ 285115 w 285115"/>
              <a:gd name="connsiteY2" fmla="*/ 0 h 685981"/>
            </a:gdLst>
            <a:ahLst/>
            <a:cxnLst>
              <a:cxn ang="0">
                <a:pos x="connsiteX0" y="connsiteY0"/>
              </a:cxn>
              <a:cxn ang="0">
                <a:pos x="connsiteX1" y="connsiteY1"/>
              </a:cxn>
              <a:cxn ang="0">
                <a:pos x="connsiteX2" y="connsiteY2"/>
              </a:cxn>
            </a:cxnLst>
            <a:rect l="l" t="t" r="r" b="b"/>
            <a:pathLst>
              <a:path w="285115" h="685981">
                <a:moveTo>
                  <a:pt x="0" y="685981"/>
                </a:moveTo>
                <a:lnTo>
                  <a:pt x="0" y="635"/>
                </a:lnTo>
                <a:lnTo>
                  <a:pt x="285115"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sp>
        <p:nvSpPr>
          <p:cNvPr id="26" name="Rectangle 24"/>
          <p:cNvSpPr/>
          <p:nvPr/>
        </p:nvSpPr>
        <p:spPr>
          <a:xfrm>
            <a:off x="5575047" y="3955628"/>
            <a:ext cx="124261" cy="127838"/>
          </a:xfrm>
          <a:custGeom>
            <a:avLst/>
            <a:gdLst>
              <a:gd name="connsiteX0" fmla="*/ 0 w 539750"/>
              <a:gd name="connsiteY0" fmla="*/ 0 h 685346"/>
              <a:gd name="connsiteX1" fmla="*/ 539750 w 539750"/>
              <a:gd name="connsiteY1" fmla="*/ 0 h 685346"/>
              <a:gd name="connsiteX2" fmla="*/ 539750 w 539750"/>
              <a:gd name="connsiteY2" fmla="*/ 685346 h 685346"/>
              <a:gd name="connsiteX3" fmla="*/ 0 w 539750"/>
              <a:gd name="connsiteY3" fmla="*/ 685346 h 685346"/>
              <a:gd name="connsiteX4" fmla="*/ 0 w 539750"/>
              <a:gd name="connsiteY4" fmla="*/ 0 h 685346"/>
              <a:gd name="connsiteX0" fmla="*/ 0 w 539750"/>
              <a:gd name="connsiteY0" fmla="*/ 0 h 685346"/>
              <a:gd name="connsiteX1" fmla="*/ 539750 w 539750"/>
              <a:gd name="connsiteY1" fmla="*/ 0 h 685346"/>
              <a:gd name="connsiteX2" fmla="*/ 0 w 539750"/>
              <a:gd name="connsiteY2" fmla="*/ 685346 h 685346"/>
              <a:gd name="connsiteX3" fmla="*/ 0 w 539750"/>
              <a:gd name="connsiteY3" fmla="*/ 0 h 685346"/>
              <a:gd name="connsiteX0" fmla="*/ 0 w 631190"/>
              <a:gd name="connsiteY0" fmla="*/ 685346 h 685346"/>
              <a:gd name="connsiteX1" fmla="*/ 0 w 631190"/>
              <a:gd name="connsiteY1" fmla="*/ 0 h 685346"/>
              <a:gd name="connsiteX2" fmla="*/ 631190 w 631190"/>
              <a:gd name="connsiteY2" fmla="*/ 91440 h 685346"/>
              <a:gd name="connsiteX0" fmla="*/ 0 w 281940"/>
              <a:gd name="connsiteY0" fmla="*/ 695506 h 695506"/>
              <a:gd name="connsiteX1" fmla="*/ 0 w 281940"/>
              <a:gd name="connsiteY1" fmla="*/ 10160 h 695506"/>
              <a:gd name="connsiteX2" fmla="*/ 281940 w 281940"/>
              <a:gd name="connsiteY2" fmla="*/ 0 h 695506"/>
              <a:gd name="connsiteX0" fmla="*/ 0 w 285115"/>
              <a:gd name="connsiteY0" fmla="*/ 685981 h 685981"/>
              <a:gd name="connsiteX1" fmla="*/ 0 w 285115"/>
              <a:gd name="connsiteY1" fmla="*/ 635 h 685981"/>
              <a:gd name="connsiteX2" fmla="*/ 285115 w 285115"/>
              <a:gd name="connsiteY2" fmla="*/ 0 h 685981"/>
            </a:gdLst>
            <a:ahLst/>
            <a:cxnLst>
              <a:cxn ang="0">
                <a:pos x="connsiteX0" y="connsiteY0"/>
              </a:cxn>
              <a:cxn ang="0">
                <a:pos x="connsiteX1" y="connsiteY1"/>
              </a:cxn>
              <a:cxn ang="0">
                <a:pos x="connsiteX2" y="connsiteY2"/>
              </a:cxn>
            </a:cxnLst>
            <a:rect l="l" t="t" r="r" b="b"/>
            <a:pathLst>
              <a:path w="285115" h="685981">
                <a:moveTo>
                  <a:pt x="0" y="685981"/>
                </a:moveTo>
                <a:lnTo>
                  <a:pt x="0" y="635"/>
                </a:lnTo>
                <a:lnTo>
                  <a:pt x="285115"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sp>
        <p:nvSpPr>
          <p:cNvPr id="27" name="TextBox 26"/>
          <p:cNvSpPr txBox="1"/>
          <p:nvPr/>
        </p:nvSpPr>
        <p:spPr>
          <a:xfrm>
            <a:off x="5583231" y="4476907"/>
            <a:ext cx="763351" cy="253916"/>
          </a:xfrm>
          <a:prstGeom prst="rect">
            <a:avLst/>
          </a:prstGeom>
          <a:noFill/>
        </p:spPr>
        <p:txBody>
          <a:bodyPr wrap="none" rtlCol="0">
            <a:spAutoFit/>
          </a:bodyPr>
          <a:lstStyle/>
          <a:p>
            <a:pPr algn="r"/>
            <a:r>
              <a:rPr lang="en-IN" sz="1050" b="1" dirty="0"/>
              <a:t>*forecast</a:t>
            </a:r>
          </a:p>
        </p:txBody>
      </p:sp>
    </p:spTree>
    <p:extLst>
      <p:ext uri="{BB962C8B-B14F-4D97-AF65-F5344CB8AC3E}">
        <p14:creationId xmlns:p14="http://schemas.microsoft.com/office/powerpoint/2010/main" val="2778913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1328-3485-41DE-98D3-839D04341AD0}"/>
              </a:ext>
            </a:extLst>
          </p:cNvPr>
          <p:cNvSpPr>
            <a:spLocks noGrp="1"/>
          </p:cNvSpPr>
          <p:nvPr>
            <p:ph type="title"/>
          </p:nvPr>
        </p:nvSpPr>
        <p:spPr/>
        <p:txBody>
          <a:bodyPr/>
          <a:lstStyle/>
          <a:p>
            <a:r>
              <a:rPr lang="en-US" dirty="0"/>
              <a:t>2.3.3 Health and Aging </a:t>
            </a:r>
            <a:r>
              <a:rPr lang="en-US" sz="2000" b="0" dirty="0"/>
              <a:t>(5 of 8)</a:t>
            </a:r>
          </a:p>
        </p:txBody>
      </p:sp>
      <p:sp>
        <p:nvSpPr>
          <p:cNvPr id="4" name="Content Placeholder 3">
            <a:extLst>
              <a:ext uri="{FF2B5EF4-FFF2-40B4-BE49-F238E27FC236}">
                <a16:creationId xmlns:a16="http://schemas.microsoft.com/office/drawing/2014/main" id="{4094493B-D105-4F57-87CD-03A78C820880}"/>
              </a:ext>
            </a:extLst>
          </p:cNvPr>
          <p:cNvSpPr>
            <a:spLocks noGrp="1"/>
          </p:cNvSpPr>
          <p:nvPr>
            <p:ph sz="quarter" idx="13"/>
          </p:nvPr>
        </p:nvSpPr>
        <p:spPr>
          <a:xfrm>
            <a:off x="457200" y="1556327"/>
            <a:ext cx="8229600" cy="1198905"/>
          </a:xfrm>
        </p:spPr>
        <p:txBody>
          <a:bodyPr/>
          <a:lstStyle/>
          <a:p>
            <a:r>
              <a:rPr lang="en-US" dirty="0"/>
              <a:t>The </a:t>
            </a:r>
            <a:r>
              <a:rPr lang="en-US" b="1" dirty="0"/>
              <a:t>dependency ratio </a:t>
            </a:r>
            <a:r>
              <a:rPr lang="en-US" dirty="0"/>
              <a:t>is the number of people who are too young or too old to work compared to the number of people in their productive years</a:t>
            </a:r>
          </a:p>
        </p:txBody>
      </p:sp>
      <p:graphicFrame>
        <p:nvGraphicFramePr>
          <p:cNvPr id="3" name="Object 2" descr="Number of non working age over number of age 15 to 65."/>
          <p:cNvGraphicFramePr>
            <a:graphicFrameLocks noChangeAspect="1"/>
          </p:cNvGraphicFramePr>
          <p:nvPr>
            <p:extLst>
              <p:ext uri="{D42A27DB-BD31-4B8C-83A1-F6EECF244321}">
                <p14:modId xmlns:p14="http://schemas.microsoft.com/office/powerpoint/2010/main" val="2248026898"/>
              </p:ext>
            </p:extLst>
          </p:nvPr>
        </p:nvGraphicFramePr>
        <p:xfrm>
          <a:off x="2679700" y="2857500"/>
          <a:ext cx="2709863" cy="784225"/>
        </p:xfrm>
        <a:graphic>
          <a:graphicData uri="http://schemas.openxmlformats.org/presentationml/2006/ole">
            <mc:AlternateContent xmlns:mc="http://schemas.openxmlformats.org/markup-compatibility/2006">
              <mc:Choice xmlns:v="urn:schemas-microsoft-com:vml" Requires="v">
                <p:oleObj spid="_x0000_s3106" name="Equation" r:id="rId3" imgW="1447560" imgH="419040" progId="Equation.DSMT4">
                  <p:embed/>
                </p:oleObj>
              </mc:Choice>
              <mc:Fallback>
                <p:oleObj name="Equation" r:id="rId3" imgW="1447560" imgH="419040" progId="Equation.DSMT4">
                  <p:embed/>
                  <p:pic>
                    <p:nvPicPr>
                      <p:cNvPr id="0" name=""/>
                      <p:cNvPicPr/>
                      <p:nvPr/>
                    </p:nvPicPr>
                    <p:blipFill>
                      <a:blip r:embed="rId4"/>
                      <a:stretch>
                        <a:fillRect/>
                      </a:stretch>
                    </p:blipFill>
                    <p:spPr>
                      <a:xfrm>
                        <a:off x="2679700" y="2857500"/>
                        <a:ext cx="2709863" cy="78422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F4C376BB-1CFD-455D-B6AC-4018D45BF760}"/>
              </a:ext>
            </a:extLst>
          </p:cNvPr>
          <p:cNvSpPr>
            <a:spLocks noGrp="1"/>
          </p:cNvSpPr>
          <p:nvPr>
            <p:ph sz="quarter" idx="14"/>
          </p:nvPr>
        </p:nvSpPr>
        <p:spPr>
          <a:xfrm>
            <a:off x="457200" y="3807724"/>
            <a:ext cx="8229600" cy="1281633"/>
          </a:xfrm>
        </p:spPr>
        <p:txBody>
          <a:bodyPr/>
          <a:lstStyle/>
          <a:p>
            <a:pPr lvl="1" indent="-283464"/>
            <a:r>
              <a:rPr lang="en-IN" dirty="0"/>
              <a:t>Stage 2 countries have large populations under the age of 15.</a:t>
            </a:r>
          </a:p>
          <a:p>
            <a:pPr lvl="1" indent="-283464"/>
            <a:r>
              <a:rPr lang="en-IN" dirty="0"/>
              <a:t>Stage 4 have large populations over the age of 65.</a:t>
            </a:r>
          </a:p>
        </p:txBody>
      </p:sp>
    </p:spTree>
    <p:extLst>
      <p:ext uri="{BB962C8B-B14F-4D97-AF65-F5344CB8AC3E}">
        <p14:creationId xmlns:p14="http://schemas.microsoft.com/office/powerpoint/2010/main" val="2718008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E3A9-6B22-4DAC-82EB-21491FDA39A7}"/>
              </a:ext>
            </a:extLst>
          </p:cNvPr>
          <p:cNvSpPr>
            <a:spLocks noGrp="1"/>
          </p:cNvSpPr>
          <p:nvPr>
            <p:ph type="title"/>
          </p:nvPr>
        </p:nvSpPr>
        <p:spPr/>
        <p:txBody>
          <a:bodyPr/>
          <a:lstStyle/>
          <a:p>
            <a:r>
              <a:rPr lang="en-US" dirty="0"/>
              <a:t>2.3.3 Health and Aging </a:t>
            </a:r>
            <a:r>
              <a:rPr lang="en-US" sz="2000" b="0" dirty="0"/>
              <a:t>(6 of 8)</a:t>
            </a:r>
            <a:endParaRPr lang="en-US" dirty="0"/>
          </a:p>
        </p:txBody>
      </p:sp>
      <p:sp>
        <p:nvSpPr>
          <p:cNvPr id="3" name="Content Placeholder 2">
            <a:extLst>
              <a:ext uri="{FF2B5EF4-FFF2-40B4-BE49-F238E27FC236}">
                <a16:creationId xmlns:a16="http://schemas.microsoft.com/office/drawing/2014/main" id="{3A91C557-7700-4219-BA1A-517432DD27A8}"/>
              </a:ext>
            </a:extLst>
          </p:cNvPr>
          <p:cNvSpPr>
            <a:spLocks noGrp="1"/>
          </p:cNvSpPr>
          <p:nvPr>
            <p:ph sz="quarter" idx="13"/>
          </p:nvPr>
        </p:nvSpPr>
        <p:spPr>
          <a:xfrm>
            <a:off x="457200" y="1556327"/>
            <a:ext cx="8229600" cy="488134"/>
          </a:xfrm>
        </p:spPr>
        <p:txBody>
          <a:bodyPr/>
          <a:lstStyle/>
          <a:p>
            <a:pPr marL="432" indent="0">
              <a:buNone/>
            </a:pPr>
            <a:r>
              <a:rPr lang="en-IN" b="1" dirty="0"/>
              <a:t>Figure 2-40:</a:t>
            </a:r>
            <a:r>
              <a:rPr lang="en-IN" dirty="0"/>
              <a:t> </a:t>
            </a:r>
            <a:r>
              <a:rPr lang="en-US" dirty="0"/>
              <a:t>Sub-Saharan Africa has high percentages of the population under age 15.</a:t>
            </a:r>
          </a:p>
        </p:txBody>
      </p:sp>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34" y="2653278"/>
            <a:ext cx="7794132" cy="3461390"/>
          </a:xfrm>
          <a:prstGeom prst="rect">
            <a:avLst/>
          </a:prstGeom>
        </p:spPr>
      </p:pic>
      <p:sp>
        <p:nvSpPr>
          <p:cNvPr id="7" name="TextBox 6"/>
          <p:cNvSpPr txBox="1"/>
          <p:nvPr/>
        </p:nvSpPr>
        <p:spPr>
          <a:xfrm>
            <a:off x="6097802" y="4813571"/>
            <a:ext cx="570480" cy="346402"/>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3797086" y="3846862"/>
            <a:ext cx="709402" cy="346402"/>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5975145" y="5264455"/>
            <a:ext cx="1041631" cy="184666"/>
          </a:xfrm>
          <a:prstGeom prst="rect">
            <a:avLst/>
          </a:prstGeom>
          <a:noFill/>
        </p:spPr>
        <p:txBody>
          <a:bodyPr wrap="none" rtlCol="0">
            <a:spAutoFit/>
          </a:bodyPr>
          <a:lstStyle/>
          <a:p>
            <a:pPr algn="ctr"/>
            <a:r>
              <a:rPr lang="en-IN" sz="600" b="1" i="1" spc="-20" dirty="0">
                <a:solidFill>
                  <a:srgbClr val="01A7EC"/>
                </a:solidFill>
                <a:effectLst>
                  <a:glow rad="127000">
                    <a:schemeClr val="bg1"/>
                  </a:glow>
                </a:effectLst>
                <a:latin typeface="+mn-lt"/>
              </a:rPr>
              <a:t>TROPIC OF CAPRICORN</a:t>
            </a:r>
          </a:p>
        </p:txBody>
      </p:sp>
      <p:sp>
        <p:nvSpPr>
          <p:cNvPr id="10" name="TextBox 9"/>
          <p:cNvSpPr txBox="1"/>
          <p:nvPr/>
        </p:nvSpPr>
        <p:spPr>
          <a:xfrm>
            <a:off x="7815644" y="4604478"/>
            <a:ext cx="569387" cy="184666"/>
          </a:xfrm>
          <a:prstGeom prst="rect">
            <a:avLst/>
          </a:prstGeom>
          <a:noFill/>
        </p:spPr>
        <p:txBody>
          <a:bodyPr wrap="none" rtlCol="0">
            <a:spAutoFit/>
          </a:bodyPr>
          <a:lstStyle/>
          <a:p>
            <a:pPr algn="ctr"/>
            <a:r>
              <a:rPr lang="en-IN" sz="600" b="1" i="1" spc="-20" dirty="0">
                <a:solidFill>
                  <a:srgbClr val="00A7EC"/>
                </a:solidFill>
                <a:latin typeface="+mn-lt"/>
              </a:rPr>
              <a:t>EQUATOR</a:t>
            </a:r>
          </a:p>
        </p:txBody>
      </p:sp>
      <p:sp>
        <p:nvSpPr>
          <p:cNvPr id="11" name="TextBox 10"/>
          <p:cNvSpPr txBox="1"/>
          <p:nvPr/>
        </p:nvSpPr>
        <p:spPr>
          <a:xfrm>
            <a:off x="7578204" y="4319242"/>
            <a:ext cx="610172" cy="346402"/>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7370340" y="4062974"/>
            <a:ext cx="913070" cy="184666"/>
          </a:xfrm>
          <a:prstGeom prst="rect">
            <a:avLst/>
          </a:prstGeom>
          <a:noFill/>
        </p:spPr>
        <p:txBody>
          <a:bodyPr wrap="none" rtlCol="0">
            <a:spAutoFit/>
          </a:bodyPr>
          <a:lstStyle/>
          <a:p>
            <a:pPr algn="ctr"/>
            <a:r>
              <a:rPr lang="en-IN" sz="600" b="1" i="1" spc="-20" dirty="0">
                <a:solidFill>
                  <a:srgbClr val="00A7EC"/>
                </a:solidFill>
                <a:latin typeface="+mn-lt"/>
              </a:rPr>
              <a:t>TROPIC OF CANCER</a:t>
            </a:r>
          </a:p>
        </p:txBody>
      </p:sp>
      <p:sp>
        <p:nvSpPr>
          <p:cNvPr id="13" name="TextBox 12"/>
          <p:cNvSpPr txBox="1"/>
          <p:nvPr/>
        </p:nvSpPr>
        <p:spPr>
          <a:xfrm>
            <a:off x="1943149" y="4813571"/>
            <a:ext cx="610172" cy="346402"/>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6468644" y="5712367"/>
            <a:ext cx="551754" cy="176972"/>
          </a:xfrm>
          <a:prstGeom prst="rect">
            <a:avLst/>
          </a:prstGeom>
          <a:noFill/>
        </p:spPr>
        <p:txBody>
          <a:bodyPr wrap="none" rtlCol="0">
            <a:spAutoFit/>
          </a:bodyPr>
          <a:lstStyle/>
          <a:p>
            <a:r>
              <a:rPr lang="en-IN" sz="550" b="1" dirty="0">
                <a:solidFill>
                  <a:schemeClr val="tx1"/>
                </a:solidFill>
              </a:rPr>
              <a:t>3,000 Miles</a:t>
            </a:r>
          </a:p>
        </p:txBody>
      </p:sp>
      <p:sp>
        <p:nvSpPr>
          <p:cNvPr id="15" name="TextBox 14"/>
          <p:cNvSpPr txBox="1"/>
          <p:nvPr/>
        </p:nvSpPr>
        <p:spPr>
          <a:xfrm>
            <a:off x="6159338" y="5853015"/>
            <a:ext cx="739305" cy="176972"/>
          </a:xfrm>
          <a:prstGeom prst="rect">
            <a:avLst/>
          </a:prstGeom>
          <a:noFill/>
        </p:spPr>
        <p:txBody>
          <a:bodyPr wrap="none" rtlCol="0">
            <a:spAutoFit/>
          </a:bodyPr>
          <a:lstStyle/>
          <a:p>
            <a:r>
              <a:rPr lang="en-IN" sz="550" b="1" dirty="0">
                <a:solidFill>
                  <a:schemeClr val="tx1"/>
                </a:solidFill>
              </a:rPr>
              <a:t>3,000 </a:t>
            </a:r>
            <a:r>
              <a:rPr lang="en-IN" sz="550" b="1" dirty="0" err="1">
                <a:solidFill>
                  <a:schemeClr val="tx1"/>
                </a:solidFill>
              </a:rPr>
              <a:t>Kilometers</a:t>
            </a:r>
            <a:endParaRPr lang="en-IN" sz="550" b="1" dirty="0">
              <a:solidFill>
                <a:schemeClr val="tx1"/>
              </a:solidFill>
            </a:endParaRPr>
          </a:p>
        </p:txBody>
      </p:sp>
      <p:sp>
        <p:nvSpPr>
          <p:cNvPr id="16" name="TextBox 15"/>
          <p:cNvSpPr txBox="1"/>
          <p:nvPr/>
        </p:nvSpPr>
        <p:spPr>
          <a:xfrm>
            <a:off x="6049220" y="5712092"/>
            <a:ext cx="357790" cy="176972"/>
          </a:xfrm>
          <a:prstGeom prst="rect">
            <a:avLst/>
          </a:prstGeom>
          <a:noFill/>
        </p:spPr>
        <p:txBody>
          <a:bodyPr wrap="none" rtlCol="0">
            <a:spAutoFit/>
          </a:bodyPr>
          <a:lstStyle/>
          <a:p>
            <a:r>
              <a:rPr lang="en-IN" sz="550" b="1" dirty="0">
                <a:solidFill>
                  <a:schemeClr val="tx1"/>
                </a:solidFill>
              </a:rPr>
              <a:t>1,500</a:t>
            </a:r>
          </a:p>
        </p:txBody>
      </p:sp>
      <p:sp>
        <p:nvSpPr>
          <p:cNvPr id="17" name="TextBox 16"/>
          <p:cNvSpPr txBox="1"/>
          <p:nvPr/>
        </p:nvSpPr>
        <p:spPr>
          <a:xfrm>
            <a:off x="5718178" y="5712092"/>
            <a:ext cx="223138" cy="176972"/>
          </a:xfrm>
          <a:prstGeom prst="rect">
            <a:avLst/>
          </a:prstGeom>
          <a:noFill/>
        </p:spPr>
        <p:txBody>
          <a:bodyPr wrap="none" rtlCol="0">
            <a:spAutoFit/>
          </a:bodyPr>
          <a:lstStyle/>
          <a:p>
            <a:r>
              <a:rPr lang="en-IN" sz="550" b="1" dirty="0">
                <a:solidFill>
                  <a:schemeClr val="tx1"/>
                </a:solidFill>
              </a:rPr>
              <a:t>0</a:t>
            </a:r>
          </a:p>
        </p:txBody>
      </p:sp>
      <p:sp>
        <p:nvSpPr>
          <p:cNvPr id="18" name="TextBox 17"/>
          <p:cNvSpPr txBox="1"/>
          <p:nvPr/>
        </p:nvSpPr>
        <p:spPr>
          <a:xfrm>
            <a:off x="5889351" y="5853015"/>
            <a:ext cx="357790" cy="176972"/>
          </a:xfrm>
          <a:prstGeom prst="rect">
            <a:avLst/>
          </a:prstGeom>
          <a:noFill/>
        </p:spPr>
        <p:txBody>
          <a:bodyPr wrap="none" rtlCol="0">
            <a:spAutoFit/>
          </a:bodyPr>
          <a:lstStyle/>
          <a:p>
            <a:r>
              <a:rPr lang="en-IN" sz="550" b="1" dirty="0">
                <a:solidFill>
                  <a:schemeClr val="tx1"/>
                </a:solidFill>
              </a:rPr>
              <a:t>1,500</a:t>
            </a:r>
          </a:p>
        </p:txBody>
      </p:sp>
      <p:sp>
        <p:nvSpPr>
          <p:cNvPr id="19" name="TextBox 18"/>
          <p:cNvSpPr txBox="1"/>
          <p:nvPr/>
        </p:nvSpPr>
        <p:spPr>
          <a:xfrm>
            <a:off x="5713335" y="5853015"/>
            <a:ext cx="223138" cy="176972"/>
          </a:xfrm>
          <a:prstGeom prst="rect">
            <a:avLst/>
          </a:prstGeom>
          <a:noFill/>
        </p:spPr>
        <p:txBody>
          <a:bodyPr wrap="none" rtlCol="0">
            <a:spAutoFit/>
          </a:bodyPr>
          <a:lstStyle/>
          <a:p>
            <a:r>
              <a:rPr lang="en-IN" sz="550" b="1" dirty="0">
                <a:solidFill>
                  <a:schemeClr val="tx1"/>
                </a:solidFill>
              </a:rPr>
              <a:t>0</a:t>
            </a:r>
          </a:p>
        </p:txBody>
      </p:sp>
      <p:sp>
        <p:nvSpPr>
          <p:cNvPr id="20" name="TextBox 19"/>
          <p:cNvSpPr txBox="1"/>
          <p:nvPr/>
        </p:nvSpPr>
        <p:spPr>
          <a:xfrm>
            <a:off x="6668282" y="6031034"/>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120°</a:t>
            </a:r>
          </a:p>
        </p:txBody>
      </p:sp>
      <p:sp>
        <p:nvSpPr>
          <p:cNvPr id="21" name="TextBox 20"/>
          <p:cNvSpPr txBox="1"/>
          <p:nvPr/>
        </p:nvSpPr>
        <p:spPr>
          <a:xfrm>
            <a:off x="6348891" y="6031034"/>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100°</a:t>
            </a:r>
          </a:p>
        </p:txBody>
      </p:sp>
      <p:sp>
        <p:nvSpPr>
          <p:cNvPr id="22" name="TextBox 21"/>
          <p:cNvSpPr txBox="1"/>
          <p:nvPr/>
        </p:nvSpPr>
        <p:spPr>
          <a:xfrm>
            <a:off x="6052891" y="6031034"/>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80°</a:t>
            </a:r>
          </a:p>
        </p:txBody>
      </p:sp>
      <p:sp>
        <p:nvSpPr>
          <p:cNvPr id="23" name="TextBox 22"/>
          <p:cNvSpPr txBox="1"/>
          <p:nvPr/>
        </p:nvSpPr>
        <p:spPr>
          <a:xfrm>
            <a:off x="3445507" y="6031034"/>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80°</a:t>
            </a:r>
          </a:p>
        </p:txBody>
      </p:sp>
      <p:sp>
        <p:nvSpPr>
          <p:cNvPr id="24" name="TextBox 23"/>
          <p:cNvSpPr txBox="1"/>
          <p:nvPr/>
        </p:nvSpPr>
        <p:spPr>
          <a:xfrm>
            <a:off x="2093325" y="6031034"/>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160°</a:t>
            </a:r>
          </a:p>
        </p:txBody>
      </p:sp>
      <p:sp>
        <p:nvSpPr>
          <p:cNvPr id="25" name="TextBox 24"/>
          <p:cNvSpPr txBox="1"/>
          <p:nvPr/>
        </p:nvSpPr>
        <p:spPr>
          <a:xfrm>
            <a:off x="1480764" y="5117260"/>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20°</a:t>
            </a:r>
          </a:p>
        </p:txBody>
      </p:sp>
      <p:sp>
        <p:nvSpPr>
          <p:cNvPr id="26" name="TextBox 25"/>
          <p:cNvSpPr txBox="1"/>
          <p:nvPr/>
        </p:nvSpPr>
        <p:spPr>
          <a:xfrm>
            <a:off x="1480764" y="4661660"/>
            <a:ext cx="264816" cy="192360"/>
          </a:xfrm>
          <a:prstGeom prst="rect">
            <a:avLst/>
          </a:prstGeom>
          <a:noFill/>
        </p:spPr>
        <p:txBody>
          <a:bodyPr wrap="none" rtlCol="0">
            <a:spAutoFit/>
          </a:bodyPr>
          <a:lstStyle/>
          <a:p>
            <a:r>
              <a:rPr lang="en-IN" sz="650" b="1" i="1" dirty="0">
                <a:solidFill>
                  <a:srgbClr val="00A7EC"/>
                </a:solidFill>
                <a:effectLst>
                  <a:glow rad="50800">
                    <a:schemeClr val="bg1"/>
                  </a:glow>
                </a:effectLst>
              </a:rPr>
              <a:t>0°</a:t>
            </a:r>
          </a:p>
        </p:txBody>
      </p:sp>
      <p:sp>
        <p:nvSpPr>
          <p:cNvPr id="27" name="TextBox 26"/>
          <p:cNvSpPr txBox="1"/>
          <p:nvPr/>
        </p:nvSpPr>
        <p:spPr>
          <a:xfrm>
            <a:off x="1480764" y="4189533"/>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20°</a:t>
            </a:r>
          </a:p>
        </p:txBody>
      </p:sp>
      <p:sp>
        <p:nvSpPr>
          <p:cNvPr id="28" name="TextBox 27"/>
          <p:cNvSpPr txBox="1"/>
          <p:nvPr/>
        </p:nvSpPr>
        <p:spPr>
          <a:xfrm>
            <a:off x="1662695" y="3726542"/>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40°</a:t>
            </a:r>
          </a:p>
        </p:txBody>
      </p:sp>
      <p:sp>
        <p:nvSpPr>
          <p:cNvPr id="29" name="TextBox 28"/>
          <p:cNvSpPr txBox="1"/>
          <p:nvPr/>
        </p:nvSpPr>
        <p:spPr>
          <a:xfrm>
            <a:off x="2610500" y="2808364"/>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80°</a:t>
            </a:r>
          </a:p>
        </p:txBody>
      </p:sp>
      <p:sp>
        <p:nvSpPr>
          <p:cNvPr id="30" name="TextBox 29"/>
          <p:cNvSpPr txBox="1"/>
          <p:nvPr/>
        </p:nvSpPr>
        <p:spPr>
          <a:xfrm>
            <a:off x="2988056" y="2676371"/>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160°</a:t>
            </a:r>
          </a:p>
        </p:txBody>
      </p:sp>
      <p:sp>
        <p:nvSpPr>
          <p:cNvPr id="31" name="TextBox 30"/>
          <p:cNvSpPr txBox="1"/>
          <p:nvPr/>
        </p:nvSpPr>
        <p:spPr>
          <a:xfrm>
            <a:off x="3223875" y="2676371"/>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140°</a:t>
            </a:r>
          </a:p>
        </p:txBody>
      </p:sp>
      <p:sp>
        <p:nvSpPr>
          <p:cNvPr id="32" name="TextBox 31"/>
          <p:cNvSpPr txBox="1"/>
          <p:nvPr/>
        </p:nvSpPr>
        <p:spPr>
          <a:xfrm>
            <a:off x="3421692" y="2676371"/>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120°</a:t>
            </a:r>
          </a:p>
        </p:txBody>
      </p:sp>
      <p:sp>
        <p:nvSpPr>
          <p:cNvPr id="33" name="TextBox 32"/>
          <p:cNvSpPr txBox="1"/>
          <p:nvPr/>
        </p:nvSpPr>
        <p:spPr>
          <a:xfrm>
            <a:off x="3654821" y="2676371"/>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100°</a:t>
            </a:r>
          </a:p>
        </p:txBody>
      </p:sp>
      <p:sp>
        <p:nvSpPr>
          <p:cNvPr id="34" name="TextBox 33"/>
          <p:cNvSpPr txBox="1"/>
          <p:nvPr/>
        </p:nvSpPr>
        <p:spPr>
          <a:xfrm>
            <a:off x="3906781" y="2676366"/>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80°</a:t>
            </a:r>
          </a:p>
        </p:txBody>
      </p:sp>
      <p:sp>
        <p:nvSpPr>
          <p:cNvPr id="35" name="TextBox 34"/>
          <p:cNvSpPr txBox="1"/>
          <p:nvPr/>
        </p:nvSpPr>
        <p:spPr>
          <a:xfrm>
            <a:off x="4134449" y="2676371"/>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60°</a:t>
            </a:r>
          </a:p>
        </p:txBody>
      </p:sp>
      <p:sp>
        <p:nvSpPr>
          <p:cNvPr id="36" name="TextBox 35"/>
          <p:cNvSpPr txBox="1"/>
          <p:nvPr/>
        </p:nvSpPr>
        <p:spPr>
          <a:xfrm>
            <a:off x="4362266" y="2676371"/>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40°</a:t>
            </a:r>
          </a:p>
        </p:txBody>
      </p:sp>
      <p:sp>
        <p:nvSpPr>
          <p:cNvPr id="37" name="TextBox 36"/>
          <p:cNvSpPr txBox="1"/>
          <p:nvPr/>
        </p:nvSpPr>
        <p:spPr>
          <a:xfrm>
            <a:off x="4822340" y="2676758"/>
            <a:ext cx="264816" cy="192360"/>
          </a:xfrm>
          <a:prstGeom prst="rect">
            <a:avLst/>
          </a:prstGeom>
          <a:noFill/>
        </p:spPr>
        <p:txBody>
          <a:bodyPr wrap="none" rtlCol="0">
            <a:spAutoFit/>
          </a:bodyPr>
          <a:lstStyle/>
          <a:p>
            <a:r>
              <a:rPr lang="en-IN" sz="650" b="1" i="1" dirty="0">
                <a:solidFill>
                  <a:srgbClr val="00A7EC"/>
                </a:solidFill>
                <a:effectLst>
                  <a:glow rad="50800">
                    <a:schemeClr val="bg1"/>
                  </a:glow>
                </a:effectLst>
              </a:rPr>
              <a:t>0°</a:t>
            </a:r>
          </a:p>
        </p:txBody>
      </p:sp>
      <p:sp>
        <p:nvSpPr>
          <p:cNvPr id="38" name="TextBox 37"/>
          <p:cNvSpPr txBox="1"/>
          <p:nvPr/>
        </p:nvSpPr>
        <p:spPr>
          <a:xfrm>
            <a:off x="5029097" y="2676758"/>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20°</a:t>
            </a:r>
          </a:p>
        </p:txBody>
      </p:sp>
      <p:sp>
        <p:nvSpPr>
          <p:cNvPr id="39" name="TextBox 38"/>
          <p:cNvSpPr txBox="1"/>
          <p:nvPr/>
        </p:nvSpPr>
        <p:spPr>
          <a:xfrm>
            <a:off x="5237920" y="2677469"/>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40°</a:t>
            </a:r>
          </a:p>
        </p:txBody>
      </p:sp>
      <p:sp>
        <p:nvSpPr>
          <p:cNvPr id="40" name="TextBox 39"/>
          <p:cNvSpPr txBox="1"/>
          <p:nvPr/>
        </p:nvSpPr>
        <p:spPr>
          <a:xfrm>
            <a:off x="5482295" y="2670615"/>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60°</a:t>
            </a:r>
          </a:p>
        </p:txBody>
      </p:sp>
      <p:sp>
        <p:nvSpPr>
          <p:cNvPr id="41" name="TextBox 40"/>
          <p:cNvSpPr txBox="1"/>
          <p:nvPr/>
        </p:nvSpPr>
        <p:spPr>
          <a:xfrm>
            <a:off x="5687871" y="2681987"/>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80°</a:t>
            </a:r>
          </a:p>
        </p:txBody>
      </p:sp>
      <p:sp>
        <p:nvSpPr>
          <p:cNvPr id="42" name="TextBox 41"/>
          <p:cNvSpPr txBox="1"/>
          <p:nvPr/>
        </p:nvSpPr>
        <p:spPr>
          <a:xfrm>
            <a:off x="5877685" y="2676364"/>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100°</a:t>
            </a:r>
          </a:p>
        </p:txBody>
      </p:sp>
      <p:sp>
        <p:nvSpPr>
          <p:cNvPr id="43" name="TextBox 42"/>
          <p:cNvSpPr txBox="1"/>
          <p:nvPr/>
        </p:nvSpPr>
        <p:spPr>
          <a:xfrm>
            <a:off x="6113064" y="2674540"/>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120°</a:t>
            </a:r>
          </a:p>
        </p:txBody>
      </p:sp>
      <p:sp>
        <p:nvSpPr>
          <p:cNvPr id="44" name="TextBox 43"/>
          <p:cNvSpPr txBox="1"/>
          <p:nvPr/>
        </p:nvSpPr>
        <p:spPr>
          <a:xfrm>
            <a:off x="6776118" y="2669082"/>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180°</a:t>
            </a:r>
          </a:p>
        </p:txBody>
      </p:sp>
      <p:sp>
        <p:nvSpPr>
          <p:cNvPr id="45" name="TextBox 44"/>
          <p:cNvSpPr txBox="1"/>
          <p:nvPr/>
        </p:nvSpPr>
        <p:spPr>
          <a:xfrm>
            <a:off x="7263710" y="2808220"/>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80°</a:t>
            </a:r>
          </a:p>
        </p:txBody>
      </p:sp>
      <p:sp>
        <p:nvSpPr>
          <p:cNvPr id="46" name="TextBox 45"/>
          <p:cNvSpPr txBox="1"/>
          <p:nvPr/>
        </p:nvSpPr>
        <p:spPr>
          <a:xfrm>
            <a:off x="7859949" y="3266814"/>
            <a:ext cx="339547" cy="207841"/>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8170588" y="3729190"/>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40°</a:t>
            </a:r>
          </a:p>
        </p:txBody>
      </p:sp>
      <p:sp>
        <p:nvSpPr>
          <p:cNvPr id="48" name="TextBox 47"/>
          <p:cNvSpPr txBox="1"/>
          <p:nvPr/>
        </p:nvSpPr>
        <p:spPr>
          <a:xfrm>
            <a:off x="8260738" y="4658835"/>
            <a:ext cx="264816" cy="192360"/>
          </a:xfrm>
          <a:prstGeom prst="rect">
            <a:avLst/>
          </a:prstGeom>
          <a:noFill/>
        </p:spPr>
        <p:txBody>
          <a:bodyPr wrap="none" rtlCol="0">
            <a:spAutoFit/>
          </a:bodyPr>
          <a:lstStyle/>
          <a:p>
            <a:r>
              <a:rPr lang="en-IN" sz="650" b="1" i="1" dirty="0">
                <a:solidFill>
                  <a:srgbClr val="00A7EC"/>
                </a:solidFill>
                <a:effectLst>
                  <a:glow rad="50800">
                    <a:schemeClr val="bg1"/>
                  </a:glow>
                </a:effectLst>
              </a:rPr>
              <a:t>0°</a:t>
            </a:r>
          </a:p>
        </p:txBody>
      </p:sp>
      <p:sp>
        <p:nvSpPr>
          <p:cNvPr id="49" name="TextBox 48"/>
          <p:cNvSpPr txBox="1"/>
          <p:nvPr/>
        </p:nvSpPr>
        <p:spPr>
          <a:xfrm>
            <a:off x="8179239" y="5587099"/>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40°</a:t>
            </a:r>
          </a:p>
        </p:txBody>
      </p:sp>
      <p:sp>
        <p:nvSpPr>
          <p:cNvPr id="50" name="TextBox 49"/>
          <p:cNvSpPr txBox="1"/>
          <p:nvPr/>
        </p:nvSpPr>
        <p:spPr>
          <a:xfrm>
            <a:off x="8229802" y="5117451"/>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20°</a:t>
            </a:r>
          </a:p>
        </p:txBody>
      </p:sp>
      <p:sp>
        <p:nvSpPr>
          <p:cNvPr id="51" name="TextBox 50"/>
          <p:cNvSpPr txBox="1"/>
          <p:nvPr/>
        </p:nvSpPr>
        <p:spPr>
          <a:xfrm>
            <a:off x="8208743" y="4197573"/>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20°</a:t>
            </a:r>
          </a:p>
        </p:txBody>
      </p:sp>
      <p:sp>
        <p:nvSpPr>
          <p:cNvPr id="52" name="TextBox 51"/>
          <p:cNvSpPr txBox="1"/>
          <p:nvPr/>
        </p:nvSpPr>
        <p:spPr>
          <a:xfrm>
            <a:off x="4673570" y="2919841"/>
            <a:ext cx="536200" cy="311762"/>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1961337" y="3255052"/>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60°</a:t>
            </a:r>
          </a:p>
        </p:txBody>
      </p:sp>
      <p:sp>
        <p:nvSpPr>
          <p:cNvPr id="54" name="TextBox 53"/>
          <p:cNvSpPr txBox="1"/>
          <p:nvPr/>
        </p:nvSpPr>
        <p:spPr>
          <a:xfrm>
            <a:off x="1650537" y="5587099"/>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40°</a:t>
            </a:r>
          </a:p>
        </p:txBody>
      </p:sp>
      <p:sp>
        <p:nvSpPr>
          <p:cNvPr id="55" name="TextBox 54"/>
          <p:cNvSpPr txBox="1"/>
          <p:nvPr/>
        </p:nvSpPr>
        <p:spPr>
          <a:xfrm>
            <a:off x="2419066" y="6031034"/>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140°</a:t>
            </a:r>
          </a:p>
        </p:txBody>
      </p:sp>
      <p:sp>
        <p:nvSpPr>
          <p:cNvPr id="56" name="TextBox 55"/>
          <p:cNvSpPr txBox="1"/>
          <p:nvPr/>
        </p:nvSpPr>
        <p:spPr>
          <a:xfrm>
            <a:off x="2752135" y="6031034"/>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120°</a:t>
            </a:r>
          </a:p>
        </p:txBody>
      </p:sp>
      <p:sp>
        <p:nvSpPr>
          <p:cNvPr id="57" name="TextBox 56"/>
          <p:cNvSpPr txBox="1"/>
          <p:nvPr/>
        </p:nvSpPr>
        <p:spPr>
          <a:xfrm>
            <a:off x="3093793" y="6031034"/>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100°</a:t>
            </a:r>
          </a:p>
        </p:txBody>
      </p:sp>
      <p:sp>
        <p:nvSpPr>
          <p:cNvPr id="58" name="TextBox 57"/>
          <p:cNvSpPr txBox="1"/>
          <p:nvPr/>
        </p:nvSpPr>
        <p:spPr>
          <a:xfrm>
            <a:off x="3765736" y="6031034"/>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60°</a:t>
            </a:r>
          </a:p>
        </p:txBody>
      </p:sp>
      <p:sp>
        <p:nvSpPr>
          <p:cNvPr id="59" name="TextBox 58"/>
          <p:cNvSpPr txBox="1"/>
          <p:nvPr/>
        </p:nvSpPr>
        <p:spPr>
          <a:xfrm>
            <a:off x="4122407" y="6031034"/>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40°</a:t>
            </a:r>
          </a:p>
        </p:txBody>
      </p:sp>
      <p:sp>
        <p:nvSpPr>
          <p:cNvPr id="60" name="TextBox 59"/>
          <p:cNvSpPr txBox="1"/>
          <p:nvPr/>
        </p:nvSpPr>
        <p:spPr>
          <a:xfrm>
            <a:off x="4426175" y="6027026"/>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20°</a:t>
            </a:r>
          </a:p>
        </p:txBody>
      </p:sp>
      <p:sp>
        <p:nvSpPr>
          <p:cNvPr id="61" name="TextBox 60"/>
          <p:cNvSpPr txBox="1"/>
          <p:nvPr/>
        </p:nvSpPr>
        <p:spPr>
          <a:xfrm>
            <a:off x="4776695" y="6031034"/>
            <a:ext cx="264816" cy="192360"/>
          </a:xfrm>
          <a:prstGeom prst="rect">
            <a:avLst/>
          </a:prstGeom>
          <a:noFill/>
        </p:spPr>
        <p:txBody>
          <a:bodyPr wrap="none" rtlCol="0">
            <a:spAutoFit/>
          </a:bodyPr>
          <a:lstStyle/>
          <a:p>
            <a:r>
              <a:rPr lang="en-IN" sz="650" b="1" i="1" dirty="0">
                <a:solidFill>
                  <a:srgbClr val="00A7EC"/>
                </a:solidFill>
                <a:effectLst>
                  <a:glow rad="50800">
                    <a:schemeClr val="bg1"/>
                  </a:glow>
                </a:effectLst>
              </a:rPr>
              <a:t>0°</a:t>
            </a:r>
          </a:p>
        </p:txBody>
      </p:sp>
      <p:sp>
        <p:nvSpPr>
          <p:cNvPr id="62" name="TextBox 61"/>
          <p:cNvSpPr txBox="1"/>
          <p:nvPr/>
        </p:nvSpPr>
        <p:spPr>
          <a:xfrm>
            <a:off x="5080667" y="6031034"/>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20°</a:t>
            </a:r>
          </a:p>
        </p:txBody>
      </p:sp>
      <p:sp>
        <p:nvSpPr>
          <p:cNvPr id="63" name="TextBox 62"/>
          <p:cNvSpPr txBox="1"/>
          <p:nvPr/>
        </p:nvSpPr>
        <p:spPr>
          <a:xfrm>
            <a:off x="5388574" y="6031034"/>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40°</a:t>
            </a:r>
          </a:p>
        </p:txBody>
      </p:sp>
      <p:sp>
        <p:nvSpPr>
          <p:cNvPr id="64" name="TextBox 63"/>
          <p:cNvSpPr txBox="1"/>
          <p:nvPr/>
        </p:nvSpPr>
        <p:spPr>
          <a:xfrm>
            <a:off x="5737054" y="6031034"/>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60°</a:t>
            </a:r>
          </a:p>
        </p:txBody>
      </p:sp>
      <p:sp>
        <p:nvSpPr>
          <p:cNvPr id="65" name="TextBox 64"/>
          <p:cNvSpPr txBox="1"/>
          <p:nvPr/>
        </p:nvSpPr>
        <p:spPr>
          <a:xfrm>
            <a:off x="7005415" y="6031034"/>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140°</a:t>
            </a:r>
          </a:p>
        </p:txBody>
      </p:sp>
      <p:sp>
        <p:nvSpPr>
          <p:cNvPr id="66" name="TextBox 65"/>
          <p:cNvSpPr txBox="1"/>
          <p:nvPr/>
        </p:nvSpPr>
        <p:spPr>
          <a:xfrm>
            <a:off x="7322544" y="6031034"/>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160°</a:t>
            </a:r>
          </a:p>
        </p:txBody>
      </p:sp>
      <p:sp>
        <p:nvSpPr>
          <p:cNvPr id="67" name="TextBox 66"/>
          <p:cNvSpPr txBox="1"/>
          <p:nvPr/>
        </p:nvSpPr>
        <p:spPr>
          <a:xfrm>
            <a:off x="7671530" y="6028128"/>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180°</a:t>
            </a:r>
          </a:p>
        </p:txBody>
      </p:sp>
      <p:sp>
        <p:nvSpPr>
          <p:cNvPr id="68" name="TextBox 67"/>
          <p:cNvSpPr txBox="1"/>
          <p:nvPr/>
        </p:nvSpPr>
        <p:spPr>
          <a:xfrm>
            <a:off x="4177338" y="5336877"/>
            <a:ext cx="709402" cy="346402"/>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4589488" y="2673946"/>
            <a:ext cx="311304" cy="192360"/>
          </a:xfrm>
          <a:prstGeom prst="rect">
            <a:avLst/>
          </a:prstGeom>
          <a:noFill/>
        </p:spPr>
        <p:txBody>
          <a:bodyPr wrap="none" rtlCol="0">
            <a:spAutoFit/>
          </a:bodyPr>
          <a:lstStyle/>
          <a:p>
            <a:r>
              <a:rPr lang="en-IN" sz="650" b="1" i="1" dirty="0">
                <a:solidFill>
                  <a:srgbClr val="00A7EC"/>
                </a:solidFill>
                <a:effectLst>
                  <a:glow rad="50800">
                    <a:schemeClr val="bg1"/>
                  </a:glow>
                </a:effectLst>
              </a:rPr>
              <a:t>20°</a:t>
            </a:r>
          </a:p>
        </p:txBody>
      </p:sp>
      <p:sp>
        <p:nvSpPr>
          <p:cNvPr id="70" name="TextBox 69"/>
          <p:cNvSpPr txBox="1"/>
          <p:nvPr/>
        </p:nvSpPr>
        <p:spPr>
          <a:xfrm>
            <a:off x="6337561" y="2674540"/>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140°</a:t>
            </a:r>
          </a:p>
        </p:txBody>
      </p:sp>
      <p:sp>
        <p:nvSpPr>
          <p:cNvPr id="71" name="TextBox 70"/>
          <p:cNvSpPr txBox="1"/>
          <p:nvPr/>
        </p:nvSpPr>
        <p:spPr>
          <a:xfrm>
            <a:off x="6557165" y="2674540"/>
            <a:ext cx="357790" cy="192360"/>
          </a:xfrm>
          <a:prstGeom prst="rect">
            <a:avLst/>
          </a:prstGeom>
          <a:noFill/>
        </p:spPr>
        <p:txBody>
          <a:bodyPr wrap="none" rtlCol="0">
            <a:spAutoFit/>
          </a:bodyPr>
          <a:lstStyle/>
          <a:p>
            <a:r>
              <a:rPr lang="en-IN" sz="650" b="1" i="1" dirty="0">
                <a:solidFill>
                  <a:srgbClr val="00A7EC"/>
                </a:solidFill>
                <a:effectLst>
                  <a:glow rad="50800">
                    <a:schemeClr val="bg1"/>
                  </a:glow>
                </a:effectLst>
              </a:rPr>
              <a:t>160°</a:t>
            </a:r>
          </a:p>
        </p:txBody>
      </p:sp>
      <p:sp>
        <p:nvSpPr>
          <p:cNvPr id="72" name="TextBox 71"/>
          <p:cNvSpPr txBox="1"/>
          <p:nvPr/>
        </p:nvSpPr>
        <p:spPr>
          <a:xfrm>
            <a:off x="574652" y="3277529"/>
            <a:ext cx="1103187" cy="338554"/>
          </a:xfrm>
          <a:prstGeom prst="rect">
            <a:avLst/>
          </a:prstGeom>
          <a:noFill/>
        </p:spPr>
        <p:txBody>
          <a:bodyPr wrap="none" rtlCol="0">
            <a:spAutoFit/>
          </a:bodyPr>
          <a:lstStyle/>
          <a:p>
            <a:r>
              <a:rPr lang="en-US" sz="800" b="1" dirty="0">
                <a:solidFill>
                  <a:schemeClr val="tx1"/>
                </a:solidFill>
                <a:latin typeface="Arial Black" panose="020B0A04020102020204" pitchFamily="34" charset="0"/>
              </a:rPr>
              <a:t>Percent persons</a:t>
            </a:r>
          </a:p>
          <a:p>
            <a:r>
              <a:rPr lang="en-US" sz="800" b="1" dirty="0">
                <a:solidFill>
                  <a:schemeClr val="tx1"/>
                </a:solidFill>
                <a:latin typeface="Arial Black" panose="020B0A04020102020204" pitchFamily="34" charset="0"/>
              </a:rPr>
              <a:t>under age 15</a:t>
            </a:r>
            <a:endParaRPr lang="en-IN" sz="800" b="1" dirty="0">
              <a:solidFill>
                <a:schemeClr val="tx1"/>
              </a:solidFill>
              <a:latin typeface="Arial Black" panose="020B0A04020102020204" pitchFamily="34" charset="0"/>
            </a:endParaRPr>
          </a:p>
        </p:txBody>
      </p:sp>
      <p:sp>
        <p:nvSpPr>
          <p:cNvPr id="73" name="TextBox 72"/>
          <p:cNvSpPr txBox="1"/>
          <p:nvPr/>
        </p:nvSpPr>
        <p:spPr>
          <a:xfrm>
            <a:off x="801163" y="3567751"/>
            <a:ext cx="838691" cy="215444"/>
          </a:xfrm>
          <a:prstGeom prst="rect">
            <a:avLst/>
          </a:prstGeom>
          <a:noFill/>
        </p:spPr>
        <p:txBody>
          <a:bodyPr wrap="none" rtlCol="0">
            <a:spAutoFit/>
          </a:bodyPr>
          <a:lstStyle/>
          <a:p>
            <a:r>
              <a:rPr lang="en-IN" sz="800" b="1" dirty="0">
                <a:solidFill>
                  <a:schemeClr val="tx1"/>
                </a:solidFill>
                <a:latin typeface="+mn-lt"/>
              </a:rPr>
              <a:t>40 and above</a:t>
            </a:r>
          </a:p>
        </p:txBody>
      </p:sp>
      <p:sp>
        <p:nvSpPr>
          <p:cNvPr id="74" name="TextBox 73"/>
          <p:cNvSpPr txBox="1"/>
          <p:nvPr/>
        </p:nvSpPr>
        <p:spPr>
          <a:xfrm>
            <a:off x="801163" y="3724542"/>
            <a:ext cx="473206" cy="215444"/>
          </a:xfrm>
          <a:prstGeom prst="rect">
            <a:avLst/>
          </a:prstGeom>
          <a:noFill/>
        </p:spPr>
        <p:txBody>
          <a:bodyPr wrap="none" rtlCol="0">
            <a:spAutoFit/>
          </a:bodyPr>
          <a:lstStyle/>
          <a:p>
            <a:r>
              <a:rPr lang="en-IN" sz="800" b="1" dirty="0">
                <a:solidFill>
                  <a:schemeClr val="tx1"/>
                </a:solidFill>
                <a:latin typeface="+mn-lt"/>
              </a:rPr>
              <a:t>30–39</a:t>
            </a:r>
          </a:p>
        </p:txBody>
      </p:sp>
      <p:sp>
        <p:nvSpPr>
          <p:cNvPr id="75" name="TextBox 74"/>
          <p:cNvSpPr txBox="1"/>
          <p:nvPr/>
        </p:nvSpPr>
        <p:spPr>
          <a:xfrm>
            <a:off x="801163" y="3883924"/>
            <a:ext cx="473206" cy="215444"/>
          </a:xfrm>
          <a:prstGeom prst="rect">
            <a:avLst/>
          </a:prstGeom>
          <a:noFill/>
        </p:spPr>
        <p:txBody>
          <a:bodyPr wrap="none" rtlCol="0">
            <a:spAutoFit/>
          </a:bodyPr>
          <a:lstStyle/>
          <a:p>
            <a:r>
              <a:rPr lang="en-IN" sz="800" b="1" dirty="0">
                <a:solidFill>
                  <a:schemeClr val="tx1"/>
                </a:solidFill>
                <a:latin typeface="+mn-lt"/>
              </a:rPr>
              <a:t>20–29</a:t>
            </a:r>
          </a:p>
        </p:txBody>
      </p:sp>
      <p:sp>
        <p:nvSpPr>
          <p:cNvPr id="76" name="TextBox 75"/>
          <p:cNvSpPr txBox="1"/>
          <p:nvPr/>
        </p:nvSpPr>
        <p:spPr>
          <a:xfrm>
            <a:off x="801163" y="4044807"/>
            <a:ext cx="620683" cy="215444"/>
          </a:xfrm>
          <a:prstGeom prst="rect">
            <a:avLst/>
          </a:prstGeom>
          <a:noFill/>
        </p:spPr>
        <p:txBody>
          <a:bodyPr wrap="none" rtlCol="0">
            <a:spAutoFit/>
          </a:bodyPr>
          <a:lstStyle/>
          <a:p>
            <a:r>
              <a:rPr lang="en-IN" sz="800" b="1" dirty="0">
                <a:solidFill>
                  <a:schemeClr val="tx1"/>
                </a:solidFill>
                <a:latin typeface="+mn-lt"/>
              </a:rPr>
              <a:t>below 20</a:t>
            </a:r>
          </a:p>
        </p:txBody>
      </p:sp>
      <p:sp>
        <p:nvSpPr>
          <p:cNvPr id="77" name="TextBox 76"/>
          <p:cNvSpPr txBox="1"/>
          <p:nvPr/>
        </p:nvSpPr>
        <p:spPr>
          <a:xfrm>
            <a:off x="801163" y="4203610"/>
            <a:ext cx="550151" cy="215444"/>
          </a:xfrm>
          <a:prstGeom prst="rect">
            <a:avLst/>
          </a:prstGeom>
          <a:noFill/>
        </p:spPr>
        <p:txBody>
          <a:bodyPr wrap="none" rtlCol="0">
            <a:spAutoFit/>
          </a:bodyPr>
          <a:lstStyle/>
          <a:p>
            <a:r>
              <a:rPr lang="en-IN" sz="800" b="1" dirty="0">
                <a:solidFill>
                  <a:schemeClr val="tx1"/>
                </a:solidFill>
                <a:latin typeface="+mn-lt"/>
              </a:rPr>
              <a:t>no data</a:t>
            </a:r>
          </a:p>
        </p:txBody>
      </p:sp>
    </p:spTree>
    <p:extLst>
      <p:ext uri="{BB962C8B-B14F-4D97-AF65-F5344CB8AC3E}">
        <p14:creationId xmlns:p14="http://schemas.microsoft.com/office/powerpoint/2010/main" val="1818039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E3A9-6B22-4DAC-82EB-21491FDA39A7}"/>
              </a:ext>
            </a:extLst>
          </p:cNvPr>
          <p:cNvSpPr>
            <a:spLocks noGrp="1"/>
          </p:cNvSpPr>
          <p:nvPr>
            <p:ph type="title"/>
          </p:nvPr>
        </p:nvSpPr>
        <p:spPr/>
        <p:txBody>
          <a:bodyPr/>
          <a:lstStyle/>
          <a:p>
            <a:r>
              <a:rPr lang="en-US" dirty="0"/>
              <a:t>2.3.3 Health and Aging </a:t>
            </a:r>
            <a:r>
              <a:rPr lang="en-US" sz="2000" b="0" dirty="0"/>
              <a:t>(7 of 8)</a:t>
            </a:r>
            <a:endParaRPr lang="en-US" dirty="0"/>
          </a:p>
        </p:txBody>
      </p:sp>
      <p:sp>
        <p:nvSpPr>
          <p:cNvPr id="3" name="Content Placeholder 2">
            <a:extLst>
              <a:ext uri="{FF2B5EF4-FFF2-40B4-BE49-F238E27FC236}">
                <a16:creationId xmlns:a16="http://schemas.microsoft.com/office/drawing/2014/main" id="{3A91C557-7700-4219-BA1A-517432DD27A8}"/>
              </a:ext>
            </a:extLst>
          </p:cNvPr>
          <p:cNvSpPr>
            <a:spLocks noGrp="1"/>
          </p:cNvSpPr>
          <p:nvPr>
            <p:ph sz="quarter" idx="13"/>
          </p:nvPr>
        </p:nvSpPr>
        <p:spPr>
          <a:xfrm>
            <a:off x="457200" y="1556326"/>
            <a:ext cx="8013032" cy="4434275"/>
          </a:xfrm>
        </p:spPr>
        <p:txBody>
          <a:bodyPr/>
          <a:lstStyle/>
          <a:p>
            <a:r>
              <a:rPr lang="en-US" dirty="0"/>
              <a:t>A </a:t>
            </a:r>
            <a:r>
              <a:rPr lang="en-US" b="1" dirty="0"/>
              <a:t>population pyramid </a:t>
            </a:r>
            <a:r>
              <a:rPr lang="en-US" dirty="0"/>
              <a:t>is a bar graph that displays the percentage of a place’s population for each age and gender</a:t>
            </a:r>
          </a:p>
          <a:p>
            <a:r>
              <a:rPr lang="en-US" altLang="en-US" dirty="0"/>
              <a:t>A Stage 2 country will have a population pyramid with a wide base, indicating a young population</a:t>
            </a:r>
          </a:p>
          <a:p>
            <a:r>
              <a:rPr lang="en-US" altLang="en-US" dirty="0"/>
              <a:t>A Stage 4 country will have a relatively wide top, indicating a country with a large elderly population</a:t>
            </a:r>
          </a:p>
        </p:txBody>
      </p:sp>
    </p:spTree>
    <p:extLst>
      <p:ext uri="{BB962C8B-B14F-4D97-AF65-F5344CB8AC3E}">
        <p14:creationId xmlns:p14="http://schemas.microsoft.com/office/powerpoint/2010/main" val="2189824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E3A9-6B22-4DAC-82EB-21491FDA39A7}"/>
              </a:ext>
            </a:extLst>
          </p:cNvPr>
          <p:cNvSpPr>
            <a:spLocks noGrp="1"/>
          </p:cNvSpPr>
          <p:nvPr>
            <p:ph type="title"/>
          </p:nvPr>
        </p:nvSpPr>
        <p:spPr/>
        <p:txBody>
          <a:bodyPr/>
          <a:lstStyle/>
          <a:p>
            <a:r>
              <a:rPr lang="en-US" dirty="0"/>
              <a:t>2.3.3 Health and Aging </a:t>
            </a:r>
            <a:r>
              <a:rPr lang="en-US" sz="2000" b="0" dirty="0"/>
              <a:t>(8 of 8)</a:t>
            </a:r>
            <a:endParaRPr lang="en-US" dirty="0"/>
          </a:p>
        </p:txBody>
      </p:sp>
      <p:sp>
        <p:nvSpPr>
          <p:cNvPr id="3" name="Content Placeholder 2">
            <a:extLst>
              <a:ext uri="{FF2B5EF4-FFF2-40B4-BE49-F238E27FC236}">
                <a16:creationId xmlns:a16="http://schemas.microsoft.com/office/drawing/2014/main" id="{3A91C557-7700-4219-BA1A-517432DD27A8}"/>
              </a:ext>
            </a:extLst>
          </p:cNvPr>
          <p:cNvSpPr>
            <a:spLocks noGrp="1"/>
          </p:cNvSpPr>
          <p:nvPr>
            <p:ph sz="quarter" idx="13"/>
          </p:nvPr>
        </p:nvSpPr>
        <p:spPr>
          <a:xfrm>
            <a:off x="457200" y="1556326"/>
            <a:ext cx="8229600" cy="833191"/>
          </a:xfrm>
        </p:spPr>
        <p:txBody>
          <a:bodyPr/>
          <a:lstStyle/>
          <a:p>
            <a:pPr marL="432" indent="0">
              <a:buNone/>
            </a:pPr>
            <a:r>
              <a:rPr lang="en-IN" altLang="en-US" b="1" dirty="0"/>
              <a:t>Figure 2-41:</a:t>
            </a:r>
            <a:r>
              <a:rPr lang="en-IN" altLang="en-US" dirty="0"/>
              <a:t> </a:t>
            </a:r>
            <a:r>
              <a:rPr lang="en-US" altLang="en-US" dirty="0"/>
              <a:t>Population pyramids display a population’s age and sex structure. </a:t>
            </a:r>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75" y="3045758"/>
            <a:ext cx="7885797" cy="1992125"/>
          </a:xfrm>
          <a:prstGeom prst="rect">
            <a:avLst/>
          </a:prstGeom>
        </p:spPr>
      </p:pic>
      <p:sp>
        <p:nvSpPr>
          <p:cNvPr id="5" name="TextBox 4"/>
          <p:cNvSpPr txBox="1"/>
          <p:nvPr/>
        </p:nvSpPr>
        <p:spPr>
          <a:xfrm>
            <a:off x="567589" y="2732874"/>
            <a:ext cx="325730" cy="230832"/>
          </a:xfrm>
          <a:prstGeom prst="rect">
            <a:avLst/>
          </a:prstGeom>
          <a:noFill/>
        </p:spPr>
        <p:txBody>
          <a:bodyPr wrap="none" rtlCol="0">
            <a:spAutoFit/>
          </a:bodyPr>
          <a:lstStyle/>
          <a:p>
            <a:r>
              <a:rPr lang="en-IN" sz="900" b="1" dirty="0"/>
              <a:t>(a)</a:t>
            </a:r>
          </a:p>
        </p:txBody>
      </p:sp>
      <p:sp>
        <p:nvSpPr>
          <p:cNvPr id="7" name="TextBox 6"/>
          <p:cNvSpPr txBox="1"/>
          <p:nvPr/>
        </p:nvSpPr>
        <p:spPr>
          <a:xfrm>
            <a:off x="2289685" y="2732874"/>
            <a:ext cx="332142" cy="230832"/>
          </a:xfrm>
          <a:prstGeom prst="rect">
            <a:avLst/>
          </a:prstGeom>
          <a:noFill/>
        </p:spPr>
        <p:txBody>
          <a:bodyPr wrap="none" rtlCol="0">
            <a:spAutoFit/>
          </a:bodyPr>
          <a:lstStyle/>
          <a:p>
            <a:r>
              <a:rPr lang="en-IN" sz="900" b="1" dirty="0"/>
              <a:t>(b)</a:t>
            </a:r>
          </a:p>
        </p:txBody>
      </p:sp>
      <p:sp>
        <p:nvSpPr>
          <p:cNvPr id="8" name="TextBox 7"/>
          <p:cNvSpPr txBox="1"/>
          <p:nvPr/>
        </p:nvSpPr>
        <p:spPr>
          <a:xfrm>
            <a:off x="937183" y="2833245"/>
            <a:ext cx="1000595" cy="215444"/>
          </a:xfrm>
          <a:prstGeom prst="rect">
            <a:avLst/>
          </a:prstGeom>
          <a:noFill/>
        </p:spPr>
        <p:txBody>
          <a:bodyPr wrap="none" rtlCol="0">
            <a:spAutoFit/>
          </a:bodyPr>
          <a:lstStyle/>
          <a:p>
            <a:r>
              <a:rPr lang="en-IN" sz="800" b="1" dirty="0"/>
              <a:t>UNITED STATES</a:t>
            </a:r>
          </a:p>
        </p:txBody>
      </p:sp>
      <p:sp>
        <p:nvSpPr>
          <p:cNvPr id="9" name="TextBox 8"/>
          <p:cNvSpPr txBox="1"/>
          <p:nvPr/>
        </p:nvSpPr>
        <p:spPr>
          <a:xfrm>
            <a:off x="2959459" y="2833245"/>
            <a:ext cx="833883" cy="215444"/>
          </a:xfrm>
          <a:prstGeom prst="rect">
            <a:avLst/>
          </a:prstGeom>
          <a:noFill/>
        </p:spPr>
        <p:txBody>
          <a:bodyPr wrap="none" rtlCol="0">
            <a:spAutoFit/>
          </a:bodyPr>
          <a:lstStyle/>
          <a:p>
            <a:r>
              <a:rPr lang="en-IN" sz="800" b="1" dirty="0"/>
              <a:t>THE GAMBIA</a:t>
            </a:r>
          </a:p>
        </p:txBody>
      </p:sp>
      <p:sp>
        <p:nvSpPr>
          <p:cNvPr id="10" name="TextBox 9"/>
          <p:cNvSpPr txBox="1"/>
          <p:nvPr/>
        </p:nvSpPr>
        <p:spPr>
          <a:xfrm>
            <a:off x="5690092" y="2833245"/>
            <a:ext cx="590226" cy="215444"/>
          </a:xfrm>
          <a:prstGeom prst="rect">
            <a:avLst/>
          </a:prstGeom>
          <a:noFill/>
        </p:spPr>
        <p:txBody>
          <a:bodyPr wrap="none" rtlCol="0">
            <a:spAutoFit/>
          </a:bodyPr>
          <a:lstStyle/>
          <a:p>
            <a:r>
              <a:rPr lang="en-IN" sz="800" b="1" dirty="0"/>
              <a:t>MEXICO</a:t>
            </a:r>
          </a:p>
        </p:txBody>
      </p:sp>
      <p:sp>
        <p:nvSpPr>
          <p:cNvPr id="11" name="TextBox 10"/>
          <p:cNvSpPr txBox="1"/>
          <p:nvPr/>
        </p:nvSpPr>
        <p:spPr>
          <a:xfrm>
            <a:off x="7491785" y="2835650"/>
            <a:ext cx="707245" cy="215444"/>
          </a:xfrm>
          <a:prstGeom prst="rect">
            <a:avLst/>
          </a:prstGeom>
          <a:noFill/>
        </p:spPr>
        <p:txBody>
          <a:bodyPr wrap="none" rtlCol="0">
            <a:spAutoFit/>
          </a:bodyPr>
          <a:lstStyle/>
          <a:p>
            <a:r>
              <a:rPr lang="en-IN" sz="800" b="1" dirty="0"/>
              <a:t>DENMARK</a:t>
            </a:r>
          </a:p>
        </p:txBody>
      </p:sp>
      <p:sp>
        <p:nvSpPr>
          <p:cNvPr id="12" name="TextBox 11"/>
          <p:cNvSpPr txBox="1"/>
          <p:nvPr/>
        </p:nvSpPr>
        <p:spPr>
          <a:xfrm>
            <a:off x="8003921" y="3045037"/>
            <a:ext cx="540533" cy="215444"/>
          </a:xfrm>
          <a:prstGeom prst="rect">
            <a:avLst/>
          </a:prstGeom>
          <a:noFill/>
        </p:spPr>
        <p:txBody>
          <a:bodyPr wrap="none" rtlCol="0">
            <a:spAutoFit/>
          </a:bodyPr>
          <a:lstStyle/>
          <a:p>
            <a:r>
              <a:rPr lang="en-IN" sz="800" b="1" dirty="0">
                <a:solidFill>
                  <a:srgbClr val="F35E18"/>
                </a:solidFill>
              </a:rPr>
              <a:t>Female</a:t>
            </a:r>
          </a:p>
        </p:txBody>
      </p:sp>
      <p:sp>
        <p:nvSpPr>
          <p:cNvPr id="13" name="TextBox 12"/>
          <p:cNvSpPr txBox="1"/>
          <p:nvPr/>
        </p:nvSpPr>
        <p:spPr>
          <a:xfrm>
            <a:off x="6153850" y="3045037"/>
            <a:ext cx="540533" cy="215444"/>
          </a:xfrm>
          <a:prstGeom prst="rect">
            <a:avLst/>
          </a:prstGeom>
          <a:noFill/>
        </p:spPr>
        <p:txBody>
          <a:bodyPr wrap="none" rtlCol="0">
            <a:spAutoFit/>
          </a:bodyPr>
          <a:lstStyle/>
          <a:p>
            <a:r>
              <a:rPr lang="en-IN" sz="800" b="1" dirty="0">
                <a:solidFill>
                  <a:srgbClr val="F35E18"/>
                </a:solidFill>
              </a:rPr>
              <a:t>Female</a:t>
            </a:r>
          </a:p>
        </p:txBody>
      </p:sp>
      <p:sp>
        <p:nvSpPr>
          <p:cNvPr id="14" name="TextBox 13"/>
          <p:cNvSpPr txBox="1"/>
          <p:nvPr/>
        </p:nvSpPr>
        <p:spPr>
          <a:xfrm>
            <a:off x="3578599" y="3056276"/>
            <a:ext cx="540533" cy="215444"/>
          </a:xfrm>
          <a:prstGeom prst="rect">
            <a:avLst/>
          </a:prstGeom>
          <a:noFill/>
        </p:spPr>
        <p:txBody>
          <a:bodyPr wrap="none" rtlCol="0">
            <a:spAutoFit/>
          </a:bodyPr>
          <a:lstStyle/>
          <a:p>
            <a:r>
              <a:rPr lang="en-IN" sz="800" b="1" dirty="0">
                <a:solidFill>
                  <a:srgbClr val="F35E18"/>
                </a:solidFill>
              </a:rPr>
              <a:t>Female</a:t>
            </a:r>
          </a:p>
        </p:txBody>
      </p:sp>
      <p:sp>
        <p:nvSpPr>
          <p:cNvPr id="15" name="TextBox 14"/>
          <p:cNvSpPr txBox="1"/>
          <p:nvPr/>
        </p:nvSpPr>
        <p:spPr>
          <a:xfrm>
            <a:off x="2712413" y="3053467"/>
            <a:ext cx="413896" cy="215444"/>
          </a:xfrm>
          <a:prstGeom prst="rect">
            <a:avLst/>
          </a:prstGeom>
          <a:noFill/>
        </p:spPr>
        <p:txBody>
          <a:bodyPr wrap="none" rtlCol="0">
            <a:spAutoFit/>
          </a:bodyPr>
          <a:lstStyle/>
          <a:p>
            <a:r>
              <a:rPr lang="en-IN" sz="800" b="1" dirty="0">
                <a:solidFill>
                  <a:srgbClr val="6E86C4"/>
                </a:solidFill>
              </a:rPr>
              <a:t>Male</a:t>
            </a:r>
          </a:p>
        </p:txBody>
      </p:sp>
      <p:sp>
        <p:nvSpPr>
          <p:cNvPr id="16" name="TextBox 15"/>
          <p:cNvSpPr txBox="1"/>
          <p:nvPr/>
        </p:nvSpPr>
        <p:spPr>
          <a:xfrm>
            <a:off x="1566454" y="3056276"/>
            <a:ext cx="540533" cy="215444"/>
          </a:xfrm>
          <a:prstGeom prst="rect">
            <a:avLst/>
          </a:prstGeom>
          <a:noFill/>
        </p:spPr>
        <p:txBody>
          <a:bodyPr wrap="none" rtlCol="0">
            <a:spAutoFit/>
          </a:bodyPr>
          <a:lstStyle/>
          <a:p>
            <a:r>
              <a:rPr lang="en-IN" sz="800" b="1" dirty="0">
                <a:solidFill>
                  <a:srgbClr val="F35E18"/>
                </a:solidFill>
              </a:rPr>
              <a:t>Female</a:t>
            </a:r>
          </a:p>
        </p:txBody>
      </p:sp>
      <p:sp>
        <p:nvSpPr>
          <p:cNvPr id="17" name="TextBox 16"/>
          <p:cNvSpPr txBox="1"/>
          <p:nvPr/>
        </p:nvSpPr>
        <p:spPr>
          <a:xfrm>
            <a:off x="700268" y="3053467"/>
            <a:ext cx="413896" cy="215444"/>
          </a:xfrm>
          <a:prstGeom prst="rect">
            <a:avLst/>
          </a:prstGeom>
          <a:noFill/>
        </p:spPr>
        <p:txBody>
          <a:bodyPr wrap="none" rtlCol="0">
            <a:spAutoFit/>
          </a:bodyPr>
          <a:lstStyle/>
          <a:p>
            <a:r>
              <a:rPr lang="en-IN" sz="800" b="1" dirty="0">
                <a:solidFill>
                  <a:srgbClr val="6E86C4"/>
                </a:solidFill>
              </a:rPr>
              <a:t>Male</a:t>
            </a:r>
          </a:p>
        </p:txBody>
      </p:sp>
      <p:sp>
        <p:nvSpPr>
          <p:cNvPr id="18" name="TextBox 17"/>
          <p:cNvSpPr txBox="1"/>
          <p:nvPr/>
        </p:nvSpPr>
        <p:spPr>
          <a:xfrm>
            <a:off x="5280947" y="3053467"/>
            <a:ext cx="413896" cy="215444"/>
          </a:xfrm>
          <a:prstGeom prst="rect">
            <a:avLst/>
          </a:prstGeom>
          <a:noFill/>
        </p:spPr>
        <p:txBody>
          <a:bodyPr wrap="none" rtlCol="0">
            <a:spAutoFit/>
          </a:bodyPr>
          <a:lstStyle/>
          <a:p>
            <a:r>
              <a:rPr lang="en-IN" sz="800" b="1" dirty="0">
                <a:solidFill>
                  <a:srgbClr val="6E86C4"/>
                </a:solidFill>
              </a:rPr>
              <a:t>Male</a:t>
            </a:r>
          </a:p>
        </p:txBody>
      </p:sp>
      <p:sp>
        <p:nvSpPr>
          <p:cNvPr id="19" name="TextBox 18"/>
          <p:cNvSpPr txBox="1"/>
          <p:nvPr/>
        </p:nvSpPr>
        <p:spPr>
          <a:xfrm>
            <a:off x="7131017" y="3053467"/>
            <a:ext cx="413896" cy="215444"/>
          </a:xfrm>
          <a:prstGeom prst="rect">
            <a:avLst/>
          </a:prstGeom>
          <a:noFill/>
        </p:spPr>
        <p:txBody>
          <a:bodyPr wrap="none" rtlCol="0">
            <a:spAutoFit/>
          </a:bodyPr>
          <a:lstStyle/>
          <a:p>
            <a:r>
              <a:rPr lang="en-IN" sz="800" b="1" dirty="0">
                <a:solidFill>
                  <a:srgbClr val="6E86C4"/>
                </a:solidFill>
              </a:rPr>
              <a:t>Male</a:t>
            </a:r>
          </a:p>
        </p:txBody>
      </p:sp>
      <p:sp>
        <p:nvSpPr>
          <p:cNvPr id="21" name="TextBox 20"/>
          <p:cNvSpPr txBox="1"/>
          <p:nvPr/>
        </p:nvSpPr>
        <p:spPr>
          <a:xfrm>
            <a:off x="5043483" y="2732874"/>
            <a:ext cx="325730" cy="230832"/>
          </a:xfrm>
          <a:prstGeom prst="rect">
            <a:avLst/>
          </a:prstGeom>
          <a:noFill/>
        </p:spPr>
        <p:txBody>
          <a:bodyPr wrap="none" rtlCol="0">
            <a:spAutoFit/>
          </a:bodyPr>
          <a:lstStyle/>
          <a:p>
            <a:r>
              <a:rPr lang="en-IN" sz="900" b="1" dirty="0"/>
              <a:t>(c)</a:t>
            </a:r>
          </a:p>
        </p:txBody>
      </p:sp>
      <p:sp>
        <p:nvSpPr>
          <p:cNvPr id="22" name="TextBox 21"/>
          <p:cNvSpPr txBox="1"/>
          <p:nvPr/>
        </p:nvSpPr>
        <p:spPr>
          <a:xfrm>
            <a:off x="6993978" y="2732874"/>
            <a:ext cx="332142" cy="230832"/>
          </a:xfrm>
          <a:prstGeom prst="rect">
            <a:avLst/>
          </a:prstGeom>
          <a:noFill/>
        </p:spPr>
        <p:txBody>
          <a:bodyPr wrap="none" rtlCol="0">
            <a:spAutoFit/>
          </a:bodyPr>
          <a:lstStyle/>
          <a:p>
            <a:r>
              <a:rPr lang="en-IN" sz="900" b="1" dirty="0"/>
              <a:t>(d)</a:t>
            </a:r>
          </a:p>
        </p:txBody>
      </p:sp>
      <p:sp>
        <p:nvSpPr>
          <p:cNvPr id="23" name="TextBox 22"/>
          <p:cNvSpPr txBox="1"/>
          <p:nvPr/>
        </p:nvSpPr>
        <p:spPr>
          <a:xfrm>
            <a:off x="4564270" y="2874655"/>
            <a:ext cx="426720" cy="246221"/>
          </a:xfrm>
          <a:prstGeom prst="rect">
            <a:avLst/>
          </a:prstGeom>
          <a:noFill/>
        </p:spPr>
        <p:txBody>
          <a:bodyPr wrap="none" rtlCol="0">
            <a:spAutoFit/>
          </a:bodyPr>
          <a:lstStyle/>
          <a:p>
            <a:r>
              <a:rPr lang="en-IN" sz="1000" b="1" dirty="0"/>
              <a:t>Age</a:t>
            </a:r>
          </a:p>
        </p:txBody>
      </p:sp>
      <p:sp>
        <p:nvSpPr>
          <p:cNvPr id="24" name="TextBox 23"/>
          <p:cNvSpPr txBox="1"/>
          <p:nvPr/>
        </p:nvSpPr>
        <p:spPr>
          <a:xfrm>
            <a:off x="4563463" y="3008606"/>
            <a:ext cx="417102" cy="215444"/>
          </a:xfrm>
          <a:prstGeom prst="rect">
            <a:avLst/>
          </a:prstGeom>
          <a:noFill/>
        </p:spPr>
        <p:txBody>
          <a:bodyPr wrap="none" rtlCol="0">
            <a:spAutoFit/>
          </a:bodyPr>
          <a:lstStyle/>
          <a:p>
            <a:r>
              <a:rPr lang="en-IN" sz="800" b="1" dirty="0"/>
              <a:t>100+</a:t>
            </a:r>
          </a:p>
        </p:txBody>
      </p:sp>
      <p:sp>
        <p:nvSpPr>
          <p:cNvPr id="25" name="TextBox 24"/>
          <p:cNvSpPr txBox="1"/>
          <p:nvPr/>
        </p:nvSpPr>
        <p:spPr>
          <a:xfrm>
            <a:off x="4549418" y="3099586"/>
            <a:ext cx="473206" cy="215444"/>
          </a:xfrm>
          <a:prstGeom prst="rect">
            <a:avLst/>
          </a:prstGeom>
          <a:noFill/>
        </p:spPr>
        <p:txBody>
          <a:bodyPr wrap="none" rtlCol="0">
            <a:spAutoFit/>
          </a:bodyPr>
          <a:lstStyle/>
          <a:p>
            <a:r>
              <a:rPr lang="en-IN" sz="800" b="1" dirty="0"/>
              <a:t>95–99</a:t>
            </a:r>
          </a:p>
        </p:txBody>
      </p:sp>
      <p:sp>
        <p:nvSpPr>
          <p:cNvPr id="26" name="TextBox 25"/>
          <p:cNvSpPr txBox="1"/>
          <p:nvPr/>
        </p:nvSpPr>
        <p:spPr>
          <a:xfrm>
            <a:off x="4549418" y="3190566"/>
            <a:ext cx="473206" cy="215444"/>
          </a:xfrm>
          <a:prstGeom prst="rect">
            <a:avLst/>
          </a:prstGeom>
          <a:noFill/>
        </p:spPr>
        <p:txBody>
          <a:bodyPr wrap="none" rtlCol="0">
            <a:spAutoFit/>
          </a:bodyPr>
          <a:lstStyle/>
          <a:p>
            <a:r>
              <a:rPr lang="en-IN" sz="800" b="1" dirty="0"/>
              <a:t>90–94</a:t>
            </a:r>
          </a:p>
        </p:txBody>
      </p:sp>
      <p:sp>
        <p:nvSpPr>
          <p:cNvPr id="27" name="TextBox 26"/>
          <p:cNvSpPr txBox="1"/>
          <p:nvPr/>
        </p:nvSpPr>
        <p:spPr>
          <a:xfrm>
            <a:off x="4549418" y="3281546"/>
            <a:ext cx="473206" cy="215444"/>
          </a:xfrm>
          <a:prstGeom prst="rect">
            <a:avLst/>
          </a:prstGeom>
          <a:noFill/>
        </p:spPr>
        <p:txBody>
          <a:bodyPr wrap="none" rtlCol="0">
            <a:spAutoFit/>
          </a:bodyPr>
          <a:lstStyle/>
          <a:p>
            <a:r>
              <a:rPr lang="en-IN" sz="800" b="1" dirty="0"/>
              <a:t>85–89</a:t>
            </a:r>
          </a:p>
        </p:txBody>
      </p:sp>
      <p:sp>
        <p:nvSpPr>
          <p:cNvPr id="28" name="TextBox 27"/>
          <p:cNvSpPr txBox="1"/>
          <p:nvPr/>
        </p:nvSpPr>
        <p:spPr>
          <a:xfrm>
            <a:off x="4549418" y="3372526"/>
            <a:ext cx="473206" cy="215444"/>
          </a:xfrm>
          <a:prstGeom prst="rect">
            <a:avLst/>
          </a:prstGeom>
          <a:noFill/>
        </p:spPr>
        <p:txBody>
          <a:bodyPr wrap="none" rtlCol="0">
            <a:spAutoFit/>
          </a:bodyPr>
          <a:lstStyle/>
          <a:p>
            <a:r>
              <a:rPr lang="en-IN" sz="800" b="1" dirty="0"/>
              <a:t>80–84</a:t>
            </a:r>
          </a:p>
        </p:txBody>
      </p:sp>
      <p:sp>
        <p:nvSpPr>
          <p:cNvPr id="29" name="TextBox 28"/>
          <p:cNvSpPr txBox="1"/>
          <p:nvPr/>
        </p:nvSpPr>
        <p:spPr>
          <a:xfrm>
            <a:off x="4549418" y="3463506"/>
            <a:ext cx="473206" cy="215444"/>
          </a:xfrm>
          <a:prstGeom prst="rect">
            <a:avLst/>
          </a:prstGeom>
          <a:noFill/>
        </p:spPr>
        <p:txBody>
          <a:bodyPr wrap="none" rtlCol="0">
            <a:spAutoFit/>
          </a:bodyPr>
          <a:lstStyle/>
          <a:p>
            <a:r>
              <a:rPr lang="en-IN" sz="800" b="1" dirty="0"/>
              <a:t>75–79</a:t>
            </a:r>
          </a:p>
        </p:txBody>
      </p:sp>
      <p:sp>
        <p:nvSpPr>
          <p:cNvPr id="30" name="TextBox 29"/>
          <p:cNvSpPr txBox="1"/>
          <p:nvPr/>
        </p:nvSpPr>
        <p:spPr>
          <a:xfrm>
            <a:off x="4549418" y="3554486"/>
            <a:ext cx="473206" cy="215444"/>
          </a:xfrm>
          <a:prstGeom prst="rect">
            <a:avLst/>
          </a:prstGeom>
          <a:noFill/>
        </p:spPr>
        <p:txBody>
          <a:bodyPr wrap="none" rtlCol="0">
            <a:spAutoFit/>
          </a:bodyPr>
          <a:lstStyle/>
          <a:p>
            <a:r>
              <a:rPr lang="en-IN" sz="800" b="1" dirty="0"/>
              <a:t>70–74</a:t>
            </a:r>
          </a:p>
        </p:txBody>
      </p:sp>
      <p:sp>
        <p:nvSpPr>
          <p:cNvPr id="31" name="TextBox 30"/>
          <p:cNvSpPr txBox="1"/>
          <p:nvPr/>
        </p:nvSpPr>
        <p:spPr>
          <a:xfrm>
            <a:off x="4549418" y="3645466"/>
            <a:ext cx="473206" cy="215444"/>
          </a:xfrm>
          <a:prstGeom prst="rect">
            <a:avLst/>
          </a:prstGeom>
          <a:noFill/>
        </p:spPr>
        <p:txBody>
          <a:bodyPr wrap="none" rtlCol="0">
            <a:spAutoFit/>
          </a:bodyPr>
          <a:lstStyle/>
          <a:p>
            <a:r>
              <a:rPr lang="en-IN" sz="800" b="1" dirty="0"/>
              <a:t>65–69</a:t>
            </a:r>
          </a:p>
        </p:txBody>
      </p:sp>
      <p:sp>
        <p:nvSpPr>
          <p:cNvPr id="32" name="TextBox 31"/>
          <p:cNvSpPr txBox="1"/>
          <p:nvPr/>
        </p:nvSpPr>
        <p:spPr>
          <a:xfrm>
            <a:off x="4549418" y="3736446"/>
            <a:ext cx="473206" cy="215444"/>
          </a:xfrm>
          <a:prstGeom prst="rect">
            <a:avLst/>
          </a:prstGeom>
          <a:noFill/>
        </p:spPr>
        <p:txBody>
          <a:bodyPr wrap="none" rtlCol="0">
            <a:spAutoFit/>
          </a:bodyPr>
          <a:lstStyle/>
          <a:p>
            <a:r>
              <a:rPr lang="en-IN" sz="800" b="1" dirty="0"/>
              <a:t>60–64</a:t>
            </a:r>
          </a:p>
        </p:txBody>
      </p:sp>
      <p:sp>
        <p:nvSpPr>
          <p:cNvPr id="33" name="TextBox 32"/>
          <p:cNvSpPr txBox="1"/>
          <p:nvPr/>
        </p:nvSpPr>
        <p:spPr>
          <a:xfrm>
            <a:off x="4549418" y="3827426"/>
            <a:ext cx="473206" cy="215444"/>
          </a:xfrm>
          <a:prstGeom prst="rect">
            <a:avLst/>
          </a:prstGeom>
          <a:noFill/>
        </p:spPr>
        <p:txBody>
          <a:bodyPr wrap="none" rtlCol="0">
            <a:spAutoFit/>
          </a:bodyPr>
          <a:lstStyle/>
          <a:p>
            <a:r>
              <a:rPr lang="en-IN" sz="800" b="1" dirty="0"/>
              <a:t>55–59</a:t>
            </a:r>
          </a:p>
        </p:txBody>
      </p:sp>
      <p:sp>
        <p:nvSpPr>
          <p:cNvPr id="34" name="TextBox 33"/>
          <p:cNvSpPr txBox="1"/>
          <p:nvPr/>
        </p:nvSpPr>
        <p:spPr>
          <a:xfrm>
            <a:off x="4549418" y="3918406"/>
            <a:ext cx="473206" cy="215444"/>
          </a:xfrm>
          <a:prstGeom prst="rect">
            <a:avLst/>
          </a:prstGeom>
          <a:noFill/>
        </p:spPr>
        <p:txBody>
          <a:bodyPr wrap="none" rtlCol="0">
            <a:spAutoFit/>
          </a:bodyPr>
          <a:lstStyle/>
          <a:p>
            <a:r>
              <a:rPr lang="en-IN" sz="800" b="1" dirty="0"/>
              <a:t>50–54</a:t>
            </a:r>
          </a:p>
        </p:txBody>
      </p:sp>
      <p:sp>
        <p:nvSpPr>
          <p:cNvPr id="35" name="TextBox 34"/>
          <p:cNvSpPr txBox="1"/>
          <p:nvPr/>
        </p:nvSpPr>
        <p:spPr>
          <a:xfrm>
            <a:off x="4549418" y="4009386"/>
            <a:ext cx="473206" cy="215444"/>
          </a:xfrm>
          <a:prstGeom prst="rect">
            <a:avLst/>
          </a:prstGeom>
          <a:noFill/>
        </p:spPr>
        <p:txBody>
          <a:bodyPr wrap="none" rtlCol="0">
            <a:spAutoFit/>
          </a:bodyPr>
          <a:lstStyle/>
          <a:p>
            <a:r>
              <a:rPr lang="en-IN" sz="800" b="1" dirty="0"/>
              <a:t>45–49</a:t>
            </a:r>
          </a:p>
        </p:txBody>
      </p:sp>
      <p:sp>
        <p:nvSpPr>
          <p:cNvPr id="36" name="TextBox 35"/>
          <p:cNvSpPr txBox="1"/>
          <p:nvPr/>
        </p:nvSpPr>
        <p:spPr>
          <a:xfrm>
            <a:off x="4549418" y="4100366"/>
            <a:ext cx="473206" cy="215444"/>
          </a:xfrm>
          <a:prstGeom prst="rect">
            <a:avLst/>
          </a:prstGeom>
          <a:noFill/>
        </p:spPr>
        <p:txBody>
          <a:bodyPr wrap="none" rtlCol="0">
            <a:spAutoFit/>
          </a:bodyPr>
          <a:lstStyle/>
          <a:p>
            <a:r>
              <a:rPr lang="en-IN" sz="800" b="1" dirty="0"/>
              <a:t>40–44</a:t>
            </a:r>
          </a:p>
        </p:txBody>
      </p:sp>
      <p:sp>
        <p:nvSpPr>
          <p:cNvPr id="37" name="TextBox 36"/>
          <p:cNvSpPr txBox="1"/>
          <p:nvPr/>
        </p:nvSpPr>
        <p:spPr>
          <a:xfrm>
            <a:off x="4549418" y="4191346"/>
            <a:ext cx="473206" cy="215444"/>
          </a:xfrm>
          <a:prstGeom prst="rect">
            <a:avLst/>
          </a:prstGeom>
          <a:noFill/>
        </p:spPr>
        <p:txBody>
          <a:bodyPr wrap="none" rtlCol="0">
            <a:spAutoFit/>
          </a:bodyPr>
          <a:lstStyle/>
          <a:p>
            <a:r>
              <a:rPr lang="en-IN" sz="800" b="1" dirty="0"/>
              <a:t>35–39</a:t>
            </a:r>
          </a:p>
        </p:txBody>
      </p:sp>
      <p:sp>
        <p:nvSpPr>
          <p:cNvPr id="38" name="TextBox 37"/>
          <p:cNvSpPr txBox="1"/>
          <p:nvPr/>
        </p:nvSpPr>
        <p:spPr>
          <a:xfrm>
            <a:off x="4549418" y="4282326"/>
            <a:ext cx="473206" cy="215444"/>
          </a:xfrm>
          <a:prstGeom prst="rect">
            <a:avLst/>
          </a:prstGeom>
          <a:noFill/>
        </p:spPr>
        <p:txBody>
          <a:bodyPr wrap="none" rtlCol="0">
            <a:spAutoFit/>
          </a:bodyPr>
          <a:lstStyle/>
          <a:p>
            <a:r>
              <a:rPr lang="en-IN" sz="800" b="1" dirty="0"/>
              <a:t>30–34</a:t>
            </a:r>
          </a:p>
        </p:txBody>
      </p:sp>
      <p:sp>
        <p:nvSpPr>
          <p:cNvPr id="39" name="TextBox 38"/>
          <p:cNvSpPr txBox="1"/>
          <p:nvPr/>
        </p:nvSpPr>
        <p:spPr>
          <a:xfrm>
            <a:off x="4549418" y="4373306"/>
            <a:ext cx="473206" cy="215444"/>
          </a:xfrm>
          <a:prstGeom prst="rect">
            <a:avLst/>
          </a:prstGeom>
          <a:noFill/>
        </p:spPr>
        <p:txBody>
          <a:bodyPr wrap="none" rtlCol="0">
            <a:spAutoFit/>
          </a:bodyPr>
          <a:lstStyle/>
          <a:p>
            <a:r>
              <a:rPr lang="en-IN" sz="800" b="1" dirty="0"/>
              <a:t>25–29</a:t>
            </a:r>
          </a:p>
        </p:txBody>
      </p:sp>
      <p:sp>
        <p:nvSpPr>
          <p:cNvPr id="40" name="TextBox 39"/>
          <p:cNvSpPr txBox="1"/>
          <p:nvPr/>
        </p:nvSpPr>
        <p:spPr>
          <a:xfrm>
            <a:off x="4549418" y="4464286"/>
            <a:ext cx="473206" cy="215444"/>
          </a:xfrm>
          <a:prstGeom prst="rect">
            <a:avLst/>
          </a:prstGeom>
          <a:noFill/>
        </p:spPr>
        <p:txBody>
          <a:bodyPr wrap="none" rtlCol="0">
            <a:spAutoFit/>
          </a:bodyPr>
          <a:lstStyle/>
          <a:p>
            <a:r>
              <a:rPr lang="en-IN" sz="800" b="1" dirty="0"/>
              <a:t>20–24</a:t>
            </a:r>
          </a:p>
        </p:txBody>
      </p:sp>
      <p:sp>
        <p:nvSpPr>
          <p:cNvPr id="41" name="TextBox 40"/>
          <p:cNvSpPr txBox="1"/>
          <p:nvPr/>
        </p:nvSpPr>
        <p:spPr>
          <a:xfrm>
            <a:off x="4549418" y="4555266"/>
            <a:ext cx="473206" cy="215444"/>
          </a:xfrm>
          <a:prstGeom prst="rect">
            <a:avLst/>
          </a:prstGeom>
          <a:noFill/>
        </p:spPr>
        <p:txBody>
          <a:bodyPr wrap="none" rtlCol="0">
            <a:spAutoFit/>
          </a:bodyPr>
          <a:lstStyle/>
          <a:p>
            <a:r>
              <a:rPr lang="en-IN" sz="800" b="1" dirty="0"/>
              <a:t>15–19</a:t>
            </a:r>
          </a:p>
        </p:txBody>
      </p:sp>
      <p:sp>
        <p:nvSpPr>
          <p:cNvPr id="42" name="TextBox 41"/>
          <p:cNvSpPr txBox="1"/>
          <p:nvPr/>
        </p:nvSpPr>
        <p:spPr>
          <a:xfrm>
            <a:off x="4549418" y="4646246"/>
            <a:ext cx="473206" cy="215444"/>
          </a:xfrm>
          <a:prstGeom prst="rect">
            <a:avLst/>
          </a:prstGeom>
          <a:noFill/>
        </p:spPr>
        <p:txBody>
          <a:bodyPr wrap="none" rtlCol="0">
            <a:spAutoFit/>
          </a:bodyPr>
          <a:lstStyle/>
          <a:p>
            <a:r>
              <a:rPr lang="en-IN" sz="800" b="1" dirty="0"/>
              <a:t>10–14</a:t>
            </a:r>
          </a:p>
        </p:txBody>
      </p:sp>
      <p:sp>
        <p:nvSpPr>
          <p:cNvPr id="43" name="TextBox 42"/>
          <p:cNvSpPr txBox="1"/>
          <p:nvPr/>
        </p:nvSpPr>
        <p:spPr>
          <a:xfrm>
            <a:off x="4604731" y="4737226"/>
            <a:ext cx="357790" cy="215444"/>
          </a:xfrm>
          <a:prstGeom prst="rect">
            <a:avLst/>
          </a:prstGeom>
          <a:noFill/>
        </p:spPr>
        <p:txBody>
          <a:bodyPr wrap="none" rtlCol="0">
            <a:spAutoFit/>
          </a:bodyPr>
          <a:lstStyle/>
          <a:p>
            <a:r>
              <a:rPr lang="en-IN" sz="800" b="1" dirty="0"/>
              <a:t>5–9</a:t>
            </a:r>
          </a:p>
        </p:txBody>
      </p:sp>
      <p:sp>
        <p:nvSpPr>
          <p:cNvPr id="44" name="TextBox 43"/>
          <p:cNvSpPr txBox="1"/>
          <p:nvPr/>
        </p:nvSpPr>
        <p:spPr>
          <a:xfrm>
            <a:off x="4604731" y="4828205"/>
            <a:ext cx="357790" cy="215444"/>
          </a:xfrm>
          <a:prstGeom prst="rect">
            <a:avLst/>
          </a:prstGeom>
          <a:noFill/>
        </p:spPr>
        <p:txBody>
          <a:bodyPr wrap="none" rtlCol="0">
            <a:spAutoFit/>
          </a:bodyPr>
          <a:lstStyle/>
          <a:p>
            <a:pPr algn="ctr"/>
            <a:r>
              <a:rPr lang="en-IN" sz="800" b="1" dirty="0"/>
              <a:t>0–4</a:t>
            </a:r>
          </a:p>
        </p:txBody>
      </p:sp>
      <p:sp>
        <p:nvSpPr>
          <p:cNvPr id="45" name="TextBox 44"/>
          <p:cNvSpPr txBox="1"/>
          <p:nvPr/>
        </p:nvSpPr>
        <p:spPr>
          <a:xfrm>
            <a:off x="601558" y="4971704"/>
            <a:ext cx="242374" cy="215444"/>
          </a:xfrm>
          <a:prstGeom prst="rect">
            <a:avLst/>
          </a:prstGeom>
          <a:noFill/>
        </p:spPr>
        <p:txBody>
          <a:bodyPr wrap="none" rtlCol="0">
            <a:spAutoFit/>
          </a:bodyPr>
          <a:lstStyle/>
          <a:p>
            <a:r>
              <a:rPr lang="en-IN" sz="800" b="1" dirty="0"/>
              <a:t>4</a:t>
            </a:r>
          </a:p>
        </p:txBody>
      </p:sp>
      <p:sp>
        <p:nvSpPr>
          <p:cNvPr id="46" name="TextBox 45"/>
          <p:cNvSpPr txBox="1"/>
          <p:nvPr/>
        </p:nvSpPr>
        <p:spPr>
          <a:xfrm>
            <a:off x="949116" y="4971704"/>
            <a:ext cx="242374" cy="215444"/>
          </a:xfrm>
          <a:prstGeom prst="rect">
            <a:avLst/>
          </a:prstGeom>
          <a:noFill/>
        </p:spPr>
        <p:txBody>
          <a:bodyPr wrap="none" rtlCol="0">
            <a:spAutoFit/>
          </a:bodyPr>
          <a:lstStyle/>
          <a:p>
            <a:r>
              <a:rPr lang="en-IN" sz="800" b="1" dirty="0"/>
              <a:t>2</a:t>
            </a:r>
          </a:p>
        </p:txBody>
      </p:sp>
      <p:sp>
        <p:nvSpPr>
          <p:cNvPr id="47" name="TextBox 46"/>
          <p:cNvSpPr txBox="1"/>
          <p:nvPr/>
        </p:nvSpPr>
        <p:spPr>
          <a:xfrm>
            <a:off x="1279083" y="4971704"/>
            <a:ext cx="242374" cy="215444"/>
          </a:xfrm>
          <a:prstGeom prst="rect">
            <a:avLst/>
          </a:prstGeom>
          <a:noFill/>
        </p:spPr>
        <p:txBody>
          <a:bodyPr wrap="none" rtlCol="0">
            <a:spAutoFit/>
          </a:bodyPr>
          <a:lstStyle/>
          <a:p>
            <a:r>
              <a:rPr lang="en-IN" sz="800" b="1" dirty="0"/>
              <a:t>0</a:t>
            </a:r>
          </a:p>
        </p:txBody>
      </p:sp>
      <p:sp>
        <p:nvSpPr>
          <p:cNvPr id="48" name="TextBox 47"/>
          <p:cNvSpPr txBox="1"/>
          <p:nvPr/>
        </p:nvSpPr>
        <p:spPr>
          <a:xfrm>
            <a:off x="1582142" y="4971704"/>
            <a:ext cx="242374" cy="215444"/>
          </a:xfrm>
          <a:prstGeom prst="rect">
            <a:avLst/>
          </a:prstGeom>
          <a:noFill/>
        </p:spPr>
        <p:txBody>
          <a:bodyPr wrap="none" rtlCol="0">
            <a:spAutoFit/>
          </a:bodyPr>
          <a:lstStyle/>
          <a:p>
            <a:r>
              <a:rPr lang="en-IN" sz="800" b="1" dirty="0"/>
              <a:t>2</a:t>
            </a:r>
          </a:p>
        </p:txBody>
      </p:sp>
      <p:sp>
        <p:nvSpPr>
          <p:cNvPr id="49" name="TextBox 48"/>
          <p:cNvSpPr txBox="1"/>
          <p:nvPr/>
        </p:nvSpPr>
        <p:spPr>
          <a:xfrm>
            <a:off x="1908362" y="4971704"/>
            <a:ext cx="242374" cy="215444"/>
          </a:xfrm>
          <a:prstGeom prst="rect">
            <a:avLst/>
          </a:prstGeom>
          <a:noFill/>
        </p:spPr>
        <p:txBody>
          <a:bodyPr wrap="none" rtlCol="0">
            <a:spAutoFit/>
          </a:bodyPr>
          <a:lstStyle/>
          <a:p>
            <a:r>
              <a:rPr lang="en-IN" sz="800" b="1" dirty="0"/>
              <a:t>4</a:t>
            </a:r>
          </a:p>
        </p:txBody>
      </p:sp>
      <p:sp>
        <p:nvSpPr>
          <p:cNvPr id="50" name="TextBox 49"/>
          <p:cNvSpPr txBox="1"/>
          <p:nvPr/>
        </p:nvSpPr>
        <p:spPr>
          <a:xfrm>
            <a:off x="638212" y="5085598"/>
            <a:ext cx="1486304" cy="215444"/>
          </a:xfrm>
          <a:prstGeom prst="rect">
            <a:avLst/>
          </a:prstGeom>
          <a:noFill/>
        </p:spPr>
        <p:txBody>
          <a:bodyPr wrap="none" rtlCol="0">
            <a:spAutoFit/>
          </a:bodyPr>
          <a:lstStyle/>
          <a:p>
            <a:r>
              <a:rPr lang="en-IN" sz="800" b="1" dirty="0"/>
              <a:t>Percent of total population</a:t>
            </a:r>
          </a:p>
        </p:txBody>
      </p:sp>
      <p:sp>
        <p:nvSpPr>
          <p:cNvPr id="51" name="TextBox 50"/>
          <p:cNvSpPr txBox="1"/>
          <p:nvPr/>
        </p:nvSpPr>
        <p:spPr>
          <a:xfrm>
            <a:off x="2574443" y="5102257"/>
            <a:ext cx="1486304" cy="215444"/>
          </a:xfrm>
          <a:prstGeom prst="rect">
            <a:avLst/>
          </a:prstGeom>
          <a:noFill/>
        </p:spPr>
        <p:txBody>
          <a:bodyPr wrap="none" rtlCol="0">
            <a:spAutoFit/>
          </a:bodyPr>
          <a:lstStyle/>
          <a:p>
            <a:r>
              <a:rPr lang="en-IN" sz="800" b="1" dirty="0"/>
              <a:t>Percent of total population</a:t>
            </a:r>
          </a:p>
        </p:txBody>
      </p:sp>
      <p:sp>
        <p:nvSpPr>
          <p:cNvPr id="52" name="TextBox 51"/>
          <p:cNvSpPr txBox="1"/>
          <p:nvPr/>
        </p:nvSpPr>
        <p:spPr>
          <a:xfrm>
            <a:off x="5252155" y="5091019"/>
            <a:ext cx="1486304" cy="215444"/>
          </a:xfrm>
          <a:prstGeom prst="rect">
            <a:avLst/>
          </a:prstGeom>
          <a:noFill/>
        </p:spPr>
        <p:txBody>
          <a:bodyPr wrap="none" rtlCol="0">
            <a:spAutoFit/>
          </a:bodyPr>
          <a:lstStyle/>
          <a:p>
            <a:r>
              <a:rPr lang="en-IN" sz="800" b="1" dirty="0"/>
              <a:t>Percent of total population</a:t>
            </a:r>
          </a:p>
        </p:txBody>
      </p:sp>
      <p:sp>
        <p:nvSpPr>
          <p:cNvPr id="53" name="TextBox 52"/>
          <p:cNvSpPr txBox="1"/>
          <p:nvPr/>
        </p:nvSpPr>
        <p:spPr>
          <a:xfrm>
            <a:off x="2234582" y="4971704"/>
            <a:ext cx="300082" cy="215444"/>
          </a:xfrm>
          <a:prstGeom prst="rect">
            <a:avLst/>
          </a:prstGeom>
          <a:noFill/>
        </p:spPr>
        <p:txBody>
          <a:bodyPr wrap="none" rtlCol="0">
            <a:spAutoFit/>
          </a:bodyPr>
          <a:lstStyle/>
          <a:p>
            <a:r>
              <a:rPr lang="en-IN" sz="800" b="1" dirty="0"/>
              <a:t>10</a:t>
            </a:r>
          </a:p>
        </p:txBody>
      </p:sp>
      <p:sp>
        <p:nvSpPr>
          <p:cNvPr id="54" name="TextBox 53"/>
          <p:cNvSpPr txBox="1"/>
          <p:nvPr/>
        </p:nvSpPr>
        <p:spPr>
          <a:xfrm>
            <a:off x="2457103" y="4971704"/>
            <a:ext cx="242374" cy="215444"/>
          </a:xfrm>
          <a:prstGeom prst="rect">
            <a:avLst/>
          </a:prstGeom>
          <a:noFill/>
        </p:spPr>
        <p:txBody>
          <a:bodyPr wrap="none" rtlCol="0">
            <a:spAutoFit/>
          </a:bodyPr>
          <a:lstStyle/>
          <a:p>
            <a:r>
              <a:rPr lang="en-IN" sz="800" b="1" dirty="0"/>
              <a:t>8</a:t>
            </a:r>
          </a:p>
        </p:txBody>
      </p:sp>
      <p:sp>
        <p:nvSpPr>
          <p:cNvPr id="55" name="TextBox 54"/>
          <p:cNvSpPr txBox="1"/>
          <p:nvPr/>
        </p:nvSpPr>
        <p:spPr>
          <a:xfrm>
            <a:off x="2670048" y="4971704"/>
            <a:ext cx="242374" cy="215444"/>
          </a:xfrm>
          <a:prstGeom prst="rect">
            <a:avLst/>
          </a:prstGeom>
          <a:noFill/>
        </p:spPr>
        <p:txBody>
          <a:bodyPr wrap="none" rtlCol="0">
            <a:spAutoFit/>
          </a:bodyPr>
          <a:lstStyle/>
          <a:p>
            <a:r>
              <a:rPr lang="en-IN" sz="800" b="1" dirty="0"/>
              <a:t>6</a:t>
            </a:r>
          </a:p>
        </p:txBody>
      </p:sp>
      <p:sp>
        <p:nvSpPr>
          <p:cNvPr id="56" name="TextBox 55"/>
          <p:cNvSpPr txBox="1"/>
          <p:nvPr/>
        </p:nvSpPr>
        <p:spPr>
          <a:xfrm>
            <a:off x="2875450" y="4971704"/>
            <a:ext cx="242374" cy="215444"/>
          </a:xfrm>
          <a:prstGeom prst="rect">
            <a:avLst/>
          </a:prstGeom>
          <a:noFill/>
        </p:spPr>
        <p:txBody>
          <a:bodyPr wrap="none" rtlCol="0">
            <a:spAutoFit/>
          </a:bodyPr>
          <a:lstStyle/>
          <a:p>
            <a:r>
              <a:rPr lang="en-IN" sz="800" b="1" dirty="0"/>
              <a:t>4</a:t>
            </a:r>
          </a:p>
        </p:txBody>
      </p:sp>
      <p:sp>
        <p:nvSpPr>
          <p:cNvPr id="57" name="TextBox 56"/>
          <p:cNvSpPr txBox="1"/>
          <p:nvPr/>
        </p:nvSpPr>
        <p:spPr>
          <a:xfrm>
            <a:off x="3073462" y="4971704"/>
            <a:ext cx="242374" cy="215444"/>
          </a:xfrm>
          <a:prstGeom prst="rect">
            <a:avLst/>
          </a:prstGeom>
          <a:noFill/>
        </p:spPr>
        <p:txBody>
          <a:bodyPr wrap="none" rtlCol="0">
            <a:spAutoFit/>
          </a:bodyPr>
          <a:lstStyle/>
          <a:p>
            <a:r>
              <a:rPr lang="en-IN" sz="800" b="1" dirty="0"/>
              <a:t>2</a:t>
            </a:r>
          </a:p>
        </p:txBody>
      </p:sp>
      <p:sp>
        <p:nvSpPr>
          <p:cNvPr id="58" name="TextBox 57"/>
          <p:cNvSpPr txBox="1"/>
          <p:nvPr/>
        </p:nvSpPr>
        <p:spPr>
          <a:xfrm>
            <a:off x="3280109" y="4971704"/>
            <a:ext cx="242374" cy="215444"/>
          </a:xfrm>
          <a:prstGeom prst="rect">
            <a:avLst/>
          </a:prstGeom>
          <a:noFill/>
        </p:spPr>
        <p:txBody>
          <a:bodyPr wrap="none" rtlCol="0">
            <a:spAutoFit/>
          </a:bodyPr>
          <a:lstStyle/>
          <a:p>
            <a:r>
              <a:rPr lang="en-IN" sz="800" b="1" dirty="0"/>
              <a:t>0</a:t>
            </a:r>
          </a:p>
        </p:txBody>
      </p:sp>
      <p:sp>
        <p:nvSpPr>
          <p:cNvPr id="59" name="TextBox 58"/>
          <p:cNvSpPr txBox="1"/>
          <p:nvPr/>
        </p:nvSpPr>
        <p:spPr>
          <a:xfrm>
            <a:off x="3499004" y="4971704"/>
            <a:ext cx="242374" cy="215444"/>
          </a:xfrm>
          <a:prstGeom prst="rect">
            <a:avLst/>
          </a:prstGeom>
          <a:noFill/>
        </p:spPr>
        <p:txBody>
          <a:bodyPr wrap="none" rtlCol="0">
            <a:spAutoFit/>
          </a:bodyPr>
          <a:lstStyle/>
          <a:p>
            <a:r>
              <a:rPr lang="en-IN" sz="800" b="1" dirty="0"/>
              <a:t>2</a:t>
            </a:r>
          </a:p>
        </p:txBody>
      </p:sp>
      <p:sp>
        <p:nvSpPr>
          <p:cNvPr id="60" name="TextBox 59"/>
          <p:cNvSpPr txBox="1"/>
          <p:nvPr/>
        </p:nvSpPr>
        <p:spPr>
          <a:xfrm>
            <a:off x="3697015" y="4971704"/>
            <a:ext cx="242374" cy="215444"/>
          </a:xfrm>
          <a:prstGeom prst="rect">
            <a:avLst/>
          </a:prstGeom>
          <a:noFill/>
        </p:spPr>
        <p:txBody>
          <a:bodyPr wrap="none" rtlCol="0">
            <a:spAutoFit/>
          </a:bodyPr>
          <a:lstStyle/>
          <a:p>
            <a:r>
              <a:rPr lang="en-IN" sz="800" b="1" dirty="0"/>
              <a:t>4</a:t>
            </a:r>
          </a:p>
        </p:txBody>
      </p:sp>
      <p:sp>
        <p:nvSpPr>
          <p:cNvPr id="61" name="TextBox 60"/>
          <p:cNvSpPr txBox="1"/>
          <p:nvPr/>
        </p:nvSpPr>
        <p:spPr>
          <a:xfrm>
            <a:off x="3900205" y="4971704"/>
            <a:ext cx="242374" cy="215444"/>
          </a:xfrm>
          <a:prstGeom prst="rect">
            <a:avLst/>
          </a:prstGeom>
          <a:noFill/>
        </p:spPr>
        <p:txBody>
          <a:bodyPr wrap="none" rtlCol="0">
            <a:spAutoFit/>
          </a:bodyPr>
          <a:lstStyle/>
          <a:p>
            <a:r>
              <a:rPr lang="en-IN" sz="800" b="1" dirty="0"/>
              <a:t>6</a:t>
            </a:r>
          </a:p>
        </p:txBody>
      </p:sp>
      <p:sp>
        <p:nvSpPr>
          <p:cNvPr id="62" name="TextBox 61"/>
          <p:cNvSpPr txBox="1"/>
          <p:nvPr/>
        </p:nvSpPr>
        <p:spPr>
          <a:xfrm>
            <a:off x="4099185" y="4971704"/>
            <a:ext cx="242374" cy="215444"/>
          </a:xfrm>
          <a:prstGeom prst="rect">
            <a:avLst/>
          </a:prstGeom>
          <a:noFill/>
        </p:spPr>
        <p:txBody>
          <a:bodyPr wrap="none" rtlCol="0">
            <a:spAutoFit/>
          </a:bodyPr>
          <a:lstStyle/>
          <a:p>
            <a:r>
              <a:rPr lang="en-IN" sz="800" b="1" dirty="0"/>
              <a:t>8</a:t>
            </a:r>
          </a:p>
        </p:txBody>
      </p:sp>
      <p:sp>
        <p:nvSpPr>
          <p:cNvPr id="63" name="TextBox 62"/>
          <p:cNvSpPr txBox="1"/>
          <p:nvPr/>
        </p:nvSpPr>
        <p:spPr>
          <a:xfrm>
            <a:off x="4281386" y="4971704"/>
            <a:ext cx="300082" cy="215444"/>
          </a:xfrm>
          <a:prstGeom prst="rect">
            <a:avLst/>
          </a:prstGeom>
          <a:noFill/>
        </p:spPr>
        <p:txBody>
          <a:bodyPr wrap="none" rtlCol="0">
            <a:spAutoFit/>
          </a:bodyPr>
          <a:lstStyle/>
          <a:p>
            <a:r>
              <a:rPr lang="en-IN" sz="800" b="1" dirty="0"/>
              <a:t>10</a:t>
            </a:r>
          </a:p>
        </p:txBody>
      </p:sp>
      <p:sp>
        <p:nvSpPr>
          <p:cNvPr id="64" name="TextBox 63"/>
          <p:cNvSpPr txBox="1"/>
          <p:nvPr/>
        </p:nvSpPr>
        <p:spPr>
          <a:xfrm>
            <a:off x="5005995" y="4971704"/>
            <a:ext cx="242374" cy="215444"/>
          </a:xfrm>
          <a:prstGeom prst="rect">
            <a:avLst/>
          </a:prstGeom>
          <a:noFill/>
        </p:spPr>
        <p:txBody>
          <a:bodyPr wrap="none" rtlCol="0">
            <a:spAutoFit/>
          </a:bodyPr>
          <a:lstStyle/>
          <a:p>
            <a:r>
              <a:rPr lang="en-IN" sz="800" b="1" dirty="0"/>
              <a:t>6</a:t>
            </a:r>
          </a:p>
        </p:txBody>
      </p:sp>
      <p:sp>
        <p:nvSpPr>
          <p:cNvPr id="65" name="TextBox 64"/>
          <p:cNvSpPr txBox="1"/>
          <p:nvPr/>
        </p:nvSpPr>
        <p:spPr>
          <a:xfrm>
            <a:off x="5282483" y="4971704"/>
            <a:ext cx="242374" cy="215444"/>
          </a:xfrm>
          <a:prstGeom prst="rect">
            <a:avLst/>
          </a:prstGeom>
          <a:noFill/>
        </p:spPr>
        <p:txBody>
          <a:bodyPr wrap="none" rtlCol="0">
            <a:spAutoFit/>
          </a:bodyPr>
          <a:lstStyle/>
          <a:p>
            <a:r>
              <a:rPr lang="en-IN" sz="800" b="1" dirty="0"/>
              <a:t>4</a:t>
            </a:r>
          </a:p>
        </p:txBody>
      </p:sp>
      <p:sp>
        <p:nvSpPr>
          <p:cNvPr id="66" name="TextBox 65"/>
          <p:cNvSpPr txBox="1"/>
          <p:nvPr/>
        </p:nvSpPr>
        <p:spPr>
          <a:xfrm>
            <a:off x="5584039" y="4971704"/>
            <a:ext cx="242374" cy="215444"/>
          </a:xfrm>
          <a:prstGeom prst="rect">
            <a:avLst/>
          </a:prstGeom>
          <a:noFill/>
        </p:spPr>
        <p:txBody>
          <a:bodyPr wrap="none" rtlCol="0">
            <a:spAutoFit/>
          </a:bodyPr>
          <a:lstStyle/>
          <a:p>
            <a:r>
              <a:rPr lang="en-IN" sz="800" b="1" dirty="0"/>
              <a:t>2</a:t>
            </a:r>
          </a:p>
        </p:txBody>
      </p:sp>
      <p:sp>
        <p:nvSpPr>
          <p:cNvPr id="67" name="TextBox 66"/>
          <p:cNvSpPr txBox="1"/>
          <p:nvPr/>
        </p:nvSpPr>
        <p:spPr>
          <a:xfrm>
            <a:off x="5871763" y="4971704"/>
            <a:ext cx="242374" cy="215444"/>
          </a:xfrm>
          <a:prstGeom prst="rect">
            <a:avLst/>
          </a:prstGeom>
          <a:noFill/>
        </p:spPr>
        <p:txBody>
          <a:bodyPr wrap="none" rtlCol="0">
            <a:spAutoFit/>
          </a:bodyPr>
          <a:lstStyle/>
          <a:p>
            <a:r>
              <a:rPr lang="en-IN" sz="800" b="1" dirty="0"/>
              <a:t>0</a:t>
            </a:r>
          </a:p>
        </p:txBody>
      </p:sp>
      <p:sp>
        <p:nvSpPr>
          <p:cNvPr id="68" name="TextBox 67"/>
          <p:cNvSpPr txBox="1"/>
          <p:nvPr/>
        </p:nvSpPr>
        <p:spPr>
          <a:xfrm>
            <a:off x="6157473" y="4971704"/>
            <a:ext cx="242374" cy="215444"/>
          </a:xfrm>
          <a:prstGeom prst="rect">
            <a:avLst/>
          </a:prstGeom>
          <a:noFill/>
        </p:spPr>
        <p:txBody>
          <a:bodyPr wrap="none" rtlCol="0">
            <a:spAutoFit/>
          </a:bodyPr>
          <a:lstStyle/>
          <a:p>
            <a:r>
              <a:rPr lang="en-IN" sz="800" b="1" dirty="0"/>
              <a:t>2</a:t>
            </a:r>
          </a:p>
        </p:txBody>
      </p:sp>
      <p:sp>
        <p:nvSpPr>
          <p:cNvPr id="69" name="TextBox 68"/>
          <p:cNvSpPr txBox="1"/>
          <p:nvPr/>
        </p:nvSpPr>
        <p:spPr>
          <a:xfrm>
            <a:off x="6442167" y="4971704"/>
            <a:ext cx="242374" cy="215444"/>
          </a:xfrm>
          <a:prstGeom prst="rect">
            <a:avLst/>
          </a:prstGeom>
          <a:noFill/>
        </p:spPr>
        <p:txBody>
          <a:bodyPr wrap="none" rtlCol="0">
            <a:spAutoFit/>
          </a:bodyPr>
          <a:lstStyle/>
          <a:p>
            <a:r>
              <a:rPr lang="en-IN" sz="800" b="1" dirty="0"/>
              <a:t>4</a:t>
            </a:r>
          </a:p>
        </p:txBody>
      </p:sp>
      <p:sp>
        <p:nvSpPr>
          <p:cNvPr id="70" name="TextBox 69"/>
          <p:cNvSpPr txBox="1"/>
          <p:nvPr/>
        </p:nvSpPr>
        <p:spPr>
          <a:xfrm>
            <a:off x="6738911" y="4971704"/>
            <a:ext cx="242374" cy="215444"/>
          </a:xfrm>
          <a:prstGeom prst="rect">
            <a:avLst/>
          </a:prstGeom>
          <a:noFill/>
        </p:spPr>
        <p:txBody>
          <a:bodyPr wrap="none" rtlCol="0">
            <a:spAutoFit/>
          </a:bodyPr>
          <a:lstStyle/>
          <a:p>
            <a:r>
              <a:rPr lang="en-IN" sz="800" b="1" dirty="0"/>
              <a:t>6</a:t>
            </a:r>
          </a:p>
        </p:txBody>
      </p:sp>
      <p:sp>
        <p:nvSpPr>
          <p:cNvPr id="71" name="TextBox 70"/>
          <p:cNvSpPr txBox="1"/>
          <p:nvPr/>
        </p:nvSpPr>
        <p:spPr>
          <a:xfrm>
            <a:off x="7041537" y="4971704"/>
            <a:ext cx="242374" cy="215444"/>
          </a:xfrm>
          <a:prstGeom prst="rect">
            <a:avLst/>
          </a:prstGeom>
          <a:noFill/>
        </p:spPr>
        <p:txBody>
          <a:bodyPr wrap="none" rtlCol="0">
            <a:spAutoFit/>
          </a:bodyPr>
          <a:lstStyle/>
          <a:p>
            <a:r>
              <a:rPr lang="en-IN" sz="800" b="1" dirty="0"/>
              <a:t>4</a:t>
            </a:r>
          </a:p>
        </p:txBody>
      </p:sp>
      <p:sp>
        <p:nvSpPr>
          <p:cNvPr id="72" name="TextBox 71"/>
          <p:cNvSpPr txBox="1"/>
          <p:nvPr/>
        </p:nvSpPr>
        <p:spPr>
          <a:xfrm>
            <a:off x="7384030" y="4971704"/>
            <a:ext cx="242374" cy="215444"/>
          </a:xfrm>
          <a:prstGeom prst="rect">
            <a:avLst/>
          </a:prstGeom>
          <a:noFill/>
        </p:spPr>
        <p:txBody>
          <a:bodyPr wrap="none" rtlCol="0">
            <a:spAutoFit/>
          </a:bodyPr>
          <a:lstStyle/>
          <a:p>
            <a:r>
              <a:rPr lang="en-IN" sz="800" b="1" dirty="0"/>
              <a:t>2</a:t>
            </a:r>
          </a:p>
        </p:txBody>
      </p:sp>
      <p:sp>
        <p:nvSpPr>
          <p:cNvPr id="73" name="TextBox 72"/>
          <p:cNvSpPr txBox="1"/>
          <p:nvPr/>
        </p:nvSpPr>
        <p:spPr>
          <a:xfrm>
            <a:off x="7712206" y="4971704"/>
            <a:ext cx="242374" cy="215444"/>
          </a:xfrm>
          <a:prstGeom prst="rect">
            <a:avLst/>
          </a:prstGeom>
          <a:noFill/>
        </p:spPr>
        <p:txBody>
          <a:bodyPr wrap="none" rtlCol="0">
            <a:spAutoFit/>
          </a:bodyPr>
          <a:lstStyle/>
          <a:p>
            <a:r>
              <a:rPr lang="en-IN" sz="800" b="1" dirty="0"/>
              <a:t>0</a:t>
            </a:r>
          </a:p>
        </p:txBody>
      </p:sp>
      <p:sp>
        <p:nvSpPr>
          <p:cNvPr id="74" name="TextBox 73"/>
          <p:cNvSpPr txBox="1"/>
          <p:nvPr/>
        </p:nvSpPr>
        <p:spPr>
          <a:xfrm>
            <a:off x="8034100" y="4971704"/>
            <a:ext cx="242374" cy="215444"/>
          </a:xfrm>
          <a:prstGeom prst="rect">
            <a:avLst/>
          </a:prstGeom>
          <a:noFill/>
        </p:spPr>
        <p:txBody>
          <a:bodyPr wrap="none" rtlCol="0">
            <a:spAutoFit/>
          </a:bodyPr>
          <a:lstStyle/>
          <a:p>
            <a:r>
              <a:rPr lang="en-IN" sz="800" b="1" dirty="0"/>
              <a:t>2</a:t>
            </a:r>
          </a:p>
        </p:txBody>
      </p:sp>
      <p:sp>
        <p:nvSpPr>
          <p:cNvPr id="75" name="TextBox 74"/>
          <p:cNvSpPr txBox="1"/>
          <p:nvPr/>
        </p:nvSpPr>
        <p:spPr>
          <a:xfrm>
            <a:off x="8357682" y="4971704"/>
            <a:ext cx="242374" cy="215444"/>
          </a:xfrm>
          <a:prstGeom prst="rect">
            <a:avLst/>
          </a:prstGeom>
          <a:noFill/>
        </p:spPr>
        <p:txBody>
          <a:bodyPr wrap="none" rtlCol="0">
            <a:spAutoFit/>
          </a:bodyPr>
          <a:lstStyle/>
          <a:p>
            <a:r>
              <a:rPr lang="en-IN" sz="800" b="1" dirty="0"/>
              <a:t>4</a:t>
            </a:r>
          </a:p>
        </p:txBody>
      </p:sp>
      <p:sp>
        <p:nvSpPr>
          <p:cNvPr id="76" name="TextBox 75"/>
          <p:cNvSpPr txBox="1"/>
          <p:nvPr/>
        </p:nvSpPr>
        <p:spPr>
          <a:xfrm>
            <a:off x="7059985" y="5091019"/>
            <a:ext cx="1486304" cy="215444"/>
          </a:xfrm>
          <a:prstGeom prst="rect">
            <a:avLst/>
          </a:prstGeom>
          <a:noFill/>
        </p:spPr>
        <p:txBody>
          <a:bodyPr wrap="none" rtlCol="0">
            <a:spAutoFit/>
          </a:bodyPr>
          <a:lstStyle/>
          <a:p>
            <a:r>
              <a:rPr lang="en-IN" sz="800" b="1" dirty="0"/>
              <a:t>Percent of total population</a:t>
            </a:r>
          </a:p>
        </p:txBody>
      </p:sp>
    </p:spTree>
    <p:extLst>
      <p:ext uri="{BB962C8B-B14F-4D97-AF65-F5344CB8AC3E}">
        <p14:creationId xmlns:p14="http://schemas.microsoft.com/office/powerpoint/2010/main" val="4262180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5D39-FDDD-47DD-BEB3-5E22E9BB1C17}"/>
              </a:ext>
            </a:extLst>
          </p:cNvPr>
          <p:cNvSpPr>
            <a:spLocks noGrp="1"/>
          </p:cNvSpPr>
          <p:nvPr>
            <p:ph type="title"/>
          </p:nvPr>
        </p:nvSpPr>
        <p:spPr/>
        <p:txBody>
          <a:bodyPr/>
          <a:lstStyle/>
          <a:p>
            <a:r>
              <a:rPr lang="en-US" dirty="0"/>
              <a:t>2.3.4 Epidemiologic Transition </a:t>
            </a:r>
            <a:r>
              <a:rPr lang="en-US" sz="2000" b="0" dirty="0"/>
              <a:t>(1 of 5)</a:t>
            </a:r>
          </a:p>
        </p:txBody>
      </p:sp>
      <p:sp>
        <p:nvSpPr>
          <p:cNvPr id="4" name="Content Placeholder 3">
            <a:extLst>
              <a:ext uri="{FF2B5EF4-FFF2-40B4-BE49-F238E27FC236}">
                <a16:creationId xmlns:a16="http://schemas.microsoft.com/office/drawing/2014/main" id="{13638738-F947-4C80-B11A-64DDC90A5127}"/>
              </a:ext>
            </a:extLst>
          </p:cNvPr>
          <p:cNvSpPr>
            <a:spLocks noGrp="1"/>
          </p:cNvSpPr>
          <p:nvPr>
            <p:ph sz="quarter" idx="13"/>
          </p:nvPr>
        </p:nvSpPr>
        <p:spPr>
          <a:xfrm>
            <a:off x="457200" y="1556326"/>
            <a:ext cx="8025063" cy="4434275"/>
          </a:xfrm>
        </p:spPr>
        <p:txBody>
          <a:bodyPr/>
          <a:lstStyle/>
          <a:p>
            <a:r>
              <a:rPr lang="en-IN" dirty="0"/>
              <a:t>The </a:t>
            </a:r>
            <a:r>
              <a:rPr lang="en-IN" b="1" dirty="0"/>
              <a:t>epidemiologic transition</a:t>
            </a:r>
            <a:r>
              <a:rPr lang="en-IN" dirty="0"/>
              <a:t> focuses on distinctive health threats in each stage of the demographic transition:</a:t>
            </a:r>
          </a:p>
          <a:p>
            <a:r>
              <a:rPr lang="en-IN" dirty="0"/>
              <a:t>Stage 1: Pestilence and Famine</a:t>
            </a:r>
          </a:p>
          <a:p>
            <a:r>
              <a:rPr lang="en-IN" dirty="0"/>
              <a:t>Stage 2: Receding Pandemics</a:t>
            </a:r>
          </a:p>
          <a:p>
            <a:r>
              <a:rPr lang="en-IN" dirty="0"/>
              <a:t>Stage 3: Degenerative Diseases</a:t>
            </a:r>
          </a:p>
          <a:p>
            <a:r>
              <a:rPr lang="en-IN" dirty="0"/>
              <a:t>Stage 4: Delayed Degenerative and Lifestyle Diseases</a:t>
            </a:r>
          </a:p>
        </p:txBody>
      </p:sp>
    </p:spTree>
    <p:extLst>
      <p:ext uri="{BB962C8B-B14F-4D97-AF65-F5344CB8AC3E}">
        <p14:creationId xmlns:p14="http://schemas.microsoft.com/office/powerpoint/2010/main" val="981294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5D39-FDDD-47DD-BEB3-5E22E9BB1C17}"/>
              </a:ext>
            </a:extLst>
          </p:cNvPr>
          <p:cNvSpPr>
            <a:spLocks noGrp="1"/>
          </p:cNvSpPr>
          <p:nvPr>
            <p:ph type="title"/>
          </p:nvPr>
        </p:nvSpPr>
        <p:spPr/>
        <p:txBody>
          <a:bodyPr/>
          <a:lstStyle/>
          <a:p>
            <a:r>
              <a:rPr lang="en-US" dirty="0"/>
              <a:t>2.3.4 Epidemiologic Transition </a:t>
            </a:r>
            <a:r>
              <a:rPr lang="en-US" sz="2000" b="0" dirty="0"/>
              <a:t>(2 of 5)</a:t>
            </a:r>
          </a:p>
        </p:txBody>
      </p:sp>
      <p:sp>
        <p:nvSpPr>
          <p:cNvPr id="3" name="Content Placeholder 2">
            <a:extLst>
              <a:ext uri="{FF2B5EF4-FFF2-40B4-BE49-F238E27FC236}">
                <a16:creationId xmlns:a16="http://schemas.microsoft.com/office/drawing/2014/main" id="{4350B1D6-88D9-4EFC-A80D-7480E8698350}"/>
              </a:ext>
            </a:extLst>
          </p:cNvPr>
          <p:cNvSpPr>
            <a:spLocks noGrp="1"/>
          </p:cNvSpPr>
          <p:nvPr>
            <p:ph sz="quarter" idx="13"/>
          </p:nvPr>
        </p:nvSpPr>
        <p:spPr>
          <a:xfrm>
            <a:off x="457200" y="1556326"/>
            <a:ext cx="8229600" cy="790059"/>
          </a:xfrm>
        </p:spPr>
        <p:txBody>
          <a:bodyPr/>
          <a:lstStyle/>
          <a:p>
            <a:pPr marL="432" indent="0">
              <a:buNone/>
            </a:pPr>
            <a:r>
              <a:rPr lang="en-IN" altLang="en-US" b="1" dirty="0"/>
              <a:t>Figure 2-42:</a:t>
            </a:r>
            <a:r>
              <a:rPr lang="en-IN" altLang="en-US" dirty="0"/>
              <a:t> </a:t>
            </a:r>
            <a:r>
              <a:rPr lang="en-US" altLang="en-US" dirty="0"/>
              <a:t>The Broad Street pump was identified </a:t>
            </a:r>
            <a:br>
              <a:rPr lang="en-US" altLang="en-US" dirty="0"/>
            </a:br>
            <a:r>
              <a:rPr lang="en-US" altLang="en-US" dirty="0"/>
              <a:t>as the source of the disease.</a:t>
            </a:r>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448" y="2388376"/>
            <a:ext cx="4273105" cy="4022639"/>
          </a:xfrm>
          <a:prstGeom prst="rect">
            <a:avLst/>
          </a:prstGeom>
        </p:spPr>
      </p:pic>
      <p:sp>
        <p:nvSpPr>
          <p:cNvPr id="8" name="TextBox 7"/>
          <p:cNvSpPr txBox="1"/>
          <p:nvPr/>
        </p:nvSpPr>
        <p:spPr>
          <a:xfrm>
            <a:off x="5781638" y="2971503"/>
            <a:ext cx="784189" cy="215444"/>
          </a:xfrm>
          <a:prstGeom prst="rect">
            <a:avLst/>
          </a:prstGeom>
          <a:noFill/>
        </p:spPr>
        <p:txBody>
          <a:bodyPr wrap="none" rtlCol="0">
            <a:spAutoFit/>
          </a:bodyPr>
          <a:lstStyle/>
          <a:p>
            <a:r>
              <a:rPr lang="en-IN" sz="800" b="1" dirty="0"/>
              <a:t>Water Pump</a:t>
            </a:r>
          </a:p>
        </p:txBody>
      </p:sp>
      <p:sp>
        <p:nvSpPr>
          <p:cNvPr id="9" name="TextBox 8"/>
          <p:cNvSpPr txBox="1"/>
          <p:nvPr/>
        </p:nvSpPr>
        <p:spPr>
          <a:xfrm>
            <a:off x="5781638" y="3134105"/>
            <a:ext cx="894797" cy="215444"/>
          </a:xfrm>
          <a:prstGeom prst="rect">
            <a:avLst/>
          </a:prstGeom>
          <a:noFill/>
        </p:spPr>
        <p:txBody>
          <a:bodyPr wrap="none" rtlCol="0">
            <a:spAutoFit/>
          </a:bodyPr>
          <a:lstStyle/>
          <a:p>
            <a:r>
              <a:rPr lang="en-IN" sz="800" b="1" dirty="0"/>
              <a:t>Cholera victim</a:t>
            </a:r>
          </a:p>
        </p:txBody>
      </p:sp>
      <p:sp>
        <p:nvSpPr>
          <p:cNvPr id="10" name="TextBox 9"/>
          <p:cNvSpPr txBox="1"/>
          <p:nvPr/>
        </p:nvSpPr>
        <p:spPr>
          <a:xfrm rot="20891712">
            <a:off x="4359009" y="2963245"/>
            <a:ext cx="487634" cy="184666"/>
          </a:xfrm>
          <a:prstGeom prst="rect">
            <a:avLst/>
          </a:prstGeom>
          <a:noFill/>
        </p:spPr>
        <p:txBody>
          <a:bodyPr wrap="none" rtlCol="0">
            <a:spAutoFit/>
          </a:bodyPr>
          <a:lstStyle/>
          <a:p>
            <a:r>
              <a:rPr lang="en-IN" sz="600" b="1" dirty="0"/>
              <a:t>STREET</a:t>
            </a:r>
          </a:p>
        </p:txBody>
      </p:sp>
      <p:sp>
        <p:nvSpPr>
          <p:cNvPr id="11" name="TextBox 10"/>
          <p:cNvSpPr txBox="1"/>
          <p:nvPr/>
        </p:nvSpPr>
        <p:spPr>
          <a:xfrm rot="21037016">
            <a:off x="3110963" y="3181465"/>
            <a:ext cx="513282" cy="184666"/>
          </a:xfrm>
          <a:prstGeom prst="rect">
            <a:avLst/>
          </a:prstGeom>
          <a:noFill/>
        </p:spPr>
        <p:txBody>
          <a:bodyPr wrap="none" rtlCol="0">
            <a:spAutoFit/>
          </a:bodyPr>
          <a:lstStyle/>
          <a:p>
            <a:r>
              <a:rPr lang="en-IN" sz="600" b="1" dirty="0"/>
              <a:t>OXFORD</a:t>
            </a:r>
          </a:p>
        </p:txBody>
      </p:sp>
      <p:sp>
        <p:nvSpPr>
          <p:cNvPr id="12" name="TextBox 11"/>
          <p:cNvSpPr txBox="1"/>
          <p:nvPr/>
        </p:nvSpPr>
        <p:spPr>
          <a:xfrm rot="20163121">
            <a:off x="3099438" y="3756968"/>
            <a:ext cx="1260281" cy="184666"/>
          </a:xfrm>
          <a:prstGeom prst="rect">
            <a:avLst/>
          </a:prstGeom>
          <a:noFill/>
        </p:spPr>
        <p:txBody>
          <a:bodyPr wrap="none" rtlCol="0">
            <a:spAutoFit/>
          </a:bodyPr>
          <a:lstStyle/>
          <a:p>
            <a:r>
              <a:rPr lang="en-IN" sz="600" b="1" dirty="0"/>
              <a:t>GT. MARLBOROUGHSTREET</a:t>
            </a:r>
          </a:p>
        </p:txBody>
      </p:sp>
      <p:sp>
        <p:nvSpPr>
          <p:cNvPr id="13" name="TextBox 12"/>
          <p:cNvSpPr txBox="1"/>
          <p:nvPr/>
        </p:nvSpPr>
        <p:spPr>
          <a:xfrm rot="3537276">
            <a:off x="2769385" y="4307362"/>
            <a:ext cx="505267" cy="184666"/>
          </a:xfrm>
          <a:prstGeom prst="rect">
            <a:avLst/>
          </a:prstGeom>
          <a:noFill/>
        </p:spPr>
        <p:txBody>
          <a:bodyPr wrap="none" rtlCol="0">
            <a:spAutoFit/>
          </a:bodyPr>
          <a:lstStyle/>
          <a:p>
            <a:r>
              <a:rPr lang="en-IN" sz="600" b="1" dirty="0"/>
              <a:t>REGENT</a:t>
            </a:r>
          </a:p>
        </p:txBody>
      </p:sp>
      <p:sp>
        <p:nvSpPr>
          <p:cNvPr id="14" name="TextBox 13"/>
          <p:cNvSpPr txBox="1"/>
          <p:nvPr/>
        </p:nvSpPr>
        <p:spPr>
          <a:xfrm rot="2914791">
            <a:off x="3194027" y="4635113"/>
            <a:ext cx="700833" cy="184666"/>
          </a:xfrm>
          <a:prstGeom prst="rect">
            <a:avLst/>
          </a:prstGeom>
          <a:noFill/>
        </p:spPr>
        <p:txBody>
          <a:bodyPr wrap="none" rtlCol="0">
            <a:spAutoFit/>
          </a:bodyPr>
          <a:lstStyle/>
          <a:p>
            <a:r>
              <a:rPr lang="en-IN" sz="600" b="1" dirty="0"/>
              <a:t>KING STREET</a:t>
            </a:r>
          </a:p>
        </p:txBody>
      </p:sp>
      <p:sp>
        <p:nvSpPr>
          <p:cNvPr id="15" name="TextBox 14"/>
          <p:cNvSpPr txBox="1"/>
          <p:nvPr/>
        </p:nvSpPr>
        <p:spPr>
          <a:xfrm rot="4003735">
            <a:off x="5268806" y="3314239"/>
            <a:ext cx="404278" cy="184666"/>
          </a:xfrm>
          <a:prstGeom prst="rect">
            <a:avLst/>
          </a:prstGeom>
          <a:noFill/>
        </p:spPr>
        <p:txBody>
          <a:bodyPr wrap="none" rtlCol="0">
            <a:spAutoFit/>
          </a:bodyPr>
          <a:lstStyle/>
          <a:p>
            <a:r>
              <a:rPr lang="en-IN" sz="600" b="1" dirty="0"/>
              <a:t>DEAN</a:t>
            </a:r>
          </a:p>
        </p:txBody>
      </p:sp>
      <p:sp>
        <p:nvSpPr>
          <p:cNvPr id="16" name="TextBox 15"/>
          <p:cNvSpPr txBox="1"/>
          <p:nvPr/>
        </p:nvSpPr>
        <p:spPr>
          <a:xfrm rot="4003735">
            <a:off x="5552811" y="3992710"/>
            <a:ext cx="487634" cy="184666"/>
          </a:xfrm>
          <a:prstGeom prst="rect">
            <a:avLst/>
          </a:prstGeom>
          <a:noFill/>
        </p:spPr>
        <p:txBody>
          <a:bodyPr wrap="none" rtlCol="0">
            <a:spAutoFit/>
          </a:bodyPr>
          <a:lstStyle/>
          <a:p>
            <a:r>
              <a:rPr lang="en-IN" sz="600" b="1" dirty="0"/>
              <a:t>STREET</a:t>
            </a:r>
          </a:p>
        </p:txBody>
      </p:sp>
      <p:sp>
        <p:nvSpPr>
          <p:cNvPr id="17" name="TextBox 16"/>
          <p:cNvSpPr txBox="1"/>
          <p:nvPr/>
        </p:nvSpPr>
        <p:spPr>
          <a:xfrm rot="3902786">
            <a:off x="4782254" y="4022877"/>
            <a:ext cx="920445" cy="184666"/>
          </a:xfrm>
          <a:prstGeom prst="rect">
            <a:avLst/>
          </a:prstGeom>
          <a:noFill/>
        </p:spPr>
        <p:txBody>
          <a:bodyPr wrap="none" rtlCol="0">
            <a:spAutoFit/>
          </a:bodyPr>
          <a:lstStyle/>
          <a:p>
            <a:r>
              <a:rPr lang="en-IN" sz="600" b="1" dirty="0"/>
              <a:t>WARDOUR STREET</a:t>
            </a:r>
          </a:p>
        </p:txBody>
      </p:sp>
      <p:sp>
        <p:nvSpPr>
          <p:cNvPr id="18" name="TextBox 17"/>
          <p:cNvSpPr txBox="1"/>
          <p:nvPr/>
        </p:nvSpPr>
        <p:spPr>
          <a:xfrm rot="3647286">
            <a:off x="4557194" y="4120777"/>
            <a:ext cx="877163" cy="184666"/>
          </a:xfrm>
          <a:prstGeom prst="rect">
            <a:avLst/>
          </a:prstGeom>
          <a:noFill/>
        </p:spPr>
        <p:txBody>
          <a:bodyPr wrap="none" rtlCol="0">
            <a:spAutoFit/>
          </a:bodyPr>
          <a:lstStyle/>
          <a:p>
            <a:r>
              <a:rPr lang="en-IN" sz="600" b="1" dirty="0"/>
              <a:t>BERWICK STREET</a:t>
            </a:r>
          </a:p>
        </p:txBody>
      </p:sp>
      <p:sp>
        <p:nvSpPr>
          <p:cNvPr id="19" name="TextBox 18"/>
          <p:cNvSpPr txBox="1"/>
          <p:nvPr/>
        </p:nvSpPr>
        <p:spPr>
          <a:xfrm rot="3647286">
            <a:off x="4282583" y="4728614"/>
            <a:ext cx="955711" cy="184666"/>
          </a:xfrm>
          <a:prstGeom prst="rect">
            <a:avLst/>
          </a:prstGeom>
          <a:noFill/>
        </p:spPr>
        <p:txBody>
          <a:bodyPr wrap="none" rtlCol="0">
            <a:spAutoFit/>
          </a:bodyPr>
          <a:lstStyle/>
          <a:p>
            <a:r>
              <a:rPr lang="en-IN" sz="600" b="1" dirty="0"/>
              <a:t>LEXINGTON STREET</a:t>
            </a:r>
          </a:p>
        </p:txBody>
      </p:sp>
      <p:sp>
        <p:nvSpPr>
          <p:cNvPr id="21" name="TextBox 20"/>
          <p:cNvSpPr txBox="1"/>
          <p:nvPr/>
        </p:nvSpPr>
        <p:spPr>
          <a:xfrm rot="20023297">
            <a:off x="4057114" y="4402844"/>
            <a:ext cx="468398" cy="184666"/>
          </a:xfrm>
          <a:prstGeom prst="rect">
            <a:avLst/>
          </a:prstGeom>
          <a:noFill/>
        </p:spPr>
        <p:txBody>
          <a:bodyPr wrap="none" rtlCol="0">
            <a:spAutoFit/>
          </a:bodyPr>
          <a:lstStyle/>
          <a:p>
            <a:r>
              <a:rPr lang="en-IN" sz="600" b="1" dirty="0"/>
              <a:t>BROAD</a:t>
            </a:r>
          </a:p>
        </p:txBody>
      </p:sp>
      <p:sp>
        <p:nvSpPr>
          <p:cNvPr id="22" name="TextBox 21"/>
          <p:cNvSpPr txBox="1"/>
          <p:nvPr/>
        </p:nvSpPr>
        <p:spPr>
          <a:xfrm rot="20023297">
            <a:off x="4533296" y="4149865"/>
            <a:ext cx="487634" cy="184666"/>
          </a:xfrm>
          <a:prstGeom prst="rect">
            <a:avLst/>
          </a:prstGeom>
          <a:noFill/>
        </p:spPr>
        <p:txBody>
          <a:bodyPr wrap="none" rtlCol="0">
            <a:spAutoFit/>
          </a:bodyPr>
          <a:lstStyle/>
          <a:p>
            <a:r>
              <a:rPr lang="en-IN" sz="600" b="1" dirty="0"/>
              <a:t>STREET</a:t>
            </a:r>
          </a:p>
        </p:txBody>
      </p:sp>
      <p:sp>
        <p:nvSpPr>
          <p:cNvPr id="23" name="TextBox 22"/>
          <p:cNvSpPr txBox="1"/>
          <p:nvPr/>
        </p:nvSpPr>
        <p:spPr>
          <a:xfrm rot="20023297">
            <a:off x="4008685" y="5060089"/>
            <a:ext cx="513282" cy="276999"/>
          </a:xfrm>
          <a:prstGeom prst="rect">
            <a:avLst/>
          </a:prstGeom>
          <a:noFill/>
        </p:spPr>
        <p:txBody>
          <a:bodyPr wrap="none" rtlCol="0">
            <a:spAutoFit/>
          </a:bodyPr>
          <a:lstStyle/>
          <a:p>
            <a:pPr algn="ctr"/>
            <a:r>
              <a:rPr lang="en-IN" sz="600" b="1" dirty="0"/>
              <a:t>GOLDEN</a:t>
            </a:r>
          </a:p>
          <a:p>
            <a:pPr algn="ctr"/>
            <a:r>
              <a:rPr lang="en-IN" sz="600" b="1" dirty="0"/>
              <a:t>SQ.</a:t>
            </a:r>
          </a:p>
        </p:txBody>
      </p:sp>
      <p:sp>
        <p:nvSpPr>
          <p:cNvPr id="24" name="TextBox 23"/>
          <p:cNvSpPr txBox="1"/>
          <p:nvPr/>
        </p:nvSpPr>
        <p:spPr>
          <a:xfrm rot="19239631">
            <a:off x="4351355" y="5334461"/>
            <a:ext cx="851515" cy="184666"/>
          </a:xfrm>
          <a:prstGeom prst="rect">
            <a:avLst/>
          </a:prstGeom>
          <a:noFill/>
        </p:spPr>
        <p:txBody>
          <a:bodyPr wrap="none" rtlCol="0">
            <a:spAutoFit/>
          </a:bodyPr>
          <a:lstStyle/>
          <a:p>
            <a:r>
              <a:rPr lang="en-IN" sz="600" b="1" dirty="0"/>
              <a:t>BREWER STREET</a:t>
            </a:r>
          </a:p>
        </p:txBody>
      </p:sp>
      <p:sp>
        <p:nvSpPr>
          <p:cNvPr id="25" name="TextBox 24"/>
          <p:cNvSpPr txBox="1"/>
          <p:nvPr/>
        </p:nvSpPr>
        <p:spPr>
          <a:xfrm rot="3417375">
            <a:off x="3606618" y="5245441"/>
            <a:ext cx="574196" cy="184666"/>
          </a:xfrm>
          <a:prstGeom prst="rect">
            <a:avLst/>
          </a:prstGeom>
          <a:noFill/>
        </p:spPr>
        <p:txBody>
          <a:bodyPr wrap="none" rtlCol="0">
            <a:spAutoFit/>
          </a:bodyPr>
          <a:lstStyle/>
          <a:p>
            <a:r>
              <a:rPr lang="en-IN" sz="600" b="1" dirty="0"/>
              <a:t>WARWICK</a:t>
            </a:r>
          </a:p>
        </p:txBody>
      </p:sp>
      <p:sp>
        <p:nvSpPr>
          <p:cNvPr id="26" name="TextBox 25"/>
          <p:cNvSpPr txBox="1"/>
          <p:nvPr/>
        </p:nvSpPr>
        <p:spPr>
          <a:xfrm rot="3417375">
            <a:off x="3927133" y="5669026"/>
            <a:ext cx="487634" cy="184666"/>
          </a:xfrm>
          <a:prstGeom prst="rect">
            <a:avLst/>
          </a:prstGeom>
          <a:noFill/>
        </p:spPr>
        <p:txBody>
          <a:bodyPr wrap="none" rtlCol="0">
            <a:spAutoFit/>
          </a:bodyPr>
          <a:lstStyle/>
          <a:p>
            <a:r>
              <a:rPr lang="en-IN" sz="600" b="1" dirty="0"/>
              <a:t>STREET</a:t>
            </a:r>
          </a:p>
        </p:txBody>
      </p:sp>
      <p:sp>
        <p:nvSpPr>
          <p:cNvPr id="27" name="TextBox 26"/>
          <p:cNvSpPr txBox="1"/>
          <p:nvPr/>
        </p:nvSpPr>
        <p:spPr>
          <a:xfrm rot="3417375">
            <a:off x="3368042" y="5245439"/>
            <a:ext cx="487634" cy="184666"/>
          </a:xfrm>
          <a:prstGeom prst="rect">
            <a:avLst/>
          </a:prstGeom>
          <a:noFill/>
        </p:spPr>
        <p:txBody>
          <a:bodyPr wrap="none" rtlCol="0">
            <a:spAutoFit/>
          </a:bodyPr>
          <a:lstStyle/>
          <a:p>
            <a:r>
              <a:rPr lang="en-IN" sz="600" b="1" dirty="0"/>
              <a:t>STREET</a:t>
            </a:r>
          </a:p>
        </p:txBody>
      </p:sp>
      <p:sp>
        <p:nvSpPr>
          <p:cNvPr id="28" name="TextBox 27"/>
          <p:cNvSpPr txBox="1"/>
          <p:nvPr/>
        </p:nvSpPr>
        <p:spPr>
          <a:xfrm rot="3578150">
            <a:off x="2914424" y="5673476"/>
            <a:ext cx="716863" cy="184666"/>
          </a:xfrm>
          <a:prstGeom prst="rect">
            <a:avLst/>
          </a:prstGeom>
          <a:noFill/>
        </p:spPr>
        <p:txBody>
          <a:bodyPr wrap="none" rtlCol="0">
            <a:spAutoFit/>
          </a:bodyPr>
          <a:lstStyle/>
          <a:p>
            <a:r>
              <a:rPr lang="en-IN" sz="600" b="1"/>
              <a:t>SAVILLE ROW</a:t>
            </a:r>
            <a:endParaRPr lang="en-IN" sz="600" b="1" dirty="0"/>
          </a:p>
        </p:txBody>
      </p:sp>
    </p:spTree>
    <p:extLst>
      <p:ext uri="{BB962C8B-B14F-4D97-AF65-F5344CB8AC3E}">
        <p14:creationId xmlns:p14="http://schemas.microsoft.com/office/powerpoint/2010/main" val="3897672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5D39-FDDD-47DD-BEB3-5E22E9BB1C17}"/>
              </a:ext>
            </a:extLst>
          </p:cNvPr>
          <p:cNvSpPr>
            <a:spLocks noGrp="1"/>
          </p:cNvSpPr>
          <p:nvPr>
            <p:ph type="title"/>
          </p:nvPr>
        </p:nvSpPr>
        <p:spPr/>
        <p:txBody>
          <a:bodyPr/>
          <a:lstStyle/>
          <a:p>
            <a:r>
              <a:rPr lang="en-US" dirty="0"/>
              <a:t>2.3.4 Epidemiologic Transition </a:t>
            </a:r>
            <a:r>
              <a:rPr lang="en-US" sz="2000" b="0" dirty="0"/>
              <a:t>(3 of 5)</a:t>
            </a:r>
          </a:p>
        </p:txBody>
      </p:sp>
      <p:sp>
        <p:nvSpPr>
          <p:cNvPr id="3" name="Content Placeholder 2">
            <a:extLst>
              <a:ext uri="{FF2B5EF4-FFF2-40B4-BE49-F238E27FC236}">
                <a16:creationId xmlns:a16="http://schemas.microsoft.com/office/drawing/2014/main" id="{4350B1D6-88D9-4EFC-A80D-7480E8698350}"/>
              </a:ext>
            </a:extLst>
          </p:cNvPr>
          <p:cNvSpPr>
            <a:spLocks noGrp="1"/>
          </p:cNvSpPr>
          <p:nvPr>
            <p:ph sz="quarter" idx="13"/>
          </p:nvPr>
        </p:nvSpPr>
        <p:spPr>
          <a:xfrm>
            <a:off x="457200" y="1556326"/>
            <a:ext cx="8229600" cy="831274"/>
          </a:xfrm>
        </p:spPr>
        <p:txBody>
          <a:bodyPr/>
          <a:lstStyle/>
          <a:p>
            <a:pPr marL="432" indent="0">
              <a:buNone/>
            </a:pPr>
            <a:r>
              <a:rPr lang="en-IN" altLang="en-US" b="1" dirty="0"/>
              <a:t>Figure 2-43:</a:t>
            </a:r>
            <a:r>
              <a:rPr lang="en-IN" altLang="en-US" dirty="0"/>
              <a:t> </a:t>
            </a:r>
            <a:r>
              <a:rPr lang="en-US" altLang="en-US" dirty="0"/>
              <a:t>Cholera outbreaks have recently occurred in Sub-Saharan Africa, South Asia, and the Caribbean.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212" y="2432934"/>
            <a:ext cx="4083177" cy="3879328"/>
          </a:xfrm>
          <a:prstGeom prst="rect">
            <a:avLst/>
          </a:prstGeom>
        </p:spPr>
      </p:pic>
      <p:sp>
        <p:nvSpPr>
          <p:cNvPr id="7" name="TextBox 6"/>
          <p:cNvSpPr txBox="1"/>
          <p:nvPr/>
        </p:nvSpPr>
        <p:spPr>
          <a:xfrm>
            <a:off x="2994053" y="3775442"/>
            <a:ext cx="341760" cy="246221"/>
          </a:xfrm>
          <a:prstGeom prst="rect">
            <a:avLst/>
          </a:prstGeom>
          <a:noFill/>
        </p:spPr>
        <p:txBody>
          <a:bodyPr wrap="none" rtlCol="0">
            <a:spAutoFit/>
          </a:bodyPr>
          <a:lstStyle/>
          <a:p>
            <a:r>
              <a:rPr lang="en-IN" sz="1000" b="1" dirty="0">
                <a:latin typeface="+mj-lt"/>
              </a:rPr>
              <a:t>(a)</a:t>
            </a:r>
          </a:p>
        </p:txBody>
      </p:sp>
      <p:sp>
        <p:nvSpPr>
          <p:cNvPr id="8" name="TextBox 7"/>
          <p:cNvSpPr txBox="1"/>
          <p:nvPr/>
        </p:nvSpPr>
        <p:spPr>
          <a:xfrm>
            <a:off x="4345332" y="6097252"/>
            <a:ext cx="349776" cy="246221"/>
          </a:xfrm>
          <a:prstGeom prst="rect">
            <a:avLst/>
          </a:prstGeom>
          <a:noFill/>
        </p:spPr>
        <p:txBody>
          <a:bodyPr wrap="none" rtlCol="0">
            <a:spAutoFit/>
          </a:bodyPr>
          <a:lstStyle/>
          <a:p>
            <a:r>
              <a:rPr lang="en-IN" sz="1000" b="1" dirty="0">
                <a:latin typeface="+mj-lt"/>
              </a:rPr>
              <a:t>(b)</a:t>
            </a:r>
          </a:p>
        </p:txBody>
      </p:sp>
      <p:sp>
        <p:nvSpPr>
          <p:cNvPr id="9" name="TextBox 8"/>
          <p:cNvSpPr txBox="1"/>
          <p:nvPr/>
        </p:nvSpPr>
        <p:spPr>
          <a:xfrm>
            <a:off x="2458987" y="5656085"/>
            <a:ext cx="1854995" cy="215444"/>
          </a:xfrm>
          <a:prstGeom prst="rect">
            <a:avLst/>
          </a:prstGeom>
          <a:noFill/>
        </p:spPr>
        <p:txBody>
          <a:bodyPr wrap="none" rtlCol="0">
            <a:spAutoFit/>
          </a:bodyPr>
          <a:lstStyle/>
          <a:p>
            <a:r>
              <a:rPr lang="en-IN" sz="800" b="1" dirty="0">
                <a:latin typeface="Arial Black" panose="020B0A04020102020204" pitchFamily="34" charset="0"/>
              </a:rPr>
              <a:t>Cholera outbreaks 2010–2015</a:t>
            </a:r>
          </a:p>
        </p:txBody>
      </p:sp>
      <p:sp>
        <p:nvSpPr>
          <p:cNvPr id="10" name="TextBox 9"/>
          <p:cNvSpPr txBox="1"/>
          <p:nvPr/>
        </p:nvSpPr>
        <p:spPr>
          <a:xfrm>
            <a:off x="2736625" y="5839033"/>
            <a:ext cx="1160895" cy="338554"/>
          </a:xfrm>
          <a:prstGeom prst="rect">
            <a:avLst/>
          </a:prstGeom>
          <a:noFill/>
        </p:spPr>
        <p:txBody>
          <a:bodyPr wrap="none" rtlCol="0">
            <a:spAutoFit/>
          </a:bodyPr>
          <a:lstStyle/>
          <a:p>
            <a:r>
              <a:rPr lang="en-US" sz="800" b="1" dirty="0"/>
              <a:t>New and continuing</a:t>
            </a:r>
          </a:p>
          <a:p>
            <a:r>
              <a:rPr lang="en-US" sz="800" b="1" dirty="0"/>
              <a:t>outbreaks, 2015</a:t>
            </a:r>
            <a:endParaRPr lang="en-IN" sz="800" b="1" dirty="0"/>
          </a:p>
        </p:txBody>
      </p:sp>
      <p:sp>
        <p:nvSpPr>
          <p:cNvPr id="11" name="TextBox 10"/>
          <p:cNvSpPr txBox="1"/>
          <p:nvPr/>
        </p:nvSpPr>
        <p:spPr>
          <a:xfrm>
            <a:off x="2736625" y="6139820"/>
            <a:ext cx="1271502" cy="215444"/>
          </a:xfrm>
          <a:prstGeom prst="rect">
            <a:avLst/>
          </a:prstGeom>
          <a:noFill/>
        </p:spPr>
        <p:txBody>
          <a:bodyPr wrap="none" rtlCol="0">
            <a:spAutoFit/>
          </a:bodyPr>
          <a:lstStyle/>
          <a:p>
            <a:r>
              <a:rPr lang="en-US" sz="800" b="1" dirty="0"/>
              <a:t>Outbreaks, 2010–2014</a:t>
            </a:r>
            <a:endParaRPr lang="en-IN" sz="800" b="1" dirty="0"/>
          </a:p>
        </p:txBody>
      </p:sp>
    </p:spTree>
    <p:extLst>
      <p:ext uri="{BB962C8B-B14F-4D97-AF65-F5344CB8AC3E}">
        <p14:creationId xmlns:p14="http://schemas.microsoft.com/office/powerpoint/2010/main" val="3584775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8C66-63C0-4963-BF7F-D3A3925A9542}"/>
              </a:ext>
            </a:extLst>
          </p:cNvPr>
          <p:cNvSpPr>
            <a:spLocks noGrp="1"/>
          </p:cNvSpPr>
          <p:nvPr>
            <p:ph type="title"/>
          </p:nvPr>
        </p:nvSpPr>
        <p:spPr/>
        <p:txBody>
          <a:bodyPr/>
          <a:lstStyle/>
          <a:p>
            <a:r>
              <a:rPr lang="en-US" dirty="0"/>
              <a:t>2.1.1 Population and Geography </a:t>
            </a:r>
            <a:r>
              <a:rPr lang="en-US" sz="2000" b="0" dirty="0"/>
              <a:t>(2 of 3)</a:t>
            </a:r>
          </a:p>
        </p:txBody>
      </p:sp>
      <p:sp>
        <p:nvSpPr>
          <p:cNvPr id="3" name="Content Placeholder 2">
            <a:extLst>
              <a:ext uri="{FF2B5EF4-FFF2-40B4-BE49-F238E27FC236}">
                <a16:creationId xmlns:a16="http://schemas.microsoft.com/office/drawing/2014/main" id="{6591A872-60FF-4A8B-902E-9778B313E409}"/>
              </a:ext>
            </a:extLst>
          </p:cNvPr>
          <p:cNvSpPr>
            <a:spLocks noGrp="1"/>
          </p:cNvSpPr>
          <p:nvPr>
            <p:ph sz="quarter" idx="13"/>
          </p:nvPr>
        </p:nvSpPr>
        <p:spPr>
          <a:xfrm>
            <a:off x="457200" y="1556327"/>
            <a:ext cx="8229600" cy="424873"/>
          </a:xfrm>
        </p:spPr>
        <p:txBody>
          <a:bodyPr/>
          <a:lstStyle/>
          <a:p>
            <a:pPr marL="432" indent="0">
              <a:buNone/>
            </a:pPr>
            <a:r>
              <a:rPr lang="en-IN" altLang="en-US" b="1" dirty="0"/>
              <a:t>Figure 2-1:</a:t>
            </a:r>
            <a:r>
              <a:rPr lang="en-IN" altLang="en-US" dirty="0"/>
              <a:t> </a:t>
            </a:r>
            <a:r>
              <a:rPr lang="en-US" altLang="en-US" dirty="0"/>
              <a:t>Residents of Delhi collecting water from a truck.</a:t>
            </a:r>
          </a:p>
        </p:txBody>
      </p:sp>
      <p:pic>
        <p:nvPicPr>
          <p:cNvPr id="6" name="Picture 5" descr="A group of people in Delhi with no running water, highlighting the challenge of balancing people and resources.">
            <a:extLst>
              <a:ext uri="{FF2B5EF4-FFF2-40B4-BE49-F238E27FC236}">
                <a16:creationId xmlns:a16="http://schemas.microsoft.com/office/drawing/2014/main" id="{866144B0-8E90-4FB2-9356-B4DF94B968A6}"/>
              </a:ext>
            </a:extLst>
          </p:cNvPr>
          <p:cNvPicPr>
            <a:picLocks noChangeAspect="1"/>
          </p:cNvPicPr>
          <p:nvPr/>
        </p:nvPicPr>
        <p:blipFill>
          <a:blip r:embed="rId2"/>
          <a:stretch>
            <a:fillRect/>
          </a:stretch>
        </p:blipFill>
        <p:spPr>
          <a:xfrm>
            <a:off x="1045083" y="2542535"/>
            <a:ext cx="7053835" cy="3567225"/>
          </a:xfrm>
          <a:prstGeom prst="rect">
            <a:avLst/>
          </a:prstGeom>
        </p:spPr>
      </p:pic>
    </p:spTree>
    <p:extLst>
      <p:ext uri="{BB962C8B-B14F-4D97-AF65-F5344CB8AC3E}">
        <p14:creationId xmlns:p14="http://schemas.microsoft.com/office/powerpoint/2010/main" val="977110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5D39-FDDD-47DD-BEB3-5E22E9BB1C17}"/>
              </a:ext>
            </a:extLst>
          </p:cNvPr>
          <p:cNvSpPr>
            <a:spLocks noGrp="1"/>
          </p:cNvSpPr>
          <p:nvPr>
            <p:ph type="title"/>
          </p:nvPr>
        </p:nvSpPr>
        <p:spPr/>
        <p:txBody>
          <a:bodyPr/>
          <a:lstStyle/>
          <a:p>
            <a:r>
              <a:rPr lang="en-US" dirty="0"/>
              <a:t>2.3.4 Epidemiologic Transition </a:t>
            </a:r>
            <a:r>
              <a:rPr lang="en-US" sz="2000" b="0" dirty="0"/>
              <a:t>(4 of 5)</a:t>
            </a:r>
          </a:p>
        </p:txBody>
      </p:sp>
      <p:sp>
        <p:nvSpPr>
          <p:cNvPr id="3" name="Content Placeholder 2">
            <a:extLst>
              <a:ext uri="{FF2B5EF4-FFF2-40B4-BE49-F238E27FC236}">
                <a16:creationId xmlns:a16="http://schemas.microsoft.com/office/drawing/2014/main" id="{4350B1D6-88D9-4EFC-A80D-7480E8698350}"/>
              </a:ext>
            </a:extLst>
          </p:cNvPr>
          <p:cNvSpPr>
            <a:spLocks noGrp="1"/>
          </p:cNvSpPr>
          <p:nvPr>
            <p:ph sz="quarter" idx="13"/>
          </p:nvPr>
        </p:nvSpPr>
        <p:spPr>
          <a:xfrm>
            <a:off x="457200" y="1556326"/>
            <a:ext cx="8229600" cy="1110674"/>
          </a:xfrm>
        </p:spPr>
        <p:txBody>
          <a:bodyPr/>
          <a:lstStyle/>
          <a:p>
            <a:pPr marL="432" indent="0">
              <a:buNone/>
            </a:pPr>
            <a:r>
              <a:rPr lang="en-IN" altLang="en-US" b="1" dirty="0"/>
              <a:t>Figure 2-44:</a:t>
            </a:r>
            <a:r>
              <a:rPr lang="en-IN" altLang="en-US" dirty="0"/>
              <a:t> </a:t>
            </a:r>
            <a:r>
              <a:rPr lang="en-US" altLang="en-US" dirty="0"/>
              <a:t>Cancer is a more common cause of death in countries that are in stage 3 or later of the demographic transition.</a:t>
            </a:r>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49" y="2739528"/>
            <a:ext cx="7918791" cy="3555700"/>
          </a:xfrm>
          <a:prstGeom prst="rect">
            <a:avLst/>
          </a:prstGeom>
        </p:spPr>
      </p:pic>
      <p:sp>
        <p:nvSpPr>
          <p:cNvPr id="7" name="TextBox 6"/>
          <p:cNvSpPr txBox="1"/>
          <p:nvPr/>
        </p:nvSpPr>
        <p:spPr>
          <a:xfrm>
            <a:off x="6128603" y="4962113"/>
            <a:ext cx="506869"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3762676" y="3953148"/>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6080272" y="5430930"/>
            <a:ext cx="939681" cy="169277"/>
          </a:xfrm>
          <a:prstGeom prst="rect">
            <a:avLst/>
          </a:prstGeom>
          <a:noFill/>
        </p:spPr>
        <p:txBody>
          <a:bodyPr wrap="none" rtlCol="0">
            <a:spAutoFit/>
          </a:bodyPr>
          <a:lstStyle/>
          <a:p>
            <a:pPr algn="ctr"/>
            <a:r>
              <a:rPr lang="en-IN" sz="500" b="1" i="1" dirty="0">
                <a:solidFill>
                  <a:srgbClr val="01A7EC"/>
                </a:solidFill>
                <a:effectLst>
                  <a:glow rad="127000">
                    <a:schemeClr val="bg1"/>
                  </a:glow>
                </a:effectLst>
                <a:latin typeface="+mn-lt"/>
              </a:rPr>
              <a:t>TROPIC OF CAPRICORN</a:t>
            </a:r>
          </a:p>
        </p:txBody>
      </p:sp>
      <p:sp>
        <p:nvSpPr>
          <p:cNvPr id="10" name="TextBox 9"/>
          <p:cNvSpPr txBox="1"/>
          <p:nvPr/>
        </p:nvSpPr>
        <p:spPr>
          <a:xfrm>
            <a:off x="7877657" y="4747287"/>
            <a:ext cx="505267" cy="169277"/>
          </a:xfrm>
          <a:prstGeom prst="rect">
            <a:avLst/>
          </a:prstGeom>
          <a:noFill/>
        </p:spPr>
        <p:txBody>
          <a:bodyPr wrap="none" rtlCol="0">
            <a:spAutoFit/>
          </a:bodyPr>
          <a:lstStyle/>
          <a:p>
            <a:pPr algn="ctr"/>
            <a:r>
              <a:rPr lang="en-IN" sz="500" b="1" i="1" dirty="0">
                <a:solidFill>
                  <a:srgbClr val="00A7EC"/>
                </a:solidFill>
                <a:latin typeface="+mn-lt"/>
              </a:rPr>
              <a:t>EQUATOR</a:t>
            </a:r>
          </a:p>
        </p:txBody>
      </p:sp>
      <p:sp>
        <p:nvSpPr>
          <p:cNvPr id="11" name="TextBox 10"/>
          <p:cNvSpPr txBox="1"/>
          <p:nvPr/>
        </p:nvSpPr>
        <p:spPr>
          <a:xfrm>
            <a:off x="7627983" y="4461850"/>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7430749" y="4179082"/>
            <a:ext cx="825867" cy="169277"/>
          </a:xfrm>
          <a:prstGeom prst="rect">
            <a:avLst/>
          </a:prstGeom>
          <a:noFill/>
        </p:spPr>
        <p:txBody>
          <a:bodyPr wrap="none" rtlCol="0">
            <a:spAutoFit/>
          </a:bodyPr>
          <a:lstStyle/>
          <a:p>
            <a:pPr algn="ctr"/>
            <a:r>
              <a:rPr lang="en-IN" sz="500" b="1" i="1" dirty="0">
                <a:solidFill>
                  <a:srgbClr val="00A7EC"/>
                </a:solidFill>
                <a:latin typeface="+mn-lt"/>
              </a:rPr>
              <a:t>TROPIC OF CANCER</a:t>
            </a:r>
          </a:p>
        </p:txBody>
      </p:sp>
      <p:sp>
        <p:nvSpPr>
          <p:cNvPr id="13" name="TextBox 12"/>
          <p:cNvSpPr txBox="1"/>
          <p:nvPr/>
        </p:nvSpPr>
        <p:spPr>
          <a:xfrm>
            <a:off x="1845128" y="4962114"/>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6339558" y="5830652"/>
            <a:ext cx="591829" cy="184666"/>
          </a:xfrm>
          <a:prstGeom prst="rect">
            <a:avLst/>
          </a:prstGeom>
          <a:noFill/>
        </p:spPr>
        <p:txBody>
          <a:bodyPr wrap="none" rtlCol="0">
            <a:spAutoFit/>
          </a:bodyPr>
          <a:lstStyle/>
          <a:p>
            <a:r>
              <a:rPr lang="en-IN" sz="600" b="1" dirty="0">
                <a:solidFill>
                  <a:schemeClr val="tx1"/>
                </a:solidFill>
              </a:rPr>
              <a:t>3,000 Miles</a:t>
            </a:r>
          </a:p>
        </p:txBody>
      </p:sp>
      <p:sp>
        <p:nvSpPr>
          <p:cNvPr id="15" name="TextBox 14"/>
          <p:cNvSpPr txBox="1"/>
          <p:nvPr/>
        </p:nvSpPr>
        <p:spPr>
          <a:xfrm>
            <a:off x="6072661" y="6005894"/>
            <a:ext cx="798617" cy="184666"/>
          </a:xfrm>
          <a:prstGeom prst="rect">
            <a:avLst/>
          </a:prstGeom>
          <a:noFill/>
        </p:spPr>
        <p:txBody>
          <a:bodyPr wrap="none" rtlCol="0">
            <a:spAutoFit/>
          </a:bodyPr>
          <a:lstStyle/>
          <a:p>
            <a:r>
              <a:rPr lang="en-IN" sz="600" b="1" dirty="0">
                <a:solidFill>
                  <a:schemeClr val="tx1"/>
                </a:solidFill>
              </a:rPr>
              <a:t>3,000 </a:t>
            </a:r>
            <a:r>
              <a:rPr lang="en-IN" sz="600" b="1" dirty="0" err="1">
                <a:solidFill>
                  <a:schemeClr val="tx1"/>
                </a:solidFill>
              </a:rPr>
              <a:t>Kilometers</a:t>
            </a:r>
            <a:endParaRPr lang="en-IN" sz="600" b="1" dirty="0">
              <a:solidFill>
                <a:schemeClr val="tx1"/>
              </a:solidFill>
            </a:endParaRPr>
          </a:p>
        </p:txBody>
      </p:sp>
      <p:sp>
        <p:nvSpPr>
          <p:cNvPr id="16" name="TextBox 15"/>
          <p:cNvSpPr txBox="1"/>
          <p:nvPr/>
        </p:nvSpPr>
        <p:spPr>
          <a:xfrm>
            <a:off x="5938153" y="5830370"/>
            <a:ext cx="378630" cy="184666"/>
          </a:xfrm>
          <a:prstGeom prst="rect">
            <a:avLst/>
          </a:prstGeom>
          <a:noFill/>
        </p:spPr>
        <p:txBody>
          <a:bodyPr wrap="none" rtlCol="0">
            <a:spAutoFit/>
          </a:bodyPr>
          <a:lstStyle/>
          <a:p>
            <a:r>
              <a:rPr lang="en-IN" sz="600" b="1" dirty="0">
                <a:solidFill>
                  <a:schemeClr val="tx1"/>
                </a:solidFill>
              </a:rPr>
              <a:t>1,500</a:t>
            </a:r>
          </a:p>
        </p:txBody>
      </p:sp>
      <p:sp>
        <p:nvSpPr>
          <p:cNvPr id="17" name="TextBox 16"/>
          <p:cNvSpPr txBox="1"/>
          <p:nvPr/>
        </p:nvSpPr>
        <p:spPr>
          <a:xfrm>
            <a:off x="5617184" y="5830370"/>
            <a:ext cx="227948" cy="184666"/>
          </a:xfrm>
          <a:prstGeom prst="rect">
            <a:avLst/>
          </a:prstGeom>
          <a:noFill/>
        </p:spPr>
        <p:txBody>
          <a:bodyPr wrap="none" rtlCol="0">
            <a:spAutoFit/>
          </a:bodyPr>
          <a:lstStyle/>
          <a:p>
            <a:r>
              <a:rPr lang="en-IN" sz="600" b="1" dirty="0">
                <a:solidFill>
                  <a:schemeClr val="tx1"/>
                </a:solidFill>
              </a:rPr>
              <a:t>0</a:t>
            </a:r>
          </a:p>
        </p:txBody>
      </p:sp>
      <p:sp>
        <p:nvSpPr>
          <p:cNvPr id="18" name="TextBox 17"/>
          <p:cNvSpPr txBox="1"/>
          <p:nvPr/>
        </p:nvSpPr>
        <p:spPr>
          <a:xfrm>
            <a:off x="5797366" y="6005894"/>
            <a:ext cx="378630" cy="184666"/>
          </a:xfrm>
          <a:prstGeom prst="rect">
            <a:avLst/>
          </a:prstGeom>
          <a:noFill/>
        </p:spPr>
        <p:txBody>
          <a:bodyPr wrap="none" rtlCol="0">
            <a:spAutoFit/>
          </a:bodyPr>
          <a:lstStyle/>
          <a:p>
            <a:r>
              <a:rPr lang="en-IN" sz="600" b="1" dirty="0">
                <a:solidFill>
                  <a:schemeClr val="tx1"/>
                </a:solidFill>
              </a:rPr>
              <a:t>1,500</a:t>
            </a:r>
          </a:p>
        </p:txBody>
      </p:sp>
      <p:sp>
        <p:nvSpPr>
          <p:cNvPr id="19" name="TextBox 18"/>
          <p:cNvSpPr txBox="1"/>
          <p:nvPr/>
        </p:nvSpPr>
        <p:spPr>
          <a:xfrm>
            <a:off x="5617184" y="6005894"/>
            <a:ext cx="227948" cy="184666"/>
          </a:xfrm>
          <a:prstGeom prst="rect">
            <a:avLst/>
          </a:prstGeom>
          <a:noFill/>
        </p:spPr>
        <p:txBody>
          <a:bodyPr wrap="none" rtlCol="0">
            <a:spAutoFit/>
          </a:bodyPr>
          <a:lstStyle/>
          <a:p>
            <a:r>
              <a:rPr lang="en-IN" sz="600" b="1" dirty="0">
                <a:solidFill>
                  <a:schemeClr val="tx1"/>
                </a:solidFill>
              </a:rPr>
              <a:t>0</a:t>
            </a:r>
          </a:p>
        </p:txBody>
      </p:sp>
      <p:sp>
        <p:nvSpPr>
          <p:cNvPr id="20" name="TextBox 19"/>
          <p:cNvSpPr txBox="1"/>
          <p:nvPr/>
        </p:nvSpPr>
        <p:spPr>
          <a:xfrm>
            <a:off x="6694348" y="616562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21" name="TextBox 20"/>
          <p:cNvSpPr txBox="1"/>
          <p:nvPr/>
        </p:nvSpPr>
        <p:spPr>
          <a:xfrm>
            <a:off x="6354532" y="616562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22" name="TextBox 21"/>
          <p:cNvSpPr txBox="1"/>
          <p:nvPr/>
        </p:nvSpPr>
        <p:spPr>
          <a:xfrm>
            <a:off x="6048821" y="616562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3" name="TextBox 22"/>
          <p:cNvSpPr txBox="1"/>
          <p:nvPr/>
        </p:nvSpPr>
        <p:spPr>
          <a:xfrm>
            <a:off x="3364850" y="616562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4" name="TextBox 23"/>
          <p:cNvSpPr txBox="1"/>
          <p:nvPr/>
        </p:nvSpPr>
        <p:spPr>
          <a:xfrm>
            <a:off x="1986089" y="616562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25" name="TextBox 24"/>
          <p:cNvSpPr txBox="1"/>
          <p:nvPr/>
        </p:nvSpPr>
        <p:spPr>
          <a:xfrm>
            <a:off x="1454186" y="527833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6" name="TextBox 25"/>
          <p:cNvSpPr txBox="1"/>
          <p:nvPr/>
        </p:nvSpPr>
        <p:spPr>
          <a:xfrm>
            <a:off x="1438209" y="4793833"/>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27" name="TextBox 26"/>
          <p:cNvSpPr txBox="1"/>
          <p:nvPr/>
        </p:nvSpPr>
        <p:spPr>
          <a:xfrm>
            <a:off x="1442121" y="432062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8" name="TextBox 27"/>
          <p:cNvSpPr txBox="1"/>
          <p:nvPr/>
        </p:nvSpPr>
        <p:spPr>
          <a:xfrm>
            <a:off x="1566285" y="384668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29" name="TextBox 28"/>
          <p:cNvSpPr txBox="1"/>
          <p:nvPr/>
        </p:nvSpPr>
        <p:spPr>
          <a:xfrm>
            <a:off x="2513277" y="289355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0" name="TextBox 29"/>
          <p:cNvSpPr txBox="1"/>
          <p:nvPr/>
        </p:nvSpPr>
        <p:spPr>
          <a:xfrm>
            <a:off x="2937641" y="2753848"/>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31" name="TextBox 30"/>
          <p:cNvSpPr txBox="1"/>
          <p:nvPr/>
        </p:nvSpPr>
        <p:spPr>
          <a:xfrm>
            <a:off x="3158409" y="2753848"/>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32" name="TextBox 31"/>
          <p:cNvSpPr txBox="1"/>
          <p:nvPr/>
        </p:nvSpPr>
        <p:spPr>
          <a:xfrm>
            <a:off x="3381239" y="2753848"/>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33" name="TextBox 32"/>
          <p:cNvSpPr txBox="1"/>
          <p:nvPr/>
        </p:nvSpPr>
        <p:spPr>
          <a:xfrm>
            <a:off x="3615114" y="2753848"/>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34" name="TextBox 33"/>
          <p:cNvSpPr txBox="1"/>
          <p:nvPr/>
        </p:nvSpPr>
        <p:spPr>
          <a:xfrm>
            <a:off x="3864630" y="2753845"/>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5" name="TextBox 34"/>
          <p:cNvSpPr txBox="1"/>
          <p:nvPr/>
        </p:nvSpPr>
        <p:spPr>
          <a:xfrm>
            <a:off x="4091291" y="275384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36" name="TextBox 35"/>
          <p:cNvSpPr txBox="1"/>
          <p:nvPr/>
        </p:nvSpPr>
        <p:spPr>
          <a:xfrm>
            <a:off x="4317048" y="275384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37" name="TextBox 36"/>
          <p:cNvSpPr txBox="1"/>
          <p:nvPr/>
        </p:nvSpPr>
        <p:spPr>
          <a:xfrm>
            <a:off x="4788773" y="2754243"/>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38" name="TextBox 37"/>
          <p:cNvSpPr txBox="1"/>
          <p:nvPr/>
        </p:nvSpPr>
        <p:spPr>
          <a:xfrm>
            <a:off x="4973218" y="275424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39" name="TextBox 38"/>
          <p:cNvSpPr txBox="1"/>
          <p:nvPr/>
        </p:nvSpPr>
        <p:spPr>
          <a:xfrm>
            <a:off x="5186145" y="275497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0" name="TextBox 39"/>
          <p:cNvSpPr txBox="1"/>
          <p:nvPr/>
        </p:nvSpPr>
        <p:spPr>
          <a:xfrm>
            <a:off x="5435324" y="274798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1" name="TextBox 40"/>
          <p:cNvSpPr txBox="1"/>
          <p:nvPr/>
        </p:nvSpPr>
        <p:spPr>
          <a:xfrm>
            <a:off x="5644940" y="2759576"/>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2" name="TextBox 41"/>
          <p:cNvSpPr txBox="1"/>
          <p:nvPr/>
        </p:nvSpPr>
        <p:spPr>
          <a:xfrm>
            <a:off x="5838485" y="275384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43" name="TextBox 42"/>
          <p:cNvSpPr txBox="1"/>
          <p:nvPr/>
        </p:nvSpPr>
        <p:spPr>
          <a:xfrm>
            <a:off x="6078490" y="275198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44" name="TextBox 43"/>
          <p:cNvSpPr txBox="1"/>
          <p:nvPr/>
        </p:nvSpPr>
        <p:spPr>
          <a:xfrm>
            <a:off x="6749907" y="2746418"/>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45" name="TextBox 44"/>
          <p:cNvSpPr txBox="1"/>
          <p:nvPr/>
        </p:nvSpPr>
        <p:spPr>
          <a:xfrm>
            <a:off x="7270839" y="2890566"/>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6" name="TextBox 45"/>
          <p:cNvSpPr txBox="1"/>
          <p:nvPr/>
        </p:nvSpPr>
        <p:spPr>
          <a:xfrm>
            <a:off x="7878600" y="3376316"/>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8199492" y="3857106"/>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8" name="TextBox 47"/>
          <p:cNvSpPr txBox="1"/>
          <p:nvPr/>
        </p:nvSpPr>
        <p:spPr>
          <a:xfrm>
            <a:off x="8347185" y="4813621"/>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49" name="TextBox 48"/>
          <p:cNvSpPr txBox="1"/>
          <p:nvPr/>
        </p:nvSpPr>
        <p:spPr>
          <a:xfrm>
            <a:off x="8199492" y="5760875"/>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0" name="TextBox 49"/>
          <p:cNvSpPr txBox="1"/>
          <p:nvPr/>
        </p:nvSpPr>
        <p:spPr>
          <a:xfrm>
            <a:off x="8315761" y="528005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1" name="TextBox 50"/>
          <p:cNvSpPr txBox="1"/>
          <p:nvPr/>
        </p:nvSpPr>
        <p:spPr>
          <a:xfrm>
            <a:off x="8321084" y="432818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2" name="TextBox 51"/>
          <p:cNvSpPr txBox="1"/>
          <p:nvPr/>
        </p:nvSpPr>
        <p:spPr>
          <a:xfrm>
            <a:off x="4647649" y="3026287"/>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1845128" y="3363425"/>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4" name="TextBox 53"/>
          <p:cNvSpPr txBox="1"/>
          <p:nvPr/>
        </p:nvSpPr>
        <p:spPr>
          <a:xfrm>
            <a:off x="1573440" y="575741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5" name="TextBox 54"/>
          <p:cNvSpPr txBox="1"/>
          <p:nvPr/>
        </p:nvSpPr>
        <p:spPr>
          <a:xfrm>
            <a:off x="2318235" y="616562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56" name="TextBox 55"/>
          <p:cNvSpPr txBox="1"/>
          <p:nvPr/>
        </p:nvSpPr>
        <p:spPr>
          <a:xfrm>
            <a:off x="2657850" y="616562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57" name="TextBox 56"/>
          <p:cNvSpPr txBox="1"/>
          <p:nvPr/>
        </p:nvSpPr>
        <p:spPr>
          <a:xfrm>
            <a:off x="3006224" y="616562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58" name="TextBox 57"/>
          <p:cNvSpPr txBox="1"/>
          <p:nvPr/>
        </p:nvSpPr>
        <p:spPr>
          <a:xfrm>
            <a:off x="3691374" y="616562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9" name="TextBox 58"/>
          <p:cNvSpPr txBox="1"/>
          <p:nvPr/>
        </p:nvSpPr>
        <p:spPr>
          <a:xfrm>
            <a:off x="4055055" y="616562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0" name="TextBox 59"/>
          <p:cNvSpPr txBox="1"/>
          <p:nvPr/>
        </p:nvSpPr>
        <p:spPr>
          <a:xfrm>
            <a:off x="4364793" y="616361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1" name="TextBox 60"/>
          <p:cNvSpPr txBox="1"/>
          <p:nvPr/>
        </p:nvSpPr>
        <p:spPr>
          <a:xfrm>
            <a:off x="4722204" y="6165623"/>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62" name="TextBox 61"/>
          <p:cNvSpPr txBox="1"/>
          <p:nvPr/>
        </p:nvSpPr>
        <p:spPr>
          <a:xfrm>
            <a:off x="5032150" y="616562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3" name="TextBox 62"/>
          <p:cNvSpPr txBox="1"/>
          <p:nvPr/>
        </p:nvSpPr>
        <p:spPr>
          <a:xfrm>
            <a:off x="5379450" y="616562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4" name="TextBox 63"/>
          <p:cNvSpPr txBox="1"/>
          <p:nvPr/>
        </p:nvSpPr>
        <p:spPr>
          <a:xfrm>
            <a:off x="5713828" y="616562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65" name="TextBox 64"/>
          <p:cNvSpPr txBox="1"/>
          <p:nvPr/>
        </p:nvSpPr>
        <p:spPr>
          <a:xfrm>
            <a:off x="7028633" y="616562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66" name="TextBox 65"/>
          <p:cNvSpPr txBox="1"/>
          <p:nvPr/>
        </p:nvSpPr>
        <p:spPr>
          <a:xfrm>
            <a:off x="7369316" y="616562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67" name="TextBox 66"/>
          <p:cNvSpPr txBox="1"/>
          <p:nvPr/>
        </p:nvSpPr>
        <p:spPr>
          <a:xfrm>
            <a:off x="7719788" y="6162659"/>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68" name="TextBox 67"/>
          <p:cNvSpPr txBox="1"/>
          <p:nvPr/>
        </p:nvSpPr>
        <p:spPr>
          <a:xfrm>
            <a:off x="4148056" y="5488589"/>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4543712" y="2751376"/>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70" name="TextBox 69"/>
          <p:cNvSpPr txBox="1"/>
          <p:nvPr/>
        </p:nvSpPr>
        <p:spPr>
          <a:xfrm>
            <a:off x="6307399" y="275198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71" name="TextBox 70"/>
          <p:cNvSpPr txBox="1"/>
          <p:nvPr/>
        </p:nvSpPr>
        <p:spPr>
          <a:xfrm>
            <a:off x="6528168" y="2751982"/>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72" name="TextBox 71"/>
          <p:cNvSpPr txBox="1"/>
          <p:nvPr/>
        </p:nvSpPr>
        <p:spPr>
          <a:xfrm>
            <a:off x="496103" y="3709380"/>
            <a:ext cx="1292341" cy="415498"/>
          </a:xfrm>
          <a:prstGeom prst="rect">
            <a:avLst/>
          </a:prstGeom>
          <a:noFill/>
        </p:spPr>
        <p:txBody>
          <a:bodyPr wrap="none" rtlCol="0">
            <a:spAutoFit/>
          </a:bodyPr>
          <a:lstStyle/>
          <a:p>
            <a:r>
              <a:rPr lang="en-US" sz="700" b="1" dirty="0">
                <a:solidFill>
                  <a:schemeClr val="tx1"/>
                </a:solidFill>
                <a:latin typeface="Arial Black" panose="020B0A04020102020204" pitchFamily="34" charset="0"/>
              </a:rPr>
              <a:t>Male cancer incidence</a:t>
            </a:r>
          </a:p>
          <a:p>
            <a:r>
              <a:rPr lang="en-US" sz="700" b="1" dirty="0">
                <a:solidFill>
                  <a:schemeClr val="tx1"/>
                </a:solidFill>
                <a:latin typeface="Arial Black" panose="020B0A04020102020204" pitchFamily="34" charset="0"/>
              </a:rPr>
              <a:t>rate per 100,000</a:t>
            </a:r>
          </a:p>
          <a:p>
            <a:r>
              <a:rPr lang="en-US" sz="700" b="1" dirty="0">
                <a:solidFill>
                  <a:schemeClr val="tx1"/>
                </a:solidFill>
                <a:latin typeface="Arial Black" panose="020B0A04020102020204" pitchFamily="34" charset="0"/>
              </a:rPr>
              <a:t>population, 2018</a:t>
            </a:r>
            <a:endParaRPr lang="en-IN" sz="700" b="1" dirty="0">
              <a:solidFill>
                <a:schemeClr val="tx1"/>
              </a:solidFill>
              <a:latin typeface="Arial Black" panose="020B0A04020102020204" pitchFamily="34" charset="0"/>
            </a:endParaRPr>
          </a:p>
        </p:txBody>
      </p:sp>
      <p:sp>
        <p:nvSpPr>
          <p:cNvPr id="73" name="TextBox 72"/>
          <p:cNvSpPr txBox="1"/>
          <p:nvPr/>
        </p:nvSpPr>
        <p:spPr>
          <a:xfrm>
            <a:off x="755646" y="4092245"/>
            <a:ext cx="846707" cy="207749"/>
          </a:xfrm>
          <a:prstGeom prst="rect">
            <a:avLst/>
          </a:prstGeom>
          <a:noFill/>
        </p:spPr>
        <p:txBody>
          <a:bodyPr wrap="none" rtlCol="0">
            <a:spAutoFit/>
          </a:bodyPr>
          <a:lstStyle/>
          <a:p>
            <a:r>
              <a:rPr lang="en-IN" sz="750" b="1" dirty="0">
                <a:solidFill>
                  <a:schemeClr val="tx1"/>
                </a:solidFill>
                <a:latin typeface="+mn-lt"/>
              </a:rPr>
              <a:t>240 and above</a:t>
            </a:r>
          </a:p>
        </p:txBody>
      </p:sp>
      <p:sp>
        <p:nvSpPr>
          <p:cNvPr id="78" name="TextBox 77"/>
          <p:cNvSpPr txBox="1"/>
          <p:nvPr/>
        </p:nvSpPr>
        <p:spPr>
          <a:xfrm>
            <a:off x="755646" y="4278089"/>
            <a:ext cx="554960" cy="207749"/>
          </a:xfrm>
          <a:prstGeom prst="rect">
            <a:avLst/>
          </a:prstGeom>
          <a:noFill/>
        </p:spPr>
        <p:txBody>
          <a:bodyPr wrap="none" rtlCol="0">
            <a:spAutoFit/>
          </a:bodyPr>
          <a:lstStyle/>
          <a:p>
            <a:r>
              <a:rPr lang="en-IN" sz="750" b="1" dirty="0">
                <a:solidFill>
                  <a:schemeClr val="tx1"/>
                </a:solidFill>
                <a:latin typeface="+mn-lt"/>
              </a:rPr>
              <a:t>125–239</a:t>
            </a:r>
          </a:p>
        </p:txBody>
      </p:sp>
      <p:sp>
        <p:nvSpPr>
          <p:cNvPr id="79" name="TextBox 78"/>
          <p:cNvSpPr txBox="1"/>
          <p:nvPr/>
        </p:nvSpPr>
        <p:spPr>
          <a:xfrm>
            <a:off x="755646" y="4464830"/>
            <a:ext cx="644728" cy="207749"/>
          </a:xfrm>
          <a:prstGeom prst="rect">
            <a:avLst/>
          </a:prstGeom>
          <a:noFill/>
        </p:spPr>
        <p:txBody>
          <a:bodyPr wrap="none" rtlCol="0">
            <a:spAutoFit/>
          </a:bodyPr>
          <a:lstStyle/>
          <a:p>
            <a:r>
              <a:rPr lang="en-IN" sz="750" b="1" dirty="0">
                <a:solidFill>
                  <a:schemeClr val="tx1"/>
                </a:solidFill>
                <a:latin typeface="+mn-lt"/>
              </a:rPr>
              <a:t>below 125</a:t>
            </a:r>
          </a:p>
        </p:txBody>
      </p:sp>
      <p:sp>
        <p:nvSpPr>
          <p:cNvPr id="80" name="TextBox 79"/>
          <p:cNvSpPr txBox="1"/>
          <p:nvPr/>
        </p:nvSpPr>
        <p:spPr>
          <a:xfrm>
            <a:off x="755646" y="4650407"/>
            <a:ext cx="527709" cy="207749"/>
          </a:xfrm>
          <a:prstGeom prst="rect">
            <a:avLst/>
          </a:prstGeom>
          <a:noFill/>
        </p:spPr>
        <p:txBody>
          <a:bodyPr wrap="none" rtlCol="0">
            <a:spAutoFit/>
          </a:bodyPr>
          <a:lstStyle/>
          <a:p>
            <a:r>
              <a:rPr lang="en-IN" sz="750" b="1" dirty="0">
                <a:solidFill>
                  <a:schemeClr val="tx1"/>
                </a:solidFill>
                <a:latin typeface="+mn-lt"/>
              </a:rPr>
              <a:t>no data</a:t>
            </a:r>
          </a:p>
        </p:txBody>
      </p:sp>
    </p:spTree>
    <p:extLst>
      <p:ext uri="{BB962C8B-B14F-4D97-AF65-F5344CB8AC3E}">
        <p14:creationId xmlns:p14="http://schemas.microsoft.com/office/powerpoint/2010/main" val="22711814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5D39-FDDD-47DD-BEB3-5E22E9BB1C17}"/>
              </a:ext>
            </a:extLst>
          </p:cNvPr>
          <p:cNvSpPr>
            <a:spLocks noGrp="1"/>
          </p:cNvSpPr>
          <p:nvPr>
            <p:ph type="title"/>
          </p:nvPr>
        </p:nvSpPr>
        <p:spPr/>
        <p:txBody>
          <a:bodyPr/>
          <a:lstStyle/>
          <a:p>
            <a:r>
              <a:rPr lang="en-US" dirty="0"/>
              <a:t>2.3.4 Epidemiologic Transition </a:t>
            </a:r>
            <a:r>
              <a:rPr lang="en-US" sz="2000" b="0" dirty="0"/>
              <a:t>(5 of 5)</a:t>
            </a:r>
          </a:p>
        </p:txBody>
      </p:sp>
      <p:sp>
        <p:nvSpPr>
          <p:cNvPr id="3" name="Content Placeholder 2">
            <a:extLst>
              <a:ext uri="{FF2B5EF4-FFF2-40B4-BE49-F238E27FC236}">
                <a16:creationId xmlns:a16="http://schemas.microsoft.com/office/drawing/2014/main" id="{4350B1D6-88D9-4EFC-A80D-7480E8698350}"/>
              </a:ext>
            </a:extLst>
          </p:cNvPr>
          <p:cNvSpPr>
            <a:spLocks noGrp="1"/>
          </p:cNvSpPr>
          <p:nvPr>
            <p:ph sz="quarter" idx="13"/>
          </p:nvPr>
        </p:nvSpPr>
        <p:spPr>
          <a:xfrm>
            <a:off x="457200" y="1556326"/>
            <a:ext cx="8229600" cy="453629"/>
          </a:xfrm>
        </p:spPr>
        <p:txBody>
          <a:bodyPr/>
          <a:lstStyle/>
          <a:p>
            <a:pPr marL="432" indent="0">
              <a:buNone/>
            </a:pPr>
            <a:r>
              <a:rPr lang="en-IN" altLang="en-US" b="1" dirty="0"/>
              <a:t>Figure 2-45:</a:t>
            </a:r>
            <a:r>
              <a:rPr lang="en-IN" altLang="en-US" dirty="0"/>
              <a:t> </a:t>
            </a:r>
            <a:r>
              <a:rPr lang="en-US" altLang="en-US" dirty="0"/>
              <a:t>Opioid addiction-related deaths occur almost exclusively in countries that are in stage 4 of the demographic transition.</a:t>
            </a:r>
          </a:p>
        </p:txBody>
      </p:sp>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59" y="2850908"/>
            <a:ext cx="7709739" cy="3412132"/>
          </a:xfrm>
          <a:prstGeom prst="rect">
            <a:avLst/>
          </a:prstGeom>
        </p:spPr>
      </p:pic>
      <p:sp>
        <p:nvSpPr>
          <p:cNvPr id="6" name="TextBox 5"/>
          <p:cNvSpPr txBox="1"/>
          <p:nvPr/>
        </p:nvSpPr>
        <p:spPr>
          <a:xfrm>
            <a:off x="6060458" y="4958801"/>
            <a:ext cx="554960" cy="338555"/>
          </a:xfrm>
          <a:prstGeom prst="rect">
            <a:avLst/>
          </a:prstGeom>
          <a:noFill/>
        </p:spPr>
        <p:txBody>
          <a:bodyPr wrap="none" rtlCol="0">
            <a:spAutoFit/>
          </a:bodyPr>
          <a:lstStyle/>
          <a:p>
            <a:pPr algn="ctr"/>
            <a:r>
              <a:rPr lang="en-IN" sz="800" b="1" i="1" dirty="0">
                <a:solidFill>
                  <a:srgbClr val="4CC8F2"/>
                </a:solidFill>
              </a:rPr>
              <a:t>INDIAN</a:t>
            </a:r>
          </a:p>
          <a:p>
            <a:pPr algn="ctr"/>
            <a:r>
              <a:rPr lang="en-IN" sz="800" b="1" i="1" dirty="0">
                <a:solidFill>
                  <a:srgbClr val="4CC8F2"/>
                </a:solidFill>
              </a:rPr>
              <a:t>OCEAN</a:t>
            </a:r>
          </a:p>
        </p:txBody>
      </p:sp>
      <p:sp>
        <p:nvSpPr>
          <p:cNvPr id="8" name="TextBox 7"/>
          <p:cNvSpPr txBox="1"/>
          <p:nvPr/>
        </p:nvSpPr>
        <p:spPr>
          <a:xfrm>
            <a:off x="3805250" y="4004129"/>
            <a:ext cx="696024" cy="338555"/>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9" name="TextBox 8"/>
          <p:cNvSpPr txBox="1"/>
          <p:nvPr/>
        </p:nvSpPr>
        <p:spPr>
          <a:xfrm>
            <a:off x="6006207" y="5439069"/>
            <a:ext cx="1017265" cy="184666"/>
          </a:xfrm>
          <a:prstGeom prst="rect">
            <a:avLst/>
          </a:prstGeom>
          <a:noFill/>
        </p:spPr>
        <p:txBody>
          <a:bodyPr wrap="none" rtlCol="0">
            <a:spAutoFit/>
          </a:bodyPr>
          <a:lstStyle/>
          <a:p>
            <a:pPr algn="ctr"/>
            <a:r>
              <a:rPr lang="en-IN" sz="600" b="1" i="1" spc="-30" dirty="0">
                <a:solidFill>
                  <a:srgbClr val="01A7EC"/>
                </a:solidFill>
                <a:effectLst>
                  <a:glow rad="127000">
                    <a:schemeClr val="bg1"/>
                  </a:glow>
                </a:effectLst>
                <a:latin typeface="+mn-lt"/>
              </a:rPr>
              <a:t>TROPIC OF CAPRICORN</a:t>
            </a:r>
          </a:p>
        </p:txBody>
      </p:sp>
      <p:sp>
        <p:nvSpPr>
          <p:cNvPr id="10" name="TextBox 9"/>
          <p:cNvSpPr txBox="1"/>
          <p:nvPr/>
        </p:nvSpPr>
        <p:spPr>
          <a:xfrm>
            <a:off x="7792382" y="4754205"/>
            <a:ext cx="542456" cy="184666"/>
          </a:xfrm>
          <a:prstGeom prst="rect">
            <a:avLst/>
          </a:prstGeom>
          <a:noFill/>
        </p:spPr>
        <p:txBody>
          <a:bodyPr wrap="none" rtlCol="0">
            <a:spAutoFit/>
          </a:bodyPr>
          <a:lstStyle/>
          <a:p>
            <a:pPr algn="ctr"/>
            <a:r>
              <a:rPr lang="en-IN" sz="600" b="1" i="1" spc="-30" dirty="0">
                <a:solidFill>
                  <a:srgbClr val="00A7EC"/>
                </a:solidFill>
                <a:latin typeface="+mn-lt"/>
              </a:rPr>
              <a:t>EQUATOR</a:t>
            </a:r>
          </a:p>
        </p:txBody>
      </p:sp>
      <p:sp>
        <p:nvSpPr>
          <p:cNvPr id="11" name="TextBox 10"/>
          <p:cNvSpPr txBox="1"/>
          <p:nvPr/>
        </p:nvSpPr>
        <p:spPr>
          <a:xfrm>
            <a:off x="7522489" y="4468723"/>
            <a:ext cx="595036" cy="338555"/>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2" name="TextBox 11"/>
          <p:cNvSpPr txBox="1"/>
          <p:nvPr/>
        </p:nvSpPr>
        <p:spPr>
          <a:xfrm>
            <a:off x="7339849" y="4226492"/>
            <a:ext cx="892552" cy="184666"/>
          </a:xfrm>
          <a:prstGeom prst="rect">
            <a:avLst/>
          </a:prstGeom>
          <a:noFill/>
        </p:spPr>
        <p:txBody>
          <a:bodyPr wrap="none" rtlCol="0">
            <a:spAutoFit/>
          </a:bodyPr>
          <a:lstStyle/>
          <a:p>
            <a:pPr algn="ctr"/>
            <a:r>
              <a:rPr lang="en-IN" sz="600" b="1" i="1" spc="-30" dirty="0">
                <a:solidFill>
                  <a:srgbClr val="00A7EC"/>
                </a:solidFill>
                <a:latin typeface="+mn-lt"/>
              </a:rPr>
              <a:t>TROPIC OF CANCER</a:t>
            </a:r>
          </a:p>
        </p:txBody>
      </p:sp>
      <p:sp>
        <p:nvSpPr>
          <p:cNvPr id="13" name="TextBox 12"/>
          <p:cNvSpPr txBox="1"/>
          <p:nvPr/>
        </p:nvSpPr>
        <p:spPr>
          <a:xfrm>
            <a:off x="1980756" y="4978065"/>
            <a:ext cx="595036" cy="338555"/>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4" name="TextBox 13"/>
          <p:cNvSpPr txBox="1"/>
          <p:nvPr/>
        </p:nvSpPr>
        <p:spPr>
          <a:xfrm>
            <a:off x="6357324" y="5824914"/>
            <a:ext cx="591829" cy="184666"/>
          </a:xfrm>
          <a:prstGeom prst="rect">
            <a:avLst/>
          </a:prstGeom>
          <a:noFill/>
        </p:spPr>
        <p:txBody>
          <a:bodyPr wrap="none" rtlCol="0">
            <a:spAutoFit/>
          </a:bodyPr>
          <a:lstStyle/>
          <a:p>
            <a:r>
              <a:rPr lang="en-IN" sz="600" b="1" dirty="0">
                <a:solidFill>
                  <a:schemeClr val="tx1"/>
                </a:solidFill>
              </a:rPr>
              <a:t>3,000 Miles</a:t>
            </a:r>
          </a:p>
        </p:txBody>
      </p:sp>
      <p:sp>
        <p:nvSpPr>
          <p:cNvPr id="15" name="TextBox 14"/>
          <p:cNvSpPr txBox="1"/>
          <p:nvPr/>
        </p:nvSpPr>
        <p:spPr>
          <a:xfrm>
            <a:off x="6079876" y="5980893"/>
            <a:ext cx="798617" cy="184666"/>
          </a:xfrm>
          <a:prstGeom prst="rect">
            <a:avLst/>
          </a:prstGeom>
          <a:noFill/>
        </p:spPr>
        <p:txBody>
          <a:bodyPr wrap="none" rtlCol="0">
            <a:spAutoFit/>
          </a:bodyPr>
          <a:lstStyle/>
          <a:p>
            <a:r>
              <a:rPr lang="en-IN" sz="600" b="1" dirty="0">
                <a:solidFill>
                  <a:schemeClr val="tx1"/>
                </a:solidFill>
              </a:rPr>
              <a:t>3,000 </a:t>
            </a:r>
            <a:r>
              <a:rPr lang="en-IN" sz="600" b="1" dirty="0" err="1">
                <a:solidFill>
                  <a:schemeClr val="tx1"/>
                </a:solidFill>
              </a:rPr>
              <a:t>Kilometers</a:t>
            </a:r>
            <a:endParaRPr lang="en-IN" sz="600" b="1" dirty="0">
              <a:solidFill>
                <a:schemeClr val="tx1"/>
              </a:solidFill>
            </a:endParaRPr>
          </a:p>
        </p:txBody>
      </p:sp>
      <p:sp>
        <p:nvSpPr>
          <p:cNvPr id="16" name="TextBox 15"/>
          <p:cNvSpPr txBox="1"/>
          <p:nvPr/>
        </p:nvSpPr>
        <p:spPr>
          <a:xfrm>
            <a:off x="5972126" y="5824644"/>
            <a:ext cx="378630" cy="184666"/>
          </a:xfrm>
          <a:prstGeom prst="rect">
            <a:avLst/>
          </a:prstGeom>
          <a:noFill/>
        </p:spPr>
        <p:txBody>
          <a:bodyPr wrap="none" rtlCol="0">
            <a:spAutoFit/>
          </a:bodyPr>
          <a:lstStyle/>
          <a:p>
            <a:r>
              <a:rPr lang="en-IN" sz="600" b="1" dirty="0">
                <a:solidFill>
                  <a:schemeClr val="tx1"/>
                </a:solidFill>
              </a:rPr>
              <a:t>1,500</a:t>
            </a:r>
          </a:p>
        </p:txBody>
      </p:sp>
      <p:sp>
        <p:nvSpPr>
          <p:cNvPr id="17" name="TextBox 16"/>
          <p:cNvSpPr txBox="1"/>
          <p:nvPr/>
        </p:nvSpPr>
        <p:spPr>
          <a:xfrm>
            <a:off x="5648206" y="5824644"/>
            <a:ext cx="227948" cy="184666"/>
          </a:xfrm>
          <a:prstGeom prst="rect">
            <a:avLst/>
          </a:prstGeom>
          <a:noFill/>
        </p:spPr>
        <p:txBody>
          <a:bodyPr wrap="none" rtlCol="0">
            <a:spAutoFit/>
          </a:bodyPr>
          <a:lstStyle/>
          <a:p>
            <a:r>
              <a:rPr lang="en-IN" sz="600" b="1" dirty="0">
                <a:solidFill>
                  <a:schemeClr val="tx1"/>
                </a:solidFill>
              </a:rPr>
              <a:t>0</a:t>
            </a:r>
          </a:p>
        </p:txBody>
      </p:sp>
      <p:sp>
        <p:nvSpPr>
          <p:cNvPr id="18" name="TextBox 17"/>
          <p:cNvSpPr txBox="1"/>
          <p:nvPr/>
        </p:nvSpPr>
        <p:spPr>
          <a:xfrm>
            <a:off x="5815697" y="5980893"/>
            <a:ext cx="378630" cy="184666"/>
          </a:xfrm>
          <a:prstGeom prst="rect">
            <a:avLst/>
          </a:prstGeom>
          <a:noFill/>
        </p:spPr>
        <p:txBody>
          <a:bodyPr wrap="none" rtlCol="0">
            <a:spAutoFit/>
          </a:bodyPr>
          <a:lstStyle/>
          <a:p>
            <a:r>
              <a:rPr lang="en-IN" sz="600" b="1" dirty="0">
                <a:solidFill>
                  <a:schemeClr val="tx1"/>
                </a:solidFill>
              </a:rPr>
              <a:t>1,500</a:t>
            </a:r>
          </a:p>
        </p:txBody>
      </p:sp>
      <p:sp>
        <p:nvSpPr>
          <p:cNvPr id="19" name="TextBox 18"/>
          <p:cNvSpPr txBox="1"/>
          <p:nvPr/>
        </p:nvSpPr>
        <p:spPr>
          <a:xfrm>
            <a:off x="5643467" y="5980893"/>
            <a:ext cx="227948" cy="184666"/>
          </a:xfrm>
          <a:prstGeom prst="rect">
            <a:avLst/>
          </a:prstGeom>
          <a:noFill/>
        </p:spPr>
        <p:txBody>
          <a:bodyPr wrap="none" rtlCol="0">
            <a:spAutoFit/>
          </a:bodyPr>
          <a:lstStyle/>
          <a:p>
            <a:r>
              <a:rPr lang="en-IN" sz="600" b="1" dirty="0">
                <a:solidFill>
                  <a:schemeClr val="tx1"/>
                </a:solidFill>
              </a:rPr>
              <a:t>0</a:t>
            </a:r>
          </a:p>
        </p:txBody>
      </p:sp>
      <p:sp>
        <p:nvSpPr>
          <p:cNvPr id="20" name="TextBox 19"/>
          <p:cNvSpPr txBox="1"/>
          <p:nvPr/>
        </p:nvSpPr>
        <p:spPr>
          <a:xfrm>
            <a:off x="6621495" y="616597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21" name="TextBox 20"/>
          <p:cNvSpPr txBox="1"/>
          <p:nvPr/>
        </p:nvSpPr>
        <p:spPr>
          <a:xfrm>
            <a:off x="6308978" y="616597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22" name="TextBox 21"/>
          <p:cNvSpPr txBox="1"/>
          <p:nvPr/>
        </p:nvSpPr>
        <p:spPr>
          <a:xfrm>
            <a:off x="6019345" y="616597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23" name="TextBox 22"/>
          <p:cNvSpPr txBox="1"/>
          <p:nvPr/>
        </p:nvSpPr>
        <p:spPr>
          <a:xfrm>
            <a:off x="3468058" y="616597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24" name="TextBox 23"/>
          <p:cNvSpPr txBox="1"/>
          <p:nvPr/>
        </p:nvSpPr>
        <p:spPr>
          <a:xfrm>
            <a:off x="2144967" y="616597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25" name="TextBox 24"/>
          <p:cNvSpPr txBox="1"/>
          <p:nvPr/>
        </p:nvSpPr>
        <p:spPr>
          <a:xfrm>
            <a:off x="1634540" y="5281814"/>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26" name="TextBox 25"/>
          <p:cNvSpPr txBox="1"/>
          <p:nvPr/>
        </p:nvSpPr>
        <p:spPr>
          <a:xfrm>
            <a:off x="1625302" y="4819103"/>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27" name="TextBox 26"/>
          <p:cNvSpPr txBox="1"/>
          <p:nvPr/>
        </p:nvSpPr>
        <p:spPr>
          <a:xfrm>
            <a:off x="1629056" y="4364999"/>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28" name="TextBox 27"/>
          <p:cNvSpPr txBox="1"/>
          <p:nvPr/>
        </p:nvSpPr>
        <p:spPr>
          <a:xfrm>
            <a:off x="1748206" y="390410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29" name="TextBox 28"/>
          <p:cNvSpPr txBox="1"/>
          <p:nvPr/>
        </p:nvSpPr>
        <p:spPr>
          <a:xfrm>
            <a:off x="2656962" y="3001644"/>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30" name="TextBox 29"/>
          <p:cNvSpPr txBox="1"/>
          <p:nvPr/>
        </p:nvSpPr>
        <p:spPr>
          <a:xfrm>
            <a:off x="3043267" y="2867580"/>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31" name="TextBox 30"/>
          <p:cNvSpPr txBox="1"/>
          <p:nvPr/>
        </p:nvSpPr>
        <p:spPr>
          <a:xfrm>
            <a:off x="3285960" y="2867580"/>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32" name="TextBox 31"/>
          <p:cNvSpPr txBox="1"/>
          <p:nvPr/>
        </p:nvSpPr>
        <p:spPr>
          <a:xfrm>
            <a:off x="3499844" y="2867580"/>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33" name="TextBox 32"/>
          <p:cNvSpPr txBox="1"/>
          <p:nvPr/>
        </p:nvSpPr>
        <p:spPr>
          <a:xfrm>
            <a:off x="3722444" y="2867580"/>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34" name="TextBox 33"/>
          <p:cNvSpPr txBox="1"/>
          <p:nvPr/>
        </p:nvSpPr>
        <p:spPr>
          <a:xfrm>
            <a:off x="3957309" y="2867577"/>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35" name="TextBox 34"/>
          <p:cNvSpPr txBox="1"/>
          <p:nvPr/>
        </p:nvSpPr>
        <p:spPr>
          <a:xfrm>
            <a:off x="4181956" y="2867580"/>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36" name="TextBox 35"/>
          <p:cNvSpPr txBox="1"/>
          <p:nvPr/>
        </p:nvSpPr>
        <p:spPr>
          <a:xfrm>
            <a:off x="4390766" y="2867580"/>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37" name="TextBox 36"/>
          <p:cNvSpPr txBox="1"/>
          <p:nvPr/>
        </p:nvSpPr>
        <p:spPr>
          <a:xfrm>
            <a:off x="4842449" y="2867959"/>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38" name="TextBox 37"/>
          <p:cNvSpPr txBox="1"/>
          <p:nvPr/>
        </p:nvSpPr>
        <p:spPr>
          <a:xfrm>
            <a:off x="5017579" y="2867959"/>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39" name="TextBox 38"/>
          <p:cNvSpPr txBox="1"/>
          <p:nvPr/>
        </p:nvSpPr>
        <p:spPr>
          <a:xfrm>
            <a:off x="5221908" y="2868657"/>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40" name="TextBox 39"/>
          <p:cNvSpPr txBox="1"/>
          <p:nvPr/>
        </p:nvSpPr>
        <p:spPr>
          <a:xfrm>
            <a:off x="5461026" y="2861949"/>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41" name="TextBox 40"/>
          <p:cNvSpPr txBox="1"/>
          <p:nvPr/>
        </p:nvSpPr>
        <p:spPr>
          <a:xfrm>
            <a:off x="5678832" y="2873077"/>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42" name="TextBox 41"/>
          <p:cNvSpPr txBox="1"/>
          <p:nvPr/>
        </p:nvSpPr>
        <p:spPr>
          <a:xfrm>
            <a:off x="5876154" y="2867575"/>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43" name="TextBox 42"/>
          <p:cNvSpPr txBox="1"/>
          <p:nvPr/>
        </p:nvSpPr>
        <p:spPr>
          <a:xfrm>
            <a:off x="6104485" y="2865789"/>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44" name="TextBox 43"/>
          <p:cNvSpPr txBox="1"/>
          <p:nvPr/>
        </p:nvSpPr>
        <p:spPr>
          <a:xfrm>
            <a:off x="6744808" y="2860450"/>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180°</a:t>
            </a:r>
          </a:p>
        </p:txBody>
      </p:sp>
      <p:sp>
        <p:nvSpPr>
          <p:cNvPr id="45" name="TextBox 44"/>
          <p:cNvSpPr txBox="1"/>
          <p:nvPr/>
        </p:nvSpPr>
        <p:spPr>
          <a:xfrm>
            <a:off x="7222428" y="2998778"/>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46" name="TextBox 45"/>
          <p:cNvSpPr txBox="1"/>
          <p:nvPr/>
        </p:nvSpPr>
        <p:spPr>
          <a:xfrm>
            <a:off x="7798207" y="3452827"/>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47" name="TextBox 46"/>
          <p:cNvSpPr txBox="1"/>
          <p:nvPr/>
        </p:nvSpPr>
        <p:spPr>
          <a:xfrm>
            <a:off x="8119570" y="3905370"/>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48" name="TextBox 47"/>
          <p:cNvSpPr txBox="1"/>
          <p:nvPr/>
        </p:nvSpPr>
        <p:spPr>
          <a:xfrm>
            <a:off x="8269224" y="4824539"/>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49" name="TextBox 48"/>
          <p:cNvSpPr txBox="1"/>
          <p:nvPr/>
        </p:nvSpPr>
        <p:spPr>
          <a:xfrm>
            <a:off x="8083742" y="5748734"/>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50" name="TextBox 49"/>
          <p:cNvSpPr txBox="1"/>
          <p:nvPr/>
        </p:nvSpPr>
        <p:spPr>
          <a:xfrm>
            <a:off x="8251705" y="528900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51" name="TextBox 50"/>
          <p:cNvSpPr txBox="1"/>
          <p:nvPr/>
        </p:nvSpPr>
        <p:spPr>
          <a:xfrm>
            <a:off x="8223476" y="4373200"/>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52" name="TextBox 51"/>
          <p:cNvSpPr txBox="1"/>
          <p:nvPr/>
        </p:nvSpPr>
        <p:spPr>
          <a:xfrm>
            <a:off x="4635862" y="3129019"/>
            <a:ext cx="521297" cy="307777"/>
          </a:xfrm>
          <a:prstGeom prst="rect">
            <a:avLst/>
          </a:prstGeom>
          <a:noFill/>
        </p:spPr>
        <p:txBody>
          <a:bodyPr wrap="none" rtlCol="0">
            <a:spAutoFit/>
          </a:bodyPr>
          <a:lstStyle/>
          <a:p>
            <a:r>
              <a:rPr lang="en-IN" sz="700" b="1" i="1" dirty="0">
                <a:solidFill>
                  <a:srgbClr val="4CC8F2"/>
                </a:solidFill>
              </a:rPr>
              <a:t>ARCTIC</a:t>
            </a:r>
          </a:p>
          <a:p>
            <a:r>
              <a:rPr lang="en-IN" sz="700" b="1" i="1" dirty="0">
                <a:solidFill>
                  <a:srgbClr val="4CC8F2"/>
                </a:solidFill>
              </a:rPr>
              <a:t>OCEAN</a:t>
            </a:r>
          </a:p>
        </p:txBody>
      </p:sp>
      <p:sp>
        <p:nvSpPr>
          <p:cNvPr id="53" name="TextBox 52"/>
          <p:cNvSpPr txBox="1"/>
          <p:nvPr/>
        </p:nvSpPr>
        <p:spPr>
          <a:xfrm>
            <a:off x="2015791" y="3440357"/>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54" name="TextBox 53"/>
          <p:cNvSpPr txBox="1"/>
          <p:nvPr/>
        </p:nvSpPr>
        <p:spPr>
          <a:xfrm>
            <a:off x="1748979" y="5731589"/>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55" name="TextBox 54"/>
          <p:cNvSpPr txBox="1"/>
          <p:nvPr/>
        </p:nvSpPr>
        <p:spPr>
          <a:xfrm>
            <a:off x="2463701" y="616597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56" name="TextBox 55"/>
          <p:cNvSpPr txBox="1"/>
          <p:nvPr/>
        </p:nvSpPr>
        <p:spPr>
          <a:xfrm>
            <a:off x="2789604" y="616597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57" name="TextBox 56"/>
          <p:cNvSpPr txBox="1"/>
          <p:nvPr/>
        </p:nvSpPr>
        <p:spPr>
          <a:xfrm>
            <a:off x="3123912" y="616597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58" name="TextBox 57"/>
          <p:cNvSpPr txBox="1"/>
          <p:nvPr/>
        </p:nvSpPr>
        <p:spPr>
          <a:xfrm>
            <a:off x="3781398" y="616597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59" name="TextBox 58"/>
          <p:cNvSpPr txBox="1"/>
          <p:nvPr/>
        </p:nvSpPr>
        <p:spPr>
          <a:xfrm>
            <a:off x="4130395" y="616597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60" name="TextBox 59"/>
          <p:cNvSpPr txBox="1"/>
          <p:nvPr/>
        </p:nvSpPr>
        <p:spPr>
          <a:xfrm>
            <a:off x="4427626" y="6164041"/>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61" name="TextBox 60"/>
          <p:cNvSpPr txBox="1"/>
          <p:nvPr/>
        </p:nvSpPr>
        <p:spPr>
          <a:xfrm>
            <a:off x="4770606" y="6165972"/>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62" name="TextBox 61"/>
          <p:cNvSpPr txBox="1"/>
          <p:nvPr/>
        </p:nvSpPr>
        <p:spPr>
          <a:xfrm>
            <a:off x="5068037" y="616597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63" name="TextBox 62"/>
          <p:cNvSpPr txBox="1"/>
          <p:nvPr/>
        </p:nvSpPr>
        <p:spPr>
          <a:xfrm>
            <a:off x="5369320" y="616597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64" name="TextBox 63"/>
          <p:cNvSpPr txBox="1"/>
          <p:nvPr/>
        </p:nvSpPr>
        <p:spPr>
          <a:xfrm>
            <a:off x="5710304" y="616597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65" name="TextBox 64"/>
          <p:cNvSpPr txBox="1"/>
          <p:nvPr/>
        </p:nvSpPr>
        <p:spPr>
          <a:xfrm>
            <a:off x="6951376" y="616597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66" name="TextBox 65"/>
          <p:cNvSpPr txBox="1"/>
          <p:nvPr/>
        </p:nvSpPr>
        <p:spPr>
          <a:xfrm>
            <a:off x="7261682" y="6165972"/>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67" name="TextBox 66"/>
          <p:cNvSpPr txBox="1"/>
          <p:nvPr/>
        </p:nvSpPr>
        <p:spPr>
          <a:xfrm>
            <a:off x="7603159" y="6163128"/>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180°</a:t>
            </a:r>
          </a:p>
        </p:txBody>
      </p:sp>
      <p:sp>
        <p:nvSpPr>
          <p:cNvPr id="68" name="TextBox 67"/>
          <p:cNvSpPr txBox="1"/>
          <p:nvPr/>
        </p:nvSpPr>
        <p:spPr>
          <a:xfrm>
            <a:off x="4184837" y="5481869"/>
            <a:ext cx="696024" cy="338555"/>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69" name="TextBox 68"/>
          <p:cNvSpPr txBox="1"/>
          <p:nvPr/>
        </p:nvSpPr>
        <p:spPr>
          <a:xfrm>
            <a:off x="4602421" y="2865208"/>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70" name="TextBox 69"/>
          <p:cNvSpPr txBox="1"/>
          <p:nvPr/>
        </p:nvSpPr>
        <p:spPr>
          <a:xfrm>
            <a:off x="6319574" y="2865789"/>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71" name="TextBox 70"/>
          <p:cNvSpPr txBox="1"/>
          <p:nvPr/>
        </p:nvSpPr>
        <p:spPr>
          <a:xfrm>
            <a:off x="6539654" y="2865789"/>
            <a:ext cx="369012" cy="200055"/>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72" name="TextBox 71"/>
          <p:cNvSpPr txBox="1"/>
          <p:nvPr/>
        </p:nvSpPr>
        <p:spPr>
          <a:xfrm>
            <a:off x="648005" y="3946002"/>
            <a:ext cx="1167307" cy="338554"/>
          </a:xfrm>
          <a:prstGeom prst="rect">
            <a:avLst/>
          </a:prstGeom>
          <a:noFill/>
        </p:spPr>
        <p:txBody>
          <a:bodyPr wrap="none" rtlCol="0">
            <a:spAutoFit/>
          </a:bodyPr>
          <a:lstStyle/>
          <a:p>
            <a:r>
              <a:rPr lang="en-US" sz="800" b="1" dirty="0">
                <a:solidFill>
                  <a:schemeClr val="tx1"/>
                </a:solidFill>
                <a:latin typeface="Arial Black" panose="020B0A04020102020204" pitchFamily="34" charset="0"/>
              </a:rPr>
              <a:t>Percentage using</a:t>
            </a:r>
          </a:p>
          <a:p>
            <a:r>
              <a:rPr lang="en-US" sz="800" b="1" dirty="0">
                <a:solidFill>
                  <a:schemeClr val="tx1"/>
                </a:solidFill>
                <a:latin typeface="Arial Black" panose="020B0A04020102020204" pitchFamily="34" charset="0"/>
              </a:rPr>
              <a:t>injecting drugs</a:t>
            </a:r>
            <a:endParaRPr lang="en-IN" sz="800" b="1" dirty="0">
              <a:solidFill>
                <a:schemeClr val="tx1"/>
              </a:solidFill>
              <a:latin typeface="Arial Black" panose="020B0A04020102020204" pitchFamily="34" charset="0"/>
            </a:endParaRPr>
          </a:p>
        </p:txBody>
      </p:sp>
      <p:sp>
        <p:nvSpPr>
          <p:cNvPr id="73" name="TextBox 72"/>
          <p:cNvSpPr txBox="1"/>
          <p:nvPr/>
        </p:nvSpPr>
        <p:spPr>
          <a:xfrm>
            <a:off x="878501" y="4241700"/>
            <a:ext cx="774571" cy="230832"/>
          </a:xfrm>
          <a:prstGeom prst="rect">
            <a:avLst/>
          </a:prstGeom>
          <a:noFill/>
        </p:spPr>
        <p:txBody>
          <a:bodyPr wrap="none" rtlCol="0">
            <a:spAutoFit/>
          </a:bodyPr>
          <a:lstStyle/>
          <a:p>
            <a:r>
              <a:rPr lang="en-IN" sz="900" b="1" dirty="0">
                <a:solidFill>
                  <a:schemeClr val="tx1"/>
                </a:solidFill>
                <a:latin typeface="+mn-lt"/>
              </a:rPr>
              <a:t>above 1.00</a:t>
            </a:r>
          </a:p>
        </p:txBody>
      </p:sp>
      <p:sp>
        <p:nvSpPr>
          <p:cNvPr id="74" name="TextBox 73"/>
          <p:cNvSpPr txBox="1"/>
          <p:nvPr/>
        </p:nvSpPr>
        <p:spPr>
          <a:xfrm>
            <a:off x="878501" y="4422472"/>
            <a:ext cx="697628" cy="230832"/>
          </a:xfrm>
          <a:prstGeom prst="rect">
            <a:avLst/>
          </a:prstGeom>
          <a:noFill/>
        </p:spPr>
        <p:txBody>
          <a:bodyPr wrap="none" rtlCol="0">
            <a:spAutoFit/>
          </a:bodyPr>
          <a:lstStyle/>
          <a:p>
            <a:r>
              <a:rPr lang="en-IN" sz="900" b="1" dirty="0">
                <a:solidFill>
                  <a:schemeClr val="tx1"/>
                </a:solidFill>
                <a:latin typeface="+mn-lt"/>
              </a:rPr>
              <a:t>0.50–0.99</a:t>
            </a:r>
          </a:p>
        </p:txBody>
      </p:sp>
      <p:sp>
        <p:nvSpPr>
          <p:cNvPr id="75" name="TextBox 74"/>
          <p:cNvSpPr txBox="1"/>
          <p:nvPr/>
        </p:nvSpPr>
        <p:spPr>
          <a:xfrm>
            <a:off x="878501" y="4596691"/>
            <a:ext cx="697628" cy="230832"/>
          </a:xfrm>
          <a:prstGeom prst="rect">
            <a:avLst/>
          </a:prstGeom>
          <a:noFill/>
        </p:spPr>
        <p:txBody>
          <a:bodyPr wrap="none" rtlCol="0">
            <a:spAutoFit/>
          </a:bodyPr>
          <a:lstStyle/>
          <a:p>
            <a:r>
              <a:rPr lang="en-IN" sz="900" b="1" dirty="0">
                <a:solidFill>
                  <a:schemeClr val="tx1"/>
                </a:solidFill>
                <a:latin typeface="+mn-lt"/>
              </a:rPr>
              <a:t>0.10–0.49</a:t>
            </a:r>
          </a:p>
        </p:txBody>
      </p:sp>
      <p:sp>
        <p:nvSpPr>
          <p:cNvPr id="76" name="TextBox 75"/>
          <p:cNvSpPr txBox="1"/>
          <p:nvPr/>
        </p:nvSpPr>
        <p:spPr>
          <a:xfrm>
            <a:off x="878501" y="4770154"/>
            <a:ext cx="768159" cy="230832"/>
          </a:xfrm>
          <a:prstGeom prst="rect">
            <a:avLst/>
          </a:prstGeom>
          <a:noFill/>
        </p:spPr>
        <p:txBody>
          <a:bodyPr wrap="none" rtlCol="0">
            <a:spAutoFit/>
          </a:bodyPr>
          <a:lstStyle/>
          <a:p>
            <a:r>
              <a:rPr lang="en-IN" sz="900" b="1" dirty="0">
                <a:solidFill>
                  <a:schemeClr val="tx1"/>
                </a:solidFill>
                <a:latin typeface="+mn-lt"/>
              </a:rPr>
              <a:t>below 0.10</a:t>
            </a:r>
          </a:p>
        </p:txBody>
      </p:sp>
      <p:sp>
        <p:nvSpPr>
          <p:cNvPr id="78" name="TextBox 77"/>
          <p:cNvSpPr txBox="1"/>
          <p:nvPr/>
        </p:nvSpPr>
        <p:spPr>
          <a:xfrm>
            <a:off x="878501" y="4950203"/>
            <a:ext cx="595035" cy="230832"/>
          </a:xfrm>
          <a:prstGeom prst="rect">
            <a:avLst/>
          </a:prstGeom>
          <a:noFill/>
        </p:spPr>
        <p:txBody>
          <a:bodyPr wrap="none" rtlCol="0">
            <a:spAutoFit/>
          </a:bodyPr>
          <a:lstStyle/>
          <a:p>
            <a:r>
              <a:rPr lang="en-IN" sz="900" b="1" dirty="0">
                <a:solidFill>
                  <a:schemeClr val="tx1"/>
                </a:solidFill>
                <a:latin typeface="+mn-lt"/>
              </a:rPr>
              <a:t>no data</a:t>
            </a:r>
          </a:p>
        </p:txBody>
      </p:sp>
    </p:spTree>
    <p:extLst>
      <p:ext uri="{BB962C8B-B14F-4D97-AF65-F5344CB8AC3E}">
        <p14:creationId xmlns:p14="http://schemas.microsoft.com/office/powerpoint/2010/main" val="1512586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12872-1ED3-45FF-866D-28F5970CFA57}"/>
              </a:ext>
            </a:extLst>
          </p:cNvPr>
          <p:cNvSpPr>
            <a:spLocks noGrp="1"/>
          </p:cNvSpPr>
          <p:nvPr>
            <p:ph type="title"/>
          </p:nvPr>
        </p:nvSpPr>
        <p:spPr/>
        <p:txBody>
          <a:bodyPr/>
          <a:lstStyle/>
          <a:p>
            <a:r>
              <a:rPr lang="en-US" sz="3400" dirty="0"/>
              <a:t>Key Issue 4: Why Might Population Change in the Future?</a:t>
            </a:r>
          </a:p>
        </p:txBody>
      </p:sp>
      <p:sp>
        <p:nvSpPr>
          <p:cNvPr id="3" name="Content Placeholder 2">
            <a:extLst>
              <a:ext uri="{FF2B5EF4-FFF2-40B4-BE49-F238E27FC236}">
                <a16:creationId xmlns:a16="http://schemas.microsoft.com/office/drawing/2014/main" id="{F42C63C2-5085-4979-9386-7D0D7543253B}"/>
              </a:ext>
            </a:extLst>
          </p:cNvPr>
          <p:cNvSpPr>
            <a:spLocks noGrp="1"/>
          </p:cNvSpPr>
          <p:nvPr>
            <p:ph sz="quarter" idx="13"/>
          </p:nvPr>
        </p:nvSpPr>
        <p:spPr/>
        <p:txBody>
          <a:bodyPr/>
          <a:lstStyle/>
          <a:p>
            <a:pPr marL="0" indent="0" eaLnBrk="1" hangingPunct="1">
              <a:buNone/>
            </a:pPr>
            <a:r>
              <a:rPr lang="en-US" altLang="en-US" b="1" dirty="0">
                <a:solidFill>
                  <a:srgbClr val="007FA3"/>
                </a:solidFill>
              </a:rPr>
              <a:t>2.4.1</a:t>
            </a:r>
            <a:r>
              <a:rPr lang="en-US" altLang="en-US" dirty="0"/>
              <a:t> Population Futures</a:t>
            </a:r>
          </a:p>
          <a:p>
            <a:pPr marL="0" indent="0" eaLnBrk="1" hangingPunct="1">
              <a:buNone/>
            </a:pPr>
            <a:r>
              <a:rPr lang="en-US" altLang="en-US" b="1" dirty="0">
                <a:solidFill>
                  <a:srgbClr val="007FA3"/>
                </a:solidFill>
              </a:rPr>
              <a:t>2.4.2</a:t>
            </a:r>
            <a:r>
              <a:rPr lang="en-US" altLang="en-US" dirty="0"/>
              <a:t> Family Futures</a:t>
            </a:r>
          </a:p>
          <a:p>
            <a:pPr marL="0" indent="0" eaLnBrk="1" hangingPunct="1">
              <a:buNone/>
            </a:pPr>
            <a:r>
              <a:rPr lang="en-US" altLang="en-US" b="1" dirty="0">
                <a:solidFill>
                  <a:srgbClr val="007FA3"/>
                </a:solidFill>
              </a:rPr>
              <a:t>2.4.3</a:t>
            </a:r>
            <a:r>
              <a:rPr lang="en-US" altLang="en-US" dirty="0"/>
              <a:t> Epidemiologic Futures</a:t>
            </a:r>
          </a:p>
          <a:p>
            <a:pPr marL="0" indent="0" eaLnBrk="1" hangingPunct="1">
              <a:buNone/>
            </a:pPr>
            <a:r>
              <a:rPr lang="en-US" altLang="en-US" b="1" dirty="0">
                <a:solidFill>
                  <a:srgbClr val="007FA3"/>
                </a:solidFill>
              </a:rPr>
              <a:t>2.4.4</a:t>
            </a:r>
            <a:r>
              <a:rPr lang="en-US" altLang="en-US" dirty="0"/>
              <a:t> Population and Resources</a:t>
            </a:r>
          </a:p>
        </p:txBody>
      </p:sp>
    </p:spTree>
    <p:extLst>
      <p:ext uri="{BB962C8B-B14F-4D97-AF65-F5344CB8AC3E}">
        <p14:creationId xmlns:p14="http://schemas.microsoft.com/office/powerpoint/2010/main" val="162736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BF41-A1C9-4E79-BBBC-3524371EDF7F}"/>
              </a:ext>
            </a:extLst>
          </p:cNvPr>
          <p:cNvSpPr>
            <a:spLocks noGrp="1"/>
          </p:cNvSpPr>
          <p:nvPr>
            <p:ph type="title"/>
          </p:nvPr>
        </p:nvSpPr>
        <p:spPr/>
        <p:txBody>
          <a:bodyPr/>
          <a:lstStyle/>
          <a:p>
            <a:r>
              <a:rPr lang="en-US" dirty="0"/>
              <a:t>2.4.1 Population Futures </a:t>
            </a:r>
            <a:r>
              <a:rPr lang="en-US" sz="2000" b="0" dirty="0"/>
              <a:t>(1 of 6)</a:t>
            </a:r>
          </a:p>
        </p:txBody>
      </p:sp>
      <p:sp>
        <p:nvSpPr>
          <p:cNvPr id="3" name="Content Placeholder 2">
            <a:extLst>
              <a:ext uri="{FF2B5EF4-FFF2-40B4-BE49-F238E27FC236}">
                <a16:creationId xmlns:a16="http://schemas.microsoft.com/office/drawing/2014/main" id="{4C06EBD3-C102-465B-9000-BB5B99F03FC4}"/>
              </a:ext>
            </a:extLst>
          </p:cNvPr>
          <p:cNvSpPr>
            <a:spLocks noGrp="1"/>
          </p:cNvSpPr>
          <p:nvPr>
            <p:ph sz="quarter" idx="13"/>
          </p:nvPr>
        </p:nvSpPr>
        <p:spPr>
          <a:xfrm>
            <a:off x="457200" y="1556326"/>
            <a:ext cx="7808495" cy="4434275"/>
          </a:xfrm>
        </p:spPr>
        <p:txBody>
          <a:bodyPr/>
          <a:lstStyle/>
          <a:p>
            <a:r>
              <a:rPr lang="en-US" dirty="0"/>
              <a:t>Demographers predict a possible </a:t>
            </a:r>
            <a:r>
              <a:rPr lang="en-US" b="1" dirty="0"/>
              <a:t>Stage 5</a:t>
            </a:r>
            <a:r>
              <a:rPr lang="en-US" dirty="0"/>
              <a:t> of the demographic transition for some developed countries. This will entail the following:</a:t>
            </a:r>
          </a:p>
          <a:p>
            <a:r>
              <a:rPr lang="en-US" altLang="en-US" dirty="0"/>
              <a:t>very low C</a:t>
            </a:r>
            <a:r>
              <a:rPr lang="en-US" altLang="en-US" sz="100" dirty="0"/>
              <a:t> </a:t>
            </a:r>
            <a:r>
              <a:rPr lang="en-US" altLang="en-US" dirty="0"/>
              <a:t>B</a:t>
            </a:r>
            <a:r>
              <a:rPr lang="en-US" altLang="en-US" sz="100" dirty="0"/>
              <a:t> </a:t>
            </a:r>
            <a:r>
              <a:rPr lang="en-US" altLang="en-US" dirty="0"/>
              <a:t>R</a:t>
            </a:r>
          </a:p>
          <a:p>
            <a:r>
              <a:rPr lang="en-US" altLang="en-US" dirty="0"/>
              <a:t>increasing C</a:t>
            </a:r>
            <a:r>
              <a:rPr lang="en-US" altLang="en-US" sz="100" dirty="0"/>
              <a:t> </a:t>
            </a:r>
            <a:r>
              <a:rPr lang="en-US" altLang="en-US" dirty="0"/>
              <a:t>D</a:t>
            </a:r>
            <a:r>
              <a:rPr lang="en-US" altLang="en-US" sz="100" dirty="0"/>
              <a:t> </a:t>
            </a:r>
            <a:r>
              <a:rPr lang="en-US" altLang="en-US" dirty="0"/>
              <a:t>R</a:t>
            </a:r>
          </a:p>
          <a:p>
            <a:r>
              <a:rPr lang="en-US" altLang="en-US" dirty="0"/>
              <a:t>declining N</a:t>
            </a:r>
            <a:r>
              <a:rPr lang="en-US" altLang="en-US" sz="100" dirty="0"/>
              <a:t> </a:t>
            </a:r>
            <a:r>
              <a:rPr lang="en-US" altLang="en-US" dirty="0"/>
              <a:t>I</a:t>
            </a:r>
            <a:r>
              <a:rPr lang="en-US" altLang="en-US" sz="100" dirty="0"/>
              <a:t> </a:t>
            </a:r>
            <a:r>
              <a:rPr lang="en-US" altLang="en-US" dirty="0"/>
              <a:t>R</a:t>
            </a:r>
          </a:p>
        </p:txBody>
      </p:sp>
    </p:spTree>
    <p:extLst>
      <p:ext uri="{BB962C8B-B14F-4D97-AF65-F5344CB8AC3E}">
        <p14:creationId xmlns:p14="http://schemas.microsoft.com/office/powerpoint/2010/main" val="1350548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BF41-A1C9-4E79-BBBC-3524371EDF7F}"/>
              </a:ext>
            </a:extLst>
          </p:cNvPr>
          <p:cNvSpPr>
            <a:spLocks noGrp="1"/>
          </p:cNvSpPr>
          <p:nvPr>
            <p:ph type="title"/>
          </p:nvPr>
        </p:nvSpPr>
        <p:spPr/>
        <p:txBody>
          <a:bodyPr/>
          <a:lstStyle/>
          <a:p>
            <a:r>
              <a:rPr lang="en-US" dirty="0"/>
              <a:t>2.4.1 Population Futures </a:t>
            </a:r>
            <a:r>
              <a:rPr lang="en-US" sz="2000" b="0" dirty="0"/>
              <a:t>(2 of 6)</a:t>
            </a:r>
          </a:p>
        </p:txBody>
      </p:sp>
      <p:sp>
        <p:nvSpPr>
          <p:cNvPr id="3" name="Content Placeholder 2">
            <a:extLst>
              <a:ext uri="{FF2B5EF4-FFF2-40B4-BE49-F238E27FC236}">
                <a16:creationId xmlns:a16="http://schemas.microsoft.com/office/drawing/2014/main" id="{4C06EBD3-C102-465B-9000-BB5B99F03FC4}"/>
              </a:ext>
            </a:extLst>
          </p:cNvPr>
          <p:cNvSpPr>
            <a:spLocks noGrp="1"/>
          </p:cNvSpPr>
          <p:nvPr>
            <p:ph sz="quarter" idx="13"/>
          </p:nvPr>
        </p:nvSpPr>
        <p:spPr>
          <a:xfrm>
            <a:off x="457200" y="1556326"/>
            <a:ext cx="8229600" cy="780474"/>
          </a:xfrm>
        </p:spPr>
        <p:txBody>
          <a:bodyPr/>
          <a:lstStyle/>
          <a:p>
            <a:pPr marL="432" indent="0">
              <a:buNone/>
            </a:pPr>
            <a:r>
              <a:rPr lang="fr-FR" altLang="en-US" b="1" dirty="0"/>
              <a:t>Figure 2-46:</a:t>
            </a:r>
            <a:r>
              <a:rPr lang="fr-FR" altLang="en-US" dirty="0"/>
              <a:t> </a:t>
            </a:r>
            <a:r>
              <a:rPr lang="en-US" altLang="en-US" dirty="0"/>
              <a:t>Projections are based on three possible future world TFRs.</a:t>
            </a:r>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350" y="2630461"/>
            <a:ext cx="5754097" cy="3192885"/>
          </a:xfrm>
          <a:prstGeom prst="rect">
            <a:avLst/>
          </a:prstGeom>
        </p:spPr>
      </p:pic>
      <p:sp>
        <p:nvSpPr>
          <p:cNvPr id="5" name="TextBox 4"/>
          <p:cNvSpPr txBox="1"/>
          <p:nvPr/>
        </p:nvSpPr>
        <p:spPr>
          <a:xfrm rot="18693995">
            <a:off x="1993693" y="5884320"/>
            <a:ext cx="582211" cy="307777"/>
          </a:xfrm>
          <a:prstGeom prst="rect">
            <a:avLst/>
          </a:prstGeom>
          <a:noFill/>
        </p:spPr>
        <p:txBody>
          <a:bodyPr wrap="none" rtlCol="0">
            <a:spAutoFit/>
          </a:bodyPr>
          <a:lstStyle/>
          <a:p>
            <a:r>
              <a:rPr lang="en-IN" b="1" dirty="0"/>
              <a:t>1960</a:t>
            </a:r>
          </a:p>
        </p:txBody>
      </p:sp>
      <p:sp>
        <p:nvSpPr>
          <p:cNvPr id="7" name="TextBox 6"/>
          <p:cNvSpPr txBox="1"/>
          <p:nvPr/>
        </p:nvSpPr>
        <p:spPr>
          <a:xfrm>
            <a:off x="4582026" y="6236193"/>
            <a:ext cx="644728" cy="307777"/>
          </a:xfrm>
          <a:prstGeom prst="rect">
            <a:avLst/>
          </a:prstGeom>
          <a:noFill/>
        </p:spPr>
        <p:txBody>
          <a:bodyPr wrap="none" rtlCol="0">
            <a:spAutoFit/>
          </a:bodyPr>
          <a:lstStyle/>
          <a:p>
            <a:r>
              <a:rPr lang="en-IN" b="1" dirty="0">
                <a:latin typeface="Arial Black" panose="020B0A04020102020204" pitchFamily="34" charset="0"/>
              </a:rPr>
              <a:t>Year</a:t>
            </a:r>
          </a:p>
        </p:txBody>
      </p:sp>
      <p:sp>
        <p:nvSpPr>
          <p:cNvPr id="8" name="TextBox 7"/>
          <p:cNvSpPr txBox="1"/>
          <p:nvPr/>
        </p:nvSpPr>
        <p:spPr>
          <a:xfrm rot="18693995">
            <a:off x="2801483" y="5884320"/>
            <a:ext cx="582211" cy="307777"/>
          </a:xfrm>
          <a:prstGeom prst="rect">
            <a:avLst/>
          </a:prstGeom>
          <a:noFill/>
        </p:spPr>
        <p:txBody>
          <a:bodyPr wrap="none" rtlCol="0">
            <a:spAutoFit/>
          </a:bodyPr>
          <a:lstStyle/>
          <a:p>
            <a:r>
              <a:rPr lang="en-IN" b="1" dirty="0"/>
              <a:t>1980</a:t>
            </a:r>
          </a:p>
        </p:txBody>
      </p:sp>
      <p:sp>
        <p:nvSpPr>
          <p:cNvPr id="9" name="TextBox 8"/>
          <p:cNvSpPr txBox="1"/>
          <p:nvPr/>
        </p:nvSpPr>
        <p:spPr>
          <a:xfrm rot="18693995">
            <a:off x="3546201" y="5884320"/>
            <a:ext cx="582211" cy="307777"/>
          </a:xfrm>
          <a:prstGeom prst="rect">
            <a:avLst/>
          </a:prstGeom>
          <a:noFill/>
        </p:spPr>
        <p:txBody>
          <a:bodyPr wrap="none" rtlCol="0">
            <a:spAutoFit/>
          </a:bodyPr>
          <a:lstStyle/>
          <a:p>
            <a:r>
              <a:rPr lang="en-IN" b="1" dirty="0"/>
              <a:t>2000</a:t>
            </a:r>
          </a:p>
        </p:txBody>
      </p:sp>
      <p:sp>
        <p:nvSpPr>
          <p:cNvPr id="10" name="TextBox 9"/>
          <p:cNvSpPr txBox="1"/>
          <p:nvPr/>
        </p:nvSpPr>
        <p:spPr>
          <a:xfrm rot="18693995">
            <a:off x="4323282" y="5884320"/>
            <a:ext cx="582211" cy="307777"/>
          </a:xfrm>
          <a:prstGeom prst="rect">
            <a:avLst/>
          </a:prstGeom>
          <a:noFill/>
        </p:spPr>
        <p:txBody>
          <a:bodyPr wrap="none" rtlCol="0">
            <a:spAutoFit/>
          </a:bodyPr>
          <a:lstStyle/>
          <a:p>
            <a:r>
              <a:rPr lang="en-IN" b="1" dirty="0"/>
              <a:t>2020</a:t>
            </a:r>
          </a:p>
        </p:txBody>
      </p:sp>
      <p:sp>
        <p:nvSpPr>
          <p:cNvPr id="11" name="TextBox 10"/>
          <p:cNvSpPr txBox="1"/>
          <p:nvPr/>
        </p:nvSpPr>
        <p:spPr>
          <a:xfrm rot="18693995">
            <a:off x="5050167" y="5884320"/>
            <a:ext cx="582211" cy="307777"/>
          </a:xfrm>
          <a:prstGeom prst="rect">
            <a:avLst/>
          </a:prstGeom>
          <a:noFill/>
        </p:spPr>
        <p:txBody>
          <a:bodyPr wrap="none" rtlCol="0">
            <a:spAutoFit/>
          </a:bodyPr>
          <a:lstStyle/>
          <a:p>
            <a:r>
              <a:rPr lang="en-IN" b="1" dirty="0"/>
              <a:t>2040</a:t>
            </a:r>
          </a:p>
        </p:txBody>
      </p:sp>
      <p:sp>
        <p:nvSpPr>
          <p:cNvPr id="12" name="TextBox 11"/>
          <p:cNvSpPr txBox="1"/>
          <p:nvPr/>
        </p:nvSpPr>
        <p:spPr>
          <a:xfrm rot="18693995">
            <a:off x="5797712" y="5884320"/>
            <a:ext cx="582211" cy="307777"/>
          </a:xfrm>
          <a:prstGeom prst="rect">
            <a:avLst/>
          </a:prstGeom>
          <a:noFill/>
        </p:spPr>
        <p:txBody>
          <a:bodyPr wrap="none" rtlCol="0">
            <a:spAutoFit/>
          </a:bodyPr>
          <a:lstStyle/>
          <a:p>
            <a:r>
              <a:rPr lang="en-IN" b="1" dirty="0"/>
              <a:t>2060</a:t>
            </a:r>
          </a:p>
        </p:txBody>
      </p:sp>
      <p:sp>
        <p:nvSpPr>
          <p:cNvPr id="13" name="TextBox 12"/>
          <p:cNvSpPr txBox="1"/>
          <p:nvPr/>
        </p:nvSpPr>
        <p:spPr>
          <a:xfrm rot="18693995">
            <a:off x="6542432" y="5884321"/>
            <a:ext cx="582211" cy="307777"/>
          </a:xfrm>
          <a:prstGeom prst="rect">
            <a:avLst/>
          </a:prstGeom>
          <a:noFill/>
        </p:spPr>
        <p:txBody>
          <a:bodyPr wrap="none" rtlCol="0">
            <a:spAutoFit/>
          </a:bodyPr>
          <a:lstStyle/>
          <a:p>
            <a:r>
              <a:rPr lang="en-IN" b="1" dirty="0"/>
              <a:t>2080</a:t>
            </a:r>
          </a:p>
        </p:txBody>
      </p:sp>
      <p:sp>
        <p:nvSpPr>
          <p:cNvPr id="14" name="TextBox 13"/>
          <p:cNvSpPr txBox="1"/>
          <p:nvPr/>
        </p:nvSpPr>
        <p:spPr>
          <a:xfrm rot="18693995">
            <a:off x="7313514" y="5884321"/>
            <a:ext cx="582211" cy="307777"/>
          </a:xfrm>
          <a:prstGeom prst="rect">
            <a:avLst/>
          </a:prstGeom>
          <a:noFill/>
        </p:spPr>
        <p:txBody>
          <a:bodyPr wrap="none" rtlCol="0">
            <a:spAutoFit/>
          </a:bodyPr>
          <a:lstStyle/>
          <a:p>
            <a:r>
              <a:rPr lang="en-IN" b="1" dirty="0"/>
              <a:t>2100</a:t>
            </a:r>
          </a:p>
        </p:txBody>
      </p:sp>
      <p:sp>
        <p:nvSpPr>
          <p:cNvPr id="15" name="TextBox 14"/>
          <p:cNvSpPr txBox="1"/>
          <p:nvPr/>
        </p:nvSpPr>
        <p:spPr>
          <a:xfrm rot="16200000">
            <a:off x="459700" y="3964633"/>
            <a:ext cx="2141933" cy="307777"/>
          </a:xfrm>
          <a:prstGeom prst="rect">
            <a:avLst/>
          </a:prstGeom>
          <a:noFill/>
        </p:spPr>
        <p:txBody>
          <a:bodyPr wrap="none" rtlCol="0">
            <a:spAutoFit/>
          </a:bodyPr>
          <a:lstStyle/>
          <a:p>
            <a:r>
              <a:rPr lang="en-IN" b="1" dirty="0">
                <a:latin typeface="Arial Black" panose="020B0A04020102020204" pitchFamily="34" charset="0"/>
              </a:rPr>
              <a:t>Population (billions)</a:t>
            </a:r>
          </a:p>
        </p:txBody>
      </p:sp>
      <p:sp>
        <p:nvSpPr>
          <p:cNvPr id="16" name="TextBox 15"/>
          <p:cNvSpPr txBox="1"/>
          <p:nvPr/>
        </p:nvSpPr>
        <p:spPr>
          <a:xfrm>
            <a:off x="2291923" y="2864280"/>
            <a:ext cx="1648208" cy="276999"/>
          </a:xfrm>
          <a:prstGeom prst="rect">
            <a:avLst/>
          </a:prstGeom>
          <a:noFill/>
        </p:spPr>
        <p:txBody>
          <a:bodyPr wrap="none" rtlCol="0">
            <a:spAutoFit/>
          </a:bodyPr>
          <a:lstStyle/>
          <a:p>
            <a:r>
              <a:rPr lang="en-IN" sz="1200" b="1" dirty="0">
                <a:latin typeface="+mj-lt"/>
              </a:rPr>
              <a:t>Fertility assumption</a:t>
            </a:r>
          </a:p>
        </p:txBody>
      </p:sp>
      <p:sp>
        <p:nvSpPr>
          <p:cNvPr id="17" name="TextBox 16"/>
          <p:cNvSpPr txBox="1"/>
          <p:nvPr/>
        </p:nvSpPr>
        <p:spPr>
          <a:xfrm>
            <a:off x="2842803" y="3142138"/>
            <a:ext cx="1364476" cy="276999"/>
          </a:xfrm>
          <a:prstGeom prst="rect">
            <a:avLst/>
          </a:prstGeom>
          <a:noFill/>
        </p:spPr>
        <p:txBody>
          <a:bodyPr wrap="none" rtlCol="0">
            <a:spAutoFit/>
          </a:bodyPr>
          <a:lstStyle/>
          <a:p>
            <a:r>
              <a:rPr lang="en-IN" sz="1200" b="1" dirty="0"/>
              <a:t>High, + 0.5 child</a:t>
            </a:r>
          </a:p>
        </p:txBody>
      </p:sp>
      <p:sp>
        <p:nvSpPr>
          <p:cNvPr id="18" name="TextBox 17"/>
          <p:cNvSpPr txBox="1"/>
          <p:nvPr/>
        </p:nvSpPr>
        <p:spPr>
          <a:xfrm>
            <a:off x="2842803" y="3376873"/>
            <a:ext cx="1869423" cy="276999"/>
          </a:xfrm>
          <a:prstGeom prst="rect">
            <a:avLst/>
          </a:prstGeom>
          <a:noFill/>
        </p:spPr>
        <p:txBody>
          <a:bodyPr wrap="none" rtlCol="0">
            <a:spAutoFit/>
          </a:bodyPr>
          <a:lstStyle/>
          <a:p>
            <a:r>
              <a:rPr lang="en-IN" sz="1200" b="1" dirty="0"/>
              <a:t>95% prediction interval</a:t>
            </a:r>
          </a:p>
        </p:txBody>
      </p:sp>
      <p:sp>
        <p:nvSpPr>
          <p:cNvPr id="19" name="TextBox 18"/>
          <p:cNvSpPr txBox="1"/>
          <p:nvPr/>
        </p:nvSpPr>
        <p:spPr>
          <a:xfrm>
            <a:off x="2842803" y="3616642"/>
            <a:ext cx="715260" cy="276999"/>
          </a:xfrm>
          <a:prstGeom prst="rect">
            <a:avLst/>
          </a:prstGeom>
          <a:noFill/>
        </p:spPr>
        <p:txBody>
          <a:bodyPr wrap="none" rtlCol="0">
            <a:spAutoFit/>
          </a:bodyPr>
          <a:lstStyle/>
          <a:p>
            <a:r>
              <a:rPr lang="en-IN" sz="1200" b="1" dirty="0"/>
              <a:t>Median</a:t>
            </a:r>
          </a:p>
        </p:txBody>
      </p:sp>
      <p:sp>
        <p:nvSpPr>
          <p:cNvPr id="20" name="TextBox 19"/>
          <p:cNvSpPr txBox="1"/>
          <p:nvPr/>
        </p:nvSpPr>
        <p:spPr>
          <a:xfrm>
            <a:off x="2842803" y="3851369"/>
            <a:ext cx="1292341" cy="276999"/>
          </a:xfrm>
          <a:prstGeom prst="rect">
            <a:avLst/>
          </a:prstGeom>
          <a:noFill/>
        </p:spPr>
        <p:txBody>
          <a:bodyPr wrap="none" rtlCol="0">
            <a:spAutoFit/>
          </a:bodyPr>
          <a:lstStyle/>
          <a:p>
            <a:r>
              <a:rPr lang="en-IN" sz="1200" b="1" dirty="0"/>
              <a:t>Low, - 0.5 child</a:t>
            </a:r>
          </a:p>
        </p:txBody>
      </p:sp>
      <p:sp>
        <p:nvSpPr>
          <p:cNvPr id="21" name="TextBox 20"/>
          <p:cNvSpPr txBox="1"/>
          <p:nvPr/>
        </p:nvSpPr>
        <p:spPr>
          <a:xfrm>
            <a:off x="4355559" y="5173868"/>
            <a:ext cx="898003" cy="276999"/>
          </a:xfrm>
          <a:prstGeom prst="rect">
            <a:avLst/>
          </a:prstGeom>
          <a:noFill/>
        </p:spPr>
        <p:txBody>
          <a:bodyPr wrap="none" rtlCol="0">
            <a:spAutoFit/>
          </a:bodyPr>
          <a:lstStyle/>
          <a:p>
            <a:r>
              <a:rPr lang="en-IN" sz="1200" b="1" dirty="0"/>
              <a:t>8.1 billion</a:t>
            </a:r>
          </a:p>
        </p:txBody>
      </p:sp>
      <p:sp>
        <p:nvSpPr>
          <p:cNvPr id="22" name="TextBox 21"/>
          <p:cNvSpPr txBox="1"/>
          <p:nvPr/>
        </p:nvSpPr>
        <p:spPr>
          <a:xfrm>
            <a:off x="4355559" y="4971227"/>
            <a:ext cx="898003" cy="276999"/>
          </a:xfrm>
          <a:prstGeom prst="rect">
            <a:avLst/>
          </a:prstGeom>
          <a:noFill/>
        </p:spPr>
        <p:txBody>
          <a:bodyPr wrap="none" rtlCol="0">
            <a:spAutoFit/>
          </a:bodyPr>
          <a:lstStyle/>
          <a:p>
            <a:r>
              <a:rPr lang="en-IN" sz="1200" b="1" dirty="0"/>
              <a:t>9.3 billion</a:t>
            </a:r>
          </a:p>
        </p:txBody>
      </p:sp>
      <p:sp>
        <p:nvSpPr>
          <p:cNvPr id="23" name="TextBox 22"/>
          <p:cNvSpPr txBox="1"/>
          <p:nvPr/>
        </p:nvSpPr>
        <p:spPr>
          <a:xfrm>
            <a:off x="4270601" y="4737353"/>
            <a:ext cx="982961" cy="276999"/>
          </a:xfrm>
          <a:prstGeom prst="rect">
            <a:avLst/>
          </a:prstGeom>
          <a:noFill/>
        </p:spPr>
        <p:txBody>
          <a:bodyPr wrap="none" rtlCol="0">
            <a:spAutoFit/>
          </a:bodyPr>
          <a:lstStyle/>
          <a:p>
            <a:r>
              <a:rPr lang="en-IN" sz="1200" b="1" dirty="0"/>
              <a:t>10.6 billion</a:t>
            </a:r>
          </a:p>
        </p:txBody>
      </p:sp>
      <p:sp>
        <p:nvSpPr>
          <p:cNvPr id="24" name="TextBox 23"/>
          <p:cNvSpPr txBox="1"/>
          <p:nvPr/>
        </p:nvSpPr>
        <p:spPr>
          <a:xfrm>
            <a:off x="6407401" y="4532378"/>
            <a:ext cx="898003" cy="276999"/>
          </a:xfrm>
          <a:prstGeom prst="rect">
            <a:avLst/>
          </a:prstGeom>
          <a:noFill/>
        </p:spPr>
        <p:txBody>
          <a:bodyPr wrap="none" rtlCol="0">
            <a:spAutoFit/>
          </a:bodyPr>
          <a:lstStyle/>
          <a:p>
            <a:r>
              <a:rPr lang="en-IN" sz="1200" b="1" dirty="0"/>
              <a:t>7.2 billion</a:t>
            </a:r>
          </a:p>
        </p:txBody>
      </p:sp>
      <p:sp>
        <p:nvSpPr>
          <p:cNvPr id="25" name="TextBox 24"/>
          <p:cNvSpPr txBox="1"/>
          <p:nvPr/>
        </p:nvSpPr>
        <p:spPr>
          <a:xfrm>
            <a:off x="6035553" y="3024553"/>
            <a:ext cx="982961" cy="276999"/>
          </a:xfrm>
          <a:prstGeom prst="rect">
            <a:avLst/>
          </a:prstGeom>
          <a:noFill/>
        </p:spPr>
        <p:txBody>
          <a:bodyPr wrap="none" rtlCol="0">
            <a:spAutoFit/>
          </a:bodyPr>
          <a:lstStyle/>
          <a:p>
            <a:r>
              <a:rPr lang="en-IN" sz="1200" b="1" dirty="0"/>
              <a:t>11.2 billion</a:t>
            </a:r>
          </a:p>
        </p:txBody>
      </p:sp>
      <p:sp>
        <p:nvSpPr>
          <p:cNvPr id="26" name="TextBox 25"/>
          <p:cNvSpPr txBox="1"/>
          <p:nvPr/>
        </p:nvSpPr>
        <p:spPr>
          <a:xfrm>
            <a:off x="6306794" y="2631164"/>
            <a:ext cx="982961" cy="276999"/>
          </a:xfrm>
          <a:prstGeom prst="rect">
            <a:avLst/>
          </a:prstGeom>
          <a:noFill/>
        </p:spPr>
        <p:txBody>
          <a:bodyPr wrap="none" rtlCol="0">
            <a:spAutoFit/>
          </a:bodyPr>
          <a:lstStyle/>
          <a:p>
            <a:r>
              <a:rPr lang="en-IN" sz="1200" b="1" dirty="0"/>
              <a:t>16.2 billion</a:t>
            </a:r>
          </a:p>
        </p:txBody>
      </p:sp>
      <p:sp>
        <p:nvSpPr>
          <p:cNvPr id="27" name="TextBox 26"/>
          <p:cNvSpPr txBox="1"/>
          <p:nvPr/>
        </p:nvSpPr>
        <p:spPr>
          <a:xfrm>
            <a:off x="3240753" y="4380218"/>
            <a:ext cx="769763" cy="276999"/>
          </a:xfrm>
          <a:prstGeom prst="rect">
            <a:avLst/>
          </a:prstGeom>
          <a:noFill/>
        </p:spPr>
        <p:txBody>
          <a:bodyPr wrap="none" rtlCol="0">
            <a:spAutoFit/>
          </a:bodyPr>
          <a:lstStyle/>
          <a:p>
            <a:r>
              <a:rPr lang="en-IN" sz="1200" b="1" dirty="0"/>
              <a:t>7 billion</a:t>
            </a:r>
          </a:p>
        </p:txBody>
      </p:sp>
      <p:sp>
        <p:nvSpPr>
          <p:cNvPr id="28" name="TextBox 27"/>
          <p:cNvSpPr txBox="1"/>
          <p:nvPr/>
        </p:nvSpPr>
        <p:spPr>
          <a:xfrm>
            <a:off x="1713974" y="5315404"/>
            <a:ext cx="269626" cy="276999"/>
          </a:xfrm>
          <a:prstGeom prst="rect">
            <a:avLst/>
          </a:prstGeom>
          <a:noFill/>
        </p:spPr>
        <p:txBody>
          <a:bodyPr wrap="none" rtlCol="0">
            <a:spAutoFit/>
          </a:bodyPr>
          <a:lstStyle/>
          <a:p>
            <a:r>
              <a:rPr lang="en-IN" sz="1200" b="1" dirty="0"/>
              <a:t>2</a:t>
            </a:r>
          </a:p>
        </p:txBody>
      </p:sp>
      <p:sp>
        <p:nvSpPr>
          <p:cNvPr id="29" name="TextBox 28"/>
          <p:cNvSpPr txBox="1"/>
          <p:nvPr/>
        </p:nvSpPr>
        <p:spPr>
          <a:xfrm>
            <a:off x="1713974" y="4983183"/>
            <a:ext cx="269626" cy="276999"/>
          </a:xfrm>
          <a:prstGeom prst="rect">
            <a:avLst/>
          </a:prstGeom>
          <a:noFill/>
        </p:spPr>
        <p:txBody>
          <a:bodyPr wrap="none" rtlCol="0">
            <a:spAutoFit/>
          </a:bodyPr>
          <a:lstStyle/>
          <a:p>
            <a:r>
              <a:rPr lang="en-IN" sz="1200" b="1" dirty="0"/>
              <a:t>4</a:t>
            </a:r>
          </a:p>
        </p:txBody>
      </p:sp>
      <p:sp>
        <p:nvSpPr>
          <p:cNvPr id="30" name="TextBox 29"/>
          <p:cNvSpPr txBox="1"/>
          <p:nvPr/>
        </p:nvSpPr>
        <p:spPr>
          <a:xfrm>
            <a:off x="1713974" y="4618909"/>
            <a:ext cx="269626" cy="276999"/>
          </a:xfrm>
          <a:prstGeom prst="rect">
            <a:avLst/>
          </a:prstGeom>
          <a:noFill/>
        </p:spPr>
        <p:txBody>
          <a:bodyPr wrap="none" rtlCol="0">
            <a:spAutoFit/>
          </a:bodyPr>
          <a:lstStyle/>
          <a:p>
            <a:r>
              <a:rPr lang="en-IN" sz="1200" b="1" dirty="0"/>
              <a:t>6</a:t>
            </a:r>
          </a:p>
        </p:txBody>
      </p:sp>
      <p:sp>
        <p:nvSpPr>
          <p:cNvPr id="31" name="TextBox 30"/>
          <p:cNvSpPr txBox="1"/>
          <p:nvPr/>
        </p:nvSpPr>
        <p:spPr>
          <a:xfrm>
            <a:off x="1713974" y="4288279"/>
            <a:ext cx="269626" cy="276999"/>
          </a:xfrm>
          <a:prstGeom prst="rect">
            <a:avLst/>
          </a:prstGeom>
          <a:noFill/>
        </p:spPr>
        <p:txBody>
          <a:bodyPr wrap="none" rtlCol="0">
            <a:spAutoFit/>
          </a:bodyPr>
          <a:lstStyle/>
          <a:p>
            <a:r>
              <a:rPr lang="en-IN" sz="1200" b="1" dirty="0"/>
              <a:t>8</a:t>
            </a:r>
          </a:p>
        </p:txBody>
      </p:sp>
      <p:sp>
        <p:nvSpPr>
          <p:cNvPr id="32" name="TextBox 31"/>
          <p:cNvSpPr txBox="1"/>
          <p:nvPr/>
        </p:nvSpPr>
        <p:spPr>
          <a:xfrm>
            <a:off x="1657472" y="3927674"/>
            <a:ext cx="354584" cy="276999"/>
          </a:xfrm>
          <a:prstGeom prst="rect">
            <a:avLst/>
          </a:prstGeom>
          <a:noFill/>
        </p:spPr>
        <p:txBody>
          <a:bodyPr wrap="none" rtlCol="0">
            <a:spAutoFit/>
          </a:bodyPr>
          <a:lstStyle/>
          <a:p>
            <a:pPr algn="r"/>
            <a:r>
              <a:rPr lang="en-IN" sz="1200" b="1" dirty="0"/>
              <a:t>10</a:t>
            </a:r>
          </a:p>
        </p:txBody>
      </p:sp>
      <p:sp>
        <p:nvSpPr>
          <p:cNvPr id="33" name="TextBox 32"/>
          <p:cNvSpPr txBox="1"/>
          <p:nvPr/>
        </p:nvSpPr>
        <p:spPr>
          <a:xfrm>
            <a:off x="1657472" y="3578388"/>
            <a:ext cx="354584" cy="276999"/>
          </a:xfrm>
          <a:prstGeom prst="rect">
            <a:avLst/>
          </a:prstGeom>
          <a:noFill/>
        </p:spPr>
        <p:txBody>
          <a:bodyPr wrap="none" rtlCol="0">
            <a:spAutoFit/>
          </a:bodyPr>
          <a:lstStyle/>
          <a:p>
            <a:pPr algn="r"/>
            <a:r>
              <a:rPr lang="en-IN" sz="1200" b="1" dirty="0"/>
              <a:t>12</a:t>
            </a:r>
          </a:p>
        </p:txBody>
      </p:sp>
      <p:sp>
        <p:nvSpPr>
          <p:cNvPr id="34" name="TextBox 33"/>
          <p:cNvSpPr txBox="1"/>
          <p:nvPr/>
        </p:nvSpPr>
        <p:spPr>
          <a:xfrm>
            <a:off x="1657472" y="3235940"/>
            <a:ext cx="354584" cy="276999"/>
          </a:xfrm>
          <a:prstGeom prst="rect">
            <a:avLst/>
          </a:prstGeom>
          <a:noFill/>
        </p:spPr>
        <p:txBody>
          <a:bodyPr wrap="none" rtlCol="0">
            <a:spAutoFit/>
          </a:bodyPr>
          <a:lstStyle/>
          <a:p>
            <a:pPr algn="r"/>
            <a:r>
              <a:rPr lang="en-IN" sz="1200" b="1" dirty="0"/>
              <a:t>14</a:t>
            </a:r>
          </a:p>
        </p:txBody>
      </p:sp>
      <p:sp>
        <p:nvSpPr>
          <p:cNvPr id="35" name="TextBox 34"/>
          <p:cNvSpPr txBox="1"/>
          <p:nvPr/>
        </p:nvSpPr>
        <p:spPr>
          <a:xfrm>
            <a:off x="1657472" y="2875443"/>
            <a:ext cx="354584" cy="276999"/>
          </a:xfrm>
          <a:prstGeom prst="rect">
            <a:avLst/>
          </a:prstGeom>
          <a:noFill/>
        </p:spPr>
        <p:txBody>
          <a:bodyPr wrap="none" rtlCol="0">
            <a:spAutoFit/>
          </a:bodyPr>
          <a:lstStyle/>
          <a:p>
            <a:pPr algn="r"/>
            <a:r>
              <a:rPr lang="en-IN" sz="1200" b="1" dirty="0"/>
              <a:t>16</a:t>
            </a:r>
          </a:p>
        </p:txBody>
      </p:sp>
      <p:sp>
        <p:nvSpPr>
          <p:cNvPr id="36" name="TextBox 35"/>
          <p:cNvSpPr txBox="1"/>
          <p:nvPr/>
        </p:nvSpPr>
        <p:spPr>
          <a:xfrm>
            <a:off x="1657472" y="2552668"/>
            <a:ext cx="354584" cy="276999"/>
          </a:xfrm>
          <a:prstGeom prst="rect">
            <a:avLst/>
          </a:prstGeom>
          <a:noFill/>
        </p:spPr>
        <p:txBody>
          <a:bodyPr wrap="none" rtlCol="0">
            <a:spAutoFit/>
          </a:bodyPr>
          <a:lstStyle/>
          <a:p>
            <a:pPr algn="r"/>
            <a:r>
              <a:rPr lang="en-IN" sz="1200" b="1" dirty="0"/>
              <a:t>18</a:t>
            </a:r>
          </a:p>
        </p:txBody>
      </p:sp>
    </p:spTree>
    <p:extLst>
      <p:ext uri="{BB962C8B-B14F-4D97-AF65-F5344CB8AC3E}">
        <p14:creationId xmlns:p14="http://schemas.microsoft.com/office/powerpoint/2010/main" val="3386003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597" y="2860622"/>
            <a:ext cx="5597764" cy="3291785"/>
          </a:xfrm>
          <a:prstGeom prst="rect">
            <a:avLst/>
          </a:prstGeom>
        </p:spPr>
      </p:pic>
      <p:sp>
        <p:nvSpPr>
          <p:cNvPr id="2" name="Title 1">
            <a:extLst>
              <a:ext uri="{FF2B5EF4-FFF2-40B4-BE49-F238E27FC236}">
                <a16:creationId xmlns:a16="http://schemas.microsoft.com/office/drawing/2014/main" id="{34D3BF41-A1C9-4E79-BBBC-3524371EDF7F}"/>
              </a:ext>
            </a:extLst>
          </p:cNvPr>
          <p:cNvSpPr>
            <a:spLocks noGrp="1"/>
          </p:cNvSpPr>
          <p:nvPr>
            <p:ph type="title"/>
          </p:nvPr>
        </p:nvSpPr>
        <p:spPr/>
        <p:txBody>
          <a:bodyPr/>
          <a:lstStyle/>
          <a:p>
            <a:r>
              <a:rPr lang="en-US" dirty="0"/>
              <a:t>2.4.1 Population Futures </a:t>
            </a:r>
            <a:r>
              <a:rPr lang="en-US" sz="2000" b="0" dirty="0"/>
              <a:t>(3 of 6)</a:t>
            </a:r>
          </a:p>
        </p:txBody>
      </p:sp>
      <p:sp>
        <p:nvSpPr>
          <p:cNvPr id="3" name="Content Placeholder 2">
            <a:extLst>
              <a:ext uri="{FF2B5EF4-FFF2-40B4-BE49-F238E27FC236}">
                <a16:creationId xmlns:a16="http://schemas.microsoft.com/office/drawing/2014/main" id="{4C06EBD3-C102-465B-9000-BB5B99F03FC4}"/>
              </a:ext>
            </a:extLst>
          </p:cNvPr>
          <p:cNvSpPr>
            <a:spLocks noGrp="1"/>
          </p:cNvSpPr>
          <p:nvPr>
            <p:ph sz="quarter" idx="13"/>
          </p:nvPr>
        </p:nvSpPr>
        <p:spPr>
          <a:xfrm>
            <a:off x="457200" y="1556326"/>
            <a:ext cx="8229600" cy="755073"/>
          </a:xfrm>
        </p:spPr>
        <p:txBody>
          <a:bodyPr/>
          <a:lstStyle/>
          <a:p>
            <a:pPr marL="432" indent="0">
              <a:buNone/>
            </a:pPr>
            <a:r>
              <a:rPr lang="en-IN" altLang="en-US" b="1" dirty="0"/>
              <a:t>Figure 2-47:</a:t>
            </a:r>
            <a:r>
              <a:rPr lang="en-IN" altLang="en-US" dirty="0"/>
              <a:t> </a:t>
            </a:r>
            <a:r>
              <a:rPr lang="en-US" altLang="en-US" dirty="0"/>
              <a:t>The fifth stage of the demographic transition will feature a negative NIR.</a:t>
            </a:r>
          </a:p>
        </p:txBody>
      </p:sp>
      <p:sp>
        <p:nvSpPr>
          <p:cNvPr id="7" name="TextBox 6"/>
          <p:cNvSpPr txBox="1"/>
          <p:nvPr/>
        </p:nvSpPr>
        <p:spPr>
          <a:xfrm>
            <a:off x="1856367" y="2595556"/>
            <a:ext cx="686407" cy="261610"/>
          </a:xfrm>
          <a:prstGeom prst="rect">
            <a:avLst/>
          </a:prstGeom>
          <a:noFill/>
        </p:spPr>
        <p:txBody>
          <a:bodyPr wrap="none" rtlCol="0">
            <a:spAutoFit/>
          </a:bodyPr>
          <a:lstStyle/>
          <a:p>
            <a:r>
              <a:rPr lang="en-IN" sz="1100" b="1" i="1" dirty="0"/>
              <a:t>Stage 1</a:t>
            </a:r>
          </a:p>
        </p:txBody>
      </p:sp>
      <p:sp>
        <p:nvSpPr>
          <p:cNvPr id="8" name="TextBox 7"/>
          <p:cNvSpPr txBox="1"/>
          <p:nvPr/>
        </p:nvSpPr>
        <p:spPr>
          <a:xfrm>
            <a:off x="2976631" y="2595556"/>
            <a:ext cx="686407" cy="261610"/>
          </a:xfrm>
          <a:prstGeom prst="rect">
            <a:avLst/>
          </a:prstGeom>
          <a:noFill/>
        </p:spPr>
        <p:txBody>
          <a:bodyPr wrap="none" rtlCol="0">
            <a:spAutoFit/>
          </a:bodyPr>
          <a:lstStyle/>
          <a:p>
            <a:r>
              <a:rPr lang="en-IN" sz="1100" b="1" i="1" dirty="0"/>
              <a:t>Stage 2</a:t>
            </a:r>
          </a:p>
        </p:txBody>
      </p:sp>
      <p:sp>
        <p:nvSpPr>
          <p:cNvPr id="9" name="TextBox 8"/>
          <p:cNvSpPr txBox="1"/>
          <p:nvPr/>
        </p:nvSpPr>
        <p:spPr>
          <a:xfrm>
            <a:off x="4572516" y="2595556"/>
            <a:ext cx="686407" cy="261610"/>
          </a:xfrm>
          <a:prstGeom prst="rect">
            <a:avLst/>
          </a:prstGeom>
          <a:noFill/>
        </p:spPr>
        <p:txBody>
          <a:bodyPr wrap="none" rtlCol="0">
            <a:spAutoFit/>
          </a:bodyPr>
          <a:lstStyle/>
          <a:p>
            <a:r>
              <a:rPr lang="en-IN" sz="1100" b="1" i="1" dirty="0"/>
              <a:t>Stage 3</a:t>
            </a:r>
          </a:p>
        </p:txBody>
      </p:sp>
      <p:sp>
        <p:nvSpPr>
          <p:cNvPr id="10" name="TextBox 9"/>
          <p:cNvSpPr txBox="1"/>
          <p:nvPr/>
        </p:nvSpPr>
        <p:spPr>
          <a:xfrm>
            <a:off x="5884928" y="2595556"/>
            <a:ext cx="686407" cy="261610"/>
          </a:xfrm>
          <a:prstGeom prst="rect">
            <a:avLst/>
          </a:prstGeom>
          <a:noFill/>
        </p:spPr>
        <p:txBody>
          <a:bodyPr wrap="none" rtlCol="0">
            <a:spAutoFit/>
          </a:bodyPr>
          <a:lstStyle/>
          <a:p>
            <a:r>
              <a:rPr lang="en-IN" sz="1100" b="1" i="1" dirty="0"/>
              <a:t>Stage 4</a:t>
            </a:r>
          </a:p>
        </p:txBody>
      </p:sp>
      <p:sp>
        <p:nvSpPr>
          <p:cNvPr id="11" name="TextBox 10"/>
          <p:cNvSpPr txBox="1"/>
          <p:nvPr/>
        </p:nvSpPr>
        <p:spPr>
          <a:xfrm>
            <a:off x="6544650" y="2595556"/>
            <a:ext cx="686407" cy="261610"/>
          </a:xfrm>
          <a:prstGeom prst="rect">
            <a:avLst/>
          </a:prstGeom>
          <a:noFill/>
        </p:spPr>
        <p:txBody>
          <a:bodyPr wrap="none" rtlCol="0">
            <a:spAutoFit/>
          </a:bodyPr>
          <a:lstStyle/>
          <a:p>
            <a:r>
              <a:rPr lang="en-IN" sz="1100" b="1" i="1" dirty="0"/>
              <a:t>Stage 5</a:t>
            </a:r>
          </a:p>
        </p:txBody>
      </p:sp>
      <p:sp>
        <p:nvSpPr>
          <p:cNvPr id="12" name="TextBox 11"/>
          <p:cNvSpPr txBox="1"/>
          <p:nvPr/>
        </p:nvSpPr>
        <p:spPr>
          <a:xfrm>
            <a:off x="1865068" y="6075987"/>
            <a:ext cx="974947" cy="261610"/>
          </a:xfrm>
          <a:prstGeom prst="rect">
            <a:avLst/>
          </a:prstGeom>
          <a:noFill/>
        </p:spPr>
        <p:txBody>
          <a:bodyPr wrap="none" rtlCol="0">
            <a:spAutoFit/>
          </a:bodyPr>
          <a:lstStyle/>
          <a:p>
            <a:r>
              <a:rPr lang="en-IN" sz="1100" b="1" dirty="0"/>
              <a:t>Low growth</a:t>
            </a:r>
          </a:p>
        </p:txBody>
      </p:sp>
      <p:sp>
        <p:nvSpPr>
          <p:cNvPr id="13" name="TextBox 12"/>
          <p:cNvSpPr txBox="1"/>
          <p:nvPr/>
        </p:nvSpPr>
        <p:spPr>
          <a:xfrm>
            <a:off x="3244427" y="6075987"/>
            <a:ext cx="1007007" cy="261610"/>
          </a:xfrm>
          <a:prstGeom prst="rect">
            <a:avLst/>
          </a:prstGeom>
          <a:noFill/>
        </p:spPr>
        <p:txBody>
          <a:bodyPr wrap="none" rtlCol="0">
            <a:spAutoFit/>
          </a:bodyPr>
          <a:lstStyle/>
          <a:p>
            <a:r>
              <a:rPr lang="en-IN" sz="1100" b="1" dirty="0"/>
              <a:t>High growth</a:t>
            </a:r>
          </a:p>
        </p:txBody>
      </p:sp>
      <p:sp>
        <p:nvSpPr>
          <p:cNvPr id="14" name="TextBox 13"/>
          <p:cNvSpPr txBox="1"/>
          <p:nvPr/>
        </p:nvSpPr>
        <p:spPr>
          <a:xfrm>
            <a:off x="4828345" y="6075987"/>
            <a:ext cx="946093" cy="430887"/>
          </a:xfrm>
          <a:prstGeom prst="rect">
            <a:avLst/>
          </a:prstGeom>
          <a:noFill/>
        </p:spPr>
        <p:txBody>
          <a:bodyPr wrap="none" rtlCol="0">
            <a:spAutoFit/>
          </a:bodyPr>
          <a:lstStyle/>
          <a:p>
            <a:pPr algn="ctr"/>
            <a:r>
              <a:rPr lang="en-IN" sz="1100" b="1" dirty="0"/>
              <a:t>Decreasing</a:t>
            </a:r>
          </a:p>
          <a:p>
            <a:pPr algn="ctr"/>
            <a:r>
              <a:rPr lang="en-IN" sz="1100" b="1" dirty="0"/>
              <a:t>growth</a:t>
            </a:r>
          </a:p>
        </p:txBody>
      </p:sp>
      <p:sp>
        <p:nvSpPr>
          <p:cNvPr id="15" name="TextBox 14"/>
          <p:cNvSpPr txBox="1"/>
          <p:nvPr/>
        </p:nvSpPr>
        <p:spPr>
          <a:xfrm>
            <a:off x="5965509" y="6075987"/>
            <a:ext cx="654346" cy="430887"/>
          </a:xfrm>
          <a:prstGeom prst="rect">
            <a:avLst/>
          </a:prstGeom>
          <a:noFill/>
        </p:spPr>
        <p:txBody>
          <a:bodyPr wrap="none" rtlCol="0">
            <a:spAutoFit/>
          </a:bodyPr>
          <a:lstStyle/>
          <a:p>
            <a:pPr algn="ctr"/>
            <a:r>
              <a:rPr lang="en-IN" sz="1100" b="1" dirty="0"/>
              <a:t>Low</a:t>
            </a:r>
          </a:p>
          <a:p>
            <a:pPr algn="ctr"/>
            <a:r>
              <a:rPr lang="en-IN" sz="1100" b="1" dirty="0"/>
              <a:t>growth</a:t>
            </a:r>
          </a:p>
        </p:txBody>
      </p:sp>
      <p:sp>
        <p:nvSpPr>
          <p:cNvPr id="16" name="TextBox 15"/>
          <p:cNvSpPr txBox="1"/>
          <p:nvPr/>
        </p:nvSpPr>
        <p:spPr>
          <a:xfrm>
            <a:off x="6680455" y="6075987"/>
            <a:ext cx="686407" cy="261610"/>
          </a:xfrm>
          <a:prstGeom prst="rect">
            <a:avLst/>
          </a:prstGeom>
          <a:noFill/>
        </p:spPr>
        <p:txBody>
          <a:bodyPr wrap="none" rtlCol="0">
            <a:spAutoFit/>
          </a:bodyPr>
          <a:lstStyle/>
          <a:p>
            <a:pPr algn="ctr"/>
            <a:r>
              <a:rPr lang="en-IN" sz="1100" b="1" dirty="0"/>
              <a:t>Decline</a:t>
            </a:r>
          </a:p>
        </p:txBody>
      </p:sp>
      <p:sp>
        <p:nvSpPr>
          <p:cNvPr id="17" name="TextBox 16"/>
          <p:cNvSpPr txBox="1"/>
          <p:nvPr/>
        </p:nvSpPr>
        <p:spPr>
          <a:xfrm rot="16200000">
            <a:off x="6275178" y="4365228"/>
            <a:ext cx="2662909" cy="307777"/>
          </a:xfrm>
          <a:prstGeom prst="rect">
            <a:avLst/>
          </a:prstGeom>
          <a:noFill/>
        </p:spPr>
        <p:txBody>
          <a:bodyPr wrap="none" rtlCol="0">
            <a:spAutoFit/>
          </a:bodyPr>
          <a:lstStyle/>
          <a:p>
            <a:pPr algn="ctr"/>
            <a:r>
              <a:rPr lang="en-IN" b="1" dirty="0">
                <a:latin typeface="Arial Black" panose="020B0A04020102020204" pitchFamily="34" charset="0"/>
              </a:rPr>
              <a:t>Natural increase rate (%)</a:t>
            </a:r>
          </a:p>
        </p:txBody>
      </p:sp>
      <p:sp>
        <p:nvSpPr>
          <p:cNvPr id="18" name="TextBox 17"/>
          <p:cNvSpPr txBox="1"/>
          <p:nvPr/>
        </p:nvSpPr>
        <p:spPr>
          <a:xfrm rot="16200000">
            <a:off x="-159570" y="4252114"/>
            <a:ext cx="3393878" cy="307777"/>
          </a:xfrm>
          <a:prstGeom prst="rect">
            <a:avLst/>
          </a:prstGeom>
          <a:noFill/>
        </p:spPr>
        <p:txBody>
          <a:bodyPr wrap="none" rtlCol="0">
            <a:spAutoFit/>
          </a:bodyPr>
          <a:lstStyle/>
          <a:p>
            <a:pPr algn="ctr"/>
            <a:r>
              <a:rPr lang="en-US" b="1" dirty="0">
                <a:latin typeface="Arial Black" panose="020B0A04020102020204" pitchFamily="34" charset="0"/>
              </a:rPr>
              <a:t>Birth and death rates (per 1,000)</a:t>
            </a:r>
            <a:endParaRPr lang="en-IN" b="1" dirty="0">
              <a:latin typeface="Arial Black" panose="020B0A04020102020204" pitchFamily="34" charset="0"/>
            </a:endParaRPr>
          </a:p>
        </p:txBody>
      </p:sp>
      <p:sp>
        <p:nvSpPr>
          <p:cNvPr id="19" name="TextBox 18"/>
          <p:cNvSpPr txBox="1"/>
          <p:nvPr/>
        </p:nvSpPr>
        <p:spPr>
          <a:xfrm>
            <a:off x="1707933" y="5154410"/>
            <a:ext cx="263214" cy="261610"/>
          </a:xfrm>
          <a:prstGeom prst="rect">
            <a:avLst/>
          </a:prstGeom>
          <a:noFill/>
        </p:spPr>
        <p:txBody>
          <a:bodyPr wrap="none" rtlCol="0">
            <a:spAutoFit/>
          </a:bodyPr>
          <a:lstStyle/>
          <a:p>
            <a:pPr algn="r"/>
            <a:r>
              <a:rPr lang="en-IN" sz="1100" b="1" dirty="0"/>
              <a:t>0</a:t>
            </a:r>
          </a:p>
        </p:txBody>
      </p:sp>
      <p:sp>
        <p:nvSpPr>
          <p:cNvPr id="20" name="TextBox 19"/>
          <p:cNvSpPr txBox="1"/>
          <p:nvPr/>
        </p:nvSpPr>
        <p:spPr>
          <a:xfrm>
            <a:off x="1629387" y="4720744"/>
            <a:ext cx="341761" cy="261610"/>
          </a:xfrm>
          <a:prstGeom prst="rect">
            <a:avLst/>
          </a:prstGeom>
          <a:noFill/>
        </p:spPr>
        <p:txBody>
          <a:bodyPr wrap="none" rtlCol="0">
            <a:spAutoFit/>
          </a:bodyPr>
          <a:lstStyle/>
          <a:p>
            <a:pPr algn="r"/>
            <a:r>
              <a:rPr lang="en-IN" sz="1100" b="1" dirty="0"/>
              <a:t>10</a:t>
            </a:r>
          </a:p>
        </p:txBody>
      </p:sp>
      <p:sp>
        <p:nvSpPr>
          <p:cNvPr id="21" name="TextBox 20"/>
          <p:cNvSpPr txBox="1"/>
          <p:nvPr/>
        </p:nvSpPr>
        <p:spPr>
          <a:xfrm>
            <a:off x="1629387" y="4287078"/>
            <a:ext cx="341761" cy="261610"/>
          </a:xfrm>
          <a:prstGeom prst="rect">
            <a:avLst/>
          </a:prstGeom>
          <a:noFill/>
        </p:spPr>
        <p:txBody>
          <a:bodyPr wrap="none" rtlCol="0">
            <a:spAutoFit/>
          </a:bodyPr>
          <a:lstStyle/>
          <a:p>
            <a:pPr algn="r"/>
            <a:r>
              <a:rPr lang="en-IN" sz="1100" b="1" dirty="0"/>
              <a:t>20</a:t>
            </a:r>
          </a:p>
        </p:txBody>
      </p:sp>
      <p:sp>
        <p:nvSpPr>
          <p:cNvPr id="22" name="TextBox 21"/>
          <p:cNvSpPr txBox="1"/>
          <p:nvPr/>
        </p:nvSpPr>
        <p:spPr>
          <a:xfrm>
            <a:off x="1629387" y="3853412"/>
            <a:ext cx="341761" cy="261610"/>
          </a:xfrm>
          <a:prstGeom prst="rect">
            <a:avLst/>
          </a:prstGeom>
          <a:noFill/>
        </p:spPr>
        <p:txBody>
          <a:bodyPr wrap="none" rtlCol="0">
            <a:spAutoFit/>
          </a:bodyPr>
          <a:lstStyle/>
          <a:p>
            <a:pPr algn="r"/>
            <a:r>
              <a:rPr lang="en-IN" sz="1100" b="1" dirty="0"/>
              <a:t>30</a:t>
            </a:r>
          </a:p>
        </p:txBody>
      </p:sp>
      <p:sp>
        <p:nvSpPr>
          <p:cNvPr id="23" name="TextBox 22"/>
          <p:cNvSpPr txBox="1"/>
          <p:nvPr/>
        </p:nvSpPr>
        <p:spPr>
          <a:xfrm>
            <a:off x="1629387" y="3419746"/>
            <a:ext cx="341761" cy="261610"/>
          </a:xfrm>
          <a:prstGeom prst="rect">
            <a:avLst/>
          </a:prstGeom>
          <a:noFill/>
        </p:spPr>
        <p:txBody>
          <a:bodyPr wrap="none" rtlCol="0">
            <a:spAutoFit/>
          </a:bodyPr>
          <a:lstStyle/>
          <a:p>
            <a:pPr algn="r"/>
            <a:r>
              <a:rPr lang="en-IN" sz="1100" b="1" dirty="0"/>
              <a:t>40</a:t>
            </a:r>
          </a:p>
        </p:txBody>
      </p:sp>
      <p:sp>
        <p:nvSpPr>
          <p:cNvPr id="24" name="TextBox 23"/>
          <p:cNvSpPr txBox="1"/>
          <p:nvPr/>
        </p:nvSpPr>
        <p:spPr>
          <a:xfrm>
            <a:off x="1629387" y="2986080"/>
            <a:ext cx="341761" cy="261610"/>
          </a:xfrm>
          <a:prstGeom prst="rect">
            <a:avLst/>
          </a:prstGeom>
          <a:noFill/>
        </p:spPr>
        <p:txBody>
          <a:bodyPr wrap="none" rtlCol="0">
            <a:spAutoFit/>
          </a:bodyPr>
          <a:lstStyle/>
          <a:p>
            <a:pPr algn="r"/>
            <a:r>
              <a:rPr lang="en-IN" sz="1100" b="1" dirty="0"/>
              <a:t>50</a:t>
            </a:r>
          </a:p>
        </p:txBody>
      </p:sp>
      <p:sp>
        <p:nvSpPr>
          <p:cNvPr id="25" name="TextBox 24"/>
          <p:cNvSpPr txBox="1"/>
          <p:nvPr/>
        </p:nvSpPr>
        <p:spPr>
          <a:xfrm rot="1391394">
            <a:off x="4669857" y="4638557"/>
            <a:ext cx="753733" cy="338554"/>
          </a:xfrm>
          <a:prstGeom prst="rect">
            <a:avLst/>
          </a:prstGeom>
          <a:noFill/>
        </p:spPr>
        <p:txBody>
          <a:bodyPr wrap="none" rtlCol="0">
            <a:spAutoFit/>
          </a:bodyPr>
          <a:lstStyle/>
          <a:p>
            <a:r>
              <a:rPr lang="en-IN" sz="1600" b="1" dirty="0">
                <a:solidFill>
                  <a:srgbClr val="007CC2"/>
                </a:solidFill>
              </a:rPr>
              <a:t>Death</a:t>
            </a:r>
          </a:p>
        </p:txBody>
      </p:sp>
      <p:sp>
        <p:nvSpPr>
          <p:cNvPr id="26" name="TextBox 25"/>
          <p:cNvSpPr txBox="1"/>
          <p:nvPr/>
        </p:nvSpPr>
        <p:spPr>
          <a:xfrm rot="1806156">
            <a:off x="4840994" y="3624691"/>
            <a:ext cx="663964" cy="338554"/>
          </a:xfrm>
          <a:prstGeom prst="rect">
            <a:avLst/>
          </a:prstGeom>
          <a:noFill/>
        </p:spPr>
        <p:txBody>
          <a:bodyPr wrap="none" rtlCol="0">
            <a:spAutoFit/>
          </a:bodyPr>
          <a:lstStyle/>
          <a:p>
            <a:r>
              <a:rPr lang="en-IN" sz="1600" b="1" dirty="0">
                <a:solidFill>
                  <a:srgbClr val="FF0000"/>
                </a:solidFill>
              </a:rPr>
              <a:t>Birth</a:t>
            </a:r>
          </a:p>
        </p:txBody>
      </p:sp>
      <p:sp>
        <p:nvSpPr>
          <p:cNvPr id="27" name="TextBox 26"/>
          <p:cNvSpPr txBox="1"/>
          <p:nvPr/>
        </p:nvSpPr>
        <p:spPr>
          <a:xfrm rot="2912387">
            <a:off x="4597506" y="3459791"/>
            <a:ext cx="1617351" cy="242469"/>
          </a:xfrm>
          <a:prstGeom prst="rect">
            <a:avLst/>
          </a:prstGeom>
          <a:noFill/>
        </p:spPr>
        <p:txBody>
          <a:bodyPr wrap="none" rtlCol="0">
            <a:prstTxWarp prst="textArchUp">
              <a:avLst>
                <a:gd name="adj" fmla="val 12609354"/>
              </a:avLst>
            </a:prstTxWarp>
            <a:spAutoFit/>
          </a:bodyPr>
          <a:lstStyle/>
          <a:p>
            <a:r>
              <a:rPr lang="en-IN" sz="2000" b="1" dirty="0">
                <a:solidFill>
                  <a:srgbClr val="956027"/>
                </a:solidFill>
              </a:rPr>
              <a:t>Natural increase</a:t>
            </a:r>
          </a:p>
        </p:txBody>
      </p:sp>
      <p:sp>
        <p:nvSpPr>
          <p:cNvPr id="29" name="TextBox 28"/>
          <p:cNvSpPr txBox="1"/>
          <p:nvPr/>
        </p:nvSpPr>
        <p:spPr>
          <a:xfrm>
            <a:off x="7285910" y="2856401"/>
            <a:ext cx="263214" cy="261610"/>
          </a:xfrm>
          <a:prstGeom prst="rect">
            <a:avLst/>
          </a:prstGeom>
          <a:noFill/>
        </p:spPr>
        <p:txBody>
          <a:bodyPr wrap="none" rtlCol="0">
            <a:spAutoFit/>
          </a:bodyPr>
          <a:lstStyle/>
          <a:p>
            <a:r>
              <a:rPr lang="en-IN" sz="1100" b="1" dirty="0"/>
              <a:t>3</a:t>
            </a:r>
          </a:p>
        </p:txBody>
      </p:sp>
      <p:sp>
        <p:nvSpPr>
          <p:cNvPr id="30" name="TextBox 29"/>
          <p:cNvSpPr txBox="1"/>
          <p:nvPr/>
        </p:nvSpPr>
        <p:spPr>
          <a:xfrm>
            <a:off x="7285910" y="4399743"/>
            <a:ext cx="263214" cy="261610"/>
          </a:xfrm>
          <a:prstGeom prst="rect">
            <a:avLst/>
          </a:prstGeom>
          <a:noFill/>
        </p:spPr>
        <p:txBody>
          <a:bodyPr wrap="none" rtlCol="0">
            <a:spAutoFit/>
          </a:bodyPr>
          <a:lstStyle/>
          <a:p>
            <a:r>
              <a:rPr lang="en-IN" sz="1100" b="1" dirty="0"/>
              <a:t>1</a:t>
            </a:r>
          </a:p>
        </p:txBody>
      </p:sp>
      <p:sp>
        <p:nvSpPr>
          <p:cNvPr id="31" name="TextBox 30"/>
          <p:cNvSpPr txBox="1"/>
          <p:nvPr/>
        </p:nvSpPr>
        <p:spPr>
          <a:xfrm>
            <a:off x="7285910" y="5157359"/>
            <a:ext cx="263214" cy="261610"/>
          </a:xfrm>
          <a:prstGeom prst="rect">
            <a:avLst/>
          </a:prstGeom>
          <a:noFill/>
        </p:spPr>
        <p:txBody>
          <a:bodyPr wrap="none" rtlCol="0">
            <a:spAutoFit/>
          </a:bodyPr>
          <a:lstStyle/>
          <a:p>
            <a:r>
              <a:rPr lang="en-IN" sz="1100" b="1" dirty="0"/>
              <a:t>0</a:t>
            </a:r>
          </a:p>
        </p:txBody>
      </p:sp>
      <p:sp>
        <p:nvSpPr>
          <p:cNvPr id="32" name="TextBox 31"/>
          <p:cNvSpPr txBox="1"/>
          <p:nvPr/>
        </p:nvSpPr>
        <p:spPr>
          <a:xfrm>
            <a:off x="7264155" y="5908200"/>
            <a:ext cx="341761" cy="261610"/>
          </a:xfrm>
          <a:prstGeom prst="rect">
            <a:avLst/>
          </a:prstGeom>
          <a:noFill/>
        </p:spPr>
        <p:txBody>
          <a:bodyPr wrap="none" rtlCol="0">
            <a:spAutoFit/>
          </a:bodyPr>
          <a:lstStyle/>
          <a:p>
            <a:r>
              <a:rPr lang="en-IN" sz="1100" b="1" dirty="0"/>
              <a:t>–1</a:t>
            </a:r>
          </a:p>
        </p:txBody>
      </p:sp>
      <p:sp>
        <p:nvSpPr>
          <p:cNvPr id="35" name="TextBox 34"/>
          <p:cNvSpPr txBox="1"/>
          <p:nvPr/>
        </p:nvSpPr>
        <p:spPr>
          <a:xfrm>
            <a:off x="7285910" y="3652530"/>
            <a:ext cx="263214" cy="261610"/>
          </a:xfrm>
          <a:prstGeom prst="rect">
            <a:avLst/>
          </a:prstGeom>
          <a:noFill/>
        </p:spPr>
        <p:txBody>
          <a:bodyPr wrap="none" rtlCol="0">
            <a:spAutoFit/>
          </a:bodyPr>
          <a:lstStyle/>
          <a:p>
            <a:r>
              <a:rPr lang="en-IN" sz="1100" b="1" dirty="0"/>
              <a:t>5</a:t>
            </a:r>
          </a:p>
        </p:txBody>
      </p:sp>
    </p:spTree>
    <p:extLst>
      <p:ext uri="{BB962C8B-B14F-4D97-AF65-F5344CB8AC3E}">
        <p14:creationId xmlns:p14="http://schemas.microsoft.com/office/powerpoint/2010/main" val="2089220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294" y="2848961"/>
            <a:ext cx="5715206" cy="2899604"/>
          </a:xfrm>
          <a:prstGeom prst="rect">
            <a:avLst/>
          </a:prstGeom>
        </p:spPr>
      </p:pic>
      <p:sp>
        <p:nvSpPr>
          <p:cNvPr id="2" name="Title 1">
            <a:extLst>
              <a:ext uri="{FF2B5EF4-FFF2-40B4-BE49-F238E27FC236}">
                <a16:creationId xmlns:a16="http://schemas.microsoft.com/office/drawing/2014/main" id="{34D3BF41-A1C9-4E79-BBBC-3524371EDF7F}"/>
              </a:ext>
            </a:extLst>
          </p:cNvPr>
          <p:cNvSpPr>
            <a:spLocks noGrp="1"/>
          </p:cNvSpPr>
          <p:nvPr>
            <p:ph type="title"/>
          </p:nvPr>
        </p:nvSpPr>
        <p:spPr/>
        <p:txBody>
          <a:bodyPr/>
          <a:lstStyle/>
          <a:p>
            <a:r>
              <a:rPr lang="en-US" dirty="0"/>
              <a:t>2.4.1 Population Futures </a:t>
            </a:r>
            <a:r>
              <a:rPr lang="en-US" sz="2000" b="0" dirty="0"/>
              <a:t>(4 of 6)</a:t>
            </a:r>
          </a:p>
        </p:txBody>
      </p:sp>
      <p:sp>
        <p:nvSpPr>
          <p:cNvPr id="3" name="Content Placeholder 2">
            <a:extLst>
              <a:ext uri="{FF2B5EF4-FFF2-40B4-BE49-F238E27FC236}">
                <a16:creationId xmlns:a16="http://schemas.microsoft.com/office/drawing/2014/main" id="{4C06EBD3-C102-465B-9000-BB5B99F03FC4}"/>
              </a:ext>
            </a:extLst>
          </p:cNvPr>
          <p:cNvSpPr>
            <a:spLocks noGrp="1"/>
          </p:cNvSpPr>
          <p:nvPr>
            <p:ph sz="quarter" idx="13"/>
          </p:nvPr>
        </p:nvSpPr>
        <p:spPr>
          <a:xfrm>
            <a:off x="457200" y="1556326"/>
            <a:ext cx="8229600" cy="705931"/>
          </a:xfrm>
        </p:spPr>
        <p:txBody>
          <a:bodyPr/>
          <a:lstStyle/>
          <a:p>
            <a:pPr marL="432" indent="0">
              <a:buNone/>
            </a:pPr>
            <a:r>
              <a:rPr lang="fr-FR" altLang="en-US" b="1" dirty="0"/>
              <a:t>Figure 2-48:</a:t>
            </a:r>
            <a:r>
              <a:rPr lang="fr-FR" altLang="en-US" dirty="0"/>
              <a:t> </a:t>
            </a:r>
            <a:r>
              <a:rPr lang="en-US" altLang="en-US" dirty="0"/>
              <a:t>Japan faces a population structure with </a:t>
            </a:r>
            <a:br>
              <a:rPr lang="en-US" altLang="en-US" dirty="0"/>
            </a:br>
            <a:r>
              <a:rPr lang="en-US" altLang="en-US" dirty="0"/>
              <a:t>many older people and few of working age.</a:t>
            </a:r>
          </a:p>
        </p:txBody>
      </p:sp>
      <p:sp>
        <p:nvSpPr>
          <p:cNvPr id="5" name="TextBox 4"/>
          <p:cNvSpPr txBox="1"/>
          <p:nvPr/>
        </p:nvSpPr>
        <p:spPr>
          <a:xfrm>
            <a:off x="6264363" y="2560347"/>
            <a:ext cx="880369" cy="253916"/>
          </a:xfrm>
          <a:prstGeom prst="rect">
            <a:avLst/>
          </a:prstGeom>
          <a:noFill/>
        </p:spPr>
        <p:txBody>
          <a:bodyPr wrap="none" rtlCol="0">
            <a:spAutoFit/>
          </a:bodyPr>
          <a:lstStyle/>
          <a:p>
            <a:r>
              <a:rPr lang="en-IN" sz="1050" b="1" dirty="0"/>
              <a:t>(projected)</a:t>
            </a:r>
          </a:p>
        </p:txBody>
      </p:sp>
      <p:sp>
        <p:nvSpPr>
          <p:cNvPr id="7" name="TextBox 6"/>
          <p:cNvSpPr txBox="1"/>
          <p:nvPr/>
        </p:nvSpPr>
        <p:spPr>
          <a:xfrm>
            <a:off x="2765852" y="2571252"/>
            <a:ext cx="524503" cy="276999"/>
          </a:xfrm>
          <a:prstGeom prst="rect">
            <a:avLst/>
          </a:prstGeom>
          <a:noFill/>
        </p:spPr>
        <p:txBody>
          <a:bodyPr wrap="none" rtlCol="0">
            <a:spAutoFit/>
          </a:bodyPr>
          <a:lstStyle/>
          <a:p>
            <a:r>
              <a:rPr lang="en-IN" sz="1200" b="1" dirty="0">
                <a:latin typeface="+mj-lt"/>
              </a:rPr>
              <a:t>1950</a:t>
            </a:r>
          </a:p>
        </p:txBody>
      </p:sp>
      <p:sp>
        <p:nvSpPr>
          <p:cNvPr id="8" name="TextBox 7"/>
          <p:cNvSpPr txBox="1"/>
          <p:nvPr/>
        </p:nvSpPr>
        <p:spPr>
          <a:xfrm>
            <a:off x="3591378" y="4195196"/>
            <a:ext cx="713657" cy="276999"/>
          </a:xfrm>
          <a:prstGeom prst="rect">
            <a:avLst/>
          </a:prstGeom>
          <a:noFill/>
        </p:spPr>
        <p:txBody>
          <a:bodyPr wrap="none" rtlCol="0">
            <a:spAutoFit/>
          </a:bodyPr>
          <a:lstStyle/>
          <a:p>
            <a:r>
              <a:rPr lang="en-IN" sz="1200" b="1" dirty="0">
                <a:solidFill>
                  <a:srgbClr val="F35E18"/>
                </a:solidFill>
              </a:rPr>
              <a:t>Female</a:t>
            </a:r>
          </a:p>
        </p:txBody>
      </p:sp>
      <p:sp>
        <p:nvSpPr>
          <p:cNvPr id="9" name="TextBox 8"/>
          <p:cNvSpPr txBox="1"/>
          <p:nvPr/>
        </p:nvSpPr>
        <p:spPr>
          <a:xfrm>
            <a:off x="1913664" y="4191038"/>
            <a:ext cx="526106" cy="276999"/>
          </a:xfrm>
          <a:prstGeom prst="rect">
            <a:avLst/>
          </a:prstGeom>
          <a:noFill/>
        </p:spPr>
        <p:txBody>
          <a:bodyPr wrap="none" rtlCol="0">
            <a:spAutoFit/>
          </a:bodyPr>
          <a:lstStyle/>
          <a:p>
            <a:r>
              <a:rPr lang="en-IN" sz="1200" b="1" dirty="0">
                <a:solidFill>
                  <a:srgbClr val="6E86C4"/>
                </a:solidFill>
              </a:rPr>
              <a:t>Male</a:t>
            </a:r>
          </a:p>
        </p:txBody>
      </p:sp>
      <p:sp>
        <p:nvSpPr>
          <p:cNvPr id="10" name="TextBox 9"/>
          <p:cNvSpPr txBox="1"/>
          <p:nvPr/>
        </p:nvSpPr>
        <p:spPr>
          <a:xfrm>
            <a:off x="4367774" y="2623005"/>
            <a:ext cx="439544" cy="253916"/>
          </a:xfrm>
          <a:prstGeom prst="rect">
            <a:avLst/>
          </a:prstGeom>
          <a:noFill/>
        </p:spPr>
        <p:txBody>
          <a:bodyPr wrap="none" rtlCol="0">
            <a:spAutoFit/>
          </a:bodyPr>
          <a:lstStyle/>
          <a:p>
            <a:r>
              <a:rPr lang="en-IN" sz="1050" b="1" dirty="0">
                <a:latin typeface="+mj-lt"/>
              </a:rPr>
              <a:t>Age</a:t>
            </a:r>
          </a:p>
        </p:txBody>
      </p:sp>
      <p:sp>
        <p:nvSpPr>
          <p:cNvPr id="11" name="TextBox 10"/>
          <p:cNvSpPr txBox="1"/>
          <p:nvPr/>
        </p:nvSpPr>
        <p:spPr>
          <a:xfrm>
            <a:off x="4389093" y="2835577"/>
            <a:ext cx="380232" cy="230832"/>
          </a:xfrm>
          <a:prstGeom prst="rect">
            <a:avLst/>
          </a:prstGeom>
          <a:noFill/>
        </p:spPr>
        <p:txBody>
          <a:bodyPr wrap="none" rtlCol="0">
            <a:spAutoFit/>
          </a:bodyPr>
          <a:lstStyle/>
          <a:p>
            <a:r>
              <a:rPr lang="en-IN" sz="900" b="1" dirty="0"/>
              <a:t>90+</a:t>
            </a:r>
          </a:p>
        </p:txBody>
      </p:sp>
      <p:sp>
        <p:nvSpPr>
          <p:cNvPr id="14" name="TextBox 13"/>
          <p:cNvSpPr txBox="1"/>
          <p:nvPr/>
        </p:nvSpPr>
        <p:spPr>
          <a:xfrm>
            <a:off x="4325295" y="2982660"/>
            <a:ext cx="505267" cy="230832"/>
          </a:xfrm>
          <a:prstGeom prst="rect">
            <a:avLst/>
          </a:prstGeom>
          <a:noFill/>
        </p:spPr>
        <p:txBody>
          <a:bodyPr wrap="none" rtlCol="0">
            <a:spAutoFit/>
          </a:bodyPr>
          <a:lstStyle/>
          <a:p>
            <a:r>
              <a:rPr lang="en-IN" sz="900" b="1" dirty="0"/>
              <a:t>85–89</a:t>
            </a:r>
          </a:p>
        </p:txBody>
      </p:sp>
      <p:sp>
        <p:nvSpPr>
          <p:cNvPr id="15" name="TextBox 14"/>
          <p:cNvSpPr txBox="1"/>
          <p:nvPr/>
        </p:nvSpPr>
        <p:spPr>
          <a:xfrm>
            <a:off x="4325295" y="3129743"/>
            <a:ext cx="505267" cy="230832"/>
          </a:xfrm>
          <a:prstGeom prst="rect">
            <a:avLst/>
          </a:prstGeom>
          <a:noFill/>
        </p:spPr>
        <p:txBody>
          <a:bodyPr wrap="none" rtlCol="0">
            <a:spAutoFit/>
          </a:bodyPr>
          <a:lstStyle/>
          <a:p>
            <a:r>
              <a:rPr lang="en-IN" sz="900" b="1" dirty="0"/>
              <a:t>80–84</a:t>
            </a:r>
          </a:p>
        </p:txBody>
      </p:sp>
      <p:sp>
        <p:nvSpPr>
          <p:cNvPr id="16" name="TextBox 15"/>
          <p:cNvSpPr txBox="1"/>
          <p:nvPr/>
        </p:nvSpPr>
        <p:spPr>
          <a:xfrm>
            <a:off x="4325295" y="3276826"/>
            <a:ext cx="505267" cy="230832"/>
          </a:xfrm>
          <a:prstGeom prst="rect">
            <a:avLst/>
          </a:prstGeom>
          <a:noFill/>
        </p:spPr>
        <p:txBody>
          <a:bodyPr wrap="none" rtlCol="0">
            <a:spAutoFit/>
          </a:bodyPr>
          <a:lstStyle/>
          <a:p>
            <a:r>
              <a:rPr lang="en-IN" sz="900" b="1" dirty="0"/>
              <a:t>75–79</a:t>
            </a:r>
          </a:p>
        </p:txBody>
      </p:sp>
      <p:sp>
        <p:nvSpPr>
          <p:cNvPr id="17" name="TextBox 16"/>
          <p:cNvSpPr txBox="1"/>
          <p:nvPr/>
        </p:nvSpPr>
        <p:spPr>
          <a:xfrm>
            <a:off x="4325295" y="3423909"/>
            <a:ext cx="505267" cy="230832"/>
          </a:xfrm>
          <a:prstGeom prst="rect">
            <a:avLst/>
          </a:prstGeom>
          <a:noFill/>
        </p:spPr>
        <p:txBody>
          <a:bodyPr wrap="none" rtlCol="0">
            <a:spAutoFit/>
          </a:bodyPr>
          <a:lstStyle/>
          <a:p>
            <a:r>
              <a:rPr lang="en-IN" sz="900" b="1" dirty="0"/>
              <a:t>70–74</a:t>
            </a:r>
          </a:p>
        </p:txBody>
      </p:sp>
      <p:sp>
        <p:nvSpPr>
          <p:cNvPr id="18" name="TextBox 17"/>
          <p:cNvSpPr txBox="1"/>
          <p:nvPr/>
        </p:nvSpPr>
        <p:spPr>
          <a:xfrm>
            <a:off x="4325295" y="3570992"/>
            <a:ext cx="505267" cy="230832"/>
          </a:xfrm>
          <a:prstGeom prst="rect">
            <a:avLst/>
          </a:prstGeom>
          <a:noFill/>
        </p:spPr>
        <p:txBody>
          <a:bodyPr wrap="none" rtlCol="0">
            <a:spAutoFit/>
          </a:bodyPr>
          <a:lstStyle/>
          <a:p>
            <a:r>
              <a:rPr lang="en-IN" sz="900" b="1" dirty="0"/>
              <a:t>65–69</a:t>
            </a:r>
          </a:p>
        </p:txBody>
      </p:sp>
      <p:sp>
        <p:nvSpPr>
          <p:cNvPr id="19" name="TextBox 18"/>
          <p:cNvSpPr txBox="1"/>
          <p:nvPr/>
        </p:nvSpPr>
        <p:spPr>
          <a:xfrm>
            <a:off x="4325295" y="3718075"/>
            <a:ext cx="505267" cy="230832"/>
          </a:xfrm>
          <a:prstGeom prst="rect">
            <a:avLst/>
          </a:prstGeom>
          <a:noFill/>
        </p:spPr>
        <p:txBody>
          <a:bodyPr wrap="none" rtlCol="0">
            <a:spAutoFit/>
          </a:bodyPr>
          <a:lstStyle/>
          <a:p>
            <a:r>
              <a:rPr lang="en-IN" sz="900" b="1" dirty="0"/>
              <a:t>60–64</a:t>
            </a:r>
          </a:p>
        </p:txBody>
      </p:sp>
      <p:sp>
        <p:nvSpPr>
          <p:cNvPr id="20" name="TextBox 19"/>
          <p:cNvSpPr txBox="1"/>
          <p:nvPr/>
        </p:nvSpPr>
        <p:spPr>
          <a:xfrm>
            <a:off x="4325295" y="3865158"/>
            <a:ext cx="505267" cy="230832"/>
          </a:xfrm>
          <a:prstGeom prst="rect">
            <a:avLst/>
          </a:prstGeom>
          <a:noFill/>
        </p:spPr>
        <p:txBody>
          <a:bodyPr wrap="none" rtlCol="0">
            <a:spAutoFit/>
          </a:bodyPr>
          <a:lstStyle/>
          <a:p>
            <a:r>
              <a:rPr lang="en-IN" sz="900" b="1" dirty="0"/>
              <a:t>55–59</a:t>
            </a:r>
          </a:p>
        </p:txBody>
      </p:sp>
      <p:sp>
        <p:nvSpPr>
          <p:cNvPr id="21" name="TextBox 20"/>
          <p:cNvSpPr txBox="1"/>
          <p:nvPr/>
        </p:nvSpPr>
        <p:spPr>
          <a:xfrm>
            <a:off x="4325295" y="4012241"/>
            <a:ext cx="505267" cy="230832"/>
          </a:xfrm>
          <a:prstGeom prst="rect">
            <a:avLst/>
          </a:prstGeom>
          <a:noFill/>
        </p:spPr>
        <p:txBody>
          <a:bodyPr wrap="none" rtlCol="0">
            <a:spAutoFit/>
          </a:bodyPr>
          <a:lstStyle/>
          <a:p>
            <a:r>
              <a:rPr lang="en-IN" sz="900" b="1" dirty="0"/>
              <a:t>50–54</a:t>
            </a:r>
          </a:p>
        </p:txBody>
      </p:sp>
      <p:sp>
        <p:nvSpPr>
          <p:cNvPr id="22" name="TextBox 21"/>
          <p:cNvSpPr txBox="1"/>
          <p:nvPr/>
        </p:nvSpPr>
        <p:spPr>
          <a:xfrm>
            <a:off x="4325295" y="4159324"/>
            <a:ext cx="505267" cy="230832"/>
          </a:xfrm>
          <a:prstGeom prst="rect">
            <a:avLst/>
          </a:prstGeom>
          <a:noFill/>
        </p:spPr>
        <p:txBody>
          <a:bodyPr wrap="none" rtlCol="0">
            <a:spAutoFit/>
          </a:bodyPr>
          <a:lstStyle/>
          <a:p>
            <a:r>
              <a:rPr lang="en-IN" sz="900" b="1" dirty="0"/>
              <a:t>45–49</a:t>
            </a:r>
          </a:p>
        </p:txBody>
      </p:sp>
      <p:sp>
        <p:nvSpPr>
          <p:cNvPr id="23" name="TextBox 22"/>
          <p:cNvSpPr txBox="1"/>
          <p:nvPr/>
        </p:nvSpPr>
        <p:spPr>
          <a:xfrm>
            <a:off x="4325295" y="4306407"/>
            <a:ext cx="505267" cy="230832"/>
          </a:xfrm>
          <a:prstGeom prst="rect">
            <a:avLst/>
          </a:prstGeom>
          <a:noFill/>
        </p:spPr>
        <p:txBody>
          <a:bodyPr wrap="none" rtlCol="0">
            <a:spAutoFit/>
          </a:bodyPr>
          <a:lstStyle/>
          <a:p>
            <a:r>
              <a:rPr lang="en-IN" sz="900" b="1" dirty="0"/>
              <a:t>40–44</a:t>
            </a:r>
          </a:p>
        </p:txBody>
      </p:sp>
      <p:sp>
        <p:nvSpPr>
          <p:cNvPr id="24" name="TextBox 23"/>
          <p:cNvSpPr txBox="1"/>
          <p:nvPr/>
        </p:nvSpPr>
        <p:spPr>
          <a:xfrm>
            <a:off x="4325295" y="4453490"/>
            <a:ext cx="505267" cy="230832"/>
          </a:xfrm>
          <a:prstGeom prst="rect">
            <a:avLst/>
          </a:prstGeom>
          <a:noFill/>
        </p:spPr>
        <p:txBody>
          <a:bodyPr wrap="none" rtlCol="0">
            <a:spAutoFit/>
          </a:bodyPr>
          <a:lstStyle/>
          <a:p>
            <a:r>
              <a:rPr lang="en-IN" sz="900" b="1" dirty="0"/>
              <a:t>35–39</a:t>
            </a:r>
          </a:p>
        </p:txBody>
      </p:sp>
      <p:sp>
        <p:nvSpPr>
          <p:cNvPr id="25" name="TextBox 24"/>
          <p:cNvSpPr txBox="1"/>
          <p:nvPr/>
        </p:nvSpPr>
        <p:spPr>
          <a:xfrm>
            <a:off x="4325295" y="4600573"/>
            <a:ext cx="505267" cy="230832"/>
          </a:xfrm>
          <a:prstGeom prst="rect">
            <a:avLst/>
          </a:prstGeom>
          <a:noFill/>
        </p:spPr>
        <p:txBody>
          <a:bodyPr wrap="none" rtlCol="0">
            <a:spAutoFit/>
          </a:bodyPr>
          <a:lstStyle/>
          <a:p>
            <a:r>
              <a:rPr lang="en-IN" sz="900" b="1" dirty="0"/>
              <a:t>30–34</a:t>
            </a:r>
          </a:p>
        </p:txBody>
      </p:sp>
      <p:sp>
        <p:nvSpPr>
          <p:cNvPr id="26" name="TextBox 25"/>
          <p:cNvSpPr txBox="1"/>
          <p:nvPr/>
        </p:nvSpPr>
        <p:spPr>
          <a:xfrm>
            <a:off x="4325295" y="4747656"/>
            <a:ext cx="505267" cy="230832"/>
          </a:xfrm>
          <a:prstGeom prst="rect">
            <a:avLst/>
          </a:prstGeom>
          <a:noFill/>
        </p:spPr>
        <p:txBody>
          <a:bodyPr wrap="none" rtlCol="0">
            <a:spAutoFit/>
          </a:bodyPr>
          <a:lstStyle/>
          <a:p>
            <a:r>
              <a:rPr lang="en-IN" sz="900" b="1" dirty="0"/>
              <a:t>25–29</a:t>
            </a:r>
          </a:p>
        </p:txBody>
      </p:sp>
      <p:sp>
        <p:nvSpPr>
          <p:cNvPr id="27" name="TextBox 26"/>
          <p:cNvSpPr txBox="1"/>
          <p:nvPr/>
        </p:nvSpPr>
        <p:spPr>
          <a:xfrm>
            <a:off x="4325295" y="4894739"/>
            <a:ext cx="505267" cy="230832"/>
          </a:xfrm>
          <a:prstGeom prst="rect">
            <a:avLst/>
          </a:prstGeom>
          <a:noFill/>
        </p:spPr>
        <p:txBody>
          <a:bodyPr wrap="none" rtlCol="0">
            <a:spAutoFit/>
          </a:bodyPr>
          <a:lstStyle/>
          <a:p>
            <a:r>
              <a:rPr lang="en-IN" sz="900" b="1" dirty="0"/>
              <a:t>20–24</a:t>
            </a:r>
          </a:p>
        </p:txBody>
      </p:sp>
      <p:sp>
        <p:nvSpPr>
          <p:cNvPr id="28" name="TextBox 27"/>
          <p:cNvSpPr txBox="1"/>
          <p:nvPr/>
        </p:nvSpPr>
        <p:spPr>
          <a:xfrm>
            <a:off x="4325295" y="5041822"/>
            <a:ext cx="505267" cy="230832"/>
          </a:xfrm>
          <a:prstGeom prst="rect">
            <a:avLst/>
          </a:prstGeom>
          <a:noFill/>
        </p:spPr>
        <p:txBody>
          <a:bodyPr wrap="none" rtlCol="0">
            <a:spAutoFit/>
          </a:bodyPr>
          <a:lstStyle/>
          <a:p>
            <a:r>
              <a:rPr lang="en-IN" sz="900" b="1" dirty="0"/>
              <a:t>15–19</a:t>
            </a:r>
          </a:p>
        </p:txBody>
      </p:sp>
      <p:sp>
        <p:nvSpPr>
          <p:cNvPr id="29" name="TextBox 28"/>
          <p:cNvSpPr txBox="1"/>
          <p:nvPr/>
        </p:nvSpPr>
        <p:spPr>
          <a:xfrm>
            <a:off x="4325295" y="5188905"/>
            <a:ext cx="505267" cy="230832"/>
          </a:xfrm>
          <a:prstGeom prst="rect">
            <a:avLst/>
          </a:prstGeom>
          <a:noFill/>
        </p:spPr>
        <p:txBody>
          <a:bodyPr wrap="none" rtlCol="0">
            <a:spAutoFit/>
          </a:bodyPr>
          <a:lstStyle/>
          <a:p>
            <a:r>
              <a:rPr lang="en-IN" sz="900" b="1" dirty="0"/>
              <a:t>10–14</a:t>
            </a:r>
          </a:p>
        </p:txBody>
      </p:sp>
      <p:sp>
        <p:nvSpPr>
          <p:cNvPr id="30" name="TextBox 29"/>
          <p:cNvSpPr txBox="1"/>
          <p:nvPr/>
        </p:nvSpPr>
        <p:spPr>
          <a:xfrm>
            <a:off x="4389415" y="5335988"/>
            <a:ext cx="377026" cy="230832"/>
          </a:xfrm>
          <a:prstGeom prst="rect">
            <a:avLst/>
          </a:prstGeom>
          <a:noFill/>
        </p:spPr>
        <p:txBody>
          <a:bodyPr wrap="none" rtlCol="0">
            <a:spAutoFit/>
          </a:bodyPr>
          <a:lstStyle/>
          <a:p>
            <a:r>
              <a:rPr lang="en-IN" sz="900" b="1" dirty="0"/>
              <a:t>5–9</a:t>
            </a:r>
          </a:p>
        </p:txBody>
      </p:sp>
      <p:sp>
        <p:nvSpPr>
          <p:cNvPr id="31" name="TextBox 30"/>
          <p:cNvSpPr txBox="1"/>
          <p:nvPr/>
        </p:nvSpPr>
        <p:spPr>
          <a:xfrm>
            <a:off x="4389415" y="5483070"/>
            <a:ext cx="377026" cy="230832"/>
          </a:xfrm>
          <a:prstGeom prst="rect">
            <a:avLst/>
          </a:prstGeom>
          <a:noFill/>
        </p:spPr>
        <p:txBody>
          <a:bodyPr wrap="none" rtlCol="0">
            <a:spAutoFit/>
          </a:bodyPr>
          <a:lstStyle/>
          <a:p>
            <a:pPr algn="ctr"/>
            <a:r>
              <a:rPr lang="en-IN" sz="900" b="1" dirty="0"/>
              <a:t>0–4</a:t>
            </a:r>
          </a:p>
        </p:txBody>
      </p:sp>
      <p:sp>
        <p:nvSpPr>
          <p:cNvPr id="32" name="TextBox 31"/>
          <p:cNvSpPr txBox="1"/>
          <p:nvPr/>
        </p:nvSpPr>
        <p:spPr>
          <a:xfrm>
            <a:off x="3675021" y="5893804"/>
            <a:ext cx="2257349" cy="261610"/>
          </a:xfrm>
          <a:prstGeom prst="rect">
            <a:avLst/>
          </a:prstGeom>
          <a:noFill/>
        </p:spPr>
        <p:txBody>
          <a:bodyPr wrap="none" rtlCol="0">
            <a:spAutoFit/>
          </a:bodyPr>
          <a:lstStyle/>
          <a:p>
            <a:r>
              <a:rPr lang="en-IN" sz="1100" b="1" dirty="0">
                <a:latin typeface="Arial Black" panose="020B0A04020102020204" pitchFamily="34" charset="0"/>
              </a:rPr>
              <a:t>Percent of total population</a:t>
            </a:r>
          </a:p>
        </p:txBody>
      </p:sp>
      <p:sp>
        <p:nvSpPr>
          <p:cNvPr id="35" name="TextBox 34"/>
          <p:cNvSpPr txBox="1"/>
          <p:nvPr/>
        </p:nvSpPr>
        <p:spPr>
          <a:xfrm>
            <a:off x="1592416" y="5705441"/>
            <a:ext cx="260008" cy="253916"/>
          </a:xfrm>
          <a:prstGeom prst="rect">
            <a:avLst/>
          </a:prstGeom>
          <a:noFill/>
        </p:spPr>
        <p:txBody>
          <a:bodyPr wrap="none" rtlCol="0">
            <a:spAutoFit/>
          </a:bodyPr>
          <a:lstStyle/>
          <a:p>
            <a:r>
              <a:rPr lang="en-IN" sz="1050" b="1" dirty="0"/>
              <a:t>6</a:t>
            </a:r>
          </a:p>
        </p:txBody>
      </p:sp>
      <p:sp>
        <p:nvSpPr>
          <p:cNvPr id="36" name="TextBox 35"/>
          <p:cNvSpPr txBox="1"/>
          <p:nvPr/>
        </p:nvSpPr>
        <p:spPr>
          <a:xfrm>
            <a:off x="2037262" y="5705441"/>
            <a:ext cx="260008" cy="253916"/>
          </a:xfrm>
          <a:prstGeom prst="rect">
            <a:avLst/>
          </a:prstGeom>
          <a:noFill/>
        </p:spPr>
        <p:txBody>
          <a:bodyPr wrap="none" rtlCol="0">
            <a:spAutoFit/>
          </a:bodyPr>
          <a:lstStyle/>
          <a:p>
            <a:r>
              <a:rPr lang="en-IN" sz="1050" b="1" dirty="0"/>
              <a:t>4</a:t>
            </a:r>
          </a:p>
        </p:txBody>
      </p:sp>
      <p:sp>
        <p:nvSpPr>
          <p:cNvPr id="37" name="TextBox 36"/>
          <p:cNvSpPr txBox="1"/>
          <p:nvPr/>
        </p:nvSpPr>
        <p:spPr>
          <a:xfrm>
            <a:off x="2482108" y="5705441"/>
            <a:ext cx="260008" cy="253916"/>
          </a:xfrm>
          <a:prstGeom prst="rect">
            <a:avLst/>
          </a:prstGeom>
          <a:noFill/>
        </p:spPr>
        <p:txBody>
          <a:bodyPr wrap="none" rtlCol="0">
            <a:spAutoFit/>
          </a:bodyPr>
          <a:lstStyle/>
          <a:p>
            <a:r>
              <a:rPr lang="en-IN" sz="1050" b="1" dirty="0"/>
              <a:t>2</a:t>
            </a:r>
          </a:p>
        </p:txBody>
      </p:sp>
      <p:sp>
        <p:nvSpPr>
          <p:cNvPr id="38" name="TextBox 37"/>
          <p:cNvSpPr txBox="1"/>
          <p:nvPr/>
        </p:nvSpPr>
        <p:spPr>
          <a:xfrm>
            <a:off x="2926954" y="5705441"/>
            <a:ext cx="260008" cy="253916"/>
          </a:xfrm>
          <a:prstGeom prst="rect">
            <a:avLst/>
          </a:prstGeom>
          <a:noFill/>
        </p:spPr>
        <p:txBody>
          <a:bodyPr wrap="none" rtlCol="0">
            <a:spAutoFit/>
          </a:bodyPr>
          <a:lstStyle/>
          <a:p>
            <a:r>
              <a:rPr lang="en-IN" sz="1050" b="1" dirty="0"/>
              <a:t>0</a:t>
            </a:r>
          </a:p>
        </p:txBody>
      </p:sp>
      <p:sp>
        <p:nvSpPr>
          <p:cNvPr id="39" name="TextBox 38"/>
          <p:cNvSpPr txBox="1"/>
          <p:nvPr/>
        </p:nvSpPr>
        <p:spPr>
          <a:xfrm>
            <a:off x="3371800" y="5705441"/>
            <a:ext cx="260008" cy="253916"/>
          </a:xfrm>
          <a:prstGeom prst="rect">
            <a:avLst/>
          </a:prstGeom>
          <a:noFill/>
        </p:spPr>
        <p:txBody>
          <a:bodyPr wrap="none" rtlCol="0">
            <a:spAutoFit/>
          </a:bodyPr>
          <a:lstStyle/>
          <a:p>
            <a:r>
              <a:rPr lang="en-IN" sz="1050" b="1" dirty="0"/>
              <a:t>2</a:t>
            </a:r>
          </a:p>
        </p:txBody>
      </p:sp>
      <p:sp>
        <p:nvSpPr>
          <p:cNvPr id="40" name="TextBox 39"/>
          <p:cNvSpPr txBox="1"/>
          <p:nvPr/>
        </p:nvSpPr>
        <p:spPr>
          <a:xfrm>
            <a:off x="3816646" y="5705441"/>
            <a:ext cx="260008" cy="253916"/>
          </a:xfrm>
          <a:prstGeom prst="rect">
            <a:avLst/>
          </a:prstGeom>
          <a:noFill/>
        </p:spPr>
        <p:txBody>
          <a:bodyPr wrap="none" rtlCol="0">
            <a:spAutoFit/>
          </a:bodyPr>
          <a:lstStyle/>
          <a:p>
            <a:r>
              <a:rPr lang="en-IN" sz="1050" b="1" dirty="0"/>
              <a:t>4</a:t>
            </a:r>
          </a:p>
        </p:txBody>
      </p:sp>
      <p:sp>
        <p:nvSpPr>
          <p:cNvPr id="41" name="TextBox 40"/>
          <p:cNvSpPr txBox="1"/>
          <p:nvPr/>
        </p:nvSpPr>
        <p:spPr>
          <a:xfrm>
            <a:off x="4261494" y="5705441"/>
            <a:ext cx="260008" cy="253916"/>
          </a:xfrm>
          <a:prstGeom prst="rect">
            <a:avLst/>
          </a:prstGeom>
          <a:noFill/>
        </p:spPr>
        <p:txBody>
          <a:bodyPr wrap="none" rtlCol="0">
            <a:spAutoFit/>
          </a:bodyPr>
          <a:lstStyle/>
          <a:p>
            <a:r>
              <a:rPr lang="en-IN" sz="1050" b="1" dirty="0"/>
              <a:t>6</a:t>
            </a:r>
          </a:p>
        </p:txBody>
      </p:sp>
      <p:sp>
        <p:nvSpPr>
          <p:cNvPr id="44" name="TextBox 43"/>
          <p:cNvSpPr txBox="1"/>
          <p:nvPr/>
        </p:nvSpPr>
        <p:spPr>
          <a:xfrm>
            <a:off x="6682028" y="4195196"/>
            <a:ext cx="713657" cy="276999"/>
          </a:xfrm>
          <a:prstGeom prst="rect">
            <a:avLst/>
          </a:prstGeom>
          <a:noFill/>
        </p:spPr>
        <p:txBody>
          <a:bodyPr wrap="none" rtlCol="0">
            <a:spAutoFit/>
          </a:bodyPr>
          <a:lstStyle/>
          <a:p>
            <a:r>
              <a:rPr lang="en-IN" sz="1200" b="1" dirty="0">
                <a:solidFill>
                  <a:srgbClr val="F35E18"/>
                </a:solidFill>
              </a:rPr>
              <a:t>Female</a:t>
            </a:r>
          </a:p>
        </p:txBody>
      </p:sp>
      <p:sp>
        <p:nvSpPr>
          <p:cNvPr id="45" name="TextBox 44"/>
          <p:cNvSpPr txBox="1"/>
          <p:nvPr/>
        </p:nvSpPr>
        <p:spPr>
          <a:xfrm>
            <a:off x="4915734" y="4191038"/>
            <a:ext cx="526106" cy="276999"/>
          </a:xfrm>
          <a:prstGeom prst="rect">
            <a:avLst/>
          </a:prstGeom>
          <a:noFill/>
        </p:spPr>
        <p:txBody>
          <a:bodyPr wrap="none" rtlCol="0">
            <a:spAutoFit/>
          </a:bodyPr>
          <a:lstStyle/>
          <a:p>
            <a:r>
              <a:rPr lang="en-IN" sz="1200" b="1" dirty="0">
                <a:solidFill>
                  <a:srgbClr val="6E86C4"/>
                </a:solidFill>
              </a:rPr>
              <a:t>Male</a:t>
            </a:r>
          </a:p>
        </p:txBody>
      </p:sp>
      <p:sp>
        <p:nvSpPr>
          <p:cNvPr id="46" name="TextBox 45"/>
          <p:cNvSpPr txBox="1"/>
          <p:nvPr/>
        </p:nvSpPr>
        <p:spPr>
          <a:xfrm>
            <a:off x="4622499" y="5705441"/>
            <a:ext cx="260008" cy="253916"/>
          </a:xfrm>
          <a:prstGeom prst="rect">
            <a:avLst/>
          </a:prstGeom>
          <a:noFill/>
        </p:spPr>
        <p:txBody>
          <a:bodyPr wrap="none" rtlCol="0">
            <a:spAutoFit/>
          </a:bodyPr>
          <a:lstStyle/>
          <a:p>
            <a:r>
              <a:rPr lang="en-IN" sz="1050" b="1" dirty="0"/>
              <a:t>6</a:t>
            </a:r>
          </a:p>
        </p:txBody>
      </p:sp>
      <p:sp>
        <p:nvSpPr>
          <p:cNvPr id="47" name="TextBox 46"/>
          <p:cNvSpPr txBox="1"/>
          <p:nvPr/>
        </p:nvSpPr>
        <p:spPr>
          <a:xfrm>
            <a:off x="5067345" y="5705441"/>
            <a:ext cx="260008" cy="253916"/>
          </a:xfrm>
          <a:prstGeom prst="rect">
            <a:avLst/>
          </a:prstGeom>
          <a:noFill/>
        </p:spPr>
        <p:txBody>
          <a:bodyPr wrap="none" rtlCol="0">
            <a:spAutoFit/>
          </a:bodyPr>
          <a:lstStyle/>
          <a:p>
            <a:r>
              <a:rPr lang="en-IN" sz="1050" b="1" dirty="0"/>
              <a:t>4</a:t>
            </a:r>
          </a:p>
        </p:txBody>
      </p:sp>
      <p:sp>
        <p:nvSpPr>
          <p:cNvPr id="48" name="TextBox 47"/>
          <p:cNvSpPr txBox="1"/>
          <p:nvPr/>
        </p:nvSpPr>
        <p:spPr>
          <a:xfrm>
            <a:off x="5512191" y="5705441"/>
            <a:ext cx="260008" cy="253916"/>
          </a:xfrm>
          <a:prstGeom prst="rect">
            <a:avLst/>
          </a:prstGeom>
          <a:noFill/>
        </p:spPr>
        <p:txBody>
          <a:bodyPr wrap="none" rtlCol="0">
            <a:spAutoFit/>
          </a:bodyPr>
          <a:lstStyle/>
          <a:p>
            <a:r>
              <a:rPr lang="en-IN" sz="1050" b="1" dirty="0"/>
              <a:t>2</a:t>
            </a:r>
          </a:p>
        </p:txBody>
      </p:sp>
      <p:sp>
        <p:nvSpPr>
          <p:cNvPr id="49" name="TextBox 48"/>
          <p:cNvSpPr txBox="1"/>
          <p:nvPr/>
        </p:nvSpPr>
        <p:spPr>
          <a:xfrm>
            <a:off x="5957037" y="5705441"/>
            <a:ext cx="260008" cy="253916"/>
          </a:xfrm>
          <a:prstGeom prst="rect">
            <a:avLst/>
          </a:prstGeom>
          <a:noFill/>
        </p:spPr>
        <p:txBody>
          <a:bodyPr wrap="none" rtlCol="0">
            <a:spAutoFit/>
          </a:bodyPr>
          <a:lstStyle/>
          <a:p>
            <a:r>
              <a:rPr lang="en-IN" sz="1050" b="1" dirty="0"/>
              <a:t>0</a:t>
            </a:r>
          </a:p>
        </p:txBody>
      </p:sp>
      <p:sp>
        <p:nvSpPr>
          <p:cNvPr id="50" name="TextBox 49"/>
          <p:cNvSpPr txBox="1"/>
          <p:nvPr/>
        </p:nvSpPr>
        <p:spPr>
          <a:xfrm>
            <a:off x="6401883" y="5705441"/>
            <a:ext cx="260008" cy="253916"/>
          </a:xfrm>
          <a:prstGeom prst="rect">
            <a:avLst/>
          </a:prstGeom>
          <a:noFill/>
        </p:spPr>
        <p:txBody>
          <a:bodyPr wrap="none" rtlCol="0">
            <a:spAutoFit/>
          </a:bodyPr>
          <a:lstStyle/>
          <a:p>
            <a:r>
              <a:rPr lang="en-IN" sz="1050" b="1" dirty="0"/>
              <a:t>2</a:t>
            </a:r>
          </a:p>
        </p:txBody>
      </p:sp>
      <p:sp>
        <p:nvSpPr>
          <p:cNvPr id="51" name="TextBox 50"/>
          <p:cNvSpPr txBox="1"/>
          <p:nvPr/>
        </p:nvSpPr>
        <p:spPr>
          <a:xfrm>
            <a:off x="6846729" y="5705441"/>
            <a:ext cx="260008" cy="253916"/>
          </a:xfrm>
          <a:prstGeom prst="rect">
            <a:avLst/>
          </a:prstGeom>
          <a:noFill/>
        </p:spPr>
        <p:txBody>
          <a:bodyPr wrap="none" rtlCol="0">
            <a:spAutoFit/>
          </a:bodyPr>
          <a:lstStyle/>
          <a:p>
            <a:r>
              <a:rPr lang="en-IN" sz="1050" b="1" dirty="0"/>
              <a:t>4</a:t>
            </a:r>
          </a:p>
        </p:txBody>
      </p:sp>
      <p:sp>
        <p:nvSpPr>
          <p:cNvPr id="52" name="TextBox 51"/>
          <p:cNvSpPr txBox="1"/>
          <p:nvPr/>
        </p:nvSpPr>
        <p:spPr>
          <a:xfrm>
            <a:off x="7291577" y="5705441"/>
            <a:ext cx="260008" cy="253916"/>
          </a:xfrm>
          <a:prstGeom prst="rect">
            <a:avLst/>
          </a:prstGeom>
          <a:noFill/>
        </p:spPr>
        <p:txBody>
          <a:bodyPr wrap="none" rtlCol="0">
            <a:spAutoFit/>
          </a:bodyPr>
          <a:lstStyle/>
          <a:p>
            <a:r>
              <a:rPr lang="en-IN" sz="1050" b="1" dirty="0"/>
              <a:t>6</a:t>
            </a:r>
          </a:p>
        </p:txBody>
      </p:sp>
      <p:sp>
        <p:nvSpPr>
          <p:cNvPr id="53" name="TextBox 52"/>
          <p:cNvSpPr txBox="1"/>
          <p:nvPr/>
        </p:nvSpPr>
        <p:spPr>
          <a:xfrm>
            <a:off x="5807454" y="2571252"/>
            <a:ext cx="524503" cy="276999"/>
          </a:xfrm>
          <a:prstGeom prst="rect">
            <a:avLst/>
          </a:prstGeom>
          <a:noFill/>
        </p:spPr>
        <p:txBody>
          <a:bodyPr wrap="none" rtlCol="0">
            <a:spAutoFit/>
          </a:bodyPr>
          <a:lstStyle/>
          <a:p>
            <a:r>
              <a:rPr lang="en-IN" sz="1200" b="1" dirty="0">
                <a:latin typeface="+mj-lt"/>
              </a:rPr>
              <a:t>2050</a:t>
            </a:r>
          </a:p>
        </p:txBody>
      </p:sp>
    </p:spTree>
    <p:extLst>
      <p:ext uri="{BB962C8B-B14F-4D97-AF65-F5344CB8AC3E}">
        <p14:creationId xmlns:p14="http://schemas.microsoft.com/office/powerpoint/2010/main" val="3578450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BF41-A1C9-4E79-BBBC-3524371EDF7F}"/>
              </a:ext>
            </a:extLst>
          </p:cNvPr>
          <p:cNvSpPr>
            <a:spLocks noGrp="1"/>
          </p:cNvSpPr>
          <p:nvPr>
            <p:ph type="title"/>
          </p:nvPr>
        </p:nvSpPr>
        <p:spPr/>
        <p:txBody>
          <a:bodyPr/>
          <a:lstStyle/>
          <a:p>
            <a:r>
              <a:rPr lang="en-US" dirty="0"/>
              <a:t>2.4.1 Population Futures </a:t>
            </a:r>
            <a:r>
              <a:rPr lang="en-US" sz="2000" b="0" dirty="0"/>
              <a:t>(5 of 6)</a:t>
            </a:r>
          </a:p>
        </p:txBody>
      </p:sp>
      <p:sp>
        <p:nvSpPr>
          <p:cNvPr id="3" name="Content Placeholder 2">
            <a:extLst>
              <a:ext uri="{FF2B5EF4-FFF2-40B4-BE49-F238E27FC236}">
                <a16:creationId xmlns:a16="http://schemas.microsoft.com/office/drawing/2014/main" id="{4C06EBD3-C102-465B-9000-BB5B99F03FC4}"/>
              </a:ext>
            </a:extLst>
          </p:cNvPr>
          <p:cNvSpPr>
            <a:spLocks noGrp="1"/>
          </p:cNvSpPr>
          <p:nvPr>
            <p:ph sz="quarter" idx="13"/>
          </p:nvPr>
        </p:nvSpPr>
        <p:spPr/>
        <p:txBody>
          <a:bodyPr/>
          <a:lstStyle/>
          <a:p>
            <a:r>
              <a:rPr lang="en-US" dirty="0"/>
              <a:t>A </a:t>
            </a:r>
            <a:r>
              <a:rPr lang="en-US" b="1" dirty="0"/>
              <a:t>pronatalist policy </a:t>
            </a:r>
            <a:r>
              <a:rPr lang="en-US" dirty="0"/>
              <a:t>is a government policy that supports higher birth rates (e.g., China, India)</a:t>
            </a:r>
          </a:p>
          <a:p>
            <a:r>
              <a:rPr lang="en-US" dirty="0"/>
              <a:t>An </a:t>
            </a:r>
            <a:r>
              <a:rPr lang="en-US" b="1" dirty="0"/>
              <a:t>antinatalist policy </a:t>
            </a:r>
            <a:r>
              <a:rPr lang="en-US" dirty="0"/>
              <a:t>is a government policy that supports lower birth rates (e.g., Japan)</a:t>
            </a:r>
          </a:p>
        </p:txBody>
      </p:sp>
    </p:spTree>
    <p:extLst>
      <p:ext uri="{BB962C8B-B14F-4D97-AF65-F5344CB8AC3E}">
        <p14:creationId xmlns:p14="http://schemas.microsoft.com/office/powerpoint/2010/main" val="2962751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BF41-A1C9-4E79-BBBC-3524371EDF7F}"/>
              </a:ext>
            </a:extLst>
          </p:cNvPr>
          <p:cNvSpPr>
            <a:spLocks noGrp="1"/>
          </p:cNvSpPr>
          <p:nvPr>
            <p:ph type="title"/>
          </p:nvPr>
        </p:nvSpPr>
        <p:spPr/>
        <p:txBody>
          <a:bodyPr/>
          <a:lstStyle/>
          <a:p>
            <a:r>
              <a:rPr lang="en-US" dirty="0"/>
              <a:t>2.4.1 Population Futures </a:t>
            </a:r>
            <a:r>
              <a:rPr lang="en-US" sz="2000" b="0" dirty="0"/>
              <a:t>(6 of 6)</a:t>
            </a:r>
          </a:p>
        </p:txBody>
      </p:sp>
      <p:sp>
        <p:nvSpPr>
          <p:cNvPr id="3" name="Content Placeholder 2">
            <a:extLst>
              <a:ext uri="{FF2B5EF4-FFF2-40B4-BE49-F238E27FC236}">
                <a16:creationId xmlns:a16="http://schemas.microsoft.com/office/drawing/2014/main" id="{4C06EBD3-C102-465B-9000-BB5B99F03FC4}"/>
              </a:ext>
            </a:extLst>
          </p:cNvPr>
          <p:cNvSpPr>
            <a:spLocks noGrp="1"/>
          </p:cNvSpPr>
          <p:nvPr>
            <p:ph sz="quarter" idx="13"/>
          </p:nvPr>
        </p:nvSpPr>
        <p:spPr>
          <a:xfrm>
            <a:off x="457200" y="1556327"/>
            <a:ext cx="4317521" cy="660662"/>
          </a:xfrm>
        </p:spPr>
        <p:txBody>
          <a:bodyPr/>
          <a:lstStyle/>
          <a:p>
            <a:pPr marL="432" indent="0">
              <a:buNone/>
            </a:pPr>
            <a:r>
              <a:rPr lang="en-IN" sz="2000" b="1" dirty="0"/>
              <a:t>Figure 2-49:</a:t>
            </a:r>
            <a:r>
              <a:rPr lang="en-IN" sz="2000" dirty="0"/>
              <a:t> </a:t>
            </a:r>
            <a:r>
              <a:rPr lang="en-US" sz="2000" dirty="0"/>
              <a:t>Chinese and Indian family planning wall art.</a:t>
            </a:r>
          </a:p>
        </p:txBody>
      </p:sp>
      <p:pic>
        <p:nvPicPr>
          <p:cNvPr id="6" name="Picture 5" descr="A photo of Chinese wall art showing a family playing.">
            <a:extLst>
              <a:ext uri="{FF2B5EF4-FFF2-40B4-BE49-F238E27FC236}">
                <a16:creationId xmlns:a16="http://schemas.microsoft.com/office/drawing/2014/main" id="{CC53D00C-9851-4EE0-B702-01FB3F8E3BF8}"/>
              </a:ext>
            </a:extLst>
          </p:cNvPr>
          <p:cNvPicPr>
            <a:picLocks noChangeAspect="1"/>
          </p:cNvPicPr>
          <p:nvPr/>
        </p:nvPicPr>
        <p:blipFill>
          <a:blip r:embed="rId2"/>
          <a:stretch>
            <a:fillRect/>
          </a:stretch>
        </p:blipFill>
        <p:spPr>
          <a:xfrm>
            <a:off x="659922" y="2361711"/>
            <a:ext cx="4114799" cy="3963381"/>
          </a:xfrm>
          <a:prstGeom prst="rect">
            <a:avLst/>
          </a:prstGeom>
        </p:spPr>
      </p:pic>
      <p:sp>
        <p:nvSpPr>
          <p:cNvPr id="7" name="Content Placeholder 6">
            <a:extLst>
              <a:ext uri="{FF2B5EF4-FFF2-40B4-BE49-F238E27FC236}">
                <a16:creationId xmlns:a16="http://schemas.microsoft.com/office/drawing/2014/main" id="{9A5458A2-A9D9-41BE-901D-3B3505E0A286}"/>
              </a:ext>
            </a:extLst>
          </p:cNvPr>
          <p:cNvSpPr>
            <a:spLocks noGrp="1"/>
          </p:cNvSpPr>
          <p:nvPr>
            <p:ph sz="quarter" idx="14"/>
          </p:nvPr>
        </p:nvSpPr>
        <p:spPr>
          <a:xfrm>
            <a:off x="5020574" y="1556328"/>
            <a:ext cx="3666226" cy="738298"/>
          </a:xfrm>
        </p:spPr>
        <p:txBody>
          <a:bodyPr/>
          <a:lstStyle/>
          <a:p>
            <a:pPr marL="432" indent="0">
              <a:buNone/>
            </a:pPr>
            <a:r>
              <a:rPr lang="en-IN" sz="2000" b="1" dirty="0"/>
              <a:t>Figure 2-50:</a:t>
            </a:r>
            <a:r>
              <a:rPr lang="en-IN" sz="2000" dirty="0"/>
              <a:t> </a:t>
            </a:r>
            <a:r>
              <a:rPr lang="en-US" sz="2000" dirty="0"/>
              <a:t>Chinese and Indian family planning wall art.</a:t>
            </a:r>
            <a:endParaRPr lang="en-IN" sz="2000" dirty="0"/>
          </a:p>
        </p:txBody>
      </p:sp>
      <p:pic>
        <p:nvPicPr>
          <p:cNvPr id="10" name="Picture 9" descr="A family walks by an advertisement that promotes family planning in Delhi, India.">
            <a:extLst>
              <a:ext uri="{FF2B5EF4-FFF2-40B4-BE49-F238E27FC236}">
                <a16:creationId xmlns:a16="http://schemas.microsoft.com/office/drawing/2014/main" id="{762DBBAF-6B9C-458C-87CF-56A62A6B4DA6}"/>
              </a:ext>
            </a:extLst>
          </p:cNvPr>
          <p:cNvPicPr>
            <a:picLocks noChangeAspect="1"/>
          </p:cNvPicPr>
          <p:nvPr/>
        </p:nvPicPr>
        <p:blipFill>
          <a:blip r:embed="rId3"/>
          <a:stretch>
            <a:fillRect/>
          </a:stretch>
        </p:blipFill>
        <p:spPr>
          <a:xfrm>
            <a:off x="4968882" y="2702550"/>
            <a:ext cx="3976303" cy="3284907"/>
          </a:xfrm>
          <a:prstGeom prst="rect">
            <a:avLst/>
          </a:prstGeom>
        </p:spPr>
      </p:pic>
    </p:spTree>
    <p:extLst>
      <p:ext uri="{BB962C8B-B14F-4D97-AF65-F5344CB8AC3E}">
        <p14:creationId xmlns:p14="http://schemas.microsoft.com/office/powerpoint/2010/main" val="1568860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E503-4119-4E99-AA8B-5E46B37E1BEA}"/>
              </a:ext>
            </a:extLst>
          </p:cNvPr>
          <p:cNvSpPr>
            <a:spLocks noGrp="1"/>
          </p:cNvSpPr>
          <p:nvPr>
            <p:ph type="title"/>
          </p:nvPr>
        </p:nvSpPr>
        <p:spPr/>
        <p:txBody>
          <a:bodyPr/>
          <a:lstStyle/>
          <a:p>
            <a:r>
              <a:rPr lang="en-US" dirty="0"/>
              <a:t>2.4.2 Family Futures </a:t>
            </a:r>
            <a:r>
              <a:rPr lang="en-US" sz="2000" b="0" dirty="0"/>
              <a:t>(1 of 5)</a:t>
            </a:r>
          </a:p>
        </p:txBody>
      </p:sp>
      <p:sp>
        <p:nvSpPr>
          <p:cNvPr id="3" name="Content Placeholder 2">
            <a:extLst>
              <a:ext uri="{FF2B5EF4-FFF2-40B4-BE49-F238E27FC236}">
                <a16:creationId xmlns:a16="http://schemas.microsoft.com/office/drawing/2014/main" id="{27D3AA50-0129-43E9-9D4E-A994B28DAB43}"/>
              </a:ext>
            </a:extLst>
          </p:cNvPr>
          <p:cNvSpPr>
            <a:spLocks noGrp="1"/>
          </p:cNvSpPr>
          <p:nvPr>
            <p:ph sz="quarter" idx="13"/>
          </p:nvPr>
        </p:nvSpPr>
        <p:spPr/>
        <p:txBody>
          <a:bodyPr/>
          <a:lstStyle/>
          <a:p>
            <a:pPr marL="0" indent="0" eaLnBrk="1" hangingPunct="1">
              <a:buNone/>
            </a:pPr>
            <a:r>
              <a:rPr lang="en-US" altLang="en-US" dirty="0"/>
              <a:t>What causes C</a:t>
            </a:r>
            <a:r>
              <a:rPr lang="en-US" altLang="en-US" sz="100" dirty="0"/>
              <a:t> </a:t>
            </a:r>
            <a:r>
              <a:rPr lang="en-US" altLang="en-US" dirty="0"/>
              <a:t>B</a:t>
            </a:r>
            <a:r>
              <a:rPr lang="en-US" altLang="en-US" sz="100" dirty="0"/>
              <a:t> </a:t>
            </a:r>
            <a:r>
              <a:rPr lang="en-US" altLang="en-US" dirty="0"/>
              <a:t>R to decrease?</a:t>
            </a:r>
          </a:p>
          <a:p>
            <a:pPr eaLnBrk="1" hangingPunct="1"/>
            <a:r>
              <a:rPr lang="en-US" altLang="en-US" dirty="0"/>
              <a:t>Education and health care: women empowered; higher investment in each child</a:t>
            </a:r>
          </a:p>
          <a:p>
            <a:pPr eaLnBrk="1" hangingPunct="1"/>
            <a:r>
              <a:rPr lang="en-US" altLang="en-US" dirty="0"/>
              <a:t>Contraception: not always available; supply can help decrease C</a:t>
            </a:r>
            <a:r>
              <a:rPr lang="en-US" altLang="en-US" sz="100" dirty="0"/>
              <a:t> </a:t>
            </a:r>
            <a:r>
              <a:rPr lang="en-US" altLang="en-US" dirty="0"/>
              <a:t>B</a:t>
            </a:r>
            <a:r>
              <a:rPr lang="en-US" altLang="en-US" sz="100" dirty="0"/>
              <a:t> </a:t>
            </a:r>
            <a:r>
              <a:rPr lang="en-US" altLang="en-US" dirty="0"/>
              <a:t>R</a:t>
            </a:r>
          </a:p>
        </p:txBody>
      </p:sp>
    </p:spTree>
    <p:extLst>
      <p:ext uri="{BB962C8B-B14F-4D97-AF65-F5344CB8AC3E}">
        <p14:creationId xmlns:p14="http://schemas.microsoft.com/office/powerpoint/2010/main" val="148222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36" y="2420347"/>
            <a:ext cx="7729728" cy="4017264"/>
          </a:xfrm>
          <a:prstGeom prst="rect">
            <a:avLst/>
          </a:prstGeom>
        </p:spPr>
      </p:pic>
      <p:sp>
        <p:nvSpPr>
          <p:cNvPr id="2" name="Title 1">
            <a:extLst>
              <a:ext uri="{FF2B5EF4-FFF2-40B4-BE49-F238E27FC236}">
                <a16:creationId xmlns:a16="http://schemas.microsoft.com/office/drawing/2014/main" id="{FB068C66-63C0-4963-BF7F-D3A3925A9542}"/>
              </a:ext>
            </a:extLst>
          </p:cNvPr>
          <p:cNvSpPr>
            <a:spLocks noGrp="1"/>
          </p:cNvSpPr>
          <p:nvPr>
            <p:ph type="title"/>
          </p:nvPr>
        </p:nvSpPr>
        <p:spPr/>
        <p:txBody>
          <a:bodyPr/>
          <a:lstStyle/>
          <a:p>
            <a:r>
              <a:rPr lang="en-US" dirty="0"/>
              <a:t>2.1.1 Population and Geography </a:t>
            </a:r>
            <a:r>
              <a:rPr lang="en-US" sz="2000" b="0" dirty="0"/>
              <a:t>(3 of 3)</a:t>
            </a:r>
          </a:p>
        </p:txBody>
      </p:sp>
      <p:sp>
        <p:nvSpPr>
          <p:cNvPr id="3" name="Content Placeholder 2">
            <a:extLst>
              <a:ext uri="{FF2B5EF4-FFF2-40B4-BE49-F238E27FC236}">
                <a16:creationId xmlns:a16="http://schemas.microsoft.com/office/drawing/2014/main" id="{6591A872-60FF-4A8B-902E-9778B313E409}"/>
              </a:ext>
            </a:extLst>
          </p:cNvPr>
          <p:cNvSpPr>
            <a:spLocks noGrp="1"/>
          </p:cNvSpPr>
          <p:nvPr>
            <p:ph sz="quarter" idx="13"/>
          </p:nvPr>
        </p:nvSpPr>
        <p:spPr>
          <a:xfrm>
            <a:off x="457200" y="1556326"/>
            <a:ext cx="8229600" cy="805874"/>
          </a:xfrm>
        </p:spPr>
        <p:txBody>
          <a:bodyPr/>
          <a:lstStyle/>
          <a:p>
            <a:pPr marL="432" indent="0">
              <a:buNone/>
            </a:pPr>
            <a:r>
              <a:rPr lang="en-IN" altLang="en-US" b="1" dirty="0"/>
              <a:t>Figure 2-2:</a:t>
            </a:r>
            <a:r>
              <a:rPr lang="en-IN" altLang="en-US" dirty="0"/>
              <a:t> </a:t>
            </a:r>
            <a:r>
              <a:rPr lang="en-US" altLang="en-US" dirty="0"/>
              <a:t>World Population Portions: Each color has </a:t>
            </a:r>
            <a:br>
              <a:rPr lang="en-US" altLang="en-US" dirty="0"/>
            </a:br>
            <a:r>
              <a:rPr lang="en-US" altLang="en-US" dirty="0"/>
              <a:t>approximately 1 billion total population. </a:t>
            </a:r>
          </a:p>
        </p:txBody>
      </p:sp>
      <p:sp>
        <p:nvSpPr>
          <p:cNvPr id="5" name="TextBox 4"/>
          <p:cNvSpPr txBox="1"/>
          <p:nvPr/>
        </p:nvSpPr>
        <p:spPr>
          <a:xfrm>
            <a:off x="3117531" y="2746774"/>
            <a:ext cx="833883" cy="215444"/>
          </a:xfrm>
          <a:prstGeom prst="rect">
            <a:avLst/>
          </a:prstGeom>
          <a:noFill/>
        </p:spPr>
        <p:txBody>
          <a:bodyPr wrap="none" rtlCol="0">
            <a:spAutoFit/>
          </a:bodyPr>
          <a:lstStyle/>
          <a:p>
            <a:r>
              <a:rPr lang="en-IN" sz="800" b="1" dirty="0"/>
              <a:t>GREENLAND</a:t>
            </a:r>
          </a:p>
        </p:txBody>
      </p:sp>
      <p:sp>
        <p:nvSpPr>
          <p:cNvPr id="8" name="TextBox 7"/>
          <p:cNvSpPr txBox="1"/>
          <p:nvPr/>
        </p:nvSpPr>
        <p:spPr>
          <a:xfrm>
            <a:off x="4786787" y="2767728"/>
            <a:ext cx="633507" cy="215444"/>
          </a:xfrm>
          <a:prstGeom prst="rect">
            <a:avLst/>
          </a:prstGeom>
          <a:noFill/>
        </p:spPr>
        <p:txBody>
          <a:bodyPr wrap="none" rtlCol="0">
            <a:spAutoFit/>
          </a:bodyPr>
          <a:lstStyle/>
          <a:p>
            <a:r>
              <a:rPr lang="en-IN" sz="800" b="1" dirty="0"/>
              <a:t>FINLAND</a:t>
            </a:r>
          </a:p>
        </p:txBody>
      </p:sp>
      <p:sp>
        <p:nvSpPr>
          <p:cNvPr id="9" name="TextBox 8"/>
          <p:cNvSpPr txBox="1"/>
          <p:nvPr/>
        </p:nvSpPr>
        <p:spPr>
          <a:xfrm>
            <a:off x="6144629" y="3254453"/>
            <a:ext cx="572593" cy="215444"/>
          </a:xfrm>
          <a:prstGeom prst="rect">
            <a:avLst/>
          </a:prstGeom>
          <a:noFill/>
        </p:spPr>
        <p:txBody>
          <a:bodyPr wrap="none" rtlCol="0">
            <a:spAutoFit/>
          </a:bodyPr>
          <a:lstStyle/>
          <a:p>
            <a:r>
              <a:rPr lang="en-IN" sz="800" b="1" dirty="0"/>
              <a:t>RUSSIA</a:t>
            </a:r>
          </a:p>
        </p:txBody>
      </p:sp>
      <p:sp>
        <p:nvSpPr>
          <p:cNvPr id="10" name="TextBox 9"/>
          <p:cNvSpPr txBox="1"/>
          <p:nvPr/>
        </p:nvSpPr>
        <p:spPr>
          <a:xfrm>
            <a:off x="3951414" y="3068116"/>
            <a:ext cx="708848" cy="215444"/>
          </a:xfrm>
          <a:prstGeom prst="rect">
            <a:avLst/>
          </a:prstGeom>
          <a:noFill/>
        </p:spPr>
        <p:txBody>
          <a:bodyPr wrap="none" rtlCol="0">
            <a:spAutoFit/>
          </a:bodyPr>
          <a:lstStyle/>
          <a:p>
            <a:r>
              <a:rPr lang="en-IN" sz="800" b="1" dirty="0"/>
              <a:t>GERMANY</a:t>
            </a:r>
          </a:p>
        </p:txBody>
      </p:sp>
      <p:sp>
        <p:nvSpPr>
          <p:cNvPr id="11" name="TextBox 10"/>
          <p:cNvSpPr txBox="1"/>
          <p:nvPr/>
        </p:nvSpPr>
        <p:spPr>
          <a:xfrm>
            <a:off x="3456112" y="3415616"/>
            <a:ext cx="679994" cy="338554"/>
          </a:xfrm>
          <a:prstGeom prst="rect">
            <a:avLst/>
          </a:prstGeom>
          <a:noFill/>
        </p:spPr>
        <p:txBody>
          <a:bodyPr wrap="none" rtlCol="0">
            <a:spAutoFit/>
          </a:bodyPr>
          <a:lstStyle/>
          <a:p>
            <a:pPr algn="r"/>
            <a:r>
              <a:rPr lang="en-IN" sz="800" b="1" dirty="0"/>
              <a:t>UNITED</a:t>
            </a:r>
          </a:p>
          <a:p>
            <a:pPr algn="r"/>
            <a:r>
              <a:rPr lang="en-IN" sz="800" b="1" dirty="0"/>
              <a:t>KINGDOM</a:t>
            </a:r>
          </a:p>
        </p:txBody>
      </p:sp>
      <p:sp>
        <p:nvSpPr>
          <p:cNvPr id="12" name="TextBox 11"/>
          <p:cNvSpPr txBox="1"/>
          <p:nvPr/>
        </p:nvSpPr>
        <p:spPr>
          <a:xfrm>
            <a:off x="3607053" y="3700348"/>
            <a:ext cx="612522" cy="223805"/>
          </a:xfrm>
          <a:prstGeom prst="rect">
            <a:avLst/>
          </a:prstGeom>
          <a:noFill/>
        </p:spPr>
        <p:txBody>
          <a:bodyPr wrap="square" rtlCol="0">
            <a:spAutoFit/>
          </a:bodyPr>
          <a:lstStyle/>
          <a:p>
            <a:r>
              <a:rPr lang="en-IN" sz="800" b="1" dirty="0"/>
              <a:t>FRANCE</a:t>
            </a:r>
          </a:p>
        </p:txBody>
      </p:sp>
      <p:sp>
        <p:nvSpPr>
          <p:cNvPr id="13" name="TextBox 12"/>
          <p:cNvSpPr txBox="1"/>
          <p:nvPr/>
        </p:nvSpPr>
        <p:spPr>
          <a:xfrm>
            <a:off x="3610228" y="3916957"/>
            <a:ext cx="498855" cy="215444"/>
          </a:xfrm>
          <a:prstGeom prst="rect">
            <a:avLst/>
          </a:prstGeom>
          <a:noFill/>
        </p:spPr>
        <p:txBody>
          <a:bodyPr wrap="none" rtlCol="0">
            <a:spAutoFit/>
          </a:bodyPr>
          <a:lstStyle/>
          <a:p>
            <a:r>
              <a:rPr lang="en-IN" sz="800" b="1" dirty="0"/>
              <a:t>SPAIN</a:t>
            </a:r>
          </a:p>
        </p:txBody>
      </p:sp>
      <p:sp>
        <p:nvSpPr>
          <p:cNvPr id="14" name="TextBox 13"/>
          <p:cNvSpPr txBox="1"/>
          <p:nvPr/>
        </p:nvSpPr>
        <p:spPr>
          <a:xfrm>
            <a:off x="3378453" y="4049539"/>
            <a:ext cx="731290" cy="215444"/>
          </a:xfrm>
          <a:prstGeom prst="rect">
            <a:avLst/>
          </a:prstGeom>
          <a:noFill/>
        </p:spPr>
        <p:txBody>
          <a:bodyPr wrap="none" rtlCol="0">
            <a:spAutoFit/>
          </a:bodyPr>
          <a:lstStyle/>
          <a:p>
            <a:r>
              <a:rPr lang="en-IN" sz="800" b="1" dirty="0"/>
              <a:t>MOROCCO</a:t>
            </a:r>
          </a:p>
        </p:txBody>
      </p:sp>
      <p:sp>
        <p:nvSpPr>
          <p:cNvPr id="17" name="TextBox 16"/>
          <p:cNvSpPr txBox="1"/>
          <p:nvPr/>
        </p:nvSpPr>
        <p:spPr>
          <a:xfrm>
            <a:off x="2894760" y="4200835"/>
            <a:ext cx="479618" cy="215444"/>
          </a:xfrm>
          <a:prstGeom prst="rect">
            <a:avLst/>
          </a:prstGeom>
          <a:noFill/>
        </p:spPr>
        <p:txBody>
          <a:bodyPr wrap="none" rtlCol="0">
            <a:spAutoFit/>
          </a:bodyPr>
          <a:lstStyle/>
          <a:p>
            <a:r>
              <a:rPr lang="en-IN" sz="800" b="1" dirty="0"/>
              <a:t>CUBA</a:t>
            </a:r>
          </a:p>
        </p:txBody>
      </p:sp>
      <p:sp>
        <p:nvSpPr>
          <p:cNvPr id="18" name="TextBox 17"/>
          <p:cNvSpPr txBox="1"/>
          <p:nvPr/>
        </p:nvSpPr>
        <p:spPr>
          <a:xfrm>
            <a:off x="1831834" y="3491255"/>
            <a:ext cx="627095" cy="215444"/>
          </a:xfrm>
          <a:prstGeom prst="rect">
            <a:avLst/>
          </a:prstGeom>
          <a:noFill/>
        </p:spPr>
        <p:txBody>
          <a:bodyPr wrap="none" rtlCol="0">
            <a:spAutoFit/>
          </a:bodyPr>
          <a:lstStyle/>
          <a:p>
            <a:r>
              <a:rPr lang="en-IN" sz="800" b="1" dirty="0"/>
              <a:t>CANADA</a:t>
            </a:r>
          </a:p>
        </p:txBody>
      </p:sp>
      <p:sp>
        <p:nvSpPr>
          <p:cNvPr id="19" name="TextBox 18"/>
          <p:cNvSpPr txBox="1"/>
          <p:nvPr/>
        </p:nvSpPr>
        <p:spPr>
          <a:xfrm>
            <a:off x="1827936" y="3816723"/>
            <a:ext cx="590226" cy="338554"/>
          </a:xfrm>
          <a:prstGeom prst="rect">
            <a:avLst/>
          </a:prstGeom>
          <a:noFill/>
        </p:spPr>
        <p:txBody>
          <a:bodyPr wrap="none" rtlCol="0">
            <a:spAutoFit/>
          </a:bodyPr>
          <a:lstStyle/>
          <a:p>
            <a:r>
              <a:rPr lang="en-IN" sz="800" b="1" dirty="0"/>
              <a:t>UNITED</a:t>
            </a:r>
          </a:p>
          <a:p>
            <a:r>
              <a:rPr lang="en-IN" sz="800" b="1" dirty="0"/>
              <a:t>STATES</a:t>
            </a:r>
          </a:p>
        </p:txBody>
      </p:sp>
      <p:sp>
        <p:nvSpPr>
          <p:cNvPr id="20" name="TextBox 19"/>
          <p:cNvSpPr txBox="1"/>
          <p:nvPr/>
        </p:nvSpPr>
        <p:spPr>
          <a:xfrm>
            <a:off x="2015261" y="4339932"/>
            <a:ext cx="590226" cy="215444"/>
          </a:xfrm>
          <a:prstGeom prst="rect">
            <a:avLst/>
          </a:prstGeom>
          <a:noFill/>
        </p:spPr>
        <p:txBody>
          <a:bodyPr wrap="none" rtlCol="0">
            <a:spAutoFit/>
          </a:bodyPr>
          <a:lstStyle/>
          <a:p>
            <a:r>
              <a:rPr lang="en-IN" sz="800" b="1" dirty="0"/>
              <a:t>MEXICO</a:t>
            </a:r>
          </a:p>
        </p:txBody>
      </p:sp>
      <p:sp>
        <p:nvSpPr>
          <p:cNvPr id="21" name="TextBox 20"/>
          <p:cNvSpPr txBox="1"/>
          <p:nvPr/>
        </p:nvSpPr>
        <p:spPr>
          <a:xfrm>
            <a:off x="1698830" y="4535332"/>
            <a:ext cx="847520" cy="214322"/>
          </a:xfrm>
          <a:prstGeom prst="rect">
            <a:avLst/>
          </a:prstGeom>
          <a:noFill/>
        </p:spPr>
        <p:txBody>
          <a:bodyPr wrap="square" rtlCol="0">
            <a:spAutoFit/>
          </a:bodyPr>
          <a:lstStyle/>
          <a:p>
            <a:r>
              <a:rPr lang="en-IN" sz="800" b="1" dirty="0"/>
              <a:t>GUATEMALA</a:t>
            </a:r>
          </a:p>
        </p:txBody>
      </p:sp>
      <p:sp>
        <p:nvSpPr>
          <p:cNvPr id="22" name="TextBox 21"/>
          <p:cNvSpPr txBox="1"/>
          <p:nvPr/>
        </p:nvSpPr>
        <p:spPr>
          <a:xfrm>
            <a:off x="1821991" y="4664408"/>
            <a:ext cx="822661" cy="215444"/>
          </a:xfrm>
          <a:prstGeom prst="rect">
            <a:avLst/>
          </a:prstGeom>
          <a:noFill/>
        </p:spPr>
        <p:txBody>
          <a:bodyPr wrap="none" rtlCol="0">
            <a:spAutoFit/>
          </a:bodyPr>
          <a:lstStyle/>
          <a:p>
            <a:r>
              <a:rPr lang="en-IN" sz="800" b="1" dirty="0"/>
              <a:t>COSTA RICA</a:t>
            </a:r>
          </a:p>
        </p:txBody>
      </p:sp>
      <p:sp>
        <p:nvSpPr>
          <p:cNvPr id="23" name="TextBox 22"/>
          <p:cNvSpPr txBox="1"/>
          <p:nvPr/>
        </p:nvSpPr>
        <p:spPr>
          <a:xfrm>
            <a:off x="2071609" y="4828929"/>
            <a:ext cx="742511" cy="215444"/>
          </a:xfrm>
          <a:prstGeom prst="rect">
            <a:avLst/>
          </a:prstGeom>
          <a:noFill/>
        </p:spPr>
        <p:txBody>
          <a:bodyPr wrap="none" rtlCol="0">
            <a:spAutoFit/>
          </a:bodyPr>
          <a:lstStyle/>
          <a:p>
            <a:r>
              <a:rPr lang="en-IN" sz="800" b="1" dirty="0"/>
              <a:t>COLOMBIA</a:t>
            </a:r>
          </a:p>
        </p:txBody>
      </p:sp>
      <p:sp>
        <p:nvSpPr>
          <p:cNvPr id="24" name="TextBox 23"/>
          <p:cNvSpPr txBox="1"/>
          <p:nvPr/>
        </p:nvSpPr>
        <p:spPr>
          <a:xfrm>
            <a:off x="2498719" y="4996421"/>
            <a:ext cx="470000" cy="215444"/>
          </a:xfrm>
          <a:prstGeom prst="rect">
            <a:avLst/>
          </a:prstGeom>
          <a:noFill/>
        </p:spPr>
        <p:txBody>
          <a:bodyPr wrap="none" rtlCol="0">
            <a:spAutoFit/>
          </a:bodyPr>
          <a:lstStyle/>
          <a:p>
            <a:r>
              <a:rPr lang="en-IN" sz="800" b="1" dirty="0"/>
              <a:t>PERU</a:t>
            </a:r>
          </a:p>
        </p:txBody>
      </p:sp>
      <p:sp>
        <p:nvSpPr>
          <p:cNvPr id="25" name="TextBox 24"/>
          <p:cNvSpPr txBox="1"/>
          <p:nvPr/>
        </p:nvSpPr>
        <p:spPr>
          <a:xfrm>
            <a:off x="2307907" y="5267598"/>
            <a:ext cx="601447" cy="215444"/>
          </a:xfrm>
          <a:prstGeom prst="rect">
            <a:avLst/>
          </a:prstGeom>
          <a:noFill/>
        </p:spPr>
        <p:txBody>
          <a:bodyPr wrap="none" rtlCol="0">
            <a:spAutoFit/>
          </a:bodyPr>
          <a:lstStyle/>
          <a:p>
            <a:r>
              <a:rPr lang="en-IN" sz="800" b="1" dirty="0"/>
              <a:t>BOLIVIA</a:t>
            </a:r>
          </a:p>
        </p:txBody>
      </p:sp>
      <p:sp>
        <p:nvSpPr>
          <p:cNvPr id="27" name="TextBox 26"/>
          <p:cNvSpPr txBox="1"/>
          <p:nvPr/>
        </p:nvSpPr>
        <p:spPr>
          <a:xfrm>
            <a:off x="2514594" y="5605010"/>
            <a:ext cx="492443" cy="215444"/>
          </a:xfrm>
          <a:prstGeom prst="rect">
            <a:avLst/>
          </a:prstGeom>
          <a:noFill/>
        </p:spPr>
        <p:txBody>
          <a:bodyPr wrap="none" rtlCol="0">
            <a:spAutoFit/>
          </a:bodyPr>
          <a:lstStyle/>
          <a:p>
            <a:r>
              <a:rPr lang="en-IN" sz="800" b="1" dirty="0"/>
              <a:t>CHILE</a:t>
            </a:r>
          </a:p>
        </p:txBody>
      </p:sp>
      <p:sp>
        <p:nvSpPr>
          <p:cNvPr id="28" name="TextBox 27"/>
          <p:cNvSpPr txBox="1"/>
          <p:nvPr/>
        </p:nvSpPr>
        <p:spPr>
          <a:xfrm>
            <a:off x="925830" y="5620185"/>
            <a:ext cx="776175" cy="215444"/>
          </a:xfrm>
          <a:prstGeom prst="rect">
            <a:avLst/>
          </a:prstGeom>
          <a:noFill/>
        </p:spPr>
        <p:txBody>
          <a:bodyPr wrap="none" rtlCol="0">
            <a:spAutoFit/>
          </a:bodyPr>
          <a:lstStyle/>
          <a:p>
            <a:r>
              <a:rPr lang="en-IN" sz="800" b="1" dirty="0"/>
              <a:t>AUSTRALIA</a:t>
            </a:r>
          </a:p>
        </p:txBody>
      </p:sp>
      <p:sp>
        <p:nvSpPr>
          <p:cNvPr id="29" name="TextBox 28"/>
          <p:cNvSpPr txBox="1"/>
          <p:nvPr/>
        </p:nvSpPr>
        <p:spPr>
          <a:xfrm>
            <a:off x="2924023" y="5700844"/>
            <a:ext cx="793807" cy="215444"/>
          </a:xfrm>
          <a:prstGeom prst="rect">
            <a:avLst/>
          </a:prstGeom>
          <a:noFill/>
        </p:spPr>
        <p:txBody>
          <a:bodyPr wrap="none" rtlCol="0">
            <a:spAutoFit/>
          </a:bodyPr>
          <a:lstStyle/>
          <a:p>
            <a:r>
              <a:rPr lang="en-IN" sz="800" b="1" dirty="0"/>
              <a:t>ARGENTINA</a:t>
            </a:r>
          </a:p>
        </p:txBody>
      </p:sp>
      <p:sp>
        <p:nvSpPr>
          <p:cNvPr id="30" name="TextBox 29"/>
          <p:cNvSpPr txBox="1"/>
          <p:nvPr/>
        </p:nvSpPr>
        <p:spPr>
          <a:xfrm>
            <a:off x="1990646" y="6057411"/>
            <a:ext cx="673582" cy="338554"/>
          </a:xfrm>
          <a:prstGeom prst="rect">
            <a:avLst/>
          </a:prstGeom>
          <a:noFill/>
        </p:spPr>
        <p:txBody>
          <a:bodyPr wrap="none" rtlCol="0">
            <a:spAutoFit/>
          </a:bodyPr>
          <a:lstStyle/>
          <a:p>
            <a:pPr algn="ctr"/>
            <a:r>
              <a:rPr lang="en-IN" sz="800" b="1" dirty="0"/>
              <a:t>NEW</a:t>
            </a:r>
          </a:p>
          <a:p>
            <a:pPr algn="ctr"/>
            <a:r>
              <a:rPr lang="en-IN" sz="800" b="1" dirty="0"/>
              <a:t>ZEALAND</a:t>
            </a:r>
          </a:p>
        </p:txBody>
      </p:sp>
      <p:sp>
        <p:nvSpPr>
          <p:cNvPr id="31" name="TextBox 30"/>
          <p:cNvSpPr txBox="1"/>
          <p:nvPr/>
        </p:nvSpPr>
        <p:spPr>
          <a:xfrm>
            <a:off x="5315597" y="3781913"/>
            <a:ext cx="606256" cy="215444"/>
          </a:xfrm>
          <a:prstGeom prst="rect">
            <a:avLst/>
          </a:prstGeom>
          <a:noFill/>
        </p:spPr>
        <p:txBody>
          <a:bodyPr wrap="none" rtlCol="0">
            <a:spAutoFit/>
          </a:bodyPr>
          <a:lstStyle/>
          <a:p>
            <a:r>
              <a:rPr lang="en-IN" sz="800" b="1" dirty="0"/>
              <a:t>TURKEY</a:t>
            </a:r>
          </a:p>
        </p:txBody>
      </p:sp>
      <p:sp>
        <p:nvSpPr>
          <p:cNvPr id="32" name="TextBox 31"/>
          <p:cNvSpPr txBox="1"/>
          <p:nvPr/>
        </p:nvSpPr>
        <p:spPr>
          <a:xfrm>
            <a:off x="4966523" y="4024407"/>
            <a:ext cx="481222" cy="215444"/>
          </a:xfrm>
          <a:prstGeom prst="rect">
            <a:avLst/>
          </a:prstGeom>
          <a:noFill/>
        </p:spPr>
        <p:txBody>
          <a:bodyPr wrap="none" rtlCol="0">
            <a:spAutoFit/>
          </a:bodyPr>
          <a:lstStyle/>
          <a:p>
            <a:r>
              <a:rPr lang="en-IN" sz="800" b="1" dirty="0"/>
              <a:t>ITALY</a:t>
            </a:r>
          </a:p>
        </p:txBody>
      </p:sp>
      <p:sp>
        <p:nvSpPr>
          <p:cNvPr id="33" name="TextBox 32"/>
          <p:cNvSpPr txBox="1"/>
          <p:nvPr/>
        </p:nvSpPr>
        <p:spPr>
          <a:xfrm>
            <a:off x="4779143" y="4175454"/>
            <a:ext cx="534121" cy="215444"/>
          </a:xfrm>
          <a:prstGeom prst="rect">
            <a:avLst/>
          </a:prstGeom>
          <a:noFill/>
        </p:spPr>
        <p:txBody>
          <a:bodyPr wrap="none" rtlCol="0">
            <a:spAutoFit/>
          </a:bodyPr>
          <a:lstStyle/>
          <a:p>
            <a:r>
              <a:rPr lang="en-IN" sz="800" b="1" dirty="0"/>
              <a:t>EGYPT</a:t>
            </a:r>
          </a:p>
        </p:txBody>
      </p:sp>
      <p:sp>
        <p:nvSpPr>
          <p:cNvPr id="34" name="TextBox 33"/>
          <p:cNvSpPr txBox="1"/>
          <p:nvPr/>
        </p:nvSpPr>
        <p:spPr>
          <a:xfrm>
            <a:off x="5240914" y="4182597"/>
            <a:ext cx="441146" cy="215444"/>
          </a:xfrm>
          <a:prstGeom prst="rect">
            <a:avLst/>
          </a:prstGeom>
          <a:noFill/>
        </p:spPr>
        <p:txBody>
          <a:bodyPr wrap="none" rtlCol="0">
            <a:spAutoFit/>
          </a:bodyPr>
          <a:lstStyle/>
          <a:p>
            <a:r>
              <a:rPr lang="en-IN" sz="800" b="1" dirty="0"/>
              <a:t>IRAQ</a:t>
            </a:r>
          </a:p>
        </p:txBody>
      </p:sp>
      <p:sp>
        <p:nvSpPr>
          <p:cNvPr id="35" name="TextBox 34"/>
          <p:cNvSpPr txBox="1"/>
          <p:nvPr/>
        </p:nvSpPr>
        <p:spPr>
          <a:xfrm>
            <a:off x="5621695" y="4347094"/>
            <a:ext cx="434734" cy="215444"/>
          </a:xfrm>
          <a:prstGeom prst="rect">
            <a:avLst/>
          </a:prstGeom>
          <a:noFill/>
        </p:spPr>
        <p:txBody>
          <a:bodyPr wrap="none" rtlCol="0">
            <a:spAutoFit/>
          </a:bodyPr>
          <a:lstStyle/>
          <a:p>
            <a:r>
              <a:rPr lang="en-IN" sz="800" b="1" dirty="0"/>
              <a:t>IRAN</a:t>
            </a:r>
          </a:p>
        </p:txBody>
      </p:sp>
      <p:sp>
        <p:nvSpPr>
          <p:cNvPr id="36" name="TextBox 35"/>
          <p:cNvSpPr txBox="1"/>
          <p:nvPr/>
        </p:nvSpPr>
        <p:spPr>
          <a:xfrm>
            <a:off x="6269384" y="4241964"/>
            <a:ext cx="508473" cy="215444"/>
          </a:xfrm>
          <a:prstGeom prst="rect">
            <a:avLst/>
          </a:prstGeom>
          <a:noFill/>
        </p:spPr>
        <p:txBody>
          <a:bodyPr wrap="none" rtlCol="0">
            <a:spAutoFit/>
          </a:bodyPr>
          <a:lstStyle/>
          <a:p>
            <a:r>
              <a:rPr lang="en-IN" sz="800" b="1" dirty="0"/>
              <a:t>CHINA</a:t>
            </a:r>
          </a:p>
        </p:txBody>
      </p:sp>
      <p:sp>
        <p:nvSpPr>
          <p:cNvPr id="37" name="TextBox 36"/>
          <p:cNvSpPr txBox="1"/>
          <p:nvPr/>
        </p:nvSpPr>
        <p:spPr>
          <a:xfrm>
            <a:off x="4517162" y="4419328"/>
            <a:ext cx="492443" cy="215444"/>
          </a:xfrm>
          <a:prstGeom prst="rect">
            <a:avLst/>
          </a:prstGeom>
          <a:noFill/>
        </p:spPr>
        <p:txBody>
          <a:bodyPr wrap="none" rtlCol="0">
            <a:spAutoFit/>
          </a:bodyPr>
          <a:lstStyle/>
          <a:p>
            <a:r>
              <a:rPr lang="en-IN" sz="800" b="1" dirty="0"/>
              <a:t>LIBYA</a:t>
            </a:r>
          </a:p>
        </p:txBody>
      </p:sp>
      <p:sp>
        <p:nvSpPr>
          <p:cNvPr id="38" name="TextBox 37"/>
          <p:cNvSpPr txBox="1"/>
          <p:nvPr/>
        </p:nvSpPr>
        <p:spPr>
          <a:xfrm>
            <a:off x="3774283" y="4398041"/>
            <a:ext cx="646331" cy="215444"/>
          </a:xfrm>
          <a:prstGeom prst="rect">
            <a:avLst/>
          </a:prstGeom>
          <a:noFill/>
        </p:spPr>
        <p:txBody>
          <a:bodyPr wrap="none" rtlCol="0">
            <a:spAutoFit/>
          </a:bodyPr>
          <a:lstStyle/>
          <a:p>
            <a:r>
              <a:rPr lang="en-IN" sz="800" b="1" dirty="0"/>
              <a:t>ALGERIA</a:t>
            </a:r>
          </a:p>
        </p:txBody>
      </p:sp>
      <p:sp>
        <p:nvSpPr>
          <p:cNvPr id="39" name="TextBox 38"/>
          <p:cNvSpPr txBox="1"/>
          <p:nvPr/>
        </p:nvSpPr>
        <p:spPr>
          <a:xfrm>
            <a:off x="3037468" y="4522642"/>
            <a:ext cx="806631" cy="215444"/>
          </a:xfrm>
          <a:prstGeom prst="rect">
            <a:avLst/>
          </a:prstGeom>
          <a:noFill/>
        </p:spPr>
        <p:txBody>
          <a:bodyPr wrap="none" rtlCol="0">
            <a:spAutoFit/>
          </a:bodyPr>
          <a:lstStyle/>
          <a:p>
            <a:r>
              <a:rPr lang="en-IN" sz="800" b="1" dirty="0"/>
              <a:t>VENEZUELA</a:t>
            </a:r>
          </a:p>
        </p:txBody>
      </p:sp>
      <p:sp>
        <p:nvSpPr>
          <p:cNvPr id="40" name="TextBox 39"/>
          <p:cNvSpPr txBox="1"/>
          <p:nvPr/>
        </p:nvSpPr>
        <p:spPr>
          <a:xfrm>
            <a:off x="3087187" y="4967882"/>
            <a:ext cx="572593" cy="215444"/>
          </a:xfrm>
          <a:prstGeom prst="rect">
            <a:avLst/>
          </a:prstGeom>
          <a:noFill/>
        </p:spPr>
        <p:txBody>
          <a:bodyPr wrap="none" rtlCol="0">
            <a:spAutoFit/>
          </a:bodyPr>
          <a:lstStyle/>
          <a:p>
            <a:r>
              <a:rPr lang="en-IN" sz="800" b="1" dirty="0"/>
              <a:t>BRAZIL</a:t>
            </a:r>
          </a:p>
        </p:txBody>
      </p:sp>
      <p:sp>
        <p:nvSpPr>
          <p:cNvPr id="41" name="TextBox 40"/>
          <p:cNvSpPr txBox="1"/>
          <p:nvPr/>
        </p:nvSpPr>
        <p:spPr>
          <a:xfrm>
            <a:off x="3992065" y="5870542"/>
            <a:ext cx="622286" cy="215444"/>
          </a:xfrm>
          <a:prstGeom prst="rect">
            <a:avLst/>
          </a:prstGeom>
          <a:noFill/>
        </p:spPr>
        <p:txBody>
          <a:bodyPr wrap="none" rtlCol="0">
            <a:spAutoFit/>
          </a:bodyPr>
          <a:lstStyle/>
          <a:p>
            <a:r>
              <a:rPr lang="en-IN" sz="800" b="1" dirty="0"/>
              <a:t>NAMIBIA</a:t>
            </a:r>
          </a:p>
        </p:txBody>
      </p:sp>
      <p:sp>
        <p:nvSpPr>
          <p:cNvPr id="42" name="TextBox 41"/>
          <p:cNvSpPr txBox="1"/>
          <p:nvPr/>
        </p:nvSpPr>
        <p:spPr>
          <a:xfrm>
            <a:off x="3908356" y="5684201"/>
            <a:ext cx="628698" cy="215444"/>
          </a:xfrm>
          <a:prstGeom prst="rect">
            <a:avLst/>
          </a:prstGeom>
          <a:noFill/>
        </p:spPr>
        <p:txBody>
          <a:bodyPr wrap="none" rtlCol="0">
            <a:spAutoFit/>
          </a:bodyPr>
          <a:lstStyle/>
          <a:p>
            <a:r>
              <a:rPr lang="en-IN" sz="800" b="1" dirty="0"/>
              <a:t>ANGOLA</a:t>
            </a:r>
          </a:p>
        </p:txBody>
      </p:sp>
      <p:sp>
        <p:nvSpPr>
          <p:cNvPr id="43" name="TextBox 42"/>
          <p:cNvSpPr txBox="1"/>
          <p:nvPr/>
        </p:nvSpPr>
        <p:spPr>
          <a:xfrm>
            <a:off x="3506288" y="5532100"/>
            <a:ext cx="1127232" cy="215444"/>
          </a:xfrm>
          <a:prstGeom prst="rect">
            <a:avLst/>
          </a:prstGeom>
          <a:noFill/>
        </p:spPr>
        <p:txBody>
          <a:bodyPr wrap="none" rtlCol="0">
            <a:spAutoFit/>
          </a:bodyPr>
          <a:lstStyle/>
          <a:p>
            <a:r>
              <a:rPr lang="en-IN" sz="800" b="1" dirty="0"/>
              <a:t>DEM. REP. CONGO</a:t>
            </a:r>
          </a:p>
        </p:txBody>
      </p:sp>
      <p:sp>
        <p:nvSpPr>
          <p:cNvPr id="44" name="TextBox 43"/>
          <p:cNvSpPr txBox="1"/>
          <p:nvPr/>
        </p:nvSpPr>
        <p:spPr>
          <a:xfrm>
            <a:off x="3869702" y="5375320"/>
            <a:ext cx="612668" cy="215444"/>
          </a:xfrm>
          <a:prstGeom prst="rect">
            <a:avLst/>
          </a:prstGeom>
          <a:noFill/>
        </p:spPr>
        <p:txBody>
          <a:bodyPr wrap="none" rtlCol="0">
            <a:spAutoFit/>
          </a:bodyPr>
          <a:lstStyle/>
          <a:p>
            <a:r>
              <a:rPr lang="en-IN" sz="800" b="1" dirty="0"/>
              <a:t>NIGERIA</a:t>
            </a:r>
          </a:p>
        </p:txBody>
      </p:sp>
      <p:sp>
        <p:nvSpPr>
          <p:cNvPr id="45" name="TextBox 44"/>
          <p:cNvSpPr txBox="1"/>
          <p:nvPr/>
        </p:nvSpPr>
        <p:spPr>
          <a:xfrm>
            <a:off x="3923523" y="4674314"/>
            <a:ext cx="434734" cy="215444"/>
          </a:xfrm>
          <a:prstGeom prst="rect">
            <a:avLst/>
          </a:prstGeom>
          <a:noFill/>
        </p:spPr>
        <p:txBody>
          <a:bodyPr wrap="none" rtlCol="0">
            <a:spAutoFit/>
          </a:bodyPr>
          <a:lstStyle/>
          <a:p>
            <a:r>
              <a:rPr lang="en-IN" sz="800" b="1" dirty="0"/>
              <a:t>MALI</a:t>
            </a:r>
          </a:p>
        </p:txBody>
      </p:sp>
      <p:sp>
        <p:nvSpPr>
          <p:cNvPr id="47" name="TextBox 46"/>
          <p:cNvSpPr txBox="1"/>
          <p:nvPr/>
        </p:nvSpPr>
        <p:spPr>
          <a:xfrm>
            <a:off x="4256438" y="4734154"/>
            <a:ext cx="510076" cy="215444"/>
          </a:xfrm>
          <a:prstGeom prst="rect">
            <a:avLst/>
          </a:prstGeom>
          <a:noFill/>
        </p:spPr>
        <p:txBody>
          <a:bodyPr wrap="none" rtlCol="0">
            <a:spAutoFit/>
          </a:bodyPr>
          <a:lstStyle/>
          <a:p>
            <a:r>
              <a:rPr lang="en-IN" sz="800" b="1" dirty="0"/>
              <a:t>NIGER</a:t>
            </a:r>
          </a:p>
        </p:txBody>
      </p:sp>
      <p:sp>
        <p:nvSpPr>
          <p:cNvPr id="48" name="TextBox 47"/>
          <p:cNvSpPr txBox="1"/>
          <p:nvPr/>
        </p:nvSpPr>
        <p:spPr>
          <a:xfrm>
            <a:off x="4690910" y="4663447"/>
            <a:ext cx="479618" cy="215444"/>
          </a:xfrm>
          <a:prstGeom prst="rect">
            <a:avLst/>
          </a:prstGeom>
          <a:noFill/>
        </p:spPr>
        <p:txBody>
          <a:bodyPr wrap="none" rtlCol="0">
            <a:spAutoFit/>
          </a:bodyPr>
          <a:lstStyle/>
          <a:p>
            <a:r>
              <a:rPr lang="en-IN" sz="800" b="1" dirty="0"/>
              <a:t>CHAD</a:t>
            </a:r>
          </a:p>
        </p:txBody>
      </p:sp>
      <p:sp>
        <p:nvSpPr>
          <p:cNvPr id="49" name="TextBox 48"/>
          <p:cNvSpPr txBox="1"/>
          <p:nvPr/>
        </p:nvSpPr>
        <p:spPr>
          <a:xfrm>
            <a:off x="4885854" y="4782036"/>
            <a:ext cx="548548" cy="215444"/>
          </a:xfrm>
          <a:prstGeom prst="rect">
            <a:avLst/>
          </a:prstGeom>
          <a:noFill/>
        </p:spPr>
        <p:txBody>
          <a:bodyPr wrap="none" rtlCol="0">
            <a:spAutoFit/>
          </a:bodyPr>
          <a:lstStyle/>
          <a:p>
            <a:r>
              <a:rPr lang="en-IN" sz="800" b="1" dirty="0"/>
              <a:t>SUDAN</a:t>
            </a:r>
          </a:p>
        </p:txBody>
      </p:sp>
      <p:sp>
        <p:nvSpPr>
          <p:cNvPr id="50" name="TextBox 49"/>
          <p:cNvSpPr txBox="1"/>
          <p:nvPr/>
        </p:nvSpPr>
        <p:spPr>
          <a:xfrm>
            <a:off x="5215424" y="5036611"/>
            <a:ext cx="670376" cy="215444"/>
          </a:xfrm>
          <a:prstGeom prst="rect">
            <a:avLst/>
          </a:prstGeom>
          <a:noFill/>
        </p:spPr>
        <p:txBody>
          <a:bodyPr wrap="none" rtlCol="0">
            <a:spAutoFit/>
          </a:bodyPr>
          <a:lstStyle/>
          <a:p>
            <a:r>
              <a:rPr lang="en-IN" sz="800" b="1" dirty="0"/>
              <a:t>ETHIOPIA</a:t>
            </a:r>
          </a:p>
        </p:txBody>
      </p:sp>
      <p:sp>
        <p:nvSpPr>
          <p:cNvPr id="53" name="TextBox 52"/>
          <p:cNvSpPr txBox="1"/>
          <p:nvPr/>
        </p:nvSpPr>
        <p:spPr>
          <a:xfrm>
            <a:off x="5650489" y="3941817"/>
            <a:ext cx="894797" cy="215444"/>
          </a:xfrm>
          <a:prstGeom prst="rect">
            <a:avLst/>
          </a:prstGeom>
          <a:noFill/>
        </p:spPr>
        <p:txBody>
          <a:bodyPr wrap="none" rtlCol="0">
            <a:spAutoFit/>
          </a:bodyPr>
          <a:lstStyle/>
          <a:p>
            <a:r>
              <a:rPr lang="en-IN" sz="800" b="1" dirty="0"/>
              <a:t>KAZAKHSTAN</a:t>
            </a:r>
          </a:p>
        </p:txBody>
      </p:sp>
      <p:sp>
        <p:nvSpPr>
          <p:cNvPr id="54" name="TextBox 53"/>
          <p:cNvSpPr txBox="1"/>
          <p:nvPr/>
        </p:nvSpPr>
        <p:spPr>
          <a:xfrm>
            <a:off x="6497695" y="3963856"/>
            <a:ext cx="748923" cy="215444"/>
          </a:xfrm>
          <a:prstGeom prst="rect">
            <a:avLst/>
          </a:prstGeom>
          <a:noFill/>
        </p:spPr>
        <p:txBody>
          <a:bodyPr wrap="none" rtlCol="0">
            <a:spAutoFit/>
          </a:bodyPr>
          <a:lstStyle/>
          <a:p>
            <a:r>
              <a:rPr lang="en-IN" sz="800" b="1" dirty="0"/>
              <a:t>MONGOLIA</a:t>
            </a:r>
          </a:p>
        </p:txBody>
      </p:sp>
      <p:sp>
        <p:nvSpPr>
          <p:cNvPr id="55" name="TextBox 54"/>
          <p:cNvSpPr txBox="1"/>
          <p:nvPr/>
        </p:nvSpPr>
        <p:spPr>
          <a:xfrm>
            <a:off x="7474783" y="4219191"/>
            <a:ext cx="508473" cy="215444"/>
          </a:xfrm>
          <a:prstGeom prst="rect">
            <a:avLst/>
          </a:prstGeom>
          <a:noFill/>
        </p:spPr>
        <p:txBody>
          <a:bodyPr wrap="none" rtlCol="0">
            <a:spAutoFit/>
          </a:bodyPr>
          <a:lstStyle/>
          <a:p>
            <a:r>
              <a:rPr lang="en-IN" sz="800" b="1" dirty="0"/>
              <a:t>CHINA</a:t>
            </a:r>
          </a:p>
        </p:txBody>
      </p:sp>
      <p:sp>
        <p:nvSpPr>
          <p:cNvPr id="56" name="TextBox 55"/>
          <p:cNvSpPr txBox="1"/>
          <p:nvPr/>
        </p:nvSpPr>
        <p:spPr>
          <a:xfrm>
            <a:off x="7774821" y="4611997"/>
            <a:ext cx="593432" cy="215444"/>
          </a:xfrm>
          <a:prstGeom prst="rect">
            <a:avLst/>
          </a:prstGeom>
          <a:noFill/>
        </p:spPr>
        <p:txBody>
          <a:bodyPr wrap="none" rtlCol="0">
            <a:spAutoFit/>
          </a:bodyPr>
          <a:lstStyle/>
          <a:p>
            <a:r>
              <a:rPr lang="en-IN" sz="800" b="1" dirty="0"/>
              <a:t>TAIWAN</a:t>
            </a:r>
          </a:p>
        </p:txBody>
      </p:sp>
      <p:sp>
        <p:nvSpPr>
          <p:cNvPr id="57" name="TextBox 56"/>
          <p:cNvSpPr txBox="1"/>
          <p:nvPr/>
        </p:nvSpPr>
        <p:spPr>
          <a:xfrm>
            <a:off x="7797027" y="5018323"/>
            <a:ext cx="532518" cy="215444"/>
          </a:xfrm>
          <a:prstGeom prst="rect">
            <a:avLst/>
          </a:prstGeom>
          <a:noFill/>
        </p:spPr>
        <p:txBody>
          <a:bodyPr wrap="none" rtlCol="0">
            <a:spAutoFit/>
          </a:bodyPr>
          <a:lstStyle/>
          <a:p>
            <a:r>
              <a:rPr lang="en-IN" sz="800" b="1" dirty="0"/>
              <a:t>JAPAN</a:t>
            </a:r>
          </a:p>
        </p:txBody>
      </p:sp>
      <p:sp>
        <p:nvSpPr>
          <p:cNvPr id="58" name="TextBox 57"/>
          <p:cNvSpPr txBox="1"/>
          <p:nvPr/>
        </p:nvSpPr>
        <p:spPr>
          <a:xfrm>
            <a:off x="6987156" y="4758745"/>
            <a:ext cx="554960" cy="338554"/>
          </a:xfrm>
          <a:prstGeom prst="rect">
            <a:avLst/>
          </a:prstGeom>
          <a:noFill/>
        </p:spPr>
        <p:txBody>
          <a:bodyPr wrap="none" rtlCol="0">
            <a:spAutoFit/>
          </a:bodyPr>
          <a:lstStyle/>
          <a:p>
            <a:r>
              <a:rPr lang="en-IN" sz="800" b="1" dirty="0"/>
              <a:t>NORTH</a:t>
            </a:r>
          </a:p>
          <a:p>
            <a:r>
              <a:rPr lang="en-IN" sz="800" b="1" dirty="0"/>
              <a:t>KOREA</a:t>
            </a:r>
          </a:p>
        </p:txBody>
      </p:sp>
      <p:sp>
        <p:nvSpPr>
          <p:cNvPr id="61" name="TextBox 60"/>
          <p:cNvSpPr txBox="1"/>
          <p:nvPr/>
        </p:nvSpPr>
        <p:spPr>
          <a:xfrm>
            <a:off x="7027638" y="5025370"/>
            <a:ext cx="554960" cy="338554"/>
          </a:xfrm>
          <a:prstGeom prst="rect">
            <a:avLst/>
          </a:prstGeom>
          <a:noFill/>
        </p:spPr>
        <p:txBody>
          <a:bodyPr wrap="none" rtlCol="0">
            <a:spAutoFit/>
          </a:bodyPr>
          <a:lstStyle/>
          <a:p>
            <a:r>
              <a:rPr lang="en-IN" sz="800" b="1" dirty="0"/>
              <a:t>SOUTH</a:t>
            </a:r>
          </a:p>
          <a:p>
            <a:r>
              <a:rPr lang="en-IN" sz="800" b="1" dirty="0"/>
              <a:t>KOREA</a:t>
            </a:r>
          </a:p>
        </p:txBody>
      </p:sp>
      <p:sp>
        <p:nvSpPr>
          <p:cNvPr id="62" name="TextBox 61"/>
          <p:cNvSpPr txBox="1"/>
          <p:nvPr/>
        </p:nvSpPr>
        <p:spPr>
          <a:xfrm>
            <a:off x="7234872" y="5298619"/>
            <a:ext cx="646331" cy="215444"/>
          </a:xfrm>
          <a:prstGeom prst="rect">
            <a:avLst/>
          </a:prstGeom>
          <a:noFill/>
        </p:spPr>
        <p:txBody>
          <a:bodyPr wrap="none" rtlCol="0">
            <a:spAutoFit/>
          </a:bodyPr>
          <a:lstStyle/>
          <a:p>
            <a:r>
              <a:rPr lang="en-IN" sz="800" b="1" dirty="0"/>
              <a:t>VIETNAM</a:t>
            </a:r>
          </a:p>
        </p:txBody>
      </p:sp>
      <p:sp>
        <p:nvSpPr>
          <p:cNvPr id="63" name="TextBox 62"/>
          <p:cNvSpPr txBox="1"/>
          <p:nvPr/>
        </p:nvSpPr>
        <p:spPr>
          <a:xfrm>
            <a:off x="6293879" y="5096235"/>
            <a:ext cx="718466" cy="215444"/>
          </a:xfrm>
          <a:prstGeom prst="rect">
            <a:avLst/>
          </a:prstGeom>
          <a:noFill/>
        </p:spPr>
        <p:txBody>
          <a:bodyPr wrap="none" rtlCol="0">
            <a:spAutoFit/>
          </a:bodyPr>
          <a:lstStyle/>
          <a:p>
            <a:r>
              <a:rPr lang="en-IN" sz="800" b="1" dirty="0"/>
              <a:t>MYANMAR</a:t>
            </a:r>
          </a:p>
        </p:txBody>
      </p:sp>
      <p:sp>
        <p:nvSpPr>
          <p:cNvPr id="65" name="TextBox 64"/>
          <p:cNvSpPr txBox="1"/>
          <p:nvPr/>
        </p:nvSpPr>
        <p:spPr>
          <a:xfrm>
            <a:off x="6491383" y="5433212"/>
            <a:ext cx="470000" cy="215444"/>
          </a:xfrm>
          <a:prstGeom prst="rect">
            <a:avLst/>
          </a:prstGeom>
          <a:noFill/>
        </p:spPr>
        <p:txBody>
          <a:bodyPr wrap="none" rtlCol="0">
            <a:spAutoFit/>
          </a:bodyPr>
          <a:lstStyle/>
          <a:p>
            <a:r>
              <a:rPr lang="en-IN" sz="800" b="1" dirty="0"/>
              <a:t>LAOS</a:t>
            </a:r>
          </a:p>
        </p:txBody>
      </p:sp>
      <p:sp>
        <p:nvSpPr>
          <p:cNvPr id="66" name="TextBox 65"/>
          <p:cNvSpPr txBox="1"/>
          <p:nvPr/>
        </p:nvSpPr>
        <p:spPr>
          <a:xfrm>
            <a:off x="6326675" y="5580422"/>
            <a:ext cx="707245" cy="215444"/>
          </a:xfrm>
          <a:prstGeom prst="rect">
            <a:avLst/>
          </a:prstGeom>
          <a:noFill/>
        </p:spPr>
        <p:txBody>
          <a:bodyPr wrap="none" rtlCol="0">
            <a:spAutoFit/>
          </a:bodyPr>
          <a:lstStyle/>
          <a:p>
            <a:r>
              <a:rPr lang="en-IN" sz="800" b="1" dirty="0"/>
              <a:t>THAILAND</a:t>
            </a:r>
          </a:p>
        </p:txBody>
      </p:sp>
      <p:sp>
        <p:nvSpPr>
          <p:cNvPr id="67" name="TextBox 66"/>
          <p:cNvSpPr txBox="1"/>
          <p:nvPr/>
        </p:nvSpPr>
        <p:spPr>
          <a:xfrm>
            <a:off x="6298316" y="5778921"/>
            <a:ext cx="720069" cy="215444"/>
          </a:xfrm>
          <a:prstGeom prst="rect">
            <a:avLst/>
          </a:prstGeom>
          <a:noFill/>
        </p:spPr>
        <p:txBody>
          <a:bodyPr wrap="none" rtlCol="0">
            <a:spAutoFit/>
          </a:bodyPr>
          <a:lstStyle/>
          <a:p>
            <a:r>
              <a:rPr lang="en-IN" sz="800" b="1" dirty="0"/>
              <a:t>MALAYSIA</a:t>
            </a:r>
          </a:p>
        </p:txBody>
      </p:sp>
      <p:sp>
        <p:nvSpPr>
          <p:cNvPr id="68" name="TextBox 67"/>
          <p:cNvSpPr txBox="1"/>
          <p:nvPr/>
        </p:nvSpPr>
        <p:spPr>
          <a:xfrm>
            <a:off x="7016857" y="6097655"/>
            <a:ext cx="755335" cy="215444"/>
          </a:xfrm>
          <a:prstGeom prst="rect">
            <a:avLst/>
          </a:prstGeom>
          <a:noFill/>
        </p:spPr>
        <p:txBody>
          <a:bodyPr wrap="none" rtlCol="0">
            <a:spAutoFit/>
          </a:bodyPr>
          <a:lstStyle/>
          <a:p>
            <a:r>
              <a:rPr lang="en-IN" sz="800" b="1" dirty="0"/>
              <a:t>INDONESIA</a:t>
            </a:r>
          </a:p>
        </p:txBody>
      </p:sp>
      <p:sp>
        <p:nvSpPr>
          <p:cNvPr id="69" name="TextBox 68"/>
          <p:cNvSpPr txBox="1"/>
          <p:nvPr/>
        </p:nvSpPr>
        <p:spPr>
          <a:xfrm>
            <a:off x="5859997" y="5857598"/>
            <a:ext cx="542136" cy="338554"/>
          </a:xfrm>
          <a:prstGeom prst="rect">
            <a:avLst/>
          </a:prstGeom>
          <a:noFill/>
        </p:spPr>
        <p:txBody>
          <a:bodyPr wrap="none" rtlCol="0">
            <a:spAutoFit/>
          </a:bodyPr>
          <a:lstStyle/>
          <a:p>
            <a:r>
              <a:rPr lang="en-IN" sz="800" b="1" dirty="0"/>
              <a:t>SRI</a:t>
            </a:r>
          </a:p>
          <a:p>
            <a:r>
              <a:rPr lang="en-IN" sz="800" b="1" dirty="0"/>
              <a:t>LANKA</a:t>
            </a:r>
          </a:p>
        </p:txBody>
      </p:sp>
      <p:sp>
        <p:nvSpPr>
          <p:cNvPr id="70" name="TextBox 69"/>
          <p:cNvSpPr txBox="1"/>
          <p:nvPr/>
        </p:nvSpPr>
        <p:spPr>
          <a:xfrm>
            <a:off x="4966966" y="5959214"/>
            <a:ext cx="934871" cy="215444"/>
          </a:xfrm>
          <a:prstGeom prst="rect">
            <a:avLst/>
          </a:prstGeom>
          <a:noFill/>
        </p:spPr>
        <p:txBody>
          <a:bodyPr wrap="none" rtlCol="0">
            <a:spAutoFit/>
          </a:bodyPr>
          <a:lstStyle/>
          <a:p>
            <a:r>
              <a:rPr lang="en-IN" sz="800" b="1" dirty="0"/>
              <a:t>MADAGASCAR</a:t>
            </a:r>
          </a:p>
        </p:txBody>
      </p:sp>
      <p:sp>
        <p:nvSpPr>
          <p:cNvPr id="71" name="TextBox 70"/>
          <p:cNvSpPr txBox="1"/>
          <p:nvPr/>
        </p:nvSpPr>
        <p:spPr>
          <a:xfrm>
            <a:off x="5684338" y="4875030"/>
            <a:ext cx="550151" cy="215444"/>
          </a:xfrm>
          <a:prstGeom prst="rect">
            <a:avLst/>
          </a:prstGeom>
          <a:noFill/>
        </p:spPr>
        <p:txBody>
          <a:bodyPr wrap="none" rtlCol="0">
            <a:spAutoFit/>
          </a:bodyPr>
          <a:lstStyle/>
          <a:p>
            <a:r>
              <a:rPr lang="en-IN" sz="800" b="1" dirty="0"/>
              <a:t>YEMEN</a:t>
            </a:r>
          </a:p>
        </p:txBody>
      </p:sp>
      <p:sp>
        <p:nvSpPr>
          <p:cNvPr id="72" name="TextBox 71"/>
          <p:cNvSpPr txBox="1"/>
          <p:nvPr/>
        </p:nvSpPr>
        <p:spPr>
          <a:xfrm>
            <a:off x="6046246" y="4739405"/>
            <a:ext cx="708848" cy="215444"/>
          </a:xfrm>
          <a:prstGeom prst="rect">
            <a:avLst/>
          </a:prstGeom>
          <a:noFill/>
        </p:spPr>
        <p:txBody>
          <a:bodyPr wrap="none" rtlCol="0">
            <a:spAutoFit/>
          </a:bodyPr>
          <a:lstStyle/>
          <a:p>
            <a:r>
              <a:rPr lang="en-IN" sz="800" b="1" dirty="0"/>
              <a:t>PAKISTAN</a:t>
            </a:r>
          </a:p>
        </p:txBody>
      </p:sp>
      <p:sp>
        <p:nvSpPr>
          <p:cNvPr id="73" name="TextBox 72"/>
          <p:cNvSpPr txBox="1"/>
          <p:nvPr/>
        </p:nvSpPr>
        <p:spPr>
          <a:xfrm>
            <a:off x="6208749" y="4601530"/>
            <a:ext cx="532518" cy="215444"/>
          </a:xfrm>
          <a:prstGeom prst="rect">
            <a:avLst/>
          </a:prstGeom>
          <a:noFill/>
        </p:spPr>
        <p:txBody>
          <a:bodyPr wrap="none" rtlCol="0">
            <a:spAutoFit/>
          </a:bodyPr>
          <a:lstStyle/>
          <a:p>
            <a:r>
              <a:rPr lang="en-IN" sz="800" b="1" dirty="0"/>
              <a:t>NEPAL</a:t>
            </a:r>
          </a:p>
        </p:txBody>
      </p:sp>
      <p:sp>
        <p:nvSpPr>
          <p:cNvPr id="75" name="TextBox 74"/>
          <p:cNvSpPr txBox="1"/>
          <p:nvPr/>
        </p:nvSpPr>
        <p:spPr>
          <a:xfrm>
            <a:off x="7592853" y="5534584"/>
            <a:ext cx="825867" cy="215444"/>
          </a:xfrm>
          <a:prstGeom prst="rect">
            <a:avLst/>
          </a:prstGeom>
          <a:noFill/>
        </p:spPr>
        <p:txBody>
          <a:bodyPr wrap="none" rtlCol="0">
            <a:spAutoFit/>
          </a:bodyPr>
          <a:lstStyle/>
          <a:p>
            <a:r>
              <a:rPr lang="en-IN" sz="800" b="1" dirty="0"/>
              <a:t>PHILIPPINES</a:t>
            </a:r>
          </a:p>
        </p:txBody>
      </p:sp>
      <p:sp>
        <p:nvSpPr>
          <p:cNvPr id="76" name="TextBox 75"/>
          <p:cNvSpPr txBox="1"/>
          <p:nvPr/>
        </p:nvSpPr>
        <p:spPr>
          <a:xfrm>
            <a:off x="4885915" y="6091605"/>
            <a:ext cx="958917" cy="215444"/>
          </a:xfrm>
          <a:prstGeom prst="rect">
            <a:avLst/>
          </a:prstGeom>
          <a:noFill/>
        </p:spPr>
        <p:txBody>
          <a:bodyPr wrap="none" rtlCol="0">
            <a:spAutoFit/>
          </a:bodyPr>
          <a:lstStyle/>
          <a:p>
            <a:r>
              <a:rPr lang="en-IN" sz="800" b="1" dirty="0"/>
              <a:t>SOUTH AFRICA</a:t>
            </a:r>
          </a:p>
        </p:txBody>
      </p:sp>
      <p:sp>
        <p:nvSpPr>
          <p:cNvPr id="77" name="TextBox 76"/>
          <p:cNvSpPr txBox="1"/>
          <p:nvPr/>
        </p:nvSpPr>
        <p:spPr>
          <a:xfrm>
            <a:off x="5159958" y="5413718"/>
            <a:ext cx="548548" cy="215444"/>
          </a:xfrm>
          <a:prstGeom prst="rect">
            <a:avLst/>
          </a:prstGeom>
          <a:noFill/>
        </p:spPr>
        <p:txBody>
          <a:bodyPr wrap="none" rtlCol="0">
            <a:spAutoFit/>
          </a:bodyPr>
          <a:lstStyle/>
          <a:p>
            <a:r>
              <a:rPr lang="en-IN" sz="800" b="1" dirty="0"/>
              <a:t>KENYA</a:t>
            </a:r>
          </a:p>
        </p:txBody>
      </p:sp>
      <p:sp>
        <p:nvSpPr>
          <p:cNvPr id="78" name="TextBox 77"/>
          <p:cNvSpPr txBox="1"/>
          <p:nvPr/>
        </p:nvSpPr>
        <p:spPr>
          <a:xfrm>
            <a:off x="5687256" y="5363915"/>
            <a:ext cx="463588" cy="215444"/>
          </a:xfrm>
          <a:prstGeom prst="rect">
            <a:avLst/>
          </a:prstGeom>
          <a:noFill/>
        </p:spPr>
        <p:txBody>
          <a:bodyPr wrap="none" rtlCol="0">
            <a:spAutoFit/>
          </a:bodyPr>
          <a:lstStyle/>
          <a:p>
            <a:r>
              <a:rPr lang="en-IN" sz="800" b="1" dirty="0"/>
              <a:t>INDIA</a:t>
            </a:r>
          </a:p>
        </p:txBody>
      </p:sp>
      <p:sp>
        <p:nvSpPr>
          <p:cNvPr id="79" name="TextBox 78"/>
          <p:cNvSpPr txBox="1"/>
          <p:nvPr/>
        </p:nvSpPr>
        <p:spPr>
          <a:xfrm>
            <a:off x="5184309" y="4531451"/>
            <a:ext cx="582211" cy="338554"/>
          </a:xfrm>
          <a:prstGeom prst="rect">
            <a:avLst/>
          </a:prstGeom>
          <a:noFill/>
        </p:spPr>
        <p:txBody>
          <a:bodyPr wrap="none" rtlCol="0">
            <a:spAutoFit/>
          </a:bodyPr>
          <a:lstStyle/>
          <a:p>
            <a:pPr algn="r"/>
            <a:r>
              <a:rPr lang="en-IN" sz="800" b="1" dirty="0"/>
              <a:t>SAUDI</a:t>
            </a:r>
          </a:p>
          <a:p>
            <a:pPr algn="r"/>
            <a:r>
              <a:rPr lang="en-IN" sz="800" b="1" dirty="0"/>
              <a:t>ARABIA</a:t>
            </a:r>
          </a:p>
        </p:txBody>
      </p:sp>
      <p:cxnSp>
        <p:nvCxnSpPr>
          <p:cNvPr id="81" name="Straight Connector 80"/>
          <p:cNvCxnSpPr/>
          <p:nvPr/>
        </p:nvCxnSpPr>
        <p:spPr>
          <a:xfrm flipH="1">
            <a:off x="4886325" y="2945073"/>
            <a:ext cx="38231" cy="202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249138" y="3249108"/>
            <a:ext cx="299050" cy="4369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70050" y="3534663"/>
            <a:ext cx="223344" cy="989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132532" y="3806165"/>
            <a:ext cx="225156" cy="36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4023528" y="3962254"/>
            <a:ext cx="236528" cy="537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4032070" y="4145610"/>
            <a:ext cx="156549" cy="92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4293394" y="4283723"/>
            <a:ext cx="42862" cy="1448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4644662" y="4276579"/>
            <a:ext cx="36876" cy="1808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5114925" y="3898690"/>
            <a:ext cx="278029" cy="969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239133" y="4851444"/>
            <a:ext cx="42355" cy="191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515876" y="4896589"/>
            <a:ext cx="34693" cy="1324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705350" y="4842318"/>
            <a:ext cx="91796" cy="2057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955381" y="4954849"/>
            <a:ext cx="57710" cy="1146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5138738" y="5154522"/>
            <a:ext cx="136494" cy="134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4379119" y="5296880"/>
            <a:ext cx="76154" cy="1322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4555558" y="5510067"/>
            <a:ext cx="228373" cy="1051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460157" y="5705329"/>
            <a:ext cx="214237" cy="735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530943" y="5914879"/>
            <a:ext cx="131545" cy="45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4819650" y="6110142"/>
            <a:ext cx="120596" cy="860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5162339" y="5907735"/>
            <a:ext cx="107367" cy="993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5138521" y="5475510"/>
            <a:ext cx="83560" cy="65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950744" y="5812485"/>
            <a:ext cx="30090" cy="952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5744286" y="4865424"/>
            <a:ext cx="42151" cy="68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flipV="1">
            <a:off x="6122194" y="4609954"/>
            <a:ext cx="46074" cy="178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6363705" y="4586142"/>
            <a:ext cx="41858" cy="711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4681964" y="3981781"/>
            <a:ext cx="355996" cy="134479"/>
          </a:xfrm>
          <a:custGeom>
            <a:avLst/>
            <a:gdLst>
              <a:gd name="connsiteX0" fmla="*/ 0 w 456624"/>
              <a:gd name="connsiteY0" fmla="*/ 0 h 112396"/>
              <a:gd name="connsiteX1" fmla="*/ 456624 w 456624"/>
              <a:gd name="connsiteY1" fmla="*/ 0 h 112396"/>
              <a:gd name="connsiteX2" fmla="*/ 456624 w 456624"/>
              <a:gd name="connsiteY2" fmla="*/ 112396 h 112396"/>
              <a:gd name="connsiteX3" fmla="*/ 0 w 456624"/>
              <a:gd name="connsiteY3" fmla="*/ 112396 h 112396"/>
              <a:gd name="connsiteX4" fmla="*/ 0 w 456624"/>
              <a:gd name="connsiteY4" fmla="*/ 0 h 112396"/>
              <a:gd name="connsiteX0" fmla="*/ 0 w 456624"/>
              <a:gd name="connsiteY0" fmla="*/ 0 h 112396"/>
              <a:gd name="connsiteX1" fmla="*/ 456624 w 456624"/>
              <a:gd name="connsiteY1" fmla="*/ 112396 h 112396"/>
              <a:gd name="connsiteX2" fmla="*/ 0 w 456624"/>
              <a:gd name="connsiteY2" fmla="*/ 112396 h 112396"/>
              <a:gd name="connsiteX3" fmla="*/ 0 w 456624"/>
              <a:gd name="connsiteY3" fmla="*/ 0 h 112396"/>
              <a:gd name="connsiteX0" fmla="*/ 456624 w 456624"/>
              <a:gd name="connsiteY0" fmla="*/ 24579 h 24579"/>
              <a:gd name="connsiteX1" fmla="*/ 0 w 456624"/>
              <a:gd name="connsiteY1" fmla="*/ 24579 h 24579"/>
              <a:gd name="connsiteX2" fmla="*/ 91440 w 456624"/>
              <a:gd name="connsiteY2" fmla="*/ 3623 h 24579"/>
              <a:gd name="connsiteX0" fmla="*/ 460434 w 460434"/>
              <a:gd name="connsiteY0" fmla="*/ 85250 h 85250"/>
              <a:gd name="connsiteX1" fmla="*/ 3810 w 460434"/>
              <a:gd name="connsiteY1" fmla="*/ 85250 h 85250"/>
              <a:gd name="connsiteX2" fmla="*/ 0 w 460434"/>
              <a:gd name="connsiteY2" fmla="*/ 0 h 85250"/>
            </a:gdLst>
            <a:ahLst/>
            <a:cxnLst>
              <a:cxn ang="0">
                <a:pos x="connsiteX0" y="connsiteY0"/>
              </a:cxn>
              <a:cxn ang="0">
                <a:pos x="connsiteX1" y="connsiteY1"/>
              </a:cxn>
              <a:cxn ang="0">
                <a:pos x="connsiteX2" y="connsiteY2"/>
              </a:cxn>
            </a:cxnLst>
            <a:rect l="l" t="t" r="r" b="b"/>
            <a:pathLst>
              <a:path w="460434" h="85250">
                <a:moveTo>
                  <a:pt x="460434" y="85250"/>
                </a:moveTo>
                <a:lnTo>
                  <a:pt x="3810" y="85250"/>
                </a:lnTo>
                <a:cubicBezTo>
                  <a:pt x="3810" y="47785"/>
                  <a:pt x="0" y="0"/>
                  <a:pt x="0"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2" name="Straight Connector 131"/>
          <p:cNvCxnSpPr/>
          <p:nvPr/>
        </p:nvCxnSpPr>
        <p:spPr>
          <a:xfrm flipH="1" flipV="1">
            <a:off x="5565881" y="4364531"/>
            <a:ext cx="49107" cy="1096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7958285" y="4552804"/>
            <a:ext cx="26046" cy="96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7483044" y="4883654"/>
            <a:ext cx="129813" cy="1192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7502933" y="5100492"/>
            <a:ext cx="100398" cy="3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7186613" y="5416099"/>
            <a:ext cx="121079" cy="1082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883117" y="5258050"/>
            <a:ext cx="55846" cy="1091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6893993" y="5457679"/>
            <a:ext cx="202132" cy="785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6944056" y="5557692"/>
            <a:ext cx="113969" cy="894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6949252" y="5783910"/>
            <a:ext cx="125442" cy="96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flipV="1">
            <a:off x="7300913" y="5957742"/>
            <a:ext cx="38033" cy="1657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517606" y="5629128"/>
            <a:ext cx="134306" cy="13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2842417" y="5260829"/>
            <a:ext cx="227808" cy="107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2715532" y="4816329"/>
            <a:ext cx="167368" cy="724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2560131" y="4702029"/>
            <a:ext cx="122744" cy="701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2449586" y="4594079"/>
            <a:ext cx="93589" cy="512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2842418" y="4319442"/>
            <a:ext cx="129382" cy="1408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3041589" y="4650435"/>
            <a:ext cx="77849" cy="105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4731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E503-4119-4E99-AA8B-5E46B37E1BEA}"/>
              </a:ext>
            </a:extLst>
          </p:cNvPr>
          <p:cNvSpPr>
            <a:spLocks noGrp="1"/>
          </p:cNvSpPr>
          <p:nvPr>
            <p:ph type="title"/>
          </p:nvPr>
        </p:nvSpPr>
        <p:spPr/>
        <p:txBody>
          <a:bodyPr/>
          <a:lstStyle/>
          <a:p>
            <a:r>
              <a:rPr lang="en-US" dirty="0"/>
              <a:t>2.4.2 Family Futures </a:t>
            </a:r>
            <a:r>
              <a:rPr lang="en-US" sz="2000" b="0" dirty="0"/>
              <a:t>(2 of 5)</a:t>
            </a:r>
          </a:p>
        </p:txBody>
      </p:sp>
      <p:sp>
        <p:nvSpPr>
          <p:cNvPr id="3" name="Content Placeholder 2">
            <a:extLst>
              <a:ext uri="{FF2B5EF4-FFF2-40B4-BE49-F238E27FC236}">
                <a16:creationId xmlns:a16="http://schemas.microsoft.com/office/drawing/2014/main" id="{27D3AA50-0129-43E9-9D4E-A994B28DAB43}"/>
              </a:ext>
            </a:extLst>
          </p:cNvPr>
          <p:cNvSpPr>
            <a:spLocks noGrp="1"/>
          </p:cNvSpPr>
          <p:nvPr>
            <p:ph sz="quarter" idx="13"/>
          </p:nvPr>
        </p:nvSpPr>
        <p:spPr>
          <a:xfrm>
            <a:off x="457200" y="1556326"/>
            <a:ext cx="8229600" cy="742374"/>
          </a:xfrm>
        </p:spPr>
        <p:txBody>
          <a:bodyPr/>
          <a:lstStyle/>
          <a:p>
            <a:pPr marL="0" indent="0" eaLnBrk="1" hangingPunct="1">
              <a:buNone/>
            </a:pPr>
            <a:r>
              <a:rPr lang="fr-FR" altLang="en-US" b="1" dirty="0"/>
              <a:t>Figure 2-51:</a:t>
            </a:r>
            <a:r>
              <a:rPr lang="fr-FR" altLang="en-US" dirty="0"/>
              <a:t> </a:t>
            </a:r>
            <a:r>
              <a:rPr lang="en-US" altLang="en-US" dirty="0"/>
              <a:t>CBRs have declined around the world with few exceptions.</a:t>
            </a:r>
          </a:p>
        </p:txBody>
      </p:sp>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368" y="2194860"/>
            <a:ext cx="6000713" cy="4316052"/>
          </a:xfrm>
          <a:prstGeom prst="rect">
            <a:avLst/>
          </a:prstGeom>
        </p:spPr>
      </p:pic>
      <p:sp>
        <p:nvSpPr>
          <p:cNvPr id="7" name="TextBox 6"/>
          <p:cNvSpPr txBox="1"/>
          <p:nvPr/>
        </p:nvSpPr>
        <p:spPr>
          <a:xfrm>
            <a:off x="5321741" y="4066452"/>
            <a:ext cx="506870"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3299030" y="3209525"/>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5244955" y="4489303"/>
            <a:ext cx="939681" cy="169277"/>
          </a:xfrm>
          <a:prstGeom prst="rect">
            <a:avLst/>
          </a:prstGeom>
          <a:noFill/>
        </p:spPr>
        <p:txBody>
          <a:bodyPr wrap="none" rtlCol="0">
            <a:spAutoFit/>
          </a:bodyPr>
          <a:lstStyle/>
          <a:p>
            <a:pPr algn="ctr"/>
            <a:r>
              <a:rPr lang="en-IN" sz="500" b="1" i="1" dirty="0">
                <a:solidFill>
                  <a:srgbClr val="01A7EC"/>
                </a:solidFill>
                <a:effectLst>
                  <a:glow rad="127000">
                    <a:schemeClr val="bg1"/>
                  </a:glow>
                </a:effectLst>
                <a:latin typeface="+mn-lt"/>
              </a:rPr>
              <a:t>TROPIC OF CAPRICORN</a:t>
            </a:r>
          </a:p>
        </p:txBody>
      </p:sp>
      <p:sp>
        <p:nvSpPr>
          <p:cNvPr id="10" name="TextBox 9"/>
          <p:cNvSpPr txBox="1"/>
          <p:nvPr/>
        </p:nvSpPr>
        <p:spPr>
          <a:xfrm>
            <a:off x="6846602" y="3882804"/>
            <a:ext cx="505267" cy="169277"/>
          </a:xfrm>
          <a:prstGeom prst="rect">
            <a:avLst/>
          </a:prstGeom>
          <a:noFill/>
        </p:spPr>
        <p:txBody>
          <a:bodyPr wrap="none" rtlCol="0">
            <a:spAutoFit/>
          </a:bodyPr>
          <a:lstStyle/>
          <a:p>
            <a:pPr algn="ctr"/>
            <a:r>
              <a:rPr lang="en-IN" sz="500" b="1" i="1" dirty="0">
                <a:solidFill>
                  <a:srgbClr val="00A7EC"/>
                </a:solidFill>
                <a:latin typeface="+mn-lt"/>
              </a:rPr>
              <a:t>EQUATOR</a:t>
            </a:r>
          </a:p>
        </p:txBody>
      </p:sp>
      <p:sp>
        <p:nvSpPr>
          <p:cNvPr id="11" name="TextBox 10"/>
          <p:cNvSpPr txBox="1"/>
          <p:nvPr/>
        </p:nvSpPr>
        <p:spPr>
          <a:xfrm>
            <a:off x="6634435" y="3626552"/>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6451714" y="3414247"/>
            <a:ext cx="825867" cy="169277"/>
          </a:xfrm>
          <a:prstGeom prst="rect">
            <a:avLst/>
          </a:prstGeom>
          <a:noFill/>
        </p:spPr>
        <p:txBody>
          <a:bodyPr wrap="none" rtlCol="0">
            <a:spAutoFit/>
          </a:bodyPr>
          <a:lstStyle/>
          <a:p>
            <a:pPr algn="ctr"/>
            <a:r>
              <a:rPr lang="en-IN" sz="500" b="1" i="1" dirty="0">
                <a:solidFill>
                  <a:srgbClr val="00A7EC"/>
                </a:solidFill>
                <a:latin typeface="+mn-lt"/>
              </a:rPr>
              <a:t>TROPIC OF CANCER</a:t>
            </a:r>
          </a:p>
        </p:txBody>
      </p:sp>
      <p:sp>
        <p:nvSpPr>
          <p:cNvPr id="13" name="TextBox 12"/>
          <p:cNvSpPr txBox="1"/>
          <p:nvPr/>
        </p:nvSpPr>
        <p:spPr>
          <a:xfrm>
            <a:off x="1660097" y="4083744"/>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5643842" y="4840590"/>
            <a:ext cx="489236" cy="161583"/>
          </a:xfrm>
          <a:prstGeom prst="rect">
            <a:avLst/>
          </a:prstGeom>
          <a:noFill/>
        </p:spPr>
        <p:txBody>
          <a:bodyPr wrap="none" rtlCol="0">
            <a:spAutoFit/>
          </a:bodyPr>
          <a:lstStyle/>
          <a:p>
            <a:r>
              <a:rPr lang="en-IN" sz="450" b="1" dirty="0">
                <a:solidFill>
                  <a:schemeClr val="tx1"/>
                </a:solidFill>
              </a:rPr>
              <a:t>3,000 Miles</a:t>
            </a:r>
          </a:p>
        </p:txBody>
      </p:sp>
      <p:sp>
        <p:nvSpPr>
          <p:cNvPr id="15" name="TextBox 14"/>
          <p:cNvSpPr txBox="1"/>
          <p:nvPr/>
        </p:nvSpPr>
        <p:spPr>
          <a:xfrm>
            <a:off x="5377010" y="4959804"/>
            <a:ext cx="643125" cy="161583"/>
          </a:xfrm>
          <a:prstGeom prst="rect">
            <a:avLst/>
          </a:prstGeom>
          <a:noFill/>
        </p:spPr>
        <p:txBody>
          <a:bodyPr wrap="none" rtlCol="0">
            <a:spAutoFit/>
          </a:bodyPr>
          <a:lstStyle/>
          <a:p>
            <a:r>
              <a:rPr lang="en-IN" sz="450" b="1" dirty="0">
                <a:solidFill>
                  <a:schemeClr val="tx1"/>
                </a:solidFill>
              </a:rPr>
              <a:t>3,000 </a:t>
            </a:r>
            <a:r>
              <a:rPr lang="en-IN" sz="450" b="1" dirty="0" err="1">
                <a:solidFill>
                  <a:schemeClr val="tx1"/>
                </a:solidFill>
              </a:rPr>
              <a:t>Kilometers</a:t>
            </a:r>
            <a:endParaRPr lang="en-IN" sz="450" b="1" dirty="0">
              <a:solidFill>
                <a:schemeClr val="tx1"/>
              </a:solidFill>
            </a:endParaRPr>
          </a:p>
        </p:txBody>
      </p:sp>
      <p:sp>
        <p:nvSpPr>
          <p:cNvPr id="16" name="TextBox 15"/>
          <p:cNvSpPr txBox="1"/>
          <p:nvPr/>
        </p:nvSpPr>
        <p:spPr>
          <a:xfrm>
            <a:off x="5277972" y="4840348"/>
            <a:ext cx="328936" cy="161583"/>
          </a:xfrm>
          <a:prstGeom prst="rect">
            <a:avLst/>
          </a:prstGeom>
          <a:noFill/>
        </p:spPr>
        <p:txBody>
          <a:bodyPr wrap="none" rtlCol="0">
            <a:spAutoFit/>
          </a:bodyPr>
          <a:lstStyle/>
          <a:p>
            <a:r>
              <a:rPr lang="en-IN" sz="450" b="1" dirty="0">
                <a:solidFill>
                  <a:schemeClr val="tx1"/>
                </a:solidFill>
              </a:rPr>
              <a:t>1,500</a:t>
            </a:r>
          </a:p>
        </p:txBody>
      </p:sp>
      <p:sp>
        <p:nvSpPr>
          <p:cNvPr id="17" name="TextBox 16"/>
          <p:cNvSpPr txBox="1"/>
          <p:nvPr/>
        </p:nvSpPr>
        <p:spPr>
          <a:xfrm>
            <a:off x="4976919" y="4840348"/>
            <a:ext cx="216726" cy="161583"/>
          </a:xfrm>
          <a:prstGeom prst="rect">
            <a:avLst/>
          </a:prstGeom>
          <a:noFill/>
        </p:spPr>
        <p:txBody>
          <a:bodyPr wrap="none" rtlCol="0">
            <a:spAutoFit/>
          </a:bodyPr>
          <a:lstStyle/>
          <a:p>
            <a:r>
              <a:rPr lang="en-IN" sz="450" b="1" dirty="0">
                <a:solidFill>
                  <a:schemeClr val="tx1"/>
                </a:solidFill>
              </a:rPr>
              <a:t>0</a:t>
            </a:r>
          </a:p>
        </p:txBody>
      </p:sp>
      <p:sp>
        <p:nvSpPr>
          <p:cNvPr id="18" name="TextBox 17"/>
          <p:cNvSpPr txBox="1"/>
          <p:nvPr/>
        </p:nvSpPr>
        <p:spPr>
          <a:xfrm>
            <a:off x="5144147" y="4959804"/>
            <a:ext cx="328936" cy="161583"/>
          </a:xfrm>
          <a:prstGeom prst="rect">
            <a:avLst/>
          </a:prstGeom>
          <a:noFill/>
        </p:spPr>
        <p:txBody>
          <a:bodyPr wrap="none" rtlCol="0">
            <a:spAutoFit/>
          </a:bodyPr>
          <a:lstStyle/>
          <a:p>
            <a:r>
              <a:rPr lang="en-IN" sz="450" b="1" dirty="0">
                <a:solidFill>
                  <a:schemeClr val="tx1"/>
                </a:solidFill>
              </a:rPr>
              <a:t>1,500</a:t>
            </a:r>
          </a:p>
        </p:txBody>
      </p:sp>
      <p:sp>
        <p:nvSpPr>
          <p:cNvPr id="19" name="TextBox 18"/>
          <p:cNvSpPr txBox="1"/>
          <p:nvPr/>
        </p:nvSpPr>
        <p:spPr>
          <a:xfrm>
            <a:off x="4976919" y="4959804"/>
            <a:ext cx="216726" cy="161583"/>
          </a:xfrm>
          <a:prstGeom prst="rect">
            <a:avLst/>
          </a:prstGeom>
          <a:noFill/>
        </p:spPr>
        <p:txBody>
          <a:bodyPr wrap="none" rtlCol="0">
            <a:spAutoFit/>
          </a:bodyPr>
          <a:lstStyle/>
          <a:p>
            <a:r>
              <a:rPr lang="en-IN" sz="450" b="1" dirty="0">
                <a:solidFill>
                  <a:schemeClr val="tx1"/>
                </a:solidFill>
              </a:rPr>
              <a:t>0</a:t>
            </a:r>
          </a:p>
        </p:txBody>
      </p:sp>
      <p:sp>
        <p:nvSpPr>
          <p:cNvPr id="20" name="TextBox 19"/>
          <p:cNvSpPr txBox="1"/>
          <p:nvPr/>
        </p:nvSpPr>
        <p:spPr>
          <a:xfrm>
            <a:off x="5842401" y="5118277"/>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21" name="TextBox 20"/>
          <p:cNvSpPr txBox="1"/>
          <p:nvPr/>
        </p:nvSpPr>
        <p:spPr>
          <a:xfrm>
            <a:off x="5561881" y="5118277"/>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22" name="TextBox 21"/>
          <p:cNvSpPr txBox="1"/>
          <p:nvPr/>
        </p:nvSpPr>
        <p:spPr>
          <a:xfrm>
            <a:off x="5301902" y="511827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3" name="TextBox 22"/>
          <p:cNvSpPr txBox="1"/>
          <p:nvPr/>
        </p:nvSpPr>
        <p:spPr>
          <a:xfrm>
            <a:off x="3011831" y="511827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4" name="TextBox 23"/>
          <p:cNvSpPr txBox="1"/>
          <p:nvPr/>
        </p:nvSpPr>
        <p:spPr>
          <a:xfrm>
            <a:off x="1824207" y="5118277"/>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25" name="TextBox 24"/>
          <p:cNvSpPr txBox="1"/>
          <p:nvPr/>
        </p:nvSpPr>
        <p:spPr>
          <a:xfrm>
            <a:off x="1353341" y="435639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6" name="TextBox 25"/>
          <p:cNvSpPr txBox="1"/>
          <p:nvPr/>
        </p:nvSpPr>
        <p:spPr>
          <a:xfrm>
            <a:off x="1345048" y="3941057"/>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27" name="TextBox 26"/>
          <p:cNvSpPr txBox="1"/>
          <p:nvPr/>
        </p:nvSpPr>
        <p:spPr>
          <a:xfrm>
            <a:off x="1348418" y="353344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8" name="TextBox 27"/>
          <p:cNvSpPr txBox="1"/>
          <p:nvPr/>
        </p:nvSpPr>
        <p:spPr>
          <a:xfrm>
            <a:off x="1455369" y="313244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29" name="TextBox 28"/>
          <p:cNvSpPr txBox="1"/>
          <p:nvPr/>
        </p:nvSpPr>
        <p:spPr>
          <a:xfrm>
            <a:off x="2271080" y="230968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0" name="TextBox 29"/>
          <p:cNvSpPr txBox="1"/>
          <p:nvPr/>
        </p:nvSpPr>
        <p:spPr>
          <a:xfrm>
            <a:off x="2617833" y="218934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31" name="TextBox 30"/>
          <p:cNvSpPr txBox="1"/>
          <p:nvPr/>
        </p:nvSpPr>
        <p:spPr>
          <a:xfrm>
            <a:off x="2835678" y="218934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32" name="TextBox 31"/>
          <p:cNvSpPr txBox="1"/>
          <p:nvPr/>
        </p:nvSpPr>
        <p:spPr>
          <a:xfrm>
            <a:off x="3027663" y="218934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33" name="TextBox 32"/>
          <p:cNvSpPr txBox="1"/>
          <p:nvPr/>
        </p:nvSpPr>
        <p:spPr>
          <a:xfrm>
            <a:off x="3227472" y="218934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34" name="TextBox 33"/>
          <p:cNvSpPr txBox="1"/>
          <p:nvPr/>
        </p:nvSpPr>
        <p:spPr>
          <a:xfrm>
            <a:off x="3438290" y="218934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5" name="TextBox 34"/>
          <p:cNvSpPr txBox="1"/>
          <p:nvPr/>
        </p:nvSpPr>
        <p:spPr>
          <a:xfrm>
            <a:off x="3639937" y="218934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36" name="TextBox 35"/>
          <p:cNvSpPr txBox="1"/>
          <p:nvPr/>
        </p:nvSpPr>
        <p:spPr>
          <a:xfrm>
            <a:off x="3827368" y="218934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37" name="TextBox 36"/>
          <p:cNvSpPr txBox="1"/>
          <p:nvPr/>
        </p:nvSpPr>
        <p:spPr>
          <a:xfrm>
            <a:off x="4232805" y="2189683"/>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38" name="TextBox 37"/>
          <p:cNvSpPr txBox="1"/>
          <p:nvPr/>
        </p:nvSpPr>
        <p:spPr>
          <a:xfrm>
            <a:off x="4390003" y="218968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39" name="TextBox 38"/>
          <p:cNvSpPr txBox="1"/>
          <p:nvPr/>
        </p:nvSpPr>
        <p:spPr>
          <a:xfrm>
            <a:off x="4573412" y="2190309"/>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0" name="TextBox 39"/>
          <p:cNvSpPr txBox="1"/>
          <p:nvPr/>
        </p:nvSpPr>
        <p:spPr>
          <a:xfrm>
            <a:off x="4788048" y="2184289"/>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1" name="TextBox 40"/>
          <p:cNvSpPr txBox="1"/>
          <p:nvPr/>
        </p:nvSpPr>
        <p:spPr>
          <a:xfrm>
            <a:off x="4983554" y="219427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2" name="TextBox 41"/>
          <p:cNvSpPr txBox="1"/>
          <p:nvPr/>
        </p:nvSpPr>
        <p:spPr>
          <a:xfrm>
            <a:off x="5151146" y="2189338"/>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43" name="TextBox 42"/>
          <p:cNvSpPr txBox="1"/>
          <p:nvPr/>
        </p:nvSpPr>
        <p:spPr>
          <a:xfrm>
            <a:off x="5356100" y="2187735"/>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44" name="TextBox 43"/>
          <p:cNvSpPr txBox="1"/>
          <p:nvPr/>
        </p:nvSpPr>
        <p:spPr>
          <a:xfrm>
            <a:off x="5930139" y="2192286"/>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45" name="TextBox 44"/>
          <p:cNvSpPr txBox="1"/>
          <p:nvPr/>
        </p:nvSpPr>
        <p:spPr>
          <a:xfrm>
            <a:off x="6369107" y="232019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6" name="TextBox 45"/>
          <p:cNvSpPr txBox="1"/>
          <p:nvPr/>
        </p:nvSpPr>
        <p:spPr>
          <a:xfrm>
            <a:off x="6885934" y="272623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7174394" y="313357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8" name="TextBox 47"/>
          <p:cNvSpPr txBox="1"/>
          <p:nvPr/>
        </p:nvSpPr>
        <p:spPr>
          <a:xfrm>
            <a:off x="7308725" y="3945937"/>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49" name="TextBox 48"/>
          <p:cNvSpPr txBox="1"/>
          <p:nvPr/>
        </p:nvSpPr>
        <p:spPr>
          <a:xfrm>
            <a:off x="7142234" y="476598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0" name="TextBox 49"/>
          <p:cNvSpPr txBox="1"/>
          <p:nvPr/>
        </p:nvSpPr>
        <p:spPr>
          <a:xfrm>
            <a:off x="7293000" y="435332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1" name="TextBox 50"/>
          <p:cNvSpPr txBox="1"/>
          <p:nvPr/>
        </p:nvSpPr>
        <p:spPr>
          <a:xfrm>
            <a:off x="7267661" y="354080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2" name="TextBox 51"/>
          <p:cNvSpPr txBox="1"/>
          <p:nvPr/>
        </p:nvSpPr>
        <p:spPr>
          <a:xfrm>
            <a:off x="4047369" y="2424014"/>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1720957" y="2722525"/>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4" name="TextBox 53"/>
          <p:cNvSpPr txBox="1"/>
          <p:nvPr/>
        </p:nvSpPr>
        <p:spPr>
          <a:xfrm>
            <a:off x="1456062" y="476011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5" name="TextBox 54"/>
          <p:cNvSpPr txBox="1"/>
          <p:nvPr/>
        </p:nvSpPr>
        <p:spPr>
          <a:xfrm>
            <a:off x="2110307" y="5118277"/>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56" name="TextBox 55"/>
          <p:cNvSpPr txBox="1"/>
          <p:nvPr/>
        </p:nvSpPr>
        <p:spPr>
          <a:xfrm>
            <a:off x="2402842" y="5118277"/>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57" name="TextBox 56"/>
          <p:cNvSpPr txBox="1"/>
          <p:nvPr/>
        </p:nvSpPr>
        <p:spPr>
          <a:xfrm>
            <a:off x="2702922" y="5118277"/>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58" name="TextBox 57"/>
          <p:cNvSpPr txBox="1"/>
          <p:nvPr/>
        </p:nvSpPr>
        <p:spPr>
          <a:xfrm>
            <a:off x="3293090" y="511827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9" name="TextBox 58"/>
          <p:cNvSpPr txBox="1"/>
          <p:nvPr/>
        </p:nvSpPr>
        <p:spPr>
          <a:xfrm>
            <a:off x="3606355" y="511827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0" name="TextBox 59"/>
          <p:cNvSpPr txBox="1"/>
          <p:nvPr/>
        </p:nvSpPr>
        <p:spPr>
          <a:xfrm>
            <a:off x="3873153" y="5116543"/>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1" name="TextBox 60"/>
          <p:cNvSpPr txBox="1"/>
          <p:nvPr/>
        </p:nvSpPr>
        <p:spPr>
          <a:xfrm>
            <a:off x="4181017" y="5118277"/>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62" name="TextBox 61"/>
          <p:cNvSpPr txBox="1"/>
          <p:nvPr/>
        </p:nvSpPr>
        <p:spPr>
          <a:xfrm>
            <a:off x="4447995" y="511827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3" name="TextBox 62"/>
          <p:cNvSpPr txBox="1"/>
          <p:nvPr/>
        </p:nvSpPr>
        <p:spPr>
          <a:xfrm>
            <a:off x="4718431" y="511827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4" name="TextBox 63"/>
          <p:cNvSpPr txBox="1"/>
          <p:nvPr/>
        </p:nvSpPr>
        <p:spPr>
          <a:xfrm>
            <a:off x="5024503" y="511827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65" name="TextBox 64"/>
          <p:cNvSpPr txBox="1"/>
          <p:nvPr/>
        </p:nvSpPr>
        <p:spPr>
          <a:xfrm>
            <a:off x="6138506" y="5118277"/>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66" name="TextBox 65"/>
          <p:cNvSpPr txBox="1"/>
          <p:nvPr/>
        </p:nvSpPr>
        <p:spPr>
          <a:xfrm>
            <a:off x="6417041" y="5118277"/>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67" name="TextBox 66"/>
          <p:cNvSpPr txBox="1"/>
          <p:nvPr/>
        </p:nvSpPr>
        <p:spPr>
          <a:xfrm>
            <a:off x="6723556" y="5115723"/>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68" name="TextBox 67"/>
          <p:cNvSpPr txBox="1"/>
          <p:nvPr/>
        </p:nvSpPr>
        <p:spPr>
          <a:xfrm>
            <a:off x="3676445" y="4527410"/>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4017352" y="218721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70" name="TextBox 69"/>
          <p:cNvSpPr txBox="1"/>
          <p:nvPr/>
        </p:nvSpPr>
        <p:spPr>
          <a:xfrm>
            <a:off x="5558692" y="2187735"/>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71" name="TextBox 70"/>
          <p:cNvSpPr txBox="1"/>
          <p:nvPr/>
        </p:nvSpPr>
        <p:spPr>
          <a:xfrm>
            <a:off x="5756239" y="2187735"/>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72" name="TextBox 71"/>
          <p:cNvSpPr txBox="1"/>
          <p:nvPr/>
        </p:nvSpPr>
        <p:spPr>
          <a:xfrm>
            <a:off x="6677994" y="5378693"/>
            <a:ext cx="1181734" cy="369332"/>
          </a:xfrm>
          <a:prstGeom prst="rect">
            <a:avLst/>
          </a:prstGeom>
          <a:noFill/>
        </p:spPr>
        <p:txBody>
          <a:bodyPr wrap="none" rtlCol="0">
            <a:spAutoFit/>
          </a:bodyPr>
          <a:lstStyle/>
          <a:p>
            <a:r>
              <a:rPr lang="en-US" sz="600" b="1" dirty="0">
                <a:solidFill>
                  <a:schemeClr val="tx1"/>
                </a:solidFill>
                <a:latin typeface="Arial Black" panose="020B0A04020102020204" pitchFamily="34" charset="0"/>
              </a:rPr>
              <a:t>Crude birth rate decline</a:t>
            </a:r>
          </a:p>
          <a:p>
            <a:r>
              <a:rPr lang="en-US" sz="600" b="1" dirty="0">
                <a:solidFill>
                  <a:schemeClr val="tx1"/>
                </a:solidFill>
                <a:latin typeface="Arial Black" panose="020B0A04020102020204" pitchFamily="34" charset="0"/>
              </a:rPr>
              <a:t>per 1,000 population,</a:t>
            </a:r>
          </a:p>
          <a:p>
            <a:r>
              <a:rPr lang="en-US" sz="600" b="1" dirty="0">
                <a:solidFill>
                  <a:schemeClr val="tx1"/>
                </a:solidFill>
                <a:latin typeface="Arial Black" panose="020B0A04020102020204" pitchFamily="34" charset="0"/>
              </a:rPr>
              <a:t>1990–2018</a:t>
            </a:r>
            <a:endParaRPr lang="en-IN" sz="600" b="1" dirty="0">
              <a:solidFill>
                <a:schemeClr val="tx1"/>
              </a:solidFill>
              <a:latin typeface="Arial Black" panose="020B0A04020102020204" pitchFamily="34" charset="0"/>
            </a:endParaRPr>
          </a:p>
        </p:txBody>
      </p:sp>
      <p:sp>
        <p:nvSpPr>
          <p:cNvPr id="73" name="TextBox 72"/>
          <p:cNvSpPr txBox="1"/>
          <p:nvPr/>
        </p:nvSpPr>
        <p:spPr>
          <a:xfrm>
            <a:off x="6853701" y="5829494"/>
            <a:ext cx="465192" cy="184666"/>
          </a:xfrm>
          <a:prstGeom prst="rect">
            <a:avLst/>
          </a:prstGeom>
          <a:noFill/>
        </p:spPr>
        <p:txBody>
          <a:bodyPr wrap="none" rtlCol="0">
            <a:spAutoFit/>
          </a:bodyPr>
          <a:lstStyle/>
          <a:p>
            <a:r>
              <a:rPr lang="en-IN" sz="600" b="1" dirty="0">
                <a:solidFill>
                  <a:schemeClr val="tx1"/>
                </a:solidFill>
                <a:latin typeface="+mn-lt"/>
              </a:rPr>
              <a:t>10–14.9</a:t>
            </a:r>
          </a:p>
        </p:txBody>
      </p:sp>
      <p:sp>
        <p:nvSpPr>
          <p:cNvPr id="74" name="TextBox 73"/>
          <p:cNvSpPr txBox="1"/>
          <p:nvPr/>
        </p:nvSpPr>
        <p:spPr>
          <a:xfrm>
            <a:off x="6853701" y="5968129"/>
            <a:ext cx="378630" cy="184666"/>
          </a:xfrm>
          <a:prstGeom prst="rect">
            <a:avLst/>
          </a:prstGeom>
          <a:noFill/>
        </p:spPr>
        <p:txBody>
          <a:bodyPr wrap="none" rtlCol="0">
            <a:spAutoFit/>
          </a:bodyPr>
          <a:lstStyle/>
          <a:p>
            <a:r>
              <a:rPr lang="en-IN" sz="600" b="1" dirty="0">
                <a:solidFill>
                  <a:schemeClr val="tx1"/>
                </a:solidFill>
                <a:latin typeface="+mn-lt"/>
              </a:rPr>
              <a:t>5–9.9</a:t>
            </a:r>
          </a:p>
        </p:txBody>
      </p:sp>
      <p:sp>
        <p:nvSpPr>
          <p:cNvPr id="75" name="TextBox 74"/>
          <p:cNvSpPr txBox="1"/>
          <p:nvPr/>
        </p:nvSpPr>
        <p:spPr>
          <a:xfrm>
            <a:off x="6853701" y="6102340"/>
            <a:ext cx="378630" cy="184666"/>
          </a:xfrm>
          <a:prstGeom prst="rect">
            <a:avLst/>
          </a:prstGeom>
          <a:noFill/>
        </p:spPr>
        <p:txBody>
          <a:bodyPr wrap="none" rtlCol="0">
            <a:spAutoFit/>
          </a:bodyPr>
          <a:lstStyle/>
          <a:p>
            <a:r>
              <a:rPr lang="en-IN" sz="600" b="1" dirty="0">
                <a:solidFill>
                  <a:schemeClr val="tx1"/>
                </a:solidFill>
                <a:latin typeface="+mn-lt"/>
              </a:rPr>
              <a:t>0–4.9</a:t>
            </a:r>
          </a:p>
        </p:txBody>
      </p:sp>
      <p:sp>
        <p:nvSpPr>
          <p:cNvPr id="76" name="TextBox 75"/>
          <p:cNvSpPr txBox="1"/>
          <p:nvPr/>
        </p:nvSpPr>
        <p:spPr>
          <a:xfrm>
            <a:off x="6853701" y="6231634"/>
            <a:ext cx="498855" cy="184666"/>
          </a:xfrm>
          <a:prstGeom prst="rect">
            <a:avLst/>
          </a:prstGeom>
          <a:noFill/>
        </p:spPr>
        <p:txBody>
          <a:bodyPr wrap="none" rtlCol="0">
            <a:spAutoFit/>
          </a:bodyPr>
          <a:lstStyle/>
          <a:p>
            <a:r>
              <a:rPr lang="en-IN" sz="600" b="1" dirty="0">
                <a:solidFill>
                  <a:schemeClr val="tx1"/>
                </a:solidFill>
                <a:latin typeface="+mn-lt"/>
              </a:rPr>
              <a:t>increase</a:t>
            </a:r>
          </a:p>
        </p:txBody>
      </p:sp>
      <p:sp>
        <p:nvSpPr>
          <p:cNvPr id="77" name="TextBox 76"/>
          <p:cNvSpPr txBox="1"/>
          <p:nvPr/>
        </p:nvSpPr>
        <p:spPr>
          <a:xfrm>
            <a:off x="6853701" y="6362581"/>
            <a:ext cx="457176" cy="184666"/>
          </a:xfrm>
          <a:prstGeom prst="rect">
            <a:avLst/>
          </a:prstGeom>
          <a:noFill/>
        </p:spPr>
        <p:txBody>
          <a:bodyPr wrap="none" rtlCol="0">
            <a:spAutoFit/>
          </a:bodyPr>
          <a:lstStyle/>
          <a:p>
            <a:r>
              <a:rPr lang="en-IN" sz="600" b="1" dirty="0">
                <a:solidFill>
                  <a:schemeClr val="tx1"/>
                </a:solidFill>
                <a:latin typeface="+mn-lt"/>
              </a:rPr>
              <a:t>no data</a:t>
            </a:r>
          </a:p>
        </p:txBody>
      </p:sp>
      <p:sp>
        <p:nvSpPr>
          <p:cNvPr id="78" name="TextBox 77"/>
          <p:cNvSpPr txBox="1"/>
          <p:nvPr/>
        </p:nvSpPr>
        <p:spPr>
          <a:xfrm>
            <a:off x="6853701" y="5705949"/>
            <a:ext cx="671979" cy="184666"/>
          </a:xfrm>
          <a:prstGeom prst="rect">
            <a:avLst/>
          </a:prstGeom>
          <a:noFill/>
        </p:spPr>
        <p:txBody>
          <a:bodyPr wrap="none" rtlCol="0">
            <a:spAutoFit/>
          </a:bodyPr>
          <a:lstStyle/>
          <a:p>
            <a:r>
              <a:rPr lang="en-IN" sz="600" b="1" dirty="0">
                <a:solidFill>
                  <a:schemeClr val="tx1"/>
                </a:solidFill>
                <a:latin typeface="+mn-lt"/>
              </a:rPr>
              <a:t>15 and above</a:t>
            </a:r>
          </a:p>
        </p:txBody>
      </p:sp>
    </p:spTree>
    <p:extLst>
      <p:ext uri="{BB962C8B-B14F-4D97-AF65-F5344CB8AC3E}">
        <p14:creationId xmlns:p14="http://schemas.microsoft.com/office/powerpoint/2010/main" val="1617153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E503-4119-4E99-AA8B-5E46B37E1BEA}"/>
              </a:ext>
            </a:extLst>
          </p:cNvPr>
          <p:cNvSpPr>
            <a:spLocks noGrp="1"/>
          </p:cNvSpPr>
          <p:nvPr>
            <p:ph type="title"/>
          </p:nvPr>
        </p:nvSpPr>
        <p:spPr/>
        <p:txBody>
          <a:bodyPr/>
          <a:lstStyle/>
          <a:p>
            <a:r>
              <a:rPr lang="en-US" dirty="0"/>
              <a:t>2.4.2 Family Futures </a:t>
            </a:r>
            <a:r>
              <a:rPr lang="en-US" sz="2000" b="0" dirty="0"/>
              <a:t>(3 of 5)</a:t>
            </a:r>
          </a:p>
        </p:txBody>
      </p:sp>
      <p:sp>
        <p:nvSpPr>
          <p:cNvPr id="3" name="Content Placeholder 2">
            <a:extLst>
              <a:ext uri="{FF2B5EF4-FFF2-40B4-BE49-F238E27FC236}">
                <a16:creationId xmlns:a16="http://schemas.microsoft.com/office/drawing/2014/main" id="{27D3AA50-0129-43E9-9D4E-A994B28DAB43}"/>
              </a:ext>
            </a:extLst>
          </p:cNvPr>
          <p:cNvSpPr>
            <a:spLocks noGrp="1"/>
          </p:cNvSpPr>
          <p:nvPr>
            <p:ph sz="quarter" idx="13"/>
          </p:nvPr>
        </p:nvSpPr>
        <p:spPr>
          <a:xfrm>
            <a:off x="457200" y="1556326"/>
            <a:ext cx="8229600" cy="780474"/>
          </a:xfrm>
        </p:spPr>
        <p:txBody>
          <a:bodyPr/>
          <a:lstStyle/>
          <a:p>
            <a:pPr marL="0" indent="0" eaLnBrk="1" hangingPunct="1">
              <a:buNone/>
            </a:pPr>
            <a:r>
              <a:rPr lang="en-IN" altLang="en-US" b="1" dirty="0"/>
              <a:t>Figure 2-52:</a:t>
            </a:r>
            <a:r>
              <a:rPr lang="en-IN" altLang="en-US" dirty="0"/>
              <a:t> </a:t>
            </a:r>
            <a:r>
              <a:rPr lang="en-US" altLang="en-US" dirty="0"/>
              <a:t>Women talk about birth control at a reproductive health clinic in Kampong Cham, Cambodia.</a:t>
            </a:r>
          </a:p>
        </p:txBody>
      </p:sp>
      <p:pic>
        <p:nvPicPr>
          <p:cNvPr id="6" name="Picture 5" descr="A health specialist speaks to four women at a reproductive health clinic in Cambodia while holding a packet of birth control pills.">
            <a:extLst>
              <a:ext uri="{FF2B5EF4-FFF2-40B4-BE49-F238E27FC236}">
                <a16:creationId xmlns:a16="http://schemas.microsoft.com/office/drawing/2014/main" id="{3806AAD8-73A0-455A-A5E6-95BAD545CE5D}"/>
              </a:ext>
            </a:extLst>
          </p:cNvPr>
          <p:cNvPicPr>
            <a:picLocks noChangeAspect="1"/>
          </p:cNvPicPr>
          <p:nvPr/>
        </p:nvPicPr>
        <p:blipFill>
          <a:blip r:embed="rId2"/>
          <a:stretch>
            <a:fillRect/>
          </a:stretch>
        </p:blipFill>
        <p:spPr>
          <a:xfrm>
            <a:off x="1045083" y="2493926"/>
            <a:ext cx="6625717" cy="3852381"/>
          </a:xfrm>
          <a:prstGeom prst="rect">
            <a:avLst/>
          </a:prstGeom>
        </p:spPr>
      </p:pic>
    </p:spTree>
    <p:extLst>
      <p:ext uri="{BB962C8B-B14F-4D97-AF65-F5344CB8AC3E}">
        <p14:creationId xmlns:p14="http://schemas.microsoft.com/office/powerpoint/2010/main" val="221323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E503-4119-4E99-AA8B-5E46B37E1BEA}"/>
              </a:ext>
            </a:extLst>
          </p:cNvPr>
          <p:cNvSpPr>
            <a:spLocks noGrp="1"/>
          </p:cNvSpPr>
          <p:nvPr>
            <p:ph type="title"/>
          </p:nvPr>
        </p:nvSpPr>
        <p:spPr/>
        <p:txBody>
          <a:bodyPr/>
          <a:lstStyle/>
          <a:p>
            <a:r>
              <a:rPr lang="en-US" dirty="0"/>
              <a:t>2.4.2 Family Futures </a:t>
            </a:r>
            <a:r>
              <a:rPr lang="en-US" sz="2000" b="0" dirty="0"/>
              <a:t>(4 of 5)</a:t>
            </a:r>
          </a:p>
        </p:txBody>
      </p:sp>
      <p:sp>
        <p:nvSpPr>
          <p:cNvPr id="3" name="Content Placeholder 2">
            <a:extLst>
              <a:ext uri="{FF2B5EF4-FFF2-40B4-BE49-F238E27FC236}">
                <a16:creationId xmlns:a16="http://schemas.microsoft.com/office/drawing/2014/main" id="{27D3AA50-0129-43E9-9D4E-A994B28DAB43}"/>
              </a:ext>
            </a:extLst>
          </p:cNvPr>
          <p:cNvSpPr>
            <a:spLocks noGrp="1"/>
          </p:cNvSpPr>
          <p:nvPr>
            <p:ph sz="quarter" idx="13"/>
          </p:nvPr>
        </p:nvSpPr>
        <p:spPr>
          <a:xfrm>
            <a:off x="457200" y="1556326"/>
            <a:ext cx="8229600" cy="805873"/>
          </a:xfrm>
        </p:spPr>
        <p:txBody>
          <a:bodyPr/>
          <a:lstStyle/>
          <a:p>
            <a:pPr marL="0" indent="0">
              <a:buNone/>
            </a:pPr>
            <a:r>
              <a:rPr lang="en-IN" altLang="en-US" b="1" dirty="0"/>
              <a:t>Figure 2-53:</a:t>
            </a:r>
            <a:r>
              <a:rPr lang="en-IN" altLang="en-US" dirty="0"/>
              <a:t> </a:t>
            </a:r>
            <a:r>
              <a:rPr lang="en-US" altLang="en-US" dirty="0"/>
              <a:t>The lowest rates of family planning correlate with the highest NIR, CBR, and TFR. </a:t>
            </a:r>
          </a:p>
        </p:txBody>
      </p:sp>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08" y="2669111"/>
            <a:ext cx="7920857" cy="3496343"/>
          </a:xfrm>
          <a:prstGeom prst="rect">
            <a:avLst/>
          </a:prstGeom>
        </p:spPr>
      </p:pic>
      <p:sp>
        <p:nvSpPr>
          <p:cNvPr id="7" name="TextBox 6"/>
          <p:cNvSpPr txBox="1"/>
          <p:nvPr/>
        </p:nvSpPr>
        <p:spPr>
          <a:xfrm>
            <a:off x="6203980" y="4764117"/>
            <a:ext cx="561839" cy="341155"/>
          </a:xfrm>
          <a:prstGeom prst="rect">
            <a:avLst/>
          </a:prstGeom>
          <a:noFill/>
        </p:spPr>
        <p:txBody>
          <a:bodyPr wrap="none" rtlCol="0">
            <a:spAutoFit/>
          </a:bodyPr>
          <a:lstStyle/>
          <a:p>
            <a:pPr algn="ctr"/>
            <a:r>
              <a:rPr lang="en-IN" sz="800" b="1" i="1" dirty="0">
                <a:solidFill>
                  <a:srgbClr val="4CC8F2"/>
                </a:solidFill>
              </a:rPr>
              <a:t>INDIAN</a:t>
            </a:r>
          </a:p>
          <a:p>
            <a:pPr algn="ctr"/>
            <a:r>
              <a:rPr lang="en-IN" sz="800" b="1" i="1" dirty="0">
                <a:solidFill>
                  <a:srgbClr val="4CC8F2"/>
                </a:solidFill>
              </a:rPr>
              <a:t>OCEAN</a:t>
            </a:r>
          </a:p>
        </p:txBody>
      </p:sp>
      <p:sp>
        <p:nvSpPr>
          <p:cNvPr id="8" name="TextBox 7"/>
          <p:cNvSpPr txBox="1"/>
          <p:nvPr/>
        </p:nvSpPr>
        <p:spPr>
          <a:xfrm>
            <a:off x="3961908" y="3814257"/>
            <a:ext cx="698657" cy="341155"/>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9" name="TextBox 8"/>
          <p:cNvSpPr txBox="1"/>
          <p:nvPr/>
        </p:nvSpPr>
        <p:spPr>
          <a:xfrm>
            <a:off x="6188266" y="5219437"/>
            <a:ext cx="966290" cy="176972"/>
          </a:xfrm>
          <a:prstGeom prst="rect">
            <a:avLst/>
          </a:prstGeom>
          <a:noFill/>
        </p:spPr>
        <p:txBody>
          <a:bodyPr wrap="none" rtlCol="0">
            <a:spAutoFit/>
          </a:bodyPr>
          <a:lstStyle/>
          <a:p>
            <a:pPr algn="ctr"/>
            <a:r>
              <a:rPr lang="en-IN" sz="550" b="1" i="1" spc="-20" dirty="0">
                <a:solidFill>
                  <a:srgbClr val="01A7EC"/>
                </a:solidFill>
                <a:effectLst>
                  <a:glow rad="127000">
                    <a:schemeClr val="bg1"/>
                  </a:glow>
                </a:effectLst>
                <a:latin typeface="+mn-lt"/>
              </a:rPr>
              <a:t>TROPIC OF CAPRICORN</a:t>
            </a:r>
          </a:p>
        </p:txBody>
      </p:sp>
      <p:sp>
        <p:nvSpPr>
          <p:cNvPr id="10" name="TextBox 9"/>
          <p:cNvSpPr txBox="1"/>
          <p:nvPr/>
        </p:nvSpPr>
        <p:spPr>
          <a:xfrm>
            <a:off x="7927408" y="4566903"/>
            <a:ext cx="519373" cy="176972"/>
          </a:xfrm>
          <a:prstGeom prst="rect">
            <a:avLst/>
          </a:prstGeom>
          <a:noFill/>
        </p:spPr>
        <p:txBody>
          <a:bodyPr wrap="none" rtlCol="0">
            <a:spAutoFit/>
          </a:bodyPr>
          <a:lstStyle/>
          <a:p>
            <a:pPr algn="ctr"/>
            <a:r>
              <a:rPr lang="en-IN" sz="550" b="1" i="1" spc="-20" dirty="0">
                <a:solidFill>
                  <a:srgbClr val="00A7EC"/>
                </a:solidFill>
                <a:latin typeface="+mn-lt"/>
              </a:rPr>
              <a:t>EQUATOR</a:t>
            </a:r>
          </a:p>
        </p:txBody>
      </p:sp>
      <p:sp>
        <p:nvSpPr>
          <p:cNvPr id="11" name="TextBox 10"/>
          <p:cNvSpPr txBox="1"/>
          <p:nvPr/>
        </p:nvSpPr>
        <p:spPr>
          <a:xfrm>
            <a:off x="7648557" y="4254118"/>
            <a:ext cx="600931" cy="341155"/>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2" name="TextBox 11"/>
          <p:cNvSpPr txBox="1"/>
          <p:nvPr/>
        </p:nvSpPr>
        <p:spPr>
          <a:xfrm>
            <a:off x="7505498" y="4022131"/>
            <a:ext cx="848950" cy="176972"/>
          </a:xfrm>
          <a:prstGeom prst="rect">
            <a:avLst/>
          </a:prstGeom>
          <a:noFill/>
        </p:spPr>
        <p:txBody>
          <a:bodyPr wrap="none" rtlCol="0">
            <a:spAutoFit/>
          </a:bodyPr>
          <a:lstStyle/>
          <a:p>
            <a:pPr algn="ctr"/>
            <a:r>
              <a:rPr lang="en-IN" sz="550" b="1" i="1" spc="-20" dirty="0">
                <a:solidFill>
                  <a:srgbClr val="00A7EC"/>
                </a:solidFill>
                <a:latin typeface="+mn-lt"/>
              </a:rPr>
              <a:t>TROPIC OF CANCER</a:t>
            </a:r>
          </a:p>
        </p:txBody>
      </p:sp>
      <p:sp>
        <p:nvSpPr>
          <p:cNvPr id="13" name="TextBox 12"/>
          <p:cNvSpPr txBox="1"/>
          <p:nvPr/>
        </p:nvSpPr>
        <p:spPr>
          <a:xfrm>
            <a:off x="2194017" y="4757074"/>
            <a:ext cx="600931" cy="341155"/>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4" name="TextBox 13"/>
          <p:cNvSpPr txBox="1"/>
          <p:nvPr/>
        </p:nvSpPr>
        <p:spPr>
          <a:xfrm>
            <a:off x="6524146" y="5608472"/>
            <a:ext cx="519694" cy="169277"/>
          </a:xfrm>
          <a:prstGeom prst="rect">
            <a:avLst/>
          </a:prstGeom>
          <a:noFill/>
        </p:spPr>
        <p:txBody>
          <a:bodyPr wrap="none" rtlCol="0">
            <a:spAutoFit/>
          </a:bodyPr>
          <a:lstStyle/>
          <a:p>
            <a:r>
              <a:rPr lang="en-IN" sz="500" b="1" dirty="0">
                <a:solidFill>
                  <a:schemeClr val="tx1"/>
                </a:solidFill>
              </a:rPr>
              <a:t>3,000 Miles</a:t>
            </a:r>
          </a:p>
        </p:txBody>
      </p:sp>
      <p:sp>
        <p:nvSpPr>
          <p:cNvPr id="15" name="TextBox 14"/>
          <p:cNvSpPr txBox="1"/>
          <p:nvPr/>
        </p:nvSpPr>
        <p:spPr>
          <a:xfrm>
            <a:off x="6228376" y="5737975"/>
            <a:ext cx="691215" cy="169277"/>
          </a:xfrm>
          <a:prstGeom prst="rect">
            <a:avLst/>
          </a:prstGeom>
          <a:noFill/>
        </p:spPr>
        <p:txBody>
          <a:bodyPr wrap="none" rtlCol="0">
            <a:spAutoFit/>
          </a:bodyPr>
          <a:lstStyle/>
          <a:p>
            <a:r>
              <a:rPr lang="en-IN" sz="500" b="1" dirty="0">
                <a:solidFill>
                  <a:schemeClr val="tx1"/>
                </a:solidFill>
              </a:rPr>
              <a:t>3,000 </a:t>
            </a:r>
            <a:r>
              <a:rPr lang="en-IN" sz="500" b="1" dirty="0" err="1">
                <a:solidFill>
                  <a:schemeClr val="tx1"/>
                </a:solidFill>
              </a:rPr>
              <a:t>Kilometers</a:t>
            </a:r>
            <a:endParaRPr lang="en-IN" sz="500" b="1" dirty="0">
              <a:solidFill>
                <a:schemeClr val="tx1"/>
              </a:solidFill>
            </a:endParaRPr>
          </a:p>
        </p:txBody>
      </p:sp>
      <p:sp>
        <p:nvSpPr>
          <p:cNvPr id="16" name="TextBox 15"/>
          <p:cNvSpPr txBox="1"/>
          <p:nvPr/>
        </p:nvSpPr>
        <p:spPr>
          <a:xfrm>
            <a:off x="6118598" y="5608204"/>
            <a:ext cx="343364" cy="169277"/>
          </a:xfrm>
          <a:prstGeom prst="rect">
            <a:avLst/>
          </a:prstGeom>
          <a:noFill/>
        </p:spPr>
        <p:txBody>
          <a:bodyPr wrap="none" rtlCol="0">
            <a:spAutoFit/>
          </a:bodyPr>
          <a:lstStyle/>
          <a:p>
            <a:r>
              <a:rPr lang="en-IN" sz="500" b="1" dirty="0">
                <a:solidFill>
                  <a:schemeClr val="tx1"/>
                </a:solidFill>
              </a:rPr>
              <a:t>1,500</a:t>
            </a:r>
          </a:p>
        </p:txBody>
      </p:sp>
      <p:sp>
        <p:nvSpPr>
          <p:cNvPr id="17" name="TextBox 16"/>
          <p:cNvSpPr txBox="1"/>
          <p:nvPr/>
        </p:nvSpPr>
        <p:spPr>
          <a:xfrm>
            <a:off x="5788881" y="5608204"/>
            <a:ext cx="219932" cy="169277"/>
          </a:xfrm>
          <a:prstGeom prst="rect">
            <a:avLst/>
          </a:prstGeom>
          <a:noFill/>
        </p:spPr>
        <p:txBody>
          <a:bodyPr wrap="none" rtlCol="0">
            <a:spAutoFit/>
          </a:bodyPr>
          <a:lstStyle/>
          <a:p>
            <a:r>
              <a:rPr lang="en-IN" sz="500" b="1" dirty="0">
                <a:solidFill>
                  <a:schemeClr val="tx1"/>
                </a:solidFill>
              </a:rPr>
              <a:t>0</a:t>
            </a:r>
          </a:p>
        </p:txBody>
      </p:sp>
      <p:sp>
        <p:nvSpPr>
          <p:cNvPr id="18" name="TextBox 17"/>
          <p:cNvSpPr txBox="1"/>
          <p:nvPr/>
        </p:nvSpPr>
        <p:spPr>
          <a:xfrm>
            <a:off x="5970260" y="5737975"/>
            <a:ext cx="343364" cy="169277"/>
          </a:xfrm>
          <a:prstGeom prst="rect">
            <a:avLst/>
          </a:prstGeom>
          <a:noFill/>
        </p:spPr>
        <p:txBody>
          <a:bodyPr wrap="none" rtlCol="0">
            <a:spAutoFit/>
          </a:bodyPr>
          <a:lstStyle/>
          <a:p>
            <a:r>
              <a:rPr lang="en-IN" sz="500" b="1" dirty="0">
                <a:solidFill>
                  <a:schemeClr val="tx1"/>
                </a:solidFill>
              </a:rPr>
              <a:t>1,500</a:t>
            </a:r>
          </a:p>
        </p:txBody>
      </p:sp>
      <p:sp>
        <p:nvSpPr>
          <p:cNvPr id="19" name="TextBox 18"/>
          <p:cNvSpPr txBox="1"/>
          <p:nvPr/>
        </p:nvSpPr>
        <p:spPr>
          <a:xfrm>
            <a:off x="5791467" y="5737975"/>
            <a:ext cx="219932" cy="169277"/>
          </a:xfrm>
          <a:prstGeom prst="rect">
            <a:avLst/>
          </a:prstGeom>
          <a:noFill/>
        </p:spPr>
        <p:txBody>
          <a:bodyPr wrap="none" rtlCol="0">
            <a:spAutoFit/>
          </a:bodyPr>
          <a:lstStyle/>
          <a:p>
            <a:r>
              <a:rPr lang="en-IN" sz="500" b="1" dirty="0">
                <a:solidFill>
                  <a:schemeClr val="tx1"/>
                </a:solidFill>
              </a:rPr>
              <a:t>0</a:t>
            </a:r>
          </a:p>
        </p:txBody>
      </p:sp>
      <p:sp>
        <p:nvSpPr>
          <p:cNvPr id="20" name="TextBox 19"/>
          <p:cNvSpPr txBox="1"/>
          <p:nvPr/>
        </p:nvSpPr>
        <p:spPr>
          <a:xfrm>
            <a:off x="6781106" y="5930011"/>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21" name="TextBox 20"/>
          <p:cNvSpPr txBox="1"/>
          <p:nvPr/>
        </p:nvSpPr>
        <p:spPr>
          <a:xfrm>
            <a:off x="6470163" y="5930011"/>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22" name="TextBox 21"/>
          <p:cNvSpPr txBox="1"/>
          <p:nvPr/>
        </p:nvSpPr>
        <p:spPr>
          <a:xfrm>
            <a:off x="6181989" y="5930011"/>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23" name="TextBox 22"/>
          <p:cNvSpPr txBox="1"/>
          <p:nvPr/>
        </p:nvSpPr>
        <p:spPr>
          <a:xfrm>
            <a:off x="3643562" y="5930011"/>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24" name="TextBox 23"/>
          <p:cNvSpPr txBox="1"/>
          <p:nvPr/>
        </p:nvSpPr>
        <p:spPr>
          <a:xfrm>
            <a:off x="2327141" y="5930011"/>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25" name="TextBox 24"/>
          <p:cNvSpPr txBox="1"/>
          <p:nvPr/>
        </p:nvSpPr>
        <p:spPr>
          <a:xfrm>
            <a:off x="1748043" y="506310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26" name="TextBox 25"/>
          <p:cNvSpPr txBox="1"/>
          <p:nvPr/>
        </p:nvSpPr>
        <p:spPr>
          <a:xfrm>
            <a:off x="1754917" y="4612331"/>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27" name="TextBox 26"/>
          <p:cNvSpPr txBox="1"/>
          <p:nvPr/>
        </p:nvSpPr>
        <p:spPr>
          <a:xfrm>
            <a:off x="1754917" y="415802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28" name="TextBox 27"/>
          <p:cNvSpPr txBox="1"/>
          <p:nvPr/>
        </p:nvSpPr>
        <p:spPr>
          <a:xfrm>
            <a:off x="1898131" y="3711910"/>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29" name="TextBox 28"/>
          <p:cNvSpPr txBox="1"/>
          <p:nvPr/>
        </p:nvSpPr>
        <p:spPr>
          <a:xfrm>
            <a:off x="2850321" y="2816825"/>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30" name="TextBox 29"/>
          <p:cNvSpPr txBox="1"/>
          <p:nvPr/>
        </p:nvSpPr>
        <p:spPr>
          <a:xfrm>
            <a:off x="3206836" y="2683437"/>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31" name="TextBox 30"/>
          <p:cNvSpPr txBox="1"/>
          <p:nvPr/>
        </p:nvSpPr>
        <p:spPr>
          <a:xfrm>
            <a:off x="3448305" y="2683437"/>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32" name="TextBox 31"/>
          <p:cNvSpPr txBox="1"/>
          <p:nvPr/>
        </p:nvSpPr>
        <p:spPr>
          <a:xfrm>
            <a:off x="3661112" y="2683437"/>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33" name="TextBox 32"/>
          <p:cNvSpPr txBox="1"/>
          <p:nvPr/>
        </p:nvSpPr>
        <p:spPr>
          <a:xfrm>
            <a:off x="3882589" y="2683437"/>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34" name="TextBox 33"/>
          <p:cNvSpPr txBox="1"/>
          <p:nvPr/>
        </p:nvSpPr>
        <p:spPr>
          <a:xfrm>
            <a:off x="4116271" y="2683434"/>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35" name="TextBox 34"/>
          <p:cNvSpPr txBox="1"/>
          <p:nvPr/>
        </p:nvSpPr>
        <p:spPr>
          <a:xfrm>
            <a:off x="4339786" y="2683437"/>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36" name="TextBox 35"/>
          <p:cNvSpPr txBox="1"/>
          <p:nvPr/>
        </p:nvSpPr>
        <p:spPr>
          <a:xfrm>
            <a:off x="4547544" y="2683437"/>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37" name="TextBox 36"/>
          <p:cNvSpPr txBox="1"/>
          <p:nvPr/>
        </p:nvSpPr>
        <p:spPr>
          <a:xfrm>
            <a:off x="4996950" y="2683814"/>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38" name="TextBox 37"/>
          <p:cNvSpPr txBox="1"/>
          <p:nvPr/>
        </p:nvSpPr>
        <p:spPr>
          <a:xfrm>
            <a:off x="5171196" y="2683814"/>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39" name="TextBox 38"/>
          <p:cNvSpPr txBox="1"/>
          <p:nvPr/>
        </p:nvSpPr>
        <p:spPr>
          <a:xfrm>
            <a:off x="5374496" y="2684507"/>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40" name="TextBox 39"/>
          <p:cNvSpPr txBox="1"/>
          <p:nvPr/>
        </p:nvSpPr>
        <p:spPr>
          <a:xfrm>
            <a:off x="5612409" y="2677834"/>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41" name="TextBox 40"/>
          <p:cNvSpPr txBox="1"/>
          <p:nvPr/>
        </p:nvSpPr>
        <p:spPr>
          <a:xfrm>
            <a:off x="5829117" y="2688906"/>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42" name="TextBox 41"/>
          <p:cNvSpPr txBox="1"/>
          <p:nvPr/>
        </p:nvSpPr>
        <p:spPr>
          <a:xfrm>
            <a:off x="6014885" y="2683431"/>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43" name="TextBox 42"/>
          <p:cNvSpPr txBox="1"/>
          <p:nvPr/>
        </p:nvSpPr>
        <p:spPr>
          <a:xfrm>
            <a:off x="6242065" y="2681655"/>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44" name="TextBox 43"/>
          <p:cNvSpPr txBox="1"/>
          <p:nvPr/>
        </p:nvSpPr>
        <p:spPr>
          <a:xfrm>
            <a:off x="6893982" y="2686699"/>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180°</a:t>
            </a:r>
          </a:p>
        </p:txBody>
      </p:sp>
      <p:sp>
        <p:nvSpPr>
          <p:cNvPr id="45" name="TextBox 44"/>
          <p:cNvSpPr txBox="1"/>
          <p:nvPr/>
        </p:nvSpPr>
        <p:spPr>
          <a:xfrm>
            <a:off x="7368424" y="2816825"/>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46" name="TextBox 45"/>
          <p:cNvSpPr txBox="1"/>
          <p:nvPr/>
        </p:nvSpPr>
        <p:spPr>
          <a:xfrm>
            <a:off x="7943692" y="325913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47" name="TextBox 46"/>
          <p:cNvSpPr txBox="1"/>
          <p:nvPr/>
        </p:nvSpPr>
        <p:spPr>
          <a:xfrm>
            <a:off x="8257552" y="3714577"/>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48" name="TextBox 47"/>
          <p:cNvSpPr txBox="1"/>
          <p:nvPr/>
        </p:nvSpPr>
        <p:spPr>
          <a:xfrm>
            <a:off x="8442057" y="4615551"/>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49" name="TextBox 48"/>
          <p:cNvSpPr txBox="1"/>
          <p:nvPr/>
        </p:nvSpPr>
        <p:spPr>
          <a:xfrm>
            <a:off x="8251170" y="5531889"/>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50" name="TextBox 49"/>
          <p:cNvSpPr txBox="1"/>
          <p:nvPr/>
        </p:nvSpPr>
        <p:spPr>
          <a:xfrm>
            <a:off x="8381563" y="506310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51" name="TextBox 50"/>
          <p:cNvSpPr txBox="1"/>
          <p:nvPr/>
        </p:nvSpPr>
        <p:spPr>
          <a:xfrm>
            <a:off x="8387774" y="4158022"/>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52" name="TextBox 51"/>
          <p:cNvSpPr txBox="1"/>
          <p:nvPr/>
        </p:nvSpPr>
        <p:spPr>
          <a:xfrm>
            <a:off x="4805689" y="2919172"/>
            <a:ext cx="528079" cy="307039"/>
          </a:xfrm>
          <a:prstGeom prst="rect">
            <a:avLst/>
          </a:prstGeom>
          <a:noFill/>
        </p:spPr>
        <p:txBody>
          <a:bodyPr wrap="none" rtlCol="0">
            <a:spAutoFit/>
          </a:bodyPr>
          <a:lstStyle/>
          <a:p>
            <a:r>
              <a:rPr lang="en-IN" sz="700" b="1" i="1" dirty="0">
                <a:solidFill>
                  <a:srgbClr val="4CC8F2"/>
                </a:solidFill>
              </a:rPr>
              <a:t>ARCTIC</a:t>
            </a:r>
          </a:p>
          <a:p>
            <a:r>
              <a:rPr lang="en-IN" sz="700" b="1" i="1" dirty="0">
                <a:solidFill>
                  <a:srgbClr val="4CC8F2"/>
                </a:solidFill>
              </a:rPr>
              <a:t>OCEAN</a:t>
            </a:r>
          </a:p>
        </p:txBody>
      </p:sp>
      <p:sp>
        <p:nvSpPr>
          <p:cNvPr id="53" name="TextBox 52"/>
          <p:cNvSpPr txBox="1"/>
          <p:nvPr/>
        </p:nvSpPr>
        <p:spPr>
          <a:xfrm>
            <a:off x="2212694" y="3249264"/>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54" name="TextBox 53"/>
          <p:cNvSpPr txBox="1"/>
          <p:nvPr/>
        </p:nvSpPr>
        <p:spPr>
          <a:xfrm>
            <a:off x="1908008" y="5513874"/>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55" name="TextBox 54"/>
          <p:cNvSpPr txBox="1"/>
          <p:nvPr/>
        </p:nvSpPr>
        <p:spPr>
          <a:xfrm>
            <a:off x="2644269" y="5930011"/>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56" name="TextBox 55"/>
          <p:cNvSpPr txBox="1"/>
          <p:nvPr/>
        </p:nvSpPr>
        <p:spPr>
          <a:xfrm>
            <a:off x="2968529" y="5930011"/>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57" name="TextBox 56"/>
          <p:cNvSpPr txBox="1"/>
          <p:nvPr/>
        </p:nvSpPr>
        <p:spPr>
          <a:xfrm>
            <a:off x="3301152" y="5930011"/>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58" name="TextBox 57"/>
          <p:cNvSpPr txBox="1"/>
          <p:nvPr/>
        </p:nvSpPr>
        <p:spPr>
          <a:xfrm>
            <a:off x="3955324" y="5930011"/>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59" name="TextBox 58"/>
          <p:cNvSpPr txBox="1"/>
          <p:nvPr/>
        </p:nvSpPr>
        <p:spPr>
          <a:xfrm>
            <a:off x="4302562" y="5930011"/>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60" name="TextBox 59"/>
          <p:cNvSpPr txBox="1"/>
          <p:nvPr/>
        </p:nvSpPr>
        <p:spPr>
          <a:xfrm>
            <a:off x="4598294" y="5928089"/>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61" name="TextBox 60"/>
          <p:cNvSpPr txBox="1"/>
          <p:nvPr/>
        </p:nvSpPr>
        <p:spPr>
          <a:xfrm>
            <a:off x="4939546" y="5930011"/>
            <a:ext cx="269626" cy="200055"/>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62" name="TextBox 61"/>
          <p:cNvSpPr txBox="1"/>
          <p:nvPr/>
        </p:nvSpPr>
        <p:spPr>
          <a:xfrm>
            <a:off x="5235478" y="5930011"/>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63" name="TextBox 62"/>
          <p:cNvSpPr txBox="1"/>
          <p:nvPr/>
        </p:nvSpPr>
        <p:spPr>
          <a:xfrm>
            <a:off x="5535241" y="5930011"/>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64" name="TextBox 63"/>
          <p:cNvSpPr txBox="1"/>
          <p:nvPr/>
        </p:nvSpPr>
        <p:spPr>
          <a:xfrm>
            <a:off x="5874508" y="5930011"/>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65" name="TextBox 64"/>
          <p:cNvSpPr txBox="1"/>
          <p:nvPr/>
        </p:nvSpPr>
        <p:spPr>
          <a:xfrm>
            <a:off x="7109322" y="5930011"/>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66" name="TextBox 65"/>
          <p:cNvSpPr txBox="1"/>
          <p:nvPr/>
        </p:nvSpPr>
        <p:spPr>
          <a:xfrm>
            <a:off x="7418065" y="5930011"/>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67" name="TextBox 66"/>
          <p:cNvSpPr txBox="1"/>
          <p:nvPr/>
        </p:nvSpPr>
        <p:spPr>
          <a:xfrm>
            <a:off x="7757821" y="5927180"/>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180°</a:t>
            </a:r>
          </a:p>
        </p:txBody>
      </p:sp>
      <p:sp>
        <p:nvSpPr>
          <p:cNvPr id="68" name="TextBox 67"/>
          <p:cNvSpPr txBox="1"/>
          <p:nvPr/>
        </p:nvSpPr>
        <p:spPr>
          <a:xfrm>
            <a:off x="4380253" y="5275065"/>
            <a:ext cx="698657" cy="341155"/>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69" name="TextBox 68"/>
          <p:cNvSpPr txBox="1"/>
          <p:nvPr/>
        </p:nvSpPr>
        <p:spPr>
          <a:xfrm>
            <a:off x="4758131" y="2681076"/>
            <a:ext cx="319318" cy="200055"/>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70" name="TextBox 69"/>
          <p:cNvSpPr txBox="1"/>
          <p:nvPr/>
        </p:nvSpPr>
        <p:spPr>
          <a:xfrm>
            <a:off x="6466628" y="2681655"/>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71" name="TextBox 70"/>
          <p:cNvSpPr txBox="1"/>
          <p:nvPr/>
        </p:nvSpPr>
        <p:spPr>
          <a:xfrm>
            <a:off x="6670644" y="2681655"/>
            <a:ext cx="382377" cy="204693"/>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72" name="TextBox 71"/>
          <p:cNvSpPr txBox="1"/>
          <p:nvPr/>
        </p:nvSpPr>
        <p:spPr>
          <a:xfrm>
            <a:off x="548417" y="4955383"/>
            <a:ext cx="1040670" cy="461665"/>
          </a:xfrm>
          <a:prstGeom prst="rect">
            <a:avLst/>
          </a:prstGeom>
          <a:noFill/>
        </p:spPr>
        <p:txBody>
          <a:bodyPr wrap="none" rtlCol="0">
            <a:spAutoFit/>
          </a:bodyPr>
          <a:lstStyle/>
          <a:p>
            <a:r>
              <a:rPr lang="en-US" sz="800" b="1" dirty="0">
                <a:solidFill>
                  <a:schemeClr val="tx1"/>
                </a:solidFill>
                <a:latin typeface="Arial Black" panose="020B0A04020102020204" pitchFamily="34" charset="0"/>
              </a:rPr>
              <a:t>Percent of</a:t>
            </a:r>
          </a:p>
          <a:p>
            <a:r>
              <a:rPr lang="en-US" sz="800" b="1" dirty="0">
                <a:solidFill>
                  <a:schemeClr val="tx1"/>
                </a:solidFill>
                <a:latin typeface="Arial Black" panose="020B0A04020102020204" pitchFamily="34" charset="0"/>
              </a:rPr>
              <a:t>women using</a:t>
            </a:r>
          </a:p>
          <a:p>
            <a:r>
              <a:rPr lang="en-US" sz="800" b="1" dirty="0">
                <a:solidFill>
                  <a:schemeClr val="tx1"/>
                </a:solidFill>
                <a:latin typeface="Arial Black" panose="020B0A04020102020204" pitchFamily="34" charset="0"/>
              </a:rPr>
              <a:t>family planning</a:t>
            </a:r>
            <a:endParaRPr lang="en-IN" sz="800" b="1" dirty="0">
              <a:solidFill>
                <a:schemeClr val="tx1"/>
              </a:solidFill>
              <a:latin typeface="Arial Black" panose="020B0A04020102020204" pitchFamily="34" charset="0"/>
            </a:endParaRPr>
          </a:p>
        </p:txBody>
      </p:sp>
      <p:sp>
        <p:nvSpPr>
          <p:cNvPr id="73" name="TextBox 72"/>
          <p:cNvSpPr txBox="1"/>
          <p:nvPr/>
        </p:nvSpPr>
        <p:spPr>
          <a:xfrm>
            <a:off x="745226" y="5521593"/>
            <a:ext cx="477500" cy="220215"/>
          </a:xfrm>
          <a:prstGeom prst="rect">
            <a:avLst/>
          </a:prstGeom>
          <a:noFill/>
        </p:spPr>
        <p:txBody>
          <a:bodyPr wrap="none" rtlCol="0">
            <a:spAutoFit/>
          </a:bodyPr>
          <a:lstStyle/>
          <a:p>
            <a:r>
              <a:rPr lang="en-IN" sz="800" b="1" dirty="0">
                <a:solidFill>
                  <a:schemeClr val="tx1"/>
                </a:solidFill>
                <a:latin typeface="+mn-lt"/>
              </a:rPr>
              <a:t>50–74</a:t>
            </a:r>
          </a:p>
        </p:txBody>
      </p:sp>
      <p:sp>
        <p:nvSpPr>
          <p:cNvPr id="74" name="TextBox 73"/>
          <p:cNvSpPr txBox="1"/>
          <p:nvPr/>
        </p:nvSpPr>
        <p:spPr>
          <a:xfrm>
            <a:off x="745226" y="5680303"/>
            <a:ext cx="477500" cy="220215"/>
          </a:xfrm>
          <a:prstGeom prst="rect">
            <a:avLst/>
          </a:prstGeom>
          <a:noFill/>
        </p:spPr>
        <p:txBody>
          <a:bodyPr wrap="none" rtlCol="0">
            <a:spAutoFit/>
          </a:bodyPr>
          <a:lstStyle/>
          <a:p>
            <a:r>
              <a:rPr lang="en-IN" sz="800" b="1" dirty="0">
                <a:solidFill>
                  <a:schemeClr val="tx1"/>
                </a:solidFill>
                <a:latin typeface="+mn-lt"/>
              </a:rPr>
              <a:t>25–49</a:t>
            </a:r>
          </a:p>
        </p:txBody>
      </p:sp>
      <p:sp>
        <p:nvSpPr>
          <p:cNvPr id="75" name="TextBox 74"/>
          <p:cNvSpPr txBox="1"/>
          <p:nvPr/>
        </p:nvSpPr>
        <p:spPr>
          <a:xfrm>
            <a:off x="745226" y="5833948"/>
            <a:ext cx="620683" cy="215444"/>
          </a:xfrm>
          <a:prstGeom prst="rect">
            <a:avLst/>
          </a:prstGeom>
          <a:noFill/>
        </p:spPr>
        <p:txBody>
          <a:bodyPr wrap="none" rtlCol="0">
            <a:spAutoFit/>
          </a:bodyPr>
          <a:lstStyle/>
          <a:p>
            <a:r>
              <a:rPr lang="en-IN" sz="800" b="1" dirty="0">
                <a:solidFill>
                  <a:schemeClr val="tx1"/>
                </a:solidFill>
                <a:latin typeface="+mn-lt"/>
              </a:rPr>
              <a:t>below 25</a:t>
            </a:r>
          </a:p>
        </p:txBody>
      </p:sp>
      <p:sp>
        <p:nvSpPr>
          <p:cNvPr id="77" name="TextBox 76"/>
          <p:cNvSpPr txBox="1"/>
          <p:nvPr/>
        </p:nvSpPr>
        <p:spPr>
          <a:xfrm>
            <a:off x="745226" y="5991741"/>
            <a:ext cx="550905" cy="220215"/>
          </a:xfrm>
          <a:prstGeom prst="rect">
            <a:avLst/>
          </a:prstGeom>
          <a:noFill/>
        </p:spPr>
        <p:txBody>
          <a:bodyPr wrap="none" rtlCol="0">
            <a:spAutoFit/>
          </a:bodyPr>
          <a:lstStyle/>
          <a:p>
            <a:r>
              <a:rPr lang="en-IN" sz="800" b="1" dirty="0">
                <a:solidFill>
                  <a:schemeClr val="tx1"/>
                </a:solidFill>
                <a:latin typeface="+mn-lt"/>
              </a:rPr>
              <a:t>no data</a:t>
            </a:r>
          </a:p>
        </p:txBody>
      </p:sp>
      <p:sp>
        <p:nvSpPr>
          <p:cNvPr id="78" name="TextBox 77"/>
          <p:cNvSpPr txBox="1"/>
          <p:nvPr/>
        </p:nvSpPr>
        <p:spPr>
          <a:xfrm>
            <a:off x="745226" y="5363800"/>
            <a:ext cx="838691" cy="215444"/>
          </a:xfrm>
          <a:prstGeom prst="rect">
            <a:avLst/>
          </a:prstGeom>
          <a:noFill/>
        </p:spPr>
        <p:txBody>
          <a:bodyPr wrap="none" rtlCol="0">
            <a:spAutoFit/>
          </a:bodyPr>
          <a:lstStyle/>
          <a:p>
            <a:r>
              <a:rPr lang="en-IN" sz="800" b="1" dirty="0">
                <a:solidFill>
                  <a:schemeClr val="tx1"/>
                </a:solidFill>
                <a:latin typeface="+mn-lt"/>
              </a:rPr>
              <a:t>75 and above</a:t>
            </a:r>
          </a:p>
        </p:txBody>
      </p:sp>
    </p:spTree>
    <p:extLst>
      <p:ext uri="{BB962C8B-B14F-4D97-AF65-F5344CB8AC3E}">
        <p14:creationId xmlns:p14="http://schemas.microsoft.com/office/powerpoint/2010/main" val="9156167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E503-4119-4E99-AA8B-5E46B37E1BEA}"/>
              </a:ext>
            </a:extLst>
          </p:cNvPr>
          <p:cNvSpPr>
            <a:spLocks noGrp="1"/>
          </p:cNvSpPr>
          <p:nvPr>
            <p:ph type="title"/>
          </p:nvPr>
        </p:nvSpPr>
        <p:spPr/>
        <p:txBody>
          <a:bodyPr/>
          <a:lstStyle/>
          <a:p>
            <a:r>
              <a:rPr lang="en-US" dirty="0"/>
              <a:t>2.4.2 Family Futures </a:t>
            </a:r>
            <a:r>
              <a:rPr lang="en-US" sz="2000" b="0" dirty="0"/>
              <a:t>(5 of 5)</a:t>
            </a:r>
          </a:p>
        </p:txBody>
      </p:sp>
      <p:sp>
        <p:nvSpPr>
          <p:cNvPr id="3" name="Content Placeholder 2">
            <a:extLst>
              <a:ext uri="{FF2B5EF4-FFF2-40B4-BE49-F238E27FC236}">
                <a16:creationId xmlns:a16="http://schemas.microsoft.com/office/drawing/2014/main" id="{27D3AA50-0129-43E9-9D4E-A994B28DAB43}"/>
              </a:ext>
            </a:extLst>
          </p:cNvPr>
          <p:cNvSpPr>
            <a:spLocks noGrp="1"/>
          </p:cNvSpPr>
          <p:nvPr>
            <p:ph sz="quarter" idx="13"/>
          </p:nvPr>
        </p:nvSpPr>
        <p:spPr>
          <a:xfrm>
            <a:off x="457200" y="1556326"/>
            <a:ext cx="8229600" cy="780473"/>
          </a:xfrm>
        </p:spPr>
        <p:txBody>
          <a:bodyPr/>
          <a:lstStyle/>
          <a:p>
            <a:pPr marL="0" indent="0">
              <a:buNone/>
            </a:pPr>
            <a:r>
              <a:rPr lang="en-IN" altLang="en-US" b="1" dirty="0"/>
              <a:t>Figure 2-54:</a:t>
            </a:r>
            <a:r>
              <a:rPr lang="en-IN" altLang="en-US" dirty="0"/>
              <a:t> </a:t>
            </a:r>
            <a:r>
              <a:rPr lang="en-US" altLang="en-US" dirty="0"/>
              <a:t>Preferred methods of family planning </a:t>
            </a:r>
            <a:br>
              <a:rPr lang="en-US" altLang="en-US" dirty="0"/>
            </a:br>
            <a:r>
              <a:rPr lang="en-US" altLang="en-US" dirty="0"/>
              <a:t>vary from place to place. </a:t>
            </a:r>
          </a:p>
        </p:txBody>
      </p:sp>
      <p:pic>
        <p:nvPicPr>
          <p:cNvPr id="74" name="Picture 73"/>
          <p:cNvPicPr>
            <a:picLocks noChangeAspect="1"/>
          </p:cNvPicPr>
          <p:nvPr/>
        </p:nvPicPr>
        <p:blipFill rotWithShape="1">
          <a:blip r:embed="rId2">
            <a:extLst>
              <a:ext uri="{28A0092B-C50C-407E-A947-70E740481C1C}">
                <a14:useLocalDpi xmlns:a14="http://schemas.microsoft.com/office/drawing/2010/main" val="0"/>
              </a:ext>
            </a:extLst>
          </a:blip>
          <a:srcRect l="-4528" t="-16277" r="-18604" b="-12476"/>
          <a:stretch/>
        </p:blipFill>
        <p:spPr>
          <a:xfrm>
            <a:off x="365740" y="3433095"/>
            <a:ext cx="8410922" cy="2308653"/>
          </a:xfrm>
          <a:prstGeom prst="rect">
            <a:avLst/>
          </a:prstGeom>
        </p:spPr>
      </p:pic>
      <p:sp>
        <p:nvSpPr>
          <p:cNvPr id="7" name="TextBox 6"/>
          <p:cNvSpPr txBox="1"/>
          <p:nvPr/>
        </p:nvSpPr>
        <p:spPr>
          <a:xfrm>
            <a:off x="7064886" y="3581477"/>
            <a:ext cx="1691489" cy="230832"/>
          </a:xfrm>
          <a:prstGeom prst="rect">
            <a:avLst/>
          </a:prstGeom>
          <a:noFill/>
        </p:spPr>
        <p:txBody>
          <a:bodyPr wrap="none" rtlCol="0">
            <a:spAutoFit/>
          </a:bodyPr>
          <a:lstStyle/>
          <a:p>
            <a:r>
              <a:rPr lang="en-US" sz="900" b="1" dirty="0">
                <a:solidFill>
                  <a:schemeClr val="tx1"/>
                </a:solidFill>
                <a:latin typeface="Arial Black" panose="020B0A04020102020204" pitchFamily="34" charset="0"/>
              </a:rPr>
              <a:t>Family Planning Method</a:t>
            </a:r>
            <a:endParaRPr lang="en-IN" sz="900" b="1" dirty="0">
              <a:solidFill>
                <a:schemeClr val="tx1"/>
              </a:solidFill>
              <a:latin typeface="Arial Black" panose="020B0A04020102020204" pitchFamily="34" charset="0"/>
            </a:endParaRPr>
          </a:p>
        </p:txBody>
      </p:sp>
      <p:sp>
        <p:nvSpPr>
          <p:cNvPr id="8" name="TextBox 7"/>
          <p:cNvSpPr txBox="1"/>
          <p:nvPr/>
        </p:nvSpPr>
        <p:spPr>
          <a:xfrm>
            <a:off x="7451635" y="3781263"/>
            <a:ext cx="340158" cy="215444"/>
          </a:xfrm>
          <a:prstGeom prst="rect">
            <a:avLst/>
          </a:prstGeom>
          <a:noFill/>
        </p:spPr>
        <p:txBody>
          <a:bodyPr wrap="none" rtlCol="0">
            <a:spAutoFit/>
          </a:bodyPr>
          <a:lstStyle/>
          <a:p>
            <a:r>
              <a:rPr lang="en-IN" sz="800" b="1" dirty="0">
                <a:solidFill>
                  <a:schemeClr val="tx1"/>
                </a:solidFill>
                <a:latin typeface="+mn-lt"/>
              </a:rPr>
              <a:t>Pill</a:t>
            </a:r>
          </a:p>
        </p:txBody>
      </p:sp>
      <p:sp>
        <p:nvSpPr>
          <p:cNvPr id="9" name="TextBox 8"/>
          <p:cNvSpPr txBox="1"/>
          <p:nvPr/>
        </p:nvSpPr>
        <p:spPr>
          <a:xfrm>
            <a:off x="7451635" y="3930219"/>
            <a:ext cx="360996" cy="215444"/>
          </a:xfrm>
          <a:prstGeom prst="rect">
            <a:avLst/>
          </a:prstGeom>
          <a:noFill/>
        </p:spPr>
        <p:txBody>
          <a:bodyPr wrap="none" rtlCol="0">
            <a:spAutoFit/>
          </a:bodyPr>
          <a:lstStyle/>
          <a:p>
            <a:r>
              <a:rPr lang="en-IN" sz="800" b="1" dirty="0">
                <a:solidFill>
                  <a:schemeClr val="tx1"/>
                </a:solidFill>
                <a:latin typeface="+mn-lt"/>
              </a:rPr>
              <a:t>IUD</a:t>
            </a:r>
          </a:p>
        </p:txBody>
      </p:sp>
      <p:sp>
        <p:nvSpPr>
          <p:cNvPr id="10" name="TextBox 9"/>
          <p:cNvSpPr txBox="1"/>
          <p:nvPr/>
        </p:nvSpPr>
        <p:spPr>
          <a:xfrm>
            <a:off x="7451635" y="4074948"/>
            <a:ext cx="599844" cy="215444"/>
          </a:xfrm>
          <a:prstGeom prst="rect">
            <a:avLst/>
          </a:prstGeom>
          <a:noFill/>
        </p:spPr>
        <p:txBody>
          <a:bodyPr wrap="none" rtlCol="0">
            <a:spAutoFit/>
          </a:bodyPr>
          <a:lstStyle/>
          <a:p>
            <a:r>
              <a:rPr lang="en-IN" sz="800" b="1" dirty="0">
                <a:solidFill>
                  <a:schemeClr val="tx1"/>
                </a:solidFill>
                <a:latin typeface="+mn-lt"/>
              </a:rPr>
              <a:t>Condom</a:t>
            </a:r>
          </a:p>
        </p:txBody>
      </p:sp>
      <p:sp>
        <p:nvSpPr>
          <p:cNvPr id="11" name="TextBox 10"/>
          <p:cNvSpPr txBox="1"/>
          <p:nvPr/>
        </p:nvSpPr>
        <p:spPr>
          <a:xfrm>
            <a:off x="7451635" y="4213008"/>
            <a:ext cx="1141659" cy="215444"/>
          </a:xfrm>
          <a:prstGeom prst="rect">
            <a:avLst/>
          </a:prstGeom>
          <a:noFill/>
        </p:spPr>
        <p:txBody>
          <a:bodyPr wrap="none" rtlCol="0">
            <a:spAutoFit/>
          </a:bodyPr>
          <a:lstStyle/>
          <a:p>
            <a:r>
              <a:rPr lang="en-IN" sz="800" b="1" dirty="0">
                <a:solidFill>
                  <a:schemeClr val="tx1"/>
                </a:solidFill>
                <a:latin typeface="+mn-lt"/>
              </a:rPr>
              <a:t>Female sterilization</a:t>
            </a:r>
          </a:p>
        </p:txBody>
      </p:sp>
      <p:sp>
        <p:nvSpPr>
          <p:cNvPr id="12" name="TextBox 11"/>
          <p:cNvSpPr txBox="1"/>
          <p:nvPr/>
        </p:nvSpPr>
        <p:spPr>
          <a:xfrm>
            <a:off x="7451635" y="4351069"/>
            <a:ext cx="1015021" cy="215444"/>
          </a:xfrm>
          <a:prstGeom prst="rect">
            <a:avLst/>
          </a:prstGeom>
          <a:noFill/>
        </p:spPr>
        <p:txBody>
          <a:bodyPr wrap="none" rtlCol="0">
            <a:spAutoFit/>
          </a:bodyPr>
          <a:lstStyle/>
          <a:p>
            <a:r>
              <a:rPr lang="en-IN" sz="800" b="1" dirty="0">
                <a:solidFill>
                  <a:schemeClr val="tx1"/>
                </a:solidFill>
                <a:latin typeface="+mn-lt"/>
              </a:rPr>
              <a:t>Male sterilization</a:t>
            </a:r>
          </a:p>
        </p:txBody>
      </p:sp>
      <p:sp>
        <p:nvSpPr>
          <p:cNvPr id="13" name="TextBox 12"/>
          <p:cNvSpPr txBox="1"/>
          <p:nvPr/>
        </p:nvSpPr>
        <p:spPr>
          <a:xfrm>
            <a:off x="7451635" y="4489130"/>
            <a:ext cx="1511952" cy="215444"/>
          </a:xfrm>
          <a:prstGeom prst="rect">
            <a:avLst/>
          </a:prstGeom>
          <a:noFill/>
        </p:spPr>
        <p:txBody>
          <a:bodyPr wrap="none" rtlCol="0">
            <a:spAutoFit/>
          </a:bodyPr>
          <a:lstStyle/>
          <a:p>
            <a:r>
              <a:rPr lang="en-IN" sz="800" b="1" dirty="0">
                <a:solidFill>
                  <a:schemeClr val="tx1"/>
                </a:solidFill>
                <a:latin typeface="+mn-lt"/>
              </a:rPr>
              <a:t>Abstinence and withdrawal</a:t>
            </a:r>
          </a:p>
        </p:txBody>
      </p:sp>
      <p:sp>
        <p:nvSpPr>
          <p:cNvPr id="14" name="TextBox 13"/>
          <p:cNvSpPr txBox="1"/>
          <p:nvPr/>
        </p:nvSpPr>
        <p:spPr>
          <a:xfrm>
            <a:off x="7451635" y="4627190"/>
            <a:ext cx="660758" cy="215444"/>
          </a:xfrm>
          <a:prstGeom prst="rect">
            <a:avLst/>
          </a:prstGeom>
          <a:noFill/>
        </p:spPr>
        <p:txBody>
          <a:bodyPr wrap="none" rtlCol="0">
            <a:spAutoFit/>
          </a:bodyPr>
          <a:lstStyle/>
          <a:p>
            <a:r>
              <a:rPr lang="en-IN" sz="800" b="1" dirty="0">
                <a:solidFill>
                  <a:schemeClr val="tx1"/>
                </a:solidFill>
                <a:latin typeface="+mn-lt"/>
              </a:rPr>
              <a:t>Injectable</a:t>
            </a:r>
          </a:p>
        </p:txBody>
      </p:sp>
      <p:sp>
        <p:nvSpPr>
          <p:cNvPr id="15" name="TextBox 14"/>
          <p:cNvSpPr txBox="1"/>
          <p:nvPr/>
        </p:nvSpPr>
        <p:spPr>
          <a:xfrm>
            <a:off x="7451635" y="4758903"/>
            <a:ext cx="550151" cy="215444"/>
          </a:xfrm>
          <a:prstGeom prst="rect">
            <a:avLst/>
          </a:prstGeom>
          <a:noFill/>
        </p:spPr>
        <p:txBody>
          <a:bodyPr wrap="none" rtlCol="0">
            <a:spAutoFit/>
          </a:bodyPr>
          <a:lstStyle/>
          <a:p>
            <a:r>
              <a:rPr lang="en-IN" sz="800" b="1" dirty="0">
                <a:solidFill>
                  <a:schemeClr val="tx1"/>
                </a:solidFill>
                <a:latin typeface="+mn-lt"/>
              </a:rPr>
              <a:t>Implant</a:t>
            </a:r>
          </a:p>
        </p:txBody>
      </p:sp>
      <p:sp>
        <p:nvSpPr>
          <p:cNvPr id="16" name="TextBox 15"/>
          <p:cNvSpPr txBox="1"/>
          <p:nvPr/>
        </p:nvSpPr>
        <p:spPr>
          <a:xfrm>
            <a:off x="7451635" y="4901062"/>
            <a:ext cx="907621" cy="215444"/>
          </a:xfrm>
          <a:prstGeom prst="rect">
            <a:avLst/>
          </a:prstGeom>
          <a:noFill/>
        </p:spPr>
        <p:txBody>
          <a:bodyPr wrap="none" rtlCol="0">
            <a:spAutoFit/>
          </a:bodyPr>
          <a:lstStyle/>
          <a:p>
            <a:r>
              <a:rPr lang="en-IN" sz="800" b="1" dirty="0">
                <a:solidFill>
                  <a:schemeClr val="tx1"/>
                </a:solidFill>
                <a:latin typeface="+mn-lt"/>
              </a:rPr>
              <a:t>Vaginal barrier</a:t>
            </a:r>
          </a:p>
        </p:txBody>
      </p:sp>
      <p:sp>
        <p:nvSpPr>
          <p:cNvPr id="17" name="TextBox 16"/>
          <p:cNvSpPr txBox="1"/>
          <p:nvPr/>
        </p:nvSpPr>
        <p:spPr>
          <a:xfrm>
            <a:off x="7451635" y="5039817"/>
            <a:ext cx="1143262" cy="215444"/>
          </a:xfrm>
          <a:prstGeom prst="rect">
            <a:avLst/>
          </a:prstGeom>
          <a:noFill/>
        </p:spPr>
        <p:txBody>
          <a:bodyPr wrap="none" rtlCol="0">
            <a:spAutoFit/>
          </a:bodyPr>
          <a:lstStyle/>
          <a:p>
            <a:r>
              <a:rPr lang="en-IN" sz="800" b="1" dirty="0">
                <a:solidFill>
                  <a:schemeClr val="tx1"/>
                </a:solidFill>
                <a:latin typeface="+mn-lt"/>
              </a:rPr>
              <a:t>Not using a method</a:t>
            </a:r>
          </a:p>
        </p:txBody>
      </p:sp>
      <p:sp>
        <p:nvSpPr>
          <p:cNvPr id="18" name="TextBox 17"/>
          <p:cNvSpPr txBox="1"/>
          <p:nvPr/>
        </p:nvSpPr>
        <p:spPr>
          <a:xfrm>
            <a:off x="6800566" y="3938533"/>
            <a:ext cx="420308" cy="215444"/>
          </a:xfrm>
          <a:prstGeom prst="rect">
            <a:avLst/>
          </a:prstGeom>
          <a:noFill/>
        </p:spPr>
        <p:txBody>
          <a:bodyPr wrap="none" rtlCol="0">
            <a:spAutoFit/>
          </a:bodyPr>
          <a:lstStyle/>
          <a:p>
            <a:r>
              <a:rPr lang="en-IN" sz="800" b="1" dirty="0">
                <a:solidFill>
                  <a:schemeClr val="tx1"/>
                </a:solidFill>
                <a:latin typeface="+mn-lt"/>
              </a:rPr>
              <a:t>0.4%</a:t>
            </a:r>
          </a:p>
        </p:txBody>
      </p:sp>
      <p:sp>
        <p:nvSpPr>
          <p:cNvPr id="19" name="TextBox 18"/>
          <p:cNvSpPr txBox="1"/>
          <p:nvPr/>
        </p:nvSpPr>
        <p:spPr>
          <a:xfrm>
            <a:off x="6618844" y="3799479"/>
            <a:ext cx="420308" cy="215444"/>
          </a:xfrm>
          <a:prstGeom prst="rect">
            <a:avLst/>
          </a:prstGeom>
          <a:noFill/>
        </p:spPr>
        <p:txBody>
          <a:bodyPr wrap="none" rtlCol="0">
            <a:spAutoFit/>
          </a:bodyPr>
          <a:lstStyle/>
          <a:p>
            <a:r>
              <a:rPr lang="en-IN" sz="800" b="1" dirty="0">
                <a:solidFill>
                  <a:schemeClr val="tx1"/>
                </a:solidFill>
                <a:latin typeface="+mn-lt"/>
              </a:rPr>
              <a:t>3.2%</a:t>
            </a:r>
          </a:p>
        </p:txBody>
      </p:sp>
      <p:sp>
        <p:nvSpPr>
          <p:cNvPr id="20" name="TextBox 19"/>
          <p:cNvSpPr txBox="1"/>
          <p:nvPr/>
        </p:nvSpPr>
        <p:spPr>
          <a:xfrm>
            <a:off x="6360174" y="3581477"/>
            <a:ext cx="420308" cy="215444"/>
          </a:xfrm>
          <a:prstGeom prst="rect">
            <a:avLst/>
          </a:prstGeom>
          <a:noFill/>
        </p:spPr>
        <p:txBody>
          <a:bodyPr wrap="none" rtlCol="0">
            <a:spAutoFit/>
          </a:bodyPr>
          <a:lstStyle/>
          <a:p>
            <a:r>
              <a:rPr lang="en-IN" sz="800" b="1" dirty="0">
                <a:solidFill>
                  <a:schemeClr val="tx1"/>
                </a:solidFill>
                <a:latin typeface="+mn-lt"/>
              </a:rPr>
              <a:t>0.3%</a:t>
            </a:r>
          </a:p>
        </p:txBody>
      </p:sp>
      <p:sp>
        <p:nvSpPr>
          <p:cNvPr id="21" name="TextBox 20"/>
          <p:cNvSpPr txBox="1"/>
          <p:nvPr/>
        </p:nvSpPr>
        <p:spPr>
          <a:xfrm>
            <a:off x="6203566" y="3445948"/>
            <a:ext cx="420308" cy="215444"/>
          </a:xfrm>
          <a:prstGeom prst="rect">
            <a:avLst/>
          </a:prstGeom>
          <a:noFill/>
        </p:spPr>
        <p:txBody>
          <a:bodyPr wrap="none" rtlCol="0">
            <a:spAutoFit/>
          </a:bodyPr>
          <a:lstStyle/>
          <a:p>
            <a:r>
              <a:rPr lang="en-IN" sz="800" b="1" dirty="0">
                <a:solidFill>
                  <a:schemeClr val="tx1"/>
                </a:solidFill>
                <a:latin typeface="+mn-lt"/>
              </a:rPr>
              <a:t>2.1%</a:t>
            </a:r>
          </a:p>
        </p:txBody>
      </p:sp>
      <p:sp>
        <p:nvSpPr>
          <p:cNvPr id="22" name="TextBox 21"/>
          <p:cNvSpPr txBox="1"/>
          <p:nvPr/>
        </p:nvSpPr>
        <p:spPr>
          <a:xfrm>
            <a:off x="5902347" y="3410215"/>
            <a:ext cx="420308" cy="215444"/>
          </a:xfrm>
          <a:prstGeom prst="rect">
            <a:avLst/>
          </a:prstGeom>
          <a:noFill/>
        </p:spPr>
        <p:txBody>
          <a:bodyPr wrap="none" rtlCol="0">
            <a:spAutoFit/>
          </a:bodyPr>
          <a:lstStyle/>
          <a:p>
            <a:r>
              <a:rPr lang="en-IN" sz="800" b="1" dirty="0">
                <a:solidFill>
                  <a:schemeClr val="tx1"/>
                </a:solidFill>
                <a:latin typeface="+mn-lt"/>
              </a:rPr>
              <a:t>1.1%</a:t>
            </a:r>
          </a:p>
        </p:txBody>
      </p:sp>
      <p:sp>
        <p:nvSpPr>
          <p:cNvPr id="23" name="TextBox 22"/>
          <p:cNvSpPr txBox="1"/>
          <p:nvPr/>
        </p:nvSpPr>
        <p:spPr>
          <a:xfrm>
            <a:off x="5603092" y="3465266"/>
            <a:ext cx="420308" cy="215444"/>
          </a:xfrm>
          <a:prstGeom prst="rect">
            <a:avLst/>
          </a:prstGeom>
          <a:noFill/>
        </p:spPr>
        <p:txBody>
          <a:bodyPr wrap="none" rtlCol="0">
            <a:spAutoFit/>
          </a:bodyPr>
          <a:lstStyle/>
          <a:p>
            <a:r>
              <a:rPr lang="en-IN" sz="800" b="1" dirty="0">
                <a:solidFill>
                  <a:schemeClr val="tx1"/>
                </a:solidFill>
                <a:latin typeface="+mn-lt"/>
              </a:rPr>
              <a:t>1.8%</a:t>
            </a:r>
          </a:p>
        </p:txBody>
      </p:sp>
      <p:sp>
        <p:nvSpPr>
          <p:cNvPr id="25" name="TextBox 24"/>
          <p:cNvSpPr txBox="1"/>
          <p:nvPr/>
        </p:nvSpPr>
        <p:spPr>
          <a:xfrm>
            <a:off x="6159925" y="3903146"/>
            <a:ext cx="420308" cy="215444"/>
          </a:xfrm>
          <a:prstGeom prst="rect">
            <a:avLst/>
          </a:prstGeom>
          <a:noFill/>
        </p:spPr>
        <p:txBody>
          <a:bodyPr wrap="none" rtlCol="0">
            <a:spAutoFit/>
          </a:bodyPr>
          <a:lstStyle/>
          <a:p>
            <a:r>
              <a:rPr lang="en-IN" sz="800" b="1" dirty="0">
                <a:solidFill>
                  <a:schemeClr val="tx1"/>
                </a:solidFill>
                <a:latin typeface="+mn-lt"/>
              </a:rPr>
              <a:t>5.9%</a:t>
            </a:r>
          </a:p>
        </p:txBody>
      </p:sp>
      <p:sp>
        <p:nvSpPr>
          <p:cNvPr id="5" name="Rectangle 4"/>
          <p:cNvSpPr/>
          <p:nvPr/>
        </p:nvSpPr>
        <p:spPr>
          <a:xfrm>
            <a:off x="6679728" y="4040569"/>
            <a:ext cx="189682" cy="74889"/>
          </a:xfrm>
          <a:custGeom>
            <a:avLst/>
            <a:gdLst>
              <a:gd name="connsiteX0" fmla="*/ 0 w 542925"/>
              <a:gd name="connsiteY0" fmla="*/ 0 h 79106"/>
              <a:gd name="connsiteX1" fmla="*/ 542925 w 542925"/>
              <a:gd name="connsiteY1" fmla="*/ 0 h 79106"/>
              <a:gd name="connsiteX2" fmla="*/ 542925 w 542925"/>
              <a:gd name="connsiteY2" fmla="*/ 79106 h 79106"/>
              <a:gd name="connsiteX3" fmla="*/ 0 w 542925"/>
              <a:gd name="connsiteY3" fmla="*/ 79106 h 79106"/>
              <a:gd name="connsiteX4" fmla="*/ 0 w 542925"/>
              <a:gd name="connsiteY4" fmla="*/ 0 h 79106"/>
              <a:gd name="connsiteX0" fmla="*/ 0 w 542925"/>
              <a:gd name="connsiteY0" fmla="*/ 0 h 79106"/>
              <a:gd name="connsiteX1" fmla="*/ 542925 w 542925"/>
              <a:gd name="connsiteY1" fmla="*/ 0 h 79106"/>
              <a:gd name="connsiteX2" fmla="*/ 0 w 542925"/>
              <a:gd name="connsiteY2" fmla="*/ 79106 h 79106"/>
              <a:gd name="connsiteX3" fmla="*/ 0 w 542925"/>
              <a:gd name="connsiteY3" fmla="*/ 0 h 79106"/>
              <a:gd name="connsiteX0" fmla="*/ 0 w 634365"/>
              <a:gd name="connsiteY0" fmla="*/ 79106 h 91440"/>
              <a:gd name="connsiteX1" fmla="*/ 0 w 634365"/>
              <a:gd name="connsiteY1" fmla="*/ 0 h 91440"/>
              <a:gd name="connsiteX2" fmla="*/ 634365 w 634365"/>
              <a:gd name="connsiteY2" fmla="*/ 91440 h 91440"/>
              <a:gd name="connsiteX0" fmla="*/ 7143 w 634365"/>
              <a:gd name="connsiteY0" fmla="*/ 319612 h 319612"/>
              <a:gd name="connsiteX1" fmla="*/ 0 w 634365"/>
              <a:gd name="connsiteY1" fmla="*/ 0 h 319612"/>
              <a:gd name="connsiteX2" fmla="*/ 634365 w 634365"/>
              <a:gd name="connsiteY2" fmla="*/ 91440 h 319612"/>
              <a:gd name="connsiteX0" fmla="*/ 7143 w 434340"/>
              <a:gd name="connsiteY0" fmla="*/ 504397 h 504397"/>
              <a:gd name="connsiteX1" fmla="*/ 0 w 434340"/>
              <a:gd name="connsiteY1" fmla="*/ 184785 h 504397"/>
              <a:gd name="connsiteX2" fmla="*/ 434340 w 434340"/>
              <a:gd name="connsiteY2" fmla="*/ 0 h 504397"/>
              <a:gd name="connsiteX0" fmla="*/ 7143 w 434340"/>
              <a:gd name="connsiteY0" fmla="*/ 504397 h 504397"/>
              <a:gd name="connsiteX1" fmla="*/ 0 w 434340"/>
              <a:gd name="connsiteY1" fmla="*/ 184785 h 504397"/>
              <a:gd name="connsiteX2" fmla="*/ 434340 w 434340"/>
              <a:gd name="connsiteY2" fmla="*/ 0 h 504397"/>
              <a:gd name="connsiteX0" fmla="*/ 0 w 586741"/>
              <a:gd name="connsiteY0" fmla="*/ 821104 h 821104"/>
              <a:gd name="connsiteX1" fmla="*/ 152401 w 586741"/>
              <a:gd name="connsiteY1" fmla="*/ 184785 h 821104"/>
              <a:gd name="connsiteX2" fmla="*/ 586741 w 586741"/>
              <a:gd name="connsiteY2" fmla="*/ 0 h 821104"/>
              <a:gd name="connsiteX0" fmla="*/ 0 w 586741"/>
              <a:gd name="connsiteY0" fmla="*/ 821104 h 821104"/>
              <a:gd name="connsiteX1" fmla="*/ 69058 w 586741"/>
              <a:gd name="connsiteY1" fmla="*/ 761048 h 821104"/>
              <a:gd name="connsiteX2" fmla="*/ 586741 w 586741"/>
              <a:gd name="connsiteY2" fmla="*/ 0 h 821104"/>
              <a:gd name="connsiteX0" fmla="*/ 0 w 477204"/>
              <a:gd name="connsiteY0" fmla="*/ 63867 h 63867"/>
              <a:gd name="connsiteX1" fmla="*/ 69058 w 477204"/>
              <a:gd name="connsiteY1" fmla="*/ 3811 h 63867"/>
              <a:gd name="connsiteX2" fmla="*/ 477204 w 477204"/>
              <a:gd name="connsiteY2" fmla="*/ 0 h 63867"/>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Lst>
            <a:ahLst/>
            <a:cxnLst>
              <a:cxn ang="0">
                <a:pos x="connsiteX0" y="connsiteY0"/>
              </a:cxn>
              <a:cxn ang="0">
                <a:pos x="connsiteX1" y="connsiteY1"/>
              </a:cxn>
              <a:cxn ang="0">
                <a:pos x="connsiteX2" y="connsiteY2"/>
              </a:cxn>
            </a:cxnLst>
            <a:rect l="l" t="t" r="r" b="b"/>
            <a:pathLst>
              <a:path w="155735" h="61486">
                <a:moveTo>
                  <a:pt x="0" y="61486"/>
                </a:moveTo>
                <a:lnTo>
                  <a:pt x="69058" y="1430"/>
                </a:lnTo>
                <a:lnTo>
                  <a:pt x="155735"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p>
        </p:txBody>
      </p:sp>
      <p:sp>
        <p:nvSpPr>
          <p:cNvPr id="26" name="Rectangle 4"/>
          <p:cNvSpPr/>
          <p:nvPr/>
        </p:nvSpPr>
        <p:spPr>
          <a:xfrm>
            <a:off x="6280034" y="3710139"/>
            <a:ext cx="137476" cy="105050"/>
          </a:xfrm>
          <a:custGeom>
            <a:avLst/>
            <a:gdLst>
              <a:gd name="connsiteX0" fmla="*/ 0 w 542925"/>
              <a:gd name="connsiteY0" fmla="*/ 0 h 79106"/>
              <a:gd name="connsiteX1" fmla="*/ 542925 w 542925"/>
              <a:gd name="connsiteY1" fmla="*/ 0 h 79106"/>
              <a:gd name="connsiteX2" fmla="*/ 542925 w 542925"/>
              <a:gd name="connsiteY2" fmla="*/ 79106 h 79106"/>
              <a:gd name="connsiteX3" fmla="*/ 0 w 542925"/>
              <a:gd name="connsiteY3" fmla="*/ 79106 h 79106"/>
              <a:gd name="connsiteX4" fmla="*/ 0 w 542925"/>
              <a:gd name="connsiteY4" fmla="*/ 0 h 79106"/>
              <a:gd name="connsiteX0" fmla="*/ 0 w 542925"/>
              <a:gd name="connsiteY0" fmla="*/ 0 h 79106"/>
              <a:gd name="connsiteX1" fmla="*/ 542925 w 542925"/>
              <a:gd name="connsiteY1" fmla="*/ 0 h 79106"/>
              <a:gd name="connsiteX2" fmla="*/ 0 w 542925"/>
              <a:gd name="connsiteY2" fmla="*/ 79106 h 79106"/>
              <a:gd name="connsiteX3" fmla="*/ 0 w 542925"/>
              <a:gd name="connsiteY3" fmla="*/ 0 h 79106"/>
              <a:gd name="connsiteX0" fmla="*/ 0 w 634365"/>
              <a:gd name="connsiteY0" fmla="*/ 79106 h 91440"/>
              <a:gd name="connsiteX1" fmla="*/ 0 w 634365"/>
              <a:gd name="connsiteY1" fmla="*/ 0 h 91440"/>
              <a:gd name="connsiteX2" fmla="*/ 634365 w 634365"/>
              <a:gd name="connsiteY2" fmla="*/ 91440 h 91440"/>
              <a:gd name="connsiteX0" fmla="*/ 7143 w 634365"/>
              <a:gd name="connsiteY0" fmla="*/ 319612 h 319612"/>
              <a:gd name="connsiteX1" fmla="*/ 0 w 634365"/>
              <a:gd name="connsiteY1" fmla="*/ 0 h 319612"/>
              <a:gd name="connsiteX2" fmla="*/ 634365 w 634365"/>
              <a:gd name="connsiteY2" fmla="*/ 91440 h 319612"/>
              <a:gd name="connsiteX0" fmla="*/ 7143 w 434340"/>
              <a:gd name="connsiteY0" fmla="*/ 504397 h 504397"/>
              <a:gd name="connsiteX1" fmla="*/ 0 w 434340"/>
              <a:gd name="connsiteY1" fmla="*/ 184785 h 504397"/>
              <a:gd name="connsiteX2" fmla="*/ 434340 w 434340"/>
              <a:gd name="connsiteY2" fmla="*/ 0 h 504397"/>
              <a:gd name="connsiteX0" fmla="*/ 7143 w 434340"/>
              <a:gd name="connsiteY0" fmla="*/ 504397 h 504397"/>
              <a:gd name="connsiteX1" fmla="*/ 0 w 434340"/>
              <a:gd name="connsiteY1" fmla="*/ 184785 h 504397"/>
              <a:gd name="connsiteX2" fmla="*/ 434340 w 434340"/>
              <a:gd name="connsiteY2" fmla="*/ 0 h 504397"/>
              <a:gd name="connsiteX0" fmla="*/ 0 w 586741"/>
              <a:gd name="connsiteY0" fmla="*/ 821104 h 821104"/>
              <a:gd name="connsiteX1" fmla="*/ 152401 w 586741"/>
              <a:gd name="connsiteY1" fmla="*/ 184785 h 821104"/>
              <a:gd name="connsiteX2" fmla="*/ 586741 w 586741"/>
              <a:gd name="connsiteY2" fmla="*/ 0 h 821104"/>
              <a:gd name="connsiteX0" fmla="*/ 0 w 586741"/>
              <a:gd name="connsiteY0" fmla="*/ 821104 h 821104"/>
              <a:gd name="connsiteX1" fmla="*/ 69058 w 586741"/>
              <a:gd name="connsiteY1" fmla="*/ 761048 h 821104"/>
              <a:gd name="connsiteX2" fmla="*/ 586741 w 586741"/>
              <a:gd name="connsiteY2" fmla="*/ 0 h 821104"/>
              <a:gd name="connsiteX0" fmla="*/ 0 w 477204"/>
              <a:gd name="connsiteY0" fmla="*/ 63867 h 63867"/>
              <a:gd name="connsiteX1" fmla="*/ 69058 w 477204"/>
              <a:gd name="connsiteY1" fmla="*/ 3811 h 63867"/>
              <a:gd name="connsiteX2" fmla="*/ 477204 w 477204"/>
              <a:gd name="connsiteY2" fmla="*/ 0 h 63867"/>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86255 h 86255"/>
              <a:gd name="connsiteX1" fmla="*/ 28577 w 155735"/>
              <a:gd name="connsiteY1" fmla="*/ 6 h 86255"/>
              <a:gd name="connsiteX2" fmla="*/ 155735 w 155735"/>
              <a:gd name="connsiteY2" fmla="*/ 24769 h 86255"/>
              <a:gd name="connsiteX0" fmla="*/ 0 w 112872"/>
              <a:gd name="connsiteY0" fmla="*/ 94824 h 94824"/>
              <a:gd name="connsiteX1" fmla="*/ 28577 w 112872"/>
              <a:gd name="connsiteY1" fmla="*/ 8575 h 94824"/>
              <a:gd name="connsiteX2" fmla="*/ 112872 w 112872"/>
              <a:gd name="connsiteY2" fmla="*/ 0 h 94824"/>
              <a:gd name="connsiteX0" fmla="*/ 0 w 112872"/>
              <a:gd name="connsiteY0" fmla="*/ 86287 h 86287"/>
              <a:gd name="connsiteX1" fmla="*/ 28577 w 112872"/>
              <a:gd name="connsiteY1" fmla="*/ 38 h 86287"/>
              <a:gd name="connsiteX2" fmla="*/ 112872 w 112872"/>
              <a:gd name="connsiteY2" fmla="*/ 988 h 86287"/>
              <a:gd name="connsiteX0" fmla="*/ 0 w 112872"/>
              <a:gd name="connsiteY0" fmla="*/ 86287 h 86287"/>
              <a:gd name="connsiteX1" fmla="*/ 28577 w 112872"/>
              <a:gd name="connsiteY1" fmla="*/ 38 h 86287"/>
              <a:gd name="connsiteX2" fmla="*/ 112872 w 112872"/>
              <a:gd name="connsiteY2" fmla="*/ 988 h 86287"/>
              <a:gd name="connsiteX0" fmla="*/ 0 w 112872"/>
              <a:gd name="connsiteY0" fmla="*/ 86249 h 86249"/>
              <a:gd name="connsiteX1" fmla="*/ 28577 w 112872"/>
              <a:gd name="connsiteY1" fmla="*/ 0 h 86249"/>
              <a:gd name="connsiteX2" fmla="*/ 112872 w 112872"/>
              <a:gd name="connsiteY2" fmla="*/ 950 h 86249"/>
            </a:gdLst>
            <a:ahLst/>
            <a:cxnLst>
              <a:cxn ang="0">
                <a:pos x="connsiteX0" y="connsiteY0"/>
              </a:cxn>
              <a:cxn ang="0">
                <a:pos x="connsiteX1" y="connsiteY1"/>
              </a:cxn>
              <a:cxn ang="0">
                <a:pos x="connsiteX2" y="connsiteY2"/>
              </a:cxn>
            </a:cxnLst>
            <a:rect l="l" t="t" r="r" b="b"/>
            <a:pathLst>
              <a:path w="112872" h="86249">
                <a:moveTo>
                  <a:pt x="0" y="86249"/>
                </a:moveTo>
                <a:lnTo>
                  <a:pt x="28577" y="0"/>
                </a:lnTo>
                <a:lnTo>
                  <a:pt x="112872" y="95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p>
        </p:txBody>
      </p:sp>
      <p:sp>
        <p:nvSpPr>
          <p:cNvPr id="27" name="Rectangle 4"/>
          <p:cNvSpPr/>
          <p:nvPr/>
        </p:nvSpPr>
        <p:spPr>
          <a:xfrm flipH="1">
            <a:off x="5957590" y="3614770"/>
            <a:ext cx="106357" cy="156099"/>
          </a:xfrm>
          <a:custGeom>
            <a:avLst/>
            <a:gdLst>
              <a:gd name="connsiteX0" fmla="*/ 0 w 542925"/>
              <a:gd name="connsiteY0" fmla="*/ 0 h 79106"/>
              <a:gd name="connsiteX1" fmla="*/ 542925 w 542925"/>
              <a:gd name="connsiteY1" fmla="*/ 0 h 79106"/>
              <a:gd name="connsiteX2" fmla="*/ 542925 w 542925"/>
              <a:gd name="connsiteY2" fmla="*/ 79106 h 79106"/>
              <a:gd name="connsiteX3" fmla="*/ 0 w 542925"/>
              <a:gd name="connsiteY3" fmla="*/ 79106 h 79106"/>
              <a:gd name="connsiteX4" fmla="*/ 0 w 542925"/>
              <a:gd name="connsiteY4" fmla="*/ 0 h 79106"/>
              <a:gd name="connsiteX0" fmla="*/ 0 w 542925"/>
              <a:gd name="connsiteY0" fmla="*/ 0 h 79106"/>
              <a:gd name="connsiteX1" fmla="*/ 542925 w 542925"/>
              <a:gd name="connsiteY1" fmla="*/ 0 h 79106"/>
              <a:gd name="connsiteX2" fmla="*/ 0 w 542925"/>
              <a:gd name="connsiteY2" fmla="*/ 79106 h 79106"/>
              <a:gd name="connsiteX3" fmla="*/ 0 w 542925"/>
              <a:gd name="connsiteY3" fmla="*/ 0 h 79106"/>
              <a:gd name="connsiteX0" fmla="*/ 0 w 634365"/>
              <a:gd name="connsiteY0" fmla="*/ 79106 h 91440"/>
              <a:gd name="connsiteX1" fmla="*/ 0 w 634365"/>
              <a:gd name="connsiteY1" fmla="*/ 0 h 91440"/>
              <a:gd name="connsiteX2" fmla="*/ 634365 w 634365"/>
              <a:gd name="connsiteY2" fmla="*/ 91440 h 91440"/>
              <a:gd name="connsiteX0" fmla="*/ 7143 w 634365"/>
              <a:gd name="connsiteY0" fmla="*/ 319612 h 319612"/>
              <a:gd name="connsiteX1" fmla="*/ 0 w 634365"/>
              <a:gd name="connsiteY1" fmla="*/ 0 h 319612"/>
              <a:gd name="connsiteX2" fmla="*/ 634365 w 634365"/>
              <a:gd name="connsiteY2" fmla="*/ 91440 h 319612"/>
              <a:gd name="connsiteX0" fmla="*/ 7143 w 434340"/>
              <a:gd name="connsiteY0" fmla="*/ 504397 h 504397"/>
              <a:gd name="connsiteX1" fmla="*/ 0 w 434340"/>
              <a:gd name="connsiteY1" fmla="*/ 184785 h 504397"/>
              <a:gd name="connsiteX2" fmla="*/ 434340 w 434340"/>
              <a:gd name="connsiteY2" fmla="*/ 0 h 504397"/>
              <a:gd name="connsiteX0" fmla="*/ 7143 w 434340"/>
              <a:gd name="connsiteY0" fmla="*/ 504397 h 504397"/>
              <a:gd name="connsiteX1" fmla="*/ 0 w 434340"/>
              <a:gd name="connsiteY1" fmla="*/ 184785 h 504397"/>
              <a:gd name="connsiteX2" fmla="*/ 434340 w 434340"/>
              <a:gd name="connsiteY2" fmla="*/ 0 h 504397"/>
              <a:gd name="connsiteX0" fmla="*/ 0 w 586741"/>
              <a:gd name="connsiteY0" fmla="*/ 821104 h 821104"/>
              <a:gd name="connsiteX1" fmla="*/ 152401 w 586741"/>
              <a:gd name="connsiteY1" fmla="*/ 184785 h 821104"/>
              <a:gd name="connsiteX2" fmla="*/ 586741 w 586741"/>
              <a:gd name="connsiteY2" fmla="*/ 0 h 821104"/>
              <a:gd name="connsiteX0" fmla="*/ 0 w 586741"/>
              <a:gd name="connsiteY0" fmla="*/ 821104 h 821104"/>
              <a:gd name="connsiteX1" fmla="*/ 69058 w 586741"/>
              <a:gd name="connsiteY1" fmla="*/ 761048 h 821104"/>
              <a:gd name="connsiteX2" fmla="*/ 586741 w 586741"/>
              <a:gd name="connsiteY2" fmla="*/ 0 h 821104"/>
              <a:gd name="connsiteX0" fmla="*/ 0 w 477204"/>
              <a:gd name="connsiteY0" fmla="*/ 63867 h 63867"/>
              <a:gd name="connsiteX1" fmla="*/ 69058 w 477204"/>
              <a:gd name="connsiteY1" fmla="*/ 3811 h 63867"/>
              <a:gd name="connsiteX2" fmla="*/ 477204 w 477204"/>
              <a:gd name="connsiteY2" fmla="*/ 0 h 63867"/>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86255 h 86255"/>
              <a:gd name="connsiteX1" fmla="*/ 28577 w 155735"/>
              <a:gd name="connsiteY1" fmla="*/ 6 h 86255"/>
              <a:gd name="connsiteX2" fmla="*/ 155735 w 155735"/>
              <a:gd name="connsiteY2" fmla="*/ 24769 h 86255"/>
              <a:gd name="connsiteX0" fmla="*/ 0 w 112872"/>
              <a:gd name="connsiteY0" fmla="*/ 94824 h 94824"/>
              <a:gd name="connsiteX1" fmla="*/ 28577 w 112872"/>
              <a:gd name="connsiteY1" fmla="*/ 8575 h 94824"/>
              <a:gd name="connsiteX2" fmla="*/ 112872 w 112872"/>
              <a:gd name="connsiteY2" fmla="*/ 0 h 94824"/>
              <a:gd name="connsiteX0" fmla="*/ 0 w 112872"/>
              <a:gd name="connsiteY0" fmla="*/ 86287 h 86287"/>
              <a:gd name="connsiteX1" fmla="*/ 28577 w 112872"/>
              <a:gd name="connsiteY1" fmla="*/ 38 h 86287"/>
              <a:gd name="connsiteX2" fmla="*/ 112872 w 112872"/>
              <a:gd name="connsiteY2" fmla="*/ 988 h 86287"/>
              <a:gd name="connsiteX0" fmla="*/ 0 w 112872"/>
              <a:gd name="connsiteY0" fmla="*/ 86287 h 86287"/>
              <a:gd name="connsiteX1" fmla="*/ 28577 w 112872"/>
              <a:gd name="connsiteY1" fmla="*/ 38 h 86287"/>
              <a:gd name="connsiteX2" fmla="*/ 112872 w 112872"/>
              <a:gd name="connsiteY2" fmla="*/ 988 h 86287"/>
              <a:gd name="connsiteX0" fmla="*/ 8975 w 121847"/>
              <a:gd name="connsiteY0" fmla="*/ 98165 h 98165"/>
              <a:gd name="connsiteX1" fmla="*/ 0 w 121847"/>
              <a:gd name="connsiteY1" fmla="*/ 10 h 98165"/>
              <a:gd name="connsiteX2" fmla="*/ 121847 w 121847"/>
              <a:gd name="connsiteY2" fmla="*/ 12866 h 98165"/>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7408"/>
              <a:gd name="connsiteY0" fmla="*/ 128162 h 128162"/>
              <a:gd name="connsiteX1" fmla="*/ 0 w 97408"/>
              <a:gd name="connsiteY1" fmla="*/ 30007 h 128162"/>
              <a:gd name="connsiteX2" fmla="*/ 91805 w 97408"/>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Lst>
            <a:ahLst/>
            <a:cxnLst>
              <a:cxn ang="0">
                <a:pos x="connsiteX0" y="connsiteY0"/>
              </a:cxn>
              <a:cxn ang="0">
                <a:pos x="connsiteX1" y="connsiteY1"/>
              </a:cxn>
              <a:cxn ang="0">
                <a:pos x="connsiteX2" y="connsiteY2"/>
              </a:cxn>
            </a:cxnLst>
            <a:rect l="l" t="t" r="r" b="b"/>
            <a:pathLst>
              <a:path w="91805" h="128162">
                <a:moveTo>
                  <a:pt x="8975" y="128162"/>
                </a:moveTo>
                <a:lnTo>
                  <a:pt x="0" y="30007"/>
                </a:lnTo>
                <a:lnTo>
                  <a:pt x="91805"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p>
        </p:txBody>
      </p:sp>
      <p:sp>
        <p:nvSpPr>
          <p:cNvPr id="28" name="Rectangle 4"/>
          <p:cNvSpPr/>
          <p:nvPr/>
        </p:nvSpPr>
        <p:spPr>
          <a:xfrm flipH="1">
            <a:off x="6134238" y="3589448"/>
            <a:ext cx="19348" cy="190903"/>
          </a:xfrm>
          <a:custGeom>
            <a:avLst/>
            <a:gdLst>
              <a:gd name="connsiteX0" fmla="*/ 0 w 542925"/>
              <a:gd name="connsiteY0" fmla="*/ 0 h 79106"/>
              <a:gd name="connsiteX1" fmla="*/ 542925 w 542925"/>
              <a:gd name="connsiteY1" fmla="*/ 0 h 79106"/>
              <a:gd name="connsiteX2" fmla="*/ 542925 w 542925"/>
              <a:gd name="connsiteY2" fmla="*/ 79106 h 79106"/>
              <a:gd name="connsiteX3" fmla="*/ 0 w 542925"/>
              <a:gd name="connsiteY3" fmla="*/ 79106 h 79106"/>
              <a:gd name="connsiteX4" fmla="*/ 0 w 542925"/>
              <a:gd name="connsiteY4" fmla="*/ 0 h 79106"/>
              <a:gd name="connsiteX0" fmla="*/ 0 w 542925"/>
              <a:gd name="connsiteY0" fmla="*/ 0 h 79106"/>
              <a:gd name="connsiteX1" fmla="*/ 542925 w 542925"/>
              <a:gd name="connsiteY1" fmla="*/ 0 h 79106"/>
              <a:gd name="connsiteX2" fmla="*/ 0 w 542925"/>
              <a:gd name="connsiteY2" fmla="*/ 79106 h 79106"/>
              <a:gd name="connsiteX3" fmla="*/ 0 w 542925"/>
              <a:gd name="connsiteY3" fmla="*/ 0 h 79106"/>
              <a:gd name="connsiteX0" fmla="*/ 0 w 634365"/>
              <a:gd name="connsiteY0" fmla="*/ 79106 h 91440"/>
              <a:gd name="connsiteX1" fmla="*/ 0 w 634365"/>
              <a:gd name="connsiteY1" fmla="*/ 0 h 91440"/>
              <a:gd name="connsiteX2" fmla="*/ 634365 w 634365"/>
              <a:gd name="connsiteY2" fmla="*/ 91440 h 91440"/>
              <a:gd name="connsiteX0" fmla="*/ 7143 w 634365"/>
              <a:gd name="connsiteY0" fmla="*/ 319612 h 319612"/>
              <a:gd name="connsiteX1" fmla="*/ 0 w 634365"/>
              <a:gd name="connsiteY1" fmla="*/ 0 h 319612"/>
              <a:gd name="connsiteX2" fmla="*/ 634365 w 634365"/>
              <a:gd name="connsiteY2" fmla="*/ 91440 h 319612"/>
              <a:gd name="connsiteX0" fmla="*/ 7143 w 434340"/>
              <a:gd name="connsiteY0" fmla="*/ 504397 h 504397"/>
              <a:gd name="connsiteX1" fmla="*/ 0 w 434340"/>
              <a:gd name="connsiteY1" fmla="*/ 184785 h 504397"/>
              <a:gd name="connsiteX2" fmla="*/ 434340 w 434340"/>
              <a:gd name="connsiteY2" fmla="*/ 0 h 504397"/>
              <a:gd name="connsiteX0" fmla="*/ 7143 w 434340"/>
              <a:gd name="connsiteY0" fmla="*/ 504397 h 504397"/>
              <a:gd name="connsiteX1" fmla="*/ 0 w 434340"/>
              <a:gd name="connsiteY1" fmla="*/ 184785 h 504397"/>
              <a:gd name="connsiteX2" fmla="*/ 434340 w 434340"/>
              <a:gd name="connsiteY2" fmla="*/ 0 h 504397"/>
              <a:gd name="connsiteX0" fmla="*/ 0 w 586741"/>
              <a:gd name="connsiteY0" fmla="*/ 821104 h 821104"/>
              <a:gd name="connsiteX1" fmla="*/ 152401 w 586741"/>
              <a:gd name="connsiteY1" fmla="*/ 184785 h 821104"/>
              <a:gd name="connsiteX2" fmla="*/ 586741 w 586741"/>
              <a:gd name="connsiteY2" fmla="*/ 0 h 821104"/>
              <a:gd name="connsiteX0" fmla="*/ 0 w 586741"/>
              <a:gd name="connsiteY0" fmla="*/ 821104 h 821104"/>
              <a:gd name="connsiteX1" fmla="*/ 69058 w 586741"/>
              <a:gd name="connsiteY1" fmla="*/ 761048 h 821104"/>
              <a:gd name="connsiteX2" fmla="*/ 586741 w 586741"/>
              <a:gd name="connsiteY2" fmla="*/ 0 h 821104"/>
              <a:gd name="connsiteX0" fmla="*/ 0 w 477204"/>
              <a:gd name="connsiteY0" fmla="*/ 63867 h 63867"/>
              <a:gd name="connsiteX1" fmla="*/ 69058 w 477204"/>
              <a:gd name="connsiteY1" fmla="*/ 3811 h 63867"/>
              <a:gd name="connsiteX2" fmla="*/ 477204 w 477204"/>
              <a:gd name="connsiteY2" fmla="*/ 0 h 63867"/>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86255 h 86255"/>
              <a:gd name="connsiteX1" fmla="*/ 28577 w 155735"/>
              <a:gd name="connsiteY1" fmla="*/ 6 h 86255"/>
              <a:gd name="connsiteX2" fmla="*/ 155735 w 155735"/>
              <a:gd name="connsiteY2" fmla="*/ 24769 h 86255"/>
              <a:gd name="connsiteX0" fmla="*/ 0 w 112872"/>
              <a:gd name="connsiteY0" fmla="*/ 94824 h 94824"/>
              <a:gd name="connsiteX1" fmla="*/ 28577 w 112872"/>
              <a:gd name="connsiteY1" fmla="*/ 8575 h 94824"/>
              <a:gd name="connsiteX2" fmla="*/ 112872 w 112872"/>
              <a:gd name="connsiteY2" fmla="*/ 0 h 94824"/>
              <a:gd name="connsiteX0" fmla="*/ 0 w 112872"/>
              <a:gd name="connsiteY0" fmla="*/ 86287 h 86287"/>
              <a:gd name="connsiteX1" fmla="*/ 28577 w 112872"/>
              <a:gd name="connsiteY1" fmla="*/ 38 h 86287"/>
              <a:gd name="connsiteX2" fmla="*/ 112872 w 112872"/>
              <a:gd name="connsiteY2" fmla="*/ 988 h 86287"/>
              <a:gd name="connsiteX0" fmla="*/ 0 w 112872"/>
              <a:gd name="connsiteY0" fmla="*/ 86287 h 86287"/>
              <a:gd name="connsiteX1" fmla="*/ 28577 w 112872"/>
              <a:gd name="connsiteY1" fmla="*/ 38 h 86287"/>
              <a:gd name="connsiteX2" fmla="*/ 112872 w 112872"/>
              <a:gd name="connsiteY2" fmla="*/ 988 h 86287"/>
              <a:gd name="connsiteX0" fmla="*/ 8975 w 121847"/>
              <a:gd name="connsiteY0" fmla="*/ 98165 h 98165"/>
              <a:gd name="connsiteX1" fmla="*/ 0 w 121847"/>
              <a:gd name="connsiteY1" fmla="*/ 10 h 98165"/>
              <a:gd name="connsiteX2" fmla="*/ 121847 w 121847"/>
              <a:gd name="connsiteY2" fmla="*/ 12866 h 98165"/>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7408"/>
              <a:gd name="connsiteY0" fmla="*/ 128162 h 128162"/>
              <a:gd name="connsiteX1" fmla="*/ 0 w 97408"/>
              <a:gd name="connsiteY1" fmla="*/ 30007 h 128162"/>
              <a:gd name="connsiteX2" fmla="*/ 91805 w 97408"/>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11693"/>
              <a:gd name="connsiteY0" fmla="*/ 156737 h 156737"/>
              <a:gd name="connsiteX1" fmla="*/ 0 w 11693"/>
              <a:gd name="connsiteY1" fmla="*/ 58582 h 156737"/>
              <a:gd name="connsiteX2" fmla="*/ 11693 w 11693"/>
              <a:gd name="connsiteY2" fmla="*/ 0 h 156737"/>
              <a:gd name="connsiteX0" fmla="*/ 13983 w 16701"/>
              <a:gd name="connsiteY0" fmla="*/ 156737 h 156737"/>
              <a:gd name="connsiteX1" fmla="*/ 0 w 16701"/>
              <a:gd name="connsiteY1" fmla="*/ 68107 h 156737"/>
              <a:gd name="connsiteX2" fmla="*/ 16701 w 16701"/>
              <a:gd name="connsiteY2" fmla="*/ 0 h 156737"/>
              <a:gd name="connsiteX0" fmla="*/ 13983 w 16701"/>
              <a:gd name="connsiteY0" fmla="*/ 156737 h 156737"/>
              <a:gd name="connsiteX1" fmla="*/ 0 w 16701"/>
              <a:gd name="connsiteY1" fmla="*/ 68107 h 156737"/>
              <a:gd name="connsiteX2" fmla="*/ 16701 w 16701"/>
              <a:gd name="connsiteY2" fmla="*/ 0 h 156737"/>
              <a:gd name="connsiteX0" fmla="*/ 13983 w 16701"/>
              <a:gd name="connsiteY0" fmla="*/ 156737 h 156737"/>
              <a:gd name="connsiteX1" fmla="*/ 0 w 16701"/>
              <a:gd name="connsiteY1" fmla="*/ 68107 h 156737"/>
              <a:gd name="connsiteX2" fmla="*/ 16701 w 16701"/>
              <a:gd name="connsiteY2" fmla="*/ 0 h 156737"/>
              <a:gd name="connsiteX0" fmla="*/ 13983 w 16701"/>
              <a:gd name="connsiteY0" fmla="*/ 156737 h 156737"/>
              <a:gd name="connsiteX1" fmla="*/ 0 w 16701"/>
              <a:gd name="connsiteY1" fmla="*/ 68107 h 156737"/>
              <a:gd name="connsiteX2" fmla="*/ 16701 w 16701"/>
              <a:gd name="connsiteY2" fmla="*/ 0 h 156737"/>
            </a:gdLst>
            <a:ahLst/>
            <a:cxnLst>
              <a:cxn ang="0">
                <a:pos x="connsiteX0" y="connsiteY0"/>
              </a:cxn>
              <a:cxn ang="0">
                <a:pos x="connsiteX1" y="connsiteY1"/>
              </a:cxn>
              <a:cxn ang="0">
                <a:pos x="connsiteX2" y="connsiteY2"/>
              </a:cxn>
            </a:cxnLst>
            <a:rect l="l" t="t" r="r" b="b"/>
            <a:pathLst>
              <a:path w="16701" h="156737">
                <a:moveTo>
                  <a:pt x="13983" y="156737"/>
                </a:moveTo>
                <a:lnTo>
                  <a:pt x="0" y="68107"/>
                </a:lnTo>
                <a:lnTo>
                  <a:pt x="167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p>
        </p:txBody>
      </p:sp>
      <p:sp>
        <p:nvSpPr>
          <p:cNvPr id="29" name="Rectangle 4"/>
          <p:cNvSpPr/>
          <p:nvPr/>
        </p:nvSpPr>
        <p:spPr>
          <a:xfrm>
            <a:off x="6227742" y="3618910"/>
            <a:ext cx="96073" cy="176394"/>
          </a:xfrm>
          <a:custGeom>
            <a:avLst/>
            <a:gdLst>
              <a:gd name="connsiteX0" fmla="*/ 0 w 542925"/>
              <a:gd name="connsiteY0" fmla="*/ 0 h 79106"/>
              <a:gd name="connsiteX1" fmla="*/ 542925 w 542925"/>
              <a:gd name="connsiteY1" fmla="*/ 0 h 79106"/>
              <a:gd name="connsiteX2" fmla="*/ 542925 w 542925"/>
              <a:gd name="connsiteY2" fmla="*/ 79106 h 79106"/>
              <a:gd name="connsiteX3" fmla="*/ 0 w 542925"/>
              <a:gd name="connsiteY3" fmla="*/ 79106 h 79106"/>
              <a:gd name="connsiteX4" fmla="*/ 0 w 542925"/>
              <a:gd name="connsiteY4" fmla="*/ 0 h 79106"/>
              <a:gd name="connsiteX0" fmla="*/ 0 w 542925"/>
              <a:gd name="connsiteY0" fmla="*/ 0 h 79106"/>
              <a:gd name="connsiteX1" fmla="*/ 542925 w 542925"/>
              <a:gd name="connsiteY1" fmla="*/ 0 h 79106"/>
              <a:gd name="connsiteX2" fmla="*/ 0 w 542925"/>
              <a:gd name="connsiteY2" fmla="*/ 79106 h 79106"/>
              <a:gd name="connsiteX3" fmla="*/ 0 w 542925"/>
              <a:gd name="connsiteY3" fmla="*/ 0 h 79106"/>
              <a:gd name="connsiteX0" fmla="*/ 0 w 634365"/>
              <a:gd name="connsiteY0" fmla="*/ 79106 h 91440"/>
              <a:gd name="connsiteX1" fmla="*/ 0 w 634365"/>
              <a:gd name="connsiteY1" fmla="*/ 0 h 91440"/>
              <a:gd name="connsiteX2" fmla="*/ 634365 w 634365"/>
              <a:gd name="connsiteY2" fmla="*/ 91440 h 91440"/>
              <a:gd name="connsiteX0" fmla="*/ 7143 w 634365"/>
              <a:gd name="connsiteY0" fmla="*/ 319612 h 319612"/>
              <a:gd name="connsiteX1" fmla="*/ 0 w 634365"/>
              <a:gd name="connsiteY1" fmla="*/ 0 h 319612"/>
              <a:gd name="connsiteX2" fmla="*/ 634365 w 634365"/>
              <a:gd name="connsiteY2" fmla="*/ 91440 h 319612"/>
              <a:gd name="connsiteX0" fmla="*/ 7143 w 434340"/>
              <a:gd name="connsiteY0" fmla="*/ 504397 h 504397"/>
              <a:gd name="connsiteX1" fmla="*/ 0 w 434340"/>
              <a:gd name="connsiteY1" fmla="*/ 184785 h 504397"/>
              <a:gd name="connsiteX2" fmla="*/ 434340 w 434340"/>
              <a:gd name="connsiteY2" fmla="*/ 0 h 504397"/>
              <a:gd name="connsiteX0" fmla="*/ 7143 w 434340"/>
              <a:gd name="connsiteY0" fmla="*/ 504397 h 504397"/>
              <a:gd name="connsiteX1" fmla="*/ 0 w 434340"/>
              <a:gd name="connsiteY1" fmla="*/ 184785 h 504397"/>
              <a:gd name="connsiteX2" fmla="*/ 434340 w 434340"/>
              <a:gd name="connsiteY2" fmla="*/ 0 h 504397"/>
              <a:gd name="connsiteX0" fmla="*/ 0 w 586741"/>
              <a:gd name="connsiteY0" fmla="*/ 821104 h 821104"/>
              <a:gd name="connsiteX1" fmla="*/ 152401 w 586741"/>
              <a:gd name="connsiteY1" fmla="*/ 184785 h 821104"/>
              <a:gd name="connsiteX2" fmla="*/ 586741 w 586741"/>
              <a:gd name="connsiteY2" fmla="*/ 0 h 821104"/>
              <a:gd name="connsiteX0" fmla="*/ 0 w 586741"/>
              <a:gd name="connsiteY0" fmla="*/ 821104 h 821104"/>
              <a:gd name="connsiteX1" fmla="*/ 69058 w 586741"/>
              <a:gd name="connsiteY1" fmla="*/ 761048 h 821104"/>
              <a:gd name="connsiteX2" fmla="*/ 586741 w 586741"/>
              <a:gd name="connsiteY2" fmla="*/ 0 h 821104"/>
              <a:gd name="connsiteX0" fmla="*/ 0 w 477204"/>
              <a:gd name="connsiteY0" fmla="*/ 63867 h 63867"/>
              <a:gd name="connsiteX1" fmla="*/ 69058 w 477204"/>
              <a:gd name="connsiteY1" fmla="*/ 3811 h 63867"/>
              <a:gd name="connsiteX2" fmla="*/ 477204 w 477204"/>
              <a:gd name="connsiteY2" fmla="*/ 0 h 63867"/>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86255 h 86255"/>
              <a:gd name="connsiteX1" fmla="*/ 28577 w 155735"/>
              <a:gd name="connsiteY1" fmla="*/ 6 h 86255"/>
              <a:gd name="connsiteX2" fmla="*/ 155735 w 155735"/>
              <a:gd name="connsiteY2" fmla="*/ 24769 h 86255"/>
              <a:gd name="connsiteX0" fmla="*/ 0 w 112872"/>
              <a:gd name="connsiteY0" fmla="*/ 94824 h 94824"/>
              <a:gd name="connsiteX1" fmla="*/ 28577 w 112872"/>
              <a:gd name="connsiteY1" fmla="*/ 8575 h 94824"/>
              <a:gd name="connsiteX2" fmla="*/ 112872 w 112872"/>
              <a:gd name="connsiteY2" fmla="*/ 0 h 94824"/>
              <a:gd name="connsiteX0" fmla="*/ 0 w 112872"/>
              <a:gd name="connsiteY0" fmla="*/ 86287 h 86287"/>
              <a:gd name="connsiteX1" fmla="*/ 28577 w 112872"/>
              <a:gd name="connsiteY1" fmla="*/ 38 h 86287"/>
              <a:gd name="connsiteX2" fmla="*/ 112872 w 112872"/>
              <a:gd name="connsiteY2" fmla="*/ 988 h 86287"/>
              <a:gd name="connsiteX0" fmla="*/ 0 w 112872"/>
              <a:gd name="connsiteY0" fmla="*/ 86287 h 86287"/>
              <a:gd name="connsiteX1" fmla="*/ 28577 w 112872"/>
              <a:gd name="connsiteY1" fmla="*/ 38 h 86287"/>
              <a:gd name="connsiteX2" fmla="*/ 112872 w 112872"/>
              <a:gd name="connsiteY2" fmla="*/ 988 h 86287"/>
              <a:gd name="connsiteX0" fmla="*/ 8975 w 121847"/>
              <a:gd name="connsiteY0" fmla="*/ 98165 h 98165"/>
              <a:gd name="connsiteX1" fmla="*/ 0 w 121847"/>
              <a:gd name="connsiteY1" fmla="*/ 10 h 98165"/>
              <a:gd name="connsiteX2" fmla="*/ 121847 w 121847"/>
              <a:gd name="connsiteY2" fmla="*/ 12866 h 98165"/>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7408"/>
              <a:gd name="connsiteY0" fmla="*/ 128162 h 128162"/>
              <a:gd name="connsiteX1" fmla="*/ 0 w 97408"/>
              <a:gd name="connsiteY1" fmla="*/ 30007 h 128162"/>
              <a:gd name="connsiteX2" fmla="*/ 91805 w 97408"/>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11693"/>
              <a:gd name="connsiteY0" fmla="*/ 156737 h 156737"/>
              <a:gd name="connsiteX1" fmla="*/ 0 w 11693"/>
              <a:gd name="connsiteY1" fmla="*/ 58582 h 156737"/>
              <a:gd name="connsiteX2" fmla="*/ 11693 w 11693"/>
              <a:gd name="connsiteY2" fmla="*/ 0 h 156737"/>
              <a:gd name="connsiteX0" fmla="*/ 13983 w 16701"/>
              <a:gd name="connsiteY0" fmla="*/ 156737 h 156737"/>
              <a:gd name="connsiteX1" fmla="*/ 0 w 16701"/>
              <a:gd name="connsiteY1" fmla="*/ 68107 h 156737"/>
              <a:gd name="connsiteX2" fmla="*/ 16701 w 16701"/>
              <a:gd name="connsiteY2" fmla="*/ 0 h 156737"/>
              <a:gd name="connsiteX0" fmla="*/ 13983 w 16701"/>
              <a:gd name="connsiteY0" fmla="*/ 156737 h 156737"/>
              <a:gd name="connsiteX1" fmla="*/ 0 w 16701"/>
              <a:gd name="connsiteY1" fmla="*/ 68107 h 156737"/>
              <a:gd name="connsiteX2" fmla="*/ 16701 w 16701"/>
              <a:gd name="connsiteY2" fmla="*/ 0 h 156737"/>
              <a:gd name="connsiteX0" fmla="*/ 13983 w 16701"/>
              <a:gd name="connsiteY0" fmla="*/ 156737 h 156737"/>
              <a:gd name="connsiteX1" fmla="*/ 0 w 16701"/>
              <a:gd name="connsiteY1" fmla="*/ 68107 h 156737"/>
              <a:gd name="connsiteX2" fmla="*/ 16701 w 16701"/>
              <a:gd name="connsiteY2" fmla="*/ 0 h 156737"/>
              <a:gd name="connsiteX0" fmla="*/ 13983 w 16701"/>
              <a:gd name="connsiteY0" fmla="*/ 156737 h 156737"/>
              <a:gd name="connsiteX1" fmla="*/ 0 w 16701"/>
              <a:gd name="connsiteY1" fmla="*/ 68107 h 156737"/>
              <a:gd name="connsiteX2" fmla="*/ 16701 w 16701"/>
              <a:gd name="connsiteY2" fmla="*/ 0 h 156737"/>
              <a:gd name="connsiteX0" fmla="*/ 0 w 4284"/>
              <a:gd name="connsiteY0" fmla="*/ 156737 h 156737"/>
              <a:gd name="connsiteX1" fmla="*/ 4284 w 4284"/>
              <a:gd name="connsiteY1" fmla="*/ 68107 h 156737"/>
              <a:gd name="connsiteX2" fmla="*/ 2718 w 4284"/>
              <a:gd name="connsiteY2" fmla="*/ 0 h 156737"/>
              <a:gd name="connsiteX0" fmla="*/ 0 w 67257"/>
              <a:gd name="connsiteY0" fmla="*/ 9240 h 9240"/>
              <a:gd name="connsiteX1" fmla="*/ 10000 w 67257"/>
              <a:gd name="connsiteY1" fmla="*/ 3585 h 9240"/>
              <a:gd name="connsiteX2" fmla="*/ 67257 w 67257"/>
              <a:gd name="connsiteY2" fmla="*/ 0 h 9240"/>
            </a:gdLst>
            <a:ahLst/>
            <a:cxnLst>
              <a:cxn ang="0">
                <a:pos x="connsiteX0" y="connsiteY0"/>
              </a:cxn>
              <a:cxn ang="0">
                <a:pos x="connsiteX1" y="connsiteY1"/>
              </a:cxn>
              <a:cxn ang="0">
                <a:pos x="connsiteX2" y="connsiteY2"/>
              </a:cxn>
            </a:cxnLst>
            <a:rect l="l" t="t" r="r" b="b"/>
            <a:pathLst>
              <a:path w="67257" h="9240">
                <a:moveTo>
                  <a:pt x="0" y="9240"/>
                </a:moveTo>
                <a:lnTo>
                  <a:pt x="10000" y="3585"/>
                </a:lnTo>
                <a:lnTo>
                  <a:pt x="67257"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p>
        </p:txBody>
      </p:sp>
      <p:cxnSp>
        <p:nvCxnSpPr>
          <p:cNvPr id="31" name="Straight Connector 30"/>
          <p:cNvCxnSpPr/>
          <p:nvPr/>
        </p:nvCxnSpPr>
        <p:spPr>
          <a:xfrm flipH="1">
            <a:off x="6607224" y="3958698"/>
            <a:ext cx="82558" cy="952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542565" y="4843428"/>
            <a:ext cx="478016" cy="215444"/>
          </a:xfrm>
          <a:prstGeom prst="rect">
            <a:avLst/>
          </a:prstGeom>
          <a:noFill/>
        </p:spPr>
        <p:txBody>
          <a:bodyPr wrap="none" rtlCol="0">
            <a:spAutoFit/>
          </a:bodyPr>
          <a:lstStyle/>
          <a:p>
            <a:r>
              <a:rPr lang="en-IN" sz="800" b="1" dirty="0">
                <a:solidFill>
                  <a:schemeClr val="tx1"/>
                </a:solidFill>
                <a:latin typeface="+mn-lt"/>
              </a:rPr>
              <a:t>85.1%</a:t>
            </a:r>
          </a:p>
        </p:txBody>
      </p:sp>
      <p:sp>
        <p:nvSpPr>
          <p:cNvPr id="35" name="TextBox 34"/>
          <p:cNvSpPr txBox="1"/>
          <p:nvPr/>
        </p:nvSpPr>
        <p:spPr>
          <a:xfrm>
            <a:off x="5641050" y="5499912"/>
            <a:ext cx="838691" cy="230832"/>
          </a:xfrm>
          <a:prstGeom prst="rect">
            <a:avLst/>
          </a:prstGeom>
          <a:noFill/>
        </p:spPr>
        <p:txBody>
          <a:bodyPr wrap="none" rtlCol="0">
            <a:spAutoFit/>
          </a:bodyPr>
          <a:lstStyle/>
          <a:p>
            <a:r>
              <a:rPr lang="en-IN" sz="900" b="1" dirty="0">
                <a:solidFill>
                  <a:schemeClr val="tx1"/>
                </a:solidFill>
                <a:latin typeface="+mn-lt"/>
              </a:rPr>
              <a:t>(c) NIGERIA</a:t>
            </a:r>
          </a:p>
        </p:txBody>
      </p:sp>
      <p:sp>
        <p:nvSpPr>
          <p:cNvPr id="36" name="TextBox 35"/>
          <p:cNvSpPr txBox="1"/>
          <p:nvPr/>
        </p:nvSpPr>
        <p:spPr>
          <a:xfrm>
            <a:off x="3568289" y="5499912"/>
            <a:ext cx="729687" cy="230832"/>
          </a:xfrm>
          <a:prstGeom prst="rect">
            <a:avLst/>
          </a:prstGeom>
          <a:noFill/>
        </p:spPr>
        <p:txBody>
          <a:bodyPr wrap="none" rtlCol="0">
            <a:spAutoFit/>
          </a:bodyPr>
          <a:lstStyle/>
          <a:p>
            <a:r>
              <a:rPr lang="en-IN" sz="900" b="1" dirty="0">
                <a:solidFill>
                  <a:schemeClr val="tx1"/>
                </a:solidFill>
                <a:latin typeface="+mn-lt"/>
              </a:rPr>
              <a:t>(b) CHINA</a:t>
            </a:r>
          </a:p>
        </p:txBody>
      </p:sp>
      <p:sp>
        <p:nvSpPr>
          <p:cNvPr id="37" name="TextBox 36"/>
          <p:cNvSpPr txBox="1"/>
          <p:nvPr/>
        </p:nvSpPr>
        <p:spPr>
          <a:xfrm>
            <a:off x="1108819" y="5518200"/>
            <a:ext cx="947695" cy="230832"/>
          </a:xfrm>
          <a:prstGeom prst="rect">
            <a:avLst/>
          </a:prstGeom>
          <a:noFill/>
        </p:spPr>
        <p:txBody>
          <a:bodyPr wrap="none" rtlCol="0">
            <a:spAutoFit/>
          </a:bodyPr>
          <a:lstStyle/>
          <a:p>
            <a:r>
              <a:rPr lang="en-IN" sz="900" b="1" dirty="0">
                <a:solidFill>
                  <a:schemeClr val="tx1"/>
                </a:solidFill>
                <a:latin typeface="+mn-lt"/>
              </a:rPr>
              <a:t>(a) GERMANY</a:t>
            </a:r>
          </a:p>
        </p:txBody>
      </p:sp>
      <p:sp>
        <p:nvSpPr>
          <p:cNvPr id="38" name="TextBox 37"/>
          <p:cNvSpPr txBox="1"/>
          <p:nvPr/>
        </p:nvSpPr>
        <p:spPr>
          <a:xfrm>
            <a:off x="3938469" y="4892102"/>
            <a:ext cx="478016" cy="215444"/>
          </a:xfrm>
          <a:prstGeom prst="rect">
            <a:avLst/>
          </a:prstGeom>
          <a:noFill/>
        </p:spPr>
        <p:txBody>
          <a:bodyPr wrap="none" rtlCol="0">
            <a:spAutoFit/>
          </a:bodyPr>
          <a:lstStyle/>
          <a:p>
            <a:r>
              <a:rPr lang="en-IN" sz="800" b="1" dirty="0">
                <a:solidFill>
                  <a:schemeClr val="tx1"/>
                </a:solidFill>
                <a:latin typeface="+mn-lt"/>
              </a:rPr>
              <a:t>50.3%</a:t>
            </a:r>
          </a:p>
        </p:txBody>
      </p:sp>
      <p:sp>
        <p:nvSpPr>
          <p:cNvPr id="39" name="TextBox 38"/>
          <p:cNvSpPr txBox="1"/>
          <p:nvPr/>
        </p:nvSpPr>
        <p:spPr>
          <a:xfrm>
            <a:off x="3013819" y="4740029"/>
            <a:ext cx="420308" cy="215444"/>
          </a:xfrm>
          <a:prstGeom prst="rect">
            <a:avLst/>
          </a:prstGeom>
          <a:noFill/>
        </p:spPr>
        <p:txBody>
          <a:bodyPr wrap="none" rtlCol="0">
            <a:spAutoFit/>
          </a:bodyPr>
          <a:lstStyle/>
          <a:p>
            <a:r>
              <a:rPr lang="en-IN" sz="800" b="1" dirty="0">
                <a:solidFill>
                  <a:schemeClr val="tx1"/>
                </a:solidFill>
                <a:latin typeface="+mn-lt"/>
              </a:rPr>
              <a:t>7.3%</a:t>
            </a:r>
          </a:p>
        </p:txBody>
      </p:sp>
      <p:sp>
        <p:nvSpPr>
          <p:cNvPr id="40" name="TextBox 39"/>
          <p:cNvSpPr txBox="1"/>
          <p:nvPr/>
        </p:nvSpPr>
        <p:spPr>
          <a:xfrm>
            <a:off x="2594551" y="4601274"/>
            <a:ext cx="420308" cy="215444"/>
          </a:xfrm>
          <a:prstGeom prst="rect">
            <a:avLst/>
          </a:prstGeom>
          <a:noFill/>
        </p:spPr>
        <p:txBody>
          <a:bodyPr wrap="none" rtlCol="0">
            <a:spAutoFit/>
          </a:bodyPr>
          <a:lstStyle/>
          <a:p>
            <a:r>
              <a:rPr lang="en-IN" sz="800" b="1" dirty="0">
                <a:solidFill>
                  <a:schemeClr val="tx1"/>
                </a:solidFill>
                <a:latin typeface="+mn-lt"/>
              </a:rPr>
              <a:t>0.6%</a:t>
            </a:r>
          </a:p>
        </p:txBody>
      </p:sp>
      <p:sp>
        <p:nvSpPr>
          <p:cNvPr id="41" name="TextBox 40"/>
          <p:cNvSpPr txBox="1"/>
          <p:nvPr/>
        </p:nvSpPr>
        <p:spPr>
          <a:xfrm>
            <a:off x="2970504" y="4438732"/>
            <a:ext cx="420308" cy="215444"/>
          </a:xfrm>
          <a:prstGeom prst="rect">
            <a:avLst/>
          </a:prstGeom>
          <a:noFill/>
        </p:spPr>
        <p:txBody>
          <a:bodyPr wrap="none" rtlCol="0">
            <a:spAutoFit/>
          </a:bodyPr>
          <a:lstStyle/>
          <a:p>
            <a:r>
              <a:rPr lang="en-IN" sz="800" b="1" dirty="0">
                <a:solidFill>
                  <a:schemeClr val="tx1"/>
                </a:solidFill>
                <a:latin typeface="+mn-lt"/>
              </a:rPr>
              <a:t>4.3%</a:t>
            </a:r>
          </a:p>
        </p:txBody>
      </p:sp>
      <p:sp>
        <p:nvSpPr>
          <p:cNvPr id="42" name="TextBox 41"/>
          <p:cNvSpPr txBox="1"/>
          <p:nvPr/>
        </p:nvSpPr>
        <p:spPr>
          <a:xfrm>
            <a:off x="2642728" y="4040625"/>
            <a:ext cx="420308" cy="215444"/>
          </a:xfrm>
          <a:prstGeom prst="rect">
            <a:avLst/>
          </a:prstGeom>
          <a:noFill/>
        </p:spPr>
        <p:txBody>
          <a:bodyPr wrap="none" rtlCol="0">
            <a:spAutoFit/>
          </a:bodyPr>
          <a:lstStyle/>
          <a:p>
            <a:r>
              <a:rPr lang="en-IN" sz="800" b="1" dirty="0">
                <a:solidFill>
                  <a:schemeClr val="tx1"/>
                </a:solidFill>
                <a:latin typeface="+mn-lt"/>
              </a:rPr>
              <a:t>0.5%</a:t>
            </a:r>
          </a:p>
        </p:txBody>
      </p:sp>
      <p:sp>
        <p:nvSpPr>
          <p:cNvPr id="43" name="TextBox 42"/>
          <p:cNvSpPr txBox="1"/>
          <p:nvPr/>
        </p:nvSpPr>
        <p:spPr>
          <a:xfrm>
            <a:off x="2569094" y="4182670"/>
            <a:ext cx="420308" cy="215444"/>
          </a:xfrm>
          <a:prstGeom prst="rect">
            <a:avLst/>
          </a:prstGeom>
          <a:noFill/>
        </p:spPr>
        <p:txBody>
          <a:bodyPr wrap="none" rtlCol="0">
            <a:spAutoFit/>
          </a:bodyPr>
          <a:lstStyle/>
          <a:p>
            <a:r>
              <a:rPr lang="en-IN" sz="800" b="1" dirty="0">
                <a:solidFill>
                  <a:schemeClr val="tx1"/>
                </a:solidFill>
                <a:latin typeface="+mn-lt"/>
              </a:rPr>
              <a:t>0.2%</a:t>
            </a:r>
          </a:p>
        </p:txBody>
      </p:sp>
      <p:sp>
        <p:nvSpPr>
          <p:cNvPr id="44" name="TextBox 43"/>
          <p:cNvSpPr txBox="1"/>
          <p:nvPr/>
        </p:nvSpPr>
        <p:spPr>
          <a:xfrm>
            <a:off x="2567750" y="4322117"/>
            <a:ext cx="420308" cy="215444"/>
          </a:xfrm>
          <a:prstGeom prst="rect">
            <a:avLst/>
          </a:prstGeom>
          <a:noFill/>
        </p:spPr>
        <p:txBody>
          <a:bodyPr wrap="none" rtlCol="0">
            <a:spAutoFit/>
          </a:bodyPr>
          <a:lstStyle/>
          <a:p>
            <a:r>
              <a:rPr lang="en-IN" sz="800" b="1" dirty="0">
                <a:solidFill>
                  <a:schemeClr val="tx1"/>
                </a:solidFill>
                <a:latin typeface="+mn-lt"/>
              </a:rPr>
              <a:t>1.2%</a:t>
            </a:r>
          </a:p>
        </p:txBody>
      </p:sp>
      <p:sp>
        <p:nvSpPr>
          <p:cNvPr id="45" name="TextBox 44"/>
          <p:cNvSpPr txBox="1"/>
          <p:nvPr/>
        </p:nvSpPr>
        <p:spPr>
          <a:xfrm>
            <a:off x="3416280" y="3884471"/>
            <a:ext cx="333746" cy="215444"/>
          </a:xfrm>
          <a:prstGeom prst="rect">
            <a:avLst/>
          </a:prstGeom>
          <a:noFill/>
        </p:spPr>
        <p:txBody>
          <a:bodyPr wrap="none" rtlCol="0">
            <a:spAutoFit/>
          </a:bodyPr>
          <a:lstStyle/>
          <a:p>
            <a:r>
              <a:rPr lang="en-IN" sz="800" b="1" dirty="0">
                <a:solidFill>
                  <a:schemeClr val="tx1"/>
                </a:solidFill>
                <a:latin typeface="+mn-lt"/>
              </a:rPr>
              <a:t>8%</a:t>
            </a:r>
          </a:p>
        </p:txBody>
      </p:sp>
      <p:sp>
        <p:nvSpPr>
          <p:cNvPr id="46" name="TextBox 45"/>
          <p:cNvSpPr txBox="1"/>
          <p:nvPr/>
        </p:nvSpPr>
        <p:spPr>
          <a:xfrm>
            <a:off x="3823080" y="3743958"/>
            <a:ext cx="420308" cy="215444"/>
          </a:xfrm>
          <a:prstGeom prst="rect">
            <a:avLst/>
          </a:prstGeom>
          <a:noFill/>
        </p:spPr>
        <p:txBody>
          <a:bodyPr wrap="none" rtlCol="0">
            <a:spAutoFit/>
          </a:bodyPr>
          <a:lstStyle/>
          <a:p>
            <a:r>
              <a:rPr lang="en-IN" sz="800" b="1" dirty="0">
                <a:solidFill>
                  <a:schemeClr val="tx1"/>
                </a:solidFill>
                <a:latin typeface="+mn-lt"/>
              </a:rPr>
              <a:t>6.7%</a:t>
            </a:r>
          </a:p>
        </p:txBody>
      </p:sp>
      <p:sp>
        <p:nvSpPr>
          <p:cNvPr id="47" name="TextBox 46"/>
          <p:cNvSpPr txBox="1"/>
          <p:nvPr/>
        </p:nvSpPr>
        <p:spPr>
          <a:xfrm>
            <a:off x="4168855" y="3910414"/>
            <a:ext cx="420308" cy="215444"/>
          </a:xfrm>
          <a:prstGeom prst="rect">
            <a:avLst/>
          </a:prstGeom>
          <a:noFill/>
        </p:spPr>
        <p:txBody>
          <a:bodyPr wrap="none" rtlCol="0">
            <a:spAutoFit/>
          </a:bodyPr>
          <a:lstStyle/>
          <a:p>
            <a:r>
              <a:rPr lang="en-IN" sz="800" b="1" dirty="0">
                <a:solidFill>
                  <a:schemeClr val="tx1"/>
                </a:solidFill>
                <a:latin typeface="+mn-lt"/>
              </a:rPr>
              <a:t>9.3%</a:t>
            </a:r>
          </a:p>
        </p:txBody>
      </p:sp>
      <p:sp>
        <p:nvSpPr>
          <p:cNvPr id="48" name="Rectangle 4"/>
          <p:cNvSpPr/>
          <p:nvPr/>
        </p:nvSpPr>
        <p:spPr>
          <a:xfrm flipH="1">
            <a:off x="2962979" y="4220387"/>
            <a:ext cx="119161" cy="156099"/>
          </a:xfrm>
          <a:custGeom>
            <a:avLst/>
            <a:gdLst>
              <a:gd name="connsiteX0" fmla="*/ 0 w 542925"/>
              <a:gd name="connsiteY0" fmla="*/ 0 h 79106"/>
              <a:gd name="connsiteX1" fmla="*/ 542925 w 542925"/>
              <a:gd name="connsiteY1" fmla="*/ 0 h 79106"/>
              <a:gd name="connsiteX2" fmla="*/ 542925 w 542925"/>
              <a:gd name="connsiteY2" fmla="*/ 79106 h 79106"/>
              <a:gd name="connsiteX3" fmla="*/ 0 w 542925"/>
              <a:gd name="connsiteY3" fmla="*/ 79106 h 79106"/>
              <a:gd name="connsiteX4" fmla="*/ 0 w 542925"/>
              <a:gd name="connsiteY4" fmla="*/ 0 h 79106"/>
              <a:gd name="connsiteX0" fmla="*/ 0 w 542925"/>
              <a:gd name="connsiteY0" fmla="*/ 0 h 79106"/>
              <a:gd name="connsiteX1" fmla="*/ 542925 w 542925"/>
              <a:gd name="connsiteY1" fmla="*/ 0 h 79106"/>
              <a:gd name="connsiteX2" fmla="*/ 0 w 542925"/>
              <a:gd name="connsiteY2" fmla="*/ 79106 h 79106"/>
              <a:gd name="connsiteX3" fmla="*/ 0 w 542925"/>
              <a:gd name="connsiteY3" fmla="*/ 0 h 79106"/>
              <a:gd name="connsiteX0" fmla="*/ 0 w 634365"/>
              <a:gd name="connsiteY0" fmla="*/ 79106 h 91440"/>
              <a:gd name="connsiteX1" fmla="*/ 0 w 634365"/>
              <a:gd name="connsiteY1" fmla="*/ 0 h 91440"/>
              <a:gd name="connsiteX2" fmla="*/ 634365 w 634365"/>
              <a:gd name="connsiteY2" fmla="*/ 91440 h 91440"/>
              <a:gd name="connsiteX0" fmla="*/ 7143 w 634365"/>
              <a:gd name="connsiteY0" fmla="*/ 319612 h 319612"/>
              <a:gd name="connsiteX1" fmla="*/ 0 w 634365"/>
              <a:gd name="connsiteY1" fmla="*/ 0 h 319612"/>
              <a:gd name="connsiteX2" fmla="*/ 634365 w 634365"/>
              <a:gd name="connsiteY2" fmla="*/ 91440 h 319612"/>
              <a:gd name="connsiteX0" fmla="*/ 7143 w 434340"/>
              <a:gd name="connsiteY0" fmla="*/ 504397 h 504397"/>
              <a:gd name="connsiteX1" fmla="*/ 0 w 434340"/>
              <a:gd name="connsiteY1" fmla="*/ 184785 h 504397"/>
              <a:gd name="connsiteX2" fmla="*/ 434340 w 434340"/>
              <a:gd name="connsiteY2" fmla="*/ 0 h 504397"/>
              <a:gd name="connsiteX0" fmla="*/ 7143 w 434340"/>
              <a:gd name="connsiteY0" fmla="*/ 504397 h 504397"/>
              <a:gd name="connsiteX1" fmla="*/ 0 w 434340"/>
              <a:gd name="connsiteY1" fmla="*/ 184785 h 504397"/>
              <a:gd name="connsiteX2" fmla="*/ 434340 w 434340"/>
              <a:gd name="connsiteY2" fmla="*/ 0 h 504397"/>
              <a:gd name="connsiteX0" fmla="*/ 0 w 586741"/>
              <a:gd name="connsiteY0" fmla="*/ 821104 h 821104"/>
              <a:gd name="connsiteX1" fmla="*/ 152401 w 586741"/>
              <a:gd name="connsiteY1" fmla="*/ 184785 h 821104"/>
              <a:gd name="connsiteX2" fmla="*/ 586741 w 586741"/>
              <a:gd name="connsiteY2" fmla="*/ 0 h 821104"/>
              <a:gd name="connsiteX0" fmla="*/ 0 w 586741"/>
              <a:gd name="connsiteY0" fmla="*/ 821104 h 821104"/>
              <a:gd name="connsiteX1" fmla="*/ 69058 w 586741"/>
              <a:gd name="connsiteY1" fmla="*/ 761048 h 821104"/>
              <a:gd name="connsiteX2" fmla="*/ 586741 w 586741"/>
              <a:gd name="connsiteY2" fmla="*/ 0 h 821104"/>
              <a:gd name="connsiteX0" fmla="*/ 0 w 477204"/>
              <a:gd name="connsiteY0" fmla="*/ 63867 h 63867"/>
              <a:gd name="connsiteX1" fmla="*/ 69058 w 477204"/>
              <a:gd name="connsiteY1" fmla="*/ 3811 h 63867"/>
              <a:gd name="connsiteX2" fmla="*/ 477204 w 477204"/>
              <a:gd name="connsiteY2" fmla="*/ 0 h 63867"/>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86255 h 86255"/>
              <a:gd name="connsiteX1" fmla="*/ 28577 w 155735"/>
              <a:gd name="connsiteY1" fmla="*/ 6 h 86255"/>
              <a:gd name="connsiteX2" fmla="*/ 155735 w 155735"/>
              <a:gd name="connsiteY2" fmla="*/ 24769 h 86255"/>
              <a:gd name="connsiteX0" fmla="*/ 0 w 112872"/>
              <a:gd name="connsiteY0" fmla="*/ 94824 h 94824"/>
              <a:gd name="connsiteX1" fmla="*/ 28577 w 112872"/>
              <a:gd name="connsiteY1" fmla="*/ 8575 h 94824"/>
              <a:gd name="connsiteX2" fmla="*/ 112872 w 112872"/>
              <a:gd name="connsiteY2" fmla="*/ 0 h 94824"/>
              <a:gd name="connsiteX0" fmla="*/ 0 w 112872"/>
              <a:gd name="connsiteY0" fmla="*/ 86287 h 86287"/>
              <a:gd name="connsiteX1" fmla="*/ 28577 w 112872"/>
              <a:gd name="connsiteY1" fmla="*/ 38 h 86287"/>
              <a:gd name="connsiteX2" fmla="*/ 112872 w 112872"/>
              <a:gd name="connsiteY2" fmla="*/ 988 h 86287"/>
              <a:gd name="connsiteX0" fmla="*/ 0 w 112872"/>
              <a:gd name="connsiteY0" fmla="*/ 86287 h 86287"/>
              <a:gd name="connsiteX1" fmla="*/ 28577 w 112872"/>
              <a:gd name="connsiteY1" fmla="*/ 38 h 86287"/>
              <a:gd name="connsiteX2" fmla="*/ 112872 w 112872"/>
              <a:gd name="connsiteY2" fmla="*/ 988 h 86287"/>
              <a:gd name="connsiteX0" fmla="*/ 8975 w 121847"/>
              <a:gd name="connsiteY0" fmla="*/ 98165 h 98165"/>
              <a:gd name="connsiteX1" fmla="*/ 0 w 121847"/>
              <a:gd name="connsiteY1" fmla="*/ 10 h 98165"/>
              <a:gd name="connsiteX2" fmla="*/ 121847 w 121847"/>
              <a:gd name="connsiteY2" fmla="*/ 12866 h 98165"/>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7408"/>
              <a:gd name="connsiteY0" fmla="*/ 128162 h 128162"/>
              <a:gd name="connsiteX1" fmla="*/ 0 w 97408"/>
              <a:gd name="connsiteY1" fmla="*/ 30007 h 128162"/>
              <a:gd name="connsiteX2" fmla="*/ 91805 w 97408"/>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231788 w 231788"/>
              <a:gd name="connsiteY0" fmla="*/ 254368 h 254368"/>
              <a:gd name="connsiteX1" fmla="*/ 0 w 231788"/>
              <a:gd name="connsiteY1" fmla="*/ 30007 h 254368"/>
              <a:gd name="connsiteX2" fmla="*/ 91805 w 231788"/>
              <a:gd name="connsiteY2" fmla="*/ 0 h 254368"/>
              <a:gd name="connsiteX0" fmla="*/ 139983 w 228643"/>
              <a:gd name="connsiteY0" fmla="*/ 254368 h 254368"/>
              <a:gd name="connsiteX1" fmla="*/ 228644 w 228643"/>
              <a:gd name="connsiteY1" fmla="*/ 239557 h 254368"/>
              <a:gd name="connsiteX2" fmla="*/ 0 w 228643"/>
              <a:gd name="connsiteY2" fmla="*/ 0 h 254368"/>
              <a:gd name="connsiteX0" fmla="*/ 0 w 105361"/>
              <a:gd name="connsiteY0" fmla="*/ 121018 h 121018"/>
              <a:gd name="connsiteX1" fmla="*/ 88661 w 105361"/>
              <a:gd name="connsiteY1" fmla="*/ 106207 h 121018"/>
              <a:gd name="connsiteX2" fmla="*/ 105361 w 105361"/>
              <a:gd name="connsiteY2" fmla="*/ 0 h 121018"/>
              <a:gd name="connsiteX0" fmla="*/ 0 w 105361"/>
              <a:gd name="connsiteY0" fmla="*/ 121018 h 121018"/>
              <a:gd name="connsiteX1" fmla="*/ 91165 w 105361"/>
              <a:gd name="connsiteY1" fmla="*/ 101445 h 121018"/>
              <a:gd name="connsiteX2" fmla="*/ 105361 w 105361"/>
              <a:gd name="connsiteY2" fmla="*/ 0 h 121018"/>
              <a:gd name="connsiteX0" fmla="*/ 0 w 102858"/>
              <a:gd name="connsiteY0" fmla="*/ 128162 h 128162"/>
              <a:gd name="connsiteX1" fmla="*/ 88662 w 102858"/>
              <a:gd name="connsiteY1" fmla="*/ 101445 h 128162"/>
              <a:gd name="connsiteX2" fmla="*/ 102858 w 102858"/>
              <a:gd name="connsiteY2" fmla="*/ 0 h 128162"/>
            </a:gdLst>
            <a:ahLst/>
            <a:cxnLst>
              <a:cxn ang="0">
                <a:pos x="connsiteX0" y="connsiteY0"/>
              </a:cxn>
              <a:cxn ang="0">
                <a:pos x="connsiteX1" y="connsiteY1"/>
              </a:cxn>
              <a:cxn ang="0">
                <a:pos x="connsiteX2" y="connsiteY2"/>
              </a:cxn>
            </a:cxnLst>
            <a:rect l="l" t="t" r="r" b="b"/>
            <a:pathLst>
              <a:path w="102858" h="128162">
                <a:moveTo>
                  <a:pt x="0" y="128162"/>
                </a:moveTo>
                <a:lnTo>
                  <a:pt x="88662" y="101445"/>
                </a:lnTo>
                <a:lnTo>
                  <a:pt x="102858"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p>
        </p:txBody>
      </p:sp>
      <p:sp>
        <p:nvSpPr>
          <p:cNvPr id="49" name="Rectangle 4"/>
          <p:cNvSpPr/>
          <p:nvPr/>
        </p:nvSpPr>
        <p:spPr>
          <a:xfrm flipH="1">
            <a:off x="2920885" y="4334451"/>
            <a:ext cx="185869" cy="69089"/>
          </a:xfrm>
          <a:custGeom>
            <a:avLst/>
            <a:gdLst>
              <a:gd name="connsiteX0" fmla="*/ 0 w 542925"/>
              <a:gd name="connsiteY0" fmla="*/ 0 h 79106"/>
              <a:gd name="connsiteX1" fmla="*/ 542925 w 542925"/>
              <a:gd name="connsiteY1" fmla="*/ 0 h 79106"/>
              <a:gd name="connsiteX2" fmla="*/ 542925 w 542925"/>
              <a:gd name="connsiteY2" fmla="*/ 79106 h 79106"/>
              <a:gd name="connsiteX3" fmla="*/ 0 w 542925"/>
              <a:gd name="connsiteY3" fmla="*/ 79106 h 79106"/>
              <a:gd name="connsiteX4" fmla="*/ 0 w 542925"/>
              <a:gd name="connsiteY4" fmla="*/ 0 h 79106"/>
              <a:gd name="connsiteX0" fmla="*/ 0 w 542925"/>
              <a:gd name="connsiteY0" fmla="*/ 0 h 79106"/>
              <a:gd name="connsiteX1" fmla="*/ 542925 w 542925"/>
              <a:gd name="connsiteY1" fmla="*/ 0 h 79106"/>
              <a:gd name="connsiteX2" fmla="*/ 0 w 542925"/>
              <a:gd name="connsiteY2" fmla="*/ 79106 h 79106"/>
              <a:gd name="connsiteX3" fmla="*/ 0 w 542925"/>
              <a:gd name="connsiteY3" fmla="*/ 0 h 79106"/>
              <a:gd name="connsiteX0" fmla="*/ 0 w 634365"/>
              <a:gd name="connsiteY0" fmla="*/ 79106 h 91440"/>
              <a:gd name="connsiteX1" fmla="*/ 0 w 634365"/>
              <a:gd name="connsiteY1" fmla="*/ 0 h 91440"/>
              <a:gd name="connsiteX2" fmla="*/ 634365 w 634365"/>
              <a:gd name="connsiteY2" fmla="*/ 91440 h 91440"/>
              <a:gd name="connsiteX0" fmla="*/ 7143 w 634365"/>
              <a:gd name="connsiteY0" fmla="*/ 319612 h 319612"/>
              <a:gd name="connsiteX1" fmla="*/ 0 w 634365"/>
              <a:gd name="connsiteY1" fmla="*/ 0 h 319612"/>
              <a:gd name="connsiteX2" fmla="*/ 634365 w 634365"/>
              <a:gd name="connsiteY2" fmla="*/ 91440 h 319612"/>
              <a:gd name="connsiteX0" fmla="*/ 7143 w 434340"/>
              <a:gd name="connsiteY0" fmla="*/ 504397 h 504397"/>
              <a:gd name="connsiteX1" fmla="*/ 0 w 434340"/>
              <a:gd name="connsiteY1" fmla="*/ 184785 h 504397"/>
              <a:gd name="connsiteX2" fmla="*/ 434340 w 434340"/>
              <a:gd name="connsiteY2" fmla="*/ 0 h 504397"/>
              <a:gd name="connsiteX0" fmla="*/ 7143 w 434340"/>
              <a:gd name="connsiteY0" fmla="*/ 504397 h 504397"/>
              <a:gd name="connsiteX1" fmla="*/ 0 w 434340"/>
              <a:gd name="connsiteY1" fmla="*/ 184785 h 504397"/>
              <a:gd name="connsiteX2" fmla="*/ 434340 w 434340"/>
              <a:gd name="connsiteY2" fmla="*/ 0 h 504397"/>
              <a:gd name="connsiteX0" fmla="*/ 0 w 586741"/>
              <a:gd name="connsiteY0" fmla="*/ 821104 h 821104"/>
              <a:gd name="connsiteX1" fmla="*/ 152401 w 586741"/>
              <a:gd name="connsiteY1" fmla="*/ 184785 h 821104"/>
              <a:gd name="connsiteX2" fmla="*/ 586741 w 586741"/>
              <a:gd name="connsiteY2" fmla="*/ 0 h 821104"/>
              <a:gd name="connsiteX0" fmla="*/ 0 w 586741"/>
              <a:gd name="connsiteY0" fmla="*/ 821104 h 821104"/>
              <a:gd name="connsiteX1" fmla="*/ 69058 w 586741"/>
              <a:gd name="connsiteY1" fmla="*/ 761048 h 821104"/>
              <a:gd name="connsiteX2" fmla="*/ 586741 w 586741"/>
              <a:gd name="connsiteY2" fmla="*/ 0 h 821104"/>
              <a:gd name="connsiteX0" fmla="*/ 0 w 477204"/>
              <a:gd name="connsiteY0" fmla="*/ 63867 h 63867"/>
              <a:gd name="connsiteX1" fmla="*/ 69058 w 477204"/>
              <a:gd name="connsiteY1" fmla="*/ 3811 h 63867"/>
              <a:gd name="connsiteX2" fmla="*/ 477204 w 477204"/>
              <a:gd name="connsiteY2" fmla="*/ 0 h 63867"/>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86255 h 86255"/>
              <a:gd name="connsiteX1" fmla="*/ 28577 w 155735"/>
              <a:gd name="connsiteY1" fmla="*/ 6 h 86255"/>
              <a:gd name="connsiteX2" fmla="*/ 155735 w 155735"/>
              <a:gd name="connsiteY2" fmla="*/ 24769 h 86255"/>
              <a:gd name="connsiteX0" fmla="*/ 0 w 112872"/>
              <a:gd name="connsiteY0" fmla="*/ 94824 h 94824"/>
              <a:gd name="connsiteX1" fmla="*/ 28577 w 112872"/>
              <a:gd name="connsiteY1" fmla="*/ 8575 h 94824"/>
              <a:gd name="connsiteX2" fmla="*/ 112872 w 112872"/>
              <a:gd name="connsiteY2" fmla="*/ 0 h 94824"/>
              <a:gd name="connsiteX0" fmla="*/ 0 w 112872"/>
              <a:gd name="connsiteY0" fmla="*/ 86287 h 86287"/>
              <a:gd name="connsiteX1" fmla="*/ 28577 w 112872"/>
              <a:gd name="connsiteY1" fmla="*/ 38 h 86287"/>
              <a:gd name="connsiteX2" fmla="*/ 112872 w 112872"/>
              <a:gd name="connsiteY2" fmla="*/ 988 h 86287"/>
              <a:gd name="connsiteX0" fmla="*/ 0 w 112872"/>
              <a:gd name="connsiteY0" fmla="*/ 86287 h 86287"/>
              <a:gd name="connsiteX1" fmla="*/ 28577 w 112872"/>
              <a:gd name="connsiteY1" fmla="*/ 38 h 86287"/>
              <a:gd name="connsiteX2" fmla="*/ 112872 w 112872"/>
              <a:gd name="connsiteY2" fmla="*/ 988 h 86287"/>
              <a:gd name="connsiteX0" fmla="*/ 8975 w 121847"/>
              <a:gd name="connsiteY0" fmla="*/ 98165 h 98165"/>
              <a:gd name="connsiteX1" fmla="*/ 0 w 121847"/>
              <a:gd name="connsiteY1" fmla="*/ 10 h 98165"/>
              <a:gd name="connsiteX2" fmla="*/ 121847 w 121847"/>
              <a:gd name="connsiteY2" fmla="*/ 12866 h 98165"/>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7408"/>
              <a:gd name="connsiteY0" fmla="*/ 128162 h 128162"/>
              <a:gd name="connsiteX1" fmla="*/ 0 w 97408"/>
              <a:gd name="connsiteY1" fmla="*/ 30007 h 128162"/>
              <a:gd name="connsiteX2" fmla="*/ 91805 w 97408"/>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231788 w 231788"/>
              <a:gd name="connsiteY0" fmla="*/ 254368 h 254368"/>
              <a:gd name="connsiteX1" fmla="*/ 0 w 231788"/>
              <a:gd name="connsiteY1" fmla="*/ 30007 h 254368"/>
              <a:gd name="connsiteX2" fmla="*/ 91805 w 231788"/>
              <a:gd name="connsiteY2" fmla="*/ 0 h 254368"/>
              <a:gd name="connsiteX0" fmla="*/ 139983 w 228643"/>
              <a:gd name="connsiteY0" fmla="*/ 254368 h 254368"/>
              <a:gd name="connsiteX1" fmla="*/ 228644 w 228643"/>
              <a:gd name="connsiteY1" fmla="*/ 239557 h 254368"/>
              <a:gd name="connsiteX2" fmla="*/ 0 w 228643"/>
              <a:gd name="connsiteY2" fmla="*/ 0 h 254368"/>
              <a:gd name="connsiteX0" fmla="*/ 0 w 105361"/>
              <a:gd name="connsiteY0" fmla="*/ 121018 h 121018"/>
              <a:gd name="connsiteX1" fmla="*/ 88661 w 105361"/>
              <a:gd name="connsiteY1" fmla="*/ 106207 h 121018"/>
              <a:gd name="connsiteX2" fmla="*/ 105361 w 105361"/>
              <a:gd name="connsiteY2" fmla="*/ 0 h 121018"/>
              <a:gd name="connsiteX0" fmla="*/ 0 w 105361"/>
              <a:gd name="connsiteY0" fmla="*/ 121018 h 121018"/>
              <a:gd name="connsiteX1" fmla="*/ 91165 w 105361"/>
              <a:gd name="connsiteY1" fmla="*/ 101445 h 121018"/>
              <a:gd name="connsiteX2" fmla="*/ 105361 w 105361"/>
              <a:gd name="connsiteY2" fmla="*/ 0 h 121018"/>
              <a:gd name="connsiteX0" fmla="*/ 0 w 102858"/>
              <a:gd name="connsiteY0" fmla="*/ 128162 h 128162"/>
              <a:gd name="connsiteX1" fmla="*/ 88662 w 102858"/>
              <a:gd name="connsiteY1" fmla="*/ 101445 h 128162"/>
              <a:gd name="connsiteX2" fmla="*/ 102858 w 102858"/>
              <a:gd name="connsiteY2" fmla="*/ 0 h 128162"/>
              <a:gd name="connsiteX0" fmla="*/ 0 w 160439"/>
              <a:gd name="connsiteY0" fmla="*/ 56724 h 56724"/>
              <a:gd name="connsiteX1" fmla="*/ 88662 w 160439"/>
              <a:gd name="connsiteY1" fmla="*/ 30007 h 56724"/>
              <a:gd name="connsiteX2" fmla="*/ 160439 w 160439"/>
              <a:gd name="connsiteY2" fmla="*/ 0 h 56724"/>
              <a:gd name="connsiteX0" fmla="*/ 0 w 160439"/>
              <a:gd name="connsiteY0" fmla="*/ 56724 h 56724"/>
              <a:gd name="connsiteX1" fmla="*/ 138732 w 160439"/>
              <a:gd name="connsiteY1" fmla="*/ 30007 h 56724"/>
              <a:gd name="connsiteX2" fmla="*/ 160439 w 160439"/>
              <a:gd name="connsiteY2" fmla="*/ 0 h 56724"/>
            </a:gdLst>
            <a:ahLst/>
            <a:cxnLst>
              <a:cxn ang="0">
                <a:pos x="connsiteX0" y="connsiteY0"/>
              </a:cxn>
              <a:cxn ang="0">
                <a:pos x="connsiteX1" y="connsiteY1"/>
              </a:cxn>
              <a:cxn ang="0">
                <a:pos x="connsiteX2" y="connsiteY2"/>
              </a:cxn>
            </a:cxnLst>
            <a:rect l="l" t="t" r="r" b="b"/>
            <a:pathLst>
              <a:path w="160439" h="56724">
                <a:moveTo>
                  <a:pt x="0" y="56724"/>
                </a:moveTo>
                <a:lnTo>
                  <a:pt x="138732" y="30007"/>
                </a:lnTo>
                <a:lnTo>
                  <a:pt x="160439"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dirty="0"/>
          </a:p>
        </p:txBody>
      </p:sp>
      <p:sp>
        <p:nvSpPr>
          <p:cNvPr id="50" name="Rectangle 4"/>
          <p:cNvSpPr/>
          <p:nvPr/>
        </p:nvSpPr>
        <p:spPr>
          <a:xfrm flipH="1">
            <a:off x="671542" y="5039817"/>
            <a:ext cx="177753" cy="101769"/>
          </a:xfrm>
          <a:custGeom>
            <a:avLst/>
            <a:gdLst>
              <a:gd name="connsiteX0" fmla="*/ 0 w 542925"/>
              <a:gd name="connsiteY0" fmla="*/ 0 h 79106"/>
              <a:gd name="connsiteX1" fmla="*/ 542925 w 542925"/>
              <a:gd name="connsiteY1" fmla="*/ 0 h 79106"/>
              <a:gd name="connsiteX2" fmla="*/ 542925 w 542925"/>
              <a:gd name="connsiteY2" fmla="*/ 79106 h 79106"/>
              <a:gd name="connsiteX3" fmla="*/ 0 w 542925"/>
              <a:gd name="connsiteY3" fmla="*/ 79106 h 79106"/>
              <a:gd name="connsiteX4" fmla="*/ 0 w 542925"/>
              <a:gd name="connsiteY4" fmla="*/ 0 h 79106"/>
              <a:gd name="connsiteX0" fmla="*/ 0 w 542925"/>
              <a:gd name="connsiteY0" fmla="*/ 0 h 79106"/>
              <a:gd name="connsiteX1" fmla="*/ 542925 w 542925"/>
              <a:gd name="connsiteY1" fmla="*/ 0 h 79106"/>
              <a:gd name="connsiteX2" fmla="*/ 0 w 542925"/>
              <a:gd name="connsiteY2" fmla="*/ 79106 h 79106"/>
              <a:gd name="connsiteX3" fmla="*/ 0 w 542925"/>
              <a:gd name="connsiteY3" fmla="*/ 0 h 79106"/>
              <a:gd name="connsiteX0" fmla="*/ 0 w 634365"/>
              <a:gd name="connsiteY0" fmla="*/ 79106 h 91440"/>
              <a:gd name="connsiteX1" fmla="*/ 0 w 634365"/>
              <a:gd name="connsiteY1" fmla="*/ 0 h 91440"/>
              <a:gd name="connsiteX2" fmla="*/ 634365 w 634365"/>
              <a:gd name="connsiteY2" fmla="*/ 91440 h 91440"/>
              <a:gd name="connsiteX0" fmla="*/ 7143 w 634365"/>
              <a:gd name="connsiteY0" fmla="*/ 319612 h 319612"/>
              <a:gd name="connsiteX1" fmla="*/ 0 w 634365"/>
              <a:gd name="connsiteY1" fmla="*/ 0 h 319612"/>
              <a:gd name="connsiteX2" fmla="*/ 634365 w 634365"/>
              <a:gd name="connsiteY2" fmla="*/ 91440 h 319612"/>
              <a:gd name="connsiteX0" fmla="*/ 7143 w 434340"/>
              <a:gd name="connsiteY0" fmla="*/ 504397 h 504397"/>
              <a:gd name="connsiteX1" fmla="*/ 0 w 434340"/>
              <a:gd name="connsiteY1" fmla="*/ 184785 h 504397"/>
              <a:gd name="connsiteX2" fmla="*/ 434340 w 434340"/>
              <a:gd name="connsiteY2" fmla="*/ 0 h 504397"/>
              <a:gd name="connsiteX0" fmla="*/ 7143 w 434340"/>
              <a:gd name="connsiteY0" fmla="*/ 504397 h 504397"/>
              <a:gd name="connsiteX1" fmla="*/ 0 w 434340"/>
              <a:gd name="connsiteY1" fmla="*/ 184785 h 504397"/>
              <a:gd name="connsiteX2" fmla="*/ 434340 w 434340"/>
              <a:gd name="connsiteY2" fmla="*/ 0 h 504397"/>
              <a:gd name="connsiteX0" fmla="*/ 0 w 586741"/>
              <a:gd name="connsiteY0" fmla="*/ 821104 h 821104"/>
              <a:gd name="connsiteX1" fmla="*/ 152401 w 586741"/>
              <a:gd name="connsiteY1" fmla="*/ 184785 h 821104"/>
              <a:gd name="connsiteX2" fmla="*/ 586741 w 586741"/>
              <a:gd name="connsiteY2" fmla="*/ 0 h 821104"/>
              <a:gd name="connsiteX0" fmla="*/ 0 w 586741"/>
              <a:gd name="connsiteY0" fmla="*/ 821104 h 821104"/>
              <a:gd name="connsiteX1" fmla="*/ 69058 w 586741"/>
              <a:gd name="connsiteY1" fmla="*/ 761048 h 821104"/>
              <a:gd name="connsiteX2" fmla="*/ 586741 w 586741"/>
              <a:gd name="connsiteY2" fmla="*/ 0 h 821104"/>
              <a:gd name="connsiteX0" fmla="*/ 0 w 477204"/>
              <a:gd name="connsiteY0" fmla="*/ 63867 h 63867"/>
              <a:gd name="connsiteX1" fmla="*/ 69058 w 477204"/>
              <a:gd name="connsiteY1" fmla="*/ 3811 h 63867"/>
              <a:gd name="connsiteX2" fmla="*/ 477204 w 477204"/>
              <a:gd name="connsiteY2" fmla="*/ 0 h 63867"/>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86255 h 86255"/>
              <a:gd name="connsiteX1" fmla="*/ 28577 w 155735"/>
              <a:gd name="connsiteY1" fmla="*/ 6 h 86255"/>
              <a:gd name="connsiteX2" fmla="*/ 155735 w 155735"/>
              <a:gd name="connsiteY2" fmla="*/ 24769 h 86255"/>
              <a:gd name="connsiteX0" fmla="*/ 0 w 112872"/>
              <a:gd name="connsiteY0" fmla="*/ 94824 h 94824"/>
              <a:gd name="connsiteX1" fmla="*/ 28577 w 112872"/>
              <a:gd name="connsiteY1" fmla="*/ 8575 h 94824"/>
              <a:gd name="connsiteX2" fmla="*/ 112872 w 112872"/>
              <a:gd name="connsiteY2" fmla="*/ 0 h 94824"/>
              <a:gd name="connsiteX0" fmla="*/ 0 w 112872"/>
              <a:gd name="connsiteY0" fmla="*/ 86287 h 86287"/>
              <a:gd name="connsiteX1" fmla="*/ 28577 w 112872"/>
              <a:gd name="connsiteY1" fmla="*/ 38 h 86287"/>
              <a:gd name="connsiteX2" fmla="*/ 112872 w 112872"/>
              <a:gd name="connsiteY2" fmla="*/ 988 h 86287"/>
              <a:gd name="connsiteX0" fmla="*/ 0 w 112872"/>
              <a:gd name="connsiteY0" fmla="*/ 86287 h 86287"/>
              <a:gd name="connsiteX1" fmla="*/ 28577 w 112872"/>
              <a:gd name="connsiteY1" fmla="*/ 38 h 86287"/>
              <a:gd name="connsiteX2" fmla="*/ 112872 w 112872"/>
              <a:gd name="connsiteY2" fmla="*/ 988 h 86287"/>
              <a:gd name="connsiteX0" fmla="*/ 8975 w 121847"/>
              <a:gd name="connsiteY0" fmla="*/ 98165 h 98165"/>
              <a:gd name="connsiteX1" fmla="*/ 0 w 121847"/>
              <a:gd name="connsiteY1" fmla="*/ 10 h 98165"/>
              <a:gd name="connsiteX2" fmla="*/ 121847 w 121847"/>
              <a:gd name="connsiteY2" fmla="*/ 12866 h 98165"/>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7408"/>
              <a:gd name="connsiteY0" fmla="*/ 128162 h 128162"/>
              <a:gd name="connsiteX1" fmla="*/ 0 w 97408"/>
              <a:gd name="connsiteY1" fmla="*/ 30007 h 128162"/>
              <a:gd name="connsiteX2" fmla="*/ 91805 w 97408"/>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231788 w 231788"/>
              <a:gd name="connsiteY0" fmla="*/ 254368 h 254368"/>
              <a:gd name="connsiteX1" fmla="*/ 0 w 231788"/>
              <a:gd name="connsiteY1" fmla="*/ 30007 h 254368"/>
              <a:gd name="connsiteX2" fmla="*/ 91805 w 231788"/>
              <a:gd name="connsiteY2" fmla="*/ 0 h 254368"/>
              <a:gd name="connsiteX0" fmla="*/ 139983 w 228643"/>
              <a:gd name="connsiteY0" fmla="*/ 254368 h 254368"/>
              <a:gd name="connsiteX1" fmla="*/ 228644 w 228643"/>
              <a:gd name="connsiteY1" fmla="*/ 239557 h 254368"/>
              <a:gd name="connsiteX2" fmla="*/ 0 w 228643"/>
              <a:gd name="connsiteY2" fmla="*/ 0 h 254368"/>
              <a:gd name="connsiteX0" fmla="*/ 0 w 105361"/>
              <a:gd name="connsiteY0" fmla="*/ 121018 h 121018"/>
              <a:gd name="connsiteX1" fmla="*/ 88661 w 105361"/>
              <a:gd name="connsiteY1" fmla="*/ 106207 h 121018"/>
              <a:gd name="connsiteX2" fmla="*/ 105361 w 105361"/>
              <a:gd name="connsiteY2" fmla="*/ 0 h 121018"/>
              <a:gd name="connsiteX0" fmla="*/ 0 w 105361"/>
              <a:gd name="connsiteY0" fmla="*/ 121018 h 121018"/>
              <a:gd name="connsiteX1" fmla="*/ 91165 w 105361"/>
              <a:gd name="connsiteY1" fmla="*/ 101445 h 121018"/>
              <a:gd name="connsiteX2" fmla="*/ 105361 w 105361"/>
              <a:gd name="connsiteY2" fmla="*/ 0 h 121018"/>
              <a:gd name="connsiteX0" fmla="*/ 0 w 102858"/>
              <a:gd name="connsiteY0" fmla="*/ 128162 h 128162"/>
              <a:gd name="connsiteX1" fmla="*/ 88662 w 102858"/>
              <a:gd name="connsiteY1" fmla="*/ 101445 h 128162"/>
              <a:gd name="connsiteX2" fmla="*/ 102858 w 102858"/>
              <a:gd name="connsiteY2" fmla="*/ 0 h 128162"/>
              <a:gd name="connsiteX0" fmla="*/ 0 w 160439"/>
              <a:gd name="connsiteY0" fmla="*/ 56724 h 56724"/>
              <a:gd name="connsiteX1" fmla="*/ 88662 w 160439"/>
              <a:gd name="connsiteY1" fmla="*/ 30007 h 56724"/>
              <a:gd name="connsiteX2" fmla="*/ 160439 w 160439"/>
              <a:gd name="connsiteY2" fmla="*/ 0 h 56724"/>
              <a:gd name="connsiteX0" fmla="*/ 0 w 160439"/>
              <a:gd name="connsiteY0" fmla="*/ 56724 h 56724"/>
              <a:gd name="connsiteX1" fmla="*/ 138732 w 160439"/>
              <a:gd name="connsiteY1" fmla="*/ 30007 h 56724"/>
              <a:gd name="connsiteX2" fmla="*/ 160439 w 160439"/>
              <a:gd name="connsiteY2" fmla="*/ 0 h 56724"/>
              <a:gd name="connsiteX0" fmla="*/ 0 w 160439"/>
              <a:gd name="connsiteY0" fmla="*/ 56724 h 80013"/>
              <a:gd name="connsiteX1" fmla="*/ 101179 w 160439"/>
              <a:gd name="connsiteY1" fmla="*/ 80013 h 80013"/>
              <a:gd name="connsiteX2" fmla="*/ 160439 w 160439"/>
              <a:gd name="connsiteY2" fmla="*/ 0 h 80013"/>
              <a:gd name="connsiteX0" fmla="*/ 0 w 145418"/>
              <a:gd name="connsiteY0" fmla="*/ 28149 h 80013"/>
              <a:gd name="connsiteX1" fmla="*/ 86158 w 145418"/>
              <a:gd name="connsiteY1" fmla="*/ 80013 h 80013"/>
              <a:gd name="connsiteX2" fmla="*/ 145418 w 145418"/>
              <a:gd name="connsiteY2" fmla="*/ 0 h 80013"/>
            </a:gdLst>
            <a:ahLst/>
            <a:cxnLst>
              <a:cxn ang="0">
                <a:pos x="connsiteX0" y="connsiteY0"/>
              </a:cxn>
              <a:cxn ang="0">
                <a:pos x="connsiteX1" y="connsiteY1"/>
              </a:cxn>
              <a:cxn ang="0">
                <a:pos x="connsiteX2" y="connsiteY2"/>
              </a:cxn>
            </a:cxnLst>
            <a:rect l="l" t="t" r="r" b="b"/>
            <a:pathLst>
              <a:path w="145418" h="80013">
                <a:moveTo>
                  <a:pt x="0" y="28149"/>
                </a:moveTo>
                <a:lnTo>
                  <a:pt x="86158" y="80013"/>
                </a:lnTo>
                <a:lnTo>
                  <a:pt x="145418"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dirty="0"/>
          </a:p>
        </p:txBody>
      </p:sp>
      <p:cxnSp>
        <p:nvCxnSpPr>
          <p:cNvPr id="51" name="Straight Connector 50"/>
          <p:cNvCxnSpPr/>
          <p:nvPr/>
        </p:nvCxnSpPr>
        <p:spPr>
          <a:xfrm flipH="1" flipV="1">
            <a:off x="2932404" y="4419188"/>
            <a:ext cx="145377" cy="215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961378" y="4700680"/>
            <a:ext cx="101658" cy="8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4"/>
          <p:cNvSpPr/>
          <p:nvPr/>
        </p:nvSpPr>
        <p:spPr>
          <a:xfrm flipH="1">
            <a:off x="695830" y="5101710"/>
            <a:ext cx="165566" cy="71869"/>
          </a:xfrm>
          <a:custGeom>
            <a:avLst/>
            <a:gdLst>
              <a:gd name="connsiteX0" fmla="*/ 0 w 542925"/>
              <a:gd name="connsiteY0" fmla="*/ 0 h 79106"/>
              <a:gd name="connsiteX1" fmla="*/ 542925 w 542925"/>
              <a:gd name="connsiteY1" fmla="*/ 0 h 79106"/>
              <a:gd name="connsiteX2" fmla="*/ 542925 w 542925"/>
              <a:gd name="connsiteY2" fmla="*/ 79106 h 79106"/>
              <a:gd name="connsiteX3" fmla="*/ 0 w 542925"/>
              <a:gd name="connsiteY3" fmla="*/ 79106 h 79106"/>
              <a:gd name="connsiteX4" fmla="*/ 0 w 542925"/>
              <a:gd name="connsiteY4" fmla="*/ 0 h 79106"/>
              <a:gd name="connsiteX0" fmla="*/ 0 w 542925"/>
              <a:gd name="connsiteY0" fmla="*/ 0 h 79106"/>
              <a:gd name="connsiteX1" fmla="*/ 542925 w 542925"/>
              <a:gd name="connsiteY1" fmla="*/ 0 h 79106"/>
              <a:gd name="connsiteX2" fmla="*/ 0 w 542925"/>
              <a:gd name="connsiteY2" fmla="*/ 79106 h 79106"/>
              <a:gd name="connsiteX3" fmla="*/ 0 w 542925"/>
              <a:gd name="connsiteY3" fmla="*/ 0 h 79106"/>
              <a:gd name="connsiteX0" fmla="*/ 0 w 634365"/>
              <a:gd name="connsiteY0" fmla="*/ 79106 h 91440"/>
              <a:gd name="connsiteX1" fmla="*/ 0 w 634365"/>
              <a:gd name="connsiteY1" fmla="*/ 0 h 91440"/>
              <a:gd name="connsiteX2" fmla="*/ 634365 w 634365"/>
              <a:gd name="connsiteY2" fmla="*/ 91440 h 91440"/>
              <a:gd name="connsiteX0" fmla="*/ 7143 w 634365"/>
              <a:gd name="connsiteY0" fmla="*/ 319612 h 319612"/>
              <a:gd name="connsiteX1" fmla="*/ 0 w 634365"/>
              <a:gd name="connsiteY1" fmla="*/ 0 h 319612"/>
              <a:gd name="connsiteX2" fmla="*/ 634365 w 634365"/>
              <a:gd name="connsiteY2" fmla="*/ 91440 h 319612"/>
              <a:gd name="connsiteX0" fmla="*/ 7143 w 434340"/>
              <a:gd name="connsiteY0" fmla="*/ 504397 h 504397"/>
              <a:gd name="connsiteX1" fmla="*/ 0 w 434340"/>
              <a:gd name="connsiteY1" fmla="*/ 184785 h 504397"/>
              <a:gd name="connsiteX2" fmla="*/ 434340 w 434340"/>
              <a:gd name="connsiteY2" fmla="*/ 0 h 504397"/>
              <a:gd name="connsiteX0" fmla="*/ 7143 w 434340"/>
              <a:gd name="connsiteY0" fmla="*/ 504397 h 504397"/>
              <a:gd name="connsiteX1" fmla="*/ 0 w 434340"/>
              <a:gd name="connsiteY1" fmla="*/ 184785 h 504397"/>
              <a:gd name="connsiteX2" fmla="*/ 434340 w 434340"/>
              <a:gd name="connsiteY2" fmla="*/ 0 h 504397"/>
              <a:gd name="connsiteX0" fmla="*/ 0 w 586741"/>
              <a:gd name="connsiteY0" fmla="*/ 821104 h 821104"/>
              <a:gd name="connsiteX1" fmla="*/ 152401 w 586741"/>
              <a:gd name="connsiteY1" fmla="*/ 184785 h 821104"/>
              <a:gd name="connsiteX2" fmla="*/ 586741 w 586741"/>
              <a:gd name="connsiteY2" fmla="*/ 0 h 821104"/>
              <a:gd name="connsiteX0" fmla="*/ 0 w 586741"/>
              <a:gd name="connsiteY0" fmla="*/ 821104 h 821104"/>
              <a:gd name="connsiteX1" fmla="*/ 69058 w 586741"/>
              <a:gd name="connsiteY1" fmla="*/ 761048 h 821104"/>
              <a:gd name="connsiteX2" fmla="*/ 586741 w 586741"/>
              <a:gd name="connsiteY2" fmla="*/ 0 h 821104"/>
              <a:gd name="connsiteX0" fmla="*/ 0 w 477204"/>
              <a:gd name="connsiteY0" fmla="*/ 63867 h 63867"/>
              <a:gd name="connsiteX1" fmla="*/ 69058 w 477204"/>
              <a:gd name="connsiteY1" fmla="*/ 3811 h 63867"/>
              <a:gd name="connsiteX2" fmla="*/ 477204 w 477204"/>
              <a:gd name="connsiteY2" fmla="*/ 0 h 63867"/>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61486 h 61486"/>
              <a:gd name="connsiteX1" fmla="*/ 69058 w 155735"/>
              <a:gd name="connsiteY1" fmla="*/ 1430 h 61486"/>
              <a:gd name="connsiteX2" fmla="*/ 155735 w 155735"/>
              <a:gd name="connsiteY2" fmla="*/ 0 h 61486"/>
              <a:gd name="connsiteX0" fmla="*/ 0 w 155735"/>
              <a:gd name="connsiteY0" fmla="*/ 86255 h 86255"/>
              <a:gd name="connsiteX1" fmla="*/ 28577 w 155735"/>
              <a:gd name="connsiteY1" fmla="*/ 6 h 86255"/>
              <a:gd name="connsiteX2" fmla="*/ 155735 w 155735"/>
              <a:gd name="connsiteY2" fmla="*/ 24769 h 86255"/>
              <a:gd name="connsiteX0" fmla="*/ 0 w 112872"/>
              <a:gd name="connsiteY0" fmla="*/ 94824 h 94824"/>
              <a:gd name="connsiteX1" fmla="*/ 28577 w 112872"/>
              <a:gd name="connsiteY1" fmla="*/ 8575 h 94824"/>
              <a:gd name="connsiteX2" fmla="*/ 112872 w 112872"/>
              <a:gd name="connsiteY2" fmla="*/ 0 h 94824"/>
              <a:gd name="connsiteX0" fmla="*/ 0 w 112872"/>
              <a:gd name="connsiteY0" fmla="*/ 86287 h 86287"/>
              <a:gd name="connsiteX1" fmla="*/ 28577 w 112872"/>
              <a:gd name="connsiteY1" fmla="*/ 38 h 86287"/>
              <a:gd name="connsiteX2" fmla="*/ 112872 w 112872"/>
              <a:gd name="connsiteY2" fmla="*/ 988 h 86287"/>
              <a:gd name="connsiteX0" fmla="*/ 0 w 112872"/>
              <a:gd name="connsiteY0" fmla="*/ 86287 h 86287"/>
              <a:gd name="connsiteX1" fmla="*/ 28577 w 112872"/>
              <a:gd name="connsiteY1" fmla="*/ 38 h 86287"/>
              <a:gd name="connsiteX2" fmla="*/ 112872 w 112872"/>
              <a:gd name="connsiteY2" fmla="*/ 988 h 86287"/>
              <a:gd name="connsiteX0" fmla="*/ 8975 w 121847"/>
              <a:gd name="connsiteY0" fmla="*/ 98165 h 98165"/>
              <a:gd name="connsiteX1" fmla="*/ 0 w 121847"/>
              <a:gd name="connsiteY1" fmla="*/ 10 h 98165"/>
              <a:gd name="connsiteX2" fmla="*/ 121847 w 121847"/>
              <a:gd name="connsiteY2" fmla="*/ 12866 h 98165"/>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7408"/>
              <a:gd name="connsiteY0" fmla="*/ 128162 h 128162"/>
              <a:gd name="connsiteX1" fmla="*/ 0 w 97408"/>
              <a:gd name="connsiteY1" fmla="*/ 30007 h 128162"/>
              <a:gd name="connsiteX2" fmla="*/ 91805 w 97408"/>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8975 w 91805"/>
              <a:gd name="connsiteY0" fmla="*/ 128162 h 128162"/>
              <a:gd name="connsiteX1" fmla="*/ 0 w 91805"/>
              <a:gd name="connsiteY1" fmla="*/ 30007 h 128162"/>
              <a:gd name="connsiteX2" fmla="*/ 91805 w 91805"/>
              <a:gd name="connsiteY2" fmla="*/ 0 h 128162"/>
              <a:gd name="connsiteX0" fmla="*/ 231788 w 231788"/>
              <a:gd name="connsiteY0" fmla="*/ 254368 h 254368"/>
              <a:gd name="connsiteX1" fmla="*/ 0 w 231788"/>
              <a:gd name="connsiteY1" fmla="*/ 30007 h 254368"/>
              <a:gd name="connsiteX2" fmla="*/ 91805 w 231788"/>
              <a:gd name="connsiteY2" fmla="*/ 0 h 254368"/>
              <a:gd name="connsiteX0" fmla="*/ 139983 w 228643"/>
              <a:gd name="connsiteY0" fmla="*/ 254368 h 254368"/>
              <a:gd name="connsiteX1" fmla="*/ 228644 w 228643"/>
              <a:gd name="connsiteY1" fmla="*/ 239557 h 254368"/>
              <a:gd name="connsiteX2" fmla="*/ 0 w 228643"/>
              <a:gd name="connsiteY2" fmla="*/ 0 h 254368"/>
              <a:gd name="connsiteX0" fmla="*/ 0 w 105361"/>
              <a:gd name="connsiteY0" fmla="*/ 121018 h 121018"/>
              <a:gd name="connsiteX1" fmla="*/ 88661 w 105361"/>
              <a:gd name="connsiteY1" fmla="*/ 106207 h 121018"/>
              <a:gd name="connsiteX2" fmla="*/ 105361 w 105361"/>
              <a:gd name="connsiteY2" fmla="*/ 0 h 121018"/>
              <a:gd name="connsiteX0" fmla="*/ 0 w 105361"/>
              <a:gd name="connsiteY0" fmla="*/ 121018 h 121018"/>
              <a:gd name="connsiteX1" fmla="*/ 91165 w 105361"/>
              <a:gd name="connsiteY1" fmla="*/ 101445 h 121018"/>
              <a:gd name="connsiteX2" fmla="*/ 105361 w 105361"/>
              <a:gd name="connsiteY2" fmla="*/ 0 h 121018"/>
              <a:gd name="connsiteX0" fmla="*/ 0 w 102858"/>
              <a:gd name="connsiteY0" fmla="*/ 128162 h 128162"/>
              <a:gd name="connsiteX1" fmla="*/ 88662 w 102858"/>
              <a:gd name="connsiteY1" fmla="*/ 101445 h 128162"/>
              <a:gd name="connsiteX2" fmla="*/ 102858 w 102858"/>
              <a:gd name="connsiteY2" fmla="*/ 0 h 128162"/>
              <a:gd name="connsiteX0" fmla="*/ 0 w 160439"/>
              <a:gd name="connsiteY0" fmla="*/ 56724 h 56724"/>
              <a:gd name="connsiteX1" fmla="*/ 88662 w 160439"/>
              <a:gd name="connsiteY1" fmla="*/ 30007 h 56724"/>
              <a:gd name="connsiteX2" fmla="*/ 160439 w 160439"/>
              <a:gd name="connsiteY2" fmla="*/ 0 h 56724"/>
              <a:gd name="connsiteX0" fmla="*/ 0 w 160439"/>
              <a:gd name="connsiteY0" fmla="*/ 56724 h 56724"/>
              <a:gd name="connsiteX1" fmla="*/ 138732 w 160439"/>
              <a:gd name="connsiteY1" fmla="*/ 30007 h 56724"/>
              <a:gd name="connsiteX2" fmla="*/ 160439 w 160439"/>
              <a:gd name="connsiteY2" fmla="*/ 0 h 56724"/>
              <a:gd name="connsiteX0" fmla="*/ 0 w 160439"/>
              <a:gd name="connsiteY0" fmla="*/ 56724 h 80013"/>
              <a:gd name="connsiteX1" fmla="*/ 101179 w 160439"/>
              <a:gd name="connsiteY1" fmla="*/ 80013 h 80013"/>
              <a:gd name="connsiteX2" fmla="*/ 160439 w 160439"/>
              <a:gd name="connsiteY2" fmla="*/ 0 h 80013"/>
              <a:gd name="connsiteX0" fmla="*/ 0 w 145418"/>
              <a:gd name="connsiteY0" fmla="*/ 28149 h 80013"/>
              <a:gd name="connsiteX1" fmla="*/ 86158 w 145418"/>
              <a:gd name="connsiteY1" fmla="*/ 80013 h 80013"/>
              <a:gd name="connsiteX2" fmla="*/ 145418 w 145418"/>
              <a:gd name="connsiteY2" fmla="*/ 0 h 80013"/>
              <a:gd name="connsiteX0" fmla="*/ 0 w 160438"/>
              <a:gd name="connsiteY0" fmla="*/ 0 h 52813"/>
              <a:gd name="connsiteX1" fmla="*/ 86158 w 160438"/>
              <a:gd name="connsiteY1" fmla="*/ 51864 h 52813"/>
              <a:gd name="connsiteX2" fmla="*/ 160438 w 160438"/>
              <a:gd name="connsiteY2" fmla="*/ 52813 h 52813"/>
              <a:gd name="connsiteX0" fmla="*/ 0 w 160438"/>
              <a:gd name="connsiteY0" fmla="*/ 0 h 89964"/>
              <a:gd name="connsiteX1" fmla="*/ 96172 w 160438"/>
              <a:gd name="connsiteY1" fmla="*/ 89964 h 89964"/>
              <a:gd name="connsiteX2" fmla="*/ 160438 w 160438"/>
              <a:gd name="connsiteY2" fmla="*/ 52813 h 89964"/>
              <a:gd name="connsiteX0" fmla="*/ 0 w 142913"/>
              <a:gd name="connsiteY0" fmla="*/ 0 h 89964"/>
              <a:gd name="connsiteX1" fmla="*/ 78647 w 142913"/>
              <a:gd name="connsiteY1" fmla="*/ 89964 h 89964"/>
              <a:gd name="connsiteX2" fmla="*/ 142913 w 142913"/>
              <a:gd name="connsiteY2" fmla="*/ 52813 h 89964"/>
              <a:gd name="connsiteX0" fmla="*/ 0 w 142913"/>
              <a:gd name="connsiteY0" fmla="*/ 0 h 59007"/>
              <a:gd name="connsiteX1" fmla="*/ 78647 w 142913"/>
              <a:gd name="connsiteY1" fmla="*/ 59007 h 59007"/>
              <a:gd name="connsiteX2" fmla="*/ 142913 w 142913"/>
              <a:gd name="connsiteY2" fmla="*/ 52813 h 59007"/>
            </a:gdLst>
            <a:ahLst/>
            <a:cxnLst>
              <a:cxn ang="0">
                <a:pos x="connsiteX0" y="connsiteY0"/>
              </a:cxn>
              <a:cxn ang="0">
                <a:pos x="connsiteX1" y="connsiteY1"/>
              </a:cxn>
              <a:cxn ang="0">
                <a:pos x="connsiteX2" y="connsiteY2"/>
              </a:cxn>
            </a:cxnLst>
            <a:rect l="l" t="t" r="r" b="b"/>
            <a:pathLst>
              <a:path w="142913" h="59007">
                <a:moveTo>
                  <a:pt x="0" y="0"/>
                </a:moveTo>
                <a:lnTo>
                  <a:pt x="78647" y="59007"/>
                </a:lnTo>
                <a:lnTo>
                  <a:pt x="142913" y="52813"/>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dirty="0"/>
          </a:p>
        </p:txBody>
      </p:sp>
      <p:cxnSp>
        <p:nvCxnSpPr>
          <p:cNvPr id="56" name="Straight Connector 55"/>
          <p:cNvCxnSpPr/>
          <p:nvPr/>
        </p:nvCxnSpPr>
        <p:spPr>
          <a:xfrm flipH="1">
            <a:off x="759619" y="5127028"/>
            <a:ext cx="125277" cy="102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890697" y="5222738"/>
            <a:ext cx="84109" cy="95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072566" y="5344552"/>
            <a:ext cx="64658" cy="112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30296" y="4881439"/>
            <a:ext cx="420308" cy="215444"/>
          </a:xfrm>
          <a:prstGeom prst="rect">
            <a:avLst/>
          </a:prstGeom>
          <a:noFill/>
        </p:spPr>
        <p:txBody>
          <a:bodyPr wrap="none" rtlCol="0">
            <a:spAutoFit/>
          </a:bodyPr>
          <a:lstStyle/>
          <a:p>
            <a:r>
              <a:rPr lang="en-IN" sz="800" b="1" dirty="0">
                <a:solidFill>
                  <a:schemeClr val="tx1"/>
                </a:solidFill>
                <a:latin typeface="+mn-lt"/>
              </a:rPr>
              <a:t>0.5%</a:t>
            </a:r>
          </a:p>
        </p:txBody>
      </p:sp>
      <p:sp>
        <p:nvSpPr>
          <p:cNvPr id="64" name="TextBox 63"/>
          <p:cNvSpPr txBox="1"/>
          <p:nvPr/>
        </p:nvSpPr>
        <p:spPr>
          <a:xfrm>
            <a:off x="343679" y="5023651"/>
            <a:ext cx="420308" cy="215444"/>
          </a:xfrm>
          <a:prstGeom prst="rect">
            <a:avLst/>
          </a:prstGeom>
          <a:noFill/>
        </p:spPr>
        <p:txBody>
          <a:bodyPr wrap="none" rtlCol="0">
            <a:spAutoFit/>
          </a:bodyPr>
          <a:lstStyle/>
          <a:p>
            <a:r>
              <a:rPr lang="en-IN" sz="800" b="1" dirty="0">
                <a:solidFill>
                  <a:schemeClr val="tx1"/>
                </a:solidFill>
                <a:latin typeface="+mn-lt"/>
              </a:rPr>
              <a:t>0.8%</a:t>
            </a:r>
          </a:p>
        </p:txBody>
      </p:sp>
      <p:sp>
        <p:nvSpPr>
          <p:cNvPr id="65" name="TextBox 64"/>
          <p:cNvSpPr txBox="1"/>
          <p:nvPr/>
        </p:nvSpPr>
        <p:spPr>
          <a:xfrm>
            <a:off x="405343" y="5141567"/>
            <a:ext cx="420308" cy="215444"/>
          </a:xfrm>
          <a:prstGeom prst="rect">
            <a:avLst/>
          </a:prstGeom>
          <a:noFill/>
        </p:spPr>
        <p:txBody>
          <a:bodyPr wrap="none" rtlCol="0">
            <a:spAutoFit/>
          </a:bodyPr>
          <a:lstStyle/>
          <a:p>
            <a:r>
              <a:rPr lang="en-IN" sz="800" b="1" dirty="0">
                <a:solidFill>
                  <a:schemeClr val="tx1"/>
                </a:solidFill>
                <a:latin typeface="+mn-lt"/>
              </a:rPr>
              <a:t>0.7%</a:t>
            </a:r>
          </a:p>
        </p:txBody>
      </p:sp>
      <p:sp>
        <p:nvSpPr>
          <p:cNvPr id="66" name="TextBox 65"/>
          <p:cNvSpPr txBox="1"/>
          <p:nvPr/>
        </p:nvSpPr>
        <p:spPr>
          <a:xfrm>
            <a:off x="553833" y="5260750"/>
            <a:ext cx="420308" cy="215444"/>
          </a:xfrm>
          <a:prstGeom prst="rect">
            <a:avLst/>
          </a:prstGeom>
          <a:noFill/>
        </p:spPr>
        <p:txBody>
          <a:bodyPr wrap="none" rtlCol="0">
            <a:spAutoFit/>
          </a:bodyPr>
          <a:lstStyle/>
          <a:p>
            <a:r>
              <a:rPr lang="en-IN" sz="800" b="1" dirty="0">
                <a:solidFill>
                  <a:schemeClr val="tx1"/>
                </a:solidFill>
                <a:latin typeface="+mn-lt"/>
              </a:rPr>
              <a:t>4.7%</a:t>
            </a:r>
          </a:p>
        </p:txBody>
      </p:sp>
      <p:sp>
        <p:nvSpPr>
          <p:cNvPr id="67" name="TextBox 66"/>
          <p:cNvSpPr txBox="1"/>
          <p:nvPr/>
        </p:nvSpPr>
        <p:spPr>
          <a:xfrm>
            <a:off x="737391" y="5396927"/>
            <a:ext cx="420308" cy="215444"/>
          </a:xfrm>
          <a:prstGeom prst="rect">
            <a:avLst/>
          </a:prstGeom>
          <a:noFill/>
        </p:spPr>
        <p:txBody>
          <a:bodyPr wrap="none" rtlCol="0">
            <a:spAutoFit/>
          </a:bodyPr>
          <a:lstStyle/>
          <a:p>
            <a:r>
              <a:rPr lang="en-IN" sz="800" b="1" dirty="0">
                <a:solidFill>
                  <a:schemeClr val="tx1"/>
                </a:solidFill>
                <a:latin typeface="+mn-lt"/>
              </a:rPr>
              <a:t>2.4%</a:t>
            </a:r>
          </a:p>
        </p:txBody>
      </p:sp>
      <p:sp>
        <p:nvSpPr>
          <p:cNvPr id="68" name="TextBox 67"/>
          <p:cNvSpPr txBox="1"/>
          <p:nvPr/>
        </p:nvSpPr>
        <p:spPr>
          <a:xfrm>
            <a:off x="1160374" y="5250400"/>
            <a:ext cx="420308" cy="215444"/>
          </a:xfrm>
          <a:prstGeom prst="rect">
            <a:avLst/>
          </a:prstGeom>
          <a:noFill/>
        </p:spPr>
        <p:txBody>
          <a:bodyPr wrap="none" rtlCol="0">
            <a:spAutoFit/>
          </a:bodyPr>
          <a:lstStyle/>
          <a:p>
            <a:r>
              <a:rPr lang="en-IN" sz="800" b="1" dirty="0">
                <a:solidFill>
                  <a:schemeClr val="tx1"/>
                </a:solidFill>
                <a:latin typeface="+mn-lt"/>
              </a:rPr>
              <a:t>8.3%</a:t>
            </a:r>
          </a:p>
        </p:txBody>
      </p:sp>
      <p:sp>
        <p:nvSpPr>
          <p:cNvPr id="69" name="TextBox 68"/>
          <p:cNvSpPr txBox="1"/>
          <p:nvPr/>
        </p:nvSpPr>
        <p:spPr>
          <a:xfrm>
            <a:off x="1560207" y="5246248"/>
            <a:ext cx="420308" cy="215444"/>
          </a:xfrm>
          <a:prstGeom prst="rect">
            <a:avLst/>
          </a:prstGeom>
          <a:noFill/>
        </p:spPr>
        <p:txBody>
          <a:bodyPr wrap="none" rtlCol="0">
            <a:spAutoFit/>
          </a:bodyPr>
          <a:lstStyle/>
          <a:p>
            <a:r>
              <a:rPr lang="en-IN" sz="800" b="1" dirty="0">
                <a:solidFill>
                  <a:schemeClr val="tx1"/>
                </a:solidFill>
                <a:latin typeface="+mn-lt"/>
              </a:rPr>
              <a:t>6.2%</a:t>
            </a:r>
          </a:p>
        </p:txBody>
      </p:sp>
      <p:sp>
        <p:nvSpPr>
          <p:cNvPr id="70" name="TextBox 69"/>
          <p:cNvSpPr txBox="1"/>
          <p:nvPr/>
        </p:nvSpPr>
        <p:spPr>
          <a:xfrm>
            <a:off x="1797622" y="5085713"/>
            <a:ext cx="420308" cy="215444"/>
          </a:xfrm>
          <a:prstGeom prst="rect">
            <a:avLst/>
          </a:prstGeom>
          <a:noFill/>
        </p:spPr>
        <p:txBody>
          <a:bodyPr wrap="none" rtlCol="0">
            <a:spAutoFit/>
          </a:bodyPr>
          <a:lstStyle/>
          <a:p>
            <a:r>
              <a:rPr lang="en-IN" sz="800" b="1" dirty="0">
                <a:solidFill>
                  <a:schemeClr val="tx1"/>
                </a:solidFill>
                <a:latin typeface="+mn-lt"/>
              </a:rPr>
              <a:t>5.9%</a:t>
            </a:r>
          </a:p>
        </p:txBody>
      </p:sp>
      <p:sp>
        <p:nvSpPr>
          <p:cNvPr id="71" name="TextBox 70"/>
          <p:cNvSpPr txBox="1"/>
          <p:nvPr/>
        </p:nvSpPr>
        <p:spPr>
          <a:xfrm>
            <a:off x="1895827" y="4238621"/>
            <a:ext cx="478016" cy="215444"/>
          </a:xfrm>
          <a:prstGeom prst="rect">
            <a:avLst/>
          </a:prstGeom>
          <a:noFill/>
        </p:spPr>
        <p:txBody>
          <a:bodyPr wrap="none" rtlCol="0">
            <a:spAutoFit/>
          </a:bodyPr>
          <a:lstStyle/>
          <a:p>
            <a:r>
              <a:rPr lang="en-IN" sz="800" b="1" dirty="0">
                <a:solidFill>
                  <a:schemeClr val="tx1"/>
                </a:solidFill>
                <a:latin typeface="+mn-lt"/>
              </a:rPr>
              <a:t>37.2%</a:t>
            </a:r>
          </a:p>
        </p:txBody>
      </p:sp>
      <p:sp>
        <p:nvSpPr>
          <p:cNvPr id="72" name="TextBox 71"/>
          <p:cNvSpPr txBox="1"/>
          <p:nvPr/>
        </p:nvSpPr>
        <p:spPr>
          <a:xfrm>
            <a:off x="762857" y="4165247"/>
            <a:ext cx="478016" cy="215444"/>
          </a:xfrm>
          <a:prstGeom prst="rect">
            <a:avLst/>
          </a:prstGeom>
          <a:noFill/>
        </p:spPr>
        <p:txBody>
          <a:bodyPr wrap="none" rtlCol="0">
            <a:spAutoFit/>
          </a:bodyPr>
          <a:lstStyle/>
          <a:p>
            <a:r>
              <a:rPr lang="en-IN" sz="800" b="1" dirty="0">
                <a:solidFill>
                  <a:schemeClr val="tx1"/>
                </a:solidFill>
                <a:latin typeface="+mn-lt"/>
              </a:rPr>
              <a:t>33.8%</a:t>
            </a:r>
          </a:p>
        </p:txBody>
      </p:sp>
    </p:spTree>
    <p:extLst>
      <p:ext uri="{BB962C8B-B14F-4D97-AF65-F5344CB8AC3E}">
        <p14:creationId xmlns:p14="http://schemas.microsoft.com/office/powerpoint/2010/main" val="24123151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6FE5-FEF1-4419-8135-4E8ECE74B1B6}"/>
              </a:ext>
            </a:extLst>
          </p:cNvPr>
          <p:cNvSpPr>
            <a:spLocks noGrp="1"/>
          </p:cNvSpPr>
          <p:nvPr>
            <p:ph type="title"/>
          </p:nvPr>
        </p:nvSpPr>
        <p:spPr/>
        <p:txBody>
          <a:bodyPr/>
          <a:lstStyle/>
          <a:p>
            <a:r>
              <a:rPr lang="en-US" dirty="0"/>
              <a:t>2.4.3 Epidemiologic Futures </a:t>
            </a:r>
            <a:r>
              <a:rPr lang="en-US" sz="2000" b="0" dirty="0"/>
              <a:t>(1 of 5)</a:t>
            </a:r>
          </a:p>
        </p:txBody>
      </p:sp>
      <p:sp>
        <p:nvSpPr>
          <p:cNvPr id="3" name="Content Placeholder 2">
            <a:extLst>
              <a:ext uri="{FF2B5EF4-FFF2-40B4-BE49-F238E27FC236}">
                <a16:creationId xmlns:a16="http://schemas.microsoft.com/office/drawing/2014/main" id="{40DB6924-269C-4A9C-B4D1-0384F97920A8}"/>
              </a:ext>
            </a:extLst>
          </p:cNvPr>
          <p:cNvSpPr>
            <a:spLocks noGrp="1"/>
          </p:cNvSpPr>
          <p:nvPr>
            <p:ph sz="quarter" idx="13"/>
          </p:nvPr>
        </p:nvSpPr>
        <p:spPr/>
        <p:txBody>
          <a:bodyPr/>
          <a:lstStyle/>
          <a:p>
            <a:pPr marL="432" indent="0">
              <a:buNone/>
            </a:pPr>
            <a:r>
              <a:rPr lang="en-US" dirty="0"/>
              <a:t>Stage 5 of epidemiologic transition: infections and parasitic diseases re-emerge</a:t>
            </a:r>
          </a:p>
          <a:p>
            <a:r>
              <a:rPr lang="en-US" dirty="0"/>
              <a:t>Evolution: antibiotic resistance</a:t>
            </a:r>
          </a:p>
          <a:p>
            <a:r>
              <a:rPr lang="en-US" dirty="0"/>
              <a:t>Poverty: lack access to medicine</a:t>
            </a:r>
          </a:p>
          <a:p>
            <a:r>
              <a:rPr lang="en-US" dirty="0"/>
              <a:t>Connections: globalization helps transmission</a:t>
            </a:r>
          </a:p>
        </p:txBody>
      </p:sp>
    </p:spTree>
    <p:extLst>
      <p:ext uri="{BB962C8B-B14F-4D97-AF65-F5344CB8AC3E}">
        <p14:creationId xmlns:p14="http://schemas.microsoft.com/office/powerpoint/2010/main" val="3367581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6FE5-FEF1-4419-8135-4E8ECE74B1B6}"/>
              </a:ext>
            </a:extLst>
          </p:cNvPr>
          <p:cNvSpPr>
            <a:spLocks noGrp="1"/>
          </p:cNvSpPr>
          <p:nvPr>
            <p:ph type="title"/>
          </p:nvPr>
        </p:nvSpPr>
        <p:spPr/>
        <p:txBody>
          <a:bodyPr/>
          <a:lstStyle/>
          <a:p>
            <a:r>
              <a:rPr lang="en-US" dirty="0"/>
              <a:t>2.4.3 Epidemiologic Futures </a:t>
            </a:r>
            <a:r>
              <a:rPr lang="en-US" sz="2000" b="0" dirty="0"/>
              <a:t>(2 of 5)</a:t>
            </a:r>
          </a:p>
        </p:txBody>
      </p:sp>
      <p:sp>
        <p:nvSpPr>
          <p:cNvPr id="3" name="Content Placeholder 2">
            <a:extLst>
              <a:ext uri="{FF2B5EF4-FFF2-40B4-BE49-F238E27FC236}">
                <a16:creationId xmlns:a16="http://schemas.microsoft.com/office/drawing/2014/main" id="{40DB6924-269C-4A9C-B4D1-0384F97920A8}"/>
              </a:ext>
            </a:extLst>
          </p:cNvPr>
          <p:cNvSpPr>
            <a:spLocks noGrp="1"/>
          </p:cNvSpPr>
          <p:nvPr>
            <p:ph sz="quarter" idx="13"/>
          </p:nvPr>
        </p:nvSpPr>
        <p:spPr>
          <a:xfrm>
            <a:off x="457200" y="1556326"/>
            <a:ext cx="8229600" cy="805873"/>
          </a:xfrm>
        </p:spPr>
        <p:txBody>
          <a:bodyPr/>
          <a:lstStyle/>
          <a:p>
            <a:pPr marL="432" indent="0">
              <a:buNone/>
            </a:pPr>
            <a:r>
              <a:rPr lang="en-IN" b="1" dirty="0"/>
              <a:t>Figure 2-55:</a:t>
            </a:r>
            <a:r>
              <a:rPr lang="en-IN" dirty="0"/>
              <a:t> </a:t>
            </a:r>
            <a:r>
              <a:rPr lang="en-US" dirty="0"/>
              <a:t>Malaria is found primarily in tropical regions of developing countries and has become more drug-resistant. </a:t>
            </a:r>
          </a:p>
        </p:txBody>
      </p:sp>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969" y="2420853"/>
            <a:ext cx="5000346" cy="4032813"/>
          </a:xfrm>
          <a:prstGeom prst="rect">
            <a:avLst/>
          </a:prstGeom>
        </p:spPr>
      </p:pic>
      <p:sp>
        <p:nvSpPr>
          <p:cNvPr id="7" name="TextBox 6"/>
          <p:cNvSpPr txBox="1"/>
          <p:nvPr/>
        </p:nvSpPr>
        <p:spPr>
          <a:xfrm>
            <a:off x="5349338" y="3980337"/>
            <a:ext cx="430471" cy="257211"/>
          </a:xfrm>
          <a:prstGeom prst="rect">
            <a:avLst/>
          </a:prstGeom>
          <a:noFill/>
        </p:spPr>
        <p:txBody>
          <a:bodyPr wrap="none" rtlCol="0">
            <a:spAutoFit/>
          </a:bodyPr>
          <a:lstStyle/>
          <a:p>
            <a:pPr algn="ctr"/>
            <a:r>
              <a:rPr lang="en-IN" sz="600" b="1" i="1" dirty="0">
                <a:solidFill>
                  <a:srgbClr val="4CC8F2"/>
                </a:solidFill>
              </a:rPr>
              <a:t>INDIAN</a:t>
            </a:r>
          </a:p>
          <a:p>
            <a:pPr algn="ctr"/>
            <a:r>
              <a:rPr lang="en-IN" sz="600" b="1" i="1" dirty="0">
                <a:solidFill>
                  <a:srgbClr val="4CC8F2"/>
                </a:solidFill>
              </a:rPr>
              <a:t>OCEAN</a:t>
            </a:r>
          </a:p>
        </p:txBody>
      </p:sp>
      <p:sp>
        <p:nvSpPr>
          <p:cNvPr id="8" name="TextBox 7"/>
          <p:cNvSpPr txBox="1"/>
          <p:nvPr/>
        </p:nvSpPr>
        <p:spPr>
          <a:xfrm>
            <a:off x="3665134" y="3265488"/>
            <a:ext cx="527786" cy="257719"/>
          </a:xfrm>
          <a:prstGeom prst="rect">
            <a:avLst/>
          </a:prstGeom>
          <a:noFill/>
        </p:spPr>
        <p:txBody>
          <a:bodyPr wrap="none" rtlCol="0">
            <a:spAutoFit/>
          </a:bodyPr>
          <a:lstStyle/>
          <a:p>
            <a:pPr algn="ctr"/>
            <a:r>
              <a:rPr lang="en-IN" sz="600" b="1" i="1" dirty="0">
                <a:solidFill>
                  <a:srgbClr val="4CC8F2"/>
                </a:solidFill>
              </a:rPr>
              <a:t>ATLANTIC</a:t>
            </a:r>
          </a:p>
          <a:p>
            <a:pPr algn="ctr"/>
            <a:r>
              <a:rPr lang="en-IN" sz="600" b="1" i="1" dirty="0">
                <a:solidFill>
                  <a:srgbClr val="4CC8F2"/>
                </a:solidFill>
              </a:rPr>
              <a:t>OCEAN</a:t>
            </a:r>
          </a:p>
        </p:txBody>
      </p:sp>
      <p:sp>
        <p:nvSpPr>
          <p:cNvPr id="9" name="TextBox 8"/>
          <p:cNvSpPr txBox="1"/>
          <p:nvPr/>
        </p:nvSpPr>
        <p:spPr>
          <a:xfrm>
            <a:off x="5267519" y="4328497"/>
            <a:ext cx="732636" cy="142895"/>
          </a:xfrm>
          <a:prstGeom prst="rect">
            <a:avLst/>
          </a:prstGeom>
          <a:noFill/>
        </p:spPr>
        <p:txBody>
          <a:bodyPr wrap="none" rtlCol="0">
            <a:spAutoFit/>
          </a:bodyPr>
          <a:lstStyle/>
          <a:p>
            <a:pPr algn="ctr"/>
            <a:r>
              <a:rPr lang="en-IN" sz="400" b="1" i="1" dirty="0">
                <a:solidFill>
                  <a:srgbClr val="01A7EC"/>
                </a:solidFill>
                <a:effectLst>
                  <a:glow rad="127000">
                    <a:schemeClr val="bg1"/>
                  </a:glow>
                </a:effectLst>
                <a:latin typeface="+mn-lt"/>
              </a:rPr>
              <a:t>TROPIC OF CAPRICORN</a:t>
            </a:r>
          </a:p>
        </p:txBody>
      </p:sp>
      <p:sp>
        <p:nvSpPr>
          <p:cNvPr id="10" name="TextBox 9"/>
          <p:cNvSpPr txBox="1"/>
          <p:nvPr/>
        </p:nvSpPr>
        <p:spPr>
          <a:xfrm>
            <a:off x="6613167" y="3846089"/>
            <a:ext cx="423089" cy="141745"/>
          </a:xfrm>
          <a:prstGeom prst="rect">
            <a:avLst/>
          </a:prstGeom>
          <a:noFill/>
        </p:spPr>
        <p:txBody>
          <a:bodyPr wrap="none" rtlCol="0">
            <a:spAutoFit/>
          </a:bodyPr>
          <a:lstStyle/>
          <a:p>
            <a:pPr algn="ctr"/>
            <a:r>
              <a:rPr lang="en-IN" sz="400" b="1" i="1" dirty="0">
                <a:solidFill>
                  <a:srgbClr val="00A7EC"/>
                </a:solidFill>
                <a:latin typeface="+mn-lt"/>
              </a:rPr>
              <a:t>EQUATOR</a:t>
            </a:r>
          </a:p>
        </p:txBody>
      </p:sp>
      <p:sp>
        <p:nvSpPr>
          <p:cNvPr id="11" name="TextBox 10"/>
          <p:cNvSpPr txBox="1"/>
          <p:nvPr/>
        </p:nvSpPr>
        <p:spPr>
          <a:xfrm>
            <a:off x="6432267" y="3599787"/>
            <a:ext cx="453961" cy="257719"/>
          </a:xfrm>
          <a:prstGeom prst="rect">
            <a:avLst/>
          </a:prstGeom>
          <a:noFill/>
        </p:spPr>
        <p:txBody>
          <a:bodyPr wrap="none" rtlCol="0">
            <a:spAutoFit/>
          </a:bodyPr>
          <a:lstStyle/>
          <a:p>
            <a:pPr algn="ctr"/>
            <a:r>
              <a:rPr lang="en-IN" sz="600" b="1" i="1" dirty="0">
                <a:solidFill>
                  <a:srgbClr val="4CC8F2"/>
                </a:solidFill>
              </a:rPr>
              <a:t>PACIFIC</a:t>
            </a:r>
          </a:p>
          <a:p>
            <a:pPr algn="ctr"/>
            <a:r>
              <a:rPr lang="en-IN" sz="600" b="1" i="1" dirty="0">
                <a:solidFill>
                  <a:srgbClr val="4CC8F2"/>
                </a:solidFill>
              </a:rPr>
              <a:t>OCEAN</a:t>
            </a:r>
          </a:p>
        </p:txBody>
      </p:sp>
      <p:sp>
        <p:nvSpPr>
          <p:cNvPr id="12" name="TextBox 11"/>
          <p:cNvSpPr txBox="1"/>
          <p:nvPr/>
        </p:nvSpPr>
        <p:spPr>
          <a:xfrm>
            <a:off x="6314681" y="3451760"/>
            <a:ext cx="647791" cy="142895"/>
          </a:xfrm>
          <a:prstGeom prst="rect">
            <a:avLst/>
          </a:prstGeom>
          <a:noFill/>
        </p:spPr>
        <p:txBody>
          <a:bodyPr wrap="none" rtlCol="0">
            <a:spAutoFit/>
          </a:bodyPr>
          <a:lstStyle/>
          <a:p>
            <a:pPr algn="ctr"/>
            <a:r>
              <a:rPr lang="en-IN" sz="400" b="1" i="1" dirty="0">
                <a:solidFill>
                  <a:srgbClr val="00A7EC"/>
                </a:solidFill>
                <a:latin typeface="+mn-lt"/>
              </a:rPr>
              <a:t>TROPIC OF CANCER</a:t>
            </a:r>
          </a:p>
        </p:txBody>
      </p:sp>
      <p:sp>
        <p:nvSpPr>
          <p:cNvPr id="13" name="TextBox 12"/>
          <p:cNvSpPr txBox="1"/>
          <p:nvPr/>
        </p:nvSpPr>
        <p:spPr>
          <a:xfrm>
            <a:off x="2297691" y="3988908"/>
            <a:ext cx="453961" cy="257719"/>
          </a:xfrm>
          <a:prstGeom prst="rect">
            <a:avLst/>
          </a:prstGeom>
          <a:noFill/>
        </p:spPr>
        <p:txBody>
          <a:bodyPr wrap="none" rtlCol="0">
            <a:spAutoFit/>
          </a:bodyPr>
          <a:lstStyle/>
          <a:p>
            <a:pPr algn="ctr"/>
            <a:r>
              <a:rPr lang="en-IN" sz="600" b="1" i="1" dirty="0">
                <a:solidFill>
                  <a:srgbClr val="4CC8F2"/>
                </a:solidFill>
              </a:rPr>
              <a:t>PACIFIC</a:t>
            </a:r>
          </a:p>
          <a:p>
            <a:pPr algn="ctr"/>
            <a:r>
              <a:rPr lang="en-IN" sz="600" b="1" i="1" dirty="0">
                <a:solidFill>
                  <a:srgbClr val="4CC8F2"/>
                </a:solidFill>
              </a:rPr>
              <a:t>OCEAN</a:t>
            </a:r>
          </a:p>
        </p:txBody>
      </p:sp>
      <p:sp>
        <p:nvSpPr>
          <p:cNvPr id="14" name="TextBox 13"/>
          <p:cNvSpPr txBox="1"/>
          <p:nvPr/>
        </p:nvSpPr>
        <p:spPr>
          <a:xfrm>
            <a:off x="5588802" y="4616495"/>
            <a:ext cx="429591" cy="144097"/>
          </a:xfrm>
          <a:prstGeom prst="rect">
            <a:avLst/>
          </a:prstGeom>
          <a:noFill/>
        </p:spPr>
        <p:txBody>
          <a:bodyPr wrap="none" rtlCol="0">
            <a:spAutoFit/>
          </a:bodyPr>
          <a:lstStyle/>
          <a:p>
            <a:r>
              <a:rPr lang="en-IN" sz="400" b="1" dirty="0">
                <a:solidFill>
                  <a:schemeClr val="tx1"/>
                </a:solidFill>
              </a:rPr>
              <a:t>3,000 Miles</a:t>
            </a:r>
          </a:p>
        </p:txBody>
      </p:sp>
      <p:sp>
        <p:nvSpPr>
          <p:cNvPr id="15" name="TextBox 14"/>
          <p:cNvSpPr txBox="1"/>
          <p:nvPr/>
        </p:nvSpPr>
        <p:spPr>
          <a:xfrm>
            <a:off x="5365367" y="4727704"/>
            <a:ext cx="557177" cy="144097"/>
          </a:xfrm>
          <a:prstGeom prst="rect">
            <a:avLst/>
          </a:prstGeom>
          <a:noFill/>
        </p:spPr>
        <p:txBody>
          <a:bodyPr wrap="none" rtlCol="0">
            <a:spAutoFit/>
          </a:bodyPr>
          <a:lstStyle/>
          <a:p>
            <a:r>
              <a:rPr lang="en-IN" sz="400" b="1" dirty="0">
                <a:solidFill>
                  <a:schemeClr val="tx1"/>
                </a:solidFill>
              </a:rPr>
              <a:t>3,000 </a:t>
            </a:r>
            <a:r>
              <a:rPr lang="en-IN" sz="400" b="1" dirty="0" err="1">
                <a:solidFill>
                  <a:schemeClr val="tx1"/>
                </a:solidFill>
              </a:rPr>
              <a:t>Kilometers</a:t>
            </a:r>
            <a:endParaRPr lang="en-IN" sz="400" b="1" dirty="0">
              <a:solidFill>
                <a:schemeClr val="tx1"/>
              </a:solidFill>
            </a:endParaRPr>
          </a:p>
        </p:txBody>
      </p:sp>
      <p:sp>
        <p:nvSpPr>
          <p:cNvPr id="16" name="TextBox 15"/>
          <p:cNvSpPr txBox="1"/>
          <p:nvPr/>
        </p:nvSpPr>
        <p:spPr>
          <a:xfrm>
            <a:off x="5282438" y="4616292"/>
            <a:ext cx="294500" cy="144097"/>
          </a:xfrm>
          <a:prstGeom prst="rect">
            <a:avLst/>
          </a:prstGeom>
          <a:noFill/>
        </p:spPr>
        <p:txBody>
          <a:bodyPr wrap="none" rtlCol="0">
            <a:spAutoFit/>
          </a:bodyPr>
          <a:lstStyle/>
          <a:p>
            <a:r>
              <a:rPr lang="en-IN" sz="400" b="1" dirty="0">
                <a:solidFill>
                  <a:schemeClr val="tx1"/>
                </a:solidFill>
              </a:rPr>
              <a:t>1,500</a:t>
            </a:r>
          </a:p>
        </p:txBody>
      </p:sp>
      <p:sp>
        <p:nvSpPr>
          <p:cNvPr id="17" name="TextBox 16"/>
          <p:cNvSpPr txBox="1"/>
          <p:nvPr/>
        </p:nvSpPr>
        <p:spPr>
          <a:xfrm>
            <a:off x="5033360" y="4616292"/>
            <a:ext cx="199935" cy="144097"/>
          </a:xfrm>
          <a:prstGeom prst="rect">
            <a:avLst/>
          </a:prstGeom>
          <a:noFill/>
        </p:spPr>
        <p:txBody>
          <a:bodyPr wrap="none" rtlCol="0">
            <a:spAutoFit/>
          </a:bodyPr>
          <a:lstStyle/>
          <a:p>
            <a:r>
              <a:rPr lang="en-IN" sz="400" b="1" dirty="0">
                <a:solidFill>
                  <a:schemeClr val="tx1"/>
                </a:solidFill>
              </a:rPr>
              <a:t>0</a:t>
            </a:r>
          </a:p>
        </p:txBody>
      </p:sp>
      <p:sp>
        <p:nvSpPr>
          <p:cNvPr id="18" name="TextBox 17"/>
          <p:cNvSpPr txBox="1"/>
          <p:nvPr/>
        </p:nvSpPr>
        <p:spPr>
          <a:xfrm>
            <a:off x="5170379" y="4727704"/>
            <a:ext cx="294500" cy="144097"/>
          </a:xfrm>
          <a:prstGeom prst="rect">
            <a:avLst/>
          </a:prstGeom>
          <a:noFill/>
        </p:spPr>
        <p:txBody>
          <a:bodyPr wrap="none" rtlCol="0">
            <a:spAutoFit/>
          </a:bodyPr>
          <a:lstStyle/>
          <a:p>
            <a:r>
              <a:rPr lang="en-IN" sz="400" b="1" dirty="0">
                <a:solidFill>
                  <a:schemeClr val="tx1"/>
                </a:solidFill>
              </a:rPr>
              <a:t>1,500</a:t>
            </a:r>
          </a:p>
        </p:txBody>
      </p:sp>
      <p:sp>
        <p:nvSpPr>
          <p:cNvPr id="19" name="TextBox 18"/>
          <p:cNvSpPr txBox="1"/>
          <p:nvPr/>
        </p:nvSpPr>
        <p:spPr>
          <a:xfrm>
            <a:off x="5035314" y="4727704"/>
            <a:ext cx="199935" cy="144097"/>
          </a:xfrm>
          <a:prstGeom prst="rect">
            <a:avLst/>
          </a:prstGeom>
          <a:noFill/>
        </p:spPr>
        <p:txBody>
          <a:bodyPr wrap="none" rtlCol="0">
            <a:spAutoFit/>
          </a:bodyPr>
          <a:lstStyle/>
          <a:p>
            <a:r>
              <a:rPr lang="en-IN" sz="400" b="1" dirty="0">
                <a:solidFill>
                  <a:schemeClr val="tx1"/>
                </a:solidFill>
              </a:rPr>
              <a:t>0</a:t>
            </a:r>
          </a:p>
        </p:txBody>
      </p:sp>
      <p:sp>
        <p:nvSpPr>
          <p:cNvPr id="20" name="TextBox 19"/>
          <p:cNvSpPr txBox="1"/>
          <p:nvPr/>
        </p:nvSpPr>
        <p:spPr>
          <a:xfrm>
            <a:off x="5757519" y="4880621"/>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21" name="TextBox 20"/>
          <p:cNvSpPr txBox="1"/>
          <p:nvPr/>
        </p:nvSpPr>
        <p:spPr>
          <a:xfrm>
            <a:off x="5514829" y="4880621"/>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22" name="TextBox 21"/>
          <p:cNvSpPr txBox="1"/>
          <p:nvPr/>
        </p:nvSpPr>
        <p:spPr>
          <a:xfrm>
            <a:off x="5301171" y="4880621"/>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23" name="TextBox 22"/>
          <p:cNvSpPr txBox="1"/>
          <p:nvPr/>
        </p:nvSpPr>
        <p:spPr>
          <a:xfrm>
            <a:off x="3403010" y="4880621"/>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24" name="TextBox 23"/>
          <p:cNvSpPr txBox="1"/>
          <p:nvPr/>
        </p:nvSpPr>
        <p:spPr>
          <a:xfrm>
            <a:off x="2408544" y="4880621"/>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25" name="TextBox 24"/>
          <p:cNvSpPr txBox="1"/>
          <p:nvPr/>
        </p:nvSpPr>
        <p:spPr>
          <a:xfrm>
            <a:off x="1972640" y="4224814"/>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26" name="TextBox 25"/>
          <p:cNvSpPr txBox="1"/>
          <p:nvPr/>
        </p:nvSpPr>
        <p:spPr>
          <a:xfrm>
            <a:off x="1982791" y="3881490"/>
            <a:ext cx="228037" cy="157184"/>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27" name="TextBox 26"/>
          <p:cNvSpPr txBox="1"/>
          <p:nvPr/>
        </p:nvSpPr>
        <p:spPr>
          <a:xfrm>
            <a:off x="1986114" y="3540034"/>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28" name="TextBox 27"/>
          <p:cNvSpPr txBox="1"/>
          <p:nvPr/>
        </p:nvSpPr>
        <p:spPr>
          <a:xfrm>
            <a:off x="2116506" y="3203723"/>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29" name="TextBox 28"/>
          <p:cNvSpPr txBox="1"/>
          <p:nvPr/>
        </p:nvSpPr>
        <p:spPr>
          <a:xfrm>
            <a:off x="2812309" y="2528825"/>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30" name="TextBox 29"/>
          <p:cNvSpPr txBox="1"/>
          <p:nvPr/>
        </p:nvSpPr>
        <p:spPr>
          <a:xfrm>
            <a:off x="3073092" y="2428058"/>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31" name="TextBox 30"/>
          <p:cNvSpPr txBox="1"/>
          <p:nvPr/>
        </p:nvSpPr>
        <p:spPr>
          <a:xfrm>
            <a:off x="3255507" y="2428058"/>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32" name="TextBox 31"/>
          <p:cNvSpPr txBox="1"/>
          <p:nvPr/>
        </p:nvSpPr>
        <p:spPr>
          <a:xfrm>
            <a:off x="3416266" y="2428058"/>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33" name="TextBox 32"/>
          <p:cNvSpPr txBox="1"/>
          <p:nvPr/>
        </p:nvSpPr>
        <p:spPr>
          <a:xfrm>
            <a:off x="3583578" y="2428058"/>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34" name="TextBox 33"/>
          <p:cNvSpPr txBox="1"/>
          <p:nvPr/>
        </p:nvSpPr>
        <p:spPr>
          <a:xfrm>
            <a:off x="3760108" y="2428056"/>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35" name="TextBox 34"/>
          <p:cNvSpPr txBox="1"/>
          <p:nvPr/>
        </p:nvSpPr>
        <p:spPr>
          <a:xfrm>
            <a:off x="3928958" y="2428058"/>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36" name="TextBox 35"/>
          <p:cNvSpPr txBox="1"/>
          <p:nvPr/>
        </p:nvSpPr>
        <p:spPr>
          <a:xfrm>
            <a:off x="4085905" y="2428058"/>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37" name="TextBox 36"/>
          <p:cNvSpPr txBox="1"/>
          <p:nvPr/>
        </p:nvSpPr>
        <p:spPr>
          <a:xfrm>
            <a:off x="4425400" y="2428343"/>
            <a:ext cx="228037" cy="157184"/>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38" name="TextBox 37"/>
          <p:cNvSpPr txBox="1"/>
          <p:nvPr/>
        </p:nvSpPr>
        <p:spPr>
          <a:xfrm>
            <a:off x="4557032" y="2428343"/>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39" name="TextBox 38"/>
          <p:cNvSpPr txBox="1"/>
          <p:nvPr/>
        </p:nvSpPr>
        <p:spPr>
          <a:xfrm>
            <a:off x="4710610" y="2428867"/>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40" name="TextBox 39"/>
          <p:cNvSpPr txBox="1"/>
          <p:nvPr/>
        </p:nvSpPr>
        <p:spPr>
          <a:xfrm>
            <a:off x="4890337" y="2423826"/>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1" name="TextBox 40"/>
          <p:cNvSpPr txBox="1"/>
          <p:nvPr/>
        </p:nvSpPr>
        <p:spPr>
          <a:xfrm>
            <a:off x="5054045" y="2432190"/>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2" name="TextBox 41"/>
          <p:cNvSpPr txBox="1"/>
          <p:nvPr/>
        </p:nvSpPr>
        <p:spPr>
          <a:xfrm>
            <a:off x="5194380" y="2428054"/>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43" name="TextBox 42"/>
          <p:cNvSpPr txBox="1"/>
          <p:nvPr/>
        </p:nvSpPr>
        <p:spPr>
          <a:xfrm>
            <a:off x="5365999" y="2426712"/>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44" name="TextBox 43"/>
          <p:cNvSpPr txBox="1"/>
          <p:nvPr/>
        </p:nvSpPr>
        <p:spPr>
          <a:xfrm>
            <a:off x="5846674" y="2430523"/>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45" name="TextBox 44"/>
          <p:cNvSpPr txBox="1"/>
          <p:nvPr/>
        </p:nvSpPr>
        <p:spPr>
          <a:xfrm>
            <a:off x="6197705" y="2528825"/>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46" name="TextBox 45"/>
          <p:cNvSpPr txBox="1"/>
          <p:nvPr/>
        </p:nvSpPr>
        <p:spPr>
          <a:xfrm>
            <a:off x="6640391" y="2858798"/>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47" name="TextBox 46"/>
          <p:cNvSpPr txBox="1"/>
          <p:nvPr/>
        </p:nvSpPr>
        <p:spPr>
          <a:xfrm>
            <a:off x="6870651" y="3203723"/>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48" name="TextBox 47"/>
          <p:cNvSpPr txBox="1"/>
          <p:nvPr/>
        </p:nvSpPr>
        <p:spPr>
          <a:xfrm>
            <a:off x="6964317" y="3881657"/>
            <a:ext cx="228037" cy="157184"/>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49" name="TextBox 48"/>
          <p:cNvSpPr txBox="1"/>
          <p:nvPr/>
        </p:nvSpPr>
        <p:spPr>
          <a:xfrm>
            <a:off x="6861631" y="4561839"/>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0" name="TextBox 49"/>
          <p:cNvSpPr txBox="1"/>
          <p:nvPr/>
        </p:nvSpPr>
        <p:spPr>
          <a:xfrm>
            <a:off x="6943323" y="4222241"/>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1" name="TextBox 50"/>
          <p:cNvSpPr txBox="1"/>
          <p:nvPr/>
        </p:nvSpPr>
        <p:spPr>
          <a:xfrm>
            <a:off x="6931571" y="3539884"/>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2" name="TextBox 51"/>
          <p:cNvSpPr txBox="1"/>
          <p:nvPr/>
        </p:nvSpPr>
        <p:spPr>
          <a:xfrm>
            <a:off x="4270125" y="2624561"/>
            <a:ext cx="398927" cy="231947"/>
          </a:xfrm>
          <a:prstGeom prst="rect">
            <a:avLst/>
          </a:prstGeom>
          <a:noFill/>
        </p:spPr>
        <p:txBody>
          <a:bodyPr wrap="none" rtlCol="0">
            <a:spAutoFit/>
          </a:bodyPr>
          <a:lstStyle/>
          <a:p>
            <a:r>
              <a:rPr lang="en-IN" sz="500" b="1" i="1" dirty="0">
                <a:solidFill>
                  <a:srgbClr val="4CC8F2"/>
                </a:solidFill>
              </a:rPr>
              <a:t>ARCTIC</a:t>
            </a:r>
          </a:p>
          <a:p>
            <a:r>
              <a:rPr lang="en-IN" sz="500" b="1" i="1" dirty="0">
                <a:solidFill>
                  <a:srgbClr val="4CC8F2"/>
                </a:solidFill>
              </a:rPr>
              <a:t>OCEAN</a:t>
            </a:r>
          </a:p>
        </p:txBody>
      </p:sp>
      <p:sp>
        <p:nvSpPr>
          <p:cNvPr id="53" name="TextBox 52"/>
          <p:cNvSpPr txBox="1"/>
          <p:nvPr/>
        </p:nvSpPr>
        <p:spPr>
          <a:xfrm>
            <a:off x="2343221" y="2856508"/>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4" name="TextBox 53"/>
          <p:cNvSpPr txBox="1"/>
          <p:nvPr/>
        </p:nvSpPr>
        <p:spPr>
          <a:xfrm>
            <a:off x="2100276" y="4556929"/>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5" name="TextBox 54"/>
          <p:cNvSpPr txBox="1"/>
          <p:nvPr/>
        </p:nvSpPr>
        <p:spPr>
          <a:xfrm>
            <a:off x="2648113" y="4880621"/>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56" name="TextBox 55"/>
          <p:cNvSpPr txBox="1"/>
          <p:nvPr/>
        </p:nvSpPr>
        <p:spPr>
          <a:xfrm>
            <a:off x="2893069" y="4880621"/>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57" name="TextBox 56"/>
          <p:cNvSpPr txBox="1"/>
          <p:nvPr/>
        </p:nvSpPr>
        <p:spPr>
          <a:xfrm>
            <a:off x="3144342" y="4880621"/>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58" name="TextBox 57"/>
          <p:cNvSpPr txBox="1"/>
          <p:nvPr/>
        </p:nvSpPr>
        <p:spPr>
          <a:xfrm>
            <a:off x="3638524" y="4880621"/>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9" name="TextBox 58"/>
          <p:cNvSpPr txBox="1"/>
          <p:nvPr/>
        </p:nvSpPr>
        <p:spPr>
          <a:xfrm>
            <a:off x="3870282" y="4880621"/>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60" name="TextBox 59"/>
          <p:cNvSpPr txBox="1"/>
          <p:nvPr/>
        </p:nvSpPr>
        <p:spPr>
          <a:xfrm>
            <a:off x="4111302" y="4879169"/>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61" name="TextBox 60"/>
          <p:cNvSpPr txBox="1"/>
          <p:nvPr/>
        </p:nvSpPr>
        <p:spPr>
          <a:xfrm>
            <a:off x="4362921" y="4880621"/>
            <a:ext cx="228037" cy="157184"/>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62" name="TextBox 61"/>
          <p:cNvSpPr txBox="1"/>
          <p:nvPr/>
        </p:nvSpPr>
        <p:spPr>
          <a:xfrm>
            <a:off x="4596512" y="4880621"/>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63" name="TextBox 62"/>
          <p:cNvSpPr txBox="1"/>
          <p:nvPr/>
        </p:nvSpPr>
        <p:spPr>
          <a:xfrm>
            <a:off x="4819206" y="4880621"/>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64" name="TextBox 63"/>
          <p:cNvSpPr txBox="1"/>
          <p:nvPr/>
        </p:nvSpPr>
        <p:spPr>
          <a:xfrm>
            <a:off x="5069166" y="4880621"/>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65" name="TextBox 64"/>
          <p:cNvSpPr txBox="1"/>
          <p:nvPr/>
        </p:nvSpPr>
        <p:spPr>
          <a:xfrm>
            <a:off x="5993563" y="4880621"/>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66" name="TextBox 65"/>
          <p:cNvSpPr txBox="1"/>
          <p:nvPr/>
        </p:nvSpPr>
        <p:spPr>
          <a:xfrm>
            <a:off x="6226796" y="4880621"/>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67" name="TextBox 66"/>
          <p:cNvSpPr txBox="1"/>
          <p:nvPr/>
        </p:nvSpPr>
        <p:spPr>
          <a:xfrm>
            <a:off x="6483459" y="4878482"/>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68" name="TextBox 67"/>
          <p:cNvSpPr txBox="1"/>
          <p:nvPr/>
        </p:nvSpPr>
        <p:spPr>
          <a:xfrm>
            <a:off x="3928958" y="4350670"/>
            <a:ext cx="527786" cy="257719"/>
          </a:xfrm>
          <a:prstGeom prst="rect">
            <a:avLst/>
          </a:prstGeom>
          <a:noFill/>
        </p:spPr>
        <p:txBody>
          <a:bodyPr wrap="none" rtlCol="0">
            <a:spAutoFit/>
          </a:bodyPr>
          <a:lstStyle/>
          <a:p>
            <a:pPr algn="ctr"/>
            <a:r>
              <a:rPr lang="en-IN" sz="600" b="1" i="1" dirty="0">
                <a:solidFill>
                  <a:srgbClr val="4CC8F2"/>
                </a:solidFill>
              </a:rPr>
              <a:t>ATLANTIC</a:t>
            </a:r>
          </a:p>
          <a:p>
            <a:pPr algn="ctr"/>
            <a:r>
              <a:rPr lang="en-IN" sz="600" b="1" i="1" dirty="0">
                <a:solidFill>
                  <a:srgbClr val="4CC8F2"/>
                </a:solidFill>
              </a:rPr>
              <a:t>OCEAN</a:t>
            </a:r>
          </a:p>
        </p:txBody>
      </p:sp>
      <p:sp>
        <p:nvSpPr>
          <p:cNvPr id="69" name="TextBox 68"/>
          <p:cNvSpPr txBox="1"/>
          <p:nvPr/>
        </p:nvSpPr>
        <p:spPr>
          <a:xfrm>
            <a:off x="4244989" y="2426276"/>
            <a:ext cx="260783" cy="157184"/>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70" name="TextBox 69"/>
          <p:cNvSpPr txBox="1"/>
          <p:nvPr/>
        </p:nvSpPr>
        <p:spPr>
          <a:xfrm>
            <a:off x="5535641" y="2426712"/>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71" name="TextBox 70"/>
          <p:cNvSpPr txBox="1"/>
          <p:nvPr/>
        </p:nvSpPr>
        <p:spPr>
          <a:xfrm>
            <a:off x="5701058" y="2426712"/>
            <a:ext cx="293530" cy="157184"/>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72" name="TextBox 71"/>
          <p:cNvSpPr txBox="1"/>
          <p:nvPr/>
        </p:nvSpPr>
        <p:spPr>
          <a:xfrm>
            <a:off x="2151417" y="5613213"/>
            <a:ext cx="1792478" cy="200055"/>
          </a:xfrm>
          <a:prstGeom prst="rect">
            <a:avLst/>
          </a:prstGeom>
          <a:noFill/>
        </p:spPr>
        <p:txBody>
          <a:bodyPr wrap="none" rtlCol="0">
            <a:spAutoFit/>
          </a:bodyPr>
          <a:lstStyle/>
          <a:p>
            <a:r>
              <a:rPr lang="en-US" sz="700" b="1" dirty="0">
                <a:solidFill>
                  <a:schemeClr val="tx1"/>
                </a:solidFill>
                <a:latin typeface="Arial Black" panose="020B0A04020102020204" pitchFamily="34" charset="0"/>
              </a:rPr>
              <a:t>Number of deaths due to malaria</a:t>
            </a:r>
            <a:endParaRPr lang="en-IN" sz="700" b="1" dirty="0">
              <a:solidFill>
                <a:schemeClr val="tx1"/>
              </a:solidFill>
              <a:latin typeface="Arial Black" panose="020B0A04020102020204" pitchFamily="34" charset="0"/>
            </a:endParaRPr>
          </a:p>
        </p:txBody>
      </p:sp>
      <p:sp>
        <p:nvSpPr>
          <p:cNvPr id="74" name="TextBox 73"/>
          <p:cNvSpPr txBox="1"/>
          <p:nvPr/>
        </p:nvSpPr>
        <p:spPr>
          <a:xfrm>
            <a:off x="2361059" y="5762309"/>
            <a:ext cx="829073" cy="192360"/>
          </a:xfrm>
          <a:prstGeom prst="rect">
            <a:avLst/>
          </a:prstGeom>
          <a:noFill/>
        </p:spPr>
        <p:txBody>
          <a:bodyPr wrap="none" rtlCol="0">
            <a:spAutoFit/>
          </a:bodyPr>
          <a:lstStyle/>
          <a:p>
            <a:r>
              <a:rPr lang="en-US" sz="650" b="1" dirty="0">
                <a:solidFill>
                  <a:schemeClr val="tx1"/>
                </a:solidFill>
                <a:latin typeface="+mn-lt"/>
              </a:rPr>
              <a:t>1,000 and above</a:t>
            </a:r>
            <a:endParaRPr lang="en-IN" sz="650" b="1" dirty="0">
              <a:solidFill>
                <a:schemeClr val="tx1"/>
              </a:solidFill>
              <a:latin typeface="+mn-lt"/>
            </a:endParaRPr>
          </a:p>
        </p:txBody>
      </p:sp>
      <p:sp>
        <p:nvSpPr>
          <p:cNvPr id="75" name="TextBox 74"/>
          <p:cNvSpPr txBox="1"/>
          <p:nvPr/>
        </p:nvSpPr>
        <p:spPr>
          <a:xfrm>
            <a:off x="2361059" y="5912828"/>
            <a:ext cx="510076" cy="192360"/>
          </a:xfrm>
          <a:prstGeom prst="rect">
            <a:avLst/>
          </a:prstGeom>
          <a:noFill/>
        </p:spPr>
        <p:txBody>
          <a:bodyPr wrap="none" rtlCol="0">
            <a:spAutoFit/>
          </a:bodyPr>
          <a:lstStyle/>
          <a:p>
            <a:r>
              <a:rPr lang="en-US" sz="650" b="1" dirty="0">
                <a:solidFill>
                  <a:schemeClr val="tx1"/>
                </a:solidFill>
                <a:latin typeface="+mn-lt"/>
              </a:rPr>
              <a:t>100–999</a:t>
            </a:r>
            <a:endParaRPr lang="en-IN" sz="650" b="1" dirty="0">
              <a:solidFill>
                <a:schemeClr val="tx1"/>
              </a:solidFill>
              <a:latin typeface="+mn-lt"/>
            </a:endParaRPr>
          </a:p>
        </p:txBody>
      </p:sp>
      <p:sp>
        <p:nvSpPr>
          <p:cNvPr id="76" name="TextBox 75"/>
          <p:cNvSpPr txBox="1"/>
          <p:nvPr/>
        </p:nvSpPr>
        <p:spPr>
          <a:xfrm>
            <a:off x="2361059" y="6030568"/>
            <a:ext cx="370614" cy="192360"/>
          </a:xfrm>
          <a:prstGeom prst="rect">
            <a:avLst/>
          </a:prstGeom>
          <a:noFill/>
        </p:spPr>
        <p:txBody>
          <a:bodyPr wrap="none" rtlCol="0">
            <a:spAutoFit/>
          </a:bodyPr>
          <a:lstStyle/>
          <a:p>
            <a:r>
              <a:rPr lang="en-US" sz="650" b="1" dirty="0">
                <a:solidFill>
                  <a:schemeClr val="tx1"/>
                </a:solidFill>
                <a:latin typeface="+mn-lt"/>
              </a:rPr>
              <a:t>1–99</a:t>
            </a:r>
            <a:endParaRPr lang="en-IN" sz="650" b="1" dirty="0">
              <a:solidFill>
                <a:schemeClr val="tx1"/>
              </a:solidFill>
              <a:latin typeface="+mn-lt"/>
            </a:endParaRPr>
          </a:p>
        </p:txBody>
      </p:sp>
      <p:sp>
        <p:nvSpPr>
          <p:cNvPr id="77" name="TextBox 76"/>
          <p:cNvSpPr txBox="1"/>
          <p:nvPr/>
        </p:nvSpPr>
        <p:spPr>
          <a:xfrm>
            <a:off x="2361059" y="6168387"/>
            <a:ext cx="745717" cy="192360"/>
          </a:xfrm>
          <a:prstGeom prst="rect">
            <a:avLst/>
          </a:prstGeom>
          <a:noFill/>
        </p:spPr>
        <p:txBody>
          <a:bodyPr wrap="none" rtlCol="0">
            <a:spAutoFit/>
          </a:bodyPr>
          <a:lstStyle/>
          <a:p>
            <a:r>
              <a:rPr lang="en-US" sz="650" b="1" dirty="0">
                <a:solidFill>
                  <a:schemeClr val="tx1"/>
                </a:solidFill>
                <a:latin typeface="+mn-lt"/>
              </a:rPr>
              <a:t>none reported</a:t>
            </a:r>
            <a:endParaRPr lang="en-IN" sz="650" b="1" dirty="0">
              <a:solidFill>
                <a:schemeClr val="tx1"/>
              </a:solidFill>
              <a:latin typeface="+mn-lt"/>
            </a:endParaRPr>
          </a:p>
        </p:txBody>
      </p:sp>
      <p:sp>
        <p:nvSpPr>
          <p:cNvPr id="78" name="TextBox 77"/>
          <p:cNvSpPr txBox="1"/>
          <p:nvPr/>
        </p:nvSpPr>
        <p:spPr>
          <a:xfrm>
            <a:off x="2361059" y="6294910"/>
            <a:ext cx="481222" cy="192360"/>
          </a:xfrm>
          <a:prstGeom prst="rect">
            <a:avLst/>
          </a:prstGeom>
          <a:noFill/>
        </p:spPr>
        <p:txBody>
          <a:bodyPr wrap="none" rtlCol="0">
            <a:spAutoFit/>
          </a:bodyPr>
          <a:lstStyle/>
          <a:p>
            <a:r>
              <a:rPr lang="en-US" sz="650" b="1" dirty="0">
                <a:solidFill>
                  <a:schemeClr val="tx1"/>
                </a:solidFill>
                <a:latin typeface="+mn-lt"/>
              </a:rPr>
              <a:t>no data</a:t>
            </a:r>
            <a:endParaRPr lang="en-IN" sz="650" b="1" dirty="0">
              <a:solidFill>
                <a:schemeClr val="tx1"/>
              </a:solidFill>
              <a:latin typeface="+mn-lt"/>
            </a:endParaRPr>
          </a:p>
        </p:txBody>
      </p:sp>
    </p:spTree>
    <p:extLst>
      <p:ext uri="{BB962C8B-B14F-4D97-AF65-F5344CB8AC3E}">
        <p14:creationId xmlns:p14="http://schemas.microsoft.com/office/powerpoint/2010/main" val="1681104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21" y="2587759"/>
            <a:ext cx="7160351" cy="3743654"/>
          </a:xfrm>
          <a:prstGeom prst="rect">
            <a:avLst/>
          </a:prstGeom>
        </p:spPr>
      </p:pic>
      <p:sp>
        <p:nvSpPr>
          <p:cNvPr id="2" name="Title 1">
            <a:extLst>
              <a:ext uri="{FF2B5EF4-FFF2-40B4-BE49-F238E27FC236}">
                <a16:creationId xmlns:a16="http://schemas.microsoft.com/office/drawing/2014/main" id="{40AC6FE5-FEF1-4419-8135-4E8ECE74B1B6}"/>
              </a:ext>
            </a:extLst>
          </p:cNvPr>
          <p:cNvSpPr>
            <a:spLocks noGrp="1"/>
          </p:cNvSpPr>
          <p:nvPr>
            <p:ph type="title"/>
          </p:nvPr>
        </p:nvSpPr>
        <p:spPr/>
        <p:txBody>
          <a:bodyPr/>
          <a:lstStyle/>
          <a:p>
            <a:r>
              <a:rPr lang="en-US" dirty="0"/>
              <a:t>2.4.3 Epidemiologic Futures </a:t>
            </a:r>
            <a:r>
              <a:rPr lang="en-US" sz="2000" b="0" dirty="0"/>
              <a:t>(3 of 5)</a:t>
            </a:r>
          </a:p>
        </p:txBody>
      </p:sp>
      <p:sp>
        <p:nvSpPr>
          <p:cNvPr id="3" name="Content Placeholder 2">
            <a:extLst>
              <a:ext uri="{FF2B5EF4-FFF2-40B4-BE49-F238E27FC236}">
                <a16:creationId xmlns:a16="http://schemas.microsoft.com/office/drawing/2014/main" id="{40DB6924-269C-4A9C-B4D1-0384F97920A8}"/>
              </a:ext>
            </a:extLst>
          </p:cNvPr>
          <p:cNvSpPr>
            <a:spLocks noGrp="1"/>
          </p:cNvSpPr>
          <p:nvPr>
            <p:ph sz="quarter" idx="13"/>
          </p:nvPr>
        </p:nvSpPr>
        <p:spPr>
          <a:xfrm>
            <a:off x="457200" y="1556326"/>
            <a:ext cx="8229600" cy="780474"/>
          </a:xfrm>
        </p:spPr>
        <p:txBody>
          <a:bodyPr/>
          <a:lstStyle/>
          <a:p>
            <a:pPr marL="432" indent="0">
              <a:buNone/>
            </a:pPr>
            <a:r>
              <a:rPr lang="en-IN" b="1" dirty="0"/>
              <a:t>Figure 2-56:</a:t>
            </a:r>
            <a:r>
              <a:rPr lang="en-IN" dirty="0"/>
              <a:t> </a:t>
            </a:r>
            <a:r>
              <a:rPr lang="en-US" dirty="0"/>
              <a:t>Tuberculosis is expensive to treat, so deaths are concentrated in the world’s poorer regions. </a:t>
            </a:r>
          </a:p>
        </p:txBody>
      </p:sp>
      <p:sp>
        <p:nvSpPr>
          <p:cNvPr id="7" name="TextBox 6"/>
          <p:cNvSpPr txBox="1"/>
          <p:nvPr/>
        </p:nvSpPr>
        <p:spPr>
          <a:xfrm>
            <a:off x="5662854" y="4842999"/>
            <a:ext cx="606863" cy="368494"/>
          </a:xfrm>
          <a:prstGeom prst="rect">
            <a:avLst/>
          </a:prstGeom>
          <a:noFill/>
        </p:spPr>
        <p:txBody>
          <a:bodyPr wrap="none" rtlCol="0">
            <a:spAutoFit/>
          </a:bodyPr>
          <a:lstStyle/>
          <a:p>
            <a:pPr algn="ctr"/>
            <a:r>
              <a:rPr lang="en-IN" sz="800" b="1" i="1" dirty="0">
                <a:solidFill>
                  <a:srgbClr val="4CC8F2"/>
                </a:solidFill>
              </a:rPr>
              <a:t>INDIAN</a:t>
            </a:r>
          </a:p>
          <a:p>
            <a:pPr algn="ctr"/>
            <a:r>
              <a:rPr lang="en-IN" sz="800" b="1" i="1" dirty="0">
                <a:solidFill>
                  <a:srgbClr val="4CC8F2"/>
                </a:solidFill>
              </a:rPr>
              <a:t>OCEAN</a:t>
            </a:r>
          </a:p>
        </p:txBody>
      </p:sp>
      <p:sp>
        <p:nvSpPr>
          <p:cNvPr id="8" name="TextBox 7"/>
          <p:cNvSpPr txBox="1"/>
          <p:nvPr/>
        </p:nvSpPr>
        <p:spPr>
          <a:xfrm>
            <a:off x="3233280" y="3827018"/>
            <a:ext cx="754645" cy="36849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9" name="TextBox 8"/>
          <p:cNvSpPr txBox="1"/>
          <p:nvPr/>
        </p:nvSpPr>
        <p:spPr>
          <a:xfrm>
            <a:off x="5525768" y="5343691"/>
            <a:ext cx="1177741" cy="199465"/>
          </a:xfrm>
          <a:prstGeom prst="rect">
            <a:avLst/>
          </a:prstGeom>
          <a:noFill/>
        </p:spPr>
        <p:txBody>
          <a:bodyPr wrap="none" rtlCol="0">
            <a:spAutoFit/>
          </a:bodyPr>
          <a:lstStyle/>
          <a:p>
            <a:pPr algn="ctr"/>
            <a:r>
              <a:rPr lang="en-IN" sz="600" b="1" i="1" dirty="0">
                <a:solidFill>
                  <a:srgbClr val="01A7EC"/>
                </a:solidFill>
                <a:effectLst>
                  <a:glow rad="127000">
                    <a:schemeClr val="bg1"/>
                  </a:glow>
                </a:effectLst>
                <a:latin typeface="+mn-lt"/>
              </a:rPr>
              <a:t>TROPIC OF CAPRICORN</a:t>
            </a:r>
          </a:p>
        </p:txBody>
      </p:sp>
      <p:sp>
        <p:nvSpPr>
          <p:cNvPr id="10" name="TextBox 9"/>
          <p:cNvSpPr txBox="1"/>
          <p:nvPr/>
        </p:nvSpPr>
        <p:spPr>
          <a:xfrm>
            <a:off x="7476712" y="4633120"/>
            <a:ext cx="615017" cy="199465"/>
          </a:xfrm>
          <a:prstGeom prst="rect">
            <a:avLst/>
          </a:prstGeom>
          <a:noFill/>
        </p:spPr>
        <p:txBody>
          <a:bodyPr wrap="none" rtlCol="0">
            <a:spAutoFit/>
          </a:bodyPr>
          <a:lstStyle/>
          <a:p>
            <a:pPr algn="ctr"/>
            <a:r>
              <a:rPr lang="en-IN" sz="600" b="1" i="1" dirty="0">
                <a:solidFill>
                  <a:srgbClr val="00A7EC"/>
                </a:solidFill>
                <a:latin typeface="+mn-lt"/>
              </a:rPr>
              <a:t>EQUATOR</a:t>
            </a:r>
          </a:p>
        </p:txBody>
      </p:sp>
      <p:sp>
        <p:nvSpPr>
          <p:cNvPr id="11" name="TextBox 10"/>
          <p:cNvSpPr txBox="1"/>
          <p:nvPr/>
        </p:nvSpPr>
        <p:spPr>
          <a:xfrm>
            <a:off x="7230683" y="4322892"/>
            <a:ext cx="649088" cy="36849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2" name="TextBox 11"/>
          <p:cNvSpPr txBox="1"/>
          <p:nvPr/>
        </p:nvSpPr>
        <p:spPr>
          <a:xfrm>
            <a:off x="7015442" y="4069804"/>
            <a:ext cx="1030567" cy="199465"/>
          </a:xfrm>
          <a:prstGeom prst="rect">
            <a:avLst/>
          </a:prstGeom>
          <a:noFill/>
        </p:spPr>
        <p:txBody>
          <a:bodyPr wrap="none" rtlCol="0">
            <a:spAutoFit/>
          </a:bodyPr>
          <a:lstStyle/>
          <a:p>
            <a:pPr algn="ctr"/>
            <a:r>
              <a:rPr lang="en-IN" sz="600" b="1" i="1" dirty="0">
                <a:solidFill>
                  <a:srgbClr val="00A7EC"/>
                </a:solidFill>
                <a:latin typeface="+mn-lt"/>
              </a:rPr>
              <a:t>TROPIC OF CANCER</a:t>
            </a:r>
          </a:p>
        </p:txBody>
      </p:sp>
      <p:sp>
        <p:nvSpPr>
          <p:cNvPr id="13" name="TextBox 12"/>
          <p:cNvSpPr txBox="1"/>
          <p:nvPr/>
        </p:nvSpPr>
        <p:spPr>
          <a:xfrm>
            <a:off x="1346274" y="4387698"/>
            <a:ext cx="649088" cy="36849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4" name="TextBox 13"/>
          <p:cNvSpPr txBox="1"/>
          <p:nvPr/>
        </p:nvSpPr>
        <p:spPr>
          <a:xfrm>
            <a:off x="6060806" y="5757044"/>
            <a:ext cx="561341" cy="182842"/>
          </a:xfrm>
          <a:prstGeom prst="rect">
            <a:avLst/>
          </a:prstGeom>
          <a:noFill/>
        </p:spPr>
        <p:txBody>
          <a:bodyPr wrap="none" rtlCol="0">
            <a:spAutoFit/>
          </a:bodyPr>
          <a:lstStyle/>
          <a:p>
            <a:r>
              <a:rPr lang="en-IN" sz="550" b="1" dirty="0">
                <a:solidFill>
                  <a:schemeClr val="tx1"/>
                </a:solidFill>
              </a:rPr>
              <a:t>3,000 Miles</a:t>
            </a:r>
          </a:p>
        </p:txBody>
      </p:sp>
      <p:sp>
        <p:nvSpPr>
          <p:cNvPr id="15" name="TextBox 14"/>
          <p:cNvSpPr txBox="1"/>
          <p:nvPr/>
        </p:nvSpPr>
        <p:spPr>
          <a:xfrm>
            <a:off x="5741334" y="5915974"/>
            <a:ext cx="746607" cy="182842"/>
          </a:xfrm>
          <a:prstGeom prst="rect">
            <a:avLst/>
          </a:prstGeom>
          <a:noFill/>
        </p:spPr>
        <p:txBody>
          <a:bodyPr wrap="none" rtlCol="0">
            <a:spAutoFit/>
          </a:bodyPr>
          <a:lstStyle/>
          <a:p>
            <a:r>
              <a:rPr lang="en-IN" sz="550" b="1" dirty="0">
                <a:solidFill>
                  <a:schemeClr val="tx1"/>
                </a:solidFill>
              </a:rPr>
              <a:t>3,000 </a:t>
            </a:r>
            <a:r>
              <a:rPr lang="en-IN" sz="550" b="1" dirty="0" err="1">
                <a:solidFill>
                  <a:schemeClr val="tx1"/>
                </a:solidFill>
              </a:rPr>
              <a:t>Kilometers</a:t>
            </a:r>
            <a:endParaRPr lang="en-IN" sz="550" b="1" dirty="0">
              <a:solidFill>
                <a:schemeClr val="tx1"/>
              </a:solidFill>
            </a:endParaRPr>
          </a:p>
        </p:txBody>
      </p:sp>
      <p:sp>
        <p:nvSpPr>
          <p:cNvPr id="16" name="TextBox 15"/>
          <p:cNvSpPr txBox="1"/>
          <p:nvPr/>
        </p:nvSpPr>
        <p:spPr>
          <a:xfrm>
            <a:off x="5622759" y="5756754"/>
            <a:ext cx="370880" cy="182842"/>
          </a:xfrm>
          <a:prstGeom prst="rect">
            <a:avLst/>
          </a:prstGeom>
          <a:noFill/>
        </p:spPr>
        <p:txBody>
          <a:bodyPr wrap="none" rtlCol="0">
            <a:spAutoFit/>
          </a:bodyPr>
          <a:lstStyle/>
          <a:p>
            <a:r>
              <a:rPr lang="en-IN" sz="550" b="1" dirty="0">
                <a:solidFill>
                  <a:schemeClr val="tx1"/>
                </a:solidFill>
              </a:rPr>
              <a:t>1,500</a:t>
            </a:r>
          </a:p>
        </p:txBody>
      </p:sp>
      <p:sp>
        <p:nvSpPr>
          <p:cNvPr id="17" name="TextBox 16"/>
          <p:cNvSpPr txBox="1"/>
          <p:nvPr/>
        </p:nvSpPr>
        <p:spPr>
          <a:xfrm>
            <a:off x="5266619" y="5756754"/>
            <a:ext cx="223138" cy="176972"/>
          </a:xfrm>
          <a:prstGeom prst="rect">
            <a:avLst/>
          </a:prstGeom>
          <a:noFill/>
        </p:spPr>
        <p:txBody>
          <a:bodyPr wrap="none" rtlCol="0">
            <a:spAutoFit/>
          </a:bodyPr>
          <a:lstStyle/>
          <a:p>
            <a:r>
              <a:rPr lang="en-IN" sz="550" b="1" dirty="0">
                <a:solidFill>
                  <a:schemeClr val="tx1"/>
                </a:solidFill>
              </a:rPr>
              <a:t>0</a:t>
            </a:r>
          </a:p>
        </p:txBody>
      </p:sp>
      <p:sp>
        <p:nvSpPr>
          <p:cNvPr id="18" name="TextBox 17"/>
          <p:cNvSpPr txBox="1"/>
          <p:nvPr/>
        </p:nvSpPr>
        <p:spPr>
          <a:xfrm>
            <a:off x="5462533" y="5915974"/>
            <a:ext cx="370880" cy="182842"/>
          </a:xfrm>
          <a:prstGeom prst="rect">
            <a:avLst/>
          </a:prstGeom>
          <a:noFill/>
        </p:spPr>
        <p:txBody>
          <a:bodyPr wrap="none" rtlCol="0">
            <a:spAutoFit/>
          </a:bodyPr>
          <a:lstStyle/>
          <a:p>
            <a:r>
              <a:rPr lang="en-IN" sz="550" b="1" dirty="0">
                <a:solidFill>
                  <a:schemeClr val="tx1"/>
                </a:solidFill>
              </a:rPr>
              <a:t>1,500</a:t>
            </a:r>
          </a:p>
        </p:txBody>
      </p:sp>
      <p:sp>
        <p:nvSpPr>
          <p:cNvPr id="19" name="TextBox 18"/>
          <p:cNvSpPr txBox="1"/>
          <p:nvPr/>
        </p:nvSpPr>
        <p:spPr>
          <a:xfrm>
            <a:off x="5269412" y="5915974"/>
            <a:ext cx="223138" cy="176972"/>
          </a:xfrm>
          <a:prstGeom prst="rect">
            <a:avLst/>
          </a:prstGeom>
          <a:noFill/>
        </p:spPr>
        <p:txBody>
          <a:bodyPr wrap="none" rtlCol="0">
            <a:spAutoFit/>
          </a:bodyPr>
          <a:lstStyle/>
          <a:p>
            <a:r>
              <a:rPr lang="en-IN" sz="550" b="1" dirty="0">
                <a:solidFill>
                  <a:schemeClr val="tx1"/>
                </a:solidFill>
              </a:rPr>
              <a:t>0</a:t>
            </a:r>
          </a:p>
        </p:txBody>
      </p:sp>
      <p:sp>
        <p:nvSpPr>
          <p:cNvPr id="20" name="TextBox 19"/>
          <p:cNvSpPr txBox="1"/>
          <p:nvPr/>
        </p:nvSpPr>
        <p:spPr>
          <a:xfrm>
            <a:off x="6302147" y="6125022"/>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21" name="TextBox 20"/>
          <p:cNvSpPr txBox="1"/>
          <p:nvPr/>
        </p:nvSpPr>
        <p:spPr>
          <a:xfrm>
            <a:off x="5966286" y="6125022"/>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22" name="TextBox 21"/>
          <p:cNvSpPr txBox="1"/>
          <p:nvPr/>
        </p:nvSpPr>
        <p:spPr>
          <a:xfrm>
            <a:off x="5655019" y="6125022"/>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23" name="TextBox 22"/>
          <p:cNvSpPr txBox="1"/>
          <p:nvPr/>
        </p:nvSpPr>
        <p:spPr>
          <a:xfrm>
            <a:off x="2928222" y="6125022"/>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24" name="TextBox 23"/>
          <p:cNvSpPr txBox="1"/>
          <p:nvPr/>
        </p:nvSpPr>
        <p:spPr>
          <a:xfrm>
            <a:off x="1064188" y="4943953"/>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25" name="TextBox 24"/>
          <p:cNvSpPr txBox="1"/>
          <p:nvPr/>
        </p:nvSpPr>
        <p:spPr>
          <a:xfrm>
            <a:off x="2414436" y="5175940"/>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26" name="TextBox 25"/>
          <p:cNvSpPr txBox="1"/>
          <p:nvPr/>
        </p:nvSpPr>
        <p:spPr>
          <a:xfrm>
            <a:off x="915213" y="4698571"/>
            <a:ext cx="291233" cy="216087"/>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27" name="TextBox 26"/>
          <p:cNvSpPr txBox="1"/>
          <p:nvPr/>
        </p:nvSpPr>
        <p:spPr>
          <a:xfrm>
            <a:off x="928032" y="4207855"/>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28" name="TextBox 27"/>
          <p:cNvSpPr txBox="1"/>
          <p:nvPr/>
        </p:nvSpPr>
        <p:spPr>
          <a:xfrm>
            <a:off x="1058449" y="3716469"/>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29" name="TextBox 28"/>
          <p:cNvSpPr txBox="1"/>
          <p:nvPr/>
        </p:nvSpPr>
        <p:spPr>
          <a:xfrm>
            <a:off x="2056362" y="2749655"/>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30" name="TextBox 29"/>
          <p:cNvSpPr txBox="1"/>
          <p:nvPr/>
        </p:nvSpPr>
        <p:spPr>
          <a:xfrm>
            <a:off x="2441447" y="2605578"/>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31" name="TextBox 30"/>
          <p:cNvSpPr txBox="1"/>
          <p:nvPr/>
        </p:nvSpPr>
        <p:spPr>
          <a:xfrm>
            <a:off x="2702266" y="2605578"/>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32" name="TextBox 31"/>
          <p:cNvSpPr txBox="1"/>
          <p:nvPr/>
        </p:nvSpPr>
        <p:spPr>
          <a:xfrm>
            <a:off x="2932127" y="2605578"/>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33" name="TextBox 32"/>
          <p:cNvSpPr txBox="1"/>
          <p:nvPr/>
        </p:nvSpPr>
        <p:spPr>
          <a:xfrm>
            <a:off x="3171352" y="2605578"/>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34" name="TextBox 33"/>
          <p:cNvSpPr txBox="1"/>
          <p:nvPr/>
        </p:nvSpPr>
        <p:spPr>
          <a:xfrm>
            <a:off x="3423761" y="2605575"/>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35" name="TextBox 34"/>
          <p:cNvSpPr txBox="1"/>
          <p:nvPr/>
        </p:nvSpPr>
        <p:spPr>
          <a:xfrm>
            <a:off x="3665188" y="2605578"/>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36" name="TextBox 35"/>
          <p:cNvSpPr txBox="1"/>
          <p:nvPr/>
        </p:nvSpPr>
        <p:spPr>
          <a:xfrm>
            <a:off x="3889595" y="2605578"/>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37" name="TextBox 36"/>
          <p:cNvSpPr txBox="1"/>
          <p:nvPr/>
        </p:nvSpPr>
        <p:spPr>
          <a:xfrm>
            <a:off x="4375015" y="2605985"/>
            <a:ext cx="291233" cy="216087"/>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38" name="TextBox 37"/>
          <p:cNvSpPr txBox="1"/>
          <p:nvPr/>
        </p:nvSpPr>
        <p:spPr>
          <a:xfrm>
            <a:off x="4582274" y="2605985"/>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39" name="TextBox 38"/>
          <p:cNvSpPr txBox="1"/>
          <p:nvPr/>
        </p:nvSpPr>
        <p:spPr>
          <a:xfrm>
            <a:off x="4814566" y="2606734"/>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40" name="TextBox 39"/>
          <p:cNvSpPr txBox="1"/>
          <p:nvPr/>
        </p:nvSpPr>
        <p:spPr>
          <a:xfrm>
            <a:off x="5039794" y="2599526"/>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41" name="TextBox 40"/>
          <p:cNvSpPr txBox="1"/>
          <p:nvPr/>
        </p:nvSpPr>
        <p:spPr>
          <a:xfrm>
            <a:off x="5273869" y="2611485"/>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42" name="TextBox 41"/>
          <p:cNvSpPr txBox="1"/>
          <p:nvPr/>
        </p:nvSpPr>
        <p:spPr>
          <a:xfrm>
            <a:off x="5474523" y="2605572"/>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43" name="TextBox 42"/>
          <p:cNvSpPr txBox="1"/>
          <p:nvPr/>
        </p:nvSpPr>
        <p:spPr>
          <a:xfrm>
            <a:off x="5719909" y="2603653"/>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44" name="TextBox 43"/>
          <p:cNvSpPr txBox="1"/>
          <p:nvPr/>
        </p:nvSpPr>
        <p:spPr>
          <a:xfrm>
            <a:off x="6424068" y="2609101"/>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180°</a:t>
            </a:r>
          </a:p>
        </p:txBody>
      </p:sp>
      <p:sp>
        <p:nvSpPr>
          <p:cNvPr id="45" name="TextBox 44"/>
          <p:cNvSpPr txBox="1"/>
          <p:nvPr/>
        </p:nvSpPr>
        <p:spPr>
          <a:xfrm>
            <a:off x="6936530" y="2749655"/>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80°</a:t>
            </a:r>
          </a:p>
        </p:txBody>
      </p:sp>
      <p:sp>
        <p:nvSpPr>
          <p:cNvPr id="46" name="TextBox 45"/>
          <p:cNvSpPr txBox="1"/>
          <p:nvPr/>
        </p:nvSpPr>
        <p:spPr>
          <a:xfrm>
            <a:off x="7498615" y="3239312"/>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47" name="TextBox 46"/>
          <p:cNvSpPr txBox="1"/>
          <p:nvPr/>
        </p:nvSpPr>
        <p:spPr>
          <a:xfrm>
            <a:off x="7838760" y="3719350"/>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48" name="TextBox 47"/>
          <p:cNvSpPr txBox="1"/>
          <p:nvPr/>
        </p:nvSpPr>
        <p:spPr>
          <a:xfrm>
            <a:off x="8038051" y="4696960"/>
            <a:ext cx="291233" cy="216087"/>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49" name="TextBox 48"/>
          <p:cNvSpPr txBox="1"/>
          <p:nvPr/>
        </p:nvSpPr>
        <p:spPr>
          <a:xfrm>
            <a:off x="7823231" y="5670135"/>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50" name="TextBox 49"/>
          <p:cNvSpPr txBox="1"/>
          <p:nvPr/>
        </p:nvSpPr>
        <p:spPr>
          <a:xfrm>
            <a:off x="7973510" y="5183547"/>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51" name="TextBox 50"/>
          <p:cNvSpPr txBox="1"/>
          <p:nvPr/>
        </p:nvSpPr>
        <p:spPr>
          <a:xfrm>
            <a:off x="7973509" y="4208155"/>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52" name="TextBox 51"/>
          <p:cNvSpPr txBox="1"/>
          <p:nvPr/>
        </p:nvSpPr>
        <p:spPr>
          <a:xfrm>
            <a:off x="4168427" y="2860204"/>
            <a:ext cx="570397" cy="331644"/>
          </a:xfrm>
          <a:prstGeom prst="rect">
            <a:avLst/>
          </a:prstGeom>
          <a:noFill/>
        </p:spPr>
        <p:txBody>
          <a:bodyPr wrap="none" rtlCol="0">
            <a:spAutoFit/>
          </a:bodyPr>
          <a:lstStyle/>
          <a:p>
            <a:r>
              <a:rPr lang="en-IN" sz="700" b="1" i="1" dirty="0">
                <a:solidFill>
                  <a:srgbClr val="4CC8F2"/>
                </a:solidFill>
              </a:rPr>
              <a:t>ARCTIC</a:t>
            </a:r>
          </a:p>
          <a:p>
            <a:r>
              <a:rPr lang="en-IN" sz="700" b="1" i="1" dirty="0">
                <a:solidFill>
                  <a:srgbClr val="4CC8F2"/>
                </a:solidFill>
              </a:rPr>
              <a:t>OCEAN</a:t>
            </a:r>
          </a:p>
        </p:txBody>
      </p:sp>
      <p:sp>
        <p:nvSpPr>
          <p:cNvPr id="53" name="TextBox 52"/>
          <p:cNvSpPr txBox="1"/>
          <p:nvPr/>
        </p:nvSpPr>
        <p:spPr>
          <a:xfrm>
            <a:off x="1403356" y="3216748"/>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54" name="TextBox 53"/>
          <p:cNvSpPr txBox="1"/>
          <p:nvPr/>
        </p:nvSpPr>
        <p:spPr>
          <a:xfrm>
            <a:off x="2509559" y="5656682"/>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55" name="TextBox 54"/>
          <p:cNvSpPr txBox="1"/>
          <p:nvPr/>
        </p:nvSpPr>
        <p:spPr>
          <a:xfrm>
            <a:off x="1457531" y="4943953"/>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56" name="TextBox 55"/>
          <p:cNvSpPr txBox="1"/>
          <p:nvPr/>
        </p:nvSpPr>
        <p:spPr>
          <a:xfrm>
            <a:off x="1858576" y="4931253"/>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120°</a:t>
            </a:r>
          </a:p>
        </p:txBody>
      </p:sp>
      <p:sp>
        <p:nvSpPr>
          <p:cNvPr id="57" name="TextBox 56"/>
          <p:cNvSpPr txBox="1"/>
          <p:nvPr/>
        </p:nvSpPr>
        <p:spPr>
          <a:xfrm>
            <a:off x="2543321" y="6125022"/>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100°</a:t>
            </a:r>
          </a:p>
        </p:txBody>
      </p:sp>
      <p:sp>
        <p:nvSpPr>
          <p:cNvPr id="58" name="TextBox 57"/>
          <p:cNvSpPr txBox="1"/>
          <p:nvPr/>
        </p:nvSpPr>
        <p:spPr>
          <a:xfrm>
            <a:off x="3249916" y="6125022"/>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59" name="TextBox 58"/>
          <p:cNvSpPr txBox="1"/>
          <p:nvPr/>
        </p:nvSpPr>
        <p:spPr>
          <a:xfrm>
            <a:off x="3624981" y="6125022"/>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60" name="TextBox 59"/>
          <p:cNvSpPr txBox="1"/>
          <p:nvPr/>
        </p:nvSpPr>
        <p:spPr>
          <a:xfrm>
            <a:off x="3944412" y="6122946"/>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61" name="TextBox 60"/>
          <p:cNvSpPr txBox="1"/>
          <p:nvPr/>
        </p:nvSpPr>
        <p:spPr>
          <a:xfrm>
            <a:off x="4313010" y="6125022"/>
            <a:ext cx="291233" cy="216087"/>
          </a:xfrm>
          <a:prstGeom prst="rect">
            <a:avLst/>
          </a:prstGeom>
          <a:noFill/>
        </p:spPr>
        <p:txBody>
          <a:bodyPr wrap="none" rtlCol="0">
            <a:spAutoFit/>
          </a:bodyPr>
          <a:lstStyle/>
          <a:p>
            <a:r>
              <a:rPr lang="en-IN" sz="700" b="1" i="1" dirty="0">
                <a:solidFill>
                  <a:srgbClr val="00A7EC"/>
                </a:solidFill>
                <a:effectLst>
                  <a:glow rad="50800">
                    <a:schemeClr val="bg1"/>
                  </a:glow>
                </a:effectLst>
              </a:rPr>
              <a:t>0°</a:t>
            </a:r>
          </a:p>
        </p:txBody>
      </p:sp>
      <p:sp>
        <p:nvSpPr>
          <p:cNvPr id="62" name="TextBox 61"/>
          <p:cNvSpPr txBox="1"/>
          <p:nvPr/>
        </p:nvSpPr>
        <p:spPr>
          <a:xfrm>
            <a:off x="4632657" y="6125022"/>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63" name="TextBox 62"/>
          <p:cNvSpPr txBox="1"/>
          <p:nvPr/>
        </p:nvSpPr>
        <p:spPr>
          <a:xfrm>
            <a:off x="4956442" y="6125022"/>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40°</a:t>
            </a:r>
          </a:p>
        </p:txBody>
      </p:sp>
      <p:sp>
        <p:nvSpPr>
          <p:cNvPr id="64" name="TextBox 63"/>
          <p:cNvSpPr txBox="1"/>
          <p:nvPr/>
        </p:nvSpPr>
        <p:spPr>
          <a:xfrm>
            <a:off x="5322897" y="6125022"/>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60°</a:t>
            </a:r>
          </a:p>
        </p:txBody>
      </p:sp>
      <p:sp>
        <p:nvSpPr>
          <p:cNvPr id="65" name="TextBox 64"/>
          <p:cNvSpPr txBox="1"/>
          <p:nvPr/>
        </p:nvSpPr>
        <p:spPr>
          <a:xfrm>
            <a:off x="6642364" y="6125022"/>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66" name="TextBox 65"/>
          <p:cNvSpPr txBox="1"/>
          <p:nvPr/>
        </p:nvSpPr>
        <p:spPr>
          <a:xfrm>
            <a:off x="6979374" y="6125022"/>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67" name="TextBox 66"/>
          <p:cNvSpPr txBox="1"/>
          <p:nvPr/>
        </p:nvSpPr>
        <p:spPr>
          <a:xfrm>
            <a:off x="7328329" y="6121964"/>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180°</a:t>
            </a:r>
          </a:p>
        </p:txBody>
      </p:sp>
      <p:sp>
        <p:nvSpPr>
          <p:cNvPr id="68" name="TextBox 67"/>
          <p:cNvSpPr txBox="1"/>
          <p:nvPr/>
        </p:nvSpPr>
        <p:spPr>
          <a:xfrm>
            <a:off x="3684725" y="5386912"/>
            <a:ext cx="754645" cy="36849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69" name="TextBox 68"/>
          <p:cNvSpPr txBox="1"/>
          <p:nvPr/>
        </p:nvSpPr>
        <p:spPr>
          <a:xfrm>
            <a:off x="4117057" y="2603028"/>
            <a:ext cx="344907" cy="216087"/>
          </a:xfrm>
          <a:prstGeom prst="rect">
            <a:avLst/>
          </a:prstGeom>
          <a:noFill/>
        </p:spPr>
        <p:txBody>
          <a:bodyPr wrap="none" rtlCol="0">
            <a:spAutoFit/>
          </a:bodyPr>
          <a:lstStyle/>
          <a:p>
            <a:r>
              <a:rPr lang="en-IN" sz="700" b="1" i="1" dirty="0">
                <a:solidFill>
                  <a:srgbClr val="00A7EC"/>
                </a:solidFill>
                <a:effectLst>
                  <a:glow rad="50800">
                    <a:schemeClr val="bg1"/>
                  </a:glow>
                </a:effectLst>
              </a:rPr>
              <a:t>20°</a:t>
            </a:r>
          </a:p>
        </p:txBody>
      </p:sp>
      <p:sp>
        <p:nvSpPr>
          <p:cNvPr id="70" name="TextBox 69"/>
          <p:cNvSpPr txBox="1"/>
          <p:nvPr/>
        </p:nvSpPr>
        <p:spPr>
          <a:xfrm>
            <a:off x="5962468" y="2603653"/>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140°</a:t>
            </a:r>
          </a:p>
        </p:txBody>
      </p:sp>
      <p:sp>
        <p:nvSpPr>
          <p:cNvPr id="71" name="TextBox 70"/>
          <p:cNvSpPr txBox="1"/>
          <p:nvPr/>
        </p:nvSpPr>
        <p:spPr>
          <a:xfrm>
            <a:off x="6182833" y="2603653"/>
            <a:ext cx="413019" cy="221096"/>
          </a:xfrm>
          <a:prstGeom prst="rect">
            <a:avLst/>
          </a:prstGeom>
          <a:noFill/>
        </p:spPr>
        <p:txBody>
          <a:bodyPr wrap="none" rtlCol="0">
            <a:spAutoFit/>
          </a:bodyPr>
          <a:lstStyle/>
          <a:p>
            <a:r>
              <a:rPr lang="en-IN" sz="700" b="1" i="1" dirty="0">
                <a:solidFill>
                  <a:srgbClr val="00A7EC"/>
                </a:solidFill>
                <a:effectLst>
                  <a:glow rad="50800">
                    <a:schemeClr val="bg1"/>
                  </a:glow>
                </a:effectLst>
              </a:rPr>
              <a:t>160°</a:t>
            </a:r>
          </a:p>
        </p:txBody>
      </p:sp>
      <p:sp>
        <p:nvSpPr>
          <p:cNvPr id="72" name="TextBox 71"/>
          <p:cNvSpPr txBox="1"/>
          <p:nvPr/>
        </p:nvSpPr>
        <p:spPr>
          <a:xfrm>
            <a:off x="950882" y="5165195"/>
            <a:ext cx="1462260" cy="215444"/>
          </a:xfrm>
          <a:prstGeom prst="rect">
            <a:avLst/>
          </a:prstGeom>
          <a:noFill/>
        </p:spPr>
        <p:txBody>
          <a:bodyPr wrap="none" rtlCol="0">
            <a:spAutoFit/>
          </a:bodyPr>
          <a:lstStyle/>
          <a:p>
            <a:r>
              <a:rPr lang="en-US" sz="800" b="1" dirty="0">
                <a:solidFill>
                  <a:schemeClr val="tx1"/>
                </a:solidFill>
                <a:latin typeface="Arial Black" panose="020B0A04020102020204" pitchFamily="34" charset="0"/>
              </a:rPr>
              <a:t>Number of cases of TB</a:t>
            </a:r>
            <a:endParaRPr lang="en-IN" sz="800" b="1" dirty="0">
              <a:solidFill>
                <a:schemeClr val="tx1"/>
              </a:solidFill>
              <a:latin typeface="Arial Black" panose="020B0A04020102020204" pitchFamily="34" charset="0"/>
            </a:endParaRPr>
          </a:p>
        </p:txBody>
      </p:sp>
      <p:sp>
        <p:nvSpPr>
          <p:cNvPr id="73" name="TextBox 72"/>
          <p:cNvSpPr txBox="1"/>
          <p:nvPr/>
        </p:nvSpPr>
        <p:spPr>
          <a:xfrm>
            <a:off x="1229795" y="5353190"/>
            <a:ext cx="1154483" cy="223138"/>
          </a:xfrm>
          <a:prstGeom prst="rect">
            <a:avLst/>
          </a:prstGeom>
          <a:noFill/>
        </p:spPr>
        <p:txBody>
          <a:bodyPr wrap="none" rtlCol="0">
            <a:spAutoFit/>
          </a:bodyPr>
          <a:lstStyle/>
          <a:p>
            <a:r>
              <a:rPr lang="en-US" sz="850" b="1" dirty="0">
                <a:solidFill>
                  <a:schemeClr val="tx1"/>
                </a:solidFill>
                <a:latin typeface="+mn-lt"/>
              </a:rPr>
              <a:t>100,000 and above</a:t>
            </a:r>
            <a:endParaRPr lang="en-IN" sz="850" b="1" dirty="0">
              <a:solidFill>
                <a:schemeClr val="tx1"/>
              </a:solidFill>
              <a:latin typeface="+mn-lt"/>
            </a:endParaRPr>
          </a:p>
        </p:txBody>
      </p:sp>
      <p:sp>
        <p:nvSpPr>
          <p:cNvPr id="74" name="TextBox 73"/>
          <p:cNvSpPr txBox="1"/>
          <p:nvPr/>
        </p:nvSpPr>
        <p:spPr>
          <a:xfrm>
            <a:off x="1229795" y="5550863"/>
            <a:ext cx="915635" cy="223138"/>
          </a:xfrm>
          <a:prstGeom prst="rect">
            <a:avLst/>
          </a:prstGeom>
          <a:noFill/>
        </p:spPr>
        <p:txBody>
          <a:bodyPr wrap="none" rtlCol="0">
            <a:spAutoFit/>
          </a:bodyPr>
          <a:lstStyle/>
          <a:p>
            <a:r>
              <a:rPr lang="en-US" sz="850" b="1" dirty="0">
                <a:solidFill>
                  <a:schemeClr val="tx1"/>
                </a:solidFill>
                <a:latin typeface="+mn-lt"/>
              </a:rPr>
              <a:t>10,000–99,999</a:t>
            </a:r>
            <a:endParaRPr lang="en-IN" sz="850" b="1" dirty="0">
              <a:solidFill>
                <a:schemeClr val="tx1"/>
              </a:solidFill>
              <a:latin typeface="+mn-lt"/>
            </a:endParaRPr>
          </a:p>
        </p:txBody>
      </p:sp>
      <p:sp>
        <p:nvSpPr>
          <p:cNvPr id="75" name="TextBox 74"/>
          <p:cNvSpPr txBox="1"/>
          <p:nvPr/>
        </p:nvSpPr>
        <p:spPr>
          <a:xfrm>
            <a:off x="1229795" y="5747444"/>
            <a:ext cx="793807" cy="223138"/>
          </a:xfrm>
          <a:prstGeom prst="rect">
            <a:avLst/>
          </a:prstGeom>
          <a:noFill/>
        </p:spPr>
        <p:txBody>
          <a:bodyPr wrap="none" rtlCol="0">
            <a:spAutoFit/>
          </a:bodyPr>
          <a:lstStyle/>
          <a:p>
            <a:r>
              <a:rPr lang="en-US" sz="850" b="1" dirty="0">
                <a:solidFill>
                  <a:schemeClr val="tx1"/>
                </a:solidFill>
                <a:latin typeface="+mn-lt"/>
              </a:rPr>
              <a:t>1,000–9,999</a:t>
            </a:r>
            <a:endParaRPr lang="en-IN" sz="850" b="1" dirty="0">
              <a:solidFill>
                <a:schemeClr val="tx1"/>
              </a:solidFill>
              <a:latin typeface="+mn-lt"/>
            </a:endParaRPr>
          </a:p>
        </p:txBody>
      </p:sp>
      <p:sp>
        <p:nvSpPr>
          <p:cNvPr id="76" name="TextBox 75"/>
          <p:cNvSpPr txBox="1"/>
          <p:nvPr/>
        </p:nvSpPr>
        <p:spPr>
          <a:xfrm>
            <a:off x="1229795" y="5940825"/>
            <a:ext cx="793807" cy="223138"/>
          </a:xfrm>
          <a:prstGeom prst="rect">
            <a:avLst/>
          </a:prstGeom>
          <a:noFill/>
        </p:spPr>
        <p:txBody>
          <a:bodyPr wrap="none" rtlCol="0">
            <a:spAutoFit/>
          </a:bodyPr>
          <a:lstStyle/>
          <a:p>
            <a:r>
              <a:rPr lang="en-US" sz="850" b="1" dirty="0">
                <a:solidFill>
                  <a:schemeClr val="tx1"/>
                </a:solidFill>
                <a:latin typeface="+mn-lt"/>
              </a:rPr>
              <a:t>below 1,000</a:t>
            </a:r>
            <a:endParaRPr lang="en-IN" sz="850" b="1" dirty="0">
              <a:solidFill>
                <a:schemeClr val="tx1"/>
              </a:solidFill>
              <a:latin typeface="+mn-lt"/>
            </a:endParaRPr>
          </a:p>
        </p:txBody>
      </p:sp>
      <p:sp>
        <p:nvSpPr>
          <p:cNvPr id="77" name="TextBox 76"/>
          <p:cNvSpPr txBox="1"/>
          <p:nvPr/>
        </p:nvSpPr>
        <p:spPr>
          <a:xfrm>
            <a:off x="1229795" y="6138032"/>
            <a:ext cx="575799" cy="223138"/>
          </a:xfrm>
          <a:prstGeom prst="rect">
            <a:avLst/>
          </a:prstGeom>
          <a:noFill/>
        </p:spPr>
        <p:txBody>
          <a:bodyPr wrap="none" rtlCol="0">
            <a:spAutoFit/>
          </a:bodyPr>
          <a:lstStyle/>
          <a:p>
            <a:r>
              <a:rPr lang="en-US" sz="850" b="1" dirty="0">
                <a:solidFill>
                  <a:schemeClr val="tx1"/>
                </a:solidFill>
                <a:latin typeface="+mn-lt"/>
              </a:rPr>
              <a:t>no data</a:t>
            </a:r>
            <a:endParaRPr lang="en-IN" sz="850" b="1" dirty="0">
              <a:solidFill>
                <a:schemeClr val="tx1"/>
              </a:solidFill>
              <a:latin typeface="+mn-lt"/>
            </a:endParaRPr>
          </a:p>
        </p:txBody>
      </p:sp>
    </p:spTree>
    <p:extLst>
      <p:ext uri="{BB962C8B-B14F-4D97-AF65-F5344CB8AC3E}">
        <p14:creationId xmlns:p14="http://schemas.microsoft.com/office/powerpoint/2010/main" val="5237197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6FE5-FEF1-4419-8135-4E8ECE74B1B6}"/>
              </a:ext>
            </a:extLst>
          </p:cNvPr>
          <p:cNvSpPr>
            <a:spLocks noGrp="1"/>
          </p:cNvSpPr>
          <p:nvPr>
            <p:ph type="title"/>
          </p:nvPr>
        </p:nvSpPr>
        <p:spPr/>
        <p:txBody>
          <a:bodyPr/>
          <a:lstStyle/>
          <a:p>
            <a:r>
              <a:rPr lang="en-US" dirty="0"/>
              <a:t>2.4.3 Epidemiologic Futures </a:t>
            </a:r>
            <a:r>
              <a:rPr lang="en-US" sz="2000" b="0" dirty="0"/>
              <a:t>(4 of 5)</a:t>
            </a:r>
          </a:p>
        </p:txBody>
      </p:sp>
      <p:sp>
        <p:nvSpPr>
          <p:cNvPr id="3" name="Content Placeholder 2">
            <a:extLst>
              <a:ext uri="{FF2B5EF4-FFF2-40B4-BE49-F238E27FC236}">
                <a16:creationId xmlns:a16="http://schemas.microsoft.com/office/drawing/2014/main" id="{40DB6924-269C-4A9C-B4D1-0384F97920A8}"/>
              </a:ext>
            </a:extLst>
          </p:cNvPr>
          <p:cNvSpPr>
            <a:spLocks noGrp="1"/>
          </p:cNvSpPr>
          <p:nvPr>
            <p:ph sz="quarter" idx="13"/>
          </p:nvPr>
        </p:nvSpPr>
        <p:spPr>
          <a:xfrm>
            <a:off x="457200" y="1556326"/>
            <a:ext cx="8229600" cy="789831"/>
          </a:xfrm>
        </p:spPr>
        <p:txBody>
          <a:bodyPr/>
          <a:lstStyle/>
          <a:p>
            <a:pPr marL="432" indent="0">
              <a:buNone/>
            </a:pPr>
            <a:r>
              <a:rPr lang="en-IN" b="1" dirty="0"/>
              <a:t>Figure 2-57:</a:t>
            </a:r>
            <a:r>
              <a:rPr lang="en-IN" dirty="0"/>
              <a:t> </a:t>
            </a:r>
            <a:r>
              <a:rPr lang="en-US" dirty="0"/>
              <a:t>HIV has diffused around the world through people moving and traveling. </a:t>
            </a:r>
          </a:p>
        </p:txBody>
      </p:sp>
      <p:pic>
        <p:nvPicPr>
          <p:cNvPr id="77" name="Picture 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37" y="2614910"/>
            <a:ext cx="6971415" cy="3336082"/>
          </a:xfrm>
          <a:prstGeom prst="rect">
            <a:avLst/>
          </a:prstGeom>
        </p:spPr>
      </p:pic>
      <p:sp>
        <p:nvSpPr>
          <p:cNvPr id="7" name="TextBox 6"/>
          <p:cNvSpPr txBox="1"/>
          <p:nvPr/>
        </p:nvSpPr>
        <p:spPr>
          <a:xfrm>
            <a:off x="4969803" y="4676408"/>
            <a:ext cx="506870"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8" name="TextBox 7"/>
          <p:cNvSpPr txBox="1"/>
          <p:nvPr/>
        </p:nvSpPr>
        <p:spPr>
          <a:xfrm>
            <a:off x="2780659" y="3779138"/>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9" name="TextBox 8"/>
          <p:cNvSpPr txBox="1"/>
          <p:nvPr/>
        </p:nvSpPr>
        <p:spPr>
          <a:xfrm>
            <a:off x="4927246" y="5131822"/>
            <a:ext cx="939681" cy="169277"/>
          </a:xfrm>
          <a:prstGeom prst="rect">
            <a:avLst/>
          </a:prstGeom>
          <a:noFill/>
        </p:spPr>
        <p:txBody>
          <a:bodyPr wrap="none" rtlCol="0">
            <a:spAutoFit/>
          </a:bodyPr>
          <a:lstStyle/>
          <a:p>
            <a:pPr algn="ctr"/>
            <a:r>
              <a:rPr lang="en-IN" sz="500" b="1" i="1" dirty="0">
                <a:solidFill>
                  <a:srgbClr val="01A7EC"/>
                </a:solidFill>
                <a:effectLst>
                  <a:glow rad="127000">
                    <a:schemeClr val="bg1"/>
                  </a:glow>
                </a:effectLst>
                <a:latin typeface="+mn-lt"/>
              </a:rPr>
              <a:t>TROPIC OF CAPRICORN</a:t>
            </a:r>
          </a:p>
        </p:txBody>
      </p:sp>
      <p:sp>
        <p:nvSpPr>
          <p:cNvPr id="10" name="TextBox 9"/>
          <p:cNvSpPr txBox="1"/>
          <p:nvPr/>
        </p:nvSpPr>
        <p:spPr>
          <a:xfrm>
            <a:off x="6642976" y="4509505"/>
            <a:ext cx="505267" cy="169277"/>
          </a:xfrm>
          <a:prstGeom prst="rect">
            <a:avLst/>
          </a:prstGeom>
          <a:noFill/>
        </p:spPr>
        <p:txBody>
          <a:bodyPr wrap="none" rtlCol="0">
            <a:spAutoFit/>
          </a:bodyPr>
          <a:lstStyle/>
          <a:p>
            <a:pPr algn="ctr"/>
            <a:r>
              <a:rPr lang="en-IN" sz="500" b="1" i="1" dirty="0">
                <a:solidFill>
                  <a:srgbClr val="00A7EC"/>
                </a:solidFill>
                <a:latin typeface="+mn-lt"/>
              </a:rPr>
              <a:t>EQUATOR</a:t>
            </a:r>
          </a:p>
        </p:txBody>
      </p:sp>
      <p:sp>
        <p:nvSpPr>
          <p:cNvPr id="11" name="TextBox 10"/>
          <p:cNvSpPr txBox="1"/>
          <p:nvPr/>
        </p:nvSpPr>
        <p:spPr>
          <a:xfrm>
            <a:off x="6394562" y="4193975"/>
            <a:ext cx="542135"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2" name="TextBox 11"/>
          <p:cNvSpPr txBox="1"/>
          <p:nvPr/>
        </p:nvSpPr>
        <p:spPr>
          <a:xfrm>
            <a:off x="6221883" y="3969054"/>
            <a:ext cx="825867" cy="169277"/>
          </a:xfrm>
          <a:prstGeom prst="rect">
            <a:avLst/>
          </a:prstGeom>
          <a:noFill/>
        </p:spPr>
        <p:txBody>
          <a:bodyPr wrap="none" rtlCol="0">
            <a:spAutoFit/>
          </a:bodyPr>
          <a:lstStyle/>
          <a:p>
            <a:pPr algn="ctr"/>
            <a:r>
              <a:rPr lang="en-IN" sz="500" b="1" i="1" dirty="0">
                <a:solidFill>
                  <a:srgbClr val="00A7EC"/>
                </a:solidFill>
                <a:latin typeface="+mn-lt"/>
              </a:rPr>
              <a:t>TROPIC OF CANCER</a:t>
            </a:r>
          </a:p>
        </p:txBody>
      </p:sp>
      <p:sp>
        <p:nvSpPr>
          <p:cNvPr id="13" name="TextBox 12"/>
          <p:cNvSpPr txBox="1"/>
          <p:nvPr/>
        </p:nvSpPr>
        <p:spPr>
          <a:xfrm>
            <a:off x="976118" y="4684804"/>
            <a:ext cx="542135"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5290179" y="5515690"/>
            <a:ext cx="519694" cy="169277"/>
          </a:xfrm>
          <a:prstGeom prst="rect">
            <a:avLst/>
          </a:prstGeom>
          <a:noFill/>
        </p:spPr>
        <p:txBody>
          <a:bodyPr wrap="none" rtlCol="0">
            <a:spAutoFit/>
          </a:bodyPr>
          <a:lstStyle/>
          <a:p>
            <a:r>
              <a:rPr lang="en-IN" sz="500" b="1" dirty="0">
                <a:solidFill>
                  <a:schemeClr val="tx1"/>
                </a:solidFill>
              </a:rPr>
              <a:t>3,000 Miles</a:t>
            </a:r>
          </a:p>
        </p:txBody>
      </p:sp>
      <p:sp>
        <p:nvSpPr>
          <p:cNvPr id="15" name="TextBox 14"/>
          <p:cNvSpPr txBox="1"/>
          <p:nvPr/>
        </p:nvSpPr>
        <p:spPr>
          <a:xfrm>
            <a:off x="4996060" y="5662081"/>
            <a:ext cx="691215" cy="169277"/>
          </a:xfrm>
          <a:prstGeom prst="rect">
            <a:avLst/>
          </a:prstGeom>
          <a:noFill/>
        </p:spPr>
        <p:txBody>
          <a:bodyPr wrap="none" rtlCol="0">
            <a:spAutoFit/>
          </a:bodyPr>
          <a:lstStyle/>
          <a:p>
            <a:r>
              <a:rPr lang="en-IN" sz="500" b="1" dirty="0">
                <a:solidFill>
                  <a:schemeClr val="tx1"/>
                </a:solidFill>
              </a:rPr>
              <a:t>3,000 </a:t>
            </a:r>
            <a:r>
              <a:rPr lang="en-IN" sz="500" b="1" dirty="0" err="1">
                <a:solidFill>
                  <a:schemeClr val="tx1"/>
                </a:solidFill>
              </a:rPr>
              <a:t>Kilometers</a:t>
            </a:r>
            <a:endParaRPr lang="en-IN" sz="500" b="1" dirty="0">
              <a:solidFill>
                <a:schemeClr val="tx1"/>
              </a:solidFill>
            </a:endParaRPr>
          </a:p>
        </p:txBody>
      </p:sp>
      <p:sp>
        <p:nvSpPr>
          <p:cNvPr id="16" name="TextBox 15"/>
          <p:cNvSpPr txBox="1"/>
          <p:nvPr/>
        </p:nvSpPr>
        <p:spPr>
          <a:xfrm>
            <a:off x="4886897" y="5515423"/>
            <a:ext cx="343364" cy="169277"/>
          </a:xfrm>
          <a:prstGeom prst="rect">
            <a:avLst/>
          </a:prstGeom>
          <a:noFill/>
        </p:spPr>
        <p:txBody>
          <a:bodyPr wrap="none" rtlCol="0">
            <a:spAutoFit/>
          </a:bodyPr>
          <a:lstStyle/>
          <a:p>
            <a:r>
              <a:rPr lang="en-IN" sz="500" b="1" dirty="0">
                <a:solidFill>
                  <a:schemeClr val="tx1"/>
                </a:solidFill>
              </a:rPr>
              <a:t>1,500</a:t>
            </a:r>
          </a:p>
        </p:txBody>
      </p:sp>
      <p:sp>
        <p:nvSpPr>
          <p:cNvPr id="17" name="TextBox 16"/>
          <p:cNvSpPr txBox="1"/>
          <p:nvPr/>
        </p:nvSpPr>
        <p:spPr>
          <a:xfrm>
            <a:off x="4559022" y="5515423"/>
            <a:ext cx="219932" cy="169277"/>
          </a:xfrm>
          <a:prstGeom prst="rect">
            <a:avLst/>
          </a:prstGeom>
          <a:noFill/>
        </p:spPr>
        <p:txBody>
          <a:bodyPr wrap="none" rtlCol="0">
            <a:spAutoFit/>
          </a:bodyPr>
          <a:lstStyle/>
          <a:p>
            <a:r>
              <a:rPr lang="en-IN" sz="500" b="1" dirty="0">
                <a:solidFill>
                  <a:schemeClr val="tx1"/>
                </a:solidFill>
              </a:rPr>
              <a:t>0</a:t>
            </a:r>
          </a:p>
        </p:txBody>
      </p:sp>
      <p:sp>
        <p:nvSpPr>
          <p:cNvPr id="18" name="TextBox 17"/>
          <p:cNvSpPr txBox="1"/>
          <p:nvPr/>
        </p:nvSpPr>
        <p:spPr>
          <a:xfrm>
            <a:off x="4739387" y="5662081"/>
            <a:ext cx="343364" cy="169277"/>
          </a:xfrm>
          <a:prstGeom prst="rect">
            <a:avLst/>
          </a:prstGeom>
          <a:noFill/>
        </p:spPr>
        <p:txBody>
          <a:bodyPr wrap="none" rtlCol="0">
            <a:spAutoFit/>
          </a:bodyPr>
          <a:lstStyle/>
          <a:p>
            <a:r>
              <a:rPr lang="en-IN" sz="500" b="1" dirty="0">
                <a:solidFill>
                  <a:schemeClr val="tx1"/>
                </a:solidFill>
              </a:rPr>
              <a:t>1,500</a:t>
            </a:r>
          </a:p>
        </p:txBody>
      </p:sp>
      <p:sp>
        <p:nvSpPr>
          <p:cNvPr id="19" name="TextBox 18"/>
          <p:cNvSpPr txBox="1"/>
          <p:nvPr/>
        </p:nvSpPr>
        <p:spPr>
          <a:xfrm>
            <a:off x="4561594" y="5662081"/>
            <a:ext cx="219932" cy="169277"/>
          </a:xfrm>
          <a:prstGeom prst="rect">
            <a:avLst/>
          </a:prstGeom>
          <a:noFill/>
        </p:spPr>
        <p:txBody>
          <a:bodyPr wrap="none" rtlCol="0">
            <a:spAutoFit/>
          </a:bodyPr>
          <a:lstStyle/>
          <a:p>
            <a:r>
              <a:rPr lang="en-IN" sz="500" b="1" dirty="0">
                <a:solidFill>
                  <a:schemeClr val="tx1"/>
                </a:solidFill>
              </a:rPr>
              <a:t>0</a:t>
            </a:r>
          </a:p>
        </p:txBody>
      </p:sp>
      <p:sp>
        <p:nvSpPr>
          <p:cNvPr id="20" name="TextBox 19"/>
          <p:cNvSpPr txBox="1"/>
          <p:nvPr/>
        </p:nvSpPr>
        <p:spPr>
          <a:xfrm>
            <a:off x="5502745" y="5858611"/>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21" name="TextBox 20"/>
          <p:cNvSpPr txBox="1"/>
          <p:nvPr/>
        </p:nvSpPr>
        <p:spPr>
          <a:xfrm>
            <a:off x="5183281" y="5858611"/>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22" name="TextBox 21"/>
          <p:cNvSpPr txBox="1"/>
          <p:nvPr/>
        </p:nvSpPr>
        <p:spPr>
          <a:xfrm>
            <a:off x="4902031" y="585861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3" name="TextBox 22"/>
          <p:cNvSpPr txBox="1"/>
          <p:nvPr/>
        </p:nvSpPr>
        <p:spPr>
          <a:xfrm>
            <a:off x="2403388" y="585861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24" name="TextBox 23"/>
          <p:cNvSpPr txBox="1"/>
          <p:nvPr/>
        </p:nvSpPr>
        <p:spPr>
          <a:xfrm>
            <a:off x="1094322" y="5858611"/>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25" name="TextBox 24"/>
          <p:cNvSpPr txBox="1"/>
          <p:nvPr/>
        </p:nvSpPr>
        <p:spPr>
          <a:xfrm>
            <a:off x="536255" y="499514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6" name="TextBox 25"/>
          <p:cNvSpPr txBox="1"/>
          <p:nvPr/>
        </p:nvSpPr>
        <p:spPr>
          <a:xfrm>
            <a:off x="514806" y="4540454"/>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27" name="TextBox 26"/>
          <p:cNvSpPr txBox="1"/>
          <p:nvPr/>
        </p:nvSpPr>
        <p:spPr>
          <a:xfrm>
            <a:off x="535604" y="410116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28" name="TextBox 27"/>
          <p:cNvSpPr txBox="1"/>
          <p:nvPr/>
        </p:nvSpPr>
        <p:spPr>
          <a:xfrm>
            <a:off x="686447" y="364839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29" name="TextBox 28"/>
          <p:cNvSpPr txBox="1"/>
          <p:nvPr/>
        </p:nvSpPr>
        <p:spPr>
          <a:xfrm>
            <a:off x="1575819" y="2754575"/>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0" name="TextBox 29"/>
          <p:cNvSpPr txBox="1"/>
          <p:nvPr/>
        </p:nvSpPr>
        <p:spPr>
          <a:xfrm>
            <a:off x="1969099" y="2630180"/>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31" name="TextBox 30"/>
          <p:cNvSpPr txBox="1"/>
          <p:nvPr/>
        </p:nvSpPr>
        <p:spPr>
          <a:xfrm>
            <a:off x="2200752" y="2630180"/>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32" name="TextBox 31"/>
          <p:cNvSpPr txBox="1"/>
          <p:nvPr/>
        </p:nvSpPr>
        <p:spPr>
          <a:xfrm>
            <a:off x="2410797" y="2630180"/>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33" name="TextBox 32"/>
          <p:cNvSpPr txBox="1"/>
          <p:nvPr/>
        </p:nvSpPr>
        <p:spPr>
          <a:xfrm>
            <a:off x="2631144" y="2630180"/>
            <a:ext cx="391475" cy="184666"/>
          </a:xfrm>
          <a:prstGeom prst="rect">
            <a:avLst/>
          </a:prstGeom>
          <a:noFill/>
        </p:spPr>
        <p:txBody>
          <a:bodyPr wrap="square" rtlCol="0">
            <a:spAutoFit/>
          </a:bodyPr>
          <a:lstStyle/>
          <a:p>
            <a:r>
              <a:rPr lang="en-IN" sz="600" b="1" i="1" dirty="0">
                <a:solidFill>
                  <a:srgbClr val="00A7EC"/>
                </a:solidFill>
                <a:effectLst>
                  <a:glow rad="50800">
                    <a:schemeClr val="bg1"/>
                  </a:glow>
                </a:effectLst>
              </a:rPr>
              <a:t>100°</a:t>
            </a:r>
          </a:p>
        </p:txBody>
      </p:sp>
      <p:sp>
        <p:nvSpPr>
          <p:cNvPr id="34" name="TextBox 33"/>
          <p:cNvSpPr txBox="1"/>
          <p:nvPr/>
        </p:nvSpPr>
        <p:spPr>
          <a:xfrm>
            <a:off x="2867638" y="263017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35" name="TextBox 34"/>
          <p:cNvSpPr txBox="1"/>
          <p:nvPr/>
        </p:nvSpPr>
        <p:spPr>
          <a:xfrm>
            <a:off x="3089487" y="263018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36" name="TextBox 35"/>
          <p:cNvSpPr txBox="1"/>
          <p:nvPr/>
        </p:nvSpPr>
        <p:spPr>
          <a:xfrm>
            <a:off x="3301406" y="263018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37" name="TextBox 36"/>
          <p:cNvSpPr txBox="1"/>
          <p:nvPr/>
        </p:nvSpPr>
        <p:spPr>
          <a:xfrm>
            <a:off x="3734701" y="2630556"/>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38" name="TextBox 37"/>
          <p:cNvSpPr txBox="1"/>
          <p:nvPr/>
        </p:nvSpPr>
        <p:spPr>
          <a:xfrm>
            <a:off x="3909683" y="2630556"/>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39" name="TextBox 38"/>
          <p:cNvSpPr txBox="1"/>
          <p:nvPr/>
        </p:nvSpPr>
        <p:spPr>
          <a:xfrm>
            <a:off x="4124647" y="2631245"/>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0" name="TextBox 39"/>
          <p:cNvSpPr txBox="1"/>
          <p:nvPr/>
        </p:nvSpPr>
        <p:spPr>
          <a:xfrm>
            <a:off x="4348006" y="2624609"/>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1" name="TextBox 40"/>
          <p:cNvSpPr txBox="1"/>
          <p:nvPr/>
        </p:nvSpPr>
        <p:spPr>
          <a:xfrm>
            <a:off x="4555007" y="2635619"/>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2" name="TextBox 41"/>
          <p:cNvSpPr txBox="1"/>
          <p:nvPr/>
        </p:nvSpPr>
        <p:spPr>
          <a:xfrm>
            <a:off x="4739874" y="2630175"/>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43" name="TextBox 42"/>
          <p:cNvSpPr txBox="1"/>
          <p:nvPr/>
        </p:nvSpPr>
        <p:spPr>
          <a:xfrm>
            <a:off x="4963232" y="2628408"/>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44" name="TextBox 43"/>
          <p:cNvSpPr txBox="1"/>
          <p:nvPr/>
        </p:nvSpPr>
        <p:spPr>
          <a:xfrm>
            <a:off x="5601607" y="2633425"/>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45" name="TextBox 44"/>
          <p:cNvSpPr txBox="1"/>
          <p:nvPr/>
        </p:nvSpPr>
        <p:spPr>
          <a:xfrm>
            <a:off x="6090698" y="2761718"/>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80°</a:t>
            </a:r>
          </a:p>
        </p:txBody>
      </p:sp>
      <p:sp>
        <p:nvSpPr>
          <p:cNvPr id="46" name="TextBox 45"/>
          <p:cNvSpPr txBox="1"/>
          <p:nvPr/>
        </p:nvSpPr>
        <p:spPr>
          <a:xfrm>
            <a:off x="6662525" y="3200400"/>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47" name="TextBox 46"/>
          <p:cNvSpPr txBox="1"/>
          <p:nvPr/>
        </p:nvSpPr>
        <p:spPr>
          <a:xfrm>
            <a:off x="6953415" y="3651227"/>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48" name="TextBox 47"/>
          <p:cNvSpPr txBox="1"/>
          <p:nvPr/>
        </p:nvSpPr>
        <p:spPr>
          <a:xfrm>
            <a:off x="7096950" y="4558013"/>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49" name="TextBox 48"/>
          <p:cNvSpPr txBox="1"/>
          <p:nvPr/>
        </p:nvSpPr>
        <p:spPr>
          <a:xfrm>
            <a:off x="6953415" y="543898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0" name="TextBox 49"/>
          <p:cNvSpPr txBox="1"/>
          <p:nvPr/>
        </p:nvSpPr>
        <p:spPr>
          <a:xfrm>
            <a:off x="7053668" y="4994566"/>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1" name="TextBox 50"/>
          <p:cNvSpPr txBox="1"/>
          <p:nvPr/>
        </p:nvSpPr>
        <p:spPr>
          <a:xfrm>
            <a:off x="7054721" y="410312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52" name="TextBox 51"/>
          <p:cNvSpPr txBox="1"/>
          <p:nvPr/>
        </p:nvSpPr>
        <p:spPr>
          <a:xfrm>
            <a:off x="3556196" y="2876009"/>
            <a:ext cx="476412" cy="276999"/>
          </a:xfrm>
          <a:prstGeom prst="rect">
            <a:avLst/>
          </a:prstGeom>
          <a:noFill/>
        </p:spPr>
        <p:txBody>
          <a:bodyPr wrap="none" rtlCol="0">
            <a:spAutoFit/>
          </a:bodyPr>
          <a:lstStyle/>
          <a:p>
            <a:r>
              <a:rPr lang="en-IN" sz="600" b="1" i="1" dirty="0">
                <a:solidFill>
                  <a:srgbClr val="4CC8F2"/>
                </a:solidFill>
              </a:rPr>
              <a:t>ARCTIC</a:t>
            </a:r>
          </a:p>
          <a:p>
            <a:r>
              <a:rPr lang="en-IN" sz="600" b="1" i="1" dirty="0">
                <a:solidFill>
                  <a:srgbClr val="4CC8F2"/>
                </a:solidFill>
              </a:rPr>
              <a:t>OCEAN</a:t>
            </a:r>
          </a:p>
        </p:txBody>
      </p:sp>
      <p:sp>
        <p:nvSpPr>
          <p:cNvPr id="53" name="TextBox 52"/>
          <p:cNvSpPr txBox="1"/>
          <p:nvPr/>
        </p:nvSpPr>
        <p:spPr>
          <a:xfrm>
            <a:off x="990219" y="319790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4" name="TextBox 53"/>
          <p:cNvSpPr txBox="1"/>
          <p:nvPr/>
        </p:nvSpPr>
        <p:spPr>
          <a:xfrm>
            <a:off x="688533" y="5438982"/>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55" name="TextBox 54"/>
          <p:cNvSpPr txBox="1"/>
          <p:nvPr/>
        </p:nvSpPr>
        <p:spPr>
          <a:xfrm>
            <a:off x="1409678" y="5858611"/>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56" name="TextBox 55"/>
          <p:cNvSpPr txBox="1"/>
          <p:nvPr/>
        </p:nvSpPr>
        <p:spPr>
          <a:xfrm>
            <a:off x="1732126" y="5858611"/>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120°</a:t>
            </a:r>
          </a:p>
        </p:txBody>
      </p:sp>
      <p:sp>
        <p:nvSpPr>
          <p:cNvPr id="57" name="TextBox 56"/>
          <p:cNvSpPr txBox="1"/>
          <p:nvPr/>
        </p:nvSpPr>
        <p:spPr>
          <a:xfrm>
            <a:off x="2062889" y="5858611"/>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100°</a:t>
            </a:r>
          </a:p>
        </p:txBody>
      </p:sp>
      <p:sp>
        <p:nvSpPr>
          <p:cNvPr id="58" name="TextBox 57"/>
          <p:cNvSpPr txBox="1"/>
          <p:nvPr/>
        </p:nvSpPr>
        <p:spPr>
          <a:xfrm>
            <a:off x="2713406" y="585861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59" name="TextBox 58"/>
          <p:cNvSpPr txBox="1"/>
          <p:nvPr/>
        </p:nvSpPr>
        <p:spPr>
          <a:xfrm>
            <a:off x="3018481" y="585861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0" name="TextBox 59"/>
          <p:cNvSpPr txBox="1"/>
          <p:nvPr/>
        </p:nvSpPr>
        <p:spPr>
          <a:xfrm>
            <a:off x="3335747" y="5856699"/>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1" name="TextBox 60"/>
          <p:cNvSpPr txBox="1"/>
          <p:nvPr/>
        </p:nvSpPr>
        <p:spPr>
          <a:xfrm>
            <a:off x="3666966" y="5858611"/>
            <a:ext cx="258404" cy="184666"/>
          </a:xfrm>
          <a:prstGeom prst="rect">
            <a:avLst/>
          </a:prstGeom>
          <a:noFill/>
        </p:spPr>
        <p:txBody>
          <a:bodyPr wrap="none" rtlCol="0">
            <a:spAutoFit/>
          </a:bodyPr>
          <a:lstStyle/>
          <a:p>
            <a:r>
              <a:rPr lang="en-IN" sz="600" b="1" i="1" dirty="0">
                <a:solidFill>
                  <a:srgbClr val="00A7EC"/>
                </a:solidFill>
                <a:effectLst>
                  <a:glow rad="50800">
                    <a:schemeClr val="bg1"/>
                  </a:glow>
                </a:effectLst>
              </a:rPr>
              <a:t>0°</a:t>
            </a:r>
          </a:p>
        </p:txBody>
      </p:sp>
      <p:sp>
        <p:nvSpPr>
          <p:cNvPr id="62" name="TextBox 61"/>
          <p:cNvSpPr txBox="1"/>
          <p:nvPr/>
        </p:nvSpPr>
        <p:spPr>
          <a:xfrm>
            <a:off x="3974453" y="585861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63" name="TextBox 62"/>
          <p:cNvSpPr txBox="1"/>
          <p:nvPr/>
        </p:nvSpPr>
        <p:spPr>
          <a:xfrm>
            <a:off x="4267597" y="585861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40°</a:t>
            </a:r>
          </a:p>
        </p:txBody>
      </p:sp>
      <p:sp>
        <p:nvSpPr>
          <p:cNvPr id="64" name="TextBox 63"/>
          <p:cNvSpPr txBox="1"/>
          <p:nvPr/>
        </p:nvSpPr>
        <p:spPr>
          <a:xfrm>
            <a:off x="4596631" y="5858611"/>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60°</a:t>
            </a:r>
          </a:p>
        </p:txBody>
      </p:sp>
      <p:sp>
        <p:nvSpPr>
          <p:cNvPr id="65" name="TextBox 64"/>
          <p:cNvSpPr txBox="1"/>
          <p:nvPr/>
        </p:nvSpPr>
        <p:spPr>
          <a:xfrm>
            <a:off x="5813462" y="5858611"/>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66" name="TextBox 65"/>
          <p:cNvSpPr txBox="1"/>
          <p:nvPr/>
        </p:nvSpPr>
        <p:spPr>
          <a:xfrm>
            <a:off x="6120478" y="5858611"/>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67" name="TextBox 66"/>
          <p:cNvSpPr txBox="1"/>
          <p:nvPr/>
        </p:nvSpPr>
        <p:spPr>
          <a:xfrm>
            <a:off x="6458336" y="5855795"/>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180°</a:t>
            </a:r>
          </a:p>
        </p:txBody>
      </p:sp>
      <p:sp>
        <p:nvSpPr>
          <p:cNvPr id="68" name="TextBox 67"/>
          <p:cNvSpPr txBox="1"/>
          <p:nvPr/>
        </p:nvSpPr>
        <p:spPr>
          <a:xfrm>
            <a:off x="3159956" y="5171679"/>
            <a:ext cx="630301"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69" name="TextBox 68"/>
          <p:cNvSpPr txBox="1"/>
          <p:nvPr/>
        </p:nvSpPr>
        <p:spPr>
          <a:xfrm>
            <a:off x="3508407" y="2627834"/>
            <a:ext cx="301686" cy="184666"/>
          </a:xfrm>
          <a:prstGeom prst="rect">
            <a:avLst/>
          </a:prstGeom>
          <a:noFill/>
        </p:spPr>
        <p:txBody>
          <a:bodyPr wrap="none" rtlCol="0">
            <a:spAutoFit/>
          </a:bodyPr>
          <a:lstStyle/>
          <a:p>
            <a:r>
              <a:rPr lang="en-IN" sz="600" b="1" i="1" dirty="0">
                <a:solidFill>
                  <a:srgbClr val="00A7EC"/>
                </a:solidFill>
                <a:effectLst>
                  <a:glow rad="50800">
                    <a:schemeClr val="bg1"/>
                  </a:glow>
                </a:effectLst>
              </a:rPr>
              <a:t>20°</a:t>
            </a:r>
          </a:p>
        </p:txBody>
      </p:sp>
      <p:sp>
        <p:nvSpPr>
          <p:cNvPr id="70" name="TextBox 69"/>
          <p:cNvSpPr txBox="1"/>
          <p:nvPr/>
        </p:nvSpPr>
        <p:spPr>
          <a:xfrm>
            <a:off x="5183281" y="2628408"/>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140°</a:t>
            </a:r>
          </a:p>
        </p:txBody>
      </p:sp>
      <p:sp>
        <p:nvSpPr>
          <p:cNvPr id="71" name="TextBox 70"/>
          <p:cNvSpPr txBox="1"/>
          <p:nvPr/>
        </p:nvSpPr>
        <p:spPr>
          <a:xfrm>
            <a:off x="5396795" y="2628408"/>
            <a:ext cx="344966" cy="184666"/>
          </a:xfrm>
          <a:prstGeom prst="rect">
            <a:avLst/>
          </a:prstGeom>
          <a:noFill/>
        </p:spPr>
        <p:txBody>
          <a:bodyPr wrap="none" rtlCol="0">
            <a:spAutoFit/>
          </a:bodyPr>
          <a:lstStyle/>
          <a:p>
            <a:r>
              <a:rPr lang="en-IN" sz="600" b="1" i="1" dirty="0">
                <a:solidFill>
                  <a:srgbClr val="00A7EC"/>
                </a:solidFill>
                <a:effectLst>
                  <a:glow rad="50800">
                    <a:schemeClr val="bg1"/>
                  </a:glow>
                </a:effectLst>
              </a:rPr>
              <a:t>160°</a:t>
            </a:r>
          </a:p>
        </p:txBody>
      </p:sp>
      <p:sp>
        <p:nvSpPr>
          <p:cNvPr id="72" name="TextBox 71"/>
          <p:cNvSpPr txBox="1"/>
          <p:nvPr/>
        </p:nvSpPr>
        <p:spPr>
          <a:xfrm>
            <a:off x="7310056" y="3249701"/>
            <a:ext cx="1391728" cy="338554"/>
          </a:xfrm>
          <a:prstGeom prst="rect">
            <a:avLst/>
          </a:prstGeom>
          <a:noFill/>
        </p:spPr>
        <p:txBody>
          <a:bodyPr wrap="none" rtlCol="0">
            <a:spAutoFit/>
          </a:bodyPr>
          <a:lstStyle/>
          <a:p>
            <a:r>
              <a:rPr lang="en-US" sz="800" b="1" dirty="0">
                <a:solidFill>
                  <a:schemeClr val="tx1"/>
                </a:solidFill>
                <a:latin typeface="Arial Black" panose="020B0A04020102020204" pitchFamily="34" charset="0"/>
              </a:rPr>
              <a:t>Percent HIV–positive,</a:t>
            </a:r>
          </a:p>
          <a:p>
            <a:r>
              <a:rPr lang="en-US" sz="800" b="1" dirty="0">
                <a:solidFill>
                  <a:schemeClr val="tx1"/>
                </a:solidFill>
                <a:latin typeface="Arial Black" panose="020B0A04020102020204" pitchFamily="34" charset="0"/>
              </a:rPr>
              <a:t>ages 15–49 years</a:t>
            </a:r>
            <a:endParaRPr lang="en-IN" sz="800" b="1" dirty="0">
              <a:solidFill>
                <a:schemeClr val="tx1"/>
              </a:solidFill>
              <a:latin typeface="Arial Black" panose="020B0A04020102020204" pitchFamily="34" charset="0"/>
            </a:endParaRPr>
          </a:p>
        </p:txBody>
      </p:sp>
      <p:sp>
        <p:nvSpPr>
          <p:cNvPr id="73" name="TextBox 72"/>
          <p:cNvSpPr txBox="1"/>
          <p:nvPr/>
        </p:nvSpPr>
        <p:spPr>
          <a:xfrm>
            <a:off x="7551871" y="3574374"/>
            <a:ext cx="867545" cy="215444"/>
          </a:xfrm>
          <a:prstGeom prst="rect">
            <a:avLst/>
          </a:prstGeom>
          <a:noFill/>
        </p:spPr>
        <p:txBody>
          <a:bodyPr wrap="none" rtlCol="0">
            <a:spAutoFit/>
          </a:bodyPr>
          <a:lstStyle/>
          <a:p>
            <a:r>
              <a:rPr lang="en-US" sz="800" b="1" dirty="0">
                <a:solidFill>
                  <a:schemeClr val="tx1"/>
                </a:solidFill>
                <a:latin typeface="+mn-lt"/>
              </a:rPr>
              <a:t>1.0 and above</a:t>
            </a:r>
            <a:endParaRPr lang="en-IN" sz="800" b="1" dirty="0">
              <a:solidFill>
                <a:schemeClr val="tx1"/>
              </a:solidFill>
              <a:latin typeface="+mn-lt"/>
            </a:endParaRPr>
          </a:p>
        </p:txBody>
      </p:sp>
      <p:sp>
        <p:nvSpPr>
          <p:cNvPr id="74" name="TextBox 73"/>
          <p:cNvSpPr txBox="1"/>
          <p:nvPr/>
        </p:nvSpPr>
        <p:spPr>
          <a:xfrm>
            <a:off x="7551871" y="3737265"/>
            <a:ext cx="530915" cy="215444"/>
          </a:xfrm>
          <a:prstGeom prst="rect">
            <a:avLst/>
          </a:prstGeom>
          <a:noFill/>
        </p:spPr>
        <p:txBody>
          <a:bodyPr wrap="none" rtlCol="0">
            <a:spAutoFit/>
          </a:bodyPr>
          <a:lstStyle/>
          <a:p>
            <a:r>
              <a:rPr lang="en-US" sz="800" b="1" dirty="0">
                <a:solidFill>
                  <a:schemeClr val="tx1"/>
                </a:solidFill>
                <a:latin typeface="+mn-lt"/>
              </a:rPr>
              <a:t>0.1–0.9</a:t>
            </a:r>
            <a:endParaRPr lang="en-IN" sz="800" b="1" dirty="0">
              <a:solidFill>
                <a:schemeClr val="tx1"/>
              </a:solidFill>
              <a:latin typeface="+mn-lt"/>
            </a:endParaRPr>
          </a:p>
        </p:txBody>
      </p:sp>
      <p:sp>
        <p:nvSpPr>
          <p:cNvPr id="75" name="TextBox 74"/>
          <p:cNvSpPr txBox="1"/>
          <p:nvPr/>
        </p:nvSpPr>
        <p:spPr>
          <a:xfrm>
            <a:off x="7551871" y="3913677"/>
            <a:ext cx="649537" cy="215444"/>
          </a:xfrm>
          <a:prstGeom prst="rect">
            <a:avLst/>
          </a:prstGeom>
          <a:noFill/>
        </p:spPr>
        <p:txBody>
          <a:bodyPr wrap="none" rtlCol="0">
            <a:spAutoFit/>
          </a:bodyPr>
          <a:lstStyle/>
          <a:p>
            <a:r>
              <a:rPr lang="en-US" sz="800" b="1" dirty="0">
                <a:solidFill>
                  <a:schemeClr val="tx1"/>
                </a:solidFill>
                <a:latin typeface="+mn-lt"/>
              </a:rPr>
              <a:t>below 0.1</a:t>
            </a:r>
            <a:endParaRPr lang="en-IN" sz="800" b="1" dirty="0">
              <a:solidFill>
                <a:schemeClr val="tx1"/>
              </a:solidFill>
              <a:latin typeface="+mn-lt"/>
            </a:endParaRPr>
          </a:p>
        </p:txBody>
      </p:sp>
      <p:sp>
        <p:nvSpPr>
          <p:cNvPr id="76" name="TextBox 75"/>
          <p:cNvSpPr txBox="1"/>
          <p:nvPr/>
        </p:nvSpPr>
        <p:spPr>
          <a:xfrm>
            <a:off x="7551871" y="4078007"/>
            <a:ext cx="550151" cy="215444"/>
          </a:xfrm>
          <a:prstGeom prst="rect">
            <a:avLst/>
          </a:prstGeom>
          <a:noFill/>
        </p:spPr>
        <p:txBody>
          <a:bodyPr wrap="none" rtlCol="0">
            <a:spAutoFit/>
          </a:bodyPr>
          <a:lstStyle/>
          <a:p>
            <a:r>
              <a:rPr lang="en-US" sz="800" b="1" dirty="0">
                <a:solidFill>
                  <a:schemeClr val="tx1"/>
                </a:solidFill>
                <a:latin typeface="+mn-lt"/>
              </a:rPr>
              <a:t>no data</a:t>
            </a:r>
            <a:endParaRPr lang="en-IN" sz="800" b="1" dirty="0">
              <a:solidFill>
                <a:schemeClr val="tx1"/>
              </a:solidFill>
              <a:latin typeface="+mn-lt"/>
            </a:endParaRPr>
          </a:p>
        </p:txBody>
      </p:sp>
    </p:spTree>
    <p:extLst>
      <p:ext uri="{BB962C8B-B14F-4D97-AF65-F5344CB8AC3E}">
        <p14:creationId xmlns:p14="http://schemas.microsoft.com/office/powerpoint/2010/main" val="2372206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6FE5-FEF1-4419-8135-4E8ECE74B1B6}"/>
              </a:ext>
            </a:extLst>
          </p:cNvPr>
          <p:cNvSpPr>
            <a:spLocks noGrp="1"/>
          </p:cNvSpPr>
          <p:nvPr>
            <p:ph type="title"/>
          </p:nvPr>
        </p:nvSpPr>
        <p:spPr/>
        <p:txBody>
          <a:bodyPr/>
          <a:lstStyle/>
          <a:p>
            <a:r>
              <a:rPr lang="en-US" dirty="0"/>
              <a:t>2.4.3 Epidemiologic Futures </a:t>
            </a:r>
            <a:r>
              <a:rPr lang="en-US" sz="2000" b="0" dirty="0"/>
              <a:t>(5 of 5)</a:t>
            </a:r>
          </a:p>
        </p:txBody>
      </p:sp>
      <p:sp>
        <p:nvSpPr>
          <p:cNvPr id="3" name="Content Placeholder 2">
            <a:extLst>
              <a:ext uri="{FF2B5EF4-FFF2-40B4-BE49-F238E27FC236}">
                <a16:creationId xmlns:a16="http://schemas.microsoft.com/office/drawing/2014/main" id="{40DB6924-269C-4A9C-B4D1-0384F97920A8}"/>
              </a:ext>
            </a:extLst>
          </p:cNvPr>
          <p:cNvSpPr>
            <a:spLocks noGrp="1"/>
          </p:cNvSpPr>
          <p:nvPr>
            <p:ph sz="quarter" idx="13"/>
          </p:nvPr>
        </p:nvSpPr>
        <p:spPr>
          <a:xfrm>
            <a:off x="457200" y="1556326"/>
            <a:ext cx="8402128" cy="805874"/>
          </a:xfrm>
        </p:spPr>
        <p:txBody>
          <a:bodyPr/>
          <a:lstStyle/>
          <a:p>
            <a:pPr marL="432" indent="0">
              <a:buNone/>
            </a:pPr>
            <a:r>
              <a:rPr lang="en-IN" b="1" dirty="0"/>
              <a:t>Figure 2-58:</a:t>
            </a:r>
            <a:r>
              <a:rPr lang="en-IN" dirty="0"/>
              <a:t> </a:t>
            </a:r>
            <a:r>
              <a:rPr lang="en-US" dirty="0"/>
              <a:t>HIV diffused through the United States </a:t>
            </a:r>
            <a:br>
              <a:rPr lang="en-US" dirty="0"/>
            </a:br>
            <a:r>
              <a:rPr lang="en-US" dirty="0"/>
              <a:t>through major international connections such as airports</a:t>
            </a:r>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547" y="2886543"/>
            <a:ext cx="7909276" cy="3106086"/>
          </a:xfrm>
          <a:prstGeom prst="rect">
            <a:avLst/>
          </a:prstGeom>
        </p:spPr>
      </p:pic>
      <p:sp>
        <p:nvSpPr>
          <p:cNvPr id="5" name="TextBox 4"/>
          <p:cNvSpPr txBox="1"/>
          <p:nvPr/>
        </p:nvSpPr>
        <p:spPr>
          <a:xfrm>
            <a:off x="793633" y="3737761"/>
            <a:ext cx="797013" cy="200055"/>
          </a:xfrm>
          <a:prstGeom prst="rect">
            <a:avLst/>
          </a:prstGeom>
          <a:noFill/>
        </p:spPr>
        <p:txBody>
          <a:bodyPr wrap="none" rtlCol="0">
            <a:spAutoFit/>
          </a:bodyPr>
          <a:lstStyle/>
          <a:p>
            <a:r>
              <a:rPr lang="en-IN" sz="700" b="1" dirty="0"/>
              <a:t>San Francisco</a:t>
            </a:r>
          </a:p>
        </p:txBody>
      </p:sp>
      <p:sp>
        <p:nvSpPr>
          <p:cNvPr id="7" name="TextBox 6"/>
          <p:cNvSpPr txBox="1"/>
          <p:nvPr/>
        </p:nvSpPr>
        <p:spPr>
          <a:xfrm>
            <a:off x="1253888" y="3959459"/>
            <a:ext cx="627095" cy="200055"/>
          </a:xfrm>
          <a:prstGeom prst="rect">
            <a:avLst/>
          </a:prstGeom>
          <a:noFill/>
        </p:spPr>
        <p:txBody>
          <a:bodyPr wrap="none" rtlCol="0">
            <a:spAutoFit/>
          </a:bodyPr>
          <a:lstStyle/>
          <a:p>
            <a:r>
              <a:rPr lang="en-IN" sz="700" b="1" dirty="0"/>
              <a:t>Las Vegas</a:t>
            </a:r>
          </a:p>
        </p:txBody>
      </p:sp>
      <p:sp>
        <p:nvSpPr>
          <p:cNvPr id="8" name="TextBox 7"/>
          <p:cNvSpPr txBox="1"/>
          <p:nvPr/>
        </p:nvSpPr>
        <p:spPr>
          <a:xfrm>
            <a:off x="1017813" y="4104947"/>
            <a:ext cx="716863" cy="200055"/>
          </a:xfrm>
          <a:prstGeom prst="rect">
            <a:avLst/>
          </a:prstGeom>
          <a:noFill/>
        </p:spPr>
        <p:txBody>
          <a:bodyPr wrap="none" rtlCol="0">
            <a:spAutoFit/>
          </a:bodyPr>
          <a:lstStyle/>
          <a:p>
            <a:r>
              <a:rPr lang="en-IN" sz="700" b="1" dirty="0"/>
              <a:t>Los Angeles</a:t>
            </a:r>
          </a:p>
        </p:txBody>
      </p:sp>
      <p:sp>
        <p:nvSpPr>
          <p:cNvPr id="9" name="TextBox 8"/>
          <p:cNvSpPr txBox="1"/>
          <p:nvPr/>
        </p:nvSpPr>
        <p:spPr>
          <a:xfrm>
            <a:off x="748359" y="4259803"/>
            <a:ext cx="433132" cy="307777"/>
          </a:xfrm>
          <a:prstGeom prst="rect">
            <a:avLst/>
          </a:prstGeom>
          <a:noFill/>
        </p:spPr>
        <p:txBody>
          <a:bodyPr wrap="none" rtlCol="0">
            <a:spAutoFit/>
          </a:bodyPr>
          <a:lstStyle/>
          <a:p>
            <a:pPr algn="r"/>
            <a:r>
              <a:rPr lang="en-IN" sz="700" b="1" dirty="0"/>
              <a:t>San</a:t>
            </a:r>
          </a:p>
          <a:p>
            <a:pPr algn="r"/>
            <a:r>
              <a:rPr lang="en-IN" sz="700" b="1" dirty="0"/>
              <a:t>Diego</a:t>
            </a:r>
          </a:p>
        </p:txBody>
      </p:sp>
      <p:sp>
        <p:nvSpPr>
          <p:cNvPr id="10" name="TextBox 9"/>
          <p:cNvSpPr txBox="1"/>
          <p:nvPr/>
        </p:nvSpPr>
        <p:spPr>
          <a:xfrm>
            <a:off x="827088" y="4613292"/>
            <a:ext cx="572593" cy="200055"/>
          </a:xfrm>
          <a:prstGeom prst="rect">
            <a:avLst/>
          </a:prstGeom>
          <a:noFill/>
        </p:spPr>
        <p:txBody>
          <a:bodyPr wrap="none" rtlCol="0">
            <a:spAutoFit/>
          </a:bodyPr>
          <a:lstStyle/>
          <a:p>
            <a:pPr algn="r"/>
            <a:r>
              <a:rPr lang="en-IN" sz="700" b="1" dirty="0"/>
              <a:t>Honolulu</a:t>
            </a:r>
          </a:p>
        </p:txBody>
      </p:sp>
      <p:sp>
        <p:nvSpPr>
          <p:cNvPr id="11" name="TextBox 10"/>
          <p:cNvSpPr txBox="1"/>
          <p:nvPr/>
        </p:nvSpPr>
        <p:spPr>
          <a:xfrm>
            <a:off x="2158618" y="4581587"/>
            <a:ext cx="604638" cy="221749"/>
          </a:xfrm>
          <a:prstGeom prst="rect">
            <a:avLst/>
          </a:prstGeom>
          <a:noFill/>
        </p:spPr>
        <p:txBody>
          <a:bodyPr wrap="none" rtlCol="0">
            <a:spAutoFit/>
          </a:bodyPr>
          <a:lstStyle/>
          <a:p>
            <a:pPr algn="r"/>
            <a:r>
              <a:rPr lang="en-IN" sz="800" b="1" dirty="0"/>
              <a:t>Houston</a:t>
            </a:r>
          </a:p>
        </p:txBody>
      </p:sp>
      <p:sp>
        <p:nvSpPr>
          <p:cNvPr id="12" name="TextBox 11"/>
          <p:cNvSpPr txBox="1"/>
          <p:nvPr/>
        </p:nvSpPr>
        <p:spPr>
          <a:xfrm>
            <a:off x="2166852" y="4374431"/>
            <a:ext cx="495610" cy="221749"/>
          </a:xfrm>
          <a:prstGeom prst="rect">
            <a:avLst/>
          </a:prstGeom>
          <a:noFill/>
        </p:spPr>
        <p:txBody>
          <a:bodyPr wrap="none" rtlCol="0">
            <a:spAutoFit/>
          </a:bodyPr>
          <a:lstStyle/>
          <a:p>
            <a:pPr algn="r"/>
            <a:r>
              <a:rPr lang="en-IN" sz="800" b="1" dirty="0"/>
              <a:t>Dallas</a:t>
            </a:r>
          </a:p>
        </p:txBody>
      </p:sp>
      <p:sp>
        <p:nvSpPr>
          <p:cNvPr id="13" name="TextBox 12"/>
          <p:cNvSpPr txBox="1"/>
          <p:nvPr/>
        </p:nvSpPr>
        <p:spPr>
          <a:xfrm>
            <a:off x="2588683" y="3554679"/>
            <a:ext cx="593550" cy="221749"/>
          </a:xfrm>
          <a:prstGeom prst="rect">
            <a:avLst/>
          </a:prstGeom>
          <a:noFill/>
        </p:spPr>
        <p:txBody>
          <a:bodyPr wrap="none" rtlCol="0">
            <a:spAutoFit/>
          </a:bodyPr>
          <a:lstStyle/>
          <a:p>
            <a:pPr algn="r"/>
            <a:r>
              <a:rPr lang="en-IN" sz="800" b="1" dirty="0"/>
              <a:t>Chicago</a:t>
            </a:r>
          </a:p>
        </p:txBody>
      </p:sp>
      <p:sp>
        <p:nvSpPr>
          <p:cNvPr id="14" name="TextBox 13"/>
          <p:cNvSpPr txBox="1"/>
          <p:nvPr/>
        </p:nvSpPr>
        <p:spPr>
          <a:xfrm>
            <a:off x="2951522" y="3406328"/>
            <a:ext cx="521481" cy="221749"/>
          </a:xfrm>
          <a:prstGeom prst="rect">
            <a:avLst/>
          </a:prstGeom>
          <a:noFill/>
        </p:spPr>
        <p:txBody>
          <a:bodyPr wrap="none" rtlCol="0">
            <a:spAutoFit/>
          </a:bodyPr>
          <a:lstStyle/>
          <a:p>
            <a:pPr algn="r"/>
            <a:r>
              <a:rPr lang="en-IN" sz="800" b="1" dirty="0"/>
              <a:t>Detroit</a:t>
            </a:r>
          </a:p>
        </p:txBody>
      </p:sp>
      <p:sp>
        <p:nvSpPr>
          <p:cNvPr id="15" name="TextBox 14"/>
          <p:cNvSpPr txBox="1"/>
          <p:nvPr/>
        </p:nvSpPr>
        <p:spPr>
          <a:xfrm>
            <a:off x="3165551" y="3674675"/>
            <a:ext cx="771366" cy="215444"/>
          </a:xfrm>
          <a:prstGeom prst="rect">
            <a:avLst/>
          </a:prstGeom>
          <a:noFill/>
        </p:spPr>
        <p:txBody>
          <a:bodyPr wrap="none" rtlCol="0">
            <a:spAutoFit/>
          </a:bodyPr>
          <a:lstStyle/>
          <a:p>
            <a:pPr algn="r"/>
            <a:r>
              <a:rPr lang="en-IN" sz="800" b="1" dirty="0"/>
              <a:t>Washington</a:t>
            </a:r>
          </a:p>
        </p:txBody>
      </p:sp>
      <p:sp>
        <p:nvSpPr>
          <p:cNvPr id="16" name="TextBox 15"/>
          <p:cNvSpPr txBox="1"/>
          <p:nvPr/>
        </p:nvSpPr>
        <p:spPr>
          <a:xfrm>
            <a:off x="3393317" y="4219167"/>
            <a:ext cx="538111" cy="221749"/>
          </a:xfrm>
          <a:prstGeom prst="rect">
            <a:avLst/>
          </a:prstGeom>
          <a:noFill/>
        </p:spPr>
        <p:txBody>
          <a:bodyPr wrap="none" rtlCol="0">
            <a:spAutoFit/>
          </a:bodyPr>
          <a:lstStyle/>
          <a:p>
            <a:pPr algn="r"/>
            <a:r>
              <a:rPr lang="en-IN" sz="800" b="1" dirty="0"/>
              <a:t>Atlanta</a:t>
            </a:r>
          </a:p>
        </p:txBody>
      </p:sp>
      <p:sp>
        <p:nvSpPr>
          <p:cNvPr id="17" name="TextBox 16"/>
          <p:cNvSpPr txBox="1"/>
          <p:nvPr/>
        </p:nvSpPr>
        <p:spPr>
          <a:xfrm>
            <a:off x="3947422" y="3476085"/>
            <a:ext cx="427237" cy="337059"/>
          </a:xfrm>
          <a:prstGeom prst="rect">
            <a:avLst/>
          </a:prstGeom>
          <a:noFill/>
        </p:spPr>
        <p:txBody>
          <a:bodyPr wrap="none" rtlCol="0">
            <a:spAutoFit/>
          </a:bodyPr>
          <a:lstStyle/>
          <a:p>
            <a:r>
              <a:rPr lang="en-IN" sz="800" b="1" dirty="0"/>
              <a:t>New</a:t>
            </a:r>
          </a:p>
          <a:p>
            <a:r>
              <a:rPr lang="en-IN" sz="800" b="1" dirty="0"/>
              <a:t>York</a:t>
            </a:r>
          </a:p>
        </p:txBody>
      </p:sp>
      <p:sp>
        <p:nvSpPr>
          <p:cNvPr id="18" name="TextBox 17"/>
          <p:cNvSpPr txBox="1"/>
          <p:nvPr/>
        </p:nvSpPr>
        <p:spPr>
          <a:xfrm>
            <a:off x="4077463" y="3231294"/>
            <a:ext cx="545502" cy="221749"/>
          </a:xfrm>
          <a:prstGeom prst="rect">
            <a:avLst/>
          </a:prstGeom>
          <a:noFill/>
        </p:spPr>
        <p:txBody>
          <a:bodyPr wrap="none" rtlCol="0">
            <a:spAutoFit/>
          </a:bodyPr>
          <a:lstStyle/>
          <a:p>
            <a:r>
              <a:rPr lang="en-IN" sz="800" b="1" dirty="0"/>
              <a:t>Boston</a:t>
            </a:r>
          </a:p>
        </p:txBody>
      </p:sp>
      <p:sp>
        <p:nvSpPr>
          <p:cNvPr id="19" name="TextBox 18"/>
          <p:cNvSpPr txBox="1"/>
          <p:nvPr/>
        </p:nvSpPr>
        <p:spPr>
          <a:xfrm>
            <a:off x="4603750" y="2968835"/>
            <a:ext cx="332142" cy="230832"/>
          </a:xfrm>
          <a:prstGeom prst="rect">
            <a:avLst/>
          </a:prstGeom>
          <a:noFill/>
        </p:spPr>
        <p:txBody>
          <a:bodyPr wrap="none" rtlCol="0">
            <a:spAutoFit/>
          </a:bodyPr>
          <a:lstStyle/>
          <a:p>
            <a:r>
              <a:rPr lang="en-IN" sz="900" b="1" dirty="0">
                <a:latin typeface="+mj-lt"/>
              </a:rPr>
              <a:t>(b)</a:t>
            </a:r>
          </a:p>
        </p:txBody>
      </p:sp>
      <p:sp>
        <p:nvSpPr>
          <p:cNvPr id="20" name="TextBox 19"/>
          <p:cNvSpPr txBox="1"/>
          <p:nvPr/>
        </p:nvSpPr>
        <p:spPr>
          <a:xfrm>
            <a:off x="4728400" y="3644614"/>
            <a:ext cx="889987" cy="338554"/>
          </a:xfrm>
          <a:prstGeom prst="rect">
            <a:avLst/>
          </a:prstGeom>
          <a:noFill/>
        </p:spPr>
        <p:txBody>
          <a:bodyPr wrap="none" rtlCol="0">
            <a:spAutoFit/>
          </a:bodyPr>
          <a:lstStyle/>
          <a:p>
            <a:r>
              <a:rPr lang="en-IN" sz="800" b="1" dirty="0">
                <a:effectLst>
                  <a:glow rad="38100">
                    <a:srgbClr val="FDEFDF"/>
                  </a:glow>
                </a:effectLst>
              </a:rPr>
              <a:t>San Francisco</a:t>
            </a:r>
          </a:p>
          <a:p>
            <a:r>
              <a:rPr lang="en-IN" sz="800" b="1" dirty="0">
                <a:effectLst>
                  <a:glow rad="38100">
                    <a:srgbClr val="FDEFDF"/>
                  </a:glow>
                </a:effectLst>
              </a:rPr>
              <a:t>11.83</a:t>
            </a:r>
          </a:p>
        </p:txBody>
      </p:sp>
      <p:sp>
        <p:nvSpPr>
          <p:cNvPr id="21" name="TextBox 20"/>
          <p:cNvSpPr txBox="1"/>
          <p:nvPr/>
        </p:nvSpPr>
        <p:spPr>
          <a:xfrm>
            <a:off x="4287150" y="4105204"/>
            <a:ext cx="797014" cy="338554"/>
          </a:xfrm>
          <a:prstGeom prst="rect">
            <a:avLst/>
          </a:prstGeom>
          <a:noFill/>
        </p:spPr>
        <p:txBody>
          <a:bodyPr wrap="none" rtlCol="0">
            <a:spAutoFit/>
          </a:bodyPr>
          <a:lstStyle/>
          <a:p>
            <a:pPr algn="r"/>
            <a:r>
              <a:rPr lang="en-IN" sz="800" b="1" dirty="0">
                <a:effectLst>
                  <a:glow rad="38100">
                    <a:srgbClr val="FDEFDF"/>
                  </a:glow>
                </a:effectLst>
              </a:rPr>
              <a:t>Los Angeles</a:t>
            </a:r>
          </a:p>
          <a:p>
            <a:pPr algn="r"/>
            <a:r>
              <a:rPr lang="en-IN" sz="800" b="1" dirty="0">
                <a:effectLst>
                  <a:glow rad="38100">
                    <a:srgbClr val="FDEFDF"/>
                  </a:glow>
                </a:effectLst>
              </a:rPr>
              <a:t>22.18</a:t>
            </a:r>
          </a:p>
        </p:txBody>
      </p:sp>
      <p:sp>
        <p:nvSpPr>
          <p:cNvPr id="22" name="TextBox 21"/>
          <p:cNvSpPr txBox="1"/>
          <p:nvPr/>
        </p:nvSpPr>
        <p:spPr>
          <a:xfrm>
            <a:off x="5538640" y="4240563"/>
            <a:ext cx="1045479" cy="338554"/>
          </a:xfrm>
          <a:prstGeom prst="rect">
            <a:avLst/>
          </a:prstGeom>
          <a:noFill/>
        </p:spPr>
        <p:txBody>
          <a:bodyPr wrap="none" rtlCol="0">
            <a:spAutoFit/>
          </a:bodyPr>
          <a:lstStyle/>
          <a:p>
            <a:pPr algn="r"/>
            <a:r>
              <a:rPr lang="en-IN" sz="800" b="1" dirty="0">
                <a:effectLst>
                  <a:glow rad="38100">
                    <a:srgbClr val="FDEFDF"/>
                  </a:glow>
                </a:effectLst>
              </a:rPr>
              <a:t>Dallas-Fort Worth</a:t>
            </a:r>
          </a:p>
          <a:p>
            <a:pPr algn="r"/>
            <a:r>
              <a:rPr lang="en-IN" sz="800" b="1" dirty="0">
                <a:effectLst>
                  <a:glow rad="38100">
                    <a:srgbClr val="FDEFDF"/>
                  </a:glow>
                </a:effectLst>
              </a:rPr>
              <a:t>7.82</a:t>
            </a:r>
          </a:p>
        </p:txBody>
      </p:sp>
      <p:sp>
        <p:nvSpPr>
          <p:cNvPr id="23" name="TextBox 22"/>
          <p:cNvSpPr txBox="1"/>
          <p:nvPr/>
        </p:nvSpPr>
        <p:spPr>
          <a:xfrm>
            <a:off x="6542862" y="3582002"/>
            <a:ext cx="593622" cy="337059"/>
          </a:xfrm>
          <a:prstGeom prst="rect">
            <a:avLst/>
          </a:prstGeom>
          <a:noFill/>
        </p:spPr>
        <p:txBody>
          <a:bodyPr wrap="none" rtlCol="0">
            <a:spAutoFit/>
          </a:bodyPr>
          <a:lstStyle/>
          <a:p>
            <a:pPr algn="r"/>
            <a:r>
              <a:rPr lang="en-IN" sz="800" b="1" dirty="0">
                <a:effectLst>
                  <a:glow rad="38100">
                    <a:srgbClr val="FDEFDF"/>
                  </a:glow>
                </a:effectLst>
              </a:rPr>
              <a:t>Chicago</a:t>
            </a:r>
          </a:p>
          <a:p>
            <a:pPr algn="r"/>
            <a:r>
              <a:rPr lang="en-IN" sz="800" b="1" dirty="0">
                <a:effectLst>
                  <a:glow rad="38100">
                    <a:srgbClr val="FDEFDF"/>
                  </a:glow>
                </a:effectLst>
              </a:rPr>
              <a:t>11.92</a:t>
            </a:r>
          </a:p>
        </p:txBody>
      </p:sp>
      <p:sp>
        <p:nvSpPr>
          <p:cNvPr id="24" name="TextBox 23"/>
          <p:cNvSpPr txBox="1"/>
          <p:nvPr/>
        </p:nvSpPr>
        <p:spPr>
          <a:xfrm>
            <a:off x="7100844" y="3675671"/>
            <a:ext cx="771366" cy="338554"/>
          </a:xfrm>
          <a:prstGeom prst="rect">
            <a:avLst/>
          </a:prstGeom>
          <a:noFill/>
        </p:spPr>
        <p:txBody>
          <a:bodyPr wrap="none" rtlCol="0">
            <a:spAutoFit/>
          </a:bodyPr>
          <a:lstStyle/>
          <a:p>
            <a:pPr algn="r"/>
            <a:r>
              <a:rPr lang="en-IN" sz="800" b="1" dirty="0">
                <a:effectLst>
                  <a:glow rad="38100">
                    <a:srgbClr val="FDEFDF"/>
                  </a:glow>
                </a:effectLst>
              </a:rPr>
              <a:t>Washington</a:t>
            </a:r>
          </a:p>
          <a:p>
            <a:pPr algn="r"/>
            <a:r>
              <a:rPr lang="en-IN" sz="800" b="1" dirty="0">
                <a:effectLst>
                  <a:glow rad="38100">
                    <a:srgbClr val="FDEFDF"/>
                  </a:glow>
                </a:effectLst>
              </a:rPr>
              <a:t>7.12</a:t>
            </a:r>
          </a:p>
        </p:txBody>
      </p:sp>
      <p:sp>
        <p:nvSpPr>
          <p:cNvPr id="25" name="TextBox 24"/>
          <p:cNvSpPr txBox="1"/>
          <p:nvPr/>
        </p:nvSpPr>
        <p:spPr>
          <a:xfrm>
            <a:off x="7893536" y="3498026"/>
            <a:ext cx="650834" cy="337059"/>
          </a:xfrm>
          <a:prstGeom prst="rect">
            <a:avLst/>
          </a:prstGeom>
          <a:noFill/>
        </p:spPr>
        <p:txBody>
          <a:bodyPr wrap="none" rtlCol="0">
            <a:spAutoFit/>
          </a:bodyPr>
          <a:lstStyle/>
          <a:p>
            <a:r>
              <a:rPr lang="en-IN" sz="800" b="1" dirty="0">
                <a:effectLst>
                  <a:glow rad="38100">
                    <a:srgbClr val="FDEFDF"/>
                  </a:glow>
                </a:effectLst>
              </a:rPr>
              <a:t>New York</a:t>
            </a:r>
          </a:p>
          <a:p>
            <a:r>
              <a:rPr lang="en-IN" sz="800" b="1" dirty="0">
                <a:effectLst>
                  <a:glow rad="38100">
                    <a:srgbClr val="FDEFDF"/>
                  </a:glow>
                </a:effectLst>
              </a:rPr>
              <a:t>43.06</a:t>
            </a:r>
          </a:p>
        </p:txBody>
      </p:sp>
      <p:sp>
        <p:nvSpPr>
          <p:cNvPr id="26" name="TextBox 25"/>
          <p:cNvSpPr txBox="1"/>
          <p:nvPr/>
        </p:nvSpPr>
        <p:spPr>
          <a:xfrm>
            <a:off x="8016533" y="3243910"/>
            <a:ext cx="545502" cy="337059"/>
          </a:xfrm>
          <a:prstGeom prst="rect">
            <a:avLst/>
          </a:prstGeom>
          <a:noFill/>
        </p:spPr>
        <p:txBody>
          <a:bodyPr wrap="none" rtlCol="0">
            <a:spAutoFit/>
          </a:bodyPr>
          <a:lstStyle/>
          <a:p>
            <a:r>
              <a:rPr lang="en-IN" sz="800" b="1" dirty="0">
                <a:effectLst>
                  <a:glow rad="38100">
                    <a:srgbClr val="FDEFDF"/>
                  </a:glow>
                </a:effectLst>
              </a:rPr>
              <a:t>Boston</a:t>
            </a:r>
          </a:p>
          <a:p>
            <a:r>
              <a:rPr lang="en-IN" sz="800" b="1" dirty="0">
                <a:effectLst>
                  <a:glow rad="38100">
                    <a:srgbClr val="FDEFDF"/>
                  </a:glow>
                </a:effectLst>
              </a:rPr>
              <a:t>5.84</a:t>
            </a:r>
          </a:p>
        </p:txBody>
      </p:sp>
      <p:sp>
        <p:nvSpPr>
          <p:cNvPr id="27" name="TextBox 26"/>
          <p:cNvSpPr txBox="1"/>
          <p:nvPr/>
        </p:nvSpPr>
        <p:spPr>
          <a:xfrm>
            <a:off x="6930525" y="4064686"/>
            <a:ext cx="545502" cy="337059"/>
          </a:xfrm>
          <a:prstGeom prst="rect">
            <a:avLst/>
          </a:prstGeom>
          <a:noFill/>
        </p:spPr>
        <p:txBody>
          <a:bodyPr wrap="none" rtlCol="0">
            <a:spAutoFit/>
          </a:bodyPr>
          <a:lstStyle/>
          <a:p>
            <a:pPr algn="r"/>
            <a:r>
              <a:rPr lang="en-IN" sz="800" b="1" dirty="0">
                <a:effectLst>
                  <a:glow rad="38100">
                    <a:srgbClr val="FDEFDF"/>
                  </a:glow>
                </a:effectLst>
              </a:rPr>
              <a:t>Atlanta</a:t>
            </a:r>
          </a:p>
          <a:p>
            <a:pPr algn="r"/>
            <a:r>
              <a:rPr lang="en-IN" sz="800" b="1" dirty="0">
                <a:effectLst>
                  <a:glow rad="38100">
                    <a:srgbClr val="FDEFDF"/>
                  </a:glow>
                </a:effectLst>
              </a:rPr>
              <a:t>11.19</a:t>
            </a:r>
          </a:p>
        </p:txBody>
      </p:sp>
      <p:sp>
        <p:nvSpPr>
          <p:cNvPr id="29" name="TextBox 28"/>
          <p:cNvSpPr txBox="1"/>
          <p:nvPr/>
        </p:nvSpPr>
        <p:spPr>
          <a:xfrm>
            <a:off x="7178363" y="4625934"/>
            <a:ext cx="580687" cy="337059"/>
          </a:xfrm>
          <a:prstGeom prst="rect">
            <a:avLst/>
          </a:prstGeom>
          <a:noFill/>
        </p:spPr>
        <p:txBody>
          <a:bodyPr wrap="none" rtlCol="0">
            <a:spAutoFit/>
          </a:bodyPr>
          <a:lstStyle/>
          <a:p>
            <a:pPr algn="r"/>
            <a:r>
              <a:rPr lang="en-IN" sz="800" b="1" dirty="0">
                <a:effectLst>
                  <a:glow rad="38100">
                    <a:srgbClr val="FDEFDF"/>
                  </a:glow>
                </a:effectLst>
              </a:rPr>
              <a:t>Orlando</a:t>
            </a:r>
          </a:p>
          <a:p>
            <a:pPr algn="r"/>
            <a:r>
              <a:rPr lang="en-IN" sz="800" b="1" dirty="0">
                <a:effectLst>
                  <a:glow rad="38100">
                    <a:srgbClr val="FDEFDF"/>
                  </a:glow>
                </a:effectLst>
              </a:rPr>
              <a:t>5.42</a:t>
            </a:r>
          </a:p>
        </p:txBody>
      </p:sp>
      <p:sp>
        <p:nvSpPr>
          <p:cNvPr id="30" name="TextBox 29"/>
          <p:cNvSpPr txBox="1"/>
          <p:nvPr/>
        </p:nvSpPr>
        <p:spPr>
          <a:xfrm>
            <a:off x="7793492" y="4544852"/>
            <a:ext cx="888385" cy="338554"/>
          </a:xfrm>
          <a:prstGeom prst="rect">
            <a:avLst/>
          </a:prstGeom>
          <a:noFill/>
        </p:spPr>
        <p:txBody>
          <a:bodyPr wrap="none" rtlCol="0">
            <a:spAutoFit/>
          </a:bodyPr>
          <a:lstStyle/>
          <a:p>
            <a:r>
              <a:rPr lang="en-IN" sz="800" b="1" dirty="0">
                <a:effectLst>
                  <a:glow rad="38100">
                    <a:srgbClr val="FDEFDF"/>
                  </a:glow>
                </a:effectLst>
              </a:rPr>
              <a:t>Ft. Lauderdale</a:t>
            </a:r>
          </a:p>
          <a:p>
            <a:r>
              <a:rPr lang="en-IN" sz="800" b="1" dirty="0">
                <a:effectLst>
                  <a:glow rad="38100">
                    <a:srgbClr val="FDEFDF"/>
                  </a:glow>
                </a:effectLst>
              </a:rPr>
              <a:t>5.64</a:t>
            </a:r>
          </a:p>
        </p:txBody>
      </p:sp>
      <p:sp>
        <p:nvSpPr>
          <p:cNvPr id="32" name="TextBox 31"/>
          <p:cNvSpPr txBox="1"/>
          <p:nvPr/>
        </p:nvSpPr>
        <p:spPr>
          <a:xfrm>
            <a:off x="7762711" y="4847717"/>
            <a:ext cx="482673" cy="337059"/>
          </a:xfrm>
          <a:prstGeom prst="rect">
            <a:avLst/>
          </a:prstGeom>
          <a:noFill/>
        </p:spPr>
        <p:txBody>
          <a:bodyPr wrap="none" rtlCol="0">
            <a:spAutoFit/>
          </a:bodyPr>
          <a:lstStyle/>
          <a:p>
            <a:r>
              <a:rPr lang="en-IN" sz="800" b="1" dirty="0">
                <a:effectLst>
                  <a:glow rad="38100">
                    <a:srgbClr val="FDEFDF"/>
                  </a:glow>
                </a:effectLst>
              </a:rPr>
              <a:t>Miami</a:t>
            </a:r>
          </a:p>
          <a:p>
            <a:r>
              <a:rPr lang="en-IN" sz="800" b="1" dirty="0">
                <a:effectLst>
                  <a:glow rad="38100">
                    <a:srgbClr val="FDEFDF"/>
                  </a:glow>
                </a:effectLst>
              </a:rPr>
              <a:t>19.69</a:t>
            </a:r>
          </a:p>
        </p:txBody>
      </p:sp>
      <p:sp>
        <p:nvSpPr>
          <p:cNvPr id="33" name="TextBox 32"/>
          <p:cNvSpPr txBox="1"/>
          <p:nvPr/>
        </p:nvSpPr>
        <p:spPr>
          <a:xfrm>
            <a:off x="6542862" y="4447188"/>
            <a:ext cx="604636" cy="337059"/>
          </a:xfrm>
          <a:prstGeom prst="rect">
            <a:avLst/>
          </a:prstGeom>
          <a:noFill/>
        </p:spPr>
        <p:txBody>
          <a:bodyPr wrap="none" rtlCol="0">
            <a:spAutoFit/>
          </a:bodyPr>
          <a:lstStyle/>
          <a:p>
            <a:r>
              <a:rPr lang="en-IN" sz="800" b="1" dirty="0">
                <a:effectLst>
                  <a:glow rad="38100">
                    <a:srgbClr val="FDEFDF"/>
                  </a:glow>
                </a:effectLst>
              </a:rPr>
              <a:t>Houston</a:t>
            </a:r>
          </a:p>
          <a:p>
            <a:r>
              <a:rPr lang="en-IN" sz="800" b="1" dirty="0">
                <a:effectLst>
                  <a:glow rad="38100">
                    <a:srgbClr val="FDEFDF"/>
                  </a:glow>
                </a:effectLst>
              </a:rPr>
              <a:t>10.78</a:t>
            </a:r>
          </a:p>
        </p:txBody>
      </p:sp>
      <p:sp>
        <p:nvSpPr>
          <p:cNvPr id="35" name="TextBox 34"/>
          <p:cNvSpPr txBox="1"/>
          <p:nvPr/>
        </p:nvSpPr>
        <p:spPr>
          <a:xfrm>
            <a:off x="4966311" y="4949824"/>
            <a:ext cx="1199367" cy="338554"/>
          </a:xfrm>
          <a:prstGeom prst="rect">
            <a:avLst/>
          </a:prstGeom>
          <a:noFill/>
        </p:spPr>
        <p:txBody>
          <a:bodyPr wrap="none" rtlCol="0">
            <a:spAutoFit/>
          </a:bodyPr>
          <a:lstStyle/>
          <a:p>
            <a:r>
              <a:rPr lang="en-IN" sz="800" b="1" dirty="0">
                <a:effectLst>
                  <a:glow rad="38100">
                    <a:srgbClr val="FDEFDF"/>
                  </a:glow>
                </a:effectLst>
              </a:rPr>
              <a:t>International arrivals</a:t>
            </a:r>
          </a:p>
          <a:p>
            <a:r>
              <a:rPr lang="en-IN" sz="800" b="1" dirty="0">
                <a:effectLst>
                  <a:glow rad="38100">
                    <a:srgbClr val="FDEFDF"/>
                  </a:glow>
                </a:effectLst>
              </a:rPr>
              <a:t>in millions, 2016</a:t>
            </a:r>
          </a:p>
        </p:txBody>
      </p:sp>
      <p:sp>
        <p:nvSpPr>
          <p:cNvPr id="37" name="TextBox 36"/>
          <p:cNvSpPr txBox="1"/>
          <p:nvPr/>
        </p:nvSpPr>
        <p:spPr>
          <a:xfrm>
            <a:off x="4326611" y="4679188"/>
            <a:ext cx="630507" cy="337059"/>
          </a:xfrm>
          <a:prstGeom prst="rect">
            <a:avLst/>
          </a:prstGeom>
          <a:noFill/>
        </p:spPr>
        <p:txBody>
          <a:bodyPr wrap="none" rtlCol="0">
            <a:spAutoFit/>
          </a:bodyPr>
          <a:lstStyle/>
          <a:p>
            <a:pPr algn="r"/>
            <a:r>
              <a:rPr lang="en-IN" sz="800" b="1" dirty="0">
                <a:effectLst>
                  <a:glow rad="38100">
                    <a:srgbClr val="FDEFDF"/>
                  </a:glow>
                </a:effectLst>
              </a:rPr>
              <a:t>Honolulu</a:t>
            </a:r>
          </a:p>
          <a:p>
            <a:pPr algn="r"/>
            <a:r>
              <a:rPr lang="en-IN" sz="800" b="1" dirty="0">
                <a:effectLst>
                  <a:glow rad="38100">
                    <a:srgbClr val="FDEFDF"/>
                  </a:glow>
                </a:effectLst>
              </a:rPr>
              <a:t>5.08</a:t>
            </a:r>
          </a:p>
        </p:txBody>
      </p:sp>
      <p:sp>
        <p:nvSpPr>
          <p:cNvPr id="38" name="TextBox 37"/>
          <p:cNvSpPr txBox="1"/>
          <p:nvPr/>
        </p:nvSpPr>
        <p:spPr>
          <a:xfrm>
            <a:off x="3243433" y="4602507"/>
            <a:ext cx="580612" cy="221749"/>
          </a:xfrm>
          <a:prstGeom prst="rect">
            <a:avLst/>
          </a:prstGeom>
          <a:noFill/>
        </p:spPr>
        <p:txBody>
          <a:bodyPr wrap="none" rtlCol="0">
            <a:spAutoFit/>
          </a:bodyPr>
          <a:lstStyle/>
          <a:p>
            <a:pPr algn="r"/>
            <a:r>
              <a:rPr lang="en-IN" sz="800" b="1" dirty="0"/>
              <a:t>Orlando</a:t>
            </a:r>
          </a:p>
        </p:txBody>
      </p:sp>
      <p:sp>
        <p:nvSpPr>
          <p:cNvPr id="39" name="TextBox 38"/>
          <p:cNvSpPr txBox="1"/>
          <p:nvPr/>
        </p:nvSpPr>
        <p:spPr>
          <a:xfrm>
            <a:off x="3449221" y="4803756"/>
            <a:ext cx="482673" cy="221749"/>
          </a:xfrm>
          <a:prstGeom prst="rect">
            <a:avLst/>
          </a:prstGeom>
          <a:noFill/>
        </p:spPr>
        <p:txBody>
          <a:bodyPr wrap="none" rtlCol="0">
            <a:spAutoFit/>
          </a:bodyPr>
          <a:lstStyle/>
          <a:p>
            <a:pPr algn="r"/>
            <a:r>
              <a:rPr lang="en-IN" sz="800" b="1" dirty="0"/>
              <a:t>Miami</a:t>
            </a:r>
          </a:p>
        </p:txBody>
      </p:sp>
      <p:sp>
        <p:nvSpPr>
          <p:cNvPr id="40" name="TextBox 39"/>
          <p:cNvSpPr txBox="1"/>
          <p:nvPr/>
        </p:nvSpPr>
        <p:spPr>
          <a:xfrm>
            <a:off x="481621" y="5315106"/>
            <a:ext cx="2401619" cy="215444"/>
          </a:xfrm>
          <a:prstGeom prst="rect">
            <a:avLst/>
          </a:prstGeom>
          <a:noFill/>
        </p:spPr>
        <p:txBody>
          <a:bodyPr wrap="none" rtlCol="0">
            <a:spAutoFit/>
          </a:bodyPr>
          <a:lstStyle/>
          <a:p>
            <a:r>
              <a:rPr lang="en-IN" sz="800" b="1" dirty="0">
                <a:latin typeface="Arial Black" panose="020B0A04020102020204" pitchFamily="34" charset="0"/>
              </a:rPr>
              <a:t>Cumulative AIDS diagnoses, 1981–2015</a:t>
            </a:r>
          </a:p>
        </p:txBody>
      </p:sp>
      <p:sp>
        <p:nvSpPr>
          <p:cNvPr id="41" name="TextBox 40"/>
          <p:cNvSpPr txBox="1"/>
          <p:nvPr/>
        </p:nvSpPr>
        <p:spPr>
          <a:xfrm>
            <a:off x="718860" y="5498938"/>
            <a:ext cx="1098378" cy="215444"/>
          </a:xfrm>
          <a:prstGeom prst="rect">
            <a:avLst/>
          </a:prstGeom>
          <a:noFill/>
        </p:spPr>
        <p:txBody>
          <a:bodyPr wrap="none" rtlCol="0">
            <a:spAutoFit/>
          </a:bodyPr>
          <a:lstStyle/>
          <a:p>
            <a:r>
              <a:rPr lang="en-IN" sz="800" b="1" dirty="0"/>
              <a:t>100,000 and above</a:t>
            </a:r>
          </a:p>
        </p:txBody>
      </p:sp>
      <p:sp>
        <p:nvSpPr>
          <p:cNvPr id="42" name="TextBox 41"/>
          <p:cNvSpPr txBox="1"/>
          <p:nvPr/>
        </p:nvSpPr>
        <p:spPr>
          <a:xfrm>
            <a:off x="718860" y="5646571"/>
            <a:ext cx="877163" cy="215444"/>
          </a:xfrm>
          <a:prstGeom prst="rect">
            <a:avLst/>
          </a:prstGeom>
          <a:noFill/>
        </p:spPr>
        <p:txBody>
          <a:bodyPr wrap="none" rtlCol="0">
            <a:spAutoFit/>
          </a:bodyPr>
          <a:lstStyle/>
          <a:p>
            <a:r>
              <a:rPr lang="en-IN" sz="800" b="1" dirty="0"/>
              <a:t>50,000–99,999</a:t>
            </a:r>
          </a:p>
        </p:txBody>
      </p:sp>
      <p:sp>
        <p:nvSpPr>
          <p:cNvPr id="43" name="TextBox 42"/>
          <p:cNvSpPr txBox="1"/>
          <p:nvPr/>
        </p:nvSpPr>
        <p:spPr>
          <a:xfrm>
            <a:off x="718860" y="5817101"/>
            <a:ext cx="877163" cy="215444"/>
          </a:xfrm>
          <a:prstGeom prst="rect">
            <a:avLst/>
          </a:prstGeom>
          <a:noFill/>
        </p:spPr>
        <p:txBody>
          <a:bodyPr wrap="none" rtlCol="0">
            <a:spAutoFit/>
          </a:bodyPr>
          <a:lstStyle/>
          <a:p>
            <a:r>
              <a:rPr lang="en-IN" sz="800" b="1" dirty="0"/>
              <a:t>10,000–49,999</a:t>
            </a:r>
          </a:p>
        </p:txBody>
      </p:sp>
      <p:sp>
        <p:nvSpPr>
          <p:cNvPr id="44" name="TextBox 43"/>
          <p:cNvSpPr txBox="1"/>
          <p:nvPr/>
        </p:nvSpPr>
        <p:spPr>
          <a:xfrm>
            <a:off x="1906570" y="5498938"/>
            <a:ext cx="761747" cy="215444"/>
          </a:xfrm>
          <a:prstGeom prst="rect">
            <a:avLst/>
          </a:prstGeom>
          <a:noFill/>
        </p:spPr>
        <p:txBody>
          <a:bodyPr wrap="none" rtlCol="0">
            <a:spAutoFit/>
          </a:bodyPr>
          <a:lstStyle/>
          <a:p>
            <a:r>
              <a:rPr lang="en-IN" sz="800" b="1" dirty="0"/>
              <a:t>1,000–9,999</a:t>
            </a:r>
          </a:p>
        </p:txBody>
      </p:sp>
      <p:sp>
        <p:nvSpPr>
          <p:cNvPr id="45" name="TextBox 44"/>
          <p:cNvSpPr txBox="1"/>
          <p:nvPr/>
        </p:nvSpPr>
        <p:spPr>
          <a:xfrm>
            <a:off x="1906570" y="5653728"/>
            <a:ext cx="764953" cy="215444"/>
          </a:xfrm>
          <a:prstGeom prst="rect">
            <a:avLst/>
          </a:prstGeom>
          <a:noFill/>
        </p:spPr>
        <p:txBody>
          <a:bodyPr wrap="none" rtlCol="0">
            <a:spAutoFit/>
          </a:bodyPr>
          <a:lstStyle/>
          <a:p>
            <a:r>
              <a:rPr lang="en-IN" sz="800" b="1" dirty="0"/>
              <a:t>below 1,000</a:t>
            </a:r>
          </a:p>
        </p:txBody>
      </p:sp>
      <p:sp>
        <p:nvSpPr>
          <p:cNvPr id="46" name="TextBox 45"/>
          <p:cNvSpPr txBox="1"/>
          <p:nvPr/>
        </p:nvSpPr>
        <p:spPr>
          <a:xfrm>
            <a:off x="659934" y="2968835"/>
            <a:ext cx="325730" cy="230832"/>
          </a:xfrm>
          <a:prstGeom prst="rect">
            <a:avLst/>
          </a:prstGeom>
          <a:noFill/>
        </p:spPr>
        <p:txBody>
          <a:bodyPr wrap="none" rtlCol="0">
            <a:spAutoFit/>
          </a:bodyPr>
          <a:lstStyle/>
          <a:p>
            <a:r>
              <a:rPr lang="en-IN" sz="900" b="1" dirty="0">
                <a:latin typeface="+mj-lt"/>
              </a:rPr>
              <a:t>(a)</a:t>
            </a:r>
          </a:p>
        </p:txBody>
      </p:sp>
    </p:spTree>
    <p:extLst>
      <p:ext uri="{BB962C8B-B14F-4D97-AF65-F5344CB8AC3E}">
        <p14:creationId xmlns:p14="http://schemas.microsoft.com/office/powerpoint/2010/main" val="8463399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5A1D-B534-486C-9B93-951DBB8EE9D8}"/>
              </a:ext>
            </a:extLst>
          </p:cNvPr>
          <p:cNvSpPr>
            <a:spLocks noGrp="1"/>
          </p:cNvSpPr>
          <p:nvPr>
            <p:ph type="title"/>
          </p:nvPr>
        </p:nvSpPr>
        <p:spPr/>
        <p:txBody>
          <a:bodyPr/>
          <a:lstStyle/>
          <a:p>
            <a:r>
              <a:rPr lang="en-US" dirty="0"/>
              <a:t>2.4.4 Population and Resources </a:t>
            </a:r>
            <a:r>
              <a:rPr lang="en-US" sz="2000" b="0" dirty="0"/>
              <a:t>(1 of 4)</a:t>
            </a:r>
          </a:p>
        </p:txBody>
      </p:sp>
      <p:sp>
        <p:nvSpPr>
          <p:cNvPr id="3" name="Content Placeholder 2">
            <a:extLst>
              <a:ext uri="{FF2B5EF4-FFF2-40B4-BE49-F238E27FC236}">
                <a16:creationId xmlns:a16="http://schemas.microsoft.com/office/drawing/2014/main" id="{6C7408AD-30D2-437B-817A-49DF9B9C9E86}"/>
              </a:ext>
            </a:extLst>
          </p:cNvPr>
          <p:cNvSpPr>
            <a:spLocks noGrp="1"/>
          </p:cNvSpPr>
          <p:nvPr>
            <p:ph sz="quarter" idx="13"/>
          </p:nvPr>
        </p:nvSpPr>
        <p:spPr>
          <a:xfrm>
            <a:off x="457200" y="1556326"/>
            <a:ext cx="7652084" cy="4434275"/>
          </a:xfrm>
        </p:spPr>
        <p:txBody>
          <a:bodyPr/>
          <a:lstStyle/>
          <a:p>
            <a:pPr eaLnBrk="1" hangingPunct="1"/>
            <a:r>
              <a:rPr lang="en-US" altLang="en-US" dirty="0"/>
              <a:t>Malthus 1798: Population will exceed food supply. Malthus argued that food production would increase </a:t>
            </a:r>
            <a:r>
              <a:rPr lang="en-US" altLang="en-US" b="1" dirty="0"/>
              <a:t>arithmetically</a:t>
            </a:r>
            <a:r>
              <a:rPr lang="en-US" altLang="en-US" dirty="0"/>
              <a:t> (e.g., 1,2,3,4,5), but population would grow </a:t>
            </a:r>
            <a:r>
              <a:rPr lang="en-US" altLang="en-US" b="1" dirty="0"/>
              <a:t>geometrically</a:t>
            </a:r>
            <a:r>
              <a:rPr lang="en-US" altLang="en-US" i="1" dirty="0"/>
              <a:t> </a:t>
            </a:r>
            <a:r>
              <a:rPr lang="en-US" altLang="en-US" dirty="0"/>
              <a:t>(e.g., 1,2,4,8,16)</a:t>
            </a:r>
          </a:p>
          <a:p>
            <a:pPr eaLnBrk="1" hangingPunct="1"/>
            <a:r>
              <a:rPr lang="en-US" altLang="en-US" dirty="0"/>
              <a:t>Neo-Malthusians today: Population will ultimately exceed food or another resource (and already has in selected regions of the developing world)</a:t>
            </a:r>
          </a:p>
        </p:txBody>
      </p:sp>
    </p:spTree>
    <p:extLst>
      <p:ext uri="{BB962C8B-B14F-4D97-AF65-F5344CB8AC3E}">
        <p14:creationId xmlns:p14="http://schemas.microsoft.com/office/powerpoint/2010/main" val="1806092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4DB7-FEB2-4228-9EBE-82DF656CF7EC}"/>
              </a:ext>
            </a:extLst>
          </p:cNvPr>
          <p:cNvSpPr>
            <a:spLocks noGrp="1"/>
          </p:cNvSpPr>
          <p:nvPr>
            <p:ph type="title"/>
          </p:nvPr>
        </p:nvSpPr>
        <p:spPr/>
        <p:txBody>
          <a:bodyPr/>
          <a:lstStyle/>
          <a:p>
            <a:r>
              <a:rPr lang="en-US" dirty="0"/>
              <a:t>2.1.2 Population Concentrations </a:t>
            </a:r>
            <a:r>
              <a:rPr lang="en-US" sz="2000" b="0" dirty="0"/>
              <a:t>(1 of 4)</a:t>
            </a:r>
          </a:p>
        </p:txBody>
      </p:sp>
      <p:sp>
        <p:nvSpPr>
          <p:cNvPr id="4" name="Content Placeholder 3">
            <a:extLst>
              <a:ext uri="{FF2B5EF4-FFF2-40B4-BE49-F238E27FC236}">
                <a16:creationId xmlns:a16="http://schemas.microsoft.com/office/drawing/2014/main" id="{0541F47F-0FF3-4714-8541-F72E567F3CF5}"/>
              </a:ext>
            </a:extLst>
          </p:cNvPr>
          <p:cNvSpPr>
            <a:spLocks noGrp="1"/>
          </p:cNvSpPr>
          <p:nvPr>
            <p:ph sz="quarter" idx="13"/>
          </p:nvPr>
        </p:nvSpPr>
        <p:spPr>
          <a:xfrm>
            <a:off x="457200" y="1556327"/>
            <a:ext cx="8229600" cy="2204790"/>
          </a:xfrm>
        </p:spPr>
        <p:txBody>
          <a:bodyPr/>
          <a:lstStyle/>
          <a:p>
            <a:pPr eaLnBrk="1" hangingPunct="1"/>
            <a:r>
              <a:rPr lang="en-US" altLang="en-US" dirty="0"/>
              <a:t>There are four major population clusters:</a:t>
            </a:r>
          </a:p>
          <a:p>
            <a:pPr marL="741600" lvl="1" indent="-429768">
              <a:buFont typeface="+mj-lt"/>
              <a:buAutoNum type="arabicPeriod"/>
            </a:pPr>
            <a:r>
              <a:rPr lang="en-US" altLang="en-US" dirty="0"/>
              <a:t>East Asia</a:t>
            </a:r>
          </a:p>
          <a:p>
            <a:pPr marL="741600" lvl="1" indent="-429768">
              <a:buFont typeface="+mj-lt"/>
              <a:buAutoNum type="arabicPeriod"/>
            </a:pPr>
            <a:r>
              <a:rPr lang="en-US" altLang="en-US" dirty="0"/>
              <a:t>South Asia</a:t>
            </a:r>
          </a:p>
          <a:p>
            <a:pPr marL="741600" lvl="1" indent="-429768">
              <a:buFont typeface="+mj-lt"/>
              <a:buAutoNum type="arabicPeriod"/>
            </a:pPr>
            <a:r>
              <a:rPr lang="en-US" altLang="en-US" dirty="0"/>
              <a:t>Europe</a:t>
            </a:r>
          </a:p>
          <a:p>
            <a:pPr marL="741600" lvl="1" indent="-429768">
              <a:buFont typeface="+mj-lt"/>
              <a:buAutoNum type="arabicPeriod"/>
            </a:pPr>
            <a:r>
              <a:rPr lang="en-US" altLang="en-US" dirty="0"/>
              <a:t>Southeast Asia</a:t>
            </a:r>
            <a:endParaRPr lang="en-US" dirty="0"/>
          </a:p>
        </p:txBody>
      </p:sp>
      <p:sp>
        <p:nvSpPr>
          <p:cNvPr id="5" name="Content Placeholder 4">
            <a:extLst>
              <a:ext uri="{FF2B5EF4-FFF2-40B4-BE49-F238E27FC236}">
                <a16:creationId xmlns:a16="http://schemas.microsoft.com/office/drawing/2014/main" id="{ECD1FAC3-C86F-454E-8A66-A9BEE8F332FA}"/>
              </a:ext>
            </a:extLst>
          </p:cNvPr>
          <p:cNvSpPr>
            <a:spLocks noGrp="1"/>
          </p:cNvSpPr>
          <p:nvPr>
            <p:ph sz="quarter" idx="14"/>
          </p:nvPr>
        </p:nvSpPr>
        <p:spPr>
          <a:xfrm>
            <a:off x="457200" y="3927157"/>
            <a:ext cx="8229600" cy="2406680"/>
          </a:xfrm>
        </p:spPr>
        <p:txBody>
          <a:bodyPr/>
          <a:lstStyle/>
          <a:p>
            <a:pPr eaLnBrk="1" hangingPunct="1"/>
            <a:r>
              <a:rPr lang="en-US" altLang="en-US" dirty="0"/>
              <a:t>Much of the Earth is sparsely populated:</a:t>
            </a:r>
          </a:p>
          <a:p>
            <a:pPr marL="741600" lvl="1" indent="-429768">
              <a:buFont typeface="+mj-lt"/>
              <a:buAutoNum type="arabicPeriod"/>
            </a:pPr>
            <a:r>
              <a:rPr lang="en-US" altLang="en-US" dirty="0"/>
              <a:t>too dry (e.g., Sahara)</a:t>
            </a:r>
          </a:p>
          <a:p>
            <a:pPr marL="741600" lvl="1" indent="-429768">
              <a:buFont typeface="+mj-lt"/>
              <a:buAutoNum type="arabicPeriod"/>
            </a:pPr>
            <a:r>
              <a:rPr lang="en-US" altLang="en-US" dirty="0"/>
              <a:t>too wet (e.g., Amazon)</a:t>
            </a:r>
          </a:p>
          <a:p>
            <a:pPr marL="741600" lvl="1" indent="-429768">
              <a:buFont typeface="+mj-lt"/>
              <a:buAutoNum type="arabicPeriod"/>
            </a:pPr>
            <a:r>
              <a:rPr lang="en-US" altLang="en-US" dirty="0"/>
              <a:t>too cold (e.g., Arctic)</a:t>
            </a:r>
          </a:p>
          <a:p>
            <a:pPr marL="741600" lvl="1" indent="-429768">
              <a:buFont typeface="+mj-lt"/>
              <a:buAutoNum type="arabicPeriod"/>
            </a:pPr>
            <a:r>
              <a:rPr lang="en-US" altLang="en-US" dirty="0"/>
              <a:t>too high (e.g., Himalayas)</a:t>
            </a:r>
          </a:p>
        </p:txBody>
      </p:sp>
    </p:spTree>
    <p:extLst>
      <p:ext uri="{BB962C8B-B14F-4D97-AF65-F5344CB8AC3E}">
        <p14:creationId xmlns:p14="http://schemas.microsoft.com/office/powerpoint/2010/main" val="2366470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5A1D-B534-486C-9B93-951DBB8EE9D8}"/>
              </a:ext>
            </a:extLst>
          </p:cNvPr>
          <p:cNvSpPr>
            <a:spLocks noGrp="1"/>
          </p:cNvSpPr>
          <p:nvPr>
            <p:ph type="title"/>
          </p:nvPr>
        </p:nvSpPr>
        <p:spPr/>
        <p:txBody>
          <a:bodyPr/>
          <a:lstStyle/>
          <a:p>
            <a:r>
              <a:rPr lang="en-US" dirty="0"/>
              <a:t>2.4.4 Population and Resources </a:t>
            </a:r>
            <a:r>
              <a:rPr lang="en-US" sz="2000" b="0" dirty="0"/>
              <a:t>(2 of 4)</a:t>
            </a:r>
          </a:p>
        </p:txBody>
      </p:sp>
      <p:sp>
        <p:nvSpPr>
          <p:cNvPr id="3" name="Content Placeholder 2">
            <a:extLst>
              <a:ext uri="{FF2B5EF4-FFF2-40B4-BE49-F238E27FC236}">
                <a16:creationId xmlns:a16="http://schemas.microsoft.com/office/drawing/2014/main" id="{6C7408AD-30D2-437B-817A-49DF9B9C9E86}"/>
              </a:ext>
            </a:extLst>
          </p:cNvPr>
          <p:cNvSpPr>
            <a:spLocks noGrp="1"/>
          </p:cNvSpPr>
          <p:nvPr>
            <p:ph sz="quarter" idx="13"/>
          </p:nvPr>
        </p:nvSpPr>
        <p:spPr>
          <a:xfrm>
            <a:off x="457200" y="1556326"/>
            <a:ext cx="8229600" cy="681471"/>
          </a:xfrm>
        </p:spPr>
        <p:txBody>
          <a:bodyPr/>
          <a:lstStyle/>
          <a:p>
            <a:pPr marL="432" indent="0" eaLnBrk="1" hangingPunct="1">
              <a:buNone/>
            </a:pPr>
            <a:r>
              <a:rPr lang="en-US" altLang="en-US" b="1" dirty="0"/>
              <a:t>Figure 2-59:</a:t>
            </a:r>
            <a:r>
              <a:rPr lang="en-US" altLang="en-US" dirty="0"/>
              <a:t> Malthus predicted population would grow faster than the resource of food.</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45" y="2448192"/>
            <a:ext cx="3552500" cy="3481272"/>
          </a:xfrm>
          <a:prstGeom prst="rect">
            <a:avLst/>
          </a:prstGeom>
        </p:spPr>
      </p:pic>
      <p:sp>
        <p:nvSpPr>
          <p:cNvPr id="5" name="TextBox 4"/>
          <p:cNvSpPr txBox="1"/>
          <p:nvPr/>
        </p:nvSpPr>
        <p:spPr>
          <a:xfrm>
            <a:off x="3777711" y="2739579"/>
            <a:ext cx="780983" cy="230832"/>
          </a:xfrm>
          <a:prstGeom prst="rect">
            <a:avLst/>
          </a:prstGeom>
          <a:noFill/>
        </p:spPr>
        <p:txBody>
          <a:bodyPr wrap="none" rtlCol="0">
            <a:spAutoFit/>
          </a:bodyPr>
          <a:lstStyle/>
          <a:p>
            <a:r>
              <a:rPr lang="en-IN" sz="900" b="1" dirty="0"/>
              <a:t>Population</a:t>
            </a:r>
          </a:p>
        </p:txBody>
      </p:sp>
      <p:sp>
        <p:nvSpPr>
          <p:cNvPr id="7" name="TextBox 6"/>
          <p:cNvSpPr txBox="1"/>
          <p:nvPr/>
        </p:nvSpPr>
        <p:spPr>
          <a:xfrm>
            <a:off x="3777711" y="2927375"/>
            <a:ext cx="774571" cy="230832"/>
          </a:xfrm>
          <a:prstGeom prst="rect">
            <a:avLst/>
          </a:prstGeom>
          <a:noFill/>
        </p:spPr>
        <p:txBody>
          <a:bodyPr wrap="none" rtlCol="0">
            <a:spAutoFit/>
          </a:bodyPr>
          <a:lstStyle/>
          <a:p>
            <a:r>
              <a:rPr lang="en-IN" sz="900" b="1" dirty="0"/>
              <a:t>Resources</a:t>
            </a:r>
          </a:p>
        </p:txBody>
      </p:sp>
      <p:sp>
        <p:nvSpPr>
          <p:cNvPr id="8" name="TextBox 7"/>
          <p:cNvSpPr txBox="1"/>
          <p:nvPr/>
        </p:nvSpPr>
        <p:spPr>
          <a:xfrm>
            <a:off x="6274540" y="5959194"/>
            <a:ext cx="466794" cy="246221"/>
          </a:xfrm>
          <a:prstGeom prst="rect">
            <a:avLst/>
          </a:prstGeom>
          <a:noFill/>
        </p:spPr>
        <p:txBody>
          <a:bodyPr wrap="none" rtlCol="0">
            <a:spAutoFit/>
          </a:bodyPr>
          <a:lstStyle/>
          <a:p>
            <a:r>
              <a:rPr lang="en-IN" sz="1000" b="1" dirty="0"/>
              <a:t>2100</a:t>
            </a:r>
          </a:p>
        </p:txBody>
      </p:sp>
      <p:sp>
        <p:nvSpPr>
          <p:cNvPr id="9" name="TextBox 8"/>
          <p:cNvSpPr txBox="1"/>
          <p:nvPr/>
        </p:nvSpPr>
        <p:spPr>
          <a:xfrm>
            <a:off x="4552131" y="5959194"/>
            <a:ext cx="466794" cy="246221"/>
          </a:xfrm>
          <a:prstGeom prst="rect">
            <a:avLst/>
          </a:prstGeom>
          <a:noFill/>
        </p:spPr>
        <p:txBody>
          <a:bodyPr wrap="none" rtlCol="0">
            <a:spAutoFit/>
          </a:bodyPr>
          <a:lstStyle/>
          <a:p>
            <a:r>
              <a:rPr lang="en-IN" sz="1000" b="1" dirty="0"/>
              <a:t>2050</a:t>
            </a:r>
          </a:p>
        </p:txBody>
      </p:sp>
      <p:sp>
        <p:nvSpPr>
          <p:cNvPr id="10" name="TextBox 9"/>
          <p:cNvSpPr txBox="1"/>
          <p:nvPr/>
        </p:nvSpPr>
        <p:spPr>
          <a:xfrm>
            <a:off x="2796249" y="5959194"/>
            <a:ext cx="466794" cy="246221"/>
          </a:xfrm>
          <a:prstGeom prst="rect">
            <a:avLst/>
          </a:prstGeom>
          <a:noFill/>
        </p:spPr>
        <p:txBody>
          <a:bodyPr wrap="none" rtlCol="0">
            <a:spAutoFit/>
          </a:bodyPr>
          <a:lstStyle/>
          <a:p>
            <a:r>
              <a:rPr lang="en-IN" sz="1000" b="1" dirty="0"/>
              <a:t>2000</a:t>
            </a:r>
          </a:p>
        </p:txBody>
      </p:sp>
      <p:sp>
        <p:nvSpPr>
          <p:cNvPr id="11" name="TextBox 10"/>
          <p:cNvSpPr txBox="1"/>
          <p:nvPr/>
        </p:nvSpPr>
        <p:spPr>
          <a:xfrm>
            <a:off x="4527933" y="6163443"/>
            <a:ext cx="511679" cy="246221"/>
          </a:xfrm>
          <a:prstGeom prst="rect">
            <a:avLst/>
          </a:prstGeom>
          <a:noFill/>
        </p:spPr>
        <p:txBody>
          <a:bodyPr wrap="none" rtlCol="0">
            <a:spAutoFit/>
          </a:bodyPr>
          <a:lstStyle/>
          <a:p>
            <a:r>
              <a:rPr lang="en-IN" sz="1000" b="1" dirty="0">
                <a:latin typeface="Arial Black" panose="020B0A04020102020204" pitchFamily="34" charset="0"/>
              </a:rPr>
              <a:t>Year</a:t>
            </a:r>
          </a:p>
        </p:txBody>
      </p:sp>
      <p:sp>
        <p:nvSpPr>
          <p:cNvPr id="12" name="TextBox 11"/>
          <p:cNvSpPr txBox="1"/>
          <p:nvPr/>
        </p:nvSpPr>
        <p:spPr>
          <a:xfrm>
            <a:off x="5397139" y="5959194"/>
            <a:ext cx="466794" cy="246221"/>
          </a:xfrm>
          <a:prstGeom prst="rect">
            <a:avLst/>
          </a:prstGeom>
          <a:noFill/>
        </p:spPr>
        <p:txBody>
          <a:bodyPr wrap="none" rtlCol="0">
            <a:spAutoFit/>
          </a:bodyPr>
          <a:lstStyle/>
          <a:p>
            <a:r>
              <a:rPr lang="en-IN" sz="1000" b="1" dirty="0"/>
              <a:t>2075</a:t>
            </a:r>
          </a:p>
        </p:txBody>
      </p:sp>
      <p:sp>
        <p:nvSpPr>
          <p:cNvPr id="13" name="TextBox 12"/>
          <p:cNvSpPr txBox="1"/>
          <p:nvPr/>
        </p:nvSpPr>
        <p:spPr>
          <a:xfrm>
            <a:off x="3662091" y="5959194"/>
            <a:ext cx="466794" cy="246221"/>
          </a:xfrm>
          <a:prstGeom prst="rect">
            <a:avLst/>
          </a:prstGeom>
          <a:noFill/>
        </p:spPr>
        <p:txBody>
          <a:bodyPr wrap="none" rtlCol="0">
            <a:spAutoFit/>
          </a:bodyPr>
          <a:lstStyle/>
          <a:p>
            <a:r>
              <a:rPr lang="en-IN" sz="1000" b="1" dirty="0"/>
              <a:t>2025</a:t>
            </a:r>
          </a:p>
        </p:txBody>
      </p:sp>
      <p:sp>
        <p:nvSpPr>
          <p:cNvPr id="14" name="TextBox 13"/>
          <p:cNvSpPr txBox="1"/>
          <p:nvPr/>
        </p:nvSpPr>
        <p:spPr>
          <a:xfrm>
            <a:off x="2726047" y="5777805"/>
            <a:ext cx="255198" cy="246221"/>
          </a:xfrm>
          <a:prstGeom prst="rect">
            <a:avLst/>
          </a:prstGeom>
          <a:noFill/>
        </p:spPr>
        <p:txBody>
          <a:bodyPr wrap="none" rtlCol="0">
            <a:spAutoFit/>
          </a:bodyPr>
          <a:lstStyle/>
          <a:p>
            <a:r>
              <a:rPr lang="en-IN" sz="1000" b="1" dirty="0"/>
              <a:t>0</a:t>
            </a:r>
          </a:p>
        </p:txBody>
      </p:sp>
      <p:sp>
        <p:nvSpPr>
          <p:cNvPr id="15" name="TextBox 14"/>
          <p:cNvSpPr txBox="1"/>
          <p:nvPr/>
        </p:nvSpPr>
        <p:spPr>
          <a:xfrm>
            <a:off x="2733667" y="5354997"/>
            <a:ext cx="255198" cy="246221"/>
          </a:xfrm>
          <a:prstGeom prst="rect">
            <a:avLst/>
          </a:prstGeom>
          <a:noFill/>
        </p:spPr>
        <p:txBody>
          <a:bodyPr wrap="none" rtlCol="0">
            <a:spAutoFit/>
          </a:bodyPr>
          <a:lstStyle/>
          <a:p>
            <a:r>
              <a:rPr lang="en-IN" sz="1000" b="1" dirty="0"/>
              <a:t>2</a:t>
            </a:r>
          </a:p>
        </p:txBody>
      </p:sp>
      <p:sp>
        <p:nvSpPr>
          <p:cNvPr id="16" name="TextBox 15"/>
          <p:cNvSpPr txBox="1"/>
          <p:nvPr/>
        </p:nvSpPr>
        <p:spPr>
          <a:xfrm>
            <a:off x="2733667" y="4913193"/>
            <a:ext cx="255198" cy="246221"/>
          </a:xfrm>
          <a:prstGeom prst="rect">
            <a:avLst/>
          </a:prstGeom>
          <a:noFill/>
        </p:spPr>
        <p:txBody>
          <a:bodyPr wrap="none" rtlCol="0">
            <a:spAutoFit/>
          </a:bodyPr>
          <a:lstStyle/>
          <a:p>
            <a:r>
              <a:rPr lang="en-IN" sz="1000" b="1" dirty="0"/>
              <a:t>4</a:t>
            </a:r>
          </a:p>
        </p:txBody>
      </p:sp>
      <p:sp>
        <p:nvSpPr>
          <p:cNvPr id="17" name="TextBox 16"/>
          <p:cNvSpPr txBox="1"/>
          <p:nvPr/>
        </p:nvSpPr>
        <p:spPr>
          <a:xfrm>
            <a:off x="2733667" y="4471389"/>
            <a:ext cx="255198" cy="246221"/>
          </a:xfrm>
          <a:prstGeom prst="rect">
            <a:avLst/>
          </a:prstGeom>
          <a:noFill/>
        </p:spPr>
        <p:txBody>
          <a:bodyPr wrap="none" rtlCol="0">
            <a:spAutoFit/>
          </a:bodyPr>
          <a:lstStyle/>
          <a:p>
            <a:r>
              <a:rPr lang="en-IN" sz="1000" b="1" dirty="0"/>
              <a:t>6</a:t>
            </a:r>
          </a:p>
        </p:txBody>
      </p:sp>
      <p:sp>
        <p:nvSpPr>
          <p:cNvPr id="18" name="TextBox 17"/>
          <p:cNvSpPr txBox="1"/>
          <p:nvPr/>
        </p:nvSpPr>
        <p:spPr>
          <a:xfrm>
            <a:off x="2733667" y="4053616"/>
            <a:ext cx="255198" cy="246221"/>
          </a:xfrm>
          <a:prstGeom prst="rect">
            <a:avLst/>
          </a:prstGeom>
          <a:noFill/>
        </p:spPr>
        <p:txBody>
          <a:bodyPr wrap="none" rtlCol="0">
            <a:spAutoFit/>
          </a:bodyPr>
          <a:lstStyle/>
          <a:p>
            <a:r>
              <a:rPr lang="en-IN" sz="1000" b="1" dirty="0"/>
              <a:t>8</a:t>
            </a:r>
          </a:p>
        </p:txBody>
      </p:sp>
      <p:sp>
        <p:nvSpPr>
          <p:cNvPr id="19" name="TextBox 18"/>
          <p:cNvSpPr txBox="1"/>
          <p:nvPr/>
        </p:nvSpPr>
        <p:spPr>
          <a:xfrm>
            <a:off x="2664031" y="3628344"/>
            <a:ext cx="325730" cy="246221"/>
          </a:xfrm>
          <a:prstGeom prst="rect">
            <a:avLst/>
          </a:prstGeom>
          <a:noFill/>
        </p:spPr>
        <p:txBody>
          <a:bodyPr wrap="none" rtlCol="0">
            <a:spAutoFit/>
          </a:bodyPr>
          <a:lstStyle/>
          <a:p>
            <a:pPr algn="r"/>
            <a:r>
              <a:rPr lang="en-IN" sz="1000" b="1" dirty="0"/>
              <a:t>10</a:t>
            </a:r>
          </a:p>
        </p:txBody>
      </p:sp>
      <p:sp>
        <p:nvSpPr>
          <p:cNvPr id="20" name="TextBox 19"/>
          <p:cNvSpPr txBox="1"/>
          <p:nvPr/>
        </p:nvSpPr>
        <p:spPr>
          <a:xfrm>
            <a:off x="2664031" y="3210572"/>
            <a:ext cx="325730" cy="246221"/>
          </a:xfrm>
          <a:prstGeom prst="rect">
            <a:avLst/>
          </a:prstGeom>
          <a:noFill/>
        </p:spPr>
        <p:txBody>
          <a:bodyPr wrap="none" rtlCol="0">
            <a:spAutoFit/>
          </a:bodyPr>
          <a:lstStyle/>
          <a:p>
            <a:pPr algn="r"/>
            <a:r>
              <a:rPr lang="en-IN" sz="1000" b="1" dirty="0"/>
              <a:t>12</a:t>
            </a:r>
          </a:p>
        </p:txBody>
      </p:sp>
      <p:sp>
        <p:nvSpPr>
          <p:cNvPr id="21" name="TextBox 20"/>
          <p:cNvSpPr txBox="1"/>
          <p:nvPr/>
        </p:nvSpPr>
        <p:spPr>
          <a:xfrm>
            <a:off x="2664031" y="2784412"/>
            <a:ext cx="325730" cy="246221"/>
          </a:xfrm>
          <a:prstGeom prst="rect">
            <a:avLst/>
          </a:prstGeom>
          <a:noFill/>
        </p:spPr>
        <p:txBody>
          <a:bodyPr wrap="none" rtlCol="0">
            <a:spAutoFit/>
          </a:bodyPr>
          <a:lstStyle/>
          <a:p>
            <a:pPr algn="r"/>
            <a:r>
              <a:rPr lang="en-IN" sz="1000" b="1" dirty="0"/>
              <a:t>14</a:t>
            </a:r>
          </a:p>
        </p:txBody>
      </p:sp>
      <p:sp>
        <p:nvSpPr>
          <p:cNvPr id="22" name="TextBox 21"/>
          <p:cNvSpPr txBox="1"/>
          <p:nvPr/>
        </p:nvSpPr>
        <p:spPr>
          <a:xfrm>
            <a:off x="2664031" y="2336075"/>
            <a:ext cx="325730" cy="246221"/>
          </a:xfrm>
          <a:prstGeom prst="rect">
            <a:avLst/>
          </a:prstGeom>
          <a:noFill/>
        </p:spPr>
        <p:txBody>
          <a:bodyPr wrap="none" rtlCol="0">
            <a:spAutoFit/>
          </a:bodyPr>
          <a:lstStyle/>
          <a:p>
            <a:pPr algn="r"/>
            <a:r>
              <a:rPr lang="en-IN" sz="1000" b="1" dirty="0"/>
              <a:t>16</a:t>
            </a:r>
          </a:p>
        </p:txBody>
      </p:sp>
      <p:sp>
        <p:nvSpPr>
          <p:cNvPr id="23" name="TextBox 22"/>
          <p:cNvSpPr txBox="1"/>
          <p:nvPr/>
        </p:nvSpPr>
        <p:spPr>
          <a:xfrm rot="16200000">
            <a:off x="1344130" y="4156915"/>
            <a:ext cx="2462534" cy="246221"/>
          </a:xfrm>
          <a:prstGeom prst="rect">
            <a:avLst/>
          </a:prstGeom>
          <a:noFill/>
        </p:spPr>
        <p:txBody>
          <a:bodyPr wrap="none" rtlCol="0">
            <a:spAutoFit/>
          </a:bodyPr>
          <a:lstStyle/>
          <a:p>
            <a:r>
              <a:rPr lang="en-IN" sz="1000" b="1" dirty="0">
                <a:latin typeface="Arial Black" panose="020B0A04020102020204" pitchFamily="34" charset="0"/>
              </a:rPr>
              <a:t>Population and resources (units)</a:t>
            </a:r>
          </a:p>
        </p:txBody>
      </p:sp>
    </p:spTree>
    <p:extLst>
      <p:ext uri="{BB962C8B-B14F-4D97-AF65-F5344CB8AC3E}">
        <p14:creationId xmlns:p14="http://schemas.microsoft.com/office/powerpoint/2010/main" val="4172034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760" y="2742935"/>
            <a:ext cx="4748784" cy="3322320"/>
          </a:xfrm>
          <a:prstGeom prst="rect">
            <a:avLst/>
          </a:prstGeom>
        </p:spPr>
      </p:pic>
      <p:sp>
        <p:nvSpPr>
          <p:cNvPr id="2" name="Title 1">
            <a:extLst>
              <a:ext uri="{FF2B5EF4-FFF2-40B4-BE49-F238E27FC236}">
                <a16:creationId xmlns:a16="http://schemas.microsoft.com/office/drawing/2014/main" id="{13C15A1D-B534-486C-9B93-951DBB8EE9D8}"/>
              </a:ext>
            </a:extLst>
          </p:cNvPr>
          <p:cNvSpPr>
            <a:spLocks noGrp="1"/>
          </p:cNvSpPr>
          <p:nvPr>
            <p:ph type="title"/>
          </p:nvPr>
        </p:nvSpPr>
        <p:spPr/>
        <p:txBody>
          <a:bodyPr/>
          <a:lstStyle/>
          <a:p>
            <a:r>
              <a:rPr lang="en-US" dirty="0"/>
              <a:t>2.4.4 Population and Resources </a:t>
            </a:r>
            <a:r>
              <a:rPr lang="en-US" sz="2000" b="0" dirty="0"/>
              <a:t>(3 of 4)</a:t>
            </a:r>
          </a:p>
        </p:txBody>
      </p:sp>
      <p:sp>
        <p:nvSpPr>
          <p:cNvPr id="3" name="Content Placeholder 2">
            <a:extLst>
              <a:ext uri="{FF2B5EF4-FFF2-40B4-BE49-F238E27FC236}">
                <a16:creationId xmlns:a16="http://schemas.microsoft.com/office/drawing/2014/main" id="{6C7408AD-30D2-437B-817A-49DF9B9C9E86}"/>
              </a:ext>
            </a:extLst>
          </p:cNvPr>
          <p:cNvSpPr>
            <a:spLocks noGrp="1"/>
          </p:cNvSpPr>
          <p:nvPr>
            <p:ph sz="quarter" idx="13"/>
          </p:nvPr>
        </p:nvSpPr>
        <p:spPr>
          <a:xfrm>
            <a:off x="457200" y="1556327"/>
            <a:ext cx="8229600" cy="428884"/>
          </a:xfrm>
        </p:spPr>
        <p:txBody>
          <a:bodyPr/>
          <a:lstStyle/>
          <a:p>
            <a:pPr marL="432" indent="0" eaLnBrk="1" hangingPunct="1">
              <a:buNone/>
            </a:pPr>
            <a:r>
              <a:rPr lang="en-IN" altLang="en-US" b="1" dirty="0"/>
              <a:t>Figure 2-60:</a:t>
            </a:r>
            <a:r>
              <a:rPr lang="en-IN" altLang="en-US" dirty="0"/>
              <a:t> </a:t>
            </a:r>
            <a:r>
              <a:rPr lang="en-US" altLang="en-US" dirty="0"/>
              <a:t>China’s food production has outpaced population growth, while African food production is barely enough to outpace population growth. </a:t>
            </a:r>
          </a:p>
        </p:txBody>
      </p:sp>
      <p:sp>
        <p:nvSpPr>
          <p:cNvPr id="7" name="TextBox 6"/>
          <p:cNvSpPr txBox="1"/>
          <p:nvPr/>
        </p:nvSpPr>
        <p:spPr>
          <a:xfrm>
            <a:off x="4023933" y="2932311"/>
            <a:ext cx="1337226" cy="261610"/>
          </a:xfrm>
          <a:prstGeom prst="rect">
            <a:avLst/>
          </a:prstGeom>
          <a:noFill/>
        </p:spPr>
        <p:txBody>
          <a:bodyPr wrap="none" rtlCol="0">
            <a:spAutoFit/>
          </a:bodyPr>
          <a:lstStyle/>
          <a:p>
            <a:r>
              <a:rPr lang="en-IN" sz="1100" b="1" dirty="0"/>
              <a:t>Production Index</a:t>
            </a:r>
          </a:p>
        </p:txBody>
      </p:sp>
      <p:sp>
        <p:nvSpPr>
          <p:cNvPr id="8" name="TextBox 7"/>
          <p:cNvSpPr txBox="1"/>
          <p:nvPr/>
        </p:nvSpPr>
        <p:spPr>
          <a:xfrm>
            <a:off x="4023933" y="3155032"/>
            <a:ext cx="1633781" cy="261610"/>
          </a:xfrm>
          <a:prstGeom prst="rect">
            <a:avLst/>
          </a:prstGeom>
          <a:noFill/>
        </p:spPr>
        <p:txBody>
          <a:bodyPr wrap="none" rtlCol="0">
            <a:spAutoFit/>
          </a:bodyPr>
          <a:lstStyle/>
          <a:p>
            <a:r>
              <a:rPr lang="en-IN" sz="1100" b="1" dirty="0"/>
              <a:t>Production per capita</a:t>
            </a:r>
          </a:p>
        </p:txBody>
      </p:sp>
      <p:sp>
        <p:nvSpPr>
          <p:cNvPr id="11" name="TextBox 10"/>
          <p:cNvSpPr txBox="1"/>
          <p:nvPr/>
        </p:nvSpPr>
        <p:spPr>
          <a:xfrm>
            <a:off x="2123598" y="6024002"/>
            <a:ext cx="556563" cy="292388"/>
          </a:xfrm>
          <a:prstGeom prst="rect">
            <a:avLst/>
          </a:prstGeom>
          <a:noFill/>
        </p:spPr>
        <p:txBody>
          <a:bodyPr wrap="none" rtlCol="0">
            <a:spAutoFit/>
          </a:bodyPr>
          <a:lstStyle/>
          <a:p>
            <a:r>
              <a:rPr lang="en-IN" sz="1300" b="1" dirty="0"/>
              <a:t>1960</a:t>
            </a:r>
          </a:p>
        </p:txBody>
      </p:sp>
      <p:sp>
        <p:nvSpPr>
          <p:cNvPr id="24" name="TextBox 23"/>
          <p:cNvSpPr txBox="1"/>
          <p:nvPr/>
        </p:nvSpPr>
        <p:spPr>
          <a:xfrm rot="16200000">
            <a:off x="1343027" y="4188803"/>
            <a:ext cx="1138453" cy="284693"/>
          </a:xfrm>
          <a:prstGeom prst="rect">
            <a:avLst/>
          </a:prstGeom>
          <a:noFill/>
        </p:spPr>
        <p:txBody>
          <a:bodyPr wrap="none" rtlCol="0">
            <a:spAutoFit/>
          </a:bodyPr>
          <a:lstStyle/>
          <a:p>
            <a:r>
              <a:rPr lang="en-IN" sz="1250" b="1" dirty="0">
                <a:latin typeface="Arial Black" panose="020B0A04020102020204" pitchFamily="34" charset="0"/>
              </a:rPr>
              <a:t>Production</a:t>
            </a:r>
          </a:p>
        </p:txBody>
      </p:sp>
      <p:sp>
        <p:nvSpPr>
          <p:cNvPr id="25" name="TextBox 24"/>
          <p:cNvSpPr txBox="1"/>
          <p:nvPr/>
        </p:nvSpPr>
        <p:spPr>
          <a:xfrm>
            <a:off x="4023933" y="3357732"/>
            <a:ext cx="914033" cy="261610"/>
          </a:xfrm>
          <a:prstGeom prst="rect">
            <a:avLst/>
          </a:prstGeom>
          <a:noFill/>
        </p:spPr>
        <p:txBody>
          <a:bodyPr wrap="none" rtlCol="0">
            <a:spAutoFit/>
          </a:bodyPr>
          <a:lstStyle/>
          <a:p>
            <a:r>
              <a:rPr lang="en-IN" sz="1100" b="1" dirty="0"/>
              <a:t>Population</a:t>
            </a:r>
          </a:p>
        </p:txBody>
      </p:sp>
      <p:sp>
        <p:nvSpPr>
          <p:cNvPr id="26" name="TextBox 25"/>
          <p:cNvSpPr txBox="1"/>
          <p:nvPr/>
        </p:nvSpPr>
        <p:spPr>
          <a:xfrm>
            <a:off x="1965226" y="2852147"/>
            <a:ext cx="463588" cy="292388"/>
          </a:xfrm>
          <a:prstGeom prst="rect">
            <a:avLst/>
          </a:prstGeom>
          <a:noFill/>
        </p:spPr>
        <p:txBody>
          <a:bodyPr wrap="none" rtlCol="0">
            <a:spAutoFit/>
          </a:bodyPr>
          <a:lstStyle/>
          <a:p>
            <a:r>
              <a:rPr lang="en-IN" sz="1300" b="1" dirty="0"/>
              <a:t>140</a:t>
            </a:r>
          </a:p>
        </p:txBody>
      </p:sp>
      <p:sp>
        <p:nvSpPr>
          <p:cNvPr id="27" name="TextBox 26"/>
          <p:cNvSpPr txBox="1"/>
          <p:nvPr/>
        </p:nvSpPr>
        <p:spPr>
          <a:xfrm>
            <a:off x="1965226" y="3260923"/>
            <a:ext cx="463588" cy="292388"/>
          </a:xfrm>
          <a:prstGeom prst="rect">
            <a:avLst/>
          </a:prstGeom>
          <a:noFill/>
        </p:spPr>
        <p:txBody>
          <a:bodyPr wrap="none" rtlCol="0">
            <a:spAutoFit/>
          </a:bodyPr>
          <a:lstStyle/>
          <a:p>
            <a:r>
              <a:rPr lang="en-IN" sz="1300" b="1" dirty="0"/>
              <a:t>120</a:t>
            </a:r>
          </a:p>
        </p:txBody>
      </p:sp>
      <p:sp>
        <p:nvSpPr>
          <p:cNvPr id="28" name="TextBox 27"/>
          <p:cNvSpPr txBox="1"/>
          <p:nvPr/>
        </p:nvSpPr>
        <p:spPr>
          <a:xfrm>
            <a:off x="1965226" y="3669699"/>
            <a:ext cx="463588" cy="292388"/>
          </a:xfrm>
          <a:prstGeom prst="rect">
            <a:avLst/>
          </a:prstGeom>
          <a:noFill/>
        </p:spPr>
        <p:txBody>
          <a:bodyPr wrap="none" rtlCol="0">
            <a:spAutoFit/>
          </a:bodyPr>
          <a:lstStyle/>
          <a:p>
            <a:r>
              <a:rPr lang="en-IN" sz="1300" b="1" dirty="0"/>
              <a:t>100</a:t>
            </a:r>
          </a:p>
        </p:txBody>
      </p:sp>
      <p:sp>
        <p:nvSpPr>
          <p:cNvPr id="29" name="TextBox 28"/>
          <p:cNvSpPr txBox="1"/>
          <p:nvPr/>
        </p:nvSpPr>
        <p:spPr>
          <a:xfrm>
            <a:off x="2054126" y="4138317"/>
            <a:ext cx="370614" cy="292388"/>
          </a:xfrm>
          <a:prstGeom prst="rect">
            <a:avLst/>
          </a:prstGeom>
          <a:noFill/>
        </p:spPr>
        <p:txBody>
          <a:bodyPr wrap="none" rtlCol="0">
            <a:spAutoFit/>
          </a:bodyPr>
          <a:lstStyle/>
          <a:p>
            <a:pPr algn="r"/>
            <a:r>
              <a:rPr lang="en-IN" sz="1300" b="1" dirty="0"/>
              <a:t>80</a:t>
            </a:r>
          </a:p>
        </p:txBody>
      </p:sp>
      <p:sp>
        <p:nvSpPr>
          <p:cNvPr id="30" name="TextBox 29"/>
          <p:cNvSpPr txBox="1"/>
          <p:nvPr/>
        </p:nvSpPr>
        <p:spPr>
          <a:xfrm>
            <a:off x="2054126" y="4573617"/>
            <a:ext cx="370614" cy="292388"/>
          </a:xfrm>
          <a:prstGeom prst="rect">
            <a:avLst/>
          </a:prstGeom>
          <a:noFill/>
        </p:spPr>
        <p:txBody>
          <a:bodyPr wrap="none" rtlCol="0">
            <a:spAutoFit/>
          </a:bodyPr>
          <a:lstStyle/>
          <a:p>
            <a:pPr algn="r"/>
            <a:r>
              <a:rPr lang="en-IN" sz="1300" b="1" dirty="0"/>
              <a:t>60</a:t>
            </a:r>
          </a:p>
        </p:txBody>
      </p:sp>
      <p:sp>
        <p:nvSpPr>
          <p:cNvPr id="31" name="TextBox 30"/>
          <p:cNvSpPr txBox="1"/>
          <p:nvPr/>
        </p:nvSpPr>
        <p:spPr>
          <a:xfrm>
            <a:off x="2054126" y="4991578"/>
            <a:ext cx="370614" cy="292388"/>
          </a:xfrm>
          <a:prstGeom prst="rect">
            <a:avLst/>
          </a:prstGeom>
          <a:noFill/>
        </p:spPr>
        <p:txBody>
          <a:bodyPr wrap="none" rtlCol="0">
            <a:spAutoFit/>
          </a:bodyPr>
          <a:lstStyle/>
          <a:p>
            <a:pPr algn="r"/>
            <a:r>
              <a:rPr lang="en-IN" sz="1300" b="1" dirty="0"/>
              <a:t>40</a:t>
            </a:r>
          </a:p>
        </p:txBody>
      </p:sp>
      <p:sp>
        <p:nvSpPr>
          <p:cNvPr id="32" name="TextBox 31"/>
          <p:cNvSpPr txBox="1"/>
          <p:nvPr/>
        </p:nvSpPr>
        <p:spPr>
          <a:xfrm>
            <a:off x="2054126" y="5426164"/>
            <a:ext cx="370614" cy="292388"/>
          </a:xfrm>
          <a:prstGeom prst="rect">
            <a:avLst/>
          </a:prstGeom>
          <a:noFill/>
        </p:spPr>
        <p:txBody>
          <a:bodyPr wrap="none" rtlCol="0">
            <a:spAutoFit/>
          </a:bodyPr>
          <a:lstStyle/>
          <a:p>
            <a:pPr algn="r"/>
            <a:r>
              <a:rPr lang="en-IN" sz="1300" b="1" dirty="0"/>
              <a:t>20</a:t>
            </a:r>
          </a:p>
        </p:txBody>
      </p:sp>
      <p:sp>
        <p:nvSpPr>
          <p:cNvPr id="33" name="TextBox 32"/>
          <p:cNvSpPr txBox="1"/>
          <p:nvPr/>
        </p:nvSpPr>
        <p:spPr>
          <a:xfrm>
            <a:off x="2147100" y="5834101"/>
            <a:ext cx="277640" cy="292388"/>
          </a:xfrm>
          <a:prstGeom prst="rect">
            <a:avLst/>
          </a:prstGeom>
          <a:noFill/>
        </p:spPr>
        <p:txBody>
          <a:bodyPr wrap="none" rtlCol="0">
            <a:spAutoFit/>
          </a:bodyPr>
          <a:lstStyle/>
          <a:p>
            <a:pPr algn="r"/>
            <a:r>
              <a:rPr lang="en-IN" sz="1300" b="1" dirty="0"/>
              <a:t>0</a:t>
            </a:r>
          </a:p>
        </p:txBody>
      </p:sp>
      <p:sp>
        <p:nvSpPr>
          <p:cNvPr id="34" name="TextBox 33"/>
          <p:cNvSpPr txBox="1"/>
          <p:nvPr/>
        </p:nvSpPr>
        <p:spPr>
          <a:xfrm>
            <a:off x="2529590" y="6024002"/>
            <a:ext cx="556563" cy="292388"/>
          </a:xfrm>
          <a:prstGeom prst="rect">
            <a:avLst/>
          </a:prstGeom>
          <a:noFill/>
        </p:spPr>
        <p:txBody>
          <a:bodyPr wrap="none" rtlCol="0">
            <a:spAutoFit/>
          </a:bodyPr>
          <a:lstStyle/>
          <a:p>
            <a:r>
              <a:rPr lang="en-IN" sz="1300" b="1" dirty="0"/>
              <a:t>1965</a:t>
            </a:r>
          </a:p>
        </p:txBody>
      </p:sp>
      <p:sp>
        <p:nvSpPr>
          <p:cNvPr id="35" name="TextBox 34"/>
          <p:cNvSpPr txBox="1"/>
          <p:nvPr/>
        </p:nvSpPr>
        <p:spPr>
          <a:xfrm>
            <a:off x="2998461" y="6024002"/>
            <a:ext cx="556563" cy="292388"/>
          </a:xfrm>
          <a:prstGeom prst="rect">
            <a:avLst/>
          </a:prstGeom>
          <a:noFill/>
        </p:spPr>
        <p:txBody>
          <a:bodyPr wrap="none" rtlCol="0">
            <a:spAutoFit/>
          </a:bodyPr>
          <a:lstStyle/>
          <a:p>
            <a:r>
              <a:rPr lang="en-IN" sz="1300" b="1" dirty="0"/>
              <a:t>1970</a:t>
            </a:r>
          </a:p>
        </p:txBody>
      </p:sp>
      <p:sp>
        <p:nvSpPr>
          <p:cNvPr id="36" name="TextBox 35"/>
          <p:cNvSpPr txBox="1"/>
          <p:nvPr/>
        </p:nvSpPr>
        <p:spPr>
          <a:xfrm>
            <a:off x="3457844" y="6024002"/>
            <a:ext cx="556563" cy="292388"/>
          </a:xfrm>
          <a:prstGeom prst="rect">
            <a:avLst/>
          </a:prstGeom>
          <a:noFill/>
        </p:spPr>
        <p:txBody>
          <a:bodyPr wrap="none" rtlCol="0">
            <a:spAutoFit/>
          </a:bodyPr>
          <a:lstStyle/>
          <a:p>
            <a:r>
              <a:rPr lang="en-IN" sz="1300" b="1" dirty="0"/>
              <a:t>1975</a:t>
            </a:r>
          </a:p>
        </p:txBody>
      </p:sp>
      <p:sp>
        <p:nvSpPr>
          <p:cNvPr id="37" name="TextBox 36"/>
          <p:cNvSpPr txBox="1"/>
          <p:nvPr/>
        </p:nvSpPr>
        <p:spPr>
          <a:xfrm>
            <a:off x="3873324" y="6024002"/>
            <a:ext cx="556563" cy="292388"/>
          </a:xfrm>
          <a:prstGeom prst="rect">
            <a:avLst/>
          </a:prstGeom>
          <a:noFill/>
        </p:spPr>
        <p:txBody>
          <a:bodyPr wrap="none" rtlCol="0">
            <a:spAutoFit/>
          </a:bodyPr>
          <a:lstStyle/>
          <a:p>
            <a:r>
              <a:rPr lang="en-IN" sz="1300" b="1" dirty="0"/>
              <a:t>1980</a:t>
            </a:r>
          </a:p>
        </p:txBody>
      </p:sp>
      <p:sp>
        <p:nvSpPr>
          <p:cNvPr id="38" name="TextBox 37"/>
          <p:cNvSpPr txBox="1"/>
          <p:nvPr/>
        </p:nvSpPr>
        <p:spPr>
          <a:xfrm>
            <a:off x="4260644" y="6024002"/>
            <a:ext cx="556563" cy="292388"/>
          </a:xfrm>
          <a:prstGeom prst="rect">
            <a:avLst/>
          </a:prstGeom>
          <a:noFill/>
        </p:spPr>
        <p:txBody>
          <a:bodyPr wrap="none" rtlCol="0">
            <a:spAutoFit/>
          </a:bodyPr>
          <a:lstStyle/>
          <a:p>
            <a:r>
              <a:rPr lang="en-IN" sz="1300" b="1" dirty="0"/>
              <a:t>1985</a:t>
            </a:r>
          </a:p>
        </p:txBody>
      </p:sp>
      <p:sp>
        <p:nvSpPr>
          <p:cNvPr id="39" name="TextBox 38"/>
          <p:cNvSpPr txBox="1"/>
          <p:nvPr/>
        </p:nvSpPr>
        <p:spPr>
          <a:xfrm>
            <a:off x="4706840" y="6024002"/>
            <a:ext cx="556563" cy="292388"/>
          </a:xfrm>
          <a:prstGeom prst="rect">
            <a:avLst/>
          </a:prstGeom>
          <a:noFill/>
        </p:spPr>
        <p:txBody>
          <a:bodyPr wrap="none" rtlCol="0">
            <a:spAutoFit/>
          </a:bodyPr>
          <a:lstStyle/>
          <a:p>
            <a:r>
              <a:rPr lang="en-IN" sz="1300" b="1" dirty="0"/>
              <a:t>1990</a:t>
            </a:r>
          </a:p>
        </p:txBody>
      </p:sp>
      <p:sp>
        <p:nvSpPr>
          <p:cNvPr id="40" name="TextBox 39"/>
          <p:cNvSpPr txBox="1"/>
          <p:nvPr/>
        </p:nvSpPr>
        <p:spPr>
          <a:xfrm>
            <a:off x="5153689" y="6024002"/>
            <a:ext cx="556563" cy="292388"/>
          </a:xfrm>
          <a:prstGeom prst="rect">
            <a:avLst/>
          </a:prstGeom>
          <a:noFill/>
        </p:spPr>
        <p:txBody>
          <a:bodyPr wrap="none" rtlCol="0">
            <a:spAutoFit/>
          </a:bodyPr>
          <a:lstStyle/>
          <a:p>
            <a:r>
              <a:rPr lang="en-IN" sz="1300" b="1" dirty="0"/>
              <a:t>1995</a:t>
            </a:r>
          </a:p>
        </p:txBody>
      </p:sp>
      <p:sp>
        <p:nvSpPr>
          <p:cNvPr id="41" name="TextBox 40"/>
          <p:cNvSpPr txBox="1"/>
          <p:nvPr/>
        </p:nvSpPr>
        <p:spPr>
          <a:xfrm>
            <a:off x="5599885" y="6024002"/>
            <a:ext cx="556563" cy="292388"/>
          </a:xfrm>
          <a:prstGeom prst="rect">
            <a:avLst/>
          </a:prstGeom>
          <a:noFill/>
        </p:spPr>
        <p:txBody>
          <a:bodyPr wrap="none" rtlCol="0">
            <a:spAutoFit/>
          </a:bodyPr>
          <a:lstStyle/>
          <a:p>
            <a:r>
              <a:rPr lang="en-IN" sz="1300" b="1" dirty="0"/>
              <a:t>2000</a:t>
            </a:r>
          </a:p>
        </p:txBody>
      </p:sp>
      <p:sp>
        <p:nvSpPr>
          <p:cNvPr id="42" name="TextBox 41"/>
          <p:cNvSpPr txBox="1"/>
          <p:nvPr/>
        </p:nvSpPr>
        <p:spPr>
          <a:xfrm>
            <a:off x="6004942" y="6024002"/>
            <a:ext cx="556563" cy="292388"/>
          </a:xfrm>
          <a:prstGeom prst="rect">
            <a:avLst/>
          </a:prstGeom>
          <a:noFill/>
        </p:spPr>
        <p:txBody>
          <a:bodyPr wrap="none" rtlCol="0">
            <a:spAutoFit/>
          </a:bodyPr>
          <a:lstStyle/>
          <a:p>
            <a:r>
              <a:rPr lang="en-IN" sz="1300" b="1" dirty="0"/>
              <a:t>2005</a:t>
            </a:r>
          </a:p>
        </p:txBody>
      </p:sp>
      <p:sp>
        <p:nvSpPr>
          <p:cNvPr id="43" name="TextBox 42"/>
          <p:cNvSpPr txBox="1"/>
          <p:nvPr/>
        </p:nvSpPr>
        <p:spPr>
          <a:xfrm>
            <a:off x="6425738" y="6024002"/>
            <a:ext cx="556563" cy="292388"/>
          </a:xfrm>
          <a:prstGeom prst="rect">
            <a:avLst/>
          </a:prstGeom>
          <a:noFill/>
        </p:spPr>
        <p:txBody>
          <a:bodyPr wrap="none" rtlCol="0">
            <a:spAutoFit/>
          </a:bodyPr>
          <a:lstStyle/>
          <a:p>
            <a:r>
              <a:rPr lang="en-IN" sz="1300" b="1" dirty="0"/>
              <a:t>2010</a:t>
            </a:r>
          </a:p>
        </p:txBody>
      </p:sp>
      <p:sp>
        <p:nvSpPr>
          <p:cNvPr id="44" name="TextBox 43"/>
          <p:cNvSpPr txBox="1"/>
          <p:nvPr/>
        </p:nvSpPr>
        <p:spPr>
          <a:xfrm>
            <a:off x="6856195" y="6024002"/>
            <a:ext cx="556563" cy="292388"/>
          </a:xfrm>
          <a:prstGeom prst="rect">
            <a:avLst/>
          </a:prstGeom>
          <a:noFill/>
        </p:spPr>
        <p:txBody>
          <a:bodyPr wrap="none" rtlCol="0">
            <a:spAutoFit/>
          </a:bodyPr>
          <a:lstStyle/>
          <a:p>
            <a:r>
              <a:rPr lang="en-IN" sz="1300" b="1" dirty="0"/>
              <a:t>2015</a:t>
            </a:r>
          </a:p>
        </p:txBody>
      </p:sp>
    </p:spTree>
    <p:extLst>
      <p:ext uri="{BB962C8B-B14F-4D97-AF65-F5344CB8AC3E}">
        <p14:creationId xmlns:p14="http://schemas.microsoft.com/office/powerpoint/2010/main" val="2764570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000" y="2826299"/>
            <a:ext cx="4818888" cy="3371088"/>
          </a:xfrm>
          <a:prstGeom prst="rect">
            <a:avLst/>
          </a:prstGeom>
        </p:spPr>
      </p:pic>
      <p:sp>
        <p:nvSpPr>
          <p:cNvPr id="2" name="Title 1">
            <a:extLst>
              <a:ext uri="{FF2B5EF4-FFF2-40B4-BE49-F238E27FC236}">
                <a16:creationId xmlns:a16="http://schemas.microsoft.com/office/drawing/2014/main" id="{13C15A1D-B534-486C-9B93-951DBB8EE9D8}"/>
              </a:ext>
            </a:extLst>
          </p:cNvPr>
          <p:cNvSpPr>
            <a:spLocks noGrp="1"/>
          </p:cNvSpPr>
          <p:nvPr>
            <p:ph type="title"/>
          </p:nvPr>
        </p:nvSpPr>
        <p:spPr/>
        <p:txBody>
          <a:bodyPr/>
          <a:lstStyle/>
          <a:p>
            <a:r>
              <a:rPr lang="en-US" dirty="0"/>
              <a:t>2.4.4 Population and Resources </a:t>
            </a:r>
            <a:r>
              <a:rPr lang="en-US" sz="2000" b="0" dirty="0"/>
              <a:t>(4 of 4)</a:t>
            </a:r>
          </a:p>
        </p:txBody>
      </p:sp>
      <p:sp>
        <p:nvSpPr>
          <p:cNvPr id="3" name="Content Placeholder 2">
            <a:extLst>
              <a:ext uri="{FF2B5EF4-FFF2-40B4-BE49-F238E27FC236}">
                <a16:creationId xmlns:a16="http://schemas.microsoft.com/office/drawing/2014/main" id="{6C7408AD-30D2-437B-817A-49DF9B9C9E86}"/>
              </a:ext>
            </a:extLst>
          </p:cNvPr>
          <p:cNvSpPr>
            <a:spLocks noGrp="1"/>
          </p:cNvSpPr>
          <p:nvPr>
            <p:ph sz="quarter" idx="13"/>
          </p:nvPr>
        </p:nvSpPr>
        <p:spPr>
          <a:xfrm>
            <a:off x="457200" y="1556327"/>
            <a:ext cx="8229600" cy="489041"/>
          </a:xfrm>
        </p:spPr>
        <p:txBody>
          <a:bodyPr/>
          <a:lstStyle/>
          <a:p>
            <a:pPr marL="432" indent="0" eaLnBrk="1" hangingPunct="1">
              <a:buNone/>
            </a:pPr>
            <a:r>
              <a:rPr lang="en-IN" altLang="en-US" b="1" dirty="0"/>
              <a:t>Figure 2-61:</a:t>
            </a:r>
            <a:r>
              <a:rPr lang="en-IN" altLang="en-US" dirty="0"/>
              <a:t> </a:t>
            </a:r>
            <a:r>
              <a:rPr lang="en-US" altLang="en-US" dirty="0"/>
              <a:t>China’s food production has outpaced population growth, while African food production is barely enough to outpace population growth. </a:t>
            </a:r>
          </a:p>
        </p:txBody>
      </p:sp>
      <p:sp>
        <p:nvSpPr>
          <p:cNvPr id="6" name="TextBox 5"/>
          <p:cNvSpPr txBox="1"/>
          <p:nvPr/>
        </p:nvSpPr>
        <p:spPr>
          <a:xfrm>
            <a:off x="3985833" y="3018036"/>
            <a:ext cx="1337226" cy="261610"/>
          </a:xfrm>
          <a:prstGeom prst="rect">
            <a:avLst/>
          </a:prstGeom>
          <a:noFill/>
        </p:spPr>
        <p:txBody>
          <a:bodyPr wrap="none" rtlCol="0">
            <a:spAutoFit/>
          </a:bodyPr>
          <a:lstStyle/>
          <a:p>
            <a:r>
              <a:rPr lang="en-IN" sz="1100" b="1" dirty="0"/>
              <a:t>Production Index</a:t>
            </a:r>
          </a:p>
        </p:txBody>
      </p:sp>
      <p:sp>
        <p:nvSpPr>
          <p:cNvPr id="8" name="TextBox 7"/>
          <p:cNvSpPr txBox="1"/>
          <p:nvPr/>
        </p:nvSpPr>
        <p:spPr>
          <a:xfrm>
            <a:off x="3985833" y="3240757"/>
            <a:ext cx="1633781" cy="261610"/>
          </a:xfrm>
          <a:prstGeom prst="rect">
            <a:avLst/>
          </a:prstGeom>
          <a:noFill/>
        </p:spPr>
        <p:txBody>
          <a:bodyPr wrap="none" rtlCol="0">
            <a:spAutoFit/>
          </a:bodyPr>
          <a:lstStyle/>
          <a:p>
            <a:r>
              <a:rPr lang="en-IN" sz="1100" b="1" dirty="0"/>
              <a:t>Production per capita</a:t>
            </a:r>
          </a:p>
        </p:txBody>
      </p:sp>
      <p:sp>
        <p:nvSpPr>
          <p:cNvPr id="9" name="TextBox 8"/>
          <p:cNvSpPr txBox="1"/>
          <p:nvPr/>
        </p:nvSpPr>
        <p:spPr>
          <a:xfrm>
            <a:off x="2066448" y="6157352"/>
            <a:ext cx="556563" cy="292388"/>
          </a:xfrm>
          <a:prstGeom prst="rect">
            <a:avLst/>
          </a:prstGeom>
          <a:noFill/>
        </p:spPr>
        <p:txBody>
          <a:bodyPr wrap="none" rtlCol="0">
            <a:spAutoFit/>
          </a:bodyPr>
          <a:lstStyle/>
          <a:p>
            <a:r>
              <a:rPr lang="en-IN" sz="1300" b="1" dirty="0"/>
              <a:t>1960</a:t>
            </a:r>
          </a:p>
        </p:txBody>
      </p:sp>
      <p:sp>
        <p:nvSpPr>
          <p:cNvPr id="10" name="TextBox 9"/>
          <p:cNvSpPr txBox="1"/>
          <p:nvPr/>
        </p:nvSpPr>
        <p:spPr>
          <a:xfrm rot="16200000">
            <a:off x="1308737" y="4322153"/>
            <a:ext cx="1138453" cy="284693"/>
          </a:xfrm>
          <a:prstGeom prst="rect">
            <a:avLst/>
          </a:prstGeom>
          <a:noFill/>
        </p:spPr>
        <p:txBody>
          <a:bodyPr wrap="none" rtlCol="0">
            <a:spAutoFit/>
          </a:bodyPr>
          <a:lstStyle/>
          <a:p>
            <a:r>
              <a:rPr lang="en-IN" sz="1250" b="1" dirty="0">
                <a:latin typeface="Arial Black" panose="020B0A04020102020204" pitchFamily="34" charset="0"/>
              </a:rPr>
              <a:t>Production</a:t>
            </a:r>
          </a:p>
        </p:txBody>
      </p:sp>
      <p:sp>
        <p:nvSpPr>
          <p:cNvPr id="11" name="TextBox 10"/>
          <p:cNvSpPr txBox="1"/>
          <p:nvPr/>
        </p:nvSpPr>
        <p:spPr>
          <a:xfrm>
            <a:off x="3985833" y="3466317"/>
            <a:ext cx="914033" cy="261610"/>
          </a:xfrm>
          <a:prstGeom prst="rect">
            <a:avLst/>
          </a:prstGeom>
          <a:noFill/>
        </p:spPr>
        <p:txBody>
          <a:bodyPr wrap="none" rtlCol="0">
            <a:spAutoFit/>
          </a:bodyPr>
          <a:lstStyle/>
          <a:p>
            <a:r>
              <a:rPr lang="en-IN" sz="1100" b="1" dirty="0"/>
              <a:t>Population</a:t>
            </a:r>
          </a:p>
        </p:txBody>
      </p:sp>
      <p:sp>
        <p:nvSpPr>
          <p:cNvPr id="12" name="TextBox 11"/>
          <p:cNvSpPr txBox="1"/>
          <p:nvPr/>
        </p:nvSpPr>
        <p:spPr>
          <a:xfrm>
            <a:off x="1908076" y="2953747"/>
            <a:ext cx="463588" cy="292388"/>
          </a:xfrm>
          <a:prstGeom prst="rect">
            <a:avLst/>
          </a:prstGeom>
          <a:noFill/>
        </p:spPr>
        <p:txBody>
          <a:bodyPr wrap="none" rtlCol="0">
            <a:spAutoFit/>
          </a:bodyPr>
          <a:lstStyle/>
          <a:p>
            <a:r>
              <a:rPr lang="en-IN" sz="1300" b="1" dirty="0"/>
              <a:t>140</a:t>
            </a:r>
          </a:p>
        </p:txBody>
      </p:sp>
      <p:sp>
        <p:nvSpPr>
          <p:cNvPr id="13" name="TextBox 12"/>
          <p:cNvSpPr txBox="1"/>
          <p:nvPr/>
        </p:nvSpPr>
        <p:spPr>
          <a:xfrm>
            <a:off x="1908076" y="3368873"/>
            <a:ext cx="463588" cy="292388"/>
          </a:xfrm>
          <a:prstGeom prst="rect">
            <a:avLst/>
          </a:prstGeom>
          <a:noFill/>
        </p:spPr>
        <p:txBody>
          <a:bodyPr wrap="none" rtlCol="0">
            <a:spAutoFit/>
          </a:bodyPr>
          <a:lstStyle/>
          <a:p>
            <a:r>
              <a:rPr lang="en-IN" sz="1300" b="1" dirty="0"/>
              <a:t>120</a:t>
            </a:r>
          </a:p>
        </p:txBody>
      </p:sp>
      <p:sp>
        <p:nvSpPr>
          <p:cNvPr id="14" name="TextBox 13"/>
          <p:cNvSpPr txBox="1"/>
          <p:nvPr/>
        </p:nvSpPr>
        <p:spPr>
          <a:xfrm>
            <a:off x="1908076" y="3790349"/>
            <a:ext cx="463588" cy="292388"/>
          </a:xfrm>
          <a:prstGeom prst="rect">
            <a:avLst/>
          </a:prstGeom>
          <a:noFill/>
        </p:spPr>
        <p:txBody>
          <a:bodyPr wrap="none" rtlCol="0">
            <a:spAutoFit/>
          </a:bodyPr>
          <a:lstStyle/>
          <a:p>
            <a:r>
              <a:rPr lang="en-IN" sz="1300" b="1" dirty="0"/>
              <a:t>100</a:t>
            </a:r>
          </a:p>
        </p:txBody>
      </p:sp>
      <p:sp>
        <p:nvSpPr>
          <p:cNvPr id="15" name="TextBox 14"/>
          <p:cNvSpPr txBox="1"/>
          <p:nvPr/>
        </p:nvSpPr>
        <p:spPr>
          <a:xfrm>
            <a:off x="1996976" y="4246267"/>
            <a:ext cx="370614" cy="292388"/>
          </a:xfrm>
          <a:prstGeom prst="rect">
            <a:avLst/>
          </a:prstGeom>
          <a:noFill/>
        </p:spPr>
        <p:txBody>
          <a:bodyPr wrap="none" rtlCol="0">
            <a:spAutoFit/>
          </a:bodyPr>
          <a:lstStyle/>
          <a:p>
            <a:pPr algn="r"/>
            <a:r>
              <a:rPr lang="en-IN" sz="1300" b="1" dirty="0"/>
              <a:t>80</a:t>
            </a:r>
          </a:p>
        </p:txBody>
      </p:sp>
      <p:sp>
        <p:nvSpPr>
          <p:cNvPr id="16" name="TextBox 15"/>
          <p:cNvSpPr txBox="1"/>
          <p:nvPr/>
        </p:nvSpPr>
        <p:spPr>
          <a:xfrm>
            <a:off x="1996976" y="4700617"/>
            <a:ext cx="370614" cy="292388"/>
          </a:xfrm>
          <a:prstGeom prst="rect">
            <a:avLst/>
          </a:prstGeom>
          <a:noFill/>
        </p:spPr>
        <p:txBody>
          <a:bodyPr wrap="none" rtlCol="0">
            <a:spAutoFit/>
          </a:bodyPr>
          <a:lstStyle/>
          <a:p>
            <a:pPr algn="r"/>
            <a:r>
              <a:rPr lang="en-IN" sz="1300" b="1" dirty="0"/>
              <a:t>60</a:t>
            </a:r>
          </a:p>
        </p:txBody>
      </p:sp>
      <p:sp>
        <p:nvSpPr>
          <p:cNvPr id="17" name="TextBox 16"/>
          <p:cNvSpPr txBox="1"/>
          <p:nvPr/>
        </p:nvSpPr>
        <p:spPr>
          <a:xfrm>
            <a:off x="1996976" y="5124928"/>
            <a:ext cx="370614" cy="292388"/>
          </a:xfrm>
          <a:prstGeom prst="rect">
            <a:avLst/>
          </a:prstGeom>
          <a:noFill/>
        </p:spPr>
        <p:txBody>
          <a:bodyPr wrap="none" rtlCol="0">
            <a:spAutoFit/>
          </a:bodyPr>
          <a:lstStyle/>
          <a:p>
            <a:pPr algn="r"/>
            <a:r>
              <a:rPr lang="en-IN" sz="1300" b="1" dirty="0"/>
              <a:t>40</a:t>
            </a:r>
          </a:p>
        </p:txBody>
      </p:sp>
      <p:sp>
        <p:nvSpPr>
          <p:cNvPr id="18" name="TextBox 17"/>
          <p:cNvSpPr txBox="1"/>
          <p:nvPr/>
        </p:nvSpPr>
        <p:spPr>
          <a:xfrm>
            <a:off x="1996976" y="5559514"/>
            <a:ext cx="370614" cy="292388"/>
          </a:xfrm>
          <a:prstGeom prst="rect">
            <a:avLst/>
          </a:prstGeom>
          <a:noFill/>
        </p:spPr>
        <p:txBody>
          <a:bodyPr wrap="none" rtlCol="0">
            <a:spAutoFit/>
          </a:bodyPr>
          <a:lstStyle/>
          <a:p>
            <a:pPr algn="r"/>
            <a:r>
              <a:rPr lang="en-IN" sz="1300" b="1" dirty="0"/>
              <a:t>20</a:t>
            </a:r>
          </a:p>
        </p:txBody>
      </p:sp>
      <p:sp>
        <p:nvSpPr>
          <p:cNvPr id="19" name="TextBox 18"/>
          <p:cNvSpPr txBox="1"/>
          <p:nvPr/>
        </p:nvSpPr>
        <p:spPr>
          <a:xfrm>
            <a:off x="2089950" y="5967451"/>
            <a:ext cx="277640" cy="292388"/>
          </a:xfrm>
          <a:prstGeom prst="rect">
            <a:avLst/>
          </a:prstGeom>
          <a:noFill/>
        </p:spPr>
        <p:txBody>
          <a:bodyPr wrap="none" rtlCol="0">
            <a:spAutoFit/>
          </a:bodyPr>
          <a:lstStyle/>
          <a:p>
            <a:pPr algn="r"/>
            <a:r>
              <a:rPr lang="en-IN" sz="1300" b="1" dirty="0"/>
              <a:t>0</a:t>
            </a:r>
          </a:p>
        </p:txBody>
      </p:sp>
      <p:sp>
        <p:nvSpPr>
          <p:cNvPr id="20" name="TextBox 19"/>
          <p:cNvSpPr txBox="1"/>
          <p:nvPr/>
        </p:nvSpPr>
        <p:spPr>
          <a:xfrm>
            <a:off x="2472440" y="6157352"/>
            <a:ext cx="556563" cy="292388"/>
          </a:xfrm>
          <a:prstGeom prst="rect">
            <a:avLst/>
          </a:prstGeom>
          <a:noFill/>
        </p:spPr>
        <p:txBody>
          <a:bodyPr wrap="none" rtlCol="0">
            <a:spAutoFit/>
          </a:bodyPr>
          <a:lstStyle/>
          <a:p>
            <a:r>
              <a:rPr lang="en-IN" sz="1300" b="1" dirty="0"/>
              <a:t>1965</a:t>
            </a:r>
          </a:p>
        </p:txBody>
      </p:sp>
      <p:sp>
        <p:nvSpPr>
          <p:cNvPr id="21" name="TextBox 20"/>
          <p:cNvSpPr txBox="1"/>
          <p:nvPr/>
        </p:nvSpPr>
        <p:spPr>
          <a:xfrm>
            <a:off x="2941311" y="6157352"/>
            <a:ext cx="556563" cy="292388"/>
          </a:xfrm>
          <a:prstGeom prst="rect">
            <a:avLst/>
          </a:prstGeom>
          <a:noFill/>
        </p:spPr>
        <p:txBody>
          <a:bodyPr wrap="none" rtlCol="0">
            <a:spAutoFit/>
          </a:bodyPr>
          <a:lstStyle/>
          <a:p>
            <a:r>
              <a:rPr lang="en-IN" sz="1300" b="1" dirty="0"/>
              <a:t>1970</a:t>
            </a:r>
          </a:p>
        </p:txBody>
      </p:sp>
      <p:sp>
        <p:nvSpPr>
          <p:cNvPr id="22" name="TextBox 21"/>
          <p:cNvSpPr txBox="1"/>
          <p:nvPr/>
        </p:nvSpPr>
        <p:spPr>
          <a:xfrm>
            <a:off x="3400694" y="6157352"/>
            <a:ext cx="556563" cy="292388"/>
          </a:xfrm>
          <a:prstGeom prst="rect">
            <a:avLst/>
          </a:prstGeom>
          <a:noFill/>
        </p:spPr>
        <p:txBody>
          <a:bodyPr wrap="none" rtlCol="0">
            <a:spAutoFit/>
          </a:bodyPr>
          <a:lstStyle/>
          <a:p>
            <a:r>
              <a:rPr lang="en-IN" sz="1300" b="1" dirty="0"/>
              <a:t>1975</a:t>
            </a:r>
          </a:p>
        </p:txBody>
      </p:sp>
      <p:sp>
        <p:nvSpPr>
          <p:cNvPr id="23" name="TextBox 22"/>
          <p:cNvSpPr txBox="1"/>
          <p:nvPr/>
        </p:nvSpPr>
        <p:spPr>
          <a:xfrm>
            <a:off x="3816174" y="6157352"/>
            <a:ext cx="556563" cy="292388"/>
          </a:xfrm>
          <a:prstGeom prst="rect">
            <a:avLst/>
          </a:prstGeom>
          <a:noFill/>
        </p:spPr>
        <p:txBody>
          <a:bodyPr wrap="none" rtlCol="0">
            <a:spAutoFit/>
          </a:bodyPr>
          <a:lstStyle/>
          <a:p>
            <a:r>
              <a:rPr lang="en-IN" sz="1300" b="1" dirty="0"/>
              <a:t>1980</a:t>
            </a:r>
          </a:p>
        </p:txBody>
      </p:sp>
      <p:sp>
        <p:nvSpPr>
          <p:cNvPr id="24" name="TextBox 23"/>
          <p:cNvSpPr txBox="1"/>
          <p:nvPr/>
        </p:nvSpPr>
        <p:spPr>
          <a:xfrm>
            <a:off x="4203494" y="6157352"/>
            <a:ext cx="556563" cy="292388"/>
          </a:xfrm>
          <a:prstGeom prst="rect">
            <a:avLst/>
          </a:prstGeom>
          <a:noFill/>
        </p:spPr>
        <p:txBody>
          <a:bodyPr wrap="none" rtlCol="0">
            <a:spAutoFit/>
          </a:bodyPr>
          <a:lstStyle/>
          <a:p>
            <a:r>
              <a:rPr lang="en-IN" sz="1300" b="1" dirty="0"/>
              <a:t>1985</a:t>
            </a:r>
          </a:p>
        </p:txBody>
      </p:sp>
      <p:sp>
        <p:nvSpPr>
          <p:cNvPr id="25" name="TextBox 24"/>
          <p:cNvSpPr txBox="1"/>
          <p:nvPr/>
        </p:nvSpPr>
        <p:spPr>
          <a:xfrm>
            <a:off x="4649690" y="6157352"/>
            <a:ext cx="556563" cy="292388"/>
          </a:xfrm>
          <a:prstGeom prst="rect">
            <a:avLst/>
          </a:prstGeom>
          <a:noFill/>
        </p:spPr>
        <p:txBody>
          <a:bodyPr wrap="none" rtlCol="0">
            <a:spAutoFit/>
          </a:bodyPr>
          <a:lstStyle/>
          <a:p>
            <a:r>
              <a:rPr lang="en-IN" sz="1300" b="1" dirty="0"/>
              <a:t>1990</a:t>
            </a:r>
          </a:p>
        </p:txBody>
      </p:sp>
      <p:sp>
        <p:nvSpPr>
          <p:cNvPr id="26" name="TextBox 25"/>
          <p:cNvSpPr txBox="1"/>
          <p:nvPr/>
        </p:nvSpPr>
        <p:spPr>
          <a:xfrm>
            <a:off x="5096539" y="6157352"/>
            <a:ext cx="556563" cy="292388"/>
          </a:xfrm>
          <a:prstGeom prst="rect">
            <a:avLst/>
          </a:prstGeom>
          <a:noFill/>
        </p:spPr>
        <p:txBody>
          <a:bodyPr wrap="none" rtlCol="0">
            <a:spAutoFit/>
          </a:bodyPr>
          <a:lstStyle/>
          <a:p>
            <a:r>
              <a:rPr lang="en-IN" sz="1300" b="1" dirty="0"/>
              <a:t>1995</a:t>
            </a:r>
          </a:p>
        </p:txBody>
      </p:sp>
      <p:sp>
        <p:nvSpPr>
          <p:cNvPr id="27" name="TextBox 26"/>
          <p:cNvSpPr txBox="1"/>
          <p:nvPr/>
        </p:nvSpPr>
        <p:spPr>
          <a:xfrm>
            <a:off x="5542735" y="6157352"/>
            <a:ext cx="556563" cy="292388"/>
          </a:xfrm>
          <a:prstGeom prst="rect">
            <a:avLst/>
          </a:prstGeom>
          <a:noFill/>
        </p:spPr>
        <p:txBody>
          <a:bodyPr wrap="none" rtlCol="0">
            <a:spAutoFit/>
          </a:bodyPr>
          <a:lstStyle/>
          <a:p>
            <a:r>
              <a:rPr lang="en-IN" sz="1300" b="1" dirty="0"/>
              <a:t>2000</a:t>
            </a:r>
          </a:p>
        </p:txBody>
      </p:sp>
      <p:sp>
        <p:nvSpPr>
          <p:cNvPr id="28" name="TextBox 27"/>
          <p:cNvSpPr txBox="1"/>
          <p:nvPr/>
        </p:nvSpPr>
        <p:spPr>
          <a:xfrm>
            <a:off x="5947792" y="6157352"/>
            <a:ext cx="556563" cy="292388"/>
          </a:xfrm>
          <a:prstGeom prst="rect">
            <a:avLst/>
          </a:prstGeom>
          <a:noFill/>
        </p:spPr>
        <p:txBody>
          <a:bodyPr wrap="none" rtlCol="0">
            <a:spAutoFit/>
          </a:bodyPr>
          <a:lstStyle/>
          <a:p>
            <a:r>
              <a:rPr lang="en-IN" sz="1300" b="1" dirty="0"/>
              <a:t>2005</a:t>
            </a:r>
          </a:p>
        </p:txBody>
      </p:sp>
      <p:sp>
        <p:nvSpPr>
          <p:cNvPr id="29" name="TextBox 28"/>
          <p:cNvSpPr txBox="1"/>
          <p:nvPr/>
        </p:nvSpPr>
        <p:spPr>
          <a:xfrm>
            <a:off x="6368588" y="6157352"/>
            <a:ext cx="556563" cy="292388"/>
          </a:xfrm>
          <a:prstGeom prst="rect">
            <a:avLst/>
          </a:prstGeom>
          <a:noFill/>
        </p:spPr>
        <p:txBody>
          <a:bodyPr wrap="none" rtlCol="0">
            <a:spAutoFit/>
          </a:bodyPr>
          <a:lstStyle/>
          <a:p>
            <a:r>
              <a:rPr lang="en-IN" sz="1300" b="1" dirty="0"/>
              <a:t>2010</a:t>
            </a:r>
          </a:p>
        </p:txBody>
      </p:sp>
      <p:sp>
        <p:nvSpPr>
          <p:cNvPr id="30" name="TextBox 29"/>
          <p:cNvSpPr txBox="1"/>
          <p:nvPr/>
        </p:nvSpPr>
        <p:spPr>
          <a:xfrm>
            <a:off x="6799045" y="6157352"/>
            <a:ext cx="556563" cy="292388"/>
          </a:xfrm>
          <a:prstGeom prst="rect">
            <a:avLst/>
          </a:prstGeom>
          <a:noFill/>
        </p:spPr>
        <p:txBody>
          <a:bodyPr wrap="none" rtlCol="0">
            <a:spAutoFit/>
          </a:bodyPr>
          <a:lstStyle/>
          <a:p>
            <a:r>
              <a:rPr lang="en-IN" sz="1300" b="1" dirty="0"/>
              <a:t>2015</a:t>
            </a:r>
          </a:p>
        </p:txBody>
      </p:sp>
    </p:spTree>
    <p:extLst>
      <p:ext uri="{BB962C8B-B14F-4D97-AF65-F5344CB8AC3E}">
        <p14:creationId xmlns:p14="http://schemas.microsoft.com/office/powerpoint/2010/main" val="33118834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056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232" y="2590370"/>
            <a:ext cx="6132576" cy="3456432"/>
          </a:xfrm>
          <a:prstGeom prst="rect">
            <a:avLst/>
          </a:prstGeom>
        </p:spPr>
      </p:pic>
      <p:sp>
        <p:nvSpPr>
          <p:cNvPr id="2" name="Title 1">
            <a:extLst>
              <a:ext uri="{FF2B5EF4-FFF2-40B4-BE49-F238E27FC236}">
                <a16:creationId xmlns:a16="http://schemas.microsoft.com/office/drawing/2014/main" id="{27431AA0-265B-458B-BEAC-9367E648E5B6}"/>
              </a:ext>
            </a:extLst>
          </p:cNvPr>
          <p:cNvSpPr>
            <a:spLocks noGrp="1"/>
          </p:cNvSpPr>
          <p:nvPr>
            <p:ph type="title"/>
          </p:nvPr>
        </p:nvSpPr>
        <p:spPr/>
        <p:txBody>
          <a:bodyPr/>
          <a:lstStyle/>
          <a:p>
            <a:r>
              <a:rPr lang="en-US" dirty="0"/>
              <a:t>2.1.2 Population Concentrations </a:t>
            </a:r>
            <a:r>
              <a:rPr lang="en-US" sz="2000" b="0" dirty="0"/>
              <a:t>(2 of 4)</a:t>
            </a:r>
            <a:endParaRPr lang="en-US" dirty="0"/>
          </a:p>
        </p:txBody>
      </p:sp>
      <p:sp>
        <p:nvSpPr>
          <p:cNvPr id="3" name="Content Placeholder 2">
            <a:extLst>
              <a:ext uri="{FF2B5EF4-FFF2-40B4-BE49-F238E27FC236}">
                <a16:creationId xmlns:a16="http://schemas.microsoft.com/office/drawing/2014/main" id="{1DE2E11F-5506-488E-ADDF-84D31216749B}"/>
              </a:ext>
            </a:extLst>
          </p:cNvPr>
          <p:cNvSpPr>
            <a:spLocks noGrp="1"/>
          </p:cNvSpPr>
          <p:nvPr>
            <p:ph sz="quarter" idx="13"/>
          </p:nvPr>
        </p:nvSpPr>
        <p:spPr>
          <a:xfrm>
            <a:off x="457200" y="1556325"/>
            <a:ext cx="8229600" cy="781683"/>
          </a:xfrm>
        </p:spPr>
        <p:txBody>
          <a:bodyPr/>
          <a:lstStyle/>
          <a:p>
            <a:pPr marL="432" indent="0">
              <a:buNone/>
            </a:pPr>
            <a:r>
              <a:rPr lang="en-IN" b="1" dirty="0"/>
              <a:t>Figure 2-4:</a:t>
            </a:r>
            <a:r>
              <a:rPr lang="en-IN" dirty="0"/>
              <a:t> </a:t>
            </a:r>
            <a:r>
              <a:rPr lang="en-US" dirty="0"/>
              <a:t>Clusters in East Asia, South Asia, Europe, and Southeast Asia are evident.</a:t>
            </a:r>
          </a:p>
        </p:txBody>
      </p:sp>
      <p:sp>
        <p:nvSpPr>
          <p:cNvPr id="7" name="TextBox 6"/>
          <p:cNvSpPr txBox="1"/>
          <p:nvPr/>
        </p:nvSpPr>
        <p:spPr>
          <a:xfrm>
            <a:off x="2321971" y="2674622"/>
            <a:ext cx="776175" cy="184666"/>
          </a:xfrm>
          <a:prstGeom prst="rect">
            <a:avLst/>
          </a:prstGeom>
          <a:noFill/>
        </p:spPr>
        <p:txBody>
          <a:bodyPr wrap="none" rtlCol="0">
            <a:spAutoFit/>
          </a:bodyPr>
          <a:lstStyle/>
          <a:p>
            <a:r>
              <a:rPr lang="en-IN" sz="600" b="1" i="1" dirty="0">
                <a:solidFill>
                  <a:srgbClr val="4CC8F2"/>
                </a:solidFill>
              </a:rPr>
              <a:t>ARCTIC OCEAN</a:t>
            </a:r>
          </a:p>
        </p:txBody>
      </p:sp>
      <p:sp>
        <p:nvSpPr>
          <p:cNvPr id="9" name="TextBox 8"/>
          <p:cNvSpPr txBox="1"/>
          <p:nvPr/>
        </p:nvSpPr>
        <p:spPr>
          <a:xfrm>
            <a:off x="5468263" y="4684967"/>
            <a:ext cx="506870" cy="307777"/>
          </a:xfrm>
          <a:prstGeom prst="rect">
            <a:avLst/>
          </a:prstGeom>
          <a:noFill/>
        </p:spPr>
        <p:txBody>
          <a:bodyPr wrap="none" rtlCol="0">
            <a:spAutoFit/>
          </a:bodyPr>
          <a:lstStyle/>
          <a:p>
            <a:pPr algn="ctr"/>
            <a:r>
              <a:rPr lang="en-IN" sz="700" b="1" i="1" dirty="0">
                <a:solidFill>
                  <a:srgbClr val="4CC8F2"/>
                </a:solidFill>
              </a:rPr>
              <a:t>INDIAN</a:t>
            </a:r>
          </a:p>
          <a:p>
            <a:pPr algn="ctr"/>
            <a:r>
              <a:rPr lang="en-IN" sz="700" b="1" i="1" dirty="0">
                <a:solidFill>
                  <a:srgbClr val="4CC8F2"/>
                </a:solidFill>
              </a:rPr>
              <a:t>OCEAN</a:t>
            </a:r>
          </a:p>
        </p:txBody>
      </p:sp>
      <p:sp>
        <p:nvSpPr>
          <p:cNvPr id="10" name="TextBox 9"/>
          <p:cNvSpPr txBox="1"/>
          <p:nvPr/>
        </p:nvSpPr>
        <p:spPr>
          <a:xfrm>
            <a:off x="3167434" y="3803008"/>
            <a:ext cx="630302" cy="307777"/>
          </a:xfrm>
          <a:prstGeom prst="rect">
            <a:avLst/>
          </a:prstGeom>
          <a:noFill/>
        </p:spPr>
        <p:txBody>
          <a:bodyPr wrap="none" rtlCol="0">
            <a:spAutoFit/>
          </a:bodyPr>
          <a:lstStyle/>
          <a:p>
            <a:pPr algn="ctr"/>
            <a:r>
              <a:rPr lang="en-IN" sz="700" b="1" i="1" dirty="0">
                <a:solidFill>
                  <a:srgbClr val="4CC8F2"/>
                </a:solidFill>
              </a:rPr>
              <a:t>ATLANTIC</a:t>
            </a:r>
          </a:p>
          <a:p>
            <a:pPr algn="ctr"/>
            <a:r>
              <a:rPr lang="en-IN" sz="700" b="1" i="1" dirty="0">
                <a:solidFill>
                  <a:srgbClr val="4CC8F2"/>
                </a:solidFill>
              </a:rPr>
              <a:t>OCEAN</a:t>
            </a:r>
          </a:p>
        </p:txBody>
      </p:sp>
      <p:sp>
        <p:nvSpPr>
          <p:cNvPr id="11" name="TextBox 10"/>
          <p:cNvSpPr txBox="1"/>
          <p:nvPr/>
        </p:nvSpPr>
        <p:spPr>
          <a:xfrm>
            <a:off x="5184788" y="5087662"/>
            <a:ext cx="939681" cy="169277"/>
          </a:xfrm>
          <a:prstGeom prst="rect">
            <a:avLst/>
          </a:prstGeom>
          <a:noFill/>
        </p:spPr>
        <p:txBody>
          <a:bodyPr wrap="none" rtlCol="0">
            <a:spAutoFit/>
          </a:bodyPr>
          <a:lstStyle/>
          <a:p>
            <a:pPr algn="ctr"/>
            <a:r>
              <a:rPr lang="en-IN" sz="500" b="1" i="1" dirty="0">
                <a:solidFill>
                  <a:srgbClr val="01A7EC"/>
                </a:solidFill>
                <a:effectLst>
                  <a:glow rad="127000">
                    <a:schemeClr val="bg1"/>
                  </a:glow>
                </a:effectLst>
                <a:latin typeface="+mn-lt"/>
              </a:rPr>
              <a:t>TROPIC OF CAPRICORN</a:t>
            </a:r>
          </a:p>
        </p:txBody>
      </p:sp>
      <p:sp>
        <p:nvSpPr>
          <p:cNvPr id="12" name="TextBox 11"/>
          <p:cNvSpPr txBox="1"/>
          <p:nvPr/>
        </p:nvSpPr>
        <p:spPr>
          <a:xfrm>
            <a:off x="6770411" y="4515690"/>
            <a:ext cx="505268" cy="169277"/>
          </a:xfrm>
          <a:prstGeom prst="rect">
            <a:avLst/>
          </a:prstGeom>
          <a:noFill/>
        </p:spPr>
        <p:txBody>
          <a:bodyPr wrap="none" rtlCol="0">
            <a:spAutoFit/>
          </a:bodyPr>
          <a:lstStyle/>
          <a:p>
            <a:pPr algn="ctr"/>
            <a:r>
              <a:rPr lang="en-IN" sz="500" b="1" i="1" dirty="0">
                <a:solidFill>
                  <a:srgbClr val="00A7EC"/>
                </a:solidFill>
                <a:latin typeface="+mn-lt"/>
              </a:rPr>
              <a:t>EQUATOR</a:t>
            </a:r>
          </a:p>
        </p:txBody>
      </p:sp>
      <p:sp>
        <p:nvSpPr>
          <p:cNvPr id="13" name="TextBox 12"/>
          <p:cNvSpPr txBox="1"/>
          <p:nvPr/>
        </p:nvSpPr>
        <p:spPr>
          <a:xfrm>
            <a:off x="6623033" y="4223879"/>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4" name="TextBox 13"/>
          <p:cNvSpPr txBox="1"/>
          <p:nvPr/>
        </p:nvSpPr>
        <p:spPr>
          <a:xfrm>
            <a:off x="6402014" y="4038674"/>
            <a:ext cx="825867" cy="169277"/>
          </a:xfrm>
          <a:prstGeom prst="rect">
            <a:avLst/>
          </a:prstGeom>
          <a:noFill/>
        </p:spPr>
        <p:txBody>
          <a:bodyPr wrap="none" rtlCol="0">
            <a:spAutoFit/>
          </a:bodyPr>
          <a:lstStyle/>
          <a:p>
            <a:pPr algn="ctr"/>
            <a:r>
              <a:rPr lang="en-IN" sz="500" b="1" i="1" dirty="0">
                <a:solidFill>
                  <a:srgbClr val="00A7EC"/>
                </a:solidFill>
                <a:latin typeface="+mn-lt"/>
              </a:rPr>
              <a:t>TROPIC OF CANCER</a:t>
            </a:r>
          </a:p>
        </p:txBody>
      </p:sp>
      <p:sp>
        <p:nvSpPr>
          <p:cNvPr id="15" name="TextBox 14"/>
          <p:cNvSpPr txBox="1"/>
          <p:nvPr/>
        </p:nvSpPr>
        <p:spPr>
          <a:xfrm>
            <a:off x="1456436" y="3790307"/>
            <a:ext cx="542136" cy="307777"/>
          </a:xfrm>
          <a:prstGeom prst="rect">
            <a:avLst/>
          </a:prstGeom>
          <a:noFill/>
        </p:spPr>
        <p:txBody>
          <a:bodyPr wrap="none" rtlCol="0">
            <a:spAutoFit/>
          </a:bodyPr>
          <a:lstStyle/>
          <a:p>
            <a:pPr algn="ctr"/>
            <a:r>
              <a:rPr lang="en-IN" sz="700" b="1" i="1" dirty="0">
                <a:solidFill>
                  <a:srgbClr val="4CC8F2"/>
                </a:solidFill>
              </a:rPr>
              <a:t>PACIFIC</a:t>
            </a:r>
          </a:p>
          <a:p>
            <a:pPr algn="ctr"/>
            <a:r>
              <a:rPr lang="en-IN" sz="700" b="1" i="1" dirty="0">
                <a:solidFill>
                  <a:srgbClr val="4CC8F2"/>
                </a:solidFill>
              </a:rPr>
              <a:t>OCEAN</a:t>
            </a:r>
          </a:p>
        </p:txBody>
      </p:sp>
      <p:sp>
        <p:nvSpPr>
          <p:cNvPr id="16" name="TextBox 15"/>
          <p:cNvSpPr txBox="1"/>
          <p:nvPr/>
        </p:nvSpPr>
        <p:spPr>
          <a:xfrm>
            <a:off x="5651725" y="5271446"/>
            <a:ext cx="458780" cy="153888"/>
          </a:xfrm>
          <a:prstGeom prst="rect">
            <a:avLst/>
          </a:prstGeom>
          <a:noFill/>
        </p:spPr>
        <p:txBody>
          <a:bodyPr wrap="none" rtlCol="0">
            <a:spAutoFit/>
          </a:bodyPr>
          <a:lstStyle/>
          <a:p>
            <a:r>
              <a:rPr lang="en-IN" sz="400" b="1" dirty="0">
                <a:solidFill>
                  <a:schemeClr val="tx1"/>
                </a:solidFill>
              </a:rPr>
              <a:t>3,000 Miles</a:t>
            </a:r>
          </a:p>
        </p:txBody>
      </p:sp>
      <p:sp>
        <p:nvSpPr>
          <p:cNvPr id="17" name="TextBox 16"/>
          <p:cNvSpPr txBox="1"/>
          <p:nvPr/>
        </p:nvSpPr>
        <p:spPr>
          <a:xfrm>
            <a:off x="5343719" y="5384992"/>
            <a:ext cx="595035" cy="153888"/>
          </a:xfrm>
          <a:prstGeom prst="rect">
            <a:avLst/>
          </a:prstGeom>
          <a:noFill/>
        </p:spPr>
        <p:txBody>
          <a:bodyPr wrap="none" rtlCol="0">
            <a:spAutoFit/>
          </a:bodyPr>
          <a:lstStyle/>
          <a:p>
            <a:r>
              <a:rPr lang="en-IN" sz="400" b="1" dirty="0">
                <a:solidFill>
                  <a:schemeClr val="tx1"/>
                </a:solidFill>
              </a:rPr>
              <a:t>3,000 </a:t>
            </a:r>
            <a:r>
              <a:rPr lang="en-IN" sz="400" b="1" dirty="0" err="1">
                <a:solidFill>
                  <a:schemeClr val="tx1"/>
                </a:solidFill>
              </a:rPr>
              <a:t>Kilometers</a:t>
            </a:r>
            <a:endParaRPr lang="en-IN" sz="400" b="1" dirty="0">
              <a:solidFill>
                <a:schemeClr val="tx1"/>
              </a:solidFill>
            </a:endParaRPr>
          </a:p>
        </p:txBody>
      </p:sp>
      <p:sp>
        <p:nvSpPr>
          <p:cNvPr id="18" name="TextBox 17"/>
          <p:cNvSpPr txBox="1"/>
          <p:nvPr/>
        </p:nvSpPr>
        <p:spPr>
          <a:xfrm>
            <a:off x="5251492" y="5271212"/>
            <a:ext cx="314510" cy="153888"/>
          </a:xfrm>
          <a:prstGeom prst="rect">
            <a:avLst/>
          </a:prstGeom>
          <a:noFill/>
        </p:spPr>
        <p:txBody>
          <a:bodyPr wrap="none" rtlCol="0">
            <a:spAutoFit/>
          </a:bodyPr>
          <a:lstStyle/>
          <a:p>
            <a:r>
              <a:rPr lang="en-IN" sz="400" b="1" dirty="0">
                <a:solidFill>
                  <a:schemeClr val="tx1"/>
                </a:solidFill>
              </a:rPr>
              <a:t>1,500</a:t>
            </a:r>
          </a:p>
        </p:txBody>
      </p:sp>
      <p:sp>
        <p:nvSpPr>
          <p:cNvPr id="19" name="TextBox 18"/>
          <p:cNvSpPr txBox="1"/>
          <p:nvPr/>
        </p:nvSpPr>
        <p:spPr>
          <a:xfrm>
            <a:off x="4892596" y="5271212"/>
            <a:ext cx="213520" cy="153888"/>
          </a:xfrm>
          <a:prstGeom prst="rect">
            <a:avLst/>
          </a:prstGeom>
          <a:noFill/>
        </p:spPr>
        <p:txBody>
          <a:bodyPr wrap="none" rtlCol="0">
            <a:spAutoFit/>
          </a:bodyPr>
          <a:lstStyle/>
          <a:p>
            <a:r>
              <a:rPr lang="en-IN" sz="400" b="1" dirty="0">
                <a:solidFill>
                  <a:schemeClr val="tx1"/>
                </a:solidFill>
              </a:rPr>
              <a:t>0</a:t>
            </a:r>
          </a:p>
        </p:txBody>
      </p:sp>
      <p:sp>
        <p:nvSpPr>
          <p:cNvPr id="20" name="TextBox 19"/>
          <p:cNvSpPr txBox="1"/>
          <p:nvPr/>
        </p:nvSpPr>
        <p:spPr>
          <a:xfrm>
            <a:off x="5079741" y="5384992"/>
            <a:ext cx="314510" cy="153888"/>
          </a:xfrm>
          <a:prstGeom prst="rect">
            <a:avLst/>
          </a:prstGeom>
          <a:noFill/>
        </p:spPr>
        <p:txBody>
          <a:bodyPr wrap="none" rtlCol="0">
            <a:spAutoFit/>
          </a:bodyPr>
          <a:lstStyle/>
          <a:p>
            <a:r>
              <a:rPr lang="en-IN" sz="400" b="1" dirty="0">
                <a:solidFill>
                  <a:schemeClr val="tx1"/>
                </a:solidFill>
              </a:rPr>
              <a:t>1,500</a:t>
            </a:r>
          </a:p>
        </p:txBody>
      </p:sp>
      <p:sp>
        <p:nvSpPr>
          <p:cNvPr id="21" name="TextBox 20"/>
          <p:cNvSpPr txBox="1"/>
          <p:nvPr/>
        </p:nvSpPr>
        <p:spPr>
          <a:xfrm>
            <a:off x="4887834" y="5384992"/>
            <a:ext cx="213520" cy="153888"/>
          </a:xfrm>
          <a:prstGeom prst="rect">
            <a:avLst/>
          </a:prstGeom>
          <a:noFill/>
        </p:spPr>
        <p:txBody>
          <a:bodyPr wrap="none" rtlCol="0">
            <a:spAutoFit/>
          </a:bodyPr>
          <a:lstStyle/>
          <a:p>
            <a:r>
              <a:rPr lang="en-IN" sz="400" b="1" dirty="0">
                <a:solidFill>
                  <a:schemeClr val="tx1"/>
                </a:solidFill>
              </a:rPr>
              <a:t>0</a:t>
            </a:r>
          </a:p>
        </p:txBody>
      </p:sp>
      <p:sp>
        <p:nvSpPr>
          <p:cNvPr id="22" name="TextBox 21"/>
          <p:cNvSpPr txBox="1"/>
          <p:nvPr/>
        </p:nvSpPr>
        <p:spPr>
          <a:xfrm>
            <a:off x="7186156" y="5631875"/>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180°</a:t>
            </a:r>
          </a:p>
        </p:txBody>
      </p:sp>
      <p:sp>
        <p:nvSpPr>
          <p:cNvPr id="23" name="TextBox 22"/>
          <p:cNvSpPr txBox="1"/>
          <p:nvPr/>
        </p:nvSpPr>
        <p:spPr>
          <a:xfrm>
            <a:off x="6825533" y="5631875"/>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160°</a:t>
            </a:r>
          </a:p>
        </p:txBody>
      </p:sp>
      <p:sp>
        <p:nvSpPr>
          <p:cNvPr id="24" name="TextBox 23"/>
          <p:cNvSpPr txBox="1"/>
          <p:nvPr/>
        </p:nvSpPr>
        <p:spPr>
          <a:xfrm>
            <a:off x="6490427" y="5631875"/>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140°</a:t>
            </a:r>
          </a:p>
        </p:txBody>
      </p:sp>
      <p:sp>
        <p:nvSpPr>
          <p:cNvPr id="25" name="TextBox 24"/>
          <p:cNvSpPr txBox="1"/>
          <p:nvPr/>
        </p:nvSpPr>
        <p:spPr>
          <a:xfrm>
            <a:off x="6141056" y="5631875"/>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120°</a:t>
            </a:r>
          </a:p>
        </p:txBody>
      </p:sp>
      <p:sp>
        <p:nvSpPr>
          <p:cNvPr id="26" name="TextBox 25"/>
          <p:cNvSpPr txBox="1"/>
          <p:nvPr/>
        </p:nvSpPr>
        <p:spPr>
          <a:xfrm>
            <a:off x="5804703" y="5631875"/>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100°</a:t>
            </a:r>
          </a:p>
        </p:txBody>
      </p:sp>
      <p:sp>
        <p:nvSpPr>
          <p:cNvPr id="27" name="TextBox 26"/>
          <p:cNvSpPr txBox="1"/>
          <p:nvPr/>
        </p:nvSpPr>
        <p:spPr>
          <a:xfrm>
            <a:off x="5514206" y="5478506"/>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28" name="TextBox 27"/>
          <p:cNvSpPr txBox="1"/>
          <p:nvPr/>
        </p:nvSpPr>
        <p:spPr>
          <a:xfrm>
            <a:off x="5154899" y="5478506"/>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29" name="TextBox 28"/>
          <p:cNvSpPr txBox="1"/>
          <p:nvPr/>
        </p:nvSpPr>
        <p:spPr>
          <a:xfrm>
            <a:off x="4436811" y="5478506"/>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30" name="TextBox 29"/>
          <p:cNvSpPr txBox="1"/>
          <p:nvPr/>
        </p:nvSpPr>
        <p:spPr>
          <a:xfrm>
            <a:off x="4109241" y="5476998"/>
            <a:ext cx="245580" cy="169277"/>
          </a:xfrm>
          <a:prstGeom prst="rect">
            <a:avLst/>
          </a:prstGeom>
          <a:noFill/>
        </p:spPr>
        <p:txBody>
          <a:bodyPr wrap="none" rtlCol="0">
            <a:spAutoFit/>
          </a:bodyPr>
          <a:lstStyle/>
          <a:p>
            <a:r>
              <a:rPr lang="en-IN" sz="500" b="1" i="1" dirty="0">
                <a:solidFill>
                  <a:srgbClr val="00A7EC"/>
                </a:solidFill>
                <a:effectLst>
                  <a:glow rad="63500">
                    <a:schemeClr val="bg1"/>
                  </a:glow>
                </a:effectLst>
              </a:rPr>
              <a:t>0°</a:t>
            </a:r>
          </a:p>
        </p:txBody>
      </p:sp>
      <p:sp>
        <p:nvSpPr>
          <p:cNvPr id="31" name="TextBox 30"/>
          <p:cNvSpPr txBox="1"/>
          <p:nvPr/>
        </p:nvSpPr>
        <p:spPr>
          <a:xfrm>
            <a:off x="3741634" y="5476998"/>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32" name="TextBox 31"/>
          <p:cNvSpPr txBox="1"/>
          <p:nvPr/>
        </p:nvSpPr>
        <p:spPr>
          <a:xfrm>
            <a:off x="4792554" y="5478506"/>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33" name="TextBox 32"/>
          <p:cNvSpPr txBox="1"/>
          <p:nvPr/>
        </p:nvSpPr>
        <p:spPr>
          <a:xfrm>
            <a:off x="3468594" y="5954995"/>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34" name="TextBox 33"/>
          <p:cNvSpPr txBox="1"/>
          <p:nvPr/>
        </p:nvSpPr>
        <p:spPr>
          <a:xfrm>
            <a:off x="3144010" y="5961345"/>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35" name="TextBox 34"/>
          <p:cNvSpPr txBox="1"/>
          <p:nvPr/>
        </p:nvSpPr>
        <p:spPr>
          <a:xfrm>
            <a:off x="2353862" y="5636717"/>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100°</a:t>
            </a:r>
          </a:p>
        </p:txBody>
      </p:sp>
      <p:sp>
        <p:nvSpPr>
          <p:cNvPr id="36" name="TextBox 35"/>
          <p:cNvSpPr txBox="1"/>
          <p:nvPr/>
        </p:nvSpPr>
        <p:spPr>
          <a:xfrm>
            <a:off x="1820687" y="4192248"/>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120°</a:t>
            </a:r>
          </a:p>
        </p:txBody>
      </p:sp>
      <p:sp>
        <p:nvSpPr>
          <p:cNvPr id="37" name="TextBox 36"/>
          <p:cNvSpPr txBox="1"/>
          <p:nvPr/>
        </p:nvSpPr>
        <p:spPr>
          <a:xfrm>
            <a:off x="1450142" y="4195267"/>
            <a:ext cx="316112" cy="169277"/>
          </a:xfrm>
          <a:prstGeom prst="rect">
            <a:avLst/>
          </a:prstGeom>
          <a:noFill/>
        </p:spPr>
        <p:txBody>
          <a:bodyPr wrap="none" rtlCol="0">
            <a:spAutoFit/>
          </a:bodyPr>
          <a:lstStyle/>
          <a:p>
            <a:r>
              <a:rPr lang="en-IN" sz="500" b="1" i="1" dirty="0">
                <a:solidFill>
                  <a:srgbClr val="00A7EC"/>
                </a:solidFill>
                <a:effectLst>
                  <a:glow rad="63500">
                    <a:schemeClr val="bg1"/>
                  </a:glow>
                </a:effectLst>
              </a:rPr>
              <a:t>140°</a:t>
            </a:r>
          </a:p>
        </p:txBody>
      </p:sp>
      <p:sp>
        <p:nvSpPr>
          <p:cNvPr id="39" name="TextBox 38"/>
          <p:cNvSpPr txBox="1"/>
          <p:nvPr/>
        </p:nvSpPr>
        <p:spPr>
          <a:xfrm>
            <a:off x="2002541" y="5504868"/>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40" name="TextBox 39"/>
          <p:cNvSpPr txBox="1"/>
          <p:nvPr/>
        </p:nvSpPr>
        <p:spPr>
          <a:xfrm>
            <a:off x="2034015" y="5038265"/>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41" name="TextBox 40"/>
          <p:cNvSpPr txBox="1"/>
          <p:nvPr/>
        </p:nvSpPr>
        <p:spPr>
          <a:xfrm>
            <a:off x="2300529" y="4576924"/>
            <a:ext cx="245580" cy="169277"/>
          </a:xfrm>
          <a:prstGeom prst="rect">
            <a:avLst/>
          </a:prstGeom>
          <a:noFill/>
        </p:spPr>
        <p:txBody>
          <a:bodyPr wrap="none" rtlCol="0">
            <a:spAutoFit/>
          </a:bodyPr>
          <a:lstStyle/>
          <a:p>
            <a:r>
              <a:rPr lang="en-IN" sz="500" b="1" i="1" dirty="0">
                <a:solidFill>
                  <a:srgbClr val="00A7EC"/>
                </a:solidFill>
                <a:effectLst>
                  <a:glow rad="63500">
                    <a:schemeClr val="bg1"/>
                  </a:glow>
                </a:effectLst>
              </a:rPr>
              <a:t>0°</a:t>
            </a:r>
          </a:p>
        </p:txBody>
      </p:sp>
      <p:sp>
        <p:nvSpPr>
          <p:cNvPr id="42" name="TextBox 41"/>
          <p:cNvSpPr txBox="1"/>
          <p:nvPr/>
        </p:nvSpPr>
        <p:spPr>
          <a:xfrm>
            <a:off x="1424625" y="4110785"/>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43" name="TextBox 42"/>
          <p:cNvSpPr txBox="1"/>
          <p:nvPr/>
        </p:nvSpPr>
        <p:spPr>
          <a:xfrm>
            <a:off x="1438921" y="3648563"/>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45" name="TextBox 44"/>
          <p:cNvSpPr txBox="1"/>
          <p:nvPr/>
        </p:nvSpPr>
        <p:spPr>
          <a:xfrm>
            <a:off x="1928451" y="2734744"/>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46" name="TextBox 45"/>
          <p:cNvSpPr txBox="1"/>
          <p:nvPr/>
        </p:nvSpPr>
        <p:spPr>
          <a:xfrm>
            <a:off x="2396489" y="258998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160°</a:t>
            </a:r>
          </a:p>
        </p:txBody>
      </p:sp>
      <p:sp>
        <p:nvSpPr>
          <p:cNvPr id="47" name="TextBox 46"/>
          <p:cNvSpPr txBox="1"/>
          <p:nvPr/>
        </p:nvSpPr>
        <p:spPr>
          <a:xfrm>
            <a:off x="2614070" y="2589987"/>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48" name="TextBox 47"/>
          <p:cNvSpPr txBox="1"/>
          <p:nvPr/>
        </p:nvSpPr>
        <p:spPr>
          <a:xfrm>
            <a:off x="2839419" y="2589986"/>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49" name="TextBox 48"/>
          <p:cNvSpPr txBox="1"/>
          <p:nvPr/>
        </p:nvSpPr>
        <p:spPr>
          <a:xfrm>
            <a:off x="3052719" y="2589986"/>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50" name="TextBox 49"/>
          <p:cNvSpPr txBox="1"/>
          <p:nvPr/>
        </p:nvSpPr>
        <p:spPr>
          <a:xfrm>
            <a:off x="3311299" y="2589985"/>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51" name="TextBox 50"/>
          <p:cNvSpPr txBox="1"/>
          <p:nvPr/>
        </p:nvSpPr>
        <p:spPr>
          <a:xfrm>
            <a:off x="3482320" y="2589987"/>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2" name="TextBox 51"/>
          <p:cNvSpPr txBox="1"/>
          <p:nvPr/>
        </p:nvSpPr>
        <p:spPr>
          <a:xfrm>
            <a:off x="3718940" y="2589987"/>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4" name="TextBox 53"/>
          <p:cNvSpPr txBox="1"/>
          <p:nvPr/>
        </p:nvSpPr>
        <p:spPr>
          <a:xfrm>
            <a:off x="4177167" y="2590314"/>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55" name="TextBox 54"/>
          <p:cNvSpPr txBox="1"/>
          <p:nvPr/>
        </p:nvSpPr>
        <p:spPr>
          <a:xfrm>
            <a:off x="4370748" y="2590314"/>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20°</a:t>
            </a:r>
          </a:p>
        </p:txBody>
      </p:sp>
      <p:sp>
        <p:nvSpPr>
          <p:cNvPr id="56" name="TextBox 55"/>
          <p:cNvSpPr txBox="1"/>
          <p:nvPr/>
        </p:nvSpPr>
        <p:spPr>
          <a:xfrm>
            <a:off x="4585507" y="2590918"/>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40°</a:t>
            </a:r>
          </a:p>
        </p:txBody>
      </p:sp>
      <p:sp>
        <p:nvSpPr>
          <p:cNvPr id="57" name="TextBox 56"/>
          <p:cNvSpPr txBox="1"/>
          <p:nvPr/>
        </p:nvSpPr>
        <p:spPr>
          <a:xfrm>
            <a:off x="4805427" y="2580351"/>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60°</a:t>
            </a:r>
          </a:p>
        </p:txBody>
      </p:sp>
      <p:sp>
        <p:nvSpPr>
          <p:cNvPr id="58" name="TextBox 57"/>
          <p:cNvSpPr txBox="1"/>
          <p:nvPr/>
        </p:nvSpPr>
        <p:spPr>
          <a:xfrm>
            <a:off x="5017108" y="2589981"/>
            <a:ext cx="280846" cy="169277"/>
          </a:xfrm>
          <a:prstGeom prst="rect">
            <a:avLst/>
          </a:prstGeom>
          <a:noFill/>
        </p:spPr>
        <p:txBody>
          <a:bodyPr wrap="none" rtlCol="0">
            <a:spAutoFit/>
          </a:bodyPr>
          <a:lstStyle/>
          <a:p>
            <a:r>
              <a:rPr lang="en-IN" sz="500" b="1" i="1" dirty="0">
                <a:solidFill>
                  <a:srgbClr val="00A7EC"/>
                </a:solidFill>
                <a:effectLst>
                  <a:glow rad="50800">
                    <a:schemeClr val="bg1"/>
                  </a:glow>
                </a:effectLst>
              </a:rPr>
              <a:t>80°</a:t>
            </a:r>
          </a:p>
        </p:txBody>
      </p:sp>
      <p:sp>
        <p:nvSpPr>
          <p:cNvPr id="59" name="TextBox 58"/>
          <p:cNvSpPr txBox="1"/>
          <p:nvPr/>
        </p:nvSpPr>
        <p:spPr>
          <a:xfrm>
            <a:off x="5226981" y="2589982"/>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100°</a:t>
            </a:r>
          </a:p>
        </p:txBody>
      </p:sp>
      <p:sp>
        <p:nvSpPr>
          <p:cNvPr id="60" name="TextBox 59"/>
          <p:cNvSpPr txBox="1"/>
          <p:nvPr/>
        </p:nvSpPr>
        <p:spPr>
          <a:xfrm>
            <a:off x="5430762" y="2593198"/>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120°</a:t>
            </a:r>
          </a:p>
        </p:txBody>
      </p:sp>
      <p:sp>
        <p:nvSpPr>
          <p:cNvPr id="61" name="TextBox 60"/>
          <p:cNvSpPr txBox="1"/>
          <p:nvPr/>
        </p:nvSpPr>
        <p:spPr>
          <a:xfrm>
            <a:off x="5655722" y="2585403"/>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140°</a:t>
            </a:r>
          </a:p>
        </p:txBody>
      </p:sp>
      <p:sp>
        <p:nvSpPr>
          <p:cNvPr id="63" name="TextBox 62"/>
          <p:cNvSpPr txBox="1"/>
          <p:nvPr/>
        </p:nvSpPr>
        <p:spPr>
          <a:xfrm>
            <a:off x="6101637" y="2589983"/>
            <a:ext cx="316112" cy="169277"/>
          </a:xfrm>
          <a:prstGeom prst="rect">
            <a:avLst/>
          </a:prstGeom>
          <a:noFill/>
        </p:spPr>
        <p:txBody>
          <a:bodyPr wrap="none" rtlCol="0">
            <a:spAutoFit/>
          </a:bodyPr>
          <a:lstStyle/>
          <a:p>
            <a:r>
              <a:rPr lang="en-IN" sz="500" b="1" i="1" dirty="0">
                <a:solidFill>
                  <a:srgbClr val="00A7EC"/>
                </a:solidFill>
                <a:effectLst>
                  <a:glow rad="50800">
                    <a:schemeClr val="bg1"/>
                  </a:glow>
                </a:effectLst>
              </a:rPr>
              <a:t>180°</a:t>
            </a:r>
          </a:p>
        </p:txBody>
      </p:sp>
      <p:sp>
        <p:nvSpPr>
          <p:cNvPr id="64" name="TextBox 63"/>
          <p:cNvSpPr txBox="1"/>
          <p:nvPr/>
        </p:nvSpPr>
        <p:spPr>
          <a:xfrm>
            <a:off x="6584279" y="2726673"/>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65" name="TextBox 64"/>
          <p:cNvSpPr txBox="1"/>
          <p:nvPr/>
        </p:nvSpPr>
        <p:spPr>
          <a:xfrm>
            <a:off x="6994847" y="3197831"/>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60°</a:t>
            </a:r>
          </a:p>
        </p:txBody>
      </p:sp>
      <p:sp>
        <p:nvSpPr>
          <p:cNvPr id="69" name="TextBox 68"/>
          <p:cNvSpPr txBox="1"/>
          <p:nvPr/>
        </p:nvSpPr>
        <p:spPr>
          <a:xfrm>
            <a:off x="6994847" y="3657496"/>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70" name="TextBox 69"/>
          <p:cNvSpPr txBox="1"/>
          <p:nvPr/>
        </p:nvSpPr>
        <p:spPr>
          <a:xfrm>
            <a:off x="7089948" y="4577805"/>
            <a:ext cx="245580" cy="169277"/>
          </a:xfrm>
          <a:prstGeom prst="rect">
            <a:avLst/>
          </a:prstGeom>
          <a:noFill/>
        </p:spPr>
        <p:txBody>
          <a:bodyPr wrap="none" rtlCol="0">
            <a:spAutoFit/>
          </a:bodyPr>
          <a:lstStyle/>
          <a:p>
            <a:r>
              <a:rPr lang="en-IN" sz="500" b="1" i="1" dirty="0">
                <a:solidFill>
                  <a:srgbClr val="00A7EC"/>
                </a:solidFill>
                <a:effectLst>
                  <a:glow rad="50800">
                    <a:schemeClr val="bg1"/>
                  </a:glow>
                </a:effectLst>
              </a:rPr>
              <a:t>0°</a:t>
            </a:r>
          </a:p>
        </p:txBody>
      </p:sp>
      <p:sp>
        <p:nvSpPr>
          <p:cNvPr id="72" name="TextBox 71"/>
          <p:cNvSpPr txBox="1"/>
          <p:nvPr/>
        </p:nvSpPr>
        <p:spPr>
          <a:xfrm>
            <a:off x="2824376" y="5961345"/>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80°</a:t>
            </a:r>
          </a:p>
        </p:txBody>
      </p:sp>
      <p:sp>
        <p:nvSpPr>
          <p:cNvPr id="73" name="TextBox 72"/>
          <p:cNvSpPr txBox="1"/>
          <p:nvPr/>
        </p:nvSpPr>
        <p:spPr>
          <a:xfrm>
            <a:off x="7424233" y="5501577"/>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40°</a:t>
            </a:r>
          </a:p>
        </p:txBody>
      </p:sp>
      <p:sp>
        <p:nvSpPr>
          <p:cNvPr id="74" name="TextBox 73"/>
          <p:cNvSpPr txBox="1"/>
          <p:nvPr/>
        </p:nvSpPr>
        <p:spPr>
          <a:xfrm>
            <a:off x="7061057" y="5037983"/>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75" name="TextBox 74"/>
          <p:cNvSpPr txBox="1"/>
          <p:nvPr/>
        </p:nvSpPr>
        <p:spPr>
          <a:xfrm>
            <a:off x="7050294" y="4118140"/>
            <a:ext cx="280846" cy="169277"/>
          </a:xfrm>
          <a:prstGeom prst="rect">
            <a:avLst/>
          </a:prstGeom>
          <a:noFill/>
        </p:spPr>
        <p:txBody>
          <a:bodyPr wrap="none" rtlCol="0">
            <a:spAutoFit/>
          </a:bodyPr>
          <a:lstStyle/>
          <a:p>
            <a:r>
              <a:rPr lang="en-IN" sz="500" b="1" i="1" dirty="0">
                <a:solidFill>
                  <a:srgbClr val="00A7EC"/>
                </a:solidFill>
                <a:effectLst>
                  <a:glow rad="63500">
                    <a:schemeClr val="bg1"/>
                  </a:glow>
                </a:effectLst>
              </a:rPr>
              <a:t>20°</a:t>
            </a:r>
          </a:p>
        </p:txBody>
      </p:sp>
      <p:sp>
        <p:nvSpPr>
          <p:cNvPr id="76" name="TextBox 75"/>
          <p:cNvSpPr txBox="1"/>
          <p:nvPr/>
        </p:nvSpPr>
        <p:spPr>
          <a:xfrm>
            <a:off x="5506594" y="2664990"/>
            <a:ext cx="776175" cy="184666"/>
          </a:xfrm>
          <a:prstGeom prst="rect">
            <a:avLst/>
          </a:prstGeom>
          <a:noFill/>
        </p:spPr>
        <p:txBody>
          <a:bodyPr wrap="none" rtlCol="0">
            <a:spAutoFit/>
          </a:bodyPr>
          <a:lstStyle/>
          <a:p>
            <a:r>
              <a:rPr lang="en-IN" sz="600" b="1" i="1" dirty="0">
                <a:solidFill>
                  <a:srgbClr val="4CC8F2"/>
                </a:solidFill>
              </a:rPr>
              <a:t>ARCTIC OCEAN</a:t>
            </a:r>
          </a:p>
        </p:txBody>
      </p:sp>
      <p:sp>
        <p:nvSpPr>
          <p:cNvPr id="77" name="TextBox 76"/>
          <p:cNvSpPr txBox="1"/>
          <p:nvPr/>
        </p:nvSpPr>
        <p:spPr>
          <a:xfrm>
            <a:off x="1430367" y="4316998"/>
            <a:ext cx="994183" cy="276999"/>
          </a:xfrm>
          <a:prstGeom prst="rect">
            <a:avLst/>
          </a:prstGeom>
          <a:noFill/>
        </p:spPr>
        <p:txBody>
          <a:bodyPr wrap="none" rtlCol="0">
            <a:spAutoFit/>
          </a:bodyPr>
          <a:lstStyle/>
          <a:p>
            <a:r>
              <a:rPr lang="en-IN" sz="600" b="1" dirty="0">
                <a:solidFill>
                  <a:schemeClr val="tx1"/>
                </a:solidFill>
                <a:latin typeface="Arial Black" panose="020B0A04020102020204" pitchFamily="34" charset="0"/>
              </a:rPr>
              <a:t>Persons per square</a:t>
            </a:r>
          </a:p>
          <a:p>
            <a:r>
              <a:rPr lang="en-IN" sz="600" b="1" dirty="0" err="1">
                <a:solidFill>
                  <a:schemeClr val="tx1"/>
                </a:solidFill>
                <a:latin typeface="Arial Black" panose="020B0A04020102020204" pitchFamily="34" charset="0"/>
              </a:rPr>
              <a:t>kilometer</a:t>
            </a:r>
            <a:endParaRPr lang="en-IN" sz="600" b="1" dirty="0">
              <a:solidFill>
                <a:schemeClr val="tx1"/>
              </a:solidFill>
              <a:latin typeface="Arial Black" panose="020B0A04020102020204" pitchFamily="34" charset="0"/>
            </a:endParaRPr>
          </a:p>
        </p:txBody>
      </p:sp>
      <p:sp>
        <p:nvSpPr>
          <p:cNvPr id="78" name="TextBox 77"/>
          <p:cNvSpPr txBox="1"/>
          <p:nvPr/>
        </p:nvSpPr>
        <p:spPr>
          <a:xfrm>
            <a:off x="1613513" y="4532803"/>
            <a:ext cx="779381" cy="184666"/>
          </a:xfrm>
          <a:prstGeom prst="rect">
            <a:avLst/>
          </a:prstGeom>
          <a:noFill/>
        </p:spPr>
        <p:txBody>
          <a:bodyPr wrap="none" rtlCol="0">
            <a:spAutoFit/>
          </a:bodyPr>
          <a:lstStyle/>
          <a:p>
            <a:r>
              <a:rPr lang="en-IN" sz="600" b="1" dirty="0">
                <a:solidFill>
                  <a:schemeClr val="tx1"/>
                </a:solidFill>
                <a:latin typeface="+mn-lt"/>
              </a:rPr>
              <a:t>1,000 and above</a:t>
            </a:r>
          </a:p>
        </p:txBody>
      </p:sp>
      <p:sp>
        <p:nvSpPr>
          <p:cNvPr id="79" name="TextBox 78"/>
          <p:cNvSpPr txBox="1"/>
          <p:nvPr/>
        </p:nvSpPr>
        <p:spPr>
          <a:xfrm>
            <a:off x="1613513" y="4669923"/>
            <a:ext cx="487634" cy="184666"/>
          </a:xfrm>
          <a:prstGeom prst="rect">
            <a:avLst/>
          </a:prstGeom>
          <a:noFill/>
        </p:spPr>
        <p:txBody>
          <a:bodyPr wrap="none" rtlCol="0">
            <a:spAutoFit/>
          </a:bodyPr>
          <a:lstStyle/>
          <a:p>
            <a:r>
              <a:rPr lang="en-IN" sz="600" b="1" dirty="0">
                <a:solidFill>
                  <a:schemeClr val="tx1"/>
                </a:solidFill>
                <a:latin typeface="+mn-lt"/>
              </a:rPr>
              <a:t>250–999</a:t>
            </a:r>
          </a:p>
        </p:txBody>
      </p:sp>
      <p:sp>
        <p:nvSpPr>
          <p:cNvPr id="80" name="TextBox 79"/>
          <p:cNvSpPr txBox="1"/>
          <p:nvPr/>
        </p:nvSpPr>
        <p:spPr>
          <a:xfrm>
            <a:off x="1613513" y="4809802"/>
            <a:ext cx="444352" cy="184666"/>
          </a:xfrm>
          <a:prstGeom prst="rect">
            <a:avLst/>
          </a:prstGeom>
          <a:noFill/>
        </p:spPr>
        <p:txBody>
          <a:bodyPr wrap="none" rtlCol="0">
            <a:spAutoFit/>
          </a:bodyPr>
          <a:lstStyle/>
          <a:p>
            <a:r>
              <a:rPr lang="en-IN" sz="600" b="1" dirty="0">
                <a:solidFill>
                  <a:schemeClr val="tx1"/>
                </a:solidFill>
                <a:latin typeface="+mn-lt"/>
              </a:rPr>
              <a:t>25–249</a:t>
            </a:r>
          </a:p>
        </p:txBody>
      </p:sp>
      <p:sp>
        <p:nvSpPr>
          <p:cNvPr id="81" name="TextBox 80"/>
          <p:cNvSpPr txBox="1"/>
          <p:nvPr/>
        </p:nvSpPr>
        <p:spPr>
          <a:xfrm>
            <a:off x="1613513" y="4943175"/>
            <a:ext cx="357790" cy="184666"/>
          </a:xfrm>
          <a:prstGeom prst="rect">
            <a:avLst/>
          </a:prstGeom>
          <a:noFill/>
        </p:spPr>
        <p:txBody>
          <a:bodyPr wrap="none" rtlCol="0">
            <a:spAutoFit/>
          </a:bodyPr>
          <a:lstStyle/>
          <a:p>
            <a:r>
              <a:rPr lang="en-IN" sz="600" b="1" dirty="0">
                <a:solidFill>
                  <a:schemeClr val="tx1"/>
                </a:solidFill>
                <a:latin typeface="+mn-lt"/>
              </a:rPr>
              <a:t>5–24</a:t>
            </a:r>
          </a:p>
        </p:txBody>
      </p:sp>
      <p:sp>
        <p:nvSpPr>
          <p:cNvPr id="82" name="TextBox 81"/>
          <p:cNvSpPr txBox="1"/>
          <p:nvPr/>
        </p:nvSpPr>
        <p:spPr>
          <a:xfrm>
            <a:off x="1613513" y="5084178"/>
            <a:ext cx="314510" cy="184666"/>
          </a:xfrm>
          <a:prstGeom prst="rect">
            <a:avLst/>
          </a:prstGeom>
          <a:noFill/>
        </p:spPr>
        <p:txBody>
          <a:bodyPr wrap="none" rtlCol="0">
            <a:spAutoFit/>
          </a:bodyPr>
          <a:lstStyle/>
          <a:p>
            <a:r>
              <a:rPr lang="en-IN" sz="600" b="1" dirty="0">
                <a:solidFill>
                  <a:schemeClr val="tx1"/>
                </a:solidFill>
                <a:latin typeface="+mn-lt"/>
              </a:rPr>
              <a:t>1–4</a:t>
            </a:r>
          </a:p>
        </p:txBody>
      </p:sp>
      <p:sp>
        <p:nvSpPr>
          <p:cNvPr id="83" name="TextBox 82"/>
          <p:cNvSpPr txBox="1"/>
          <p:nvPr/>
        </p:nvSpPr>
        <p:spPr>
          <a:xfrm>
            <a:off x="1613513" y="5226720"/>
            <a:ext cx="465192" cy="184666"/>
          </a:xfrm>
          <a:prstGeom prst="rect">
            <a:avLst/>
          </a:prstGeom>
          <a:noFill/>
        </p:spPr>
        <p:txBody>
          <a:bodyPr wrap="none" rtlCol="0">
            <a:spAutoFit/>
          </a:bodyPr>
          <a:lstStyle/>
          <a:p>
            <a:r>
              <a:rPr lang="en-IN" sz="600" b="1" dirty="0">
                <a:solidFill>
                  <a:schemeClr val="tx1"/>
                </a:solidFill>
                <a:latin typeface="+mn-lt"/>
              </a:rPr>
              <a:t>below 1</a:t>
            </a:r>
          </a:p>
        </p:txBody>
      </p:sp>
    </p:spTree>
    <p:extLst>
      <p:ext uri="{BB962C8B-B14F-4D97-AF65-F5344CB8AC3E}">
        <p14:creationId xmlns:p14="http://schemas.microsoft.com/office/powerpoint/2010/main" val="3180157079"/>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12394</TotalTime>
  <Words>7260</Words>
  <Application>Microsoft Macintosh PowerPoint</Application>
  <PresentationFormat>On-screen Show (4:3)</PresentationFormat>
  <Paragraphs>2809</Paragraphs>
  <Slides>83</Slides>
  <Notes>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93" baseType="lpstr">
      <vt:lpstr>Arial</vt:lpstr>
      <vt:lpstr>Arial (body)</vt:lpstr>
      <vt:lpstr>Arial (Headings)</vt:lpstr>
      <vt:lpstr>Arial Black</vt:lpstr>
      <vt:lpstr>Noto Sans Symbols</vt:lpstr>
      <vt:lpstr>Times New Roman</vt:lpstr>
      <vt:lpstr>Verdana</vt:lpstr>
      <vt:lpstr>508 Lecture</vt:lpstr>
      <vt:lpstr>1_508 Lecture</vt:lpstr>
      <vt:lpstr>Equation</vt:lpstr>
      <vt:lpstr>The Cultural Landscape: An Introduction to Human Geography</vt:lpstr>
      <vt:lpstr>Population and Health: Key Issues</vt:lpstr>
      <vt:lpstr>Key Issue 1: Where Are People Distributed?</vt:lpstr>
      <vt:lpstr>Reasons to study population geography</vt:lpstr>
      <vt:lpstr>2.1.1 Population and Geography (1 of 3)</vt:lpstr>
      <vt:lpstr>2.1.1 Population and Geography (2 of 3)</vt:lpstr>
      <vt:lpstr>2.1.1 Population and Geography (3 of 3)</vt:lpstr>
      <vt:lpstr>2.1.2 Population Concentrations (1 of 4)</vt:lpstr>
      <vt:lpstr>2.1.2 Population Concentrations (2 of 4)</vt:lpstr>
      <vt:lpstr>2.1.2 Population Concentrations (3 of 4)</vt:lpstr>
      <vt:lpstr>2.1.2 Population Concentrations (4 of 4)</vt:lpstr>
      <vt:lpstr>2.1.3 Population Density (1 of 6)</vt:lpstr>
      <vt:lpstr>2.1.3 Population Density (2 of 6)</vt:lpstr>
      <vt:lpstr>2.1.3 Population Density (3 of 6)</vt:lpstr>
      <vt:lpstr>2.1.3 Population Density (4 of 6)</vt:lpstr>
      <vt:lpstr>2.1.3 Population Density (5 of 6)</vt:lpstr>
      <vt:lpstr>2.1.3 Population Density (6 of 6)</vt:lpstr>
      <vt:lpstr>Key Issue 2: Why Is Population Increasing?</vt:lpstr>
      <vt:lpstr>2.2.1 Natural Increase (1 of 6)</vt:lpstr>
      <vt:lpstr>2.2.1 Natural Increase (2 of 6)</vt:lpstr>
      <vt:lpstr>2.2.1 Natural Increase (3 of 6)</vt:lpstr>
      <vt:lpstr>2.2.1 Natural Increase (4 of 6)</vt:lpstr>
      <vt:lpstr>2.2.1 Natural Increase (5 of 6)</vt:lpstr>
      <vt:lpstr>2.2.1 Natural Increase (6 of 6)</vt:lpstr>
      <vt:lpstr>2.2.2 Births and Deaths (1 of 5)</vt:lpstr>
      <vt:lpstr>2.2.2 Births and Deaths (2 of 5)</vt:lpstr>
      <vt:lpstr>2.2.2 Births and Deaths (3 of 5)</vt:lpstr>
      <vt:lpstr>2.2.2 Births and Deaths (4 of 5)</vt:lpstr>
      <vt:lpstr>2.2.2 Births and Deaths (5 of 5)</vt:lpstr>
      <vt:lpstr>2.2.3 The Demographic Transition (1 of 9)</vt:lpstr>
      <vt:lpstr>2.2.3 The Demographic Transition (2 of 9)</vt:lpstr>
      <vt:lpstr>2.2.3 The Demographic Transition (3 of 9)</vt:lpstr>
      <vt:lpstr>2.2.3 The Demographic Transition (4 of 9)</vt:lpstr>
      <vt:lpstr>2.2.3 The Demographic Transition (5 of 9)</vt:lpstr>
      <vt:lpstr>2.2.3 The Demographic Transition (6 of 9)</vt:lpstr>
      <vt:lpstr>2.2.3 The Demographic Transition (7 of 9)</vt:lpstr>
      <vt:lpstr>2.2.3 The Demographic Transition (8 of 9)</vt:lpstr>
      <vt:lpstr>2.2.3 The Demographic Transition (9 of 9)</vt:lpstr>
      <vt:lpstr>Key Issue 3: Why Does Health Vary by Region?</vt:lpstr>
      <vt:lpstr>2.3.1 Medical Services (1 of 4)</vt:lpstr>
      <vt:lpstr>2.3.1 Medical Services (2 of 4)</vt:lpstr>
      <vt:lpstr>2.3.1 Medical Services (3 of 4)</vt:lpstr>
      <vt:lpstr>2.3.1 Medical Services (4 of 4)</vt:lpstr>
      <vt:lpstr>2.3.2 Health and Gender (1 of 5)</vt:lpstr>
      <vt:lpstr>2.3.2 Health and Gender (2 of 5)</vt:lpstr>
      <vt:lpstr>2.3.2 Health and Gender (3 of 5)</vt:lpstr>
      <vt:lpstr>2.3.2 Health and Gender (4 of 5)</vt:lpstr>
      <vt:lpstr>2.3.2 Health and Gender (5 of 5)</vt:lpstr>
      <vt:lpstr>2.3.3 Health and Aging (1 of 8)</vt:lpstr>
      <vt:lpstr>2.3.3 Health and Aging (2 of 8)</vt:lpstr>
      <vt:lpstr>2.3.3 Health and Aging (3 of 8)</vt:lpstr>
      <vt:lpstr>2.3.3 Health and Aging (4 of 8)</vt:lpstr>
      <vt:lpstr>2.3.3 Health and Aging (5 of 8)</vt:lpstr>
      <vt:lpstr>2.3.3 Health and Aging (6 of 8)</vt:lpstr>
      <vt:lpstr>2.3.3 Health and Aging (7 of 8)</vt:lpstr>
      <vt:lpstr>2.3.3 Health and Aging (8 of 8)</vt:lpstr>
      <vt:lpstr>2.3.4 Epidemiologic Transition (1 of 5)</vt:lpstr>
      <vt:lpstr>2.3.4 Epidemiologic Transition (2 of 5)</vt:lpstr>
      <vt:lpstr>2.3.4 Epidemiologic Transition (3 of 5)</vt:lpstr>
      <vt:lpstr>2.3.4 Epidemiologic Transition (4 of 5)</vt:lpstr>
      <vt:lpstr>2.3.4 Epidemiologic Transition (5 of 5)</vt:lpstr>
      <vt:lpstr>Key Issue 4: Why Might Population Change in the Future?</vt:lpstr>
      <vt:lpstr>2.4.1 Population Futures (1 of 6)</vt:lpstr>
      <vt:lpstr>2.4.1 Population Futures (2 of 6)</vt:lpstr>
      <vt:lpstr>2.4.1 Population Futures (3 of 6)</vt:lpstr>
      <vt:lpstr>2.4.1 Population Futures (4 of 6)</vt:lpstr>
      <vt:lpstr>2.4.1 Population Futures (5 of 6)</vt:lpstr>
      <vt:lpstr>2.4.1 Population Futures (6 of 6)</vt:lpstr>
      <vt:lpstr>2.4.2 Family Futures (1 of 5)</vt:lpstr>
      <vt:lpstr>2.4.2 Family Futures (2 of 5)</vt:lpstr>
      <vt:lpstr>2.4.2 Family Futures (3 of 5)</vt:lpstr>
      <vt:lpstr>2.4.2 Family Futures (4 of 5)</vt:lpstr>
      <vt:lpstr>2.4.2 Family Futures (5 of 5)</vt:lpstr>
      <vt:lpstr>2.4.3 Epidemiologic Futures (1 of 5)</vt:lpstr>
      <vt:lpstr>2.4.3 Epidemiologic Futures (2 of 5)</vt:lpstr>
      <vt:lpstr>2.4.3 Epidemiologic Futures (3 of 5)</vt:lpstr>
      <vt:lpstr>2.4.3 Epidemiologic Futures (4 of 5)</vt:lpstr>
      <vt:lpstr>2.4.3 Epidemiologic Futures (5 of 5)</vt:lpstr>
      <vt:lpstr>2.4.4 Population and Resources (1 of 4)</vt:lpstr>
      <vt:lpstr>2.4.4 Population and Resources (2 of 4)</vt:lpstr>
      <vt:lpstr>2.4.4 Population and Resources (3 of 4)</vt:lpstr>
      <vt:lpstr>2.4.4 Population and Resources (4 of 4)</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2, Population and Health</dc:title>
  <dc:subject>Science</dc:subject>
  <dc:creator>Rubenstein</dc:creator>
  <cp:keywords>The Cultural Landscape</cp:keywords>
  <cp:lastModifiedBy>Humberto Tirado</cp:lastModifiedBy>
  <cp:revision>1520</cp:revision>
  <dcterms:modified xsi:type="dcterms:W3CDTF">2019-09-16T10:05:09Z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