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63"/>
  </p:notesMasterIdLst>
  <p:handoutMasterIdLst>
    <p:handoutMasterId r:id="rId64"/>
  </p:handoutMasterIdLst>
  <p:sldIdLst>
    <p:sldId id="353" r:id="rId3"/>
    <p:sldId id="354" r:id="rId4"/>
    <p:sldId id="355" r:id="rId5"/>
    <p:sldId id="356" r:id="rId6"/>
    <p:sldId id="360" r:id="rId7"/>
    <p:sldId id="359" r:id="rId8"/>
    <p:sldId id="361" r:id="rId9"/>
    <p:sldId id="362" r:id="rId10"/>
    <p:sldId id="363" r:id="rId11"/>
    <p:sldId id="364" r:id="rId12"/>
    <p:sldId id="365" r:id="rId13"/>
    <p:sldId id="366" r:id="rId14"/>
    <p:sldId id="367" r:id="rId15"/>
    <p:sldId id="368" r:id="rId16"/>
    <p:sldId id="369" r:id="rId17"/>
    <p:sldId id="370" r:id="rId18"/>
    <p:sldId id="372" r:id="rId19"/>
    <p:sldId id="373" r:id="rId20"/>
    <p:sldId id="374" r:id="rId21"/>
    <p:sldId id="375" r:id="rId22"/>
    <p:sldId id="376" r:id="rId23"/>
    <p:sldId id="377" r:id="rId24"/>
    <p:sldId id="378" r:id="rId25"/>
    <p:sldId id="379" r:id="rId26"/>
    <p:sldId id="380" r:id="rId27"/>
    <p:sldId id="381" r:id="rId28"/>
    <p:sldId id="382" r:id="rId29"/>
    <p:sldId id="383" r:id="rId30"/>
    <p:sldId id="384" r:id="rId31"/>
    <p:sldId id="385" r:id="rId32"/>
    <p:sldId id="386" r:id="rId33"/>
    <p:sldId id="387" r:id="rId34"/>
    <p:sldId id="388" r:id="rId35"/>
    <p:sldId id="390" r:id="rId36"/>
    <p:sldId id="391" r:id="rId37"/>
    <p:sldId id="392" r:id="rId38"/>
    <p:sldId id="393" r:id="rId39"/>
    <p:sldId id="394" r:id="rId40"/>
    <p:sldId id="395" r:id="rId41"/>
    <p:sldId id="396" r:id="rId42"/>
    <p:sldId id="397" r:id="rId43"/>
    <p:sldId id="398" r:id="rId44"/>
    <p:sldId id="399" r:id="rId45"/>
    <p:sldId id="400" r:id="rId46"/>
    <p:sldId id="401" r:id="rId47"/>
    <p:sldId id="402" r:id="rId48"/>
    <p:sldId id="403" r:id="rId49"/>
    <p:sldId id="404" r:id="rId50"/>
    <p:sldId id="405" r:id="rId51"/>
    <p:sldId id="406" r:id="rId52"/>
    <p:sldId id="407" r:id="rId53"/>
    <p:sldId id="408" r:id="rId54"/>
    <p:sldId id="409" r:id="rId55"/>
    <p:sldId id="410" r:id="rId56"/>
    <p:sldId id="411" r:id="rId57"/>
    <p:sldId id="412" r:id="rId58"/>
    <p:sldId id="413" r:id="rId59"/>
    <p:sldId id="414" r:id="rId60"/>
    <p:sldId id="415" r:id="rId61"/>
    <p:sldId id="351" r:id="rId6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576" userDrawn="1">
          <p15:clr>
            <a:srgbClr val="A4A3A4"/>
          </p15:clr>
        </p15:guide>
        <p15:guide id="2" pos="4944" userDrawn="1">
          <p15:clr>
            <a:srgbClr val="A4A3A4"/>
          </p15:clr>
        </p15:guide>
        <p15:guide id="3" orient="horz" pos="432" userDrawn="1">
          <p15:clr>
            <a:srgbClr val="A4A3A4"/>
          </p15:clr>
        </p15:guide>
        <p15:guide id="8" pos="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Prabhu, Kalaiselvan" initials="PK" lastIdx="1" clrIdx="6">
    <p:extLst>
      <p:ext uri="{19B8F6BF-5375-455C-9EA6-DF929625EA0E}">
        <p15:presenceInfo xmlns:p15="http://schemas.microsoft.com/office/powerpoint/2012/main" userId="Prabhu, Kalaiselv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EB"/>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snapToObjects="1">
      <p:cViewPr varScale="1">
        <p:scale>
          <a:sx n="96" d="100"/>
          <a:sy n="96" d="100"/>
        </p:scale>
        <p:origin x="720" y="78"/>
      </p:cViewPr>
      <p:guideLst>
        <p:guide orient="horz" pos="3576"/>
        <p:guide pos="4944"/>
        <p:guide orient="horz" pos="432"/>
        <p:guide pos="864"/>
      </p:guideLst>
    </p:cSldViewPr>
  </p:slideViewPr>
  <p:outlineViewPr>
    <p:cViewPr>
      <p:scale>
        <a:sx n="33" d="100"/>
        <a:sy n="33" d="100"/>
      </p:scale>
      <p:origin x="0" y="-1876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05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7/9/2019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2653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44284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60</a:t>
            </a:fld>
            <a:endParaRPr lang="en-US"/>
          </a:p>
        </p:txBody>
      </p:sp>
    </p:spTree>
    <p:extLst>
      <p:ext uri="{BB962C8B-B14F-4D97-AF65-F5344CB8AC3E}">
        <p14:creationId xmlns:p14="http://schemas.microsoft.com/office/powerpoint/2010/main" val="13729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lIns="0" tIns="0" rIns="0" bIns="0"/>
          <a:lstStyle>
            <a:lvl1pPr>
              <a:defRPr sz="3600">
                <a:solidFill>
                  <a:schemeClr val="tx2"/>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557470"/>
            <a:ext cx="8229600" cy="4525963"/>
          </a:xfrm>
        </p:spPr>
        <p:txBody>
          <a:bodyPr lIns="0" tIns="0" rIns="0"/>
          <a:lstStyle>
            <a:lvl1pPr marL="255600" indent="-255600">
              <a:buClr>
                <a:srgbClr val="007FA3"/>
              </a:buClr>
              <a:buSzPct val="100000"/>
              <a:buFont typeface="Arial" panose="020B0604020202020204" pitchFamily="34" charset="0"/>
              <a:buChar char="•"/>
              <a:defRPr sz="2400">
                <a:latin typeface="+mn-lt"/>
              </a:defRPr>
            </a:lvl1pPr>
            <a:lvl2pPr marL="741600" indent="-284400">
              <a:buClr>
                <a:srgbClr val="007FA3"/>
              </a:buClr>
              <a:defRPr sz="2400">
                <a:latin typeface="+mn-lt"/>
              </a:defRPr>
            </a:lvl2pPr>
            <a:lvl3pPr indent="-230400">
              <a:buClr>
                <a:srgbClr val="007FA3"/>
              </a:buClr>
              <a:defRPr sz="2400">
                <a:latin typeface="+mn-lt"/>
              </a:defRPr>
            </a:lvl3pPr>
            <a:lvl4pPr indent="-230400">
              <a:buClr>
                <a:srgbClr val="007FA3"/>
              </a:buClr>
              <a:defRPr sz="2400">
                <a:latin typeface="+mn-lt"/>
              </a:defRPr>
            </a:lvl4pPr>
            <a:lvl5pPr indent="-230400">
              <a:buClr>
                <a:srgbClr val="007FA3"/>
              </a:buClr>
              <a:defRPr sz="2400">
                <a:latin typeface="+mn-lt"/>
              </a:defRPr>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7/9/2019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6728935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0" tIns="0" rIns="0" bIns="0"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1"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1"/>
            <a:ext cx="3657600" cy="602738"/>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3" name="Content Placeholder 2"/>
          <p:cNvSpPr>
            <a:spLocks noGrp="1"/>
          </p:cNvSpPr>
          <p:nvPr>
            <p:ph sz="quarter" idx="14"/>
          </p:nvPr>
        </p:nvSpPr>
        <p:spPr>
          <a:xfrm>
            <a:off x="5029200" y="4640263"/>
            <a:ext cx="3675063" cy="1050925"/>
          </a:xfrm>
        </p:spPr>
        <p:txBody>
          <a:bodyPr/>
          <a:lstStyle>
            <a:lvl1pPr marL="101600" indent="0">
              <a:buNone/>
              <a:defRPr/>
            </a:lvl1pPr>
          </a:lstStyle>
          <a:p>
            <a:pPr lvl="0"/>
            <a:endParaRPr lang="en-US" dirty="0"/>
          </a:p>
        </p:txBody>
      </p:sp>
    </p:spTree>
    <p:extLst>
      <p:ext uri="{BB962C8B-B14F-4D97-AF65-F5344CB8AC3E}">
        <p14:creationId xmlns:p14="http://schemas.microsoft.com/office/powerpoint/2010/main" val="3068857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11768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12127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342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Tree>
    <p:extLst>
      <p:ext uri="{BB962C8B-B14F-4D97-AF65-F5344CB8AC3E}">
        <p14:creationId xmlns:p14="http://schemas.microsoft.com/office/powerpoint/2010/main" val="367814749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836354"/>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632200"/>
            <a:ext cx="8229600" cy="17938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656664"/>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26378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063790"/>
            <a:ext cx="8229600" cy="11834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490938"/>
            <a:ext cx="8229600" cy="12605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66143735"/>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89505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760292"/>
            <a:ext cx="8229600" cy="10767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016772"/>
            <a:ext cx="8229600" cy="101670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5155500"/>
            <a:ext cx="8232775" cy="9119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6294165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Fiv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70830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451377"/>
            <a:ext cx="8229600" cy="735437"/>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3486685"/>
            <a:ext cx="8229600" cy="716830"/>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4503386"/>
            <a:ext cx="8232775" cy="716828"/>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5494338"/>
            <a:ext cx="8229600" cy="5556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15060848"/>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ix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59517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273743"/>
            <a:ext cx="8229600" cy="554915"/>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950895"/>
            <a:ext cx="8229600" cy="535791"/>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639492"/>
            <a:ext cx="8232775" cy="677152"/>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4469451"/>
            <a:ext cx="8229600" cy="598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5221288"/>
            <a:ext cx="8232775" cy="6413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4271391"/>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even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465069"/>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4"/>
            <a:ext cx="8229600" cy="443837"/>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69758"/>
            <a:ext cx="8232775" cy="464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221288"/>
            <a:ext cx="8229600" cy="551633"/>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77977732"/>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Eight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38553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5"/>
            <a:ext cx="8229600" cy="3780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03969"/>
            <a:ext cx="8232775" cy="3842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069348"/>
            <a:ext cx="8229600" cy="451321"/>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57200" y="5614988"/>
            <a:ext cx="8232775" cy="44450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22864151"/>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7">
            <a:alphaModFix/>
          </a:blip>
          <a:srcRect/>
          <a:stretch/>
        </p:blipFill>
        <p:spPr>
          <a:xfrm>
            <a:off x="443972" y="6429709"/>
            <a:ext cx="917999" cy="279914"/>
          </a:xfrm>
          <a:prstGeom prst="rect">
            <a:avLst/>
          </a:prstGeom>
          <a:noFill/>
          <a:ln>
            <a:noFill/>
          </a:ln>
        </p:spPr>
      </p:pic>
      <p:sp>
        <p:nvSpPr>
          <p:cNvPr id="16" name="Text Placeholder 5"/>
          <p:cNvSpPr txBox="1">
            <a:spLocks/>
          </p:cNvSpPr>
          <p:nvPr userDrawn="1"/>
        </p:nvSpPr>
        <p:spPr>
          <a:xfrm>
            <a:off x="2643809" y="6488917"/>
            <a:ext cx="6111621" cy="368298"/>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cSld>
  <p:clrMap bg1="lt1" tx1="dk1" bg2="dk2" tx2="lt2" accent1="accent1" accent2="accent2" accent3="accent3" accent4="accent4" accent5="accent5" accent6="accent6" hlink="hlink" folHlink="folHlink"/>
  <p:sldLayoutIdLst>
    <p:sldLayoutId id="214748367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666" r:id="rId10"/>
    <p:sldLayoutId id="2147483665" r:id="rId11"/>
    <p:sldLayoutId id="2147483651" r:id="rId12"/>
    <p:sldLayoutId id="2147483654" r:id="rId13"/>
    <p:sldLayoutId id="2147483655" r:id="rId14"/>
    <p:sldLayoutId id="214748365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5">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 id="214748370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4692"/>
            <a:ext cx="8298230" cy="911482"/>
          </a:xfrm>
        </p:spPr>
        <p:txBody>
          <a:bodyPr anchor="ctr"/>
          <a:lstStyle/>
          <a:p>
            <a:r>
              <a:rPr lang="en-US" sz="2800" dirty="0">
                <a:latin typeface="+mj-lt"/>
              </a:rPr>
              <a:t>The Cultural Landscape: An Introduction to Human Geography</a:t>
            </a:r>
            <a:endParaRPr lang="en-US" altLang="en-US" sz="2800" dirty="0">
              <a:solidFill>
                <a:schemeClr val="tx2"/>
              </a:solidFill>
              <a:latin typeface="+mj-lt"/>
              <a:cs typeface="Times New Roman" panose="02020603050405020304" pitchFamily="18" charset="0"/>
            </a:endParaRPr>
          </a:p>
        </p:txBody>
      </p:sp>
      <p:sp>
        <p:nvSpPr>
          <p:cNvPr id="3" name="Text Placeholder 2"/>
          <p:cNvSpPr>
            <a:spLocks noGrp="1"/>
          </p:cNvSpPr>
          <p:nvPr>
            <p:ph type="body" idx="1"/>
          </p:nvPr>
        </p:nvSpPr>
        <p:spPr>
          <a:xfrm>
            <a:off x="457200" y="1122217"/>
            <a:ext cx="8229600" cy="348255"/>
          </a:xfrm>
        </p:spPr>
        <p:txBody>
          <a:bodyPr anchor="ctr"/>
          <a:lstStyle/>
          <a:p>
            <a:pPr eaLnBrk="1" hangingPunct="1">
              <a:defRPr/>
            </a:pPr>
            <a:r>
              <a:rPr lang="en-US" dirty="0">
                <a:latin typeface="+mn-lt"/>
              </a:rPr>
              <a:t>Thirteenth</a:t>
            </a:r>
            <a:r>
              <a:rPr lang="en-US" altLang="en-US" dirty="0">
                <a:solidFill>
                  <a:schemeClr val="tx2"/>
                </a:solidFill>
                <a:latin typeface="+mn-lt"/>
              </a:rPr>
              <a:t> Edition</a:t>
            </a:r>
          </a:p>
        </p:txBody>
      </p:sp>
      <p:sp>
        <p:nvSpPr>
          <p:cNvPr id="4" name="Text Placeholder 3"/>
          <p:cNvSpPr>
            <a:spLocks noGrp="1"/>
          </p:cNvSpPr>
          <p:nvPr>
            <p:ph type="body" idx="2"/>
          </p:nvPr>
        </p:nvSpPr>
        <p:spPr>
          <a:xfrm>
            <a:off x="5029200" y="2151529"/>
            <a:ext cx="3657600" cy="788104"/>
          </a:xfrm>
        </p:spPr>
        <p:txBody>
          <a:bodyPr/>
          <a:lstStyle/>
          <a:p>
            <a:pPr algn="ctr">
              <a:spcBef>
                <a:spcPts val="1500"/>
              </a:spcBef>
            </a:pPr>
            <a:r>
              <a:rPr lang="en-US" altLang="en-US" b="1" dirty="0">
                <a:latin typeface="+mn-lt"/>
                <a:ea typeface="Segoe UI Symbol" panose="020B0502040204020203" pitchFamily="34" charset="0"/>
              </a:rPr>
              <a:t>Chapter 12 Lecture</a:t>
            </a:r>
          </a:p>
        </p:txBody>
      </p:sp>
      <p:sp>
        <p:nvSpPr>
          <p:cNvPr id="5" name="Text Placeholder 4"/>
          <p:cNvSpPr>
            <a:spLocks noGrp="1"/>
          </p:cNvSpPr>
          <p:nvPr>
            <p:ph type="body" idx="3"/>
          </p:nvPr>
        </p:nvSpPr>
        <p:spPr>
          <a:xfrm>
            <a:off x="5029200" y="3200400"/>
            <a:ext cx="3657600" cy="652587"/>
          </a:xfrm>
        </p:spPr>
        <p:txBody>
          <a:bodyPr/>
          <a:lstStyle/>
          <a:p>
            <a:pPr algn="ctr"/>
            <a:r>
              <a:rPr lang="en-US" altLang="en-US">
                <a:solidFill>
                  <a:srgbClr val="000000"/>
                </a:solidFill>
                <a:latin typeface="Arial (body)"/>
              </a:rPr>
              <a:t>Services </a:t>
            </a:r>
            <a:r>
              <a:rPr lang="en-US" altLang="en-US" smtClean="0">
                <a:solidFill>
                  <a:srgbClr val="000000"/>
                </a:solidFill>
                <a:latin typeface="Arial (body)"/>
              </a:rPr>
              <a:t>&amp; Settlements</a:t>
            </a:r>
            <a:endParaRPr lang="en-US" altLang="en-US" dirty="0">
              <a:solidFill>
                <a:srgbClr val="000000"/>
              </a:solidFill>
              <a:latin typeface="Arial (body)"/>
            </a:endParaRPr>
          </a:p>
        </p:txBody>
      </p:sp>
      <p:pic>
        <p:nvPicPr>
          <p:cNvPr id="10" name="Picture 9" descr="Front Cover: The Cultural Landscape: An Introduction to Human Geography Thirteenth Edition by Rubenste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05" y="1614517"/>
            <a:ext cx="3921296" cy="4772167"/>
          </a:xfrm>
          <a:prstGeom prst="rect">
            <a:avLst/>
          </a:prstGeom>
          <a:ln w="9525">
            <a:solidFill>
              <a:schemeClr val="tx1"/>
            </a:solidFill>
          </a:ln>
        </p:spPr>
      </p:pic>
      <p:sp>
        <p:nvSpPr>
          <p:cNvPr id="6" name="Text Placeholder 5"/>
          <p:cNvSpPr>
            <a:spLocks noGrp="1"/>
          </p:cNvSpPr>
          <p:nvPr>
            <p:ph type="body" idx="13"/>
          </p:nvPr>
        </p:nvSpPr>
        <p:spPr>
          <a:xfrm>
            <a:off x="2643809" y="6490310"/>
            <a:ext cx="6111621" cy="396070"/>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extLst>
      <p:ext uri="{BB962C8B-B14F-4D97-AF65-F5344CB8AC3E}">
        <p14:creationId xmlns:p14="http://schemas.microsoft.com/office/powerpoint/2010/main" val="1212819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2B761-6C51-46D8-9BB9-B6CA1810593F}"/>
              </a:ext>
            </a:extLst>
          </p:cNvPr>
          <p:cNvSpPr>
            <a:spLocks noGrp="1"/>
          </p:cNvSpPr>
          <p:nvPr>
            <p:ph type="title"/>
          </p:nvPr>
        </p:nvSpPr>
        <p:spPr/>
        <p:txBody>
          <a:bodyPr/>
          <a:lstStyle/>
          <a:p>
            <a:r>
              <a:rPr lang="en-US" altLang="en-US" sz="3400" dirty="0"/>
              <a:t>12.2.1 Central Place Theory </a:t>
            </a:r>
            <a:r>
              <a:rPr lang="en-US" altLang="en-US" sz="2000" b="0" dirty="0"/>
              <a:t>(1 of 4)</a:t>
            </a:r>
          </a:p>
        </p:txBody>
      </p:sp>
      <p:sp>
        <p:nvSpPr>
          <p:cNvPr id="3" name="Content Placeholder 2">
            <a:extLst>
              <a:ext uri="{FF2B5EF4-FFF2-40B4-BE49-F238E27FC236}">
                <a16:creationId xmlns:a16="http://schemas.microsoft.com/office/drawing/2014/main" id="{3CDF6349-02BF-402A-8F61-9F0E6A47363F}"/>
              </a:ext>
            </a:extLst>
          </p:cNvPr>
          <p:cNvSpPr>
            <a:spLocks noGrp="1"/>
          </p:cNvSpPr>
          <p:nvPr>
            <p:ph sz="quarter" idx="13"/>
          </p:nvPr>
        </p:nvSpPr>
        <p:spPr/>
        <p:txBody>
          <a:bodyPr/>
          <a:lstStyle/>
          <a:p>
            <a:r>
              <a:rPr lang="en-US" altLang="en-US" b="1" dirty="0"/>
              <a:t>Central place theory </a:t>
            </a:r>
            <a:r>
              <a:rPr lang="en-US" altLang="en-US" dirty="0"/>
              <a:t>is used to determine the most profitable location for a business is identified</a:t>
            </a:r>
          </a:p>
          <a:p>
            <a:r>
              <a:rPr lang="en-US" altLang="en-US" dirty="0"/>
              <a:t>A </a:t>
            </a:r>
            <a:r>
              <a:rPr lang="en-US" altLang="en-US" b="1" dirty="0"/>
              <a:t>central place </a:t>
            </a:r>
            <a:r>
              <a:rPr lang="en-US" altLang="en-US" dirty="0"/>
              <a:t>is a market center where people exchange goods and services</a:t>
            </a:r>
          </a:p>
          <a:p>
            <a:r>
              <a:rPr lang="en-US" dirty="0"/>
              <a:t>The area surrounding a service from which customers are attracted is the </a:t>
            </a:r>
            <a:r>
              <a:rPr lang="en-US" b="1" dirty="0"/>
              <a:t>market area</a:t>
            </a:r>
          </a:p>
          <a:p>
            <a:r>
              <a:rPr lang="en-US" dirty="0"/>
              <a:t>The </a:t>
            </a:r>
            <a:r>
              <a:rPr lang="en-US" b="1" dirty="0"/>
              <a:t>range </a:t>
            </a:r>
            <a:r>
              <a:rPr lang="en-US" dirty="0"/>
              <a:t>is the maximum distance people are willing to travel to use a service</a:t>
            </a:r>
          </a:p>
          <a:p>
            <a:r>
              <a:rPr lang="en-US" dirty="0"/>
              <a:t>The </a:t>
            </a:r>
            <a:r>
              <a:rPr lang="en-US" b="1" dirty="0"/>
              <a:t>t</a:t>
            </a:r>
            <a:r>
              <a:rPr lang="en-US" altLang="en-US" b="1" dirty="0"/>
              <a:t>hreshold </a:t>
            </a:r>
            <a:r>
              <a:rPr lang="en-US" altLang="en-US" dirty="0"/>
              <a:t>is the minimum number of people needed to support a service</a:t>
            </a:r>
          </a:p>
        </p:txBody>
      </p:sp>
    </p:spTree>
    <p:extLst>
      <p:ext uri="{BB962C8B-B14F-4D97-AF65-F5344CB8AC3E}">
        <p14:creationId xmlns:p14="http://schemas.microsoft.com/office/powerpoint/2010/main" val="6205982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12.2.1 Central Place Theory </a:t>
            </a:r>
            <a:r>
              <a:rPr lang="en-US" sz="2000" b="0" dirty="0"/>
              <a:t>(2 of 4)</a:t>
            </a:r>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122024" cy="1010662"/>
          </a:xfrm>
        </p:spPr>
        <p:txBody>
          <a:bodyPr/>
          <a:lstStyle/>
          <a:p>
            <a:pPr marL="432" indent="0">
              <a:buNone/>
            </a:pPr>
            <a:r>
              <a:rPr lang="en-US" altLang="en-US" sz="2000" b="1" dirty="0"/>
              <a:t>Figure 12-4:</a:t>
            </a:r>
            <a:r>
              <a:rPr lang="en-US" altLang="en-US" sz="2000" dirty="0"/>
              <a:t> Threshold is the number of people required to support a particular service, and range is the maximum distance a person is willing to travel for that distance.</a:t>
            </a:r>
            <a:endParaRPr lang="en-US" sz="20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2847" y="2572064"/>
            <a:ext cx="3478306" cy="3826136"/>
          </a:xfrm>
          <a:prstGeom prst="rect">
            <a:avLst/>
          </a:prstGeom>
        </p:spPr>
      </p:pic>
      <p:sp>
        <p:nvSpPr>
          <p:cNvPr id="18" name="Rectangle 14"/>
          <p:cNvSpPr>
            <a:spLocks noChangeArrowheads="1"/>
          </p:cNvSpPr>
          <p:nvPr/>
        </p:nvSpPr>
        <p:spPr bwMode="auto">
          <a:xfrm>
            <a:off x="4007286" y="4769010"/>
            <a:ext cx="10926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spc="-40" normalizeH="0" dirty="0" smtClean="0">
                <a:ln>
                  <a:noFill/>
                </a:ln>
                <a:solidFill>
                  <a:srgbClr val="BF272D"/>
                </a:solidFill>
                <a:effectLst/>
                <a:latin typeface="Arial Black" panose="020B0A04020102020204" pitchFamily="34" charset="0"/>
              </a:rPr>
              <a:t>SERVICE</a:t>
            </a:r>
            <a:endParaRPr kumimoji="0" lang="en-US" altLang="en-US" sz="4000" b="1" i="0" u="none" strike="noStrike" cap="none" spc="-40" normalizeH="0" dirty="0" smtClean="0">
              <a:ln>
                <a:noFill/>
              </a:ln>
              <a:solidFill>
                <a:schemeClr val="tx1"/>
              </a:solidFill>
              <a:effectLst/>
              <a:latin typeface="Arial Black" panose="020B0A04020102020204" pitchFamily="34" charset="0"/>
            </a:endParaRPr>
          </a:p>
        </p:txBody>
      </p:sp>
      <p:sp>
        <p:nvSpPr>
          <p:cNvPr id="19" name="Rectangle 15"/>
          <p:cNvSpPr>
            <a:spLocks noChangeArrowheads="1"/>
          </p:cNvSpPr>
          <p:nvPr/>
        </p:nvSpPr>
        <p:spPr bwMode="auto">
          <a:xfrm rot="18120000">
            <a:off x="4372917" y="3636819"/>
            <a:ext cx="8848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spc="-40" normalizeH="0" dirty="0" smtClean="0">
                <a:ln>
                  <a:noFill/>
                </a:ln>
                <a:solidFill>
                  <a:srgbClr val="5E7480"/>
                </a:solidFill>
                <a:effectLst/>
                <a:latin typeface="Arial Black" panose="020B0A04020102020204" pitchFamily="34" charset="0"/>
              </a:rPr>
              <a:t>RANGE</a:t>
            </a:r>
            <a:endParaRPr kumimoji="0" lang="en-US" altLang="en-US" sz="4000" b="1" i="0" u="none" strike="noStrike" cap="none" spc="-40" normalizeH="0" dirty="0" smtClean="0">
              <a:ln>
                <a:noFill/>
              </a:ln>
              <a:solidFill>
                <a:schemeClr val="tx1"/>
              </a:solidFill>
              <a:effectLst/>
              <a:latin typeface="Arial Black" panose="020B0A04020102020204" pitchFamily="34" charset="0"/>
            </a:endParaRPr>
          </a:p>
        </p:txBody>
      </p:sp>
      <p:sp>
        <p:nvSpPr>
          <p:cNvPr id="20" name="Rectangle 16"/>
          <p:cNvSpPr>
            <a:spLocks noChangeArrowheads="1"/>
          </p:cNvSpPr>
          <p:nvPr/>
        </p:nvSpPr>
        <p:spPr bwMode="auto">
          <a:xfrm rot="19740000">
            <a:off x="3218937" y="3238726"/>
            <a:ext cx="14696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spc="-40" normalizeH="0" dirty="0" smtClean="0">
                <a:ln>
                  <a:noFill/>
                </a:ln>
                <a:solidFill>
                  <a:srgbClr val="000000"/>
                </a:solidFill>
                <a:effectLst/>
                <a:latin typeface="Arial Black" panose="020B0A04020102020204" pitchFamily="34" charset="0"/>
              </a:rPr>
              <a:t>Market area</a:t>
            </a:r>
            <a:endParaRPr kumimoji="0" lang="en-US" altLang="en-US" sz="4000" b="1" i="0" u="none" strike="noStrike" cap="none" spc="-40" normalizeH="0" dirty="0" smtClean="0">
              <a:ln>
                <a:noFill/>
              </a:ln>
              <a:solidFill>
                <a:schemeClr val="tx1"/>
              </a:solidFill>
              <a:effectLst/>
              <a:latin typeface="Arial Black" panose="020B0A04020102020204" pitchFamily="34" charset="0"/>
            </a:endParaRPr>
          </a:p>
        </p:txBody>
      </p:sp>
      <p:sp>
        <p:nvSpPr>
          <p:cNvPr id="21" name="Rectangle 14"/>
          <p:cNvSpPr>
            <a:spLocks noChangeArrowheads="1"/>
          </p:cNvSpPr>
          <p:nvPr/>
        </p:nvSpPr>
        <p:spPr bwMode="auto">
          <a:xfrm>
            <a:off x="3580473" y="4435442"/>
            <a:ext cx="2038239" cy="90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800" b="1" spc="600" dirty="0">
                <a:solidFill>
                  <a:schemeClr val="bg1"/>
                </a:solidFill>
                <a:latin typeface="Arial Black" panose="020B0A04020102020204" pitchFamily="34" charset="0"/>
              </a:rPr>
              <a:t>THRESHOLD</a:t>
            </a:r>
            <a:endParaRPr kumimoji="0" lang="en-US" altLang="en-US" sz="4000" b="1" i="0" u="none" strike="noStrike" cap="none" spc="600" normalizeH="0" baseline="0" dirty="0" smtClean="0">
              <a:ln>
                <a:noFill/>
              </a:ln>
              <a:solidFill>
                <a:schemeClr val="bg1"/>
              </a:solidFill>
              <a:effectLst/>
              <a:latin typeface="Arial Black" panose="020B0A04020102020204" pitchFamily="34" charset="0"/>
            </a:endParaRPr>
          </a:p>
        </p:txBody>
      </p:sp>
    </p:spTree>
    <p:extLst>
      <p:ext uri="{BB962C8B-B14F-4D97-AF65-F5344CB8AC3E}">
        <p14:creationId xmlns:p14="http://schemas.microsoft.com/office/powerpoint/2010/main" val="20412345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12.2.1 Central Place Theory </a:t>
            </a:r>
            <a:r>
              <a:rPr lang="en-US" sz="2000" b="0" dirty="0"/>
              <a:t>(3 of 4)</a:t>
            </a:r>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729674"/>
          </a:xfrm>
        </p:spPr>
        <p:txBody>
          <a:bodyPr/>
          <a:lstStyle/>
          <a:p>
            <a:pPr marL="432" indent="0">
              <a:buNone/>
            </a:pPr>
            <a:r>
              <a:rPr lang="en-US" sz="2200" b="1" dirty="0"/>
              <a:t>Figure 12-5:</a:t>
            </a:r>
            <a:r>
              <a:rPr lang="en-US" sz="2200" dirty="0"/>
              <a:t> Daily urban systems regions represent functional ties, which can be considered market areas for some services.</a:t>
            </a:r>
            <a:endParaRPr lang="en-US" sz="22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320" y="2315913"/>
            <a:ext cx="6309360" cy="4000402"/>
          </a:xfrm>
          <a:prstGeom prst="rect">
            <a:avLst/>
          </a:prstGeom>
        </p:spPr>
      </p:pic>
      <p:sp>
        <p:nvSpPr>
          <p:cNvPr id="10" name="Rectangle 5"/>
          <p:cNvSpPr>
            <a:spLocks noChangeArrowheads="1"/>
          </p:cNvSpPr>
          <p:nvPr/>
        </p:nvSpPr>
        <p:spPr bwMode="auto">
          <a:xfrm>
            <a:off x="4764088" y="4779963"/>
            <a:ext cx="85440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Memphis-</a:t>
            </a:r>
            <a:r>
              <a:rPr kumimoji="0" lang="en-US" altLang="en-US" sz="700" b="1" i="0" u="none" strike="noStrike" cap="none" normalizeH="0" baseline="0" dirty="0" err="1" smtClean="0">
                <a:ln>
                  <a:noFill/>
                </a:ln>
                <a:solidFill>
                  <a:srgbClr val="000000"/>
                </a:solidFill>
                <a:effectLst>
                  <a:glow rad="50800">
                    <a:schemeClr val="bg1">
                      <a:alpha val="81000"/>
                    </a:schemeClr>
                  </a:glow>
                </a:effectLst>
                <a:latin typeface="+mj-lt"/>
              </a:rPr>
              <a:t>Litte</a:t>
            </a: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 Rock</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11" name="Rectangle 6"/>
          <p:cNvSpPr>
            <a:spLocks noChangeArrowheads="1"/>
          </p:cNvSpPr>
          <p:nvPr/>
        </p:nvSpPr>
        <p:spPr bwMode="auto">
          <a:xfrm>
            <a:off x="4248150" y="4611688"/>
            <a:ext cx="59471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alpha val="81000"/>
                    </a:schemeClr>
                  </a:glow>
                </a:effectLst>
                <a:latin typeface="+mj-lt"/>
              </a:rPr>
              <a:t>OK City-Tulsa</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15" name="Rectangle 10"/>
          <p:cNvSpPr>
            <a:spLocks noChangeArrowheads="1"/>
          </p:cNvSpPr>
          <p:nvPr/>
        </p:nvSpPr>
        <p:spPr bwMode="auto">
          <a:xfrm>
            <a:off x="5051425" y="4240213"/>
            <a:ext cx="3799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St. Louis</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18" name="Rectangle 13"/>
          <p:cNvSpPr>
            <a:spLocks noChangeArrowheads="1"/>
          </p:cNvSpPr>
          <p:nvPr/>
        </p:nvSpPr>
        <p:spPr bwMode="auto">
          <a:xfrm>
            <a:off x="4811713" y="3744913"/>
            <a:ext cx="40395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81000"/>
                    </a:schemeClr>
                  </a:glow>
                </a:effectLst>
                <a:latin typeface="+mj-lt"/>
              </a:rPr>
              <a:t>Corn Belt</a:t>
            </a:r>
            <a:endParaRPr kumimoji="0" lang="en-US" altLang="en-US" b="1" i="0" u="none" strike="noStrike" cap="none" normalizeH="0" baseline="0" smtClean="0">
              <a:ln>
                <a:noFill/>
              </a:ln>
              <a:solidFill>
                <a:schemeClr val="tx1"/>
              </a:solidFill>
              <a:effectLst>
                <a:glow rad="50800">
                  <a:schemeClr val="bg1">
                    <a:alpha val="81000"/>
                  </a:schemeClr>
                </a:glow>
              </a:effectLst>
              <a:latin typeface="+mj-lt"/>
            </a:endParaRPr>
          </a:p>
        </p:txBody>
      </p:sp>
      <p:sp>
        <p:nvSpPr>
          <p:cNvPr id="20" name="Rectangle 15"/>
          <p:cNvSpPr>
            <a:spLocks noChangeArrowheads="1"/>
          </p:cNvSpPr>
          <p:nvPr/>
        </p:nvSpPr>
        <p:spPr bwMode="auto">
          <a:xfrm>
            <a:off x="4556125" y="3060700"/>
            <a:ext cx="4760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alpha val="81000"/>
                    </a:schemeClr>
                  </a:glow>
                </a:effectLst>
                <a:latin typeface="+mj-lt"/>
              </a:rPr>
              <a:t>Twin Cities</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22" name="Rectangle 17"/>
          <p:cNvSpPr>
            <a:spLocks noChangeArrowheads="1"/>
          </p:cNvSpPr>
          <p:nvPr/>
        </p:nvSpPr>
        <p:spPr bwMode="auto">
          <a:xfrm>
            <a:off x="3400928" y="3932238"/>
            <a:ext cx="5273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50800">
                    <a:schemeClr val="bg1">
                      <a:alpha val="81000"/>
                    </a:schemeClr>
                  </a:glow>
                </a:effectLst>
                <a:latin typeface="+mj-lt"/>
              </a:rPr>
              <a:t>Denver</a:t>
            </a:r>
          </a:p>
          <a:p>
            <a:pPr lvl="0" algn="ctr"/>
            <a:r>
              <a:rPr lang="en-US" altLang="en-US" sz="700" b="1" dirty="0">
                <a:solidFill>
                  <a:srgbClr val="000000"/>
                </a:solidFill>
                <a:effectLst>
                  <a:glow rad="50800">
                    <a:schemeClr val="bg1">
                      <a:alpha val="81000"/>
                    </a:schemeClr>
                  </a:glow>
                </a:effectLst>
                <a:latin typeface="+mj-lt"/>
              </a:rPr>
              <a:t>Front Range</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26" name="Rectangle 21"/>
          <p:cNvSpPr>
            <a:spLocks noChangeArrowheads="1"/>
          </p:cNvSpPr>
          <p:nvPr/>
        </p:nvSpPr>
        <p:spPr bwMode="auto">
          <a:xfrm>
            <a:off x="5299075" y="3729038"/>
            <a:ext cx="35266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81000"/>
                    </a:schemeClr>
                  </a:glow>
                </a:effectLst>
                <a:latin typeface="+mj-lt"/>
              </a:rPr>
              <a:t>Chicago</a:t>
            </a:r>
            <a:endParaRPr kumimoji="0" lang="en-US" altLang="en-US" b="1" i="0" u="none" strike="noStrike" cap="none" normalizeH="0" baseline="0" smtClean="0">
              <a:ln>
                <a:noFill/>
              </a:ln>
              <a:solidFill>
                <a:schemeClr val="tx1"/>
              </a:solidFill>
              <a:effectLst>
                <a:glow rad="50800">
                  <a:schemeClr val="bg1">
                    <a:alpha val="81000"/>
                  </a:schemeClr>
                </a:glow>
              </a:effectLst>
              <a:latin typeface="+mj-lt"/>
            </a:endParaRPr>
          </a:p>
        </p:txBody>
      </p:sp>
      <p:sp>
        <p:nvSpPr>
          <p:cNvPr id="29" name="Rectangle 24"/>
          <p:cNvSpPr>
            <a:spLocks noChangeArrowheads="1"/>
          </p:cNvSpPr>
          <p:nvPr/>
        </p:nvSpPr>
        <p:spPr bwMode="auto">
          <a:xfrm>
            <a:off x="5483225" y="3932238"/>
            <a:ext cx="52418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Indianapolis</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30" name="Rectangle 25"/>
          <p:cNvSpPr>
            <a:spLocks noChangeArrowheads="1"/>
          </p:cNvSpPr>
          <p:nvPr/>
        </p:nvSpPr>
        <p:spPr bwMode="auto">
          <a:xfrm>
            <a:off x="6010275" y="3721100"/>
            <a:ext cx="42319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Cleveland</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31" name="Rectangle 26"/>
          <p:cNvSpPr>
            <a:spLocks noChangeArrowheads="1"/>
          </p:cNvSpPr>
          <p:nvPr/>
        </p:nvSpPr>
        <p:spPr bwMode="auto">
          <a:xfrm>
            <a:off x="6557962" y="3368675"/>
            <a:ext cx="328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Upstate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NY</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33" name="Rectangle 28"/>
          <p:cNvSpPr>
            <a:spLocks noChangeArrowheads="1"/>
          </p:cNvSpPr>
          <p:nvPr/>
        </p:nvSpPr>
        <p:spPr bwMode="auto">
          <a:xfrm>
            <a:off x="6799262" y="3124200"/>
            <a:ext cx="3318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50800">
                    <a:schemeClr val="bg1">
                      <a:alpha val="81000"/>
                    </a:schemeClr>
                  </a:glow>
                </a:effectLst>
                <a:latin typeface="+mj-lt"/>
              </a:rPr>
              <a:t>Hudson</a:t>
            </a:r>
          </a:p>
          <a:p>
            <a:pPr lvl="0" algn="ctr"/>
            <a:r>
              <a:rPr lang="en-US" altLang="en-US" sz="700" b="1" dirty="0">
                <a:solidFill>
                  <a:srgbClr val="000000"/>
                </a:solidFill>
                <a:effectLst>
                  <a:glow rad="50800">
                    <a:schemeClr val="bg1">
                      <a:alpha val="81000"/>
                    </a:schemeClr>
                  </a:glow>
                </a:effectLst>
                <a:latin typeface="+mj-lt"/>
              </a:rPr>
              <a:t>Valley</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36" name="Rectangle 31"/>
          <p:cNvSpPr>
            <a:spLocks noChangeArrowheads="1"/>
          </p:cNvSpPr>
          <p:nvPr/>
        </p:nvSpPr>
        <p:spPr bwMode="auto">
          <a:xfrm>
            <a:off x="7148075" y="3017838"/>
            <a:ext cx="5626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50800">
                    <a:schemeClr val="bg1">
                      <a:alpha val="81000"/>
                    </a:schemeClr>
                  </a:glow>
                </a:effectLst>
                <a:latin typeface="+mj-lt"/>
              </a:rPr>
              <a:t>Boston</a:t>
            </a:r>
          </a:p>
          <a:p>
            <a:pPr lvl="0" algn="ctr"/>
            <a:r>
              <a:rPr lang="en-US" altLang="en-US" sz="700" b="1" dirty="0">
                <a:solidFill>
                  <a:srgbClr val="000000"/>
                </a:solidFill>
                <a:effectLst>
                  <a:glow rad="50800">
                    <a:schemeClr val="bg1">
                      <a:alpha val="81000"/>
                    </a:schemeClr>
                  </a:glow>
                </a:effectLst>
                <a:latin typeface="+mj-lt"/>
              </a:rPr>
              <a:t>New England</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38" name="Rectangle 33"/>
          <p:cNvSpPr>
            <a:spLocks noChangeArrowheads="1"/>
          </p:cNvSpPr>
          <p:nvPr/>
        </p:nvSpPr>
        <p:spPr bwMode="auto">
          <a:xfrm>
            <a:off x="7118350" y="3405188"/>
            <a:ext cx="5177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alpha val="81000"/>
                    </a:schemeClr>
                  </a:glow>
                </a:effectLst>
                <a:latin typeface="+mj-lt"/>
              </a:rPr>
              <a:t>Connecticut</a:t>
            </a:r>
          </a:p>
          <a:p>
            <a:pPr lvl="0"/>
            <a:r>
              <a:rPr lang="en-US" altLang="en-US" sz="700" b="1" dirty="0">
                <a:solidFill>
                  <a:srgbClr val="000000"/>
                </a:solidFill>
                <a:effectLst>
                  <a:glow rad="50800">
                    <a:schemeClr val="bg1">
                      <a:alpha val="81000"/>
                    </a:schemeClr>
                  </a:glow>
                </a:effectLst>
                <a:latin typeface="+mj-lt"/>
              </a:rPr>
              <a:t>Valley</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42" name="Rectangle 37"/>
          <p:cNvSpPr>
            <a:spLocks noChangeArrowheads="1"/>
          </p:cNvSpPr>
          <p:nvPr/>
        </p:nvSpPr>
        <p:spPr bwMode="auto">
          <a:xfrm>
            <a:off x="6961188" y="3629025"/>
            <a:ext cx="6043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New York City</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45" name="Rectangle 40"/>
          <p:cNvSpPr>
            <a:spLocks noChangeArrowheads="1"/>
          </p:cNvSpPr>
          <p:nvPr/>
        </p:nvSpPr>
        <p:spPr bwMode="auto">
          <a:xfrm>
            <a:off x="6702425" y="3768725"/>
            <a:ext cx="52899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Philadelphia</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46" name="Rectangle 41"/>
          <p:cNvSpPr>
            <a:spLocks noChangeArrowheads="1"/>
          </p:cNvSpPr>
          <p:nvPr/>
        </p:nvSpPr>
        <p:spPr bwMode="auto">
          <a:xfrm>
            <a:off x="6589713" y="3976688"/>
            <a:ext cx="5738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alpha val="81000"/>
                    </a:schemeClr>
                  </a:glow>
                </a:effectLst>
                <a:latin typeface="+mj-lt"/>
              </a:rPr>
              <a:t>DC-Baltimore</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49" name="Rectangle 44"/>
          <p:cNvSpPr>
            <a:spLocks noChangeArrowheads="1"/>
          </p:cNvSpPr>
          <p:nvPr/>
        </p:nvSpPr>
        <p:spPr bwMode="auto">
          <a:xfrm>
            <a:off x="6542088" y="4179888"/>
            <a:ext cx="88806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alpha val="81000"/>
                    </a:schemeClr>
                  </a:glow>
                </a:effectLst>
                <a:latin typeface="+mj-lt"/>
              </a:rPr>
              <a:t>Richmond-Tidewater</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54" name="Rectangle 49"/>
          <p:cNvSpPr>
            <a:spLocks noChangeArrowheads="1"/>
          </p:cNvSpPr>
          <p:nvPr/>
        </p:nvSpPr>
        <p:spPr bwMode="auto">
          <a:xfrm>
            <a:off x="6450013" y="4427538"/>
            <a:ext cx="73096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alpha val="81000"/>
                    </a:schemeClr>
                  </a:glow>
                </a:effectLst>
                <a:latin typeface="+mj-lt"/>
              </a:rPr>
              <a:t>Raleigh-Roanoke</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57" name="Rectangle 52"/>
          <p:cNvSpPr>
            <a:spLocks noChangeArrowheads="1"/>
          </p:cNvSpPr>
          <p:nvPr/>
        </p:nvSpPr>
        <p:spPr bwMode="auto">
          <a:xfrm>
            <a:off x="6270625" y="4711700"/>
            <a:ext cx="3943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81000"/>
                    </a:schemeClr>
                  </a:glow>
                </a:effectLst>
                <a:latin typeface="+mj-lt"/>
              </a:rPr>
              <a:t>Charlotte</a:t>
            </a:r>
            <a:endParaRPr kumimoji="0" lang="en-US" altLang="en-US" b="1" i="0" u="none" strike="noStrike" cap="none" normalizeH="0" baseline="0" smtClean="0">
              <a:ln>
                <a:noFill/>
              </a:ln>
              <a:solidFill>
                <a:schemeClr val="tx1"/>
              </a:solidFill>
              <a:effectLst>
                <a:glow rad="50800">
                  <a:schemeClr val="bg1">
                    <a:alpha val="81000"/>
                  </a:schemeClr>
                </a:glow>
              </a:effectLst>
              <a:latin typeface="+mj-lt"/>
            </a:endParaRPr>
          </a:p>
        </p:txBody>
      </p:sp>
      <p:sp>
        <p:nvSpPr>
          <p:cNvPr id="58" name="Rectangle 53"/>
          <p:cNvSpPr>
            <a:spLocks noChangeArrowheads="1"/>
          </p:cNvSpPr>
          <p:nvPr/>
        </p:nvSpPr>
        <p:spPr bwMode="auto">
          <a:xfrm>
            <a:off x="6315645" y="5035550"/>
            <a:ext cx="46807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Savannah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Charleston</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62" name="Rectangle 57"/>
          <p:cNvSpPr>
            <a:spLocks noChangeArrowheads="1"/>
          </p:cNvSpPr>
          <p:nvPr/>
        </p:nvSpPr>
        <p:spPr bwMode="auto">
          <a:xfrm>
            <a:off x="6286500" y="5570538"/>
            <a:ext cx="4440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81000"/>
                    </a:schemeClr>
                  </a:glow>
                </a:effectLst>
                <a:latin typeface="+mj-lt"/>
              </a:rPr>
              <a:t>Central FL</a:t>
            </a:r>
            <a:endParaRPr kumimoji="0" lang="en-US" altLang="en-US" b="1" i="0" u="none" strike="noStrike" cap="none" normalizeH="0" baseline="0" smtClean="0">
              <a:ln>
                <a:noFill/>
              </a:ln>
              <a:solidFill>
                <a:schemeClr val="tx1"/>
              </a:solidFill>
              <a:effectLst>
                <a:glow rad="50800">
                  <a:schemeClr val="bg1">
                    <a:alpha val="81000"/>
                  </a:schemeClr>
                </a:glow>
              </a:effectLst>
              <a:latin typeface="+mj-lt"/>
            </a:endParaRPr>
          </a:p>
        </p:txBody>
      </p:sp>
      <p:sp>
        <p:nvSpPr>
          <p:cNvPr id="66" name="Rectangle 61"/>
          <p:cNvSpPr>
            <a:spLocks noChangeArrowheads="1"/>
          </p:cNvSpPr>
          <p:nvPr/>
        </p:nvSpPr>
        <p:spPr bwMode="auto">
          <a:xfrm>
            <a:off x="6673850" y="5889625"/>
            <a:ext cx="2564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81000"/>
                    </a:schemeClr>
                  </a:glow>
                </a:effectLst>
                <a:latin typeface="+mj-lt"/>
              </a:rPr>
              <a:t>Miami</a:t>
            </a:r>
            <a:endParaRPr kumimoji="0" lang="en-US" altLang="en-US" b="1" i="0" u="none" strike="noStrike" cap="none" normalizeH="0" baseline="0" smtClean="0">
              <a:ln>
                <a:noFill/>
              </a:ln>
              <a:solidFill>
                <a:schemeClr val="tx1"/>
              </a:solidFill>
              <a:effectLst>
                <a:glow rad="50800">
                  <a:schemeClr val="bg1">
                    <a:alpha val="81000"/>
                  </a:schemeClr>
                </a:glow>
              </a:effectLst>
              <a:latin typeface="+mj-lt"/>
            </a:endParaRPr>
          </a:p>
        </p:txBody>
      </p:sp>
      <p:sp>
        <p:nvSpPr>
          <p:cNvPr id="67" name="Rectangle 62"/>
          <p:cNvSpPr>
            <a:spLocks noChangeArrowheads="1"/>
          </p:cNvSpPr>
          <p:nvPr/>
        </p:nvSpPr>
        <p:spPr bwMode="auto">
          <a:xfrm>
            <a:off x="5938838" y="4851400"/>
            <a:ext cx="30457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81000"/>
                    </a:schemeClr>
                  </a:glow>
                </a:effectLst>
                <a:latin typeface="+mj-lt"/>
              </a:rPr>
              <a:t>Atlanta</a:t>
            </a:r>
            <a:endParaRPr kumimoji="0" lang="en-US" altLang="en-US" b="1" i="0" u="none" strike="noStrike" cap="none" normalizeH="0" baseline="0" smtClean="0">
              <a:ln>
                <a:noFill/>
              </a:ln>
              <a:solidFill>
                <a:schemeClr val="tx1"/>
              </a:solidFill>
              <a:effectLst>
                <a:glow rad="50800">
                  <a:schemeClr val="bg1">
                    <a:alpha val="81000"/>
                  </a:schemeClr>
                </a:glow>
              </a:effectLst>
              <a:latin typeface="+mj-lt"/>
            </a:endParaRPr>
          </a:p>
        </p:txBody>
      </p:sp>
      <p:sp>
        <p:nvSpPr>
          <p:cNvPr id="68" name="Rectangle 63"/>
          <p:cNvSpPr>
            <a:spLocks noChangeArrowheads="1"/>
          </p:cNvSpPr>
          <p:nvPr/>
        </p:nvSpPr>
        <p:spPr bwMode="auto">
          <a:xfrm>
            <a:off x="5676729" y="4962525"/>
            <a:ext cx="2532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Deep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South</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70" name="Rectangle 65"/>
          <p:cNvSpPr>
            <a:spLocks noChangeArrowheads="1"/>
          </p:cNvSpPr>
          <p:nvPr/>
        </p:nvSpPr>
        <p:spPr bwMode="auto">
          <a:xfrm>
            <a:off x="5638800" y="4295775"/>
            <a:ext cx="41517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alpha val="81000"/>
                    </a:schemeClr>
                  </a:glow>
                </a:effectLst>
                <a:latin typeface="+mj-lt"/>
              </a:rPr>
              <a:t>Louisville</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72" name="Rectangle 67"/>
          <p:cNvSpPr>
            <a:spLocks noChangeArrowheads="1"/>
          </p:cNvSpPr>
          <p:nvPr/>
        </p:nvSpPr>
        <p:spPr bwMode="auto">
          <a:xfrm>
            <a:off x="5594350" y="4535488"/>
            <a:ext cx="3943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Nashville</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73" name="Rectangle 68"/>
          <p:cNvSpPr>
            <a:spLocks noChangeArrowheads="1"/>
          </p:cNvSpPr>
          <p:nvPr/>
        </p:nvSpPr>
        <p:spPr bwMode="auto">
          <a:xfrm>
            <a:off x="6014774" y="4387850"/>
            <a:ext cx="2484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Blue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Ridge</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75" name="Rectangle 70"/>
          <p:cNvSpPr>
            <a:spLocks noChangeArrowheads="1"/>
          </p:cNvSpPr>
          <p:nvPr/>
        </p:nvSpPr>
        <p:spPr bwMode="auto">
          <a:xfrm>
            <a:off x="6278563" y="3827463"/>
            <a:ext cx="44884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alpha val="81000"/>
                    </a:schemeClr>
                  </a:glow>
                </a:effectLst>
                <a:latin typeface="+mj-lt"/>
              </a:rPr>
              <a:t>Pittsburgh</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78" name="Rectangle 73"/>
          <p:cNvSpPr>
            <a:spLocks noChangeArrowheads="1"/>
          </p:cNvSpPr>
          <p:nvPr/>
        </p:nvSpPr>
        <p:spPr bwMode="auto">
          <a:xfrm>
            <a:off x="5956286" y="4000500"/>
            <a:ext cx="4376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50800">
                    <a:schemeClr val="bg1">
                      <a:alpha val="81000"/>
                    </a:schemeClr>
                  </a:glow>
                </a:effectLst>
                <a:latin typeface="+mj-lt"/>
              </a:rPr>
              <a:t>Cincinnati</a:t>
            </a:r>
          </a:p>
          <a:p>
            <a:pPr lvl="0" algn="ctr"/>
            <a:r>
              <a:rPr lang="en-US" altLang="en-US" sz="700" b="1" dirty="0">
                <a:solidFill>
                  <a:srgbClr val="000000"/>
                </a:solidFill>
                <a:effectLst>
                  <a:glow rad="50800">
                    <a:schemeClr val="bg1">
                      <a:alpha val="81000"/>
                    </a:schemeClr>
                  </a:glow>
                </a:effectLst>
                <a:latin typeface="+mj-lt"/>
              </a:rPr>
              <a:t>Columbus</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81" name="Rectangle 76"/>
          <p:cNvSpPr>
            <a:spLocks noChangeArrowheads="1"/>
          </p:cNvSpPr>
          <p:nvPr/>
        </p:nvSpPr>
        <p:spPr bwMode="auto">
          <a:xfrm>
            <a:off x="5135562" y="3405188"/>
            <a:ext cx="4504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50800">
                    <a:schemeClr val="bg1">
                      <a:alpha val="81000"/>
                    </a:schemeClr>
                  </a:glow>
                </a:effectLst>
                <a:latin typeface="+mj-lt"/>
              </a:rPr>
              <a:t>Milwaukee</a:t>
            </a:r>
          </a:p>
          <a:p>
            <a:pPr lvl="0" algn="ctr"/>
            <a:r>
              <a:rPr lang="en-US" altLang="en-US" sz="700" b="1" dirty="0">
                <a:solidFill>
                  <a:srgbClr val="000000"/>
                </a:solidFill>
                <a:effectLst>
                  <a:glow rad="50800">
                    <a:schemeClr val="bg1">
                      <a:alpha val="81000"/>
                    </a:schemeClr>
                  </a:glow>
                </a:effectLst>
                <a:latin typeface="+mj-lt"/>
              </a:rPr>
              <a:t>Madison</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87" name="Rectangle 82"/>
          <p:cNvSpPr>
            <a:spLocks noChangeArrowheads="1"/>
          </p:cNvSpPr>
          <p:nvPr/>
        </p:nvSpPr>
        <p:spPr bwMode="auto">
          <a:xfrm>
            <a:off x="5716572" y="3448050"/>
            <a:ext cx="2933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50800">
                    <a:schemeClr val="bg1">
                      <a:alpha val="81000"/>
                    </a:schemeClr>
                  </a:glow>
                </a:effectLst>
                <a:latin typeface="+mj-lt"/>
              </a:rPr>
              <a:t>Detroit</a:t>
            </a:r>
          </a:p>
          <a:p>
            <a:pPr lvl="0" algn="ctr"/>
            <a:r>
              <a:rPr lang="en-US" altLang="en-US" sz="700" b="1" dirty="0">
                <a:solidFill>
                  <a:srgbClr val="000000"/>
                </a:solidFill>
                <a:effectLst>
                  <a:glow rad="50800">
                    <a:schemeClr val="bg1">
                      <a:alpha val="81000"/>
                    </a:schemeClr>
                  </a:glow>
                </a:effectLst>
                <a:latin typeface="+mj-lt"/>
              </a:rPr>
              <a:t>Toledo</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92" name="Rectangle 87"/>
          <p:cNvSpPr>
            <a:spLocks noChangeArrowheads="1"/>
          </p:cNvSpPr>
          <p:nvPr/>
        </p:nvSpPr>
        <p:spPr bwMode="auto">
          <a:xfrm>
            <a:off x="5243513" y="3008313"/>
            <a:ext cx="7069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alpha val="81000"/>
                    </a:schemeClr>
                  </a:glow>
                </a:effectLst>
                <a:latin typeface="+mj-lt"/>
              </a:rPr>
              <a:t>Upper Peninsula</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95" name="Rectangle 90"/>
          <p:cNvSpPr>
            <a:spLocks noChangeArrowheads="1"/>
          </p:cNvSpPr>
          <p:nvPr/>
        </p:nvSpPr>
        <p:spPr bwMode="auto">
          <a:xfrm>
            <a:off x="4284663" y="4179888"/>
            <a:ext cx="641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81000"/>
                    </a:schemeClr>
                  </a:glow>
                </a:effectLst>
                <a:latin typeface="+mj-lt"/>
              </a:rPr>
              <a:t>K</a:t>
            </a:r>
            <a:endParaRPr kumimoji="0" lang="en-US" altLang="en-US" b="1" i="0" u="none" strike="noStrike" cap="none" normalizeH="0" baseline="0" smtClean="0">
              <a:ln>
                <a:noFill/>
              </a:ln>
              <a:solidFill>
                <a:schemeClr val="tx1"/>
              </a:solidFill>
              <a:effectLst>
                <a:glow rad="50800">
                  <a:schemeClr val="bg1">
                    <a:alpha val="81000"/>
                  </a:schemeClr>
                </a:glow>
              </a:effectLst>
              <a:latin typeface="+mj-lt"/>
            </a:endParaRPr>
          </a:p>
        </p:txBody>
      </p:sp>
      <p:sp>
        <p:nvSpPr>
          <p:cNvPr id="96" name="Rectangle 91"/>
          <p:cNvSpPr>
            <a:spLocks noChangeArrowheads="1"/>
          </p:cNvSpPr>
          <p:nvPr/>
        </p:nvSpPr>
        <p:spPr bwMode="auto">
          <a:xfrm>
            <a:off x="4340225" y="4179888"/>
            <a:ext cx="44884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81000"/>
                    </a:schemeClr>
                  </a:glow>
                </a:effectLst>
                <a:latin typeface="+mj-lt"/>
              </a:rPr>
              <a:t>ansas City</a:t>
            </a:r>
            <a:endParaRPr kumimoji="0" lang="en-US" altLang="en-US" b="1" i="0" u="none" strike="noStrike" cap="none" normalizeH="0" baseline="0" smtClean="0">
              <a:ln>
                <a:noFill/>
              </a:ln>
              <a:solidFill>
                <a:schemeClr val="tx1"/>
              </a:solidFill>
              <a:effectLst>
                <a:glow rad="50800">
                  <a:schemeClr val="bg1">
                    <a:alpha val="81000"/>
                  </a:schemeClr>
                </a:glow>
              </a:effectLst>
              <a:latin typeface="+mj-lt"/>
            </a:endParaRPr>
          </a:p>
        </p:txBody>
      </p:sp>
      <p:sp>
        <p:nvSpPr>
          <p:cNvPr id="97" name="Rectangle 92"/>
          <p:cNvSpPr>
            <a:spLocks noChangeArrowheads="1"/>
          </p:cNvSpPr>
          <p:nvPr/>
        </p:nvSpPr>
        <p:spPr bwMode="auto">
          <a:xfrm>
            <a:off x="4177231" y="3648075"/>
            <a:ext cx="5257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50800">
                    <a:schemeClr val="bg1">
                      <a:alpha val="81000"/>
                    </a:schemeClr>
                  </a:glow>
                </a:effectLst>
                <a:latin typeface="+mj-lt"/>
              </a:rPr>
              <a:t>Omaha</a:t>
            </a:r>
          </a:p>
          <a:p>
            <a:pPr lvl="0" algn="ctr"/>
            <a:r>
              <a:rPr lang="en-US" altLang="en-US" sz="700" b="1" dirty="0">
                <a:solidFill>
                  <a:srgbClr val="000000"/>
                </a:solidFill>
                <a:effectLst>
                  <a:glow rad="50800">
                    <a:schemeClr val="bg1">
                      <a:alpha val="81000"/>
                    </a:schemeClr>
                  </a:glow>
                </a:effectLst>
                <a:latin typeface="+mj-lt"/>
              </a:rPr>
              <a:t>Great Plains</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101" name="Rectangle 96"/>
          <p:cNvSpPr>
            <a:spLocks noChangeArrowheads="1"/>
          </p:cNvSpPr>
          <p:nvPr/>
        </p:nvSpPr>
        <p:spPr bwMode="auto">
          <a:xfrm>
            <a:off x="3775815" y="4695825"/>
            <a:ext cx="3718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50800">
                    <a:schemeClr val="bg1">
                      <a:alpha val="81000"/>
                    </a:schemeClr>
                  </a:glow>
                </a:effectLst>
                <a:latin typeface="+mj-lt"/>
              </a:rPr>
              <a:t>Amarillo</a:t>
            </a:r>
          </a:p>
          <a:p>
            <a:pPr lvl="0" algn="ctr"/>
            <a:r>
              <a:rPr lang="en-US" altLang="en-US" sz="700" b="1" dirty="0">
                <a:solidFill>
                  <a:srgbClr val="000000"/>
                </a:solidFill>
                <a:effectLst>
                  <a:glow rad="50800">
                    <a:schemeClr val="bg1">
                      <a:alpha val="81000"/>
                    </a:schemeClr>
                  </a:glow>
                </a:effectLst>
                <a:latin typeface="+mj-lt"/>
              </a:rPr>
              <a:t>Lubbock</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103" name="Rectangle 98"/>
          <p:cNvSpPr>
            <a:spLocks noChangeArrowheads="1"/>
          </p:cNvSpPr>
          <p:nvPr/>
        </p:nvSpPr>
        <p:spPr bwMode="auto">
          <a:xfrm>
            <a:off x="3086100" y="5022850"/>
            <a:ext cx="32380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El Paso</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106" name="Rectangle 101"/>
          <p:cNvSpPr>
            <a:spLocks noChangeArrowheads="1"/>
          </p:cNvSpPr>
          <p:nvPr/>
        </p:nvSpPr>
        <p:spPr bwMode="auto">
          <a:xfrm>
            <a:off x="2589213" y="4683125"/>
            <a:ext cx="3478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Phoenix</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107" name="Rectangle 102"/>
          <p:cNvSpPr>
            <a:spLocks noChangeArrowheads="1"/>
          </p:cNvSpPr>
          <p:nvPr/>
        </p:nvSpPr>
        <p:spPr bwMode="auto">
          <a:xfrm>
            <a:off x="2917826" y="4195763"/>
            <a:ext cx="5514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50800">
                    <a:schemeClr val="bg1">
                      <a:alpha val="81000"/>
                    </a:schemeClr>
                  </a:glow>
                </a:effectLst>
                <a:latin typeface="+mj-lt"/>
              </a:rPr>
              <a:t>Albuquerque</a:t>
            </a:r>
          </a:p>
          <a:p>
            <a:pPr lvl="0" algn="ctr"/>
            <a:r>
              <a:rPr lang="en-US" altLang="en-US" sz="700" b="1" dirty="0">
                <a:solidFill>
                  <a:srgbClr val="000000"/>
                </a:solidFill>
                <a:effectLst>
                  <a:glow rad="50800">
                    <a:schemeClr val="bg1">
                      <a:alpha val="81000"/>
                    </a:schemeClr>
                  </a:glow>
                </a:effectLst>
                <a:latin typeface="+mj-lt"/>
              </a:rPr>
              <a:t>Plateaus</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111" name="Rectangle 106"/>
          <p:cNvSpPr>
            <a:spLocks noChangeArrowheads="1"/>
          </p:cNvSpPr>
          <p:nvPr/>
        </p:nvSpPr>
        <p:spPr bwMode="auto">
          <a:xfrm>
            <a:off x="2662238" y="3808413"/>
            <a:ext cx="3943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81000"/>
                    </a:schemeClr>
                  </a:glow>
                </a:effectLst>
                <a:latin typeface="+mj-lt"/>
              </a:rPr>
              <a:t>Salt Lake</a:t>
            </a:r>
            <a:endParaRPr kumimoji="0" lang="en-US" altLang="en-US" b="1" i="0" u="none" strike="noStrike" cap="none" normalizeH="0" baseline="0" smtClean="0">
              <a:ln>
                <a:noFill/>
              </a:ln>
              <a:solidFill>
                <a:schemeClr val="tx1"/>
              </a:solidFill>
              <a:effectLst>
                <a:glow rad="50800">
                  <a:schemeClr val="bg1">
                    <a:alpha val="81000"/>
                  </a:schemeClr>
                </a:glow>
              </a:effectLst>
              <a:latin typeface="+mj-lt"/>
            </a:endParaRPr>
          </a:p>
        </p:txBody>
      </p:sp>
      <p:sp>
        <p:nvSpPr>
          <p:cNvPr id="114" name="Rectangle 109"/>
          <p:cNvSpPr>
            <a:spLocks noChangeArrowheads="1"/>
          </p:cNvSpPr>
          <p:nvPr/>
        </p:nvSpPr>
        <p:spPr bwMode="auto">
          <a:xfrm>
            <a:off x="2214565" y="2860675"/>
            <a:ext cx="4087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Columbia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Plateau</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117" name="Rectangle 112"/>
          <p:cNvSpPr>
            <a:spLocks noChangeArrowheads="1"/>
          </p:cNvSpPr>
          <p:nvPr/>
        </p:nvSpPr>
        <p:spPr bwMode="auto">
          <a:xfrm>
            <a:off x="1802327" y="2513013"/>
            <a:ext cx="2949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Seattle</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118" name="Rectangle 113"/>
          <p:cNvSpPr>
            <a:spLocks noChangeArrowheads="1"/>
          </p:cNvSpPr>
          <p:nvPr/>
        </p:nvSpPr>
        <p:spPr bwMode="auto">
          <a:xfrm>
            <a:off x="1711325" y="2865438"/>
            <a:ext cx="36388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81000"/>
                    </a:schemeClr>
                  </a:glow>
                </a:effectLst>
                <a:latin typeface="+mj-lt"/>
              </a:rPr>
              <a:t>Portland</a:t>
            </a:r>
            <a:endParaRPr kumimoji="0" lang="en-US" altLang="en-US" b="1" i="0" u="none" strike="noStrike" cap="none" normalizeH="0" baseline="0" smtClean="0">
              <a:ln>
                <a:noFill/>
              </a:ln>
              <a:solidFill>
                <a:schemeClr val="tx1"/>
              </a:solidFill>
              <a:effectLst>
                <a:glow rad="50800">
                  <a:schemeClr val="bg1">
                    <a:alpha val="81000"/>
                  </a:schemeClr>
                </a:glow>
              </a:effectLst>
              <a:latin typeface="+mj-lt"/>
            </a:endParaRPr>
          </a:p>
        </p:txBody>
      </p:sp>
      <p:sp>
        <p:nvSpPr>
          <p:cNvPr id="120" name="Rectangle 115"/>
          <p:cNvSpPr>
            <a:spLocks noChangeArrowheads="1"/>
          </p:cNvSpPr>
          <p:nvPr/>
        </p:nvSpPr>
        <p:spPr bwMode="auto">
          <a:xfrm>
            <a:off x="1530350" y="3500438"/>
            <a:ext cx="29335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81000"/>
                    </a:schemeClr>
                  </a:glow>
                </a:effectLst>
                <a:latin typeface="+mj-lt"/>
              </a:rPr>
              <a:t>NorCal</a:t>
            </a:r>
            <a:endParaRPr kumimoji="0" lang="en-US" altLang="en-US" b="1" i="0" u="none" strike="noStrike" cap="none" normalizeH="0" baseline="0" smtClean="0">
              <a:ln>
                <a:noFill/>
              </a:ln>
              <a:solidFill>
                <a:schemeClr val="tx1"/>
              </a:solidFill>
              <a:effectLst>
                <a:glow rad="50800">
                  <a:schemeClr val="bg1">
                    <a:alpha val="81000"/>
                  </a:schemeClr>
                </a:glow>
              </a:effectLst>
              <a:latin typeface="+mj-lt"/>
            </a:endParaRPr>
          </a:p>
        </p:txBody>
      </p:sp>
      <p:sp>
        <p:nvSpPr>
          <p:cNvPr id="121" name="Rectangle 116"/>
          <p:cNvSpPr>
            <a:spLocks noChangeArrowheads="1"/>
          </p:cNvSpPr>
          <p:nvPr/>
        </p:nvSpPr>
        <p:spPr bwMode="auto">
          <a:xfrm>
            <a:off x="1927225" y="3695700"/>
            <a:ext cx="22281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81000"/>
                    </a:schemeClr>
                  </a:glow>
                </a:effectLst>
                <a:latin typeface="+mj-lt"/>
              </a:rPr>
              <a:t>Reno</a:t>
            </a:r>
            <a:endParaRPr kumimoji="0" lang="en-US" altLang="en-US" b="1" i="0" u="none" strike="noStrike" cap="none" normalizeH="0" baseline="0" smtClean="0">
              <a:ln>
                <a:noFill/>
              </a:ln>
              <a:solidFill>
                <a:schemeClr val="tx1"/>
              </a:solidFill>
              <a:effectLst>
                <a:glow rad="50800">
                  <a:schemeClr val="bg1">
                    <a:alpha val="81000"/>
                  </a:schemeClr>
                </a:glow>
              </a:effectLst>
              <a:latin typeface="+mj-lt"/>
            </a:endParaRPr>
          </a:p>
        </p:txBody>
      </p:sp>
      <p:sp>
        <p:nvSpPr>
          <p:cNvPr id="122" name="Rectangle 117"/>
          <p:cNvSpPr>
            <a:spLocks noChangeArrowheads="1"/>
          </p:cNvSpPr>
          <p:nvPr/>
        </p:nvSpPr>
        <p:spPr bwMode="auto">
          <a:xfrm>
            <a:off x="1698625" y="4300538"/>
            <a:ext cx="2981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81000"/>
                    </a:schemeClr>
                  </a:glow>
                </a:effectLst>
                <a:latin typeface="+mj-lt"/>
              </a:rPr>
              <a:t>Fresno</a:t>
            </a:r>
            <a:endParaRPr kumimoji="0" lang="en-US" altLang="en-US" b="1" i="0" u="none" strike="noStrike" cap="none" normalizeH="0" baseline="0" smtClean="0">
              <a:ln>
                <a:noFill/>
              </a:ln>
              <a:solidFill>
                <a:schemeClr val="tx1"/>
              </a:solidFill>
              <a:effectLst>
                <a:glow rad="50800">
                  <a:schemeClr val="bg1">
                    <a:alpha val="81000"/>
                  </a:schemeClr>
                </a:glow>
              </a:effectLst>
              <a:latin typeface="+mj-lt"/>
            </a:endParaRPr>
          </a:p>
        </p:txBody>
      </p:sp>
      <p:sp>
        <p:nvSpPr>
          <p:cNvPr id="125" name="Rectangle 120"/>
          <p:cNvSpPr>
            <a:spLocks noChangeArrowheads="1"/>
          </p:cNvSpPr>
          <p:nvPr/>
        </p:nvSpPr>
        <p:spPr bwMode="auto">
          <a:xfrm>
            <a:off x="2206625" y="4195763"/>
            <a:ext cx="44242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Las Vegas</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128" name="Rectangle 123"/>
          <p:cNvSpPr>
            <a:spLocks noChangeArrowheads="1"/>
          </p:cNvSpPr>
          <p:nvPr/>
        </p:nvSpPr>
        <p:spPr bwMode="auto">
          <a:xfrm>
            <a:off x="1838325" y="4532313"/>
            <a:ext cx="53219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81000"/>
                    </a:schemeClr>
                  </a:glow>
                </a:effectLst>
                <a:latin typeface="+mj-lt"/>
              </a:rPr>
              <a:t>Los Angeles</a:t>
            </a:r>
            <a:endParaRPr kumimoji="0" lang="en-US" altLang="en-US" b="1" i="0" u="none" strike="noStrike" cap="none" normalizeH="0" baseline="0" smtClean="0">
              <a:ln>
                <a:noFill/>
              </a:ln>
              <a:solidFill>
                <a:schemeClr val="tx1"/>
              </a:solidFill>
              <a:effectLst>
                <a:glow rad="50800">
                  <a:schemeClr val="bg1">
                    <a:alpha val="81000"/>
                  </a:schemeClr>
                </a:glow>
              </a:effectLst>
              <a:latin typeface="+mj-lt"/>
            </a:endParaRPr>
          </a:p>
        </p:txBody>
      </p:sp>
      <p:sp>
        <p:nvSpPr>
          <p:cNvPr id="130" name="Rectangle 125"/>
          <p:cNvSpPr>
            <a:spLocks noChangeArrowheads="1"/>
          </p:cNvSpPr>
          <p:nvPr/>
        </p:nvSpPr>
        <p:spPr bwMode="auto">
          <a:xfrm>
            <a:off x="2014538" y="4803775"/>
            <a:ext cx="4376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81000"/>
                    </a:schemeClr>
                  </a:glow>
                </a:effectLst>
                <a:latin typeface="+mj-lt"/>
              </a:rPr>
              <a:t>San Diego</a:t>
            </a:r>
            <a:endParaRPr kumimoji="0" lang="en-US" altLang="en-US" b="1" i="0" u="none" strike="noStrike" cap="none" normalizeH="0" baseline="0" smtClean="0">
              <a:ln>
                <a:noFill/>
              </a:ln>
              <a:solidFill>
                <a:schemeClr val="tx1"/>
              </a:solidFill>
              <a:effectLst>
                <a:glow rad="50800">
                  <a:schemeClr val="bg1">
                    <a:alpha val="81000"/>
                  </a:schemeClr>
                </a:glow>
              </a:effectLst>
              <a:latin typeface="+mj-lt"/>
            </a:endParaRPr>
          </a:p>
        </p:txBody>
      </p:sp>
      <p:sp>
        <p:nvSpPr>
          <p:cNvPr id="131" name="Rectangle 126"/>
          <p:cNvSpPr>
            <a:spLocks noChangeArrowheads="1"/>
          </p:cNvSpPr>
          <p:nvPr/>
        </p:nvSpPr>
        <p:spPr bwMode="auto">
          <a:xfrm>
            <a:off x="1456721" y="3836988"/>
            <a:ext cx="5129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50800">
                    <a:schemeClr val="bg1">
                      <a:alpha val="81000"/>
                    </a:schemeClr>
                  </a:glow>
                </a:effectLst>
                <a:latin typeface="+mj-lt"/>
              </a:rPr>
              <a:t>Bay Area</a:t>
            </a:r>
          </a:p>
          <a:p>
            <a:pPr lvl="0" algn="ctr"/>
            <a:r>
              <a:rPr lang="en-US" altLang="en-US" sz="700" b="1" dirty="0">
                <a:solidFill>
                  <a:srgbClr val="000000"/>
                </a:solidFill>
                <a:effectLst>
                  <a:glow rad="50800">
                    <a:schemeClr val="bg1">
                      <a:alpha val="81000"/>
                    </a:schemeClr>
                  </a:glow>
                </a:effectLst>
                <a:latin typeface="+mj-lt"/>
              </a:rPr>
              <a:t>Sacramento</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137" name="Rectangle 132"/>
          <p:cNvSpPr>
            <a:spLocks noChangeArrowheads="1"/>
          </p:cNvSpPr>
          <p:nvPr/>
        </p:nvSpPr>
        <p:spPr bwMode="auto">
          <a:xfrm>
            <a:off x="4195763" y="5127625"/>
            <a:ext cx="69089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alpha val="81000"/>
                    </a:schemeClr>
                  </a:glow>
                </a:effectLst>
                <a:latin typeface="+mj-lt"/>
              </a:rPr>
              <a:t>Dallas-Ft. Worth</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140" name="Rectangle 135"/>
          <p:cNvSpPr>
            <a:spLocks noChangeArrowheads="1"/>
          </p:cNvSpPr>
          <p:nvPr/>
        </p:nvSpPr>
        <p:spPr bwMode="auto">
          <a:xfrm>
            <a:off x="4556125" y="5470525"/>
            <a:ext cx="36227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81000"/>
                    </a:schemeClr>
                  </a:glow>
                </a:effectLst>
                <a:latin typeface="+mj-lt"/>
              </a:rPr>
              <a:t>Houston</a:t>
            </a:r>
            <a:endParaRPr kumimoji="0" lang="en-US" altLang="en-US" b="1" i="0" u="none" strike="noStrike" cap="none" normalizeH="0" baseline="0" smtClean="0">
              <a:ln>
                <a:noFill/>
              </a:ln>
              <a:solidFill>
                <a:schemeClr val="tx1"/>
              </a:solidFill>
              <a:effectLst>
                <a:glow rad="50800">
                  <a:schemeClr val="bg1">
                    <a:alpha val="81000"/>
                  </a:schemeClr>
                </a:glow>
              </a:effectLst>
              <a:latin typeface="+mj-lt"/>
            </a:endParaRPr>
          </a:p>
        </p:txBody>
      </p:sp>
      <p:sp>
        <p:nvSpPr>
          <p:cNvPr id="141" name="Rectangle 136"/>
          <p:cNvSpPr>
            <a:spLocks noChangeArrowheads="1"/>
          </p:cNvSpPr>
          <p:nvPr/>
        </p:nvSpPr>
        <p:spPr bwMode="auto">
          <a:xfrm>
            <a:off x="4171129" y="5810250"/>
            <a:ext cx="3141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Rio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Grande</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145" name="Rectangle 140"/>
          <p:cNvSpPr>
            <a:spLocks noChangeArrowheads="1"/>
          </p:cNvSpPr>
          <p:nvPr/>
        </p:nvSpPr>
        <p:spPr bwMode="auto">
          <a:xfrm>
            <a:off x="4024313" y="5494338"/>
            <a:ext cx="5273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San Antonio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Austin</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147" name="Rectangle 142"/>
          <p:cNvSpPr>
            <a:spLocks noChangeArrowheads="1"/>
          </p:cNvSpPr>
          <p:nvPr/>
        </p:nvSpPr>
        <p:spPr bwMode="auto">
          <a:xfrm>
            <a:off x="3636963" y="5294313"/>
            <a:ext cx="4937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West Texas</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
        <p:nvSpPr>
          <p:cNvPr id="152" name="Rectangle 147"/>
          <p:cNvSpPr>
            <a:spLocks noChangeArrowheads="1"/>
          </p:cNvSpPr>
          <p:nvPr/>
        </p:nvSpPr>
        <p:spPr bwMode="auto">
          <a:xfrm>
            <a:off x="4935538" y="5251450"/>
            <a:ext cx="79508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81000"/>
                    </a:schemeClr>
                  </a:glow>
                </a:effectLst>
                <a:latin typeface="+mj-lt"/>
              </a:rPr>
              <a:t>New Orleans-Delta</a:t>
            </a:r>
            <a:endParaRPr kumimoji="0" lang="en-US" altLang="en-US" b="1" i="0" u="none" strike="noStrike" cap="none" normalizeH="0" baseline="0" dirty="0" smtClean="0">
              <a:ln>
                <a:noFill/>
              </a:ln>
              <a:solidFill>
                <a:schemeClr val="tx1"/>
              </a:solidFill>
              <a:effectLst>
                <a:glow rad="50800">
                  <a:schemeClr val="bg1">
                    <a:alpha val="81000"/>
                  </a:schemeClr>
                </a:glow>
              </a:effectLst>
              <a:latin typeface="+mj-lt"/>
            </a:endParaRPr>
          </a:p>
        </p:txBody>
      </p:sp>
    </p:spTree>
    <p:extLst>
      <p:ext uri="{BB962C8B-B14F-4D97-AF65-F5344CB8AC3E}">
        <p14:creationId xmlns:p14="http://schemas.microsoft.com/office/powerpoint/2010/main" val="30504335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12.2.1 Central Place Theory </a:t>
            </a:r>
            <a:r>
              <a:rPr lang="en-US" sz="2000" b="0" dirty="0"/>
              <a:t>(4 of 4)</a:t>
            </a:r>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315864" cy="742374"/>
          </a:xfrm>
        </p:spPr>
        <p:txBody>
          <a:bodyPr/>
          <a:lstStyle/>
          <a:p>
            <a:pPr marL="432" indent="0">
              <a:buNone/>
            </a:pPr>
            <a:r>
              <a:rPr lang="en-US" altLang="en-US" sz="2200" b="1" dirty="0"/>
              <a:t>Figure 12-6:</a:t>
            </a:r>
            <a:r>
              <a:rPr lang="en-US" altLang="en-US" sz="2200" dirty="0"/>
              <a:t> Hexagons approximate a circle without leaving gaps, so are used to symbolize market areas in central place theory.</a:t>
            </a:r>
            <a:endParaRPr lang="en-US" sz="2200" dirty="0">
              <a:solidFill>
                <a:schemeClr val="tx1"/>
              </a:solidFill>
            </a:endParaRPr>
          </a:p>
        </p:txBody>
      </p:sp>
      <p:pic>
        <p:nvPicPr>
          <p:cNvPr id="6" name="Picture 5">
            <a:extLst>
              <a:ext uri="{FF2B5EF4-FFF2-40B4-BE49-F238E27FC236}">
                <a16:creationId xmlns:a16="http://schemas.microsoft.com/office/drawing/2014/main" id="{9E283669-41AA-43C4-ADFB-702588E03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1303" y="2280495"/>
            <a:ext cx="1522699" cy="4154836"/>
          </a:xfrm>
          <a:prstGeom prst="rect">
            <a:avLst/>
          </a:prstGeom>
        </p:spPr>
      </p:pic>
      <p:sp>
        <p:nvSpPr>
          <p:cNvPr id="5" name="Rectangle 109"/>
          <p:cNvSpPr>
            <a:spLocks noChangeArrowheads="1"/>
          </p:cNvSpPr>
          <p:nvPr/>
        </p:nvSpPr>
        <p:spPr bwMode="auto">
          <a:xfrm>
            <a:off x="3797065" y="3521048"/>
            <a:ext cx="15709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(a)</a:t>
            </a:r>
            <a:endParaRPr kumimoji="0" lang="en-US" altLang="en-US" sz="2000" b="1" i="0" u="none" strike="noStrike" cap="none" normalizeH="0" baseline="0" dirty="0" smtClean="0">
              <a:ln>
                <a:noFill/>
              </a:ln>
              <a:solidFill>
                <a:schemeClr val="tx1"/>
              </a:solidFill>
              <a:effectLst/>
              <a:latin typeface="+mj-lt"/>
            </a:endParaRPr>
          </a:p>
        </p:txBody>
      </p:sp>
      <p:sp>
        <p:nvSpPr>
          <p:cNvPr id="7" name="Rectangle 109"/>
          <p:cNvSpPr>
            <a:spLocks noChangeArrowheads="1"/>
          </p:cNvSpPr>
          <p:nvPr/>
        </p:nvSpPr>
        <p:spPr bwMode="auto">
          <a:xfrm>
            <a:off x="3793057" y="5014515"/>
            <a:ext cx="16511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(b)</a:t>
            </a:r>
            <a:endParaRPr kumimoji="0" lang="en-US" altLang="en-US" sz="2000" b="1" i="0" u="none" strike="noStrike" cap="none" normalizeH="0" baseline="0" dirty="0" smtClean="0">
              <a:ln>
                <a:noFill/>
              </a:ln>
              <a:solidFill>
                <a:schemeClr val="tx1"/>
              </a:solidFill>
              <a:effectLst/>
              <a:latin typeface="+mj-lt"/>
            </a:endParaRPr>
          </a:p>
        </p:txBody>
      </p:sp>
      <p:sp>
        <p:nvSpPr>
          <p:cNvPr id="8" name="Rectangle 109"/>
          <p:cNvSpPr>
            <a:spLocks noChangeArrowheads="1"/>
          </p:cNvSpPr>
          <p:nvPr/>
        </p:nvSpPr>
        <p:spPr bwMode="auto">
          <a:xfrm>
            <a:off x="3797065" y="6186473"/>
            <a:ext cx="15709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(c)</a:t>
            </a:r>
            <a:endParaRPr kumimoji="0" lang="en-US" altLang="en-US" sz="20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201185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A6015-2128-420A-959E-430008933813}"/>
              </a:ext>
            </a:extLst>
          </p:cNvPr>
          <p:cNvSpPr>
            <a:spLocks noGrp="1"/>
          </p:cNvSpPr>
          <p:nvPr>
            <p:ph type="title"/>
          </p:nvPr>
        </p:nvSpPr>
        <p:spPr>
          <a:xfrm>
            <a:off x="457200" y="215371"/>
            <a:ext cx="7467600" cy="1097279"/>
          </a:xfrm>
        </p:spPr>
        <p:txBody>
          <a:bodyPr/>
          <a:lstStyle/>
          <a:p>
            <a:r>
              <a:rPr lang="en-US" sz="3400" dirty="0"/>
              <a:t>12.2.2 Hierarchy of Consumer Services </a:t>
            </a:r>
            <a:r>
              <a:rPr lang="en-US" sz="2000" b="0" dirty="0"/>
              <a:t>(1 of </a:t>
            </a:r>
            <a:r>
              <a:rPr lang="en-US" sz="2000" b="0" dirty="0" smtClean="0"/>
              <a:t>5)</a:t>
            </a:r>
            <a:endParaRPr lang="en-US" sz="2000" b="0" dirty="0"/>
          </a:p>
        </p:txBody>
      </p:sp>
      <p:sp>
        <p:nvSpPr>
          <p:cNvPr id="3" name="Content Placeholder 2">
            <a:extLst>
              <a:ext uri="{FF2B5EF4-FFF2-40B4-BE49-F238E27FC236}">
                <a16:creationId xmlns:a16="http://schemas.microsoft.com/office/drawing/2014/main" id="{9585E97D-29D4-4D8A-AC8B-1C27DBA2D942}"/>
              </a:ext>
            </a:extLst>
          </p:cNvPr>
          <p:cNvSpPr>
            <a:spLocks noGrp="1"/>
          </p:cNvSpPr>
          <p:nvPr>
            <p:ph sz="quarter" idx="13"/>
          </p:nvPr>
        </p:nvSpPr>
        <p:spPr/>
        <p:txBody>
          <a:bodyPr/>
          <a:lstStyle/>
          <a:p>
            <a:r>
              <a:rPr lang="en-US" altLang="en-US" dirty="0"/>
              <a:t>Central place theory predicts that small settlements will have a small threshold and small range of services, while large settlements will have services with large thresholds and large ranges</a:t>
            </a:r>
          </a:p>
          <a:p>
            <a:r>
              <a:rPr lang="en-US" altLang="en-US" dirty="0"/>
              <a:t>Developed countries often follow the </a:t>
            </a:r>
            <a:r>
              <a:rPr lang="en-US" altLang="en-US" b="1" dirty="0"/>
              <a:t>rank-size rule </a:t>
            </a:r>
            <a:r>
              <a:rPr lang="en-US" altLang="en-US" dirty="0"/>
              <a:t>where the </a:t>
            </a:r>
            <a:r>
              <a:rPr lang="en-US" altLang="en-US" i="1" dirty="0"/>
              <a:t>n</a:t>
            </a:r>
            <a:r>
              <a:rPr lang="en-US" altLang="en-US" baseline="30000" dirty="0"/>
              <a:t>th </a:t>
            </a:r>
            <a:r>
              <a:rPr lang="en-US" altLang="en-US" dirty="0"/>
              <a:t>-largest settlement is 1/</a:t>
            </a:r>
            <a:r>
              <a:rPr lang="en-US" altLang="en-US" i="1" dirty="0"/>
              <a:t>n</a:t>
            </a:r>
            <a:r>
              <a:rPr lang="en-US" altLang="en-US" dirty="0"/>
              <a:t> the population of largest settlement. Developing countries are more likely to contain </a:t>
            </a:r>
            <a:r>
              <a:rPr lang="en-US" altLang="en-US" b="1" dirty="0"/>
              <a:t>primate cities </a:t>
            </a:r>
            <a:r>
              <a:rPr lang="en-US" altLang="en-US" dirty="0"/>
              <a:t>where services are disproportionately concentrated</a:t>
            </a:r>
          </a:p>
        </p:txBody>
      </p:sp>
    </p:spTree>
    <p:extLst>
      <p:ext uri="{BB962C8B-B14F-4D97-AF65-F5344CB8AC3E}">
        <p14:creationId xmlns:p14="http://schemas.microsoft.com/office/powerpoint/2010/main" val="2985121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a:xfrm>
            <a:off x="457200" y="215371"/>
            <a:ext cx="7177314" cy="1097279"/>
          </a:xfrm>
        </p:spPr>
        <p:txBody>
          <a:bodyPr/>
          <a:lstStyle/>
          <a:p>
            <a:r>
              <a:rPr lang="en-US" sz="3400" dirty="0"/>
              <a:t>12.2.2 Hierarchy of Consumer Services </a:t>
            </a:r>
            <a:r>
              <a:rPr lang="en-US" sz="2000" b="0" dirty="0"/>
              <a:t>(2 of </a:t>
            </a:r>
            <a:r>
              <a:rPr lang="en-US" sz="2000" b="0" dirty="0" smtClean="0"/>
              <a:t>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5"/>
            <a:ext cx="8229600" cy="962587"/>
          </a:xfrm>
        </p:spPr>
        <p:txBody>
          <a:bodyPr/>
          <a:lstStyle/>
          <a:p>
            <a:pPr marL="432" indent="0">
              <a:buNone/>
            </a:pPr>
            <a:r>
              <a:rPr lang="en-US" sz="2000" b="1" dirty="0"/>
              <a:t>Figure 12-7:</a:t>
            </a:r>
            <a:r>
              <a:rPr lang="en-US" sz="2000" dirty="0"/>
              <a:t> Rank-size rule predicts the 10th largest city should have about 1/10</a:t>
            </a:r>
            <a:r>
              <a:rPr lang="en-US" sz="2000" baseline="30000" dirty="0"/>
              <a:t>th</a:t>
            </a:r>
            <a:r>
              <a:rPr lang="en-US" sz="2000" dirty="0"/>
              <a:t> the population of the largest city. This is observed in the United States, but not as closely in Mexico.</a:t>
            </a:r>
            <a:endParaRPr lang="en-US" sz="20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4808" y="2565907"/>
            <a:ext cx="4856355" cy="3449373"/>
          </a:xfrm>
          <a:prstGeom prst="rect">
            <a:avLst/>
          </a:prstGeom>
        </p:spPr>
      </p:pic>
      <p:sp>
        <p:nvSpPr>
          <p:cNvPr id="11" name="Rectangle 5"/>
          <p:cNvSpPr>
            <a:spLocks noChangeArrowheads="1"/>
          </p:cNvSpPr>
          <p:nvPr/>
        </p:nvSpPr>
        <p:spPr bwMode="auto">
          <a:xfrm>
            <a:off x="5422687" y="6021388"/>
            <a:ext cx="15553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10</a:t>
            </a:r>
            <a:endParaRPr kumimoji="0" lang="en-US" altLang="en-US" sz="1200" b="1" i="0" u="none" strike="noStrike" cap="none" normalizeH="0" baseline="0" dirty="0" smtClean="0">
              <a:ln>
                <a:noFill/>
              </a:ln>
              <a:solidFill>
                <a:schemeClr val="tx1"/>
              </a:solidFill>
              <a:effectLst/>
              <a:latin typeface="+mj-lt"/>
            </a:endParaRPr>
          </a:p>
        </p:txBody>
      </p:sp>
      <p:sp>
        <p:nvSpPr>
          <p:cNvPr id="12" name="Rectangle 6"/>
          <p:cNvSpPr>
            <a:spLocks noChangeArrowheads="1"/>
          </p:cNvSpPr>
          <p:nvPr/>
        </p:nvSpPr>
        <p:spPr bwMode="auto">
          <a:xfrm>
            <a:off x="7359122" y="6021388"/>
            <a:ext cx="15553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50</a:t>
            </a:r>
            <a:endParaRPr kumimoji="0" lang="en-US" altLang="en-US" sz="1200" b="1" i="0" u="none" strike="noStrike" cap="none" normalizeH="0" baseline="0" dirty="0" smtClean="0">
              <a:ln>
                <a:noFill/>
              </a:ln>
              <a:solidFill>
                <a:schemeClr val="tx1"/>
              </a:solidFill>
              <a:effectLst/>
              <a:latin typeface="+mj-lt"/>
            </a:endParaRPr>
          </a:p>
        </p:txBody>
      </p:sp>
      <p:sp>
        <p:nvSpPr>
          <p:cNvPr id="13" name="Rectangle 7"/>
          <p:cNvSpPr>
            <a:spLocks noChangeArrowheads="1"/>
          </p:cNvSpPr>
          <p:nvPr/>
        </p:nvSpPr>
        <p:spPr bwMode="auto">
          <a:xfrm>
            <a:off x="2653207" y="6021388"/>
            <a:ext cx="777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1</a:t>
            </a:r>
            <a:endParaRPr kumimoji="0" lang="en-US" altLang="en-US" sz="1200" b="1" i="0" u="none" strike="noStrike" cap="none" normalizeH="0" baseline="0" dirty="0" smtClean="0">
              <a:ln>
                <a:noFill/>
              </a:ln>
              <a:solidFill>
                <a:schemeClr val="tx1"/>
              </a:solidFill>
              <a:effectLst/>
              <a:latin typeface="+mj-lt"/>
            </a:endParaRPr>
          </a:p>
        </p:txBody>
      </p:sp>
      <p:sp>
        <p:nvSpPr>
          <p:cNvPr id="14" name="Rectangle 8"/>
          <p:cNvSpPr>
            <a:spLocks noChangeArrowheads="1"/>
          </p:cNvSpPr>
          <p:nvPr/>
        </p:nvSpPr>
        <p:spPr bwMode="auto">
          <a:xfrm>
            <a:off x="3508256" y="6021388"/>
            <a:ext cx="777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2</a:t>
            </a:r>
            <a:endParaRPr kumimoji="0" lang="en-US" altLang="en-US" sz="1200" b="1" i="0" u="none" strike="noStrike" cap="none" normalizeH="0" baseline="0" dirty="0" smtClean="0">
              <a:ln>
                <a:noFill/>
              </a:ln>
              <a:solidFill>
                <a:schemeClr val="tx1"/>
              </a:solidFill>
              <a:effectLst/>
              <a:latin typeface="+mj-lt"/>
            </a:endParaRPr>
          </a:p>
        </p:txBody>
      </p:sp>
      <p:sp>
        <p:nvSpPr>
          <p:cNvPr id="15" name="Rectangle 9"/>
          <p:cNvSpPr>
            <a:spLocks noChangeArrowheads="1"/>
          </p:cNvSpPr>
          <p:nvPr/>
        </p:nvSpPr>
        <p:spPr bwMode="auto">
          <a:xfrm>
            <a:off x="3993938" y="6021388"/>
            <a:ext cx="777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3</a:t>
            </a:r>
            <a:endParaRPr kumimoji="0" lang="en-US" altLang="en-US" sz="1200" b="1" i="0" u="none" strike="noStrike" cap="none" normalizeH="0" baseline="0" dirty="0" smtClean="0">
              <a:ln>
                <a:noFill/>
              </a:ln>
              <a:solidFill>
                <a:schemeClr val="tx1"/>
              </a:solidFill>
              <a:effectLst/>
              <a:latin typeface="+mj-lt"/>
            </a:endParaRPr>
          </a:p>
        </p:txBody>
      </p:sp>
      <p:sp>
        <p:nvSpPr>
          <p:cNvPr id="16" name="Rectangle 10"/>
          <p:cNvSpPr>
            <a:spLocks noChangeArrowheads="1"/>
          </p:cNvSpPr>
          <p:nvPr/>
        </p:nvSpPr>
        <p:spPr bwMode="auto">
          <a:xfrm>
            <a:off x="4344444" y="6021388"/>
            <a:ext cx="777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4</a:t>
            </a:r>
            <a:endParaRPr kumimoji="0" lang="en-US" altLang="en-US" sz="1200" b="1" i="0" u="none" strike="noStrike" cap="none" normalizeH="0" baseline="0" dirty="0" smtClean="0">
              <a:ln>
                <a:noFill/>
              </a:ln>
              <a:solidFill>
                <a:schemeClr val="tx1"/>
              </a:solidFill>
              <a:effectLst/>
              <a:latin typeface="+mj-lt"/>
            </a:endParaRPr>
          </a:p>
        </p:txBody>
      </p:sp>
      <p:sp>
        <p:nvSpPr>
          <p:cNvPr id="17" name="Rectangle 11"/>
          <p:cNvSpPr>
            <a:spLocks noChangeArrowheads="1"/>
          </p:cNvSpPr>
          <p:nvPr/>
        </p:nvSpPr>
        <p:spPr bwMode="auto">
          <a:xfrm>
            <a:off x="4608504" y="6021388"/>
            <a:ext cx="777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5</a:t>
            </a:r>
            <a:endParaRPr kumimoji="0" lang="en-US" altLang="en-US" sz="1200" b="1" i="0" u="none" strike="noStrike" cap="none" normalizeH="0" baseline="0" dirty="0" smtClean="0">
              <a:ln>
                <a:noFill/>
              </a:ln>
              <a:solidFill>
                <a:schemeClr val="tx1"/>
              </a:solidFill>
              <a:effectLst/>
              <a:latin typeface="+mj-lt"/>
            </a:endParaRPr>
          </a:p>
        </p:txBody>
      </p:sp>
      <p:sp>
        <p:nvSpPr>
          <p:cNvPr id="43" name="Rectangle 37"/>
          <p:cNvSpPr>
            <a:spLocks noChangeArrowheads="1"/>
          </p:cNvSpPr>
          <p:nvPr/>
        </p:nvSpPr>
        <p:spPr bwMode="auto">
          <a:xfrm>
            <a:off x="4877279" y="6211888"/>
            <a:ext cx="3927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Rank</a:t>
            </a:r>
            <a:endParaRPr kumimoji="0" lang="en-US" altLang="en-US" sz="1200" b="1" i="0" u="none" strike="noStrike" cap="none" normalizeH="0" baseline="0" dirty="0" smtClean="0">
              <a:ln>
                <a:noFill/>
              </a:ln>
              <a:solidFill>
                <a:schemeClr val="tx1"/>
              </a:solidFill>
              <a:effectLst/>
              <a:latin typeface="Arial Black" panose="020B0A04020102020204" pitchFamily="34" charset="0"/>
            </a:endParaRPr>
          </a:p>
        </p:txBody>
      </p:sp>
      <p:sp>
        <p:nvSpPr>
          <p:cNvPr id="18" name="Rectangle 12"/>
          <p:cNvSpPr>
            <a:spLocks noChangeArrowheads="1"/>
          </p:cNvSpPr>
          <p:nvPr/>
        </p:nvSpPr>
        <p:spPr bwMode="auto">
          <a:xfrm>
            <a:off x="2132017" y="5888224"/>
            <a:ext cx="509755" cy="16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100,000</a:t>
            </a:r>
            <a:endParaRPr kumimoji="0" lang="en-US" altLang="en-US" sz="1200" b="1" i="0" u="none" strike="noStrike" cap="none" normalizeH="0" baseline="0" dirty="0" smtClean="0">
              <a:ln>
                <a:noFill/>
              </a:ln>
              <a:solidFill>
                <a:schemeClr val="tx1"/>
              </a:solidFill>
              <a:effectLst/>
              <a:latin typeface="+mj-lt"/>
            </a:endParaRPr>
          </a:p>
        </p:txBody>
      </p:sp>
      <p:sp>
        <p:nvSpPr>
          <p:cNvPr id="19" name="Rectangle 13"/>
          <p:cNvSpPr>
            <a:spLocks noChangeArrowheads="1"/>
          </p:cNvSpPr>
          <p:nvPr/>
        </p:nvSpPr>
        <p:spPr bwMode="auto">
          <a:xfrm>
            <a:off x="2132017" y="5505788"/>
            <a:ext cx="509755" cy="16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200,000</a:t>
            </a:r>
            <a:endParaRPr kumimoji="0" lang="en-US" altLang="en-US" sz="1200" b="1" i="0" u="none" strike="noStrike" cap="none" normalizeH="0" baseline="0" dirty="0" smtClean="0">
              <a:ln>
                <a:noFill/>
              </a:ln>
              <a:solidFill>
                <a:schemeClr val="tx1"/>
              </a:solidFill>
              <a:effectLst/>
              <a:latin typeface="+mj-lt"/>
            </a:endParaRPr>
          </a:p>
        </p:txBody>
      </p:sp>
      <p:sp>
        <p:nvSpPr>
          <p:cNvPr id="20" name="Rectangle 14"/>
          <p:cNvSpPr>
            <a:spLocks noChangeArrowheads="1"/>
          </p:cNvSpPr>
          <p:nvPr/>
        </p:nvSpPr>
        <p:spPr bwMode="auto">
          <a:xfrm>
            <a:off x="2014997" y="4646610"/>
            <a:ext cx="626775" cy="16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1,000,000</a:t>
            </a:r>
            <a:endParaRPr kumimoji="0" lang="en-US" altLang="en-US" sz="1200" b="1" i="0" u="none" strike="noStrike" cap="none" normalizeH="0" baseline="0" dirty="0" smtClean="0">
              <a:ln>
                <a:noFill/>
              </a:ln>
              <a:solidFill>
                <a:schemeClr val="tx1"/>
              </a:solidFill>
              <a:effectLst/>
              <a:latin typeface="+mj-lt"/>
            </a:endParaRPr>
          </a:p>
        </p:txBody>
      </p:sp>
      <p:sp>
        <p:nvSpPr>
          <p:cNvPr id="21" name="Rectangle 15"/>
          <p:cNvSpPr>
            <a:spLocks noChangeArrowheads="1"/>
          </p:cNvSpPr>
          <p:nvPr/>
        </p:nvSpPr>
        <p:spPr bwMode="auto">
          <a:xfrm>
            <a:off x="2014997" y="4233786"/>
            <a:ext cx="626775" cy="16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2,000,000</a:t>
            </a:r>
            <a:endParaRPr kumimoji="0" lang="en-US" altLang="en-US" sz="1200" b="1" i="0" u="none" strike="noStrike" cap="none" normalizeH="0" baseline="0" dirty="0" smtClean="0">
              <a:ln>
                <a:noFill/>
              </a:ln>
              <a:solidFill>
                <a:schemeClr val="tx1"/>
              </a:solidFill>
              <a:effectLst/>
              <a:latin typeface="+mj-lt"/>
            </a:endParaRPr>
          </a:p>
        </p:txBody>
      </p:sp>
      <p:sp>
        <p:nvSpPr>
          <p:cNvPr id="22" name="Rectangle 16"/>
          <p:cNvSpPr>
            <a:spLocks noChangeArrowheads="1"/>
          </p:cNvSpPr>
          <p:nvPr/>
        </p:nvSpPr>
        <p:spPr bwMode="auto">
          <a:xfrm>
            <a:off x="2014997" y="3825576"/>
            <a:ext cx="626775" cy="16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5,000,000</a:t>
            </a:r>
            <a:endParaRPr kumimoji="0" lang="en-US" altLang="en-US" sz="1200" b="1" i="0" u="none" strike="noStrike" cap="none" normalizeH="0" baseline="0" dirty="0" smtClean="0">
              <a:ln>
                <a:noFill/>
              </a:ln>
              <a:solidFill>
                <a:schemeClr val="tx1"/>
              </a:solidFill>
              <a:effectLst/>
              <a:latin typeface="+mj-lt"/>
            </a:endParaRPr>
          </a:p>
        </p:txBody>
      </p:sp>
      <p:sp>
        <p:nvSpPr>
          <p:cNvPr id="23" name="Rectangle 17"/>
          <p:cNvSpPr>
            <a:spLocks noChangeArrowheads="1"/>
          </p:cNvSpPr>
          <p:nvPr/>
        </p:nvSpPr>
        <p:spPr bwMode="auto">
          <a:xfrm>
            <a:off x="2053469" y="5009164"/>
            <a:ext cx="588303" cy="16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500,0000</a:t>
            </a:r>
            <a:endParaRPr kumimoji="0" lang="en-US" altLang="en-US" sz="1200" b="1" i="0" u="none" strike="noStrike" cap="none" normalizeH="0" baseline="0" dirty="0" smtClean="0">
              <a:ln>
                <a:noFill/>
              </a:ln>
              <a:solidFill>
                <a:schemeClr val="tx1"/>
              </a:solidFill>
              <a:effectLst/>
              <a:latin typeface="+mj-lt"/>
            </a:endParaRPr>
          </a:p>
        </p:txBody>
      </p:sp>
      <p:sp>
        <p:nvSpPr>
          <p:cNvPr id="24" name="Rectangle 18"/>
          <p:cNvSpPr>
            <a:spLocks noChangeArrowheads="1"/>
          </p:cNvSpPr>
          <p:nvPr/>
        </p:nvSpPr>
        <p:spPr bwMode="auto">
          <a:xfrm>
            <a:off x="1936451" y="3409663"/>
            <a:ext cx="705321" cy="16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10,000,000</a:t>
            </a:r>
            <a:endParaRPr kumimoji="0" lang="en-US" altLang="en-US" sz="1200" b="1" i="0" u="none" strike="noStrike" cap="none" normalizeH="0" baseline="0" dirty="0" smtClean="0">
              <a:ln>
                <a:noFill/>
              </a:ln>
              <a:solidFill>
                <a:schemeClr val="tx1"/>
              </a:solidFill>
              <a:effectLst/>
              <a:latin typeface="+mj-lt"/>
            </a:endParaRPr>
          </a:p>
        </p:txBody>
      </p:sp>
      <p:sp>
        <p:nvSpPr>
          <p:cNvPr id="25" name="Rectangle 19"/>
          <p:cNvSpPr>
            <a:spLocks noChangeArrowheads="1"/>
          </p:cNvSpPr>
          <p:nvPr/>
        </p:nvSpPr>
        <p:spPr bwMode="auto">
          <a:xfrm>
            <a:off x="1936451" y="3114117"/>
            <a:ext cx="705321" cy="16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20,000,000</a:t>
            </a:r>
            <a:endParaRPr kumimoji="0" lang="en-US" altLang="en-US" sz="1200" b="1" i="0" u="none" strike="noStrike" cap="none" normalizeH="0" baseline="0" dirty="0" smtClean="0">
              <a:ln>
                <a:noFill/>
              </a:ln>
              <a:solidFill>
                <a:schemeClr val="tx1"/>
              </a:solidFill>
              <a:effectLst/>
              <a:latin typeface="+mj-lt"/>
            </a:endParaRPr>
          </a:p>
        </p:txBody>
      </p:sp>
      <p:sp>
        <p:nvSpPr>
          <p:cNvPr id="26" name="Rectangle 20"/>
          <p:cNvSpPr>
            <a:spLocks noChangeArrowheads="1"/>
          </p:cNvSpPr>
          <p:nvPr/>
        </p:nvSpPr>
        <p:spPr bwMode="auto">
          <a:xfrm>
            <a:off x="1936451" y="2609171"/>
            <a:ext cx="705321" cy="16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50,000,000</a:t>
            </a:r>
            <a:endParaRPr kumimoji="0" lang="en-US" altLang="en-US" sz="1200" b="1" i="0" u="none" strike="noStrike" cap="none" normalizeH="0" baseline="0" dirty="0" smtClean="0">
              <a:ln>
                <a:noFill/>
              </a:ln>
              <a:solidFill>
                <a:schemeClr val="tx1"/>
              </a:solidFill>
              <a:effectLst/>
              <a:latin typeface="+mj-lt"/>
            </a:endParaRPr>
          </a:p>
        </p:txBody>
      </p:sp>
      <p:sp>
        <p:nvSpPr>
          <p:cNvPr id="44" name="Rectangle 38"/>
          <p:cNvSpPr>
            <a:spLocks noChangeArrowheads="1"/>
          </p:cNvSpPr>
          <p:nvPr/>
        </p:nvSpPr>
        <p:spPr bwMode="auto">
          <a:xfrm rot="16200000">
            <a:off x="1332683" y="4344487"/>
            <a:ext cx="8255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Black" panose="020B0A04020102020204" pitchFamily="34" charset="0"/>
              </a:rPr>
              <a:t>Population</a:t>
            </a:r>
            <a:endParaRPr kumimoji="0" lang="en-US" altLang="en-US" sz="1200" b="1" i="0" u="none" strike="noStrike" cap="none" normalizeH="0" baseline="0" smtClean="0">
              <a:ln>
                <a:noFill/>
              </a:ln>
              <a:solidFill>
                <a:schemeClr val="tx1"/>
              </a:solidFill>
              <a:effectLst/>
              <a:latin typeface="Arial Black" panose="020B0A04020102020204" pitchFamily="34" charset="0"/>
            </a:endParaRPr>
          </a:p>
        </p:txBody>
      </p:sp>
      <p:sp>
        <p:nvSpPr>
          <p:cNvPr id="45" name="Rectangle 39"/>
          <p:cNvSpPr>
            <a:spLocks noChangeArrowheads="1"/>
          </p:cNvSpPr>
          <p:nvPr/>
        </p:nvSpPr>
        <p:spPr bwMode="auto">
          <a:xfrm>
            <a:off x="6196014" y="2617793"/>
            <a:ext cx="90088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United States</a:t>
            </a:r>
            <a:endParaRPr kumimoji="0" lang="en-US" altLang="en-US" sz="1200" b="1" i="0" u="none" strike="noStrike" cap="none" normalizeH="0" baseline="0" dirty="0" smtClean="0">
              <a:ln>
                <a:noFill/>
              </a:ln>
              <a:solidFill>
                <a:schemeClr val="tx1"/>
              </a:solidFill>
              <a:effectLst/>
              <a:latin typeface="+mj-lt"/>
            </a:endParaRPr>
          </a:p>
        </p:txBody>
      </p:sp>
      <p:sp>
        <p:nvSpPr>
          <p:cNvPr id="46" name="Rectangle 40"/>
          <p:cNvSpPr>
            <a:spLocks noChangeArrowheads="1"/>
          </p:cNvSpPr>
          <p:nvPr/>
        </p:nvSpPr>
        <p:spPr bwMode="auto">
          <a:xfrm>
            <a:off x="6196014" y="2836868"/>
            <a:ext cx="47769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Mexico</a:t>
            </a:r>
            <a:endParaRPr kumimoji="0" lang="en-US" altLang="en-US" sz="1200" b="1" i="0" u="none" strike="noStrike" cap="none" normalizeH="0" baseline="0" dirty="0" smtClean="0">
              <a:ln>
                <a:noFill/>
              </a:ln>
              <a:solidFill>
                <a:schemeClr val="tx1"/>
              </a:solidFill>
              <a:effectLst/>
              <a:latin typeface="+mj-lt"/>
            </a:endParaRPr>
          </a:p>
        </p:txBody>
      </p:sp>
      <p:sp>
        <p:nvSpPr>
          <p:cNvPr id="47" name="Rectangle 41"/>
          <p:cNvSpPr>
            <a:spLocks noChangeArrowheads="1"/>
          </p:cNvSpPr>
          <p:nvPr/>
        </p:nvSpPr>
        <p:spPr bwMode="auto">
          <a:xfrm>
            <a:off x="3189288" y="2863854"/>
            <a:ext cx="98745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#2 Los Angeles</a:t>
            </a:r>
            <a:endParaRPr kumimoji="0" lang="en-US" altLang="en-US" sz="1200" b="1" i="0" u="none" strike="noStrike" cap="none" normalizeH="0" baseline="0" dirty="0" smtClean="0">
              <a:ln>
                <a:noFill/>
              </a:ln>
              <a:solidFill>
                <a:schemeClr val="tx1"/>
              </a:solidFill>
              <a:effectLst/>
              <a:latin typeface="+mj-lt"/>
            </a:endParaRPr>
          </a:p>
        </p:txBody>
      </p:sp>
      <p:sp>
        <p:nvSpPr>
          <p:cNvPr id="48" name="Line 42"/>
          <p:cNvSpPr>
            <a:spLocks noChangeShapeType="1"/>
          </p:cNvSpPr>
          <p:nvPr/>
        </p:nvSpPr>
        <p:spPr bwMode="auto">
          <a:xfrm>
            <a:off x="3621088" y="3054351"/>
            <a:ext cx="0" cy="2952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49" name="Freeform 43"/>
          <p:cNvSpPr>
            <a:spLocks/>
          </p:cNvSpPr>
          <p:nvPr/>
        </p:nvSpPr>
        <p:spPr bwMode="auto">
          <a:xfrm>
            <a:off x="3590925" y="3314701"/>
            <a:ext cx="65088" cy="106363"/>
          </a:xfrm>
          <a:custGeom>
            <a:avLst/>
            <a:gdLst>
              <a:gd name="T0" fmla="*/ 19 w 41"/>
              <a:gd name="T1" fmla="*/ 11 h 67"/>
              <a:gd name="T2" fmla="*/ 41 w 41"/>
              <a:gd name="T3" fmla="*/ 0 h 67"/>
              <a:gd name="T4" fmla="*/ 41 w 41"/>
              <a:gd name="T5" fmla="*/ 0 h 67"/>
              <a:gd name="T6" fmla="*/ 30 w 41"/>
              <a:gd name="T7" fmla="*/ 33 h 67"/>
              <a:gd name="T8" fmla="*/ 30 w 41"/>
              <a:gd name="T9" fmla="*/ 33 h 67"/>
              <a:gd name="T10" fmla="*/ 19 w 41"/>
              <a:gd name="T11" fmla="*/ 67 h 67"/>
              <a:gd name="T12" fmla="*/ 19 w 41"/>
              <a:gd name="T13" fmla="*/ 67 h 67"/>
              <a:gd name="T14" fmla="*/ 11 w 41"/>
              <a:gd name="T15" fmla="*/ 33 h 67"/>
              <a:gd name="T16" fmla="*/ 0 w 41"/>
              <a:gd name="T17" fmla="*/ 0 h 67"/>
              <a:gd name="T18" fmla="*/ 0 w 41"/>
              <a:gd name="T19" fmla="*/ 0 h 67"/>
              <a:gd name="T20" fmla="*/ 19 w 41"/>
              <a:gd name="T21"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7">
                <a:moveTo>
                  <a:pt x="19" y="11"/>
                </a:moveTo>
                <a:lnTo>
                  <a:pt x="41" y="0"/>
                </a:lnTo>
                <a:lnTo>
                  <a:pt x="41" y="0"/>
                </a:lnTo>
                <a:lnTo>
                  <a:pt x="30" y="33"/>
                </a:lnTo>
                <a:lnTo>
                  <a:pt x="30" y="33"/>
                </a:lnTo>
                <a:lnTo>
                  <a:pt x="19" y="67"/>
                </a:lnTo>
                <a:lnTo>
                  <a:pt x="19" y="67"/>
                </a:lnTo>
                <a:lnTo>
                  <a:pt x="11" y="33"/>
                </a:lnTo>
                <a:lnTo>
                  <a:pt x="0" y="0"/>
                </a:lnTo>
                <a:lnTo>
                  <a:pt x="0" y="0"/>
                </a:lnTo>
                <a:lnTo>
                  <a:pt x="19"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50" name="Rectangle 44"/>
          <p:cNvSpPr>
            <a:spLocks noChangeArrowheads="1"/>
          </p:cNvSpPr>
          <p:nvPr/>
        </p:nvSpPr>
        <p:spPr bwMode="auto">
          <a:xfrm>
            <a:off x="3041650" y="4400554"/>
            <a:ext cx="95859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#2 Guadalajara</a:t>
            </a:r>
            <a:endParaRPr kumimoji="0" lang="en-US" altLang="en-US" sz="1200" b="1" i="0" u="none" strike="noStrike" cap="none" normalizeH="0" baseline="0" smtClean="0">
              <a:ln>
                <a:noFill/>
              </a:ln>
              <a:solidFill>
                <a:schemeClr val="tx1"/>
              </a:solidFill>
              <a:effectLst/>
              <a:latin typeface="+mj-lt"/>
            </a:endParaRPr>
          </a:p>
        </p:txBody>
      </p:sp>
      <p:sp>
        <p:nvSpPr>
          <p:cNvPr id="51" name="Line 45"/>
          <p:cNvSpPr>
            <a:spLocks noChangeShapeType="1"/>
          </p:cNvSpPr>
          <p:nvPr/>
        </p:nvSpPr>
        <p:spPr bwMode="auto">
          <a:xfrm>
            <a:off x="3478213" y="4089401"/>
            <a:ext cx="0" cy="2952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52" name="Freeform 46"/>
          <p:cNvSpPr>
            <a:spLocks/>
          </p:cNvSpPr>
          <p:nvPr/>
        </p:nvSpPr>
        <p:spPr bwMode="auto">
          <a:xfrm>
            <a:off x="3443288" y="4011613"/>
            <a:ext cx="65088" cy="112713"/>
          </a:xfrm>
          <a:custGeom>
            <a:avLst/>
            <a:gdLst>
              <a:gd name="T0" fmla="*/ 22 w 41"/>
              <a:gd name="T1" fmla="*/ 56 h 71"/>
              <a:gd name="T2" fmla="*/ 41 w 41"/>
              <a:gd name="T3" fmla="*/ 71 h 71"/>
              <a:gd name="T4" fmla="*/ 41 w 41"/>
              <a:gd name="T5" fmla="*/ 67 h 71"/>
              <a:gd name="T6" fmla="*/ 30 w 41"/>
              <a:gd name="T7" fmla="*/ 37 h 71"/>
              <a:gd name="T8" fmla="*/ 30 w 41"/>
              <a:gd name="T9" fmla="*/ 37 h 71"/>
              <a:gd name="T10" fmla="*/ 22 w 41"/>
              <a:gd name="T11" fmla="*/ 0 h 71"/>
              <a:gd name="T12" fmla="*/ 22 w 41"/>
              <a:gd name="T13" fmla="*/ 0 h 71"/>
              <a:gd name="T14" fmla="*/ 15 w 41"/>
              <a:gd name="T15" fmla="*/ 37 h 71"/>
              <a:gd name="T16" fmla="*/ 0 w 41"/>
              <a:gd name="T17" fmla="*/ 67 h 71"/>
              <a:gd name="T18" fmla="*/ 0 w 41"/>
              <a:gd name="T19" fmla="*/ 71 h 71"/>
              <a:gd name="T20" fmla="*/ 22 w 41"/>
              <a:gd name="T21"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71">
                <a:moveTo>
                  <a:pt x="22" y="56"/>
                </a:moveTo>
                <a:lnTo>
                  <a:pt x="41" y="71"/>
                </a:lnTo>
                <a:lnTo>
                  <a:pt x="41" y="67"/>
                </a:lnTo>
                <a:lnTo>
                  <a:pt x="30" y="37"/>
                </a:lnTo>
                <a:lnTo>
                  <a:pt x="30" y="37"/>
                </a:lnTo>
                <a:lnTo>
                  <a:pt x="22" y="0"/>
                </a:lnTo>
                <a:lnTo>
                  <a:pt x="22" y="0"/>
                </a:lnTo>
                <a:lnTo>
                  <a:pt x="15" y="37"/>
                </a:lnTo>
                <a:lnTo>
                  <a:pt x="0" y="67"/>
                </a:lnTo>
                <a:lnTo>
                  <a:pt x="0" y="71"/>
                </a:lnTo>
                <a:lnTo>
                  <a:pt x="22"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53" name="Rectangle 47"/>
          <p:cNvSpPr>
            <a:spLocks noChangeArrowheads="1"/>
          </p:cNvSpPr>
          <p:nvPr/>
        </p:nvSpPr>
        <p:spPr bwMode="auto">
          <a:xfrm>
            <a:off x="5216525" y="5162554"/>
            <a:ext cx="90730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#10 Querétaro</a:t>
            </a:r>
            <a:endParaRPr kumimoji="0" lang="en-US" altLang="en-US" sz="1200" b="1" i="0" u="none" strike="noStrike" cap="none" normalizeH="0" baseline="0" smtClean="0">
              <a:ln>
                <a:noFill/>
              </a:ln>
              <a:solidFill>
                <a:schemeClr val="tx1"/>
              </a:solidFill>
              <a:effectLst/>
              <a:latin typeface="+mj-lt"/>
            </a:endParaRPr>
          </a:p>
        </p:txBody>
      </p:sp>
      <p:sp>
        <p:nvSpPr>
          <p:cNvPr id="54" name="Line 48"/>
          <p:cNvSpPr>
            <a:spLocks noChangeShapeType="1"/>
          </p:cNvSpPr>
          <p:nvPr/>
        </p:nvSpPr>
        <p:spPr bwMode="auto">
          <a:xfrm>
            <a:off x="5648325" y="4851401"/>
            <a:ext cx="0" cy="2952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55" name="Freeform 49"/>
          <p:cNvSpPr>
            <a:spLocks/>
          </p:cNvSpPr>
          <p:nvPr/>
        </p:nvSpPr>
        <p:spPr bwMode="auto">
          <a:xfrm>
            <a:off x="5618163" y="4779963"/>
            <a:ext cx="65088" cy="106363"/>
          </a:xfrm>
          <a:custGeom>
            <a:avLst/>
            <a:gdLst>
              <a:gd name="T0" fmla="*/ 19 w 41"/>
              <a:gd name="T1" fmla="*/ 52 h 67"/>
              <a:gd name="T2" fmla="*/ 41 w 41"/>
              <a:gd name="T3" fmla="*/ 67 h 67"/>
              <a:gd name="T4" fmla="*/ 41 w 41"/>
              <a:gd name="T5" fmla="*/ 67 h 67"/>
              <a:gd name="T6" fmla="*/ 26 w 41"/>
              <a:gd name="T7" fmla="*/ 34 h 67"/>
              <a:gd name="T8" fmla="*/ 26 w 41"/>
              <a:gd name="T9" fmla="*/ 34 h 67"/>
              <a:gd name="T10" fmla="*/ 19 w 41"/>
              <a:gd name="T11" fmla="*/ 0 h 67"/>
              <a:gd name="T12" fmla="*/ 19 w 41"/>
              <a:gd name="T13" fmla="*/ 0 h 67"/>
              <a:gd name="T14" fmla="*/ 11 w 41"/>
              <a:gd name="T15" fmla="*/ 34 h 67"/>
              <a:gd name="T16" fmla="*/ 0 w 41"/>
              <a:gd name="T17" fmla="*/ 67 h 67"/>
              <a:gd name="T18" fmla="*/ 0 w 41"/>
              <a:gd name="T19" fmla="*/ 67 h 67"/>
              <a:gd name="T20" fmla="*/ 19 w 41"/>
              <a:gd name="T21" fmla="*/ 5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7">
                <a:moveTo>
                  <a:pt x="19" y="52"/>
                </a:moveTo>
                <a:lnTo>
                  <a:pt x="41" y="67"/>
                </a:lnTo>
                <a:lnTo>
                  <a:pt x="41" y="67"/>
                </a:lnTo>
                <a:lnTo>
                  <a:pt x="26" y="34"/>
                </a:lnTo>
                <a:lnTo>
                  <a:pt x="26" y="34"/>
                </a:lnTo>
                <a:lnTo>
                  <a:pt x="19" y="0"/>
                </a:lnTo>
                <a:lnTo>
                  <a:pt x="19" y="0"/>
                </a:lnTo>
                <a:lnTo>
                  <a:pt x="11" y="34"/>
                </a:lnTo>
                <a:lnTo>
                  <a:pt x="0" y="67"/>
                </a:lnTo>
                <a:lnTo>
                  <a:pt x="0" y="67"/>
                </a:lnTo>
                <a:lnTo>
                  <a:pt x="19"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56" name="Rectangle 50"/>
          <p:cNvSpPr>
            <a:spLocks noChangeArrowheads="1"/>
          </p:cNvSpPr>
          <p:nvPr/>
        </p:nvSpPr>
        <p:spPr bwMode="auto">
          <a:xfrm>
            <a:off x="6362700" y="5772154"/>
            <a:ext cx="88325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#40 Monclova</a:t>
            </a:r>
            <a:endParaRPr kumimoji="0" lang="en-US" altLang="en-US" sz="1200" b="1" i="0" u="none" strike="noStrike" cap="none" normalizeH="0" baseline="0" smtClean="0">
              <a:ln>
                <a:noFill/>
              </a:ln>
              <a:solidFill>
                <a:schemeClr val="tx1"/>
              </a:solidFill>
              <a:effectLst/>
              <a:latin typeface="+mj-lt"/>
            </a:endParaRPr>
          </a:p>
        </p:txBody>
      </p:sp>
      <p:sp>
        <p:nvSpPr>
          <p:cNvPr id="57" name="Line 51"/>
          <p:cNvSpPr>
            <a:spLocks noChangeShapeType="1"/>
          </p:cNvSpPr>
          <p:nvPr/>
        </p:nvSpPr>
        <p:spPr bwMode="auto">
          <a:xfrm flipH="1">
            <a:off x="7107238" y="5548313"/>
            <a:ext cx="101600" cy="20161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58" name="Freeform 52"/>
          <p:cNvSpPr>
            <a:spLocks/>
          </p:cNvSpPr>
          <p:nvPr/>
        </p:nvSpPr>
        <p:spPr bwMode="auto">
          <a:xfrm>
            <a:off x="7161213" y="5483226"/>
            <a:ext cx="76200" cy="106363"/>
          </a:xfrm>
          <a:custGeom>
            <a:avLst/>
            <a:gdLst>
              <a:gd name="T0" fmla="*/ 22 w 48"/>
              <a:gd name="T1" fmla="*/ 49 h 67"/>
              <a:gd name="T2" fmla="*/ 37 w 48"/>
              <a:gd name="T3" fmla="*/ 67 h 67"/>
              <a:gd name="T4" fmla="*/ 37 w 48"/>
              <a:gd name="T5" fmla="*/ 67 h 67"/>
              <a:gd name="T6" fmla="*/ 41 w 48"/>
              <a:gd name="T7" fmla="*/ 34 h 67"/>
              <a:gd name="T8" fmla="*/ 41 w 48"/>
              <a:gd name="T9" fmla="*/ 34 h 67"/>
              <a:gd name="T10" fmla="*/ 48 w 48"/>
              <a:gd name="T11" fmla="*/ 0 h 67"/>
              <a:gd name="T12" fmla="*/ 48 w 48"/>
              <a:gd name="T13" fmla="*/ 0 h 67"/>
              <a:gd name="T14" fmla="*/ 26 w 48"/>
              <a:gd name="T15" fmla="*/ 26 h 67"/>
              <a:gd name="T16" fmla="*/ 0 w 48"/>
              <a:gd name="T17" fmla="*/ 49 h 67"/>
              <a:gd name="T18" fmla="*/ 0 w 48"/>
              <a:gd name="T19" fmla="*/ 49 h 67"/>
              <a:gd name="T20" fmla="*/ 22 w 48"/>
              <a:gd name="T21" fmla="*/ 4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67">
                <a:moveTo>
                  <a:pt x="22" y="49"/>
                </a:moveTo>
                <a:lnTo>
                  <a:pt x="37" y="67"/>
                </a:lnTo>
                <a:lnTo>
                  <a:pt x="37" y="67"/>
                </a:lnTo>
                <a:lnTo>
                  <a:pt x="41" y="34"/>
                </a:lnTo>
                <a:lnTo>
                  <a:pt x="41" y="34"/>
                </a:lnTo>
                <a:lnTo>
                  <a:pt x="48" y="0"/>
                </a:lnTo>
                <a:lnTo>
                  <a:pt x="48" y="0"/>
                </a:lnTo>
                <a:lnTo>
                  <a:pt x="26" y="26"/>
                </a:lnTo>
                <a:lnTo>
                  <a:pt x="0" y="49"/>
                </a:lnTo>
                <a:lnTo>
                  <a:pt x="0" y="49"/>
                </a:lnTo>
                <a:lnTo>
                  <a:pt x="22"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59" name="Rectangle 53"/>
          <p:cNvSpPr>
            <a:spLocks noChangeArrowheads="1"/>
          </p:cNvSpPr>
          <p:nvPr/>
        </p:nvSpPr>
        <p:spPr bwMode="auto">
          <a:xfrm>
            <a:off x="4240213" y="4860929"/>
            <a:ext cx="70211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#5 Tolouca</a:t>
            </a:r>
            <a:endParaRPr kumimoji="0" lang="en-US" altLang="en-US" sz="1200" b="1" i="0" u="none" strike="noStrike" cap="none" normalizeH="0" baseline="0" smtClean="0">
              <a:ln>
                <a:noFill/>
              </a:ln>
              <a:solidFill>
                <a:schemeClr val="tx1"/>
              </a:solidFill>
              <a:effectLst/>
              <a:latin typeface="+mj-lt"/>
            </a:endParaRPr>
          </a:p>
        </p:txBody>
      </p:sp>
      <p:sp>
        <p:nvSpPr>
          <p:cNvPr id="60" name="Line 54"/>
          <p:cNvSpPr>
            <a:spLocks noChangeShapeType="1"/>
          </p:cNvSpPr>
          <p:nvPr/>
        </p:nvSpPr>
        <p:spPr bwMode="auto">
          <a:xfrm>
            <a:off x="4613275" y="4543426"/>
            <a:ext cx="0" cy="30162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61" name="Freeform 55"/>
          <p:cNvSpPr>
            <a:spLocks/>
          </p:cNvSpPr>
          <p:nvPr/>
        </p:nvSpPr>
        <p:spPr bwMode="auto">
          <a:xfrm>
            <a:off x="4578350" y="4473576"/>
            <a:ext cx="65088" cy="106363"/>
          </a:xfrm>
          <a:custGeom>
            <a:avLst/>
            <a:gdLst>
              <a:gd name="T0" fmla="*/ 22 w 41"/>
              <a:gd name="T1" fmla="*/ 55 h 67"/>
              <a:gd name="T2" fmla="*/ 41 w 41"/>
              <a:gd name="T3" fmla="*/ 67 h 67"/>
              <a:gd name="T4" fmla="*/ 41 w 41"/>
              <a:gd name="T5" fmla="*/ 67 h 67"/>
              <a:gd name="T6" fmla="*/ 30 w 41"/>
              <a:gd name="T7" fmla="*/ 33 h 67"/>
              <a:gd name="T8" fmla="*/ 30 w 41"/>
              <a:gd name="T9" fmla="*/ 33 h 67"/>
              <a:gd name="T10" fmla="*/ 22 w 41"/>
              <a:gd name="T11" fmla="*/ 0 h 67"/>
              <a:gd name="T12" fmla="*/ 22 w 41"/>
              <a:gd name="T13" fmla="*/ 0 h 67"/>
              <a:gd name="T14" fmla="*/ 15 w 41"/>
              <a:gd name="T15" fmla="*/ 33 h 67"/>
              <a:gd name="T16" fmla="*/ 0 w 41"/>
              <a:gd name="T17" fmla="*/ 67 h 67"/>
              <a:gd name="T18" fmla="*/ 0 w 41"/>
              <a:gd name="T19" fmla="*/ 67 h 67"/>
              <a:gd name="T20" fmla="*/ 22 w 41"/>
              <a:gd name="T21" fmla="*/ 5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7">
                <a:moveTo>
                  <a:pt x="22" y="55"/>
                </a:moveTo>
                <a:lnTo>
                  <a:pt x="41" y="67"/>
                </a:lnTo>
                <a:lnTo>
                  <a:pt x="41" y="67"/>
                </a:lnTo>
                <a:lnTo>
                  <a:pt x="30" y="33"/>
                </a:lnTo>
                <a:lnTo>
                  <a:pt x="30" y="33"/>
                </a:lnTo>
                <a:lnTo>
                  <a:pt x="22" y="0"/>
                </a:lnTo>
                <a:lnTo>
                  <a:pt x="22" y="0"/>
                </a:lnTo>
                <a:lnTo>
                  <a:pt x="15" y="33"/>
                </a:lnTo>
                <a:lnTo>
                  <a:pt x="0" y="67"/>
                </a:lnTo>
                <a:lnTo>
                  <a:pt x="0" y="67"/>
                </a:lnTo>
                <a:lnTo>
                  <a:pt x="22"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62" name="Rectangle 56"/>
          <p:cNvSpPr>
            <a:spLocks noChangeArrowheads="1"/>
          </p:cNvSpPr>
          <p:nvPr/>
        </p:nvSpPr>
        <p:spPr bwMode="auto">
          <a:xfrm>
            <a:off x="4318000" y="3189291"/>
            <a:ext cx="73257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#5 Houston</a:t>
            </a:r>
            <a:endParaRPr kumimoji="0" lang="en-US" altLang="en-US" sz="1200" b="1" i="0" u="none" strike="noStrike" cap="none" normalizeH="0" baseline="0" dirty="0" smtClean="0">
              <a:ln>
                <a:noFill/>
              </a:ln>
              <a:solidFill>
                <a:schemeClr val="tx1"/>
              </a:solidFill>
              <a:effectLst/>
              <a:latin typeface="+mj-lt"/>
            </a:endParaRPr>
          </a:p>
        </p:txBody>
      </p:sp>
      <p:sp>
        <p:nvSpPr>
          <p:cNvPr id="63" name="Line 57"/>
          <p:cNvSpPr>
            <a:spLocks noChangeShapeType="1"/>
          </p:cNvSpPr>
          <p:nvPr/>
        </p:nvSpPr>
        <p:spPr bwMode="auto">
          <a:xfrm>
            <a:off x="4630738" y="3379788"/>
            <a:ext cx="0" cy="2952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64" name="Freeform 58"/>
          <p:cNvSpPr>
            <a:spLocks/>
          </p:cNvSpPr>
          <p:nvPr/>
        </p:nvSpPr>
        <p:spPr bwMode="auto">
          <a:xfrm>
            <a:off x="4602163" y="3640138"/>
            <a:ext cx="65088" cy="106363"/>
          </a:xfrm>
          <a:custGeom>
            <a:avLst/>
            <a:gdLst>
              <a:gd name="T0" fmla="*/ 18 w 41"/>
              <a:gd name="T1" fmla="*/ 11 h 67"/>
              <a:gd name="T2" fmla="*/ 41 w 41"/>
              <a:gd name="T3" fmla="*/ 0 h 67"/>
              <a:gd name="T4" fmla="*/ 41 w 41"/>
              <a:gd name="T5" fmla="*/ 0 h 67"/>
              <a:gd name="T6" fmla="*/ 26 w 41"/>
              <a:gd name="T7" fmla="*/ 33 h 67"/>
              <a:gd name="T8" fmla="*/ 26 w 41"/>
              <a:gd name="T9" fmla="*/ 33 h 67"/>
              <a:gd name="T10" fmla="*/ 18 w 41"/>
              <a:gd name="T11" fmla="*/ 67 h 67"/>
              <a:gd name="T12" fmla="*/ 18 w 41"/>
              <a:gd name="T13" fmla="*/ 67 h 67"/>
              <a:gd name="T14" fmla="*/ 11 w 41"/>
              <a:gd name="T15" fmla="*/ 33 h 67"/>
              <a:gd name="T16" fmla="*/ 0 w 41"/>
              <a:gd name="T17" fmla="*/ 0 h 67"/>
              <a:gd name="T18" fmla="*/ 0 w 41"/>
              <a:gd name="T19" fmla="*/ 0 h 67"/>
              <a:gd name="T20" fmla="*/ 18 w 41"/>
              <a:gd name="T21"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7">
                <a:moveTo>
                  <a:pt x="18" y="11"/>
                </a:moveTo>
                <a:lnTo>
                  <a:pt x="41" y="0"/>
                </a:lnTo>
                <a:lnTo>
                  <a:pt x="41" y="0"/>
                </a:lnTo>
                <a:lnTo>
                  <a:pt x="26" y="33"/>
                </a:lnTo>
                <a:lnTo>
                  <a:pt x="26" y="33"/>
                </a:lnTo>
                <a:lnTo>
                  <a:pt x="18" y="67"/>
                </a:lnTo>
                <a:lnTo>
                  <a:pt x="18" y="67"/>
                </a:lnTo>
                <a:lnTo>
                  <a:pt x="11" y="33"/>
                </a:lnTo>
                <a:lnTo>
                  <a:pt x="0" y="0"/>
                </a:lnTo>
                <a:lnTo>
                  <a:pt x="0" y="0"/>
                </a:lnTo>
                <a:lnTo>
                  <a:pt x="1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65" name="Rectangle 59"/>
          <p:cNvSpPr>
            <a:spLocks noChangeArrowheads="1"/>
          </p:cNvSpPr>
          <p:nvPr/>
        </p:nvSpPr>
        <p:spPr bwMode="auto">
          <a:xfrm>
            <a:off x="5334000" y="3371854"/>
            <a:ext cx="72616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#10 Boston</a:t>
            </a:r>
            <a:endParaRPr kumimoji="0" lang="en-US" altLang="en-US" sz="1200" b="1" i="0" u="none" strike="noStrike" cap="none" normalizeH="0" baseline="0" smtClean="0">
              <a:ln>
                <a:noFill/>
              </a:ln>
              <a:solidFill>
                <a:schemeClr val="tx1"/>
              </a:solidFill>
              <a:effectLst/>
              <a:latin typeface="+mj-lt"/>
            </a:endParaRPr>
          </a:p>
        </p:txBody>
      </p:sp>
      <p:sp>
        <p:nvSpPr>
          <p:cNvPr id="66" name="Line 60"/>
          <p:cNvSpPr>
            <a:spLocks noChangeShapeType="1"/>
          </p:cNvSpPr>
          <p:nvPr/>
        </p:nvSpPr>
        <p:spPr bwMode="auto">
          <a:xfrm>
            <a:off x="5653088" y="3562351"/>
            <a:ext cx="0" cy="30162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67" name="Freeform 61"/>
          <p:cNvSpPr>
            <a:spLocks/>
          </p:cNvSpPr>
          <p:nvPr/>
        </p:nvSpPr>
        <p:spPr bwMode="auto">
          <a:xfrm>
            <a:off x="5618163" y="3829051"/>
            <a:ext cx="65088" cy="106363"/>
          </a:xfrm>
          <a:custGeom>
            <a:avLst/>
            <a:gdLst>
              <a:gd name="T0" fmla="*/ 22 w 41"/>
              <a:gd name="T1" fmla="*/ 11 h 67"/>
              <a:gd name="T2" fmla="*/ 41 w 41"/>
              <a:gd name="T3" fmla="*/ 0 h 67"/>
              <a:gd name="T4" fmla="*/ 41 w 41"/>
              <a:gd name="T5" fmla="*/ 0 h 67"/>
              <a:gd name="T6" fmla="*/ 30 w 41"/>
              <a:gd name="T7" fmla="*/ 33 h 67"/>
              <a:gd name="T8" fmla="*/ 30 w 41"/>
              <a:gd name="T9" fmla="*/ 33 h 67"/>
              <a:gd name="T10" fmla="*/ 22 w 41"/>
              <a:gd name="T11" fmla="*/ 67 h 67"/>
              <a:gd name="T12" fmla="*/ 22 w 41"/>
              <a:gd name="T13" fmla="*/ 67 h 67"/>
              <a:gd name="T14" fmla="*/ 15 w 41"/>
              <a:gd name="T15" fmla="*/ 33 h 67"/>
              <a:gd name="T16" fmla="*/ 0 w 41"/>
              <a:gd name="T17" fmla="*/ 0 h 67"/>
              <a:gd name="T18" fmla="*/ 0 w 41"/>
              <a:gd name="T19" fmla="*/ 0 h 67"/>
              <a:gd name="T20" fmla="*/ 22 w 41"/>
              <a:gd name="T21"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7">
                <a:moveTo>
                  <a:pt x="22" y="11"/>
                </a:moveTo>
                <a:lnTo>
                  <a:pt x="41" y="0"/>
                </a:lnTo>
                <a:lnTo>
                  <a:pt x="41" y="0"/>
                </a:lnTo>
                <a:lnTo>
                  <a:pt x="30" y="33"/>
                </a:lnTo>
                <a:lnTo>
                  <a:pt x="30" y="33"/>
                </a:lnTo>
                <a:lnTo>
                  <a:pt x="22" y="67"/>
                </a:lnTo>
                <a:lnTo>
                  <a:pt x="22" y="67"/>
                </a:lnTo>
                <a:lnTo>
                  <a:pt x="15" y="33"/>
                </a:lnTo>
                <a:lnTo>
                  <a:pt x="0" y="0"/>
                </a:lnTo>
                <a:lnTo>
                  <a:pt x="0" y="0"/>
                </a:lnTo>
                <a:lnTo>
                  <a:pt x="2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68" name="Rectangle 62"/>
          <p:cNvSpPr>
            <a:spLocks noChangeArrowheads="1"/>
          </p:cNvSpPr>
          <p:nvPr/>
        </p:nvSpPr>
        <p:spPr bwMode="auto">
          <a:xfrm>
            <a:off x="6318250" y="3929066"/>
            <a:ext cx="106439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#40 Jacksonville</a:t>
            </a:r>
            <a:endParaRPr kumimoji="0" lang="en-US" altLang="en-US" sz="1200" b="1" i="0" u="none" strike="noStrike" cap="none" normalizeH="0" baseline="0" dirty="0" smtClean="0">
              <a:ln>
                <a:noFill/>
              </a:ln>
              <a:solidFill>
                <a:schemeClr val="tx1"/>
              </a:solidFill>
              <a:effectLst/>
              <a:latin typeface="+mj-lt"/>
            </a:endParaRPr>
          </a:p>
        </p:txBody>
      </p:sp>
      <p:sp>
        <p:nvSpPr>
          <p:cNvPr id="69" name="Line 63"/>
          <p:cNvSpPr>
            <a:spLocks noChangeShapeType="1"/>
          </p:cNvSpPr>
          <p:nvPr/>
        </p:nvSpPr>
        <p:spPr bwMode="auto">
          <a:xfrm>
            <a:off x="7096125" y="4113213"/>
            <a:ext cx="117475" cy="3000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70" name="Freeform 64"/>
          <p:cNvSpPr>
            <a:spLocks/>
          </p:cNvSpPr>
          <p:nvPr/>
        </p:nvSpPr>
        <p:spPr bwMode="auto">
          <a:xfrm>
            <a:off x="7167563" y="4367213"/>
            <a:ext cx="69850" cy="111125"/>
          </a:xfrm>
          <a:custGeom>
            <a:avLst/>
            <a:gdLst>
              <a:gd name="T0" fmla="*/ 26 w 44"/>
              <a:gd name="T1" fmla="*/ 18 h 70"/>
              <a:gd name="T2" fmla="*/ 41 w 44"/>
              <a:gd name="T3" fmla="*/ 0 h 70"/>
              <a:gd name="T4" fmla="*/ 41 w 44"/>
              <a:gd name="T5" fmla="*/ 0 h 70"/>
              <a:gd name="T6" fmla="*/ 41 w 44"/>
              <a:gd name="T7" fmla="*/ 37 h 70"/>
              <a:gd name="T8" fmla="*/ 41 w 44"/>
              <a:gd name="T9" fmla="*/ 37 h 70"/>
              <a:gd name="T10" fmla="*/ 44 w 44"/>
              <a:gd name="T11" fmla="*/ 70 h 70"/>
              <a:gd name="T12" fmla="*/ 44 w 44"/>
              <a:gd name="T13" fmla="*/ 70 h 70"/>
              <a:gd name="T14" fmla="*/ 26 w 44"/>
              <a:gd name="T15" fmla="*/ 41 h 70"/>
              <a:gd name="T16" fmla="*/ 0 w 44"/>
              <a:gd name="T17" fmla="*/ 14 h 70"/>
              <a:gd name="T18" fmla="*/ 3 w 44"/>
              <a:gd name="T19" fmla="*/ 14 h 70"/>
              <a:gd name="T20" fmla="*/ 26 w 44"/>
              <a:gd name="T21" fmla="*/ 1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70">
                <a:moveTo>
                  <a:pt x="26" y="18"/>
                </a:moveTo>
                <a:lnTo>
                  <a:pt x="41" y="0"/>
                </a:lnTo>
                <a:lnTo>
                  <a:pt x="41" y="0"/>
                </a:lnTo>
                <a:lnTo>
                  <a:pt x="41" y="37"/>
                </a:lnTo>
                <a:lnTo>
                  <a:pt x="41" y="37"/>
                </a:lnTo>
                <a:lnTo>
                  <a:pt x="44" y="70"/>
                </a:lnTo>
                <a:lnTo>
                  <a:pt x="44" y="70"/>
                </a:lnTo>
                <a:lnTo>
                  <a:pt x="26" y="41"/>
                </a:lnTo>
                <a:lnTo>
                  <a:pt x="0" y="14"/>
                </a:lnTo>
                <a:lnTo>
                  <a:pt x="3" y="14"/>
                </a:lnTo>
                <a:lnTo>
                  <a:pt x="26"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Tree>
    <p:extLst>
      <p:ext uri="{BB962C8B-B14F-4D97-AF65-F5344CB8AC3E}">
        <p14:creationId xmlns:p14="http://schemas.microsoft.com/office/powerpoint/2010/main" val="40175539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a:xfrm>
            <a:off x="457200" y="215371"/>
            <a:ext cx="7583714" cy="1097279"/>
          </a:xfrm>
        </p:spPr>
        <p:txBody>
          <a:bodyPr/>
          <a:lstStyle/>
          <a:p>
            <a:r>
              <a:rPr lang="en-US" sz="3400" dirty="0"/>
              <a:t>12.2.2 Hierarchy of Consumer Services </a:t>
            </a:r>
            <a:r>
              <a:rPr lang="en-US" sz="2000" b="0" dirty="0"/>
              <a:t>(3 of </a:t>
            </a:r>
            <a:r>
              <a:rPr lang="en-US" sz="2000" b="0" dirty="0" smtClean="0"/>
              <a:t>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7"/>
            <a:ext cx="8323943" cy="1299016"/>
          </a:xfrm>
        </p:spPr>
        <p:txBody>
          <a:bodyPr/>
          <a:lstStyle/>
          <a:p>
            <a:pPr marL="432" indent="0">
              <a:buNone/>
            </a:pPr>
            <a:r>
              <a:rPr lang="en-US" sz="2000" b="1" dirty="0"/>
              <a:t>Figures 12-8 and 12-9:</a:t>
            </a:r>
            <a:r>
              <a:rPr lang="en-US" sz="2000" dirty="0"/>
              <a:t> Houston (left) is the 5th largest settlement in the United States and has an even larger population than the rank-size rule predicts. Toluca (right) is Mexico’s 5th largest settlement but has a smaller population than the rank-size rule would suggest.</a:t>
            </a:r>
            <a:endParaRPr lang="en-US" sz="2000" dirty="0">
              <a:solidFill>
                <a:schemeClr val="tx1"/>
              </a:solidFill>
            </a:endParaRPr>
          </a:p>
        </p:txBody>
      </p:sp>
      <p:pic>
        <p:nvPicPr>
          <p:cNvPr id="8" name="Picture 7" descr="The city of Houston, Texas.">
            <a:extLst>
              <a:ext uri="{FF2B5EF4-FFF2-40B4-BE49-F238E27FC236}">
                <a16:creationId xmlns:a16="http://schemas.microsoft.com/office/drawing/2014/main" id="{352E58EA-2C5F-42DB-89B9-56768A83F45F}"/>
              </a:ext>
            </a:extLst>
          </p:cNvPr>
          <p:cNvPicPr>
            <a:picLocks noChangeAspect="1"/>
          </p:cNvPicPr>
          <p:nvPr/>
        </p:nvPicPr>
        <p:blipFill>
          <a:blip r:embed="rId2"/>
          <a:stretch>
            <a:fillRect/>
          </a:stretch>
        </p:blipFill>
        <p:spPr>
          <a:xfrm>
            <a:off x="348248" y="3099020"/>
            <a:ext cx="4379876" cy="2368262"/>
          </a:xfrm>
          <a:prstGeom prst="rect">
            <a:avLst/>
          </a:prstGeom>
        </p:spPr>
      </p:pic>
      <p:pic>
        <p:nvPicPr>
          <p:cNvPr id="5" name="Picture 4" descr="The Toluca settlement in Mexico.">
            <a:extLst>
              <a:ext uri="{FF2B5EF4-FFF2-40B4-BE49-F238E27FC236}">
                <a16:creationId xmlns:a16="http://schemas.microsoft.com/office/drawing/2014/main" id="{18424020-F4DB-4768-A89C-889C91427A62}"/>
              </a:ext>
            </a:extLst>
          </p:cNvPr>
          <p:cNvPicPr>
            <a:picLocks noChangeAspect="1"/>
          </p:cNvPicPr>
          <p:nvPr/>
        </p:nvPicPr>
        <p:blipFill>
          <a:blip r:embed="rId3"/>
          <a:stretch>
            <a:fillRect/>
          </a:stretch>
        </p:blipFill>
        <p:spPr>
          <a:xfrm>
            <a:off x="4888685" y="3105247"/>
            <a:ext cx="4143379" cy="2355807"/>
          </a:xfrm>
          <a:prstGeom prst="rect">
            <a:avLst/>
          </a:prstGeom>
        </p:spPr>
      </p:pic>
    </p:spTree>
    <p:extLst>
      <p:ext uri="{BB962C8B-B14F-4D97-AF65-F5344CB8AC3E}">
        <p14:creationId xmlns:p14="http://schemas.microsoft.com/office/powerpoint/2010/main" val="30840513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a:xfrm>
            <a:off x="457200" y="215371"/>
            <a:ext cx="7583714" cy="1097279"/>
          </a:xfrm>
        </p:spPr>
        <p:txBody>
          <a:bodyPr/>
          <a:lstStyle/>
          <a:p>
            <a:r>
              <a:rPr lang="en-US" sz="3400" dirty="0"/>
              <a:t>12.2.2 Hierarchy of Consumer Services </a:t>
            </a:r>
            <a:r>
              <a:rPr lang="en-US" sz="2000" b="0" dirty="0" smtClean="0"/>
              <a:t>(4 </a:t>
            </a:r>
            <a:r>
              <a:rPr lang="en-US" sz="2000" b="0" dirty="0"/>
              <a:t>of </a:t>
            </a:r>
            <a:r>
              <a:rPr lang="en-US" sz="2000" b="0" dirty="0" smtClean="0"/>
              <a:t>5)</a:t>
            </a:r>
            <a:endParaRPr lang="en-US" sz="2000" b="0" dirty="0"/>
          </a:p>
        </p:txBody>
      </p:sp>
      <p:sp>
        <p:nvSpPr>
          <p:cNvPr id="4" name="Content Placeholder 3">
            <a:extLst>
              <a:ext uri="{FF2B5EF4-FFF2-40B4-BE49-F238E27FC236}">
                <a16:creationId xmlns:a16="http://schemas.microsoft.com/office/drawing/2014/main" id="{49D0DA5C-0CA6-4CF4-B0C4-B692C06DCAFF}"/>
              </a:ext>
            </a:extLst>
          </p:cNvPr>
          <p:cNvSpPr>
            <a:spLocks noGrp="1"/>
          </p:cNvSpPr>
          <p:nvPr>
            <p:ph sz="quarter" idx="14"/>
          </p:nvPr>
        </p:nvSpPr>
        <p:spPr>
          <a:xfrm>
            <a:off x="457200" y="1556328"/>
            <a:ext cx="8505371" cy="962585"/>
          </a:xfrm>
        </p:spPr>
        <p:txBody>
          <a:bodyPr/>
          <a:lstStyle/>
          <a:p>
            <a:pPr marL="432" indent="0">
              <a:buNone/>
            </a:pPr>
            <a:r>
              <a:rPr lang="en-US" altLang="en-US" sz="2000" b="1" dirty="0"/>
              <a:t>Figure 12-10:</a:t>
            </a:r>
            <a:r>
              <a:rPr lang="en-US" altLang="en-US" sz="2000" dirty="0"/>
              <a:t> An abstract model of central place theory shows that the market areas of small settlements are nested within the market areas of larger settlements, and so on.</a:t>
            </a:r>
            <a:endParaRPr lang="en-US" sz="2000" dirty="0"/>
          </a:p>
        </p:txBody>
      </p:sp>
      <p:pic>
        <p:nvPicPr>
          <p:cNvPr id="6" name="Picture 5">
            <a:extLst>
              <a:ext uri="{FF2B5EF4-FFF2-40B4-BE49-F238E27FC236}">
                <a16:creationId xmlns:a16="http://schemas.microsoft.com/office/drawing/2014/main" id="{07AA4012-18BA-4471-AFEE-C92DBBE07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36" y="2697913"/>
            <a:ext cx="4243505" cy="3763400"/>
          </a:xfrm>
          <a:prstGeom prst="rect">
            <a:avLst/>
          </a:prstGeom>
        </p:spPr>
      </p:pic>
      <p:sp>
        <p:nvSpPr>
          <p:cNvPr id="5" name="Rectangle 41"/>
          <p:cNvSpPr>
            <a:spLocks noChangeArrowheads="1"/>
          </p:cNvSpPr>
          <p:nvPr/>
        </p:nvSpPr>
        <p:spPr bwMode="auto">
          <a:xfrm>
            <a:off x="4520449" y="6312430"/>
            <a:ext cx="25487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latin typeface="+mj-lt"/>
              </a:rPr>
              <a:t>City</a:t>
            </a:r>
            <a:endParaRPr kumimoji="0" lang="en-US" altLang="en-US" sz="1200" b="1" i="0" u="none" strike="noStrike" cap="none" normalizeH="0" baseline="0" dirty="0" smtClean="0">
              <a:ln>
                <a:noFill/>
              </a:ln>
              <a:solidFill>
                <a:schemeClr val="tx1"/>
              </a:solidFill>
              <a:effectLst/>
              <a:latin typeface="+mj-lt"/>
            </a:endParaRPr>
          </a:p>
        </p:txBody>
      </p:sp>
      <p:sp>
        <p:nvSpPr>
          <p:cNvPr id="7" name="Rectangle 41"/>
          <p:cNvSpPr>
            <a:spLocks noChangeArrowheads="1"/>
          </p:cNvSpPr>
          <p:nvPr/>
        </p:nvSpPr>
        <p:spPr bwMode="auto">
          <a:xfrm>
            <a:off x="5044324" y="6312430"/>
            <a:ext cx="34945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latin typeface="+mj-lt"/>
              </a:rPr>
              <a:t>Town</a:t>
            </a:r>
            <a:endParaRPr kumimoji="0" lang="en-US" altLang="en-US" sz="1200" b="1" i="0" u="none" strike="noStrike" cap="none" normalizeH="0" baseline="0" dirty="0" smtClean="0">
              <a:ln>
                <a:noFill/>
              </a:ln>
              <a:solidFill>
                <a:schemeClr val="tx1"/>
              </a:solidFill>
              <a:effectLst/>
              <a:latin typeface="+mj-lt"/>
            </a:endParaRPr>
          </a:p>
        </p:txBody>
      </p:sp>
      <p:sp>
        <p:nvSpPr>
          <p:cNvPr id="8" name="Rectangle 41"/>
          <p:cNvSpPr>
            <a:spLocks noChangeArrowheads="1"/>
          </p:cNvSpPr>
          <p:nvPr/>
        </p:nvSpPr>
        <p:spPr bwMode="auto">
          <a:xfrm>
            <a:off x="5659804" y="6312430"/>
            <a:ext cx="43281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latin typeface="+mj-lt"/>
              </a:rPr>
              <a:t>Village</a:t>
            </a:r>
            <a:endParaRPr kumimoji="0" lang="en-US" altLang="en-US" sz="1200" b="1" i="0" u="none" strike="noStrike" cap="none" normalizeH="0" baseline="0" dirty="0" smtClean="0">
              <a:ln>
                <a:noFill/>
              </a:ln>
              <a:solidFill>
                <a:schemeClr val="tx1"/>
              </a:solidFill>
              <a:effectLst/>
              <a:latin typeface="+mj-lt"/>
            </a:endParaRPr>
          </a:p>
        </p:txBody>
      </p:sp>
      <p:sp>
        <p:nvSpPr>
          <p:cNvPr id="9" name="Rectangle 41"/>
          <p:cNvSpPr>
            <a:spLocks noChangeArrowheads="1"/>
          </p:cNvSpPr>
          <p:nvPr/>
        </p:nvSpPr>
        <p:spPr bwMode="auto">
          <a:xfrm>
            <a:off x="6265402" y="6312430"/>
            <a:ext cx="45044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latin typeface="+mj-lt"/>
              </a:rPr>
              <a:t>Hamlet</a:t>
            </a:r>
            <a:endParaRPr kumimoji="0" lang="en-US" altLang="en-US" sz="12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4258644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a:xfrm>
            <a:off x="457200" y="215371"/>
            <a:ext cx="7583714" cy="1097279"/>
          </a:xfrm>
        </p:spPr>
        <p:txBody>
          <a:bodyPr/>
          <a:lstStyle/>
          <a:p>
            <a:r>
              <a:rPr lang="en-US" sz="3400" dirty="0"/>
              <a:t>12.2.2 Hierarchy of Consumer Services </a:t>
            </a:r>
            <a:r>
              <a:rPr lang="en-US" sz="2000" b="0" dirty="0" smtClean="0"/>
              <a:t>(5 </a:t>
            </a:r>
            <a:r>
              <a:rPr lang="en-US" sz="2000" b="0" dirty="0"/>
              <a:t>of </a:t>
            </a:r>
            <a:r>
              <a:rPr lang="en-US" sz="2000" b="0" dirty="0" smtClean="0"/>
              <a:t>5)</a:t>
            </a:r>
            <a:endParaRPr lang="en-US" sz="2000" b="0" dirty="0"/>
          </a:p>
        </p:txBody>
      </p:sp>
      <p:sp>
        <p:nvSpPr>
          <p:cNvPr id="4" name="Content Placeholder 3">
            <a:extLst>
              <a:ext uri="{FF2B5EF4-FFF2-40B4-BE49-F238E27FC236}">
                <a16:creationId xmlns:a16="http://schemas.microsoft.com/office/drawing/2014/main" id="{49D0DA5C-0CA6-4CF4-B0C4-B692C06DCAFF}"/>
              </a:ext>
            </a:extLst>
          </p:cNvPr>
          <p:cNvSpPr>
            <a:spLocks noGrp="1"/>
          </p:cNvSpPr>
          <p:nvPr>
            <p:ph sz="quarter" idx="14"/>
          </p:nvPr>
        </p:nvSpPr>
        <p:spPr>
          <a:xfrm>
            <a:off x="457200" y="1556328"/>
            <a:ext cx="8505371" cy="928080"/>
          </a:xfrm>
        </p:spPr>
        <p:txBody>
          <a:bodyPr/>
          <a:lstStyle/>
          <a:p>
            <a:pPr marL="432" indent="0">
              <a:buNone/>
            </a:pPr>
            <a:r>
              <a:rPr lang="en-US" altLang="en-US" sz="2000" b="1" dirty="0"/>
              <a:t>Figure 12-11:</a:t>
            </a:r>
            <a:r>
              <a:rPr lang="en-US" altLang="en-US" sz="2000" dirty="0"/>
              <a:t> Following the predictions of central place theory, there are many hamlets, fewer villages, even fewer small towns, and only one city (Minot) in the region mapped here.</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888" y="2585170"/>
            <a:ext cx="7424224" cy="3712112"/>
          </a:xfrm>
          <a:prstGeom prst="rect">
            <a:avLst/>
          </a:prstGeom>
        </p:spPr>
      </p:pic>
      <p:sp>
        <p:nvSpPr>
          <p:cNvPr id="10" name="Rectangle 5"/>
          <p:cNvSpPr>
            <a:spLocks noChangeArrowheads="1"/>
          </p:cNvSpPr>
          <p:nvPr/>
        </p:nvSpPr>
        <p:spPr bwMode="auto">
          <a:xfrm>
            <a:off x="4284664" y="587216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83</a:t>
            </a:r>
            <a:endParaRPr kumimoji="0" lang="en-US" altLang="en-US" sz="1200" b="1" i="0" u="none" strike="noStrike" cap="none" normalizeH="0" baseline="0" dirty="0" smtClean="0">
              <a:ln>
                <a:noFill/>
              </a:ln>
              <a:solidFill>
                <a:schemeClr val="tx1"/>
              </a:solidFill>
              <a:effectLst/>
              <a:latin typeface="+mj-lt"/>
            </a:endParaRPr>
          </a:p>
        </p:txBody>
      </p:sp>
      <p:sp>
        <p:nvSpPr>
          <p:cNvPr id="11" name="Rectangle 6"/>
          <p:cNvSpPr>
            <a:spLocks noChangeArrowheads="1"/>
          </p:cNvSpPr>
          <p:nvPr/>
        </p:nvSpPr>
        <p:spPr bwMode="auto">
          <a:xfrm>
            <a:off x="4283076" y="3944938"/>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83</a:t>
            </a:r>
            <a:endParaRPr kumimoji="0" lang="en-US" altLang="en-US" sz="1200" b="1" i="0" u="none" strike="noStrike" cap="none" normalizeH="0" baseline="0" dirty="0" smtClean="0">
              <a:ln>
                <a:noFill/>
              </a:ln>
              <a:solidFill>
                <a:schemeClr val="tx1"/>
              </a:solidFill>
              <a:effectLst/>
              <a:latin typeface="+mj-lt"/>
            </a:endParaRPr>
          </a:p>
        </p:txBody>
      </p:sp>
      <p:sp>
        <p:nvSpPr>
          <p:cNvPr id="12" name="Rectangle 7"/>
          <p:cNvSpPr>
            <a:spLocks noChangeArrowheads="1"/>
          </p:cNvSpPr>
          <p:nvPr/>
        </p:nvSpPr>
        <p:spPr bwMode="auto">
          <a:xfrm>
            <a:off x="1022351" y="5383213"/>
            <a:ext cx="9297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0000"/>
                </a:solidFill>
                <a:effectLst/>
                <a:latin typeface="+mj-lt"/>
              </a:rPr>
              <a:t>N</a:t>
            </a:r>
            <a:endParaRPr kumimoji="0" lang="en-US" altLang="en-US" sz="1200" b="1" i="1" u="none" strike="noStrike" cap="none" normalizeH="0" baseline="0" dirty="0" smtClean="0">
              <a:ln>
                <a:noFill/>
              </a:ln>
              <a:solidFill>
                <a:schemeClr val="tx1"/>
              </a:solidFill>
              <a:effectLst/>
              <a:latin typeface="+mj-lt"/>
            </a:endParaRPr>
          </a:p>
        </p:txBody>
      </p:sp>
      <p:sp>
        <p:nvSpPr>
          <p:cNvPr id="13" name="Rectangle 8"/>
          <p:cNvSpPr>
            <a:spLocks noChangeArrowheads="1"/>
          </p:cNvSpPr>
          <p:nvPr/>
        </p:nvSpPr>
        <p:spPr bwMode="auto">
          <a:xfrm>
            <a:off x="6915152" y="4197351"/>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2</a:t>
            </a:r>
            <a:endParaRPr kumimoji="0" lang="en-US" altLang="en-US" sz="1200" b="1" i="0" u="none" strike="noStrike" cap="none" normalizeH="0" baseline="0" dirty="0" smtClean="0">
              <a:ln>
                <a:noFill/>
              </a:ln>
              <a:solidFill>
                <a:schemeClr val="tx1"/>
              </a:solidFill>
              <a:effectLst/>
              <a:latin typeface="+mj-lt"/>
            </a:endParaRPr>
          </a:p>
        </p:txBody>
      </p:sp>
      <p:sp>
        <p:nvSpPr>
          <p:cNvPr id="14" name="Rectangle 9"/>
          <p:cNvSpPr>
            <a:spLocks noChangeArrowheads="1"/>
          </p:cNvSpPr>
          <p:nvPr/>
        </p:nvSpPr>
        <p:spPr bwMode="auto">
          <a:xfrm>
            <a:off x="5434014" y="4333876"/>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2</a:t>
            </a:r>
            <a:endParaRPr kumimoji="0" lang="en-US" altLang="en-US" sz="1200" b="1" i="0" u="none" strike="noStrike" cap="none" normalizeH="0" baseline="0" dirty="0" smtClean="0">
              <a:ln>
                <a:noFill/>
              </a:ln>
              <a:solidFill>
                <a:schemeClr val="tx1"/>
              </a:solidFill>
              <a:effectLst/>
              <a:latin typeface="+mj-lt"/>
            </a:endParaRPr>
          </a:p>
        </p:txBody>
      </p:sp>
      <p:sp>
        <p:nvSpPr>
          <p:cNvPr id="15" name="Rectangle 10"/>
          <p:cNvSpPr>
            <a:spLocks noChangeArrowheads="1"/>
          </p:cNvSpPr>
          <p:nvPr/>
        </p:nvSpPr>
        <p:spPr bwMode="auto">
          <a:xfrm>
            <a:off x="3086101" y="3549651"/>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52</a:t>
            </a:r>
            <a:endParaRPr kumimoji="0" lang="en-US" altLang="en-US" sz="12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5802314" y="5321301"/>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52</a:t>
            </a:r>
            <a:endParaRPr kumimoji="0" lang="en-US" altLang="en-US" sz="1200" b="1" i="0" u="none" strike="noStrike" cap="none" normalizeH="0" baseline="0" dirty="0" smtClean="0">
              <a:ln>
                <a:noFill/>
              </a:ln>
              <a:solidFill>
                <a:schemeClr val="tx1"/>
              </a:solidFill>
              <a:effectLst/>
              <a:latin typeface="+mj-lt"/>
            </a:endParaRPr>
          </a:p>
        </p:txBody>
      </p:sp>
      <p:sp>
        <p:nvSpPr>
          <p:cNvPr id="17" name="Rectangle 12"/>
          <p:cNvSpPr>
            <a:spLocks noChangeArrowheads="1"/>
          </p:cNvSpPr>
          <p:nvPr/>
        </p:nvSpPr>
        <p:spPr bwMode="auto">
          <a:xfrm>
            <a:off x="2897189" y="4243388"/>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2</a:t>
            </a:r>
            <a:endParaRPr kumimoji="0" lang="en-US" altLang="en-US" sz="1200" b="1" i="0" u="none" strike="noStrike" cap="none" normalizeH="0" baseline="0" dirty="0" smtClean="0">
              <a:ln>
                <a:noFill/>
              </a:ln>
              <a:solidFill>
                <a:schemeClr val="tx1"/>
              </a:solidFill>
              <a:effectLst/>
              <a:latin typeface="+mj-lt"/>
            </a:endParaRPr>
          </a:p>
        </p:txBody>
      </p:sp>
      <p:sp>
        <p:nvSpPr>
          <p:cNvPr id="18" name="Rectangle 13"/>
          <p:cNvSpPr>
            <a:spLocks noChangeArrowheads="1"/>
          </p:cNvSpPr>
          <p:nvPr/>
        </p:nvSpPr>
        <p:spPr bwMode="auto">
          <a:xfrm>
            <a:off x="7515227" y="2841626"/>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5</a:t>
            </a:r>
            <a:endParaRPr kumimoji="0" lang="en-US" altLang="en-US" sz="12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5149852" y="2962276"/>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5</a:t>
            </a:r>
            <a:endParaRPr kumimoji="0" lang="en-US" altLang="en-US" sz="1200" b="1" i="0" u="none" strike="noStrike" cap="none" normalizeH="0" baseline="0" dirty="0" smtClean="0">
              <a:ln>
                <a:noFill/>
              </a:ln>
              <a:solidFill>
                <a:schemeClr val="tx1"/>
              </a:solidFill>
              <a:effectLst/>
              <a:latin typeface="+mj-lt"/>
            </a:endParaRPr>
          </a:p>
        </p:txBody>
      </p:sp>
      <p:sp>
        <p:nvSpPr>
          <p:cNvPr id="20" name="Rectangle 15"/>
          <p:cNvSpPr>
            <a:spLocks noChangeArrowheads="1"/>
          </p:cNvSpPr>
          <p:nvPr/>
        </p:nvSpPr>
        <p:spPr bwMode="auto">
          <a:xfrm>
            <a:off x="3100389" y="3094038"/>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5</a:t>
            </a:r>
            <a:endParaRPr kumimoji="0" lang="en-US" altLang="en-US" sz="1200" b="1" i="0" u="none" strike="noStrike" cap="none" normalizeH="0" baseline="0" dirty="0" smtClean="0">
              <a:ln>
                <a:noFill/>
              </a:ln>
              <a:solidFill>
                <a:schemeClr val="tx1"/>
              </a:solidFill>
              <a:effectLst/>
              <a:latin typeface="+mj-lt"/>
            </a:endParaRPr>
          </a:p>
        </p:txBody>
      </p:sp>
      <p:sp>
        <p:nvSpPr>
          <p:cNvPr id="21" name="Rectangle 16"/>
          <p:cNvSpPr>
            <a:spLocks noChangeArrowheads="1"/>
          </p:cNvSpPr>
          <p:nvPr/>
        </p:nvSpPr>
        <p:spPr bwMode="auto">
          <a:xfrm>
            <a:off x="1336676" y="5334001"/>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23</a:t>
            </a:r>
            <a:endParaRPr kumimoji="0" lang="en-US" altLang="en-US" sz="1200" b="1" i="0" u="none" strike="noStrike" cap="none" normalizeH="0" baseline="0" dirty="0" smtClean="0">
              <a:ln>
                <a:noFill/>
              </a:ln>
              <a:solidFill>
                <a:schemeClr val="tx1"/>
              </a:solidFill>
              <a:effectLst/>
              <a:latin typeface="+mj-lt"/>
            </a:endParaRPr>
          </a:p>
        </p:txBody>
      </p:sp>
      <p:sp>
        <p:nvSpPr>
          <p:cNvPr id="22" name="Rectangle 17"/>
          <p:cNvSpPr>
            <a:spLocks noChangeArrowheads="1"/>
          </p:cNvSpPr>
          <p:nvPr/>
        </p:nvSpPr>
        <p:spPr bwMode="auto">
          <a:xfrm>
            <a:off x="3175001" y="5138738"/>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23</a:t>
            </a:r>
            <a:endParaRPr kumimoji="0" lang="en-US" altLang="en-US" sz="1200" b="1" i="0" u="none" strike="noStrike" cap="none" normalizeH="0" baseline="0" dirty="0" smtClean="0">
              <a:ln>
                <a:noFill/>
              </a:ln>
              <a:solidFill>
                <a:schemeClr val="tx1"/>
              </a:solidFill>
              <a:effectLst/>
              <a:latin typeface="+mj-lt"/>
            </a:endParaRPr>
          </a:p>
        </p:txBody>
      </p:sp>
      <p:sp>
        <p:nvSpPr>
          <p:cNvPr id="23" name="Rectangle 18"/>
          <p:cNvSpPr>
            <a:spLocks noChangeArrowheads="1"/>
          </p:cNvSpPr>
          <p:nvPr/>
        </p:nvSpPr>
        <p:spPr bwMode="auto">
          <a:xfrm>
            <a:off x="5476877" y="5634038"/>
            <a:ext cx="3286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Butte</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24" name="Rectangle 19"/>
          <p:cNvSpPr>
            <a:spLocks noChangeArrowheads="1"/>
          </p:cNvSpPr>
          <p:nvPr/>
        </p:nvSpPr>
        <p:spPr bwMode="auto">
          <a:xfrm>
            <a:off x="5795964" y="5535613"/>
            <a:ext cx="24205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Kief</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25" name="Rectangle 20"/>
          <p:cNvSpPr>
            <a:spLocks noChangeArrowheads="1"/>
          </p:cNvSpPr>
          <p:nvPr/>
        </p:nvSpPr>
        <p:spPr bwMode="auto">
          <a:xfrm>
            <a:off x="5024439" y="5440363"/>
            <a:ext cx="32060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Ruso</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26" name="Rectangle 21"/>
          <p:cNvSpPr>
            <a:spLocks noChangeArrowheads="1"/>
          </p:cNvSpPr>
          <p:nvPr/>
        </p:nvSpPr>
        <p:spPr bwMode="auto">
          <a:xfrm>
            <a:off x="5643564" y="3754438"/>
            <a:ext cx="4055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Bantry</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27" name="Rectangle 22"/>
          <p:cNvSpPr>
            <a:spLocks noChangeArrowheads="1"/>
          </p:cNvSpPr>
          <p:nvPr/>
        </p:nvSpPr>
        <p:spPr bwMode="auto">
          <a:xfrm>
            <a:off x="5129214" y="3365501"/>
            <a:ext cx="44723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Kramer</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28" name="Rectangle 23"/>
          <p:cNvSpPr>
            <a:spLocks noChangeArrowheads="1"/>
          </p:cNvSpPr>
          <p:nvPr/>
        </p:nvSpPr>
        <p:spPr bwMode="auto">
          <a:xfrm>
            <a:off x="3143251" y="3249613"/>
            <a:ext cx="36869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Tolley</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29" name="Rectangle 24"/>
          <p:cNvSpPr>
            <a:spLocks noChangeArrowheads="1"/>
          </p:cNvSpPr>
          <p:nvPr/>
        </p:nvSpPr>
        <p:spPr bwMode="auto">
          <a:xfrm>
            <a:off x="4005264" y="2835276"/>
            <a:ext cx="46166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Loraine</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0" name="Rectangle 25"/>
          <p:cNvSpPr>
            <a:spLocks noChangeArrowheads="1"/>
          </p:cNvSpPr>
          <p:nvPr/>
        </p:nvSpPr>
        <p:spPr bwMode="auto">
          <a:xfrm>
            <a:off x="5226052" y="5287963"/>
            <a:ext cx="44884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B86056"/>
                </a:solidFill>
                <a:effectLst>
                  <a:glow rad="63500">
                    <a:schemeClr val="bg1">
                      <a:alpha val="60000"/>
                    </a:schemeClr>
                  </a:glow>
                </a:effectLst>
                <a:latin typeface="+mj-lt"/>
              </a:rPr>
              <a:t>Balfour</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31" name="Rectangle 26"/>
          <p:cNvSpPr>
            <a:spLocks noChangeArrowheads="1"/>
          </p:cNvSpPr>
          <p:nvPr/>
        </p:nvSpPr>
        <p:spPr bwMode="auto">
          <a:xfrm>
            <a:off x="6054727" y="5592763"/>
            <a:ext cx="38472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Martin</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2" name="Rectangle 27"/>
          <p:cNvSpPr>
            <a:spLocks noChangeArrowheads="1"/>
          </p:cNvSpPr>
          <p:nvPr/>
        </p:nvSpPr>
        <p:spPr bwMode="auto">
          <a:xfrm>
            <a:off x="4460876" y="3101976"/>
            <a:ext cx="53860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err="1" smtClean="0">
                <a:ln>
                  <a:noFill/>
                </a:ln>
                <a:solidFill>
                  <a:srgbClr val="B86056"/>
                </a:solidFill>
                <a:effectLst>
                  <a:glow rad="63500">
                    <a:schemeClr val="bg1">
                      <a:alpha val="60000"/>
                    </a:schemeClr>
                  </a:glow>
                </a:effectLst>
                <a:latin typeface="+mj-lt"/>
              </a:rPr>
              <a:t>Maxbass</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33" name="Rectangle 28"/>
          <p:cNvSpPr>
            <a:spLocks noChangeArrowheads="1"/>
          </p:cNvSpPr>
          <p:nvPr/>
        </p:nvSpPr>
        <p:spPr bwMode="auto">
          <a:xfrm>
            <a:off x="5643564" y="3365501"/>
            <a:ext cx="5177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Gardena</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4" name="Rectangle 29"/>
          <p:cNvSpPr>
            <a:spLocks noChangeArrowheads="1"/>
          </p:cNvSpPr>
          <p:nvPr/>
        </p:nvSpPr>
        <p:spPr bwMode="auto">
          <a:xfrm>
            <a:off x="6264277" y="3228976"/>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Overly</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5" name="Rectangle 30"/>
          <p:cNvSpPr>
            <a:spLocks noChangeArrowheads="1"/>
          </p:cNvSpPr>
          <p:nvPr/>
        </p:nvSpPr>
        <p:spPr bwMode="auto">
          <a:xfrm>
            <a:off x="2493964" y="3775076"/>
            <a:ext cx="75501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B86056"/>
                </a:solidFill>
                <a:effectLst>
                  <a:glow rad="63500">
                    <a:schemeClr val="bg1">
                      <a:alpha val="60000"/>
                    </a:schemeClr>
                  </a:glow>
                </a:effectLst>
                <a:latin typeface="+mj-lt"/>
              </a:rPr>
              <a:t>Donnybrook</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36" name="Rectangle 31"/>
          <p:cNvSpPr>
            <a:spLocks noChangeArrowheads="1"/>
          </p:cNvSpPr>
          <p:nvPr/>
        </p:nvSpPr>
        <p:spPr bwMode="auto">
          <a:xfrm>
            <a:off x="2513014" y="4068763"/>
            <a:ext cx="50334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Palermo</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7" name="Rectangle 32"/>
          <p:cNvSpPr>
            <a:spLocks noChangeArrowheads="1"/>
          </p:cNvSpPr>
          <p:nvPr/>
        </p:nvSpPr>
        <p:spPr bwMode="auto">
          <a:xfrm>
            <a:off x="1036639" y="3973513"/>
            <a:ext cx="71173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B86056"/>
                </a:solidFill>
                <a:effectLst>
                  <a:glow rad="63500">
                    <a:schemeClr val="bg1">
                      <a:alpha val="60000"/>
                    </a:schemeClr>
                  </a:glow>
                </a:effectLst>
                <a:latin typeface="+mj-lt"/>
              </a:rPr>
              <a:t>White Earth</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38" name="Rectangle 33"/>
          <p:cNvSpPr>
            <a:spLocks noChangeArrowheads="1"/>
          </p:cNvSpPr>
          <p:nvPr/>
        </p:nvSpPr>
        <p:spPr bwMode="auto">
          <a:xfrm>
            <a:off x="3768726" y="5565776"/>
            <a:ext cx="5049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Douglas</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9" name="Rectangle 34"/>
          <p:cNvSpPr>
            <a:spLocks noChangeArrowheads="1"/>
          </p:cNvSpPr>
          <p:nvPr/>
        </p:nvSpPr>
        <p:spPr bwMode="auto">
          <a:xfrm>
            <a:off x="3741739" y="5240338"/>
            <a:ext cx="36227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Ryder</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0" name="Rectangle 35"/>
          <p:cNvSpPr>
            <a:spLocks noChangeArrowheads="1"/>
          </p:cNvSpPr>
          <p:nvPr/>
        </p:nvSpPr>
        <p:spPr bwMode="auto">
          <a:xfrm>
            <a:off x="4867277" y="5146676"/>
            <a:ext cx="4680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Voltaire</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1" name="Rectangle 36"/>
          <p:cNvSpPr>
            <a:spLocks noChangeArrowheads="1"/>
          </p:cNvSpPr>
          <p:nvPr/>
        </p:nvSpPr>
        <p:spPr bwMode="auto">
          <a:xfrm>
            <a:off x="5438777" y="5030788"/>
            <a:ext cx="4408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Bergen</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2" name="Rectangle 37"/>
          <p:cNvSpPr>
            <a:spLocks noChangeArrowheads="1"/>
          </p:cNvSpPr>
          <p:nvPr/>
        </p:nvSpPr>
        <p:spPr bwMode="auto">
          <a:xfrm>
            <a:off x="3789364" y="3386138"/>
            <a:ext cx="37670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Grano</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3" name="Rectangle 38"/>
          <p:cNvSpPr>
            <a:spLocks noChangeArrowheads="1"/>
          </p:cNvSpPr>
          <p:nvPr/>
        </p:nvSpPr>
        <p:spPr bwMode="auto">
          <a:xfrm>
            <a:off x="5486402" y="2624138"/>
            <a:ext cx="3975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Souris</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4" name="Rectangle 39"/>
          <p:cNvSpPr>
            <a:spLocks noChangeArrowheads="1"/>
          </p:cNvSpPr>
          <p:nvPr/>
        </p:nvSpPr>
        <p:spPr bwMode="auto">
          <a:xfrm>
            <a:off x="5019677" y="2640013"/>
            <a:ext cx="37670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Landa</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5" name="Rectangle 40"/>
          <p:cNvSpPr>
            <a:spLocks noChangeArrowheads="1"/>
          </p:cNvSpPr>
          <p:nvPr/>
        </p:nvSpPr>
        <p:spPr bwMode="auto">
          <a:xfrm>
            <a:off x="4425951" y="2576513"/>
            <a:ext cx="388938"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B86056"/>
                </a:solidFill>
                <a:effectLst>
                  <a:glow rad="63500">
                    <a:schemeClr val="bg1">
                      <a:alpha val="60000"/>
                    </a:schemeClr>
                  </a:glow>
                </a:effectLst>
                <a:latin typeface="+mj-lt"/>
              </a:rPr>
              <a:t>Antler</a:t>
            </a:r>
            <a:endParaRPr kumimoji="0" lang="en-US" altLang="en-US"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6" name="Rectangle 41"/>
          <p:cNvSpPr>
            <a:spLocks noChangeArrowheads="1"/>
          </p:cNvSpPr>
          <p:nvPr/>
        </p:nvSpPr>
        <p:spPr bwMode="auto">
          <a:xfrm>
            <a:off x="6305552" y="4614863"/>
            <a:ext cx="3125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Balta</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7" name="Rectangle 42"/>
          <p:cNvSpPr>
            <a:spLocks noChangeArrowheads="1"/>
          </p:cNvSpPr>
          <p:nvPr/>
        </p:nvSpPr>
        <p:spPr bwMode="auto">
          <a:xfrm>
            <a:off x="7194552" y="4132263"/>
            <a:ext cx="32060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Knox</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8" name="Rectangle 43"/>
          <p:cNvSpPr>
            <a:spLocks noChangeArrowheads="1"/>
          </p:cNvSpPr>
          <p:nvPr/>
        </p:nvSpPr>
        <p:spPr bwMode="auto">
          <a:xfrm>
            <a:off x="7194552" y="3702051"/>
            <a:ext cx="48571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Wolford</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49" name="Rectangle 44"/>
          <p:cNvSpPr>
            <a:spLocks noChangeArrowheads="1"/>
          </p:cNvSpPr>
          <p:nvPr/>
        </p:nvSpPr>
        <p:spPr bwMode="auto">
          <a:xfrm>
            <a:off x="7026277" y="3459163"/>
            <a:ext cx="29174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Mylo</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0" name="Rectangle 45"/>
          <p:cNvSpPr>
            <a:spLocks noChangeArrowheads="1"/>
          </p:cNvSpPr>
          <p:nvPr/>
        </p:nvSpPr>
        <p:spPr bwMode="auto">
          <a:xfrm>
            <a:off x="7616827" y="3197226"/>
            <a:ext cx="32701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Perth</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1" name="Rectangle 46"/>
          <p:cNvSpPr>
            <a:spLocks noChangeArrowheads="1"/>
          </p:cNvSpPr>
          <p:nvPr/>
        </p:nvSpPr>
        <p:spPr bwMode="auto">
          <a:xfrm>
            <a:off x="7683502" y="4251326"/>
            <a:ext cx="36869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B86056"/>
                </a:solidFill>
                <a:effectLst>
                  <a:glow rad="63500">
                    <a:schemeClr val="bg1">
                      <a:alpha val="60000"/>
                    </a:schemeClr>
                  </a:glow>
                </a:effectLst>
                <a:latin typeface="+mj-lt"/>
              </a:rPr>
              <a:t>Leeds</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52" name="Rectangle 47"/>
          <p:cNvSpPr>
            <a:spLocks noChangeArrowheads="1"/>
          </p:cNvSpPr>
          <p:nvPr/>
        </p:nvSpPr>
        <p:spPr bwMode="auto">
          <a:xfrm>
            <a:off x="7131052" y="5030788"/>
            <a:ext cx="5049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Esmond</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3" name="Rectangle 48"/>
          <p:cNvSpPr>
            <a:spLocks noChangeArrowheads="1"/>
          </p:cNvSpPr>
          <p:nvPr/>
        </p:nvSpPr>
        <p:spPr bwMode="auto">
          <a:xfrm>
            <a:off x="7561264" y="5729288"/>
            <a:ext cx="55463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Hamberg</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4" name="Rectangle 49"/>
          <p:cNvSpPr>
            <a:spLocks noChangeArrowheads="1"/>
          </p:cNvSpPr>
          <p:nvPr/>
        </p:nvSpPr>
        <p:spPr bwMode="auto">
          <a:xfrm>
            <a:off x="7210427" y="4578351"/>
            <a:ext cx="6604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err="1" smtClean="0">
                <a:ln>
                  <a:noFill/>
                </a:ln>
                <a:solidFill>
                  <a:srgbClr val="B86056"/>
                </a:solidFill>
                <a:effectLst>
                  <a:glow rad="63500">
                    <a:schemeClr val="bg1">
                      <a:alpha val="60000"/>
                    </a:schemeClr>
                  </a:glow>
                </a:effectLst>
                <a:latin typeface="+mj-lt"/>
              </a:rPr>
              <a:t>Brinsmade</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55" name="Rectangle 50"/>
          <p:cNvSpPr>
            <a:spLocks noChangeArrowheads="1"/>
          </p:cNvSpPr>
          <p:nvPr/>
        </p:nvSpPr>
        <p:spPr bwMode="auto">
          <a:xfrm>
            <a:off x="7115177" y="4364038"/>
            <a:ext cx="2837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York</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6" name="Rectangle 51"/>
          <p:cNvSpPr>
            <a:spLocks noChangeArrowheads="1"/>
          </p:cNvSpPr>
          <p:nvPr/>
        </p:nvSpPr>
        <p:spPr bwMode="auto">
          <a:xfrm>
            <a:off x="2249489" y="2630488"/>
            <a:ext cx="45525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err="1" smtClean="0">
                <a:ln>
                  <a:noFill/>
                </a:ln>
                <a:solidFill>
                  <a:srgbClr val="B86056"/>
                </a:solidFill>
                <a:effectLst>
                  <a:glow rad="63500">
                    <a:schemeClr val="bg1">
                      <a:alpha val="60000"/>
                    </a:schemeClr>
                  </a:glow>
                </a:effectLst>
                <a:latin typeface="+mj-lt"/>
              </a:rPr>
              <a:t>Flaxton</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57" name="Rectangle 52"/>
          <p:cNvSpPr>
            <a:spLocks noChangeArrowheads="1"/>
          </p:cNvSpPr>
          <p:nvPr/>
        </p:nvSpPr>
        <p:spPr bwMode="auto">
          <a:xfrm>
            <a:off x="4387851" y="5451476"/>
            <a:ext cx="5402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Benedict</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8" name="Rectangle 53"/>
          <p:cNvSpPr>
            <a:spLocks noChangeArrowheads="1"/>
          </p:cNvSpPr>
          <p:nvPr/>
        </p:nvSpPr>
        <p:spPr bwMode="auto">
          <a:xfrm>
            <a:off x="5613402" y="4814888"/>
            <a:ext cx="5963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B86056"/>
                </a:solidFill>
                <a:effectLst>
                  <a:glow rad="63500">
                    <a:schemeClr val="bg1">
                      <a:alpha val="60000"/>
                    </a:schemeClr>
                  </a:glow>
                </a:effectLst>
                <a:latin typeface="+mj-lt"/>
              </a:rPr>
              <a:t>Karlsruhe</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59" name="Rectangle 54"/>
          <p:cNvSpPr>
            <a:spLocks noChangeArrowheads="1"/>
          </p:cNvSpPr>
          <p:nvPr/>
        </p:nvSpPr>
        <p:spPr bwMode="auto">
          <a:xfrm>
            <a:off x="3905251" y="2976563"/>
            <a:ext cx="42479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ED1A3B"/>
                </a:solidFill>
                <a:effectLst>
                  <a:glow rad="63500">
                    <a:schemeClr val="bg1">
                      <a:alpha val="60000"/>
                    </a:schemeClr>
                  </a:glow>
                </a:effectLst>
                <a:latin typeface="+mj-lt"/>
              </a:rPr>
              <a:t>Mohall</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60" name="Rectangle 55"/>
          <p:cNvSpPr>
            <a:spLocks noChangeArrowheads="1"/>
          </p:cNvSpPr>
          <p:nvPr/>
        </p:nvSpPr>
        <p:spPr bwMode="auto">
          <a:xfrm>
            <a:off x="5995989" y="4268788"/>
            <a:ext cx="47769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Towner</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1" name="Rectangle 56"/>
          <p:cNvSpPr>
            <a:spLocks noChangeArrowheads="1"/>
          </p:cNvSpPr>
          <p:nvPr/>
        </p:nvSpPr>
        <p:spPr bwMode="auto">
          <a:xfrm>
            <a:off x="6196014" y="3475038"/>
            <a:ext cx="71493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Willow City</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2" name="Rectangle 57"/>
          <p:cNvSpPr>
            <a:spLocks noChangeArrowheads="1"/>
          </p:cNvSpPr>
          <p:nvPr/>
        </p:nvSpPr>
        <p:spPr bwMode="auto">
          <a:xfrm>
            <a:off x="7813677" y="3359151"/>
            <a:ext cx="44242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ED1A3B"/>
                </a:solidFill>
                <a:effectLst>
                  <a:glow rad="63500">
                    <a:schemeClr val="bg1">
                      <a:alpha val="60000"/>
                    </a:schemeClr>
                  </a:glow>
                </a:effectLst>
                <a:latin typeface="+mj-lt"/>
              </a:rPr>
              <a:t>Bisbee</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63" name="Rectangle 58"/>
          <p:cNvSpPr>
            <a:spLocks noChangeArrowheads="1"/>
          </p:cNvSpPr>
          <p:nvPr/>
        </p:nvSpPr>
        <p:spPr bwMode="auto">
          <a:xfrm>
            <a:off x="6978652" y="4814888"/>
            <a:ext cx="88165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Minnewaukan</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4" name="Rectangle 59"/>
          <p:cNvSpPr>
            <a:spLocks noChangeArrowheads="1"/>
          </p:cNvSpPr>
          <p:nvPr/>
        </p:nvSpPr>
        <p:spPr bwMode="auto">
          <a:xfrm>
            <a:off x="7583489" y="5319713"/>
            <a:ext cx="47769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Oberon</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5" name="Rectangle 60"/>
          <p:cNvSpPr>
            <a:spLocks noChangeArrowheads="1"/>
          </p:cNvSpPr>
          <p:nvPr/>
        </p:nvSpPr>
        <p:spPr bwMode="auto">
          <a:xfrm>
            <a:off x="6584952" y="6054726"/>
            <a:ext cx="70371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ED1A3B"/>
                </a:solidFill>
                <a:effectLst>
                  <a:glow rad="63500">
                    <a:schemeClr val="bg1">
                      <a:alpha val="60000"/>
                    </a:schemeClr>
                  </a:glow>
                </a:effectLst>
                <a:latin typeface="+mj-lt"/>
              </a:rPr>
              <a:t>Fessenden</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66" name="Rectangle 61"/>
          <p:cNvSpPr>
            <a:spLocks noChangeArrowheads="1"/>
          </p:cNvSpPr>
          <p:nvPr/>
        </p:nvSpPr>
        <p:spPr bwMode="auto">
          <a:xfrm>
            <a:off x="6889752" y="5246688"/>
            <a:ext cx="58349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Maddock</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7" name="Rectangle 62"/>
          <p:cNvSpPr>
            <a:spLocks noChangeArrowheads="1"/>
          </p:cNvSpPr>
          <p:nvPr/>
        </p:nvSpPr>
        <p:spPr bwMode="auto">
          <a:xfrm>
            <a:off x="7334252" y="3033713"/>
            <a:ext cx="59311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err="1" smtClean="0">
                <a:ln>
                  <a:noFill/>
                </a:ln>
                <a:solidFill>
                  <a:srgbClr val="ED1A3B"/>
                </a:solidFill>
                <a:effectLst>
                  <a:glow rad="63500">
                    <a:schemeClr val="bg1">
                      <a:alpha val="60000"/>
                    </a:schemeClr>
                  </a:glow>
                </a:effectLst>
                <a:latin typeface="+mj-lt"/>
              </a:rPr>
              <a:t>Rocklake</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68" name="Rectangle 63"/>
          <p:cNvSpPr>
            <a:spLocks noChangeArrowheads="1"/>
          </p:cNvSpPr>
          <p:nvPr/>
        </p:nvSpPr>
        <p:spPr bwMode="auto">
          <a:xfrm>
            <a:off x="5092702" y="3117851"/>
            <a:ext cx="57547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Newburg</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69" name="Rectangle 64"/>
          <p:cNvSpPr>
            <a:spLocks noChangeArrowheads="1"/>
          </p:cNvSpPr>
          <p:nvPr/>
        </p:nvSpPr>
        <p:spPr bwMode="auto">
          <a:xfrm>
            <a:off x="6069014" y="5219701"/>
            <a:ext cx="37670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Drake</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70" name="Rectangle 65"/>
          <p:cNvSpPr>
            <a:spLocks noChangeArrowheads="1"/>
          </p:cNvSpPr>
          <p:nvPr/>
        </p:nvSpPr>
        <p:spPr bwMode="auto">
          <a:xfrm>
            <a:off x="4387851" y="5649913"/>
            <a:ext cx="26289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Max</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71" name="Rectangle 66"/>
          <p:cNvSpPr>
            <a:spLocks noChangeArrowheads="1"/>
          </p:cNvSpPr>
          <p:nvPr/>
        </p:nvSpPr>
        <p:spPr bwMode="auto">
          <a:xfrm>
            <a:off x="6321427" y="5367338"/>
            <a:ext cx="68929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Anamoose</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72" name="Rectangle 67"/>
          <p:cNvSpPr>
            <a:spLocks noChangeArrowheads="1"/>
          </p:cNvSpPr>
          <p:nvPr/>
        </p:nvSpPr>
        <p:spPr bwMode="auto">
          <a:xfrm>
            <a:off x="6591302" y="2876551"/>
            <a:ext cx="57547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ED1A3B"/>
                </a:solidFill>
                <a:effectLst>
                  <a:glow rad="63500">
                    <a:schemeClr val="bg1">
                      <a:alpha val="60000"/>
                    </a:schemeClr>
                  </a:glow>
                </a:effectLst>
                <a:latin typeface="+mj-lt"/>
              </a:rPr>
              <a:t>Dunseith</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73" name="Rectangle 68"/>
          <p:cNvSpPr>
            <a:spLocks noChangeArrowheads="1"/>
          </p:cNvSpPr>
          <p:nvPr/>
        </p:nvSpPr>
        <p:spPr bwMode="auto">
          <a:xfrm>
            <a:off x="6846889" y="3201988"/>
            <a:ext cx="45685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Rolette</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74" name="Rectangle 69"/>
          <p:cNvSpPr>
            <a:spLocks noChangeArrowheads="1"/>
          </p:cNvSpPr>
          <p:nvPr/>
        </p:nvSpPr>
        <p:spPr bwMode="auto">
          <a:xfrm>
            <a:off x="5192714" y="4489451"/>
            <a:ext cx="57547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Granville</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75" name="Rectangle 70"/>
          <p:cNvSpPr>
            <a:spLocks noChangeArrowheads="1"/>
          </p:cNvSpPr>
          <p:nvPr/>
        </p:nvSpPr>
        <p:spPr bwMode="auto">
          <a:xfrm>
            <a:off x="2749551" y="2849563"/>
            <a:ext cx="58990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Bowbells</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76" name="Rectangle 71"/>
          <p:cNvSpPr>
            <a:spLocks noChangeArrowheads="1"/>
          </p:cNvSpPr>
          <p:nvPr/>
        </p:nvSpPr>
        <p:spPr bwMode="auto">
          <a:xfrm>
            <a:off x="3230564" y="4416426"/>
            <a:ext cx="59311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ED1A3B"/>
                </a:solidFill>
                <a:effectLst>
                  <a:glow rad="63500">
                    <a:schemeClr val="bg1">
                      <a:alpha val="60000"/>
                    </a:schemeClr>
                  </a:glow>
                </a:effectLst>
                <a:latin typeface="+mj-lt"/>
              </a:rPr>
              <a:t>Des Lacs</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77" name="Rectangle 72"/>
          <p:cNvSpPr>
            <a:spLocks noChangeArrowheads="1"/>
          </p:cNvSpPr>
          <p:nvPr/>
        </p:nvSpPr>
        <p:spPr bwMode="auto">
          <a:xfrm>
            <a:off x="3014664" y="4127501"/>
            <a:ext cx="55303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ED1A3B"/>
                </a:solidFill>
                <a:effectLst>
                  <a:glow rad="63500">
                    <a:schemeClr val="bg1">
                      <a:alpha val="60000"/>
                    </a:schemeClr>
                  </a:glow>
                </a:effectLst>
                <a:latin typeface="+mj-lt"/>
              </a:rPr>
              <a:t>Berthold</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78" name="Rectangle 73"/>
          <p:cNvSpPr>
            <a:spLocks noChangeArrowheads="1"/>
          </p:cNvSpPr>
          <p:nvPr/>
        </p:nvSpPr>
        <p:spPr bwMode="auto">
          <a:xfrm>
            <a:off x="1797051" y="4292601"/>
            <a:ext cx="33021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ED1A3B"/>
                </a:solidFill>
                <a:effectLst>
                  <a:glow rad="63500">
                    <a:schemeClr val="bg1">
                      <a:alpha val="60000"/>
                    </a:schemeClr>
                  </a:glow>
                </a:effectLst>
                <a:latin typeface="+mj-lt"/>
              </a:rPr>
              <a:t>Ross</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79" name="Rectangle 74"/>
          <p:cNvSpPr>
            <a:spLocks noChangeArrowheads="1"/>
          </p:cNvSpPr>
          <p:nvPr/>
        </p:nvSpPr>
        <p:spPr bwMode="auto">
          <a:xfrm>
            <a:off x="4267201" y="3370263"/>
            <a:ext cx="57547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Lansford</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80" name="Rectangle 75"/>
          <p:cNvSpPr>
            <a:spLocks noChangeArrowheads="1"/>
          </p:cNvSpPr>
          <p:nvPr/>
        </p:nvSpPr>
        <p:spPr bwMode="auto">
          <a:xfrm>
            <a:off x="4546601" y="3832226"/>
            <a:ext cx="59631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Glenburn</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81" name="Rectangle 76"/>
          <p:cNvSpPr>
            <a:spLocks noChangeArrowheads="1"/>
          </p:cNvSpPr>
          <p:nvPr/>
        </p:nvSpPr>
        <p:spPr bwMode="auto">
          <a:xfrm>
            <a:off x="4856164" y="4027488"/>
            <a:ext cx="50174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Deering</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82" name="Rectangle 77"/>
          <p:cNvSpPr>
            <a:spLocks noChangeArrowheads="1"/>
          </p:cNvSpPr>
          <p:nvPr/>
        </p:nvSpPr>
        <p:spPr bwMode="auto">
          <a:xfrm>
            <a:off x="4876802" y="3670301"/>
            <a:ext cx="45685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Upham</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83" name="Rectangle 78"/>
          <p:cNvSpPr>
            <a:spLocks noChangeArrowheads="1"/>
          </p:cNvSpPr>
          <p:nvPr/>
        </p:nvSpPr>
        <p:spPr bwMode="auto">
          <a:xfrm>
            <a:off x="3087689" y="2635251"/>
            <a:ext cx="64921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ED1A3B"/>
                </a:solidFill>
                <a:effectLst>
                  <a:glow rad="63500">
                    <a:schemeClr val="bg1">
                      <a:alpha val="60000"/>
                    </a:schemeClr>
                  </a:glow>
                </a:effectLst>
                <a:latin typeface="+mj-lt"/>
              </a:rPr>
              <a:t>Sherwood</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84" name="Rectangle 79"/>
          <p:cNvSpPr>
            <a:spLocks noChangeArrowheads="1"/>
          </p:cNvSpPr>
          <p:nvPr/>
        </p:nvSpPr>
        <p:spPr bwMode="auto">
          <a:xfrm>
            <a:off x="4162426" y="2708276"/>
            <a:ext cx="64280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Westhope</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85" name="Rectangle 80"/>
          <p:cNvSpPr>
            <a:spLocks noChangeArrowheads="1"/>
          </p:cNvSpPr>
          <p:nvPr/>
        </p:nvSpPr>
        <p:spPr bwMode="auto">
          <a:xfrm>
            <a:off x="4298951" y="4926013"/>
            <a:ext cx="4728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Sawyer</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86" name="Rectangle 81"/>
          <p:cNvSpPr>
            <a:spLocks noChangeArrowheads="1"/>
          </p:cNvSpPr>
          <p:nvPr/>
        </p:nvSpPr>
        <p:spPr bwMode="auto">
          <a:xfrm>
            <a:off x="2965451" y="5276851"/>
            <a:ext cx="42639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Makoti</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87" name="Rectangle 82"/>
          <p:cNvSpPr>
            <a:spLocks noChangeArrowheads="1"/>
          </p:cNvSpPr>
          <p:nvPr/>
        </p:nvSpPr>
        <p:spPr bwMode="auto">
          <a:xfrm>
            <a:off x="2717801" y="4935538"/>
            <a:ext cx="3446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Plaza</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88" name="Rectangle 83"/>
          <p:cNvSpPr>
            <a:spLocks noChangeArrowheads="1"/>
          </p:cNvSpPr>
          <p:nvPr/>
        </p:nvSpPr>
        <p:spPr bwMode="auto">
          <a:xfrm>
            <a:off x="3568701" y="3832226"/>
            <a:ext cx="42639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A3B"/>
                </a:solidFill>
                <a:effectLst>
                  <a:glow rad="63500">
                    <a:schemeClr val="bg1">
                      <a:alpha val="60000"/>
                    </a:schemeClr>
                  </a:glow>
                </a:effectLst>
                <a:latin typeface="+mj-lt"/>
              </a:rPr>
              <a:t>Carpio</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mj-lt"/>
            </a:endParaRPr>
          </a:p>
        </p:txBody>
      </p:sp>
      <p:grpSp>
        <p:nvGrpSpPr>
          <p:cNvPr id="115" name="Group 114"/>
          <p:cNvGrpSpPr/>
          <p:nvPr/>
        </p:nvGrpSpPr>
        <p:grpSpPr>
          <a:xfrm>
            <a:off x="1409701" y="2790826"/>
            <a:ext cx="5974241" cy="3263314"/>
            <a:chOff x="1409701" y="2790826"/>
            <a:chExt cx="5974241" cy="3263314"/>
          </a:xfrm>
        </p:grpSpPr>
        <p:sp>
          <p:nvSpPr>
            <p:cNvPr id="89" name="Rectangle 84"/>
            <p:cNvSpPr>
              <a:spLocks noChangeArrowheads="1"/>
            </p:cNvSpPr>
            <p:nvPr/>
          </p:nvSpPr>
          <p:spPr bwMode="auto">
            <a:xfrm>
              <a:off x="6116639" y="4025901"/>
              <a:ext cx="47929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B41E8E"/>
                  </a:solidFill>
                  <a:effectLst>
                    <a:glow rad="63500">
                      <a:schemeClr val="bg1">
                        <a:alpha val="60000"/>
                      </a:schemeClr>
                    </a:glow>
                  </a:effectLst>
                  <a:latin typeface="Arial Black" panose="020B0A04020102020204" pitchFamily="34" charset="0"/>
                </a:rPr>
                <a:t>Rugby</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90" name="Rectangle 85"/>
            <p:cNvSpPr>
              <a:spLocks noChangeArrowheads="1"/>
            </p:cNvSpPr>
            <p:nvPr/>
          </p:nvSpPr>
          <p:spPr bwMode="auto">
            <a:xfrm>
              <a:off x="5029202" y="4819651"/>
              <a:ext cx="4312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B41E8E"/>
                  </a:solidFill>
                  <a:effectLst>
                    <a:glow rad="63500">
                      <a:schemeClr val="bg1">
                        <a:alpha val="60000"/>
                      </a:schemeClr>
                    </a:glow>
                  </a:effectLst>
                  <a:latin typeface="Arial Black" panose="020B0A04020102020204" pitchFamily="34" charset="0"/>
                </a:rPr>
                <a:t>Velva</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91" name="Rectangle 86"/>
            <p:cNvSpPr>
              <a:spLocks noChangeArrowheads="1"/>
            </p:cNvSpPr>
            <p:nvPr/>
          </p:nvSpPr>
          <p:spPr bwMode="auto">
            <a:xfrm>
              <a:off x="4225926" y="4230688"/>
              <a:ext cx="79989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B41E8E"/>
                  </a:solidFill>
                  <a:effectLst>
                    <a:glow rad="63500">
                      <a:schemeClr val="bg1">
                        <a:alpha val="60000"/>
                      </a:schemeClr>
                    </a:glow>
                  </a:effectLst>
                  <a:latin typeface="Arial Black" panose="020B0A04020102020204" pitchFamily="34" charset="0"/>
                </a:rPr>
                <a:t>Burlington</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92" name="Rectangle 87"/>
            <p:cNvSpPr>
              <a:spLocks noChangeArrowheads="1"/>
            </p:cNvSpPr>
            <p:nvPr/>
          </p:nvSpPr>
          <p:spPr bwMode="auto">
            <a:xfrm>
              <a:off x="4667252" y="4556126"/>
              <a:ext cx="50334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B41E8E"/>
                  </a:solidFill>
                  <a:effectLst>
                    <a:glow rad="63500">
                      <a:schemeClr val="bg1">
                        <a:alpha val="60000"/>
                      </a:schemeClr>
                    </a:glow>
                  </a:effectLst>
                  <a:latin typeface="Arial Black" panose="020B0A04020102020204" pitchFamily="34" charset="0"/>
                </a:rPr>
                <a:t>Surrey</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93" name="Rectangle 88"/>
            <p:cNvSpPr>
              <a:spLocks noChangeArrowheads="1"/>
            </p:cNvSpPr>
            <p:nvPr/>
          </p:nvSpPr>
          <p:spPr bwMode="auto">
            <a:xfrm>
              <a:off x="3449639" y="5884863"/>
              <a:ext cx="65883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B41E8E"/>
                  </a:solidFill>
                  <a:effectLst>
                    <a:glow rad="63500">
                      <a:schemeClr val="bg1">
                        <a:alpha val="60000"/>
                      </a:schemeClr>
                    </a:glow>
                  </a:effectLst>
                  <a:latin typeface="Arial Black" panose="020B0A04020102020204" pitchFamily="34" charset="0"/>
                </a:rPr>
                <a:t>Garrison</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94" name="Rectangle 89"/>
            <p:cNvSpPr>
              <a:spLocks noChangeArrowheads="1"/>
            </p:cNvSpPr>
            <p:nvPr/>
          </p:nvSpPr>
          <p:spPr bwMode="auto">
            <a:xfrm>
              <a:off x="6842127" y="5622926"/>
              <a:ext cx="54181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B41E8E"/>
                  </a:solidFill>
                  <a:effectLst>
                    <a:glow rad="63500">
                      <a:schemeClr val="bg1">
                        <a:alpha val="60000"/>
                      </a:schemeClr>
                    </a:glow>
                  </a:effectLst>
                  <a:latin typeface="Arial Black" panose="020B0A04020102020204" pitchFamily="34" charset="0"/>
                </a:rPr>
                <a:t>Harvey</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95" name="Rectangle 90"/>
            <p:cNvSpPr>
              <a:spLocks noChangeArrowheads="1"/>
            </p:cNvSpPr>
            <p:nvPr/>
          </p:nvSpPr>
          <p:spPr bwMode="auto">
            <a:xfrm>
              <a:off x="1409701" y="4949826"/>
              <a:ext cx="8159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B41E8E"/>
                  </a:solidFill>
                  <a:effectLst>
                    <a:glow rad="63500">
                      <a:schemeClr val="bg1">
                        <a:alpha val="60000"/>
                      </a:schemeClr>
                    </a:glow>
                  </a:effectLst>
                  <a:latin typeface="Arial Black" panose="020B0A04020102020204" pitchFamily="34" charset="0"/>
                </a:rPr>
                <a:t>New Town</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96" name="Rectangle 91"/>
            <p:cNvSpPr>
              <a:spLocks noChangeArrowheads="1"/>
            </p:cNvSpPr>
            <p:nvPr/>
          </p:nvSpPr>
          <p:spPr bwMode="auto">
            <a:xfrm>
              <a:off x="1808164" y="4041776"/>
              <a:ext cx="58189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B41E8E"/>
                  </a:solidFill>
                  <a:effectLst>
                    <a:glow rad="63500">
                      <a:schemeClr val="bg1">
                        <a:alpha val="60000"/>
                      </a:schemeClr>
                    </a:glow>
                  </a:effectLst>
                  <a:latin typeface="Arial Black" panose="020B0A04020102020204" pitchFamily="34" charset="0"/>
                </a:rPr>
                <a:t>Stanley</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97" name="Rectangle 92"/>
            <p:cNvSpPr>
              <a:spLocks noChangeArrowheads="1"/>
            </p:cNvSpPr>
            <p:nvPr/>
          </p:nvSpPr>
          <p:spPr bwMode="auto">
            <a:xfrm>
              <a:off x="2224089" y="3322638"/>
              <a:ext cx="69890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B41E8E"/>
                  </a:solidFill>
                  <a:effectLst>
                    <a:glow rad="63500">
                      <a:schemeClr val="bg1">
                        <a:alpha val="60000"/>
                      </a:schemeClr>
                    </a:glow>
                  </a:effectLst>
                  <a:latin typeface="Arial Black" panose="020B0A04020102020204" pitchFamily="34" charset="0"/>
                </a:rPr>
                <a:t>Kenmare</a:t>
              </a:r>
              <a:endParaRPr kumimoji="0" lang="en-US" altLang="en-US" sz="1200" b="1" i="0" u="none" strike="noStrike" cap="none" normalizeH="0" baseline="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98" name="Rectangle 93"/>
            <p:cNvSpPr>
              <a:spLocks noChangeArrowheads="1"/>
            </p:cNvSpPr>
            <p:nvPr/>
          </p:nvSpPr>
          <p:spPr bwMode="auto">
            <a:xfrm>
              <a:off x="5627689" y="2790826"/>
              <a:ext cx="75341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B41E8E"/>
                  </a:solidFill>
                  <a:effectLst>
                    <a:glow rad="63500">
                      <a:schemeClr val="bg1">
                        <a:alpha val="60000"/>
                      </a:schemeClr>
                    </a:glow>
                  </a:effectLst>
                  <a:latin typeface="Arial Black" panose="020B0A04020102020204" pitchFamily="34" charset="0"/>
                </a:rPr>
                <a:t>Bottineau</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99" name="Rectangle 94"/>
            <p:cNvSpPr>
              <a:spLocks noChangeArrowheads="1"/>
            </p:cNvSpPr>
            <p:nvPr/>
          </p:nvSpPr>
          <p:spPr bwMode="auto">
            <a:xfrm>
              <a:off x="2224089" y="5305426"/>
              <a:ext cx="62837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err="1" smtClean="0">
                  <a:ln>
                    <a:noFill/>
                  </a:ln>
                  <a:solidFill>
                    <a:srgbClr val="B41E8E"/>
                  </a:solidFill>
                  <a:effectLst>
                    <a:glow rad="63500">
                      <a:schemeClr val="bg1">
                        <a:alpha val="60000"/>
                      </a:schemeClr>
                    </a:glow>
                  </a:effectLst>
                  <a:latin typeface="Arial Black" panose="020B0A04020102020204" pitchFamily="34" charset="0"/>
                </a:rPr>
                <a:t>Parshall</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100" name="Rectangle 95"/>
            <p:cNvSpPr>
              <a:spLocks noChangeArrowheads="1"/>
            </p:cNvSpPr>
            <p:nvPr/>
          </p:nvSpPr>
          <p:spPr bwMode="auto">
            <a:xfrm>
              <a:off x="3689351" y="4592638"/>
              <a:ext cx="5498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662D91"/>
                  </a:solidFill>
                  <a:effectLst>
                    <a:glow rad="63500">
                      <a:schemeClr val="bg1">
                        <a:alpha val="60000"/>
                      </a:schemeClr>
                    </a:glow>
                  </a:effectLst>
                  <a:latin typeface="Arial Black" panose="020B0A04020102020204" pitchFamily="34" charset="0"/>
                </a:rPr>
                <a:t>Minot</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grpSp>
      <p:sp>
        <p:nvSpPr>
          <p:cNvPr id="101" name="Rectangle 96"/>
          <p:cNvSpPr>
            <a:spLocks noChangeArrowheads="1"/>
          </p:cNvSpPr>
          <p:nvPr/>
        </p:nvSpPr>
        <p:spPr bwMode="auto">
          <a:xfrm>
            <a:off x="6185714" y="4840288"/>
            <a:ext cx="6636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63500">
                    <a:schemeClr val="bg1">
                      <a:alpha val="60000"/>
                    </a:schemeClr>
                  </a:glow>
                </a:effectLst>
                <a:latin typeface="Arial Black" panose="020B0A04020102020204" pitchFamily="34" charset="0"/>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63500">
                    <a:schemeClr val="bg1">
                      <a:alpha val="60000"/>
                    </a:schemeClr>
                  </a:glow>
                </a:effectLst>
                <a:latin typeface="Arial Black" panose="020B0A04020102020204" pitchFamily="34" charset="0"/>
              </a:rPr>
              <a:t>DAKOTA</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103" name="Rectangle 98"/>
          <p:cNvSpPr>
            <a:spLocks noChangeArrowheads="1"/>
          </p:cNvSpPr>
          <p:nvPr/>
        </p:nvSpPr>
        <p:spPr bwMode="auto">
          <a:xfrm>
            <a:off x="5346702" y="5892801"/>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a:schemeClr val="bg1"/>
                  </a:glow>
                </a:effectLst>
                <a:latin typeface="+mj-lt"/>
              </a:rPr>
              <a:t>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4" name="Rectangle 99"/>
          <p:cNvSpPr>
            <a:spLocks noChangeArrowheads="1"/>
          </p:cNvSpPr>
          <p:nvPr/>
        </p:nvSpPr>
        <p:spPr bwMode="auto">
          <a:xfrm>
            <a:off x="5762627" y="5892801"/>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a:schemeClr val="bg1"/>
                  </a:glow>
                </a:effectLst>
                <a:latin typeface="+mj-lt"/>
              </a:rPr>
              <a:t>10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5" name="Rectangle 100"/>
          <p:cNvSpPr>
            <a:spLocks noChangeArrowheads="1"/>
          </p:cNvSpPr>
          <p:nvPr/>
        </p:nvSpPr>
        <p:spPr bwMode="auto">
          <a:xfrm>
            <a:off x="5346702" y="6092826"/>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a:schemeClr val="bg1"/>
                  </a:glow>
                </a:effectLst>
                <a:latin typeface="+mj-lt"/>
              </a:rPr>
              <a:t>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6" name="Rectangle 101"/>
          <p:cNvSpPr>
            <a:spLocks noChangeArrowheads="1"/>
          </p:cNvSpPr>
          <p:nvPr/>
        </p:nvSpPr>
        <p:spPr bwMode="auto">
          <a:xfrm>
            <a:off x="5599114" y="6092826"/>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a:schemeClr val="bg1"/>
                  </a:glow>
                </a:effectLst>
                <a:latin typeface="+mj-lt"/>
              </a:rPr>
              <a:t>10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7" name="Rectangle 102"/>
          <p:cNvSpPr>
            <a:spLocks noChangeArrowheads="1"/>
          </p:cNvSpPr>
          <p:nvPr/>
        </p:nvSpPr>
        <p:spPr bwMode="auto">
          <a:xfrm>
            <a:off x="6213477" y="5892801"/>
            <a:ext cx="35105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a:schemeClr val="bg1"/>
                  </a:glow>
                </a:effectLst>
                <a:latin typeface="+mj-lt"/>
              </a:rPr>
              <a:t>20 Miles</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8" name="Rectangle 103"/>
          <p:cNvSpPr>
            <a:spLocks noChangeArrowheads="1"/>
          </p:cNvSpPr>
          <p:nvPr/>
        </p:nvSpPr>
        <p:spPr bwMode="auto">
          <a:xfrm>
            <a:off x="5861052" y="6092826"/>
            <a:ext cx="58990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a:schemeClr val="bg1"/>
                  </a:glow>
                </a:effectLst>
                <a:latin typeface="+mj-lt"/>
              </a:rPr>
              <a:t>20 Kilometers</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9" name="Rectangle 104"/>
          <p:cNvSpPr>
            <a:spLocks noChangeArrowheads="1"/>
          </p:cNvSpPr>
          <p:nvPr/>
        </p:nvSpPr>
        <p:spPr bwMode="auto">
          <a:xfrm>
            <a:off x="1057276" y="2724151"/>
            <a:ext cx="9425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Settlements</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110" name="Rectangle 105"/>
          <p:cNvSpPr>
            <a:spLocks noChangeArrowheads="1"/>
          </p:cNvSpPr>
          <p:nvPr/>
        </p:nvSpPr>
        <p:spPr bwMode="auto">
          <a:xfrm>
            <a:off x="1373189" y="2928938"/>
            <a:ext cx="2667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City</a:t>
            </a:r>
            <a:endParaRPr kumimoji="0" lang="en-US" altLang="en-US" b="1" i="0" u="none" strike="noStrike" cap="none" normalizeH="0" baseline="0" smtClean="0">
              <a:ln>
                <a:noFill/>
              </a:ln>
              <a:solidFill>
                <a:schemeClr val="tx1"/>
              </a:solidFill>
              <a:effectLst/>
              <a:latin typeface="+mj-lt"/>
            </a:endParaRPr>
          </a:p>
        </p:txBody>
      </p:sp>
      <p:sp>
        <p:nvSpPr>
          <p:cNvPr id="111" name="Rectangle 106"/>
          <p:cNvSpPr>
            <a:spLocks noChangeArrowheads="1"/>
          </p:cNvSpPr>
          <p:nvPr/>
        </p:nvSpPr>
        <p:spPr bwMode="auto">
          <a:xfrm>
            <a:off x="1373189" y="3160713"/>
            <a:ext cx="74295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Small town</a:t>
            </a:r>
            <a:endParaRPr kumimoji="0" lang="en-US" altLang="en-US" b="1" i="0" u="none" strike="noStrike" cap="none" normalizeH="0" baseline="0" dirty="0" smtClean="0">
              <a:ln>
                <a:noFill/>
              </a:ln>
              <a:solidFill>
                <a:schemeClr val="tx1"/>
              </a:solidFill>
              <a:effectLst/>
              <a:latin typeface="+mj-lt"/>
            </a:endParaRPr>
          </a:p>
        </p:txBody>
      </p:sp>
      <p:sp>
        <p:nvSpPr>
          <p:cNvPr id="112" name="Rectangle 107"/>
          <p:cNvSpPr>
            <a:spLocks noChangeArrowheads="1"/>
          </p:cNvSpPr>
          <p:nvPr/>
        </p:nvSpPr>
        <p:spPr bwMode="auto">
          <a:xfrm>
            <a:off x="1373189" y="3390901"/>
            <a:ext cx="45402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Village</a:t>
            </a:r>
            <a:endParaRPr kumimoji="0" lang="en-US" altLang="en-US" b="1" i="0" u="none" strike="noStrike" cap="none" normalizeH="0" baseline="0" dirty="0" smtClean="0">
              <a:ln>
                <a:noFill/>
              </a:ln>
              <a:solidFill>
                <a:schemeClr val="tx1"/>
              </a:solidFill>
              <a:effectLst/>
              <a:latin typeface="+mj-lt"/>
            </a:endParaRPr>
          </a:p>
        </p:txBody>
      </p:sp>
      <p:sp>
        <p:nvSpPr>
          <p:cNvPr id="113" name="Rectangle 108"/>
          <p:cNvSpPr>
            <a:spLocks noChangeArrowheads="1"/>
          </p:cNvSpPr>
          <p:nvPr/>
        </p:nvSpPr>
        <p:spPr bwMode="auto">
          <a:xfrm>
            <a:off x="1373189" y="3622676"/>
            <a:ext cx="4699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Hamlet</a:t>
            </a:r>
            <a:endParaRPr kumimoji="0" lang="en-US" altLang="en-US"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33468905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B0B89-62B6-47FB-814F-EC8B9D81E656}"/>
              </a:ext>
            </a:extLst>
          </p:cNvPr>
          <p:cNvSpPr>
            <a:spLocks noGrp="1"/>
          </p:cNvSpPr>
          <p:nvPr>
            <p:ph type="title"/>
          </p:nvPr>
        </p:nvSpPr>
        <p:spPr/>
        <p:txBody>
          <a:bodyPr/>
          <a:lstStyle/>
          <a:p>
            <a:r>
              <a:rPr lang="en-US" dirty="0"/>
              <a:t>12.2.3 Market Area Analysis </a:t>
            </a:r>
            <a:r>
              <a:rPr lang="en-US" sz="2000" b="0" dirty="0"/>
              <a:t>(1 of </a:t>
            </a:r>
            <a:r>
              <a:rPr lang="en-US" sz="2000" b="0" dirty="0" smtClean="0"/>
              <a:t>4)</a:t>
            </a:r>
            <a:endParaRPr lang="en-US" sz="2000" b="0" dirty="0"/>
          </a:p>
        </p:txBody>
      </p:sp>
      <p:sp>
        <p:nvSpPr>
          <p:cNvPr id="4" name="Content Placeholder 3">
            <a:extLst>
              <a:ext uri="{FF2B5EF4-FFF2-40B4-BE49-F238E27FC236}">
                <a16:creationId xmlns:a16="http://schemas.microsoft.com/office/drawing/2014/main" id="{8AACFFDD-74B7-4723-8342-3F90373C6CD7}"/>
              </a:ext>
            </a:extLst>
          </p:cNvPr>
          <p:cNvSpPr>
            <a:spLocks noGrp="1"/>
          </p:cNvSpPr>
          <p:nvPr>
            <p:ph sz="quarter" idx="13"/>
          </p:nvPr>
        </p:nvSpPr>
        <p:spPr>
          <a:xfrm>
            <a:off x="457200" y="1556326"/>
            <a:ext cx="8229600" cy="2558473"/>
          </a:xfrm>
        </p:spPr>
        <p:txBody>
          <a:bodyPr/>
          <a:lstStyle/>
          <a:p>
            <a:r>
              <a:rPr lang="en-US" altLang="en-US" dirty="0"/>
              <a:t>Four factors taken into consideration when determining site location for a service:</a:t>
            </a:r>
          </a:p>
          <a:p>
            <a:pPr marL="740664" lvl="1" indent="-429768">
              <a:buFont typeface="+mj-lt"/>
              <a:buAutoNum type="arabicPeriod"/>
            </a:pPr>
            <a:r>
              <a:rPr lang="en-US" altLang="en-US" dirty="0"/>
              <a:t>Define the market area</a:t>
            </a:r>
          </a:p>
          <a:p>
            <a:pPr marL="740664" lvl="1" indent="-429768">
              <a:buFont typeface="+mj-lt"/>
              <a:buAutoNum type="arabicPeriod"/>
            </a:pPr>
            <a:r>
              <a:rPr lang="en-US" altLang="en-US" dirty="0"/>
              <a:t>Estimate the range</a:t>
            </a:r>
          </a:p>
          <a:p>
            <a:pPr marL="740664" lvl="1" indent="-429768">
              <a:buFont typeface="+mj-lt"/>
              <a:buAutoNum type="arabicPeriod"/>
            </a:pPr>
            <a:r>
              <a:rPr lang="en-US" altLang="en-US" dirty="0"/>
              <a:t>Estimate the threshold</a:t>
            </a:r>
          </a:p>
          <a:p>
            <a:pPr marL="740664" lvl="1" indent="-429768">
              <a:buFont typeface="+mj-lt"/>
              <a:buAutoNum type="arabicPeriod"/>
            </a:pPr>
            <a:r>
              <a:rPr lang="en-US" altLang="en-US" dirty="0"/>
              <a:t>Predict the market share</a:t>
            </a:r>
          </a:p>
        </p:txBody>
      </p:sp>
      <p:sp>
        <p:nvSpPr>
          <p:cNvPr id="5" name="Content Placeholder 4">
            <a:extLst>
              <a:ext uri="{FF2B5EF4-FFF2-40B4-BE49-F238E27FC236}">
                <a16:creationId xmlns:a16="http://schemas.microsoft.com/office/drawing/2014/main" id="{0C5EFC4A-C020-41B3-8D75-C00FD07E63ED}"/>
              </a:ext>
            </a:extLst>
          </p:cNvPr>
          <p:cNvSpPr>
            <a:spLocks noGrp="1"/>
          </p:cNvSpPr>
          <p:nvPr>
            <p:ph sz="quarter" idx="14"/>
          </p:nvPr>
        </p:nvSpPr>
        <p:spPr>
          <a:xfrm>
            <a:off x="457200" y="4358476"/>
            <a:ext cx="8229600" cy="1481886"/>
          </a:xfrm>
        </p:spPr>
        <p:txBody>
          <a:bodyPr/>
          <a:lstStyle/>
          <a:p>
            <a:r>
              <a:rPr lang="en-US" altLang="en-US" dirty="0"/>
              <a:t>The </a:t>
            </a:r>
            <a:r>
              <a:rPr lang="en-US" b="1" dirty="0"/>
              <a:t>gravity model </a:t>
            </a:r>
            <a:r>
              <a:rPr lang="en-US" dirty="0"/>
              <a:t>predicts the optimal location of a service is directly related to the number of people in the area and inversely related to the distance people must travel to access it</a:t>
            </a:r>
            <a:endParaRPr lang="en-US" altLang="en-US" dirty="0"/>
          </a:p>
        </p:txBody>
      </p:sp>
    </p:spTree>
    <p:extLst>
      <p:ext uri="{BB962C8B-B14F-4D97-AF65-F5344CB8AC3E}">
        <p14:creationId xmlns:p14="http://schemas.microsoft.com/office/powerpoint/2010/main" val="12436243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483600" cy="1097279"/>
          </a:xfrm>
        </p:spPr>
        <p:txBody>
          <a:bodyPr/>
          <a:lstStyle/>
          <a:p>
            <a:r>
              <a:rPr lang="en-US" dirty="0"/>
              <a:t>Services and Settlements: Key Issues</a:t>
            </a:r>
          </a:p>
        </p:txBody>
      </p:sp>
      <p:sp>
        <p:nvSpPr>
          <p:cNvPr id="8" name="Content Placeholder 7"/>
          <p:cNvSpPr>
            <a:spLocks noGrp="1"/>
          </p:cNvSpPr>
          <p:nvPr>
            <p:ph sz="quarter" idx="13"/>
          </p:nvPr>
        </p:nvSpPr>
        <p:spPr/>
        <p:txBody>
          <a:bodyPr/>
          <a:lstStyle/>
          <a:p>
            <a:pPr marL="0" indent="0" eaLnBrk="1" hangingPunct="1">
              <a:buNone/>
            </a:pPr>
            <a:r>
              <a:rPr lang="en-US" altLang="en-US" b="1" dirty="0">
                <a:solidFill>
                  <a:srgbClr val="007FA3"/>
                </a:solidFill>
              </a:rPr>
              <a:t>12.1</a:t>
            </a:r>
            <a:r>
              <a:rPr lang="en-US" altLang="en-US" dirty="0"/>
              <a:t> Where Are Services Distributed?</a:t>
            </a:r>
          </a:p>
          <a:p>
            <a:pPr marL="0" indent="0" eaLnBrk="1" hangingPunct="1">
              <a:buNone/>
            </a:pPr>
            <a:r>
              <a:rPr lang="en-US" altLang="en-US" b="1" dirty="0">
                <a:solidFill>
                  <a:srgbClr val="007FA3"/>
                </a:solidFill>
              </a:rPr>
              <a:t>12.2</a:t>
            </a:r>
            <a:r>
              <a:rPr lang="en-US" altLang="en-US" dirty="0"/>
              <a:t> Where Are Consumer Services Distributed?</a:t>
            </a:r>
          </a:p>
          <a:p>
            <a:pPr marL="0" indent="0" eaLnBrk="1" hangingPunct="1">
              <a:buNone/>
            </a:pPr>
            <a:r>
              <a:rPr lang="en-US" altLang="en-US" b="1" dirty="0">
                <a:solidFill>
                  <a:srgbClr val="007FA3"/>
                </a:solidFill>
              </a:rPr>
              <a:t>12.3</a:t>
            </a:r>
            <a:r>
              <a:rPr lang="en-US" altLang="en-US" dirty="0"/>
              <a:t> Where are Business Services Distributed?</a:t>
            </a:r>
          </a:p>
          <a:p>
            <a:pPr marL="0" indent="0" eaLnBrk="1" hangingPunct="1">
              <a:buNone/>
            </a:pPr>
            <a:r>
              <a:rPr lang="en-US" altLang="en-US" b="1" dirty="0">
                <a:solidFill>
                  <a:srgbClr val="007FA3"/>
                </a:solidFill>
              </a:rPr>
              <a:t>12.4</a:t>
            </a:r>
            <a:r>
              <a:rPr lang="en-US" altLang="en-US" b="1" dirty="0"/>
              <a:t> </a:t>
            </a:r>
            <a:r>
              <a:rPr lang="en-US" altLang="en-US" dirty="0"/>
              <a:t>Why Do Services Cluster in Settlements?</a:t>
            </a:r>
          </a:p>
        </p:txBody>
      </p:sp>
    </p:spTree>
    <p:extLst>
      <p:ext uri="{BB962C8B-B14F-4D97-AF65-F5344CB8AC3E}">
        <p14:creationId xmlns:p14="http://schemas.microsoft.com/office/powerpoint/2010/main" val="3387970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B0B89-62B6-47FB-814F-EC8B9D81E656}"/>
              </a:ext>
            </a:extLst>
          </p:cNvPr>
          <p:cNvSpPr>
            <a:spLocks noGrp="1"/>
          </p:cNvSpPr>
          <p:nvPr>
            <p:ph type="title"/>
          </p:nvPr>
        </p:nvSpPr>
        <p:spPr/>
        <p:txBody>
          <a:bodyPr/>
          <a:lstStyle/>
          <a:p>
            <a:r>
              <a:rPr lang="en-US" dirty="0"/>
              <a:t>12.2.3 Market Area Analysis </a:t>
            </a:r>
            <a:r>
              <a:rPr lang="en-US" sz="2000" b="0" dirty="0"/>
              <a:t>(2 of </a:t>
            </a:r>
            <a:r>
              <a:rPr lang="en-US" sz="2000" b="0" dirty="0" smtClean="0"/>
              <a:t>4)</a:t>
            </a:r>
            <a:endParaRPr lang="en-US" sz="2000" b="0" dirty="0"/>
          </a:p>
        </p:txBody>
      </p:sp>
      <p:sp>
        <p:nvSpPr>
          <p:cNvPr id="4" name="Content Placeholder 3">
            <a:extLst>
              <a:ext uri="{FF2B5EF4-FFF2-40B4-BE49-F238E27FC236}">
                <a16:creationId xmlns:a16="http://schemas.microsoft.com/office/drawing/2014/main" id="{8AACFFDD-74B7-4723-8342-3F90373C6CD7}"/>
              </a:ext>
            </a:extLst>
          </p:cNvPr>
          <p:cNvSpPr>
            <a:spLocks noGrp="1"/>
          </p:cNvSpPr>
          <p:nvPr>
            <p:ph sz="quarter" idx="13"/>
          </p:nvPr>
        </p:nvSpPr>
        <p:spPr>
          <a:xfrm>
            <a:off x="457200" y="1556326"/>
            <a:ext cx="8229600" cy="2558473"/>
          </a:xfrm>
        </p:spPr>
        <p:txBody>
          <a:bodyPr/>
          <a:lstStyle/>
          <a:p>
            <a:r>
              <a:rPr lang="en-US" dirty="0"/>
              <a:t>Nutritionists are concerned with people who live relatively far from sources of healthy food. An area that has limited access to affordable and nutritious food is known as a </a:t>
            </a:r>
            <a:r>
              <a:rPr lang="en-US" b="1" dirty="0"/>
              <a:t>food desert</a:t>
            </a:r>
            <a:r>
              <a:rPr lang="en-US" dirty="0"/>
              <a:t>. Poorer urban areas and rural areas quite often are located in food deserts</a:t>
            </a:r>
            <a:endParaRPr lang="en-US" altLang="en-US" dirty="0"/>
          </a:p>
        </p:txBody>
      </p:sp>
    </p:spTree>
    <p:extLst>
      <p:ext uri="{BB962C8B-B14F-4D97-AF65-F5344CB8AC3E}">
        <p14:creationId xmlns:p14="http://schemas.microsoft.com/office/powerpoint/2010/main" val="34274025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a:xfrm>
            <a:off x="457200" y="215371"/>
            <a:ext cx="7583714" cy="1097279"/>
          </a:xfrm>
        </p:spPr>
        <p:txBody>
          <a:bodyPr/>
          <a:lstStyle/>
          <a:p>
            <a:r>
              <a:rPr lang="en-US" dirty="0"/>
              <a:t>12.2.3 Market Area Analysis </a:t>
            </a:r>
            <a:r>
              <a:rPr lang="en-US" sz="2000" b="0" dirty="0"/>
              <a:t>(3 of </a:t>
            </a:r>
            <a:r>
              <a:rPr lang="en-US" sz="2000" b="0" dirty="0" smtClean="0"/>
              <a:t>4)</a:t>
            </a:r>
            <a:endParaRPr lang="en-US" sz="2000" b="0" dirty="0"/>
          </a:p>
        </p:txBody>
      </p:sp>
      <p:sp>
        <p:nvSpPr>
          <p:cNvPr id="4" name="Content Placeholder 3">
            <a:extLst>
              <a:ext uri="{FF2B5EF4-FFF2-40B4-BE49-F238E27FC236}">
                <a16:creationId xmlns:a16="http://schemas.microsoft.com/office/drawing/2014/main" id="{49D0DA5C-0CA6-4CF4-B0C4-B692C06DCAFF}"/>
              </a:ext>
            </a:extLst>
          </p:cNvPr>
          <p:cNvSpPr>
            <a:spLocks noGrp="1"/>
          </p:cNvSpPr>
          <p:nvPr>
            <p:ph sz="quarter" idx="14"/>
          </p:nvPr>
        </p:nvSpPr>
        <p:spPr>
          <a:xfrm>
            <a:off x="457200" y="1556328"/>
            <a:ext cx="8505371" cy="953959"/>
          </a:xfrm>
        </p:spPr>
        <p:txBody>
          <a:bodyPr/>
          <a:lstStyle/>
          <a:p>
            <a:pPr marL="432" indent="0">
              <a:buNone/>
            </a:pPr>
            <a:r>
              <a:rPr lang="en-US" altLang="en-US" sz="2000" b="1" dirty="0"/>
              <a:t>Figure 12-13:</a:t>
            </a:r>
            <a:r>
              <a:rPr lang="en-US" altLang="en-US" sz="2000" dirty="0"/>
              <a:t> </a:t>
            </a:r>
            <a:r>
              <a:rPr lang="en-US" sz="2000" dirty="0"/>
              <a:t>Compared with Target, Family Dollar has a lower threshold and lower range. Target stores are more likely to be located in higher income areas than are Family Dollar stores.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605" y="2570693"/>
            <a:ext cx="4932790" cy="3832672"/>
          </a:xfrm>
          <a:prstGeom prst="rect">
            <a:avLst/>
          </a:prstGeom>
        </p:spPr>
      </p:pic>
      <p:sp>
        <p:nvSpPr>
          <p:cNvPr id="10" name="Rectangle 5"/>
          <p:cNvSpPr>
            <a:spLocks noChangeArrowheads="1"/>
          </p:cNvSpPr>
          <p:nvPr/>
        </p:nvSpPr>
        <p:spPr bwMode="auto">
          <a:xfrm>
            <a:off x="2470151" y="4510723"/>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35</a:t>
            </a:r>
            <a:endParaRPr kumimoji="0" lang="en-US" altLang="en-US"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a:off x="4603751" y="4399598"/>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35</a:t>
            </a:r>
            <a:endParaRPr kumimoji="0" lang="en-US" altLang="en-US" b="1" i="0" u="none" strike="noStrike" cap="none" normalizeH="0" baseline="0" smtClean="0">
              <a:ln>
                <a:noFill/>
              </a:ln>
              <a:solidFill>
                <a:schemeClr val="tx1"/>
              </a:solidFill>
              <a:effectLst/>
              <a:latin typeface="+mj-lt"/>
            </a:endParaRPr>
          </a:p>
        </p:txBody>
      </p:sp>
      <p:sp>
        <p:nvSpPr>
          <p:cNvPr id="12" name="Rectangle 7"/>
          <p:cNvSpPr>
            <a:spLocks noChangeArrowheads="1"/>
          </p:cNvSpPr>
          <p:nvPr/>
        </p:nvSpPr>
        <p:spPr bwMode="auto">
          <a:xfrm>
            <a:off x="6257926" y="5139373"/>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35</a:t>
            </a:r>
            <a:endParaRPr kumimoji="0" lang="en-US" altLang="en-US" b="1" i="0" u="none" strike="noStrike" cap="none" normalizeH="0" baseline="0" smtClean="0">
              <a:ln>
                <a:noFill/>
              </a:ln>
              <a:solidFill>
                <a:schemeClr val="tx1"/>
              </a:solidFill>
              <a:effectLst/>
              <a:latin typeface="+mj-lt"/>
            </a:endParaRPr>
          </a:p>
        </p:txBody>
      </p:sp>
      <p:sp>
        <p:nvSpPr>
          <p:cNvPr id="13" name="Rectangle 8"/>
          <p:cNvSpPr>
            <a:spLocks noChangeArrowheads="1"/>
          </p:cNvSpPr>
          <p:nvPr/>
        </p:nvSpPr>
        <p:spPr bwMode="auto">
          <a:xfrm>
            <a:off x="2359026" y="2948623"/>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70</a:t>
            </a:r>
            <a:endParaRPr kumimoji="0" lang="en-US" altLang="en-US" b="1" i="0" u="none" strike="noStrike" cap="none" normalizeH="0" baseline="0" dirty="0" smtClean="0">
              <a:ln>
                <a:noFill/>
              </a:ln>
              <a:solidFill>
                <a:schemeClr val="tx1"/>
              </a:solidFill>
              <a:effectLst/>
              <a:latin typeface="+mj-lt"/>
            </a:endParaRPr>
          </a:p>
        </p:txBody>
      </p:sp>
      <p:sp>
        <p:nvSpPr>
          <p:cNvPr id="14" name="Rectangle 9"/>
          <p:cNvSpPr>
            <a:spLocks noChangeArrowheads="1"/>
          </p:cNvSpPr>
          <p:nvPr/>
        </p:nvSpPr>
        <p:spPr bwMode="auto">
          <a:xfrm>
            <a:off x="5963603" y="2842260"/>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70</a:t>
            </a:r>
            <a:endParaRPr kumimoji="0" lang="en-US" altLang="en-US" b="1" i="0" u="none" strike="noStrike" cap="none" normalizeH="0" baseline="0" dirty="0" smtClean="0">
              <a:ln>
                <a:noFill/>
              </a:ln>
              <a:solidFill>
                <a:schemeClr val="tx1"/>
              </a:solidFill>
              <a:effectLst/>
              <a:latin typeface="+mj-lt"/>
            </a:endParaRPr>
          </a:p>
        </p:txBody>
      </p:sp>
      <p:sp>
        <p:nvSpPr>
          <p:cNvPr id="15" name="Rectangle 10"/>
          <p:cNvSpPr>
            <a:spLocks noChangeArrowheads="1"/>
          </p:cNvSpPr>
          <p:nvPr/>
        </p:nvSpPr>
        <p:spPr bwMode="auto">
          <a:xfrm>
            <a:off x="6315076" y="3338830"/>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675</a:t>
            </a:r>
            <a:endParaRPr kumimoji="0" lang="en-US" altLang="en-US" b="1" i="0" u="none" strike="noStrike" cap="none" normalizeH="0" baseline="0" dirty="0" smtClean="0">
              <a:ln>
                <a:noFill/>
              </a:ln>
              <a:solidFill>
                <a:schemeClr val="tx1"/>
              </a:solidFill>
              <a:effectLst/>
              <a:latin typeface="+mj-lt"/>
            </a:endParaRPr>
          </a:p>
        </p:txBody>
      </p:sp>
      <p:sp>
        <p:nvSpPr>
          <p:cNvPr id="16" name="Rectangle 11"/>
          <p:cNvSpPr>
            <a:spLocks noChangeArrowheads="1"/>
          </p:cNvSpPr>
          <p:nvPr/>
        </p:nvSpPr>
        <p:spPr bwMode="auto">
          <a:xfrm>
            <a:off x="3717926" y="5862955"/>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75</a:t>
            </a:r>
            <a:endParaRPr kumimoji="0" lang="en-US" altLang="en-US" b="1" i="0" u="none" strike="noStrike" cap="none" normalizeH="0" baseline="0" dirty="0" smtClean="0">
              <a:ln>
                <a:noFill/>
              </a:ln>
              <a:solidFill>
                <a:schemeClr val="tx1"/>
              </a:solidFill>
              <a:effectLst/>
              <a:latin typeface="+mj-lt"/>
            </a:endParaRPr>
          </a:p>
        </p:txBody>
      </p:sp>
      <p:sp>
        <p:nvSpPr>
          <p:cNvPr id="17" name="Rectangle 12"/>
          <p:cNvSpPr>
            <a:spLocks noChangeArrowheads="1"/>
          </p:cNvSpPr>
          <p:nvPr/>
        </p:nvSpPr>
        <p:spPr bwMode="auto">
          <a:xfrm>
            <a:off x="5280026" y="5088573"/>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675</a:t>
            </a:r>
            <a:endParaRPr kumimoji="0" lang="en-US" altLang="en-US" b="1" i="0" u="none" strike="noStrike" cap="none" normalizeH="0" baseline="0" dirty="0" smtClean="0">
              <a:ln>
                <a:noFill/>
              </a:ln>
              <a:solidFill>
                <a:schemeClr val="tx1"/>
              </a:solidFill>
              <a:effectLst/>
              <a:latin typeface="+mj-lt"/>
            </a:endParaRPr>
          </a:p>
        </p:txBody>
      </p:sp>
      <p:sp>
        <p:nvSpPr>
          <p:cNvPr id="18" name="Rectangle 13"/>
          <p:cNvSpPr>
            <a:spLocks noChangeArrowheads="1"/>
          </p:cNvSpPr>
          <p:nvPr/>
        </p:nvSpPr>
        <p:spPr bwMode="auto">
          <a:xfrm>
            <a:off x="4319588" y="6072823"/>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675</a:t>
            </a:r>
            <a:endParaRPr kumimoji="0" lang="en-US" altLang="en-US" b="1" i="0" u="none" strike="noStrike" cap="none" normalizeH="0" baseline="0" dirty="0" smtClean="0">
              <a:ln>
                <a:noFill/>
              </a:ln>
              <a:solidFill>
                <a:schemeClr val="tx1"/>
              </a:solidFill>
              <a:effectLst/>
              <a:latin typeface="+mj-lt"/>
            </a:endParaRPr>
          </a:p>
        </p:txBody>
      </p:sp>
      <p:sp>
        <p:nvSpPr>
          <p:cNvPr id="19" name="Rectangle 14"/>
          <p:cNvSpPr>
            <a:spLocks noChangeArrowheads="1"/>
          </p:cNvSpPr>
          <p:nvPr/>
        </p:nvSpPr>
        <p:spPr bwMode="auto">
          <a:xfrm>
            <a:off x="4235451" y="3294698"/>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75</a:t>
            </a:r>
            <a:endParaRPr kumimoji="0" lang="en-US" altLang="en-US" b="1" i="0" u="none" strike="noStrike" cap="none" normalizeH="0" baseline="0" smtClean="0">
              <a:ln>
                <a:noFill/>
              </a:ln>
              <a:solidFill>
                <a:schemeClr val="tx1"/>
              </a:solidFill>
              <a:effectLst/>
              <a:latin typeface="+mj-lt"/>
            </a:endParaRPr>
          </a:p>
        </p:txBody>
      </p:sp>
      <p:sp>
        <p:nvSpPr>
          <p:cNvPr id="30" name="Rectangle 25"/>
          <p:cNvSpPr>
            <a:spLocks noChangeArrowheads="1"/>
          </p:cNvSpPr>
          <p:nvPr/>
        </p:nvSpPr>
        <p:spPr bwMode="auto">
          <a:xfrm>
            <a:off x="2424113" y="5799773"/>
            <a:ext cx="849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0000"/>
                </a:solidFill>
                <a:effectLst/>
                <a:latin typeface="Arial Black" panose="020B0A04020102020204" pitchFamily="34" charset="0"/>
              </a:rPr>
              <a:t>N</a:t>
            </a:r>
            <a:endParaRPr kumimoji="0" lang="en-US" altLang="en-US" b="1" i="1" u="none" strike="noStrike" cap="none" normalizeH="0" baseline="0" dirty="0" smtClean="0">
              <a:ln>
                <a:noFill/>
              </a:ln>
              <a:solidFill>
                <a:schemeClr val="tx1"/>
              </a:solidFill>
              <a:effectLst/>
              <a:latin typeface="Arial Black" panose="020B0A04020102020204" pitchFamily="34" charset="0"/>
            </a:endParaRPr>
          </a:p>
        </p:txBody>
      </p:sp>
      <p:sp>
        <p:nvSpPr>
          <p:cNvPr id="20" name="Rectangle 15"/>
          <p:cNvSpPr>
            <a:spLocks noChangeArrowheads="1"/>
          </p:cNvSpPr>
          <p:nvPr/>
        </p:nvSpPr>
        <p:spPr bwMode="auto">
          <a:xfrm>
            <a:off x="6045201" y="3734435"/>
            <a:ext cx="46807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Fairborn</a:t>
            </a:r>
            <a:endParaRPr kumimoji="0" lang="en-US" altLang="en-US"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21" name="Rectangle 16"/>
          <p:cNvSpPr>
            <a:spLocks noChangeArrowheads="1"/>
          </p:cNvSpPr>
          <p:nvPr/>
        </p:nvSpPr>
        <p:spPr bwMode="auto">
          <a:xfrm>
            <a:off x="4622801" y="2994660"/>
            <a:ext cx="80310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60000"/>
                    </a:schemeClr>
                  </a:glow>
                </a:effectLst>
                <a:latin typeface="Arial Black" panose="020B0A04020102020204" pitchFamily="34" charset="0"/>
              </a:rPr>
              <a:t>Huber Heights</a:t>
            </a:r>
            <a:endParaRPr kumimoji="0" lang="en-US" altLang="en-US" b="1" i="0" u="none" strike="noStrike" cap="none" normalizeH="0" baseline="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22" name="Rectangle 17"/>
          <p:cNvSpPr>
            <a:spLocks noChangeArrowheads="1"/>
          </p:cNvSpPr>
          <p:nvPr/>
        </p:nvSpPr>
        <p:spPr bwMode="auto">
          <a:xfrm>
            <a:off x="5503967" y="3408998"/>
            <a:ext cx="546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a:solidFill>
                  <a:srgbClr val="000000"/>
                </a:solidFill>
                <a:effectLst>
                  <a:glow rad="50800">
                    <a:schemeClr val="bg1">
                      <a:alpha val="60000"/>
                    </a:schemeClr>
                  </a:glow>
                </a:effectLst>
                <a:latin typeface="Arial Black" panose="020B0A04020102020204" pitchFamily="34" charset="0"/>
              </a:rPr>
              <a:t>Wright-</a:t>
            </a:r>
          </a:p>
          <a:p>
            <a:pPr lvl="0" algn="ctr"/>
            <a:r>
              <a:rPr lang="en-US" altLang="en-US" sz="800" b="1" dirty="0">
                <a:solidFill>
                  <a:srgbClr val="000000"/>
                </a:solidFill>
                <a:effectLst>
                  <a:glow rad="50800">
                    <a:schemeClr val="bg1">
                      <a:alpha val="60000"/>
                    </a:schemeClr>
                  </a:glow>
                </a:effectLst>
                <a:latin typeface="Arial Black" panose="020B0A04020102020204" pitchFamily="34" charset="0"/>
              </a:rPr>
              <a:t>Patterson</a:t>
            </a:r>
          </a:p>
          <a:p>
            <a:pPr lvl="0" algn="ctr"/>
            <a:r>
              <a:rPr lang="en-US" altLang="en-US" sz="800" b="1" dirty="0">
                <a:solidFill>
                  <a:srgbClr val="000000"/>
                </a:solidFill>
                <a:effectLst>
                  <a:glow rad="50800">
                    <a:schemeClr val="bg1">
                      <a:alpha val="60000"/>
                    </a:schemeClr>
                  </a:glow>
                </a:effectLst>
                <a:latin typeface="Arial Black" panose="020B0A04020102020204" pitchFamily="34" charset="0"/>
              </a:rPr>
              <a:t>AFB</a:t>
            </a:r>
            <a:endParaRPr kumimoji="0" lang="en-US" altLang="en-US"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25" name="Rectangle 20"/>
          <p:cNvSpPr>
            <a:spLocks noChangeArrowheads="1"/>
          </p:cNvSpPr>
          <p:nvPr/>
        </p:nvSpPr>
        <p:spPr bwMode="auto">
          <a:xfrm>
            <a:off x="3981451" y="2694623"/>
            <a:ext cx="49212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Vandalia</a:t>
            </a:r>
            <a:endParaRPr kumimoji="0" lang="en-US" altLang="en-US"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26" name="Rectangle 21"/>
          <p:cNvSpPr>
            <a:spLocks noChangeArrowheads="1"/>
          </p:cNvSpPr>
          <p:nvPr/>
        </p:nvSpPr>
        <p:spPr bwMode="auto">
          <a:xfrm>
            <a:off x="2497138" y="2629535"/>
            <a:ext cx="61715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Englewood</a:t>
            </a:r>
            <a:endParaRPr kumimoji="0" lang="en-US" altLang="en-US"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27" name="Rectangle 22"/>
          <p:cNvSpPr>
            <a:spLocks noChangeArrowheads="1"/>
          </p:cNvSpPr>
          <p:nvPr/>
        </p:nvSpPr>
        <p:spPr bwMode="auto">
          <a:xfrm>
            <a:off x="2959101" y="3062923"/>
            <a:ext cx="4280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Clayton</a:t>
            </a:r>
            <a:endParaRPr kumimoji="0" lang="en-US" altLang="en-US"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28" name="Rectangle 23"/>
          <p:cNvSpPr>
            <a:spLocks noChangeArrowheads="1"/>
          </p:cNvSpPr>
          <p:nvPr/>
        </p:nvSpPr>
        <p:spPr bwMode="auto">
          <a:xfrm>
            <a:off x="4733926" y="4218623"/>
            <a:ext cx="52418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Riverside</a:t>
            </a:r>
            <a:endParaRPr kumimoji="0" lang="en-US" altLang="en-US"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29" name="Rectangle 24"/>
          <p:cNvSpPr>
            <a:spLocks noChangeArrowheads="1"/>
          </p:cNvSpPr>
          <p:nvPr/>
        </p:nvSpPr>
        <p:spPr bwMode="auto">
          <a:xfrm>
            <a:off x="2927351" y="5795010"/>
            <a:ext cx="6492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Miamisburg</a:t>
            </a:r>
            <a:endParaRPr kumimoji="0" lang="en-US" altLang="en-US"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31" name="Rectangle 26"/>
          <p:cNvSpPr>
            <a:spLocks noChangeArrowheads="1"/>
          </p:cNvSpPr>
          <p:nvPr/>
        </p:nvSpPr>
        <p:spPr bwMode="auto">
          <a:xfrm>
            <a:off x="2786063" y="5304473"/>
            <a:ext cx="45044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Moraine</a:t>
            </a:r>
            <a:endParaRPr kumimoji="0" lang="en-US" altLang="en-US"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32" name="Rectangle 27"/>
          <p:cNvSpPr>
            <a:spLocks noChangeArrowheads="1"/>
          </p:cNvSpPr>
          <p:nvPr/>
        </p:nvSpPr>
        <p:spPr bwMode="auto">
          <a:xfrm>
            <a:off x="2871788" y="3562985"/>
            <a:ext cx="5354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Trotwood</a:t>
            </a:r>
            <a:endParaRPr kumimoji="0" lang="en-US" altLang="en-US"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33" name="Rectangle 28"/>
          <p:cNvSpPr>
            <a:spLocks noChangeArrowheads="1"/>
          </p:cNvSpPr>
          <p:nvPr/>
        </p:nvSpPr>
        <p:spPr bwMode="auto">
          <a:xfrm>
            <a:off x="3595688" y="4101148"/>
            <a:ext cx="59150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Dayton</a:t>
            </a:r>
            <a:endParaRPr kumimoji="0" lang="en-US" altLang="en-US"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34" name="Rectangle 29"/>
          <p:cNvSpPr>
            <a:spLocks noChangeArrowheads="1"/>
          </p:cNvSpPr>
          <p:nvPr/>
        </p:nvSpPr>
        <p:spPr bwMode="auto">
          <a:xfrm>
            <a:off x="3879851" y="5091748"/>
            <a:ext cx="45044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Moraine</a:t>
            </a:r>
            <a:endParaRPr kumimoji="0" lang="en-US" altLang="en-US"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35" name="Rectangle 30"/>
          <p:cNvSpPr>
            <a:spLocks noChangeArrowheads="1"/>
          </p:cNvSpPr>
          <p:nvPr/>
        </p:nvSpPr>
        <p:spPr bwMode="auto">
          <a:xfrm>
            <a:off x="4138613" y="4883785"/>
            <a:ext cx="5257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Oakwood</a:t>
            </a:r>
            <a:endParaRPr kumimoji="0" lang="en-US" altLang="en-US"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36" name="Rectangle 31"/>
          <p:cNvSpPr>
            <a:spLocks noChangeArrowheads="1"/>
          </p:cNvSpPr>
          <p:nvPr/>
        </p:nvSpPr>
        <p:spPr bwMode="auto">
          <a:xfrm>
            <a:off x="3178399" y="5487035"/>
            <a:ext cx="5578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a:solidFill>
                  <a:srgbClr val="000000"/>
                </a:solidFill>
                <a:effectLst>
                  <a:glow rad="50800">
                    <a:schemeClr val="bg1">
                      <a:alpha val="60000"/>
                    </a:schemeClr>
                  </a:glow>
                </a:effectLst>
                <a:latin typeface="Arial Black" panose="020B0A04020102020204" pitchFamily="34" charset="0"/>
              </a:rPr>
              <a:t>West</a:t>
            </a:r>
          </a:p>
          <a:p>
            <a:pPr lvl="0" algn="ctr"/>
            <a:r>
              <a:rPr lang="en-US" altLang="en-US" sz="800" b="1" dirty="0">
                <a:solidFill>
                  <a:srgbClr val="000000"/>
                </a:solidFill>
                <a:effectLst>
                  <a:glow rad="50800">
                    <a:schemeClr val="bg1">
                      <a:alpha val="60000"/>
                    </a:schemeClr>
                  </a:glow>
                </a:effectLst>
                <a:latin typeface="Arial Black" panose="020B0A04020102020204" pitchFamily="34" charset="0"/>
              </a:rPr>
              <a:t>Carrollton</a:t>
            </a:r>
            <a:endParaRPr kumimoji="0" lang="en-US" altLang="en-US"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38" name="Rectangle 33"/>
          <p:cNvSpPr>
            <a:spLocks noChangeArrowheads="1"/>
          </p:cNvSpPr>
          <p:nvPr/>
        </p:nvSpPr>
        <p:spPr bwMode="auto">
          <a:xfrm>
            <a:off x="4654551" y="6206173"/>
            <a:ext cx="60914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Centerville</a:t>
            </a:r>
            <a:endParaRPr kumimoji="0" lang="en-US" altLang="en-US"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39" name="Rectangle 34"/>
          <p:cNvSpPr>
            <a:spLocks noChangeArrowheads="1"/>
          </p:cNvSpPr>
          <p:nvPr/>
        </p:nvSpPr>
        <p:spPr bwMode="auto">
          <a:xfrm>
            <a:off x="4392613" y="5193348"/>
            <a:ext cx="52899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Kettering</a:t>
            </a:r>
            <a:endParaRPr kumimoji="0" lang="en-US" altLang="en-US"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40" name="Rectangle 35"/>
          <p:cNvSpPr>
            <a:spLocks noChangeArrowheads="1"/>
          </p:cNvSpPr>
          <p:nvPr/>
        </p:nvSpPr>
        <p:spPr bwMode="auto">
          <a:xfrm>
            <a:off x="5505451" y="4939348"/>
            <a:ext cx="71493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Beavercreek</a:t>
            </a:r>
            <a:endParaRPr kumimoji="0" lang="en-US" altLang="en-US"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41" name="Rectangle 36"/>
          <p:cNvSpPr>
            <a:spLocks noChangeArrowheads="1"/>
          </p:cNvSpPr>
          <p:nvPr/>
        </p:nvSpPr>
        <p:spPr bwMode="auto">
          <a:xfrm>
            <a:off x="2430463" y="4213860"/>
            <a:ext cx="107240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6D6E71"/>
                </a:solidFill>
                <a:effectLst>
                  <a:glow rad="50800">
                    <a:schemeClr val="bg1">
                      <a:alpha val="60000"/>
                    </a:schemeClr>
                  </a:glow>
                </a:effectLst>
                <a:latin typeface="Arial Black" panose="020B0A04020102020204" pitchFamily="34" charset="0"/>
              </a:rPr>
              <a:t>MONTGOMERY CO.</a:t>
            </a:r>
            <a:endParaRPr kumimoji="0" lang="en-US" altLang="en-US"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42" name="Rectangle 37"/>
          <p:cNvSpPr>
            <a:spLocks noChangeArrowheads="1"/>
          </p:cNvSpPr>
          <p:nvPr/>
        </p:nvSpPr>
        <p:spPr bwMode="auto">
          <a:xfrm>
            <a:off x="5911851" y="4399598"/>
            <a:ext cx="70371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6D6E71"/>
                </a:solidFill>
                <a:effectLst>
                  <a:glow rad="50800">
                    <a:schemeClr val="bg1">
                      <a:alpha val="60000"/>
                    </a:schemeClr>
                  </a:glow>
                </a:effectLst>
                <a:latin typeface="Arial Black" panose="020B0A04020102020204" pitchFamily="34" charset="0"/>
              </a:rPr>
              <a:t>GREENE CO.</a:t>
            </a:r>
            <a:endParaRPr kumimoji="0" lang="en-US" altLang="en-US" b="1" i="0" u="none" strike="noStrike" cap="none" normalizeH="0" baseline="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43" name="Rectangle 38"/>
          <p:cNvSpPr>
            <a:spLocks noChangeArrowheads="1"/>
          </p:cNvSpPr>
          <p:nvPr/>
        </p:nvSpPr>
        <p:spPr bwMode="auto">
          <a:xfrm>
            <a:off x="5726113" y="5569585"/>
            <a:ext cx="10387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Family Dollar store</a:t>
            </a:r>
            <a:endParaRPr kumimoji="0" lang="en-US" altLang="en-US" sz="1100" b="1" i="0" u="none" strike="noStrike" cap="none" normalizeH="0" baseline="0" dirty="0" smtClean="0">
              <a:ln>
                <a:noFill/>
              </a:ln>
              <a:solidFill>
                <a:schemeClr val="tx1"/>
              </a:solidFill>
              <a:effectLst/>
              <a:latin typeface="+mj-lt"/>
            </a:endParaRPr>
          </a:p>
        </p:txBody>
      </p:sp>
      <p:sp>
        <p:nvSpPr>
          <p:cNvPr id="44" name="Rectangle 39"/>
          <p:cNvSpPr>
            <a:spLocks noChangeArrowheads="1"/>
          </p:cNvSpPr>
          <p:nvPr/>
        </p:nvSpPr>
        <p:spPr bwMode="auto">
          <a:xfrm>
            <a:off x="5726113" y="5772785"/>
            <a:ext cx="6668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Target store</a:t>
            </a:r>
            <a:endParaRPr kumimoji="0" lang="en-US" altLang="en-US" sz="1100" b="1" i="0" u="none" strike="noStrike" cap="none" normalizeH="0" baseline="0" dirty="0" smtClean="0">
              <a:ln>
                <a:noFill/>
              </a:ln>
              <a:solidFill>
                <a:schemeClr val="tx1"/>
              </a:solidFill>
              <a:effectLst/>
              <a:latin typeface="+mj-lt"/>
            </a:endParaRPr>
          </a:p>
        </p:txBody>
      </p:sp>
      <p:sp>
        <p:nvSpPr>
          <p:cNvPr id="45" name="Rectangle 40"/>
          <p:cNvSpPr>
            <a:spLocks noChangeArrowheads="1"/>
          </p:cNvSpPr>
          <p:nvPr/>
        </p:nvSpPr>
        <p:spPr bwMode="auto">
          <a:xfrm>
            <a:off x="5726113" y="5975985"/>
            <a:ext cx="11285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Median household</a:t>
            </a:r>
            <a:br>
              <a:rPr kumimoji="0" lang="en-US" altLang="en-US" sz="900" b="1" i="0" u="none" strike="noStrike" cap="none" normalizeH="0" baseline="0" dirty="0" smtClean="0">
                <a:ln>
                  <a:noFill/>
                </a:ln>
                <a:solidFill>
                  <a:srgbClr val="000000"/>
                </a:solidFill>
                <a:effectLst/>
                <a:latin typeface="+mj-lt"/>
              </a:rPr>
            </a:br>
            <a:r>
              <a:rPr kumimoji="0" lang="en-US" altLang="en-US" sz="900" b="1" i="0" u="none" strike="noStrike" cap="none" normalizeH="0" baseline="0" dirty="0" smtClean="0">
                <a:ln>
                  <a:noFill/>
                </a:ln>
                <a:solidFill>
                  <a:srgbClr val="000000"/>
                </a:solidFill>
                <a:effectLst/>
                <a:latin typeface="+mj-lt"/>
              </a:rPr>
              <a:t>income over $50,000</a:t>
            </a:r>
            <a:endParaRPr kumimoji="0" lang="en-US" altLang="en-US" sz="11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8465426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a:xfrm>
            <a:off x="457200" y="215371"/>
            <a:ext cx="7583714" cy="1097279"/>
          </a:xfrm>
        </p:spPr>
        <p:txBody>
          <a:bodyPr/>
          <a:lstStyle/>
          <a:p>
            <a:r>
              <a:rPr lang="en-US" dirty="0"/>
              <a:t>12.2.3 Market Area Analysis </a:t>
            </a:r>
            <a:r>
              <a:rPr lang="en-US" sz="2000" b="0" dirty="0"/>
              <a:t>(4 of </a:t>
            </a:r>
            <a:r>
              <a:rPr lang="en-US" sz="2000" b="0" dirty="0" smtClean="0"/>
              <a:t>4)</a:t>
            </a:r>
            <a:endParaRPr lang="en-US" sz="2000" b="0" dirty="0"/>
          </a:p>
        </p:txBody>
      </p:sp>
      <p:sp>
        <p:nvSpPr>
          <p:cNvPr id="4" name="Content Placeholder 3">
            <a:extLst>
              <a:ext uri="{FF2B5EF4-FFF2-40B4-BE49-F238E27FC236}">
                <a16:creationId xmlns:a16="http://schemas.microsoft.com/office/drawing/2014/main" id="{49D0DA5C-0CA6-4CF4-B0C4-B692C06DCAFF}"/>
              </a:ext>
            </a:extLst>
          </p:cNvPr>
          <p:cNvSpPr>
            <a:spLocks noGrp="1"/>
          </p:cNvSpPr>
          <p:nvPr>
            <p:ph sz="quarter" idx="14"/>
          </p:nvPr>
        </p:nvSpPr>
        <p:spPr>
          <a:xfrm>
            <a:off x="457200" y="1556328"/>
            <a:ext cx="8505371" cy="1178246"/>
          </a:xfrm>
        </p:spPr>
        <p:txBody>
          <a:bodyPr/>
          <a:lstStyle/>
          <a:p>
            <a:pPr marL="432" indent="0">
              <a:buNone/>
            </a:pPr>
            <a:r>
              <a:rPr lang="en-US" altLang="en-US" sz="1800" b="1" dirty="0"/>
              <a:t>Figures 12-16 and 12-17:</a:t>
            </a:r>
            <a:r>
              <a:rPr lang="en-US" altLang="en-US" sz="1800" dirty="0"/>
              <a:t> Food deserts are defined as areas with low-income residents and poor access to groceries. Food deserts at the national scale (left) are located in rural areas, whereas food deserts at the local urban level (right, Dayton, Ohio) correspond to local-income neighborhoods.</a:t>
            </a:r>
            <a:endParaRPr lang="en-US" sz="1800" dirty="0"/>
          </a:p>
        </p:txBody>
      </p:sp>
      <p:pic>
        <p:nvPicPr>
          <p:cNvPr id="7" name="Picture 6">
            <a:extLst>
              <a:ext uri="{FF2B5EF4-FFF2-40B4-BE49-F238E27FC236}">
                <a16:creationId xmlns:a16="http://schemas.microsoft.com/office/drawing/2014/main" id="{1B10E65F-9CAC-492F-9ABA-F3796564F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39" y="2978252"/>
            <a:ext cx="3942227" cy="2918021"/>
          </a:xfrm>
          <a:prstGeom prst="rect">
            <a:avLst/>
          </a:prstGeom>
        </p:spPr>
      </p:pic>
      <p:sp>
        <p:nvSpPr>
          <p:cNvPr id="8" name="Rectangle 38"/>
          <p:cNvSpPr>
            <a:spLocks noChangeArrowheads="1"/>
          </p:cNvSpPr>
          <p:nvPr/>
        </p:nvSpPr>
        <p:spPr bwMode="auto">
          <a:xfrm>
            <a:off x="5726113" y="5569585"/>
            <a:ext cx="10387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Family Dollar store</a:t>
            </a:r>
            <a:endParaRPr kumimoji="0" lang="en-US" altLang="en-US" sz="1100" b="1" i="0" u="none" strike="noStrike" cap="none" normalizeH="0" baseline="0" dirty="0" smtClean="0">
              <a:ln>
                <a:noFill/>
              </a:ln>
              <a:solidFill>
                <a:schemeClr val="tx1"/>
              </a:solidFill>
              <a:effectLst/>
              <a:latin typeface="+mj-lt"/>
            </a:endParaRPr>
          </a:p>
        </p:txBody>
      </p:sp>
      <p:sp>
        <p:nvSpPr>
          <p:cNvPr id="11" name="Rectangle 5"/>
          <p:cNvSpPr>
            <a:spLocks noChangeArrowheads="1"/>
          </p:cNvSpPr>
          <p:nvPr/>
        </p:nvSpPr>
        <p:spPr bwMode="auto">
          <a:xfrm>
            <a:off x="2662873" y="5457509"/>
            <a:ext cx="44242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above 10</a:t>
            </a:r>
            <a:endParaRPr kumimoji="0" lang="en-US" altLang="en-US" sz="1100" b="1" i="0" u="none" strike="noStrike" cap="none" normalizeH="0" baseline="0" dirty="0" smtClean="0">
              <a:ln>
                <a:noFill/>
              </a:ln>
              <a:solidFill>
                <a:schemeClr val="tx1"/>
              </a:solidFill>
              <a:effectLst/>
              <a:latin typeface="+mj-lt"/>
            </a:endParaRPr>
          </a:p>
        </p:txBody>
      </p:sp>
      <p:sp>
        <p:nvSpPr>
          <p:cNvPr id="12" name="Rectangle 6"/>
          <p:cNvSpPr>
            <a:spLocks noChangeArrowheads="1"/>
          </p:cNvSpPr>
          <p:nvPr/>
        </p:nvSpPr>
        <p:spPr bwMode="auto">
          <a:xfrm>
            <a:off x="2662873" y="5613084"/>
            <a:ext cx="31739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5.1–10</a:t>
            </a:r>
            <a:endParaRPr kumimoji="0" lang="en-US" altLang="en-US" sz="1100" b="1" i="0" u="none" strike="noStrike" cap="none" normalizeH="0" baseline="0" smtClean="0">
              <a:ln>
                <a:noFill/>
              </a:ln>
              <a:solidFill>
                <a:schemeClr val="tx1"/>
              </a:solidFill>
              <a:effectLst/>
              <a:latin typeface="+mj-lt"/>
            </a:endParaRPr>
          </a:p>
        </p:txBody>
      </p:sp>
      <p:sp>
        <p:nvSpPr>
          <p:cNvPr id="13" name="Rectangle 7"/>
          <p:cNvSpPr>
            <a:spLocks noChangeArrowheads="1"/>
          </p:cNvSpPr>
          <p:nvPr/>
        </p:nvSpPr>
        <p:spPr bwMode="auto">
          <a:xfrm>
            <a:off x="2662873" y="5773422"/>
            <a:ext cx="2596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2.5–5</a:t>
            </a:r>
            <a:endParaRPr kumimoji="0" lang="en-US" altLang="en-US" sz="1100" b="1" i="0" u="none" strike="noStrike" cap="none" normalizeH="0" baseline="0" dirty="0" smtClean="0">
              <a:ln>
                <a:noFill/>
              </a:ln>
              <a:solidFill>
                <a:schemeClr val="tx1"/>
              </a:solidFill>
              <a:effectLst/>
              <a:latin typeface="+mj-lt"/>
            </a:endParaRPr>
          </a:p>
        </p:txBody>
      </p:sp>
      <p:sp>
        <p:nvSpPr>
          <p:cNvPr id="14" name="Rectangle 8"/>
          <p:cNvSpPr>
            <a:spLocks noChangeArrowheads="1"/>
          </p:cNvSpPr>
          <p:nvPr/>
        </p:nvSpPr>
        <p:spPr bwMode="auto">
          <a:xfrm>
            <a:off x="2425701" y="5213356"/>
            <a:ext cx="1532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spc="-30" dirty="0">
                <a:solidFill>
                  <a:srgbClr val="000000"/>
                </a:solidFill>
                <a:latin typeface="Arial Black" panose="020B0A04020102020204" pitchFamily="34" charset="0"/>
              </a:rPr>
              <a:t>Percent with no car and</a:t>
            </a:r>
          </a:p>
          <a:p>
            <a:pPr lvl="0"/>
            <a:r>
              <a:rPr lang="en-US" altLang="en-US" sz="800" b="1" spc="-30" dirty="0">
                <a:solidFill>
                  <a:srgbClr val="000000"/>
                </a:solidFill>
                <a:latin typeface="Arial Black" panose="020B0A04020102020204" pitchFamily="34" charset="0"/>
              </a:rPr>
              <a:t>no supermarket within a mile</a:t>
            </a:r>
          </a:p>
        </p:txBody>
      </p:sp>
      <p:sp>
        <p:nvSpPr>
          <p:cNvPr id="16" name="Rectangle 10"/>
          <p:cNvSpPr>
            <a:spLocks noChangeArrowheads="1"/>
          </p:cNvSpPr>
          <p:nvPr/>
        </p:nvSpPr>
        <p:spPr bwMode="auto">
          <a:xfrm>
            <a:off x="3518533" y="5462272"/>
            <a:ext cx="46487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below 2.5</a:t>
            </a:r>
            <a:endParaRPr kumimoji="0" lang="en-US" altLang="en-US" sz="1100" b="1" i="0" u="none" strike="noStrike" cap="none" normalizeH="0" baseline="0" dirty="0" smtClean="0">
              <a:ln>
                <a:noFill/>
              </a:ln>
              <a:solidFill>
                <a:schemeClr val="tx1"/>
              </a:solidFill>
              <a:effectLst/>
              <a:latin typeface="+mj-lt"/>
            </a:endParaRPr>
          </a:p>
        </p:txBody>
      </p:sp>
      <p:sp>
        <p:nvSpPr>
          <p:cNvPr id="17" name="Rectangle 11"/>
          <p:cNvSpPr>
            <a:spLocks noChangeArrowheads="1"/>
          </p:cNvSpPr>
          <p:nvPr/>
        </p:nvSpPr>
        <p:spPr bwMode="auto">
          <a:xfrm>
            <a:off x="3518533" y="5617847"/>
            <a:ext cx="3654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no data</a:t>
            </a:r>
            <a:endParaRPr kumimoji="0" lang="en-US" altLang="en-US" sz="1100" b="1" i="0" u="none" strike="noStrike" cap="none" normalizeH="0" baseline="0" dirty="0" smtClean="0">
              <a:ln>
                <a:noFill/>
              </a:ln>
              <a:solidFill>
                <a:schemeClr val="tx1"/>
              </a:solidFill>
              <a:effectLst/>
              <a:latin typeface="+mj-lt"/>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885" y="2982346"/>
            <a:ext cx="3972024" cy="3039200"/>
          </a:xfrm>
          <a:prstGeom prst="rect">
            <a:avLst/>
          </a:prstGeom>
        </p:spPr>
      </p:pic>
      <p:sp>
        <p:nvSpPr>
          <p:cNvPr id="23" name="Rectangle 15"/>
          <p:cNvSpPr>
            <a:spLocks noChangeArrowheads="1"/>
          </p:cNvSpPr>
          <p:nvPr/>
        </p:nvSpPr>
        <p:spPr bwMode="auto">
          <a:xfrm>
            <a:off x="4997451" y="454025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35</a:t>
            </a:r>
            <a:endParaRPr kumimoji="0" lang="en-US" altLang="en-US" sz="1600" b="1" i="0" u="none" strike="noStrike" cap="none" normalizeH="0" baseline="0" dirty="0" smtClean="0">
              <a:ln>
                <a:noFill/>
              </a:ln>
              <a:solidFill>
                <a:schemeClr val="tx1"/>
              </a:solidFill>
              <a:effectLst/>
              <a:latin typeface="+mj-lt"/>
            </a:endParaRPr>
          </a:p>
        </p:txBody>
      </p:sp>
      <p:sp>
        <p:nvSpPr>
          <p:cNvPr id="24" name="Rectangle 16"/>
          <p:cNvSpPr>
            <a:spLocks noChangeArrowheads="1"/>
          </p:cNvSpPr>
          <p:nvPr/>
        </p:nvSpPr>
        <p:spPr bwMode="auto">
          <a:xfrm>
            <a:off x="6724650" y="444658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35</a:t>
            </a:r>
            <a:endParaRPr kumimoji="0" lang="en-US" altLang="en-US" sz="1600" b="1" i="0" u="none" strike="noStrike" cap="none" normalizeH="0" baseline="0" dirty="0" smtClean="0">
              <a:ln>
                <a:noFill/>
              </a:ln>
              <a:solidFill>
                <a:schemeClr val="tx1"/>
              </a:solidFill>
              <a:effectLst/>
              <a:latin typeface="+mj-lt"/>
            </a:endParaRPr>
          </a:p>
        </p:txBody>
      </p:sp>
      <p:sp>
        <p:nvSpPr>
          <p:cNvPr id="25" name="Rectangle 17"/>
          <p:cNvSpPr>
            <a:spLocks noChangeArrowheads="1"/>
          </p:cNvSpPr>
          <p:nvPr/>
        </p:nvSpPr>
        <p:spPr bwMode="auto">
          <a:xfrm>
            <a:off x="8069263" y="504348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35</a:t>
            </a:r>
            <a:endParaRPr kumimoji="0" lang="en-US" altLang="en-US" sz="1600" b="1" i="0" u="none" strike="noStrike" cap="none" normalizeH="0" baseline="0" smtClean="0">
              <a:ln>
                <a:noFill/>
              </a:ln>
              <a:solidFill>
                <a:schemeClr val="tx1"/>
              </a:solidFill>
              <a:effectLst/>
              <a:latin typeface="+mj-lt"/>
            </a:endParaRPr>
          </a:p>
        </p:txBody>
      </p:sp>
      <p:sp>
        <p:nvSpPr>
          <p:cNvPr id="26" name="Rectangle 18"/>
          <p:cNvSpPr>
            <a:spLocks noChangeArrowheads="1"/>
          </p:cNvSpPr>
          <p:nvPr/>
        </p:nvSpPr>
        <p:spPr bwMode="auto">
          <a:xfrm>
            <a:off x="4903788" y="326548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70</a:t>
            </a:r>
            <a:endParaRPr kumimoji="0" lang="en-US" altLang="en-US" sz="1600" b="1" i="0" u="none" strike="noStrike" cap="none" normalizeH="0" baseline="0" smtClean="0">
              <a:ln>
                <a:noFill/>
              </a:ln>
              <a:solidFill>
                <a:schemeClr val="tx1"/>
              </a:solidFill>
              <a:effectLst/>
              <a:latin typeface="+mj-lt"/>
            </a:endParaRPr>
          </a:p>
        </p:txBody>
      </p:sp>
      <p:sp>
        <p:nvSpPr>
          <p:cNvPr id="27" name="Rectangle 19"/>
          <p:cNvSpPr>
            <a:spLocks noChangeArrowheads="1"/>
          </p:cNvSpPr>
          <p:nvPr/>
        </p:nvSpPr>
        <p:spPr bwMode="auto">
          <a:xfrm>
            <a:off x="7818438" y="3192464"/>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70</a:t>
            </a:r>
            <a:endParaRPr kumimoji="0" lang="en-US" altLang="en-US" sz="1600" b="1" i="0" u="none" strike="noStrike" cap="none" normalizeH="0" baseline="0" dirty="0" smtClean="0">
              <a:ln>
                <a:noFill/>
              </a:ln>
              <a:solidFill>
                <a:schemeClr val="tx1"/>
              </a:solidFill>
              <a:effectLst/>
              <a:latin typeface="+mj-lt"/>
            </a:endParaRPr>
          </a:p>
        </p:txBody>
      </p:sp>
      <p:sp>
        <p:nvSpPr>
          <p:cNvPr id="28" name="Rectangle 20"/>
          <p:cNvSpPr>
            <a:spLocks noChangeArrowheads="1"/>
          </p:cNvSpPr>
          <p:nvPr/>
        </p:nvSpPr>
        <p:spPr bwMode="auto">
          <a:xfrm>
            <a:off x="8108950" y="3587751"/>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675</a:t>
            </a:r>
            <a:endParaRPr kumimoji="0" lang="en-US" altLang="en-US" sz="1600" b="1" i="0" u="none" strike="noStrike" cap="none" normalizeH="0" baseline="0" dirty="0" smtClean="0">
              <a:ln>
                <a:noFill/>
              </a:ln>
              <a:solidFill>
                <a:schemeClr val="tx1"/>
              </a:solidFill>
              <a:effectLst/>
              <a:latin typeface="+mj-lt"/>
            </a:endParaRPr>
          </a:p>
        </p:txBody>
      </p:sp>
      <p:sp>
        <p:nvSpPr>
          <p:cNvPr id="29" name="Rectangle 21"/>
          <p:cNvSpPr>
            <a:spLocks noChangeArrowheads="1"/>
          </p:cNvSpPr>
          <p:nvPr/>
        </p:nvSpPr>
        <p:spPr bwMode="auto">
          <a:xfrm>
            <a:off x="6008688" y="563245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75</a:t>
            </a:r>
            <a:endParaRPr kumimoji="0" lang="en-US" altLang="en-US" sz="1600" b="1" i="0" u="none" strike="noStrike" cap="none" normalizeH="0" baseline="0" dirty="0" smtClean="0">
              <a:ln>
                <a:noFill/>
              </a:ln>
              <a:solidFill>
                <a:schemeClr val="tx1"/>
              </a:solidFill>
              <a:effectLst/>
              <a:latin typeface="+mj-lt"/>
            </a:endParaRPr>
          </a:p>
        </p:txBody>
      </p:sp>
      <p:sp>
        <p:nvSpPr>
          <p:cNvPr id="30" name="Rectangle 22"/>
          <p:cNvSpPr>
            <a:spLocks noChangeArrowheads="1"/>
          </p:cNvSpPr>
          <p:nvPr/>
        </p:nvSpPr>
        <p:spPr bwMode="auto">
          <a:xfrm>
            <a:off x="7275513" y="5014914"/>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675</a:t>
            </a:r>
            <a:endParaRPr kumimoji="0" lang="en-US" altLang="en-US" sz="1600" b="1" i="0" u="none" strike="noStrike" cap="none" normalizeH="0" baseline="0" dirty="0" smtClean="0">
              <a:ln>
                <a:noFill/>
              </a:ln>
              <a:solidFill>
                <a:schemeClr val="tx1"/>
              </a:solidFill>
              <a:effectLst/>
              <a:latin typeface="+mj-lt"/>
            </a:endParaRPr>
          </a:p>
        </p:txBody>
      </p:sp>
      <p:sp>
        <p:nvSpPr>
          <p:cNvPr id="31" name="Rectangle 23"/>
          <p:cNvSpPr>
            <a:spLocks noChangeArrowheads="1"/>
          </p:cNvSpPr>
          <p:nvPr/>
        </p:nvSpPr>
        <p:spPr bwMode="auto">
          <a:xfrm>
            <a:off x="6494463" y="5803901"/>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675</a:t>
            </a:r>
            <a:endParaRPr kumimoji="0" lang="en-US" altLang="en-US" sz="1600" b="1" i="0" u="none" strike="noStrike" cap="none" normalizeH="0" baseline="0" dirty="0" smtClean="0">
              <a:ln>
                <a:noFill/>
              </a:ln>
              <a:solidFill>
                <a:schemeClr val="tx1"/>
              </a:solidFill>
              <a:effectLst/>
              <a:latin typeface="+mj-lt"/>
            </a:endParaRPr>
          </a:p>
        </p:txBody>
      </p:sp>
      <p:sp>
        <p:nvSpPr>
          <p:cNvPr id="32" name="Rectangle 24"/>
          <p:cNvSpPr>
            <a:spLocks noChangeArrowheads="1"/>
          </p:cNvSpPr>
          <p:nvPr/>
        </p:nvSpPr>
        <p:spPr bwMode="auto">
          <a:xfrm>
            <a:off x="6423025" y="3562350"/>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75</a:t>
            </a:r>
            <a:endParaRPr kumimoji="0" lang="en-US" altLang="en-US" sz="1600" b="1" i="0" u="none" strike="noStrike" cap="none" normalizeH="0" baseline="0" dirty="0" smtClean="0">
              <a:ln>
                <a:noFill/>
              </a:ln>
              <a:solidFill>
                <a:schemeClr val="tx1"/>
              </a:solidFill>
              <a:effectLst/>
              <a:latin typeface="+mj-lt"/>
            </a:endParaRPr>
          </a:p>
        </p:txBody>
      </p:sp>
      <p:sp>
        <p:nvSpPr>
          <p:cNvPr id="33" name="Rectangle 25"/>
          <p:cNvSpPr>
            <a:spLocks noChangeArrowheads="1"/>
          </p:cNvSpPr>
          <p:nvPr/>
        </p:nvSpPr>
        <p:spPr bwMode="auto">
          <a:xfrm>
            <a:off x="7896225" y="3883025"/>
            <a:ext cx="46807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50800">
                    <a:schemeClr val="bg1">
                      <a:alpha val="50000"/>
                    </a:schemeClr>
                  </a:glow>
                </a:effectLst>
                <a:latin typeface="+mj-lt"/>
              </a:rPr>
              <a:t>Fairborn</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4" name="Rectangle 26"/>
          <p:cNvSpPr>
            <a:spLocks noChangeArrowheads="1"/>
          </p:cNvSpPr>
          <p:nvPr/>
        </p:nvSpPr>
        <p:spPr bwMode="auto">
          <a:xfrm>
            <a:off x="6745288" y="3284538"/>
            <a:ext cx="78867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50000"/>
                    </a:schemeClr>
                  </a:glow>
                </a:effectLst>
                <a:latin typeface="+mj-lt"/>
              </a:rPr>
              <a:t>Huber Heights</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5" name="Rectangle 27"/>
          <p:cNvSpPr>
            <a:spLocks noChangeArrowheads="1"/>
          </p:cNvSpPr>
          <p:nvPr/>
        </p:nvSpPr>
        <p:spPr bwMode="auto">
          <a:xfrm>
            <a:off x="7393955" y="3635375"/>
            <a:ext cx="532197"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ts val="1000"/>
              </a:lnSpc>
            </a:pPr>
            <a:r>
              <a:rPr lang="en-US" altLang="en-US" sz="900" b="1" dirty="0">
                <a:solidFill>
                  <a:srgbClr val="000000"/>
                </a:solidFill>
                <a:effectLst>
                  <a:glow rad="50800">
                    <a:schemeClr val="bg1">
                      <a:alpha val="50000"/>
                    </a:schemeClr>
                  </a:glow>
                </a:effectLst>
                <a:latin typeface="+mj-lt"/>
              </a:rPr>
              <a:t>Wright-</a:t>
            </a:r>
          </a:p>
          <a:p>
            <a:pPr lvl="0" algn="ctr">
              <a:lnSpc>
                <a:spcPts val="1000"/>
              </a:lnSpc>
            </a:pPr>
            <a:r>
              <a:rPr lang="en-US" altLang="en-US" sz="900" b="1" dirty="0">
                <a:solidFill>
                  <a:srgbClr val="000000"/>
                </a:solidFill>
                <a:effectLst>
                  <a:glow rad="50800">
                    <a:schemeClr val="bg1">
                      <a:alpha val="50000"/>
                    </a:schemeClr>
                  </a:glow>
                </a:effectLst>
                <a:latin typeface="+mj-lt"/>
              </a:rPr>
              <a:t>Patterson</a:t>
            </a:r>
          </a:p>
          <a:p>
            <a:pPr lvl="0" algn="ctr">
              <a:lnSpc>
                <a:spcPts val="1000"/>
              </a:lnSpc>
            </a:pPr>
            <a:r>
              <a:rPr lang="en-US" altLang="en-US" sz="900" b="1" dirty="0">
                <a:solidFill>
                  <a:srgbClr val="000000"/>
                </a:solidFill>
                <a:effectLst>
                  <a:glow rad="50800">
                    <a:schemeClr val="bg1">
                      <a:alpha val="50000"/>
                    </a:schemeClr>
                  </a:glow>
                </a:effectLst>
                <a:latin typeface="+mj-lt"/>
              </a:rPr>
              <a:t>AFB</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8" name="Rectangle 30"/>
          <p:cNvSpPr>
            <a:spLocks noChangeArrowheads="1"/>
          </p:cNvSpPr>
          <p:nvPr/>
        </p:nvSpPr>
        <p:spPr bwMode="auto">
          <a:xfrm>
            <a:off x="6223000" y="3041650"/>
            <a:ext cx="47448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50000"/>
                    </a:schemeClr>
                  </a:glow>
                </a:effectLst>
                <a:latin typeface="+mj-lt"/>
              </a:rPr>
              <a:t>Vandalia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9" name="Rectangle 31"/>
          <p:cNvSpPr>
            <a:spLocks noChangeArrowheads="1"/>
          </p:cNvSpPr>
          <p:nvPr/>
        </p:nvSpPr>
        <p:spPr bwMode="auto">
          <a:xfrm>
            <a:off x="5021263" y="2990851"/>
            <a:ext cx="6155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50000"/>
                    </a:schemeClr>
                  </a:glow>
                </a:effectLst>
                <a:latin typeface="+mj-lt"/>
              </a:rPr>
              <a:t>Englewood</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40" name="Rectangle 32"/>
          <p:cNvSpPr>
            <a:spLocks noChangeArrowheads="1"/>
          </p:cNvSpPr>
          <p:nvPr/>
        </p:nvSpPr>
        <p:spPr bwMode="auto">
          <a:xfrm>
            <a:off x="5397500" y="3343275"/>
            <a:ext cx="4231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50800">
                    <a:schemeClr val="bg1">
                      <a:alpha val="50000"/>
                    </a:schemeClr>
                  </a:glow>
                </a:effectLst>
                <a:latin typeface="+mj-lt"/>
              </a:rPr>
              <a:t>Clayton</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1" name="Rectangle 33"/>
          <p:cNvSpPr>
            <a:spLocks noChangeArrowheads="1"/>
          </p:cNvSpPr>
          <p:nvPr/>
        </p:nvSpPr>
        <p:spPr bwMode="auto">
          <a:xfrm>
            <a:off x="6716713" y="4291013"/>
            <a:ext cx="51937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50800">
                    <a:schemeClr val="bg1">
                      <a:alpha val="50000"/>
                    </a:schemeClr>
                  </a:glow>
                </a:effectLst>
                <a:latin typeface="+mj-lt"/>
              </a:rPr>
              <a:t>Riverside</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2" name="Rectangle 34"/>
          <p:cNvSpPr>
            <a:spLocks noChangeArrowheads="1"/>
          </p:cNvSpPr>
          <p:nvPr/>
        </p:nvSpPr>
        <p:spPr bwMode="auto">
          <a:xfrm>
            <a:off x="5294313" y="5556250"/>
            <a:ext cx="6476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50000"/>
                    </a:schemeClr>
                  </a:glow>
                </a:effectLst>
                <a:latin typeface="+mj-lt"/>
              </a:rPr>
              <a:t>Miamisburg</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43" name="Rectangle 35"/>
          <p:cNvSpPr>
            <a:spLocks noChangeArrowheads="1"/>
          </p:cNvSpPr>
          <p:nvPr/>
        </p:nvSpPr>
        <p:spPr bwMode="auto">
          <a:xfrm>
            <a:off x="5232400" y="5160963"/>
            <a:ext cx="44242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50800">
                    <a:schemeClr val="bg1">
                      <a:alpha val="50000"/>
                    </a:schemeClr>
                  </a:glow>
                </a:effectLst>
                <a:latin typeface="+mj-lt"/>
              </a:rPr>
              <a:t>Moraine</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4" name="Rectangle 36"/>
          <p:cNvSpPr>
            <a:spLocks noChangeArrowheads="1"/>
          </p:cNvSpPr>
          <p:nvPr/>
        </p:nvSpPr>
        <p:spPr bwMode="auto">
          <a:xfrm>
            <a:off x="5283200" y="3746500"/>
            <a:ext cx="52578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50800">
                    <a:schemeClr val="bg1">
                      <a:alpha val="50000"/>
                    </a:schemeClr>
                  </a:glow>
                </a:effectLst>
                <a:latin typeface="+mj-lt"/>
              </a:rPr>
              <a:t>Trotwood</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5" name="Rectangle 37"/>
          <p:cNvSpPr>
            <a:spLocks noChangeArrowheads="1"/>
          </p:cNvSpPr>
          <p:nvPr/>
        </p:nvSpPr>
        <p:spPr bwMode="auto">
          <a:xfrm>
            <a:off x="6003925" y="4232275"/>
            <a:ext cx="51456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Dayton</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46" name="Rectangle 38"/>
          <p:cNvSpPr>
            <a:spLocks noChangeArrowheads="1"/>
          </p:cNvSpPr>
          <p:nvPr/>
        </p:nvSpPr>
        <p:spPr bwMode="auto">
          <a:xfrm>
            <a:off x="6142038" y="5003800"/>
            <a:ext cx="44242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50000"/>
                    </a:schemeClr>
                  </a:glow>
                </a:effectLst>
                <a:latin typeface="+mj-lt"/>
              </a:rPr>
              <a:t>Moraine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47" name="Rectangle 39"/>
          <p:cNvSpPr>
            <a:spLocks noChangeArrowheads="1"/>
          </p:cNvSpPr>
          <p:nvPr/>
        </p:nvSpPr>
        <p:spPr bwMode="auto">
          <a:xfrm>
            <a:off x="6438900" y="4827588"/>
            <a:ext cx="51937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50800">
                    <a:schemeClr val="bg1">
                      <a:alpha val="50000"/>
                    </a:schemeClr>
                  </a:glow>
                </a:effectLst>
                <a:latin typeface="+mj-lt"/>
              </a:rPr>
              <a:t>Oakwood</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8" name="Rectangle 40"/>
          <p:cNvSpPr>
            <a:spLocks noChangeArrowheads="1"/>
          </p:cNvSpPr>
          <p:nvPr/>
        </p:nvSpPr>
        <p:spPr bwMode="auto">
          <a:xfrm>
            <a:off x="5608638" y="5286375"/>
            <a:ext cx="2757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50800">
                    <a:schemeClr val="bg1">
                      <a:alpha val="50000"/>
                    </a:schemeClr>
                  </a:glow>
                </a:effectLst>
                <a:latin typeface="+mj-lt"/>
              </a:rPr>
              <a:t>West</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9" name="Rectangle 41"/>
          <p:cNvSpPr>
            <a:spLocks noChangeArrowheads="1"/>
          </p:cNvSpPr>
          <p:nvPr/>
        </p:nvSpPr>
        <p:spPr bwMode="auto">
          <a:xfrm>
            <a:off x="5464175" y="5422900"/>
            <a:ext cx="55143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50000"/>
                    </a:schemeClr>
                  </a:glow>
                </a:effectLst>
                <a:latin typeface="+mj-lt"/>
              </a:rPr>
              <a:t>Carrollton</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0" name="Rectangle 42"/>
          <p:cNvSpPr>
            <a:spLocks noChangeArrowheads="1"/>
          </p:cNvSpPr>
          <p:nvPr/>
        </p:nvSpPr>
        <p:spPr bwMode="auto">
          <a:xfrm>
            <a:off x="6772275" y="5849938"/>
            <a:ext cx="58990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50800">
                    <a:schemeClr val="bg1">
                      <a:alpha val="50000"/>
                    </a:schemeClr>
                  </a:glow>
                </a:effectLst>
                <a:latin typeface="+mj-lt"/>
              </a:rPr>
              <a:t>Centerville</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1" name="Rectangle 43"/>
          <p:cNvSpPr>
            <a:spLocks noChangeArrowheads="1"/>
          </p:cNvSpPr>
          <p:nvPr/>
        </p:nvSpPr>
        <p:spPr bwMode="auto">
          <a:xfrm>
            <a:off x="6556375" y="5118100"/>
            <a:ext cx="5065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50800">
                    <a:schemeClr val="bg1">
                      <a:alpha val="50000"/>
                    </a:schemeClr>
                  </a:glow>
                </a:effectLst>
                <a:latin typeface="+mj-lt"/>
              </a:rPr>
              <a:t>Kettering</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2" name="Rectangle 44"/>
          <p:cNvSpPr>
            <a:spLocks noChangeArrowheads="1"/>
          </p:cNvSpPr>
          <p:nvPr/>
        </p:nvSpPr>
        <p:spPr bwMode="auto">
          <a:xfrm>
            <a:off x="7431088" y="4862513"/>
            <a:ext cx="68608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50000"/>
                    </a:schemeClr>
                  </a:glow>
                </a:effectLst>
                <a:latin typeface="+mj-lt"/>
              </a:rPr>
              <a:t>Beavercreek</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3" name="Rectangle 45"/>
          <p:cNvSpPr>
            <a:spLocks noChangeArrowheads="1"/>
          </p:cNvSpPr>
          <p:nvPr/>
        </p:nvSpPr>
        <p:spPr bwMode="auto">
          <a:xfrm>
            <a:off x="4886325" y="4270375"/>
            <a:ext cx="101822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40" normalizeH="0" dirty="0" smtClean="0">
                <a:ln>
                  <a:noFill/>
                </a:ln>
                <a:solidFill>
                  <a:srgbClr val="6D6E71"/>
                </a:solidFill>
                <a:effectLst>
                  <a:glow rad="50800">
                    <a:schemeClr val="bg1">
                      <a:alpha val="50000"/>
                    </a:schemeClr>
                  </a:glow>
                </a:effectLst>
                <a:latin typeface="+mj-lt"/>
              </a:rPr>
              <a:t>MONTGOMERY CO.</a:t>
            </a:r>
            <a:endParaRPr kumimoji="0" lang="en-US" altLang="en-US" sz="1600" b="1" i="0" u="none" strike="noStrike" cap="none" spc="-40" normalizeH="0" dirty="0" smtClean="0">
              <a:ln>
                <a:noFill/>
              </a:ln>
              <a:solidFill>
                <a:schemeClr val="tx1"/>
              </a:solidFill>
              <a:effectLst>
                <a:glow rad="50800">
                  <a:schemeClr val="bg1">
                    <a:alpha val="50000"/>
                  </a:schemeClr>
                </a:glow>
              </a:effectLst>
              <a:latin typeface="+mj-lt"/>
            </a:endParaRPr>
          </a:p>
        </p:txBody>
      </p:sp>
      <p:sp>
        <p:nvSpPr>
          <p:cNvPr id="54" name="Rectangle 46"/>
          <p:cNvSpPr>
            <a:spLocks noChangeArrowheads="1"/>
          </p:cNvSpPr>
          <p:nvPr/>
        </p:nvSpPr>
        <p:spPr bwMode="auto">
          <a:xfrm>
            <a:off x="7791450" y="4419600"/>
            <a:ext cx="72455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6D6E71"/>
                </a:solidFill>
                <a:effectLst>
                  <a:glow rad="50800">
                    <a:schemeClr val="bg1">
                      <a:alpha val="50000"/>
                    </a:schemeClr>
                  </a:glow>
                </a:effectLst>
                <a:latin typeface="+mj-lt"/>
              </a:rPr>
              <a:t>GREENE CO.</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5" name="Rectangle 47"/>
          <p:cNvSpPr>
            <a:spLocks noChangeArrowheads="1"/>
          </p:cNvSpPr>
          <p:nvPr/>
        </p:nvSpPr>
        <p:spPr bwMode="auto">
          <a:xfrm>
            <a:off x="7699376" y="5370514"/>
            <a:ext cx="5883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Food desert</a:t>
            </a:r>
            <a:endParaRPr kumimoji="0" lang="en-US" altLang="en-US" b="1" i="0" u="none" strike="noStrike" cap="none" normalizeH="0" baseline="0" dirty="0" smtClean="0">
              <a:ln>
                <a:noFill/>
              </a:ln>
              <a:solidFill>
                <a:schemeClr val="tx1"/>
              </a:solidFill>
              <a:effectLst/>
              <a:latin typeface="+mj-lt"/>
            </a:endParaRPr>
          </a:p>
        </p:txBody>
      </p:sp>
      <p:sp>
        <p:nvSpPr>
          <p:cNvPr id="56" name="Rectangle 48"/>
          <p:cNvSpPr>
            <a:spLocks noChangeArrowheads="1"/>
          </p:cNvSpPr>
          <p:nvPr/>
        </p:nvSpPr>
        <p:spPr bwMode="auto">
          <a:xfrm>
            <a:off x="7699376" y="5549901"/>
            <a:ext cx="902491"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nSpc>
                <a:spcPts val="1000"/>
              </a:lnSpc>
            </a:pPr>
            <a:r>
              <a:rPr lang="en-US" altLang="en-US" sz="800" b="1" dirty="0">
                <a:solidFill>
                  <a:srgbClr val="000000"/>
                </a:solidFill>
                <a:latin typeface="+mj-lt"/>
              </a:rPr>
              <a:t>Median household</a:t>
            </a:r>
          </a:p>
          <a:p>
            <a:pPr lvl="0">
              <a:lnSpc>
                <a:spcPts val="1000"/>
              </a:lnSpc>
            </a:pPr>
            <a:r>
              <a:rPr lang="en-US" altLang="en-US" sz="800" b="1" dirty="0">
                <a:solidFill>
                  <a:srgbClr val="000000"/>
                </a:solidFill>
                <a:latin typeface="+mj-lt"/>
              </a:rPr>
              <a:t>income over</a:t>
            </a:r>
          </a:p>
          <a:p>
            <a:pPr lvl="0">
              <a:lnSpc>
                <a:spcPts val="1000"/>
              </a:lnSpc>
            </a:pPr>
            <a:r>
              <a:rPr lang="en-US" altLang="en-US" sz="800" b="1" dirty="0">
                <a:solidFill>
                  <a:srgbClr val="000000"/>
                </a:solidFill>
                <a:latin typeface="+mj-lt"/>
              </a:rPr>
              <a:t>$50,000</a:t>
            </a:r>
            <a:endParaRPr kumimoji="0" lang="en-US" altLang="en-US"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3764833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D600-1A65-44AF-BD8E-F27637584337}"/>
              </a:ext>
            </a:extLst>
          </p:cNvPr>
          <p:cNvSpPr>
            <a:spLocks noGrp="1"/>
          </p:cNvSpPr>
          <p:nvPr>
            <p:ph type="title"/>
          </p:nvPr>
        </p:nvSpPr>
        <p:spPr>
          <a:xfrm>
            <a:off x="457200" y="215371"/>
            <a:ext cx="8539316" cy="1097279"/>
          </a:xfrm>
        </p:spPr>
        <p:txBody>
          <a:bodyPr/>
          <a:lstStyle/>
          <a:p>
            <a:r>
              <a:rPr lang="en-US" sz="3400" dirty="0"/>
              <a:t>12.2.4 Periodic </a:t>
            </a:r>
            <a:r>
              <a:rPr lang="en-US" sz="3400" dirty="0" smtClean="0"/>
              <a:t>and </a:t>
            </a:r>
            <a:r>
              <a:rPr lang="en-US" sz="3400" dirty="0"/>
              <a:t>Sharing Services </a:t>
            </a:r>
            <a:r>
              <a:rPr lang="en-US" sz="2000" b="0" dirty="0"/>
              <a:t>(1 of 3)</a:t>
            </a:r>
          </a:p>
        </p:txBody>
      </p:sp>
      <p:sp>
        <p:nvSpPr>
          <p:cNvPr id="3" name="Content Placeholder 2">
            <a:extLst>
              <a:ext uri="{FF2B5EF4-FFF2-40B4-BE49-F238E27FC236}">
                <a16:creationId xmlns:a16="http://schemas.microsoft.com/office/drawing/2014/main" id="{CBCCBBFC-31C5-4104-9CBD-9E9D8B7ACA5B}"/>
              </a:ext>
            </a:extLst>
          </p:cNvPr>
          <p:cNvSpPr>
            <a:spLocks noGrp="1"/>
          </p:cNvSpPr>
          <p:nvPr>
            <p:ph sz="quarter" idx="13"/>
          </p:nvPr>
        </p:nvSpPr>
        <p:spPr/>
        <p:txBody>
          <a:bodyPr/>
          <a:lstStyle/>
          <a:p>
            <a:r>
              <a:rPr lang="en-US" dirty="0"/>
              <a:t>A </a:t>
            </a:r>
            <a:r>
              <a:rPr lang="en-US" b="1" dirty="0"/>
              <a:t>periodic market </a:t>
            </a:r>
            <a:r>
              <a:rPr lang="en-US" dirty="0"/>
              <a:t>is a collection of individual vendors who come together to offer goods and services in a location on specified days</a:t>
            </a:r>
          </a:p>
          <a:p>
            <a:r>
              <a:rPr lang="en-US" altLang="en-US" b="1" dirty="0"/>
              <a:t>Sharing services </a:t>
            </a:r>
            <a:r>
              <a:rPr lang="en-US" altLang="en-US" dirty="0"/>
              <a:t>have become very popular in recent years. Airbnb, Uber, and Lyft are popular examples of shared services</a:t>
            </a:r>
          </a:p>
        </p:txBody>
      </p:sp>
    </p:spTree>
    <p:extLst>
      <p:ext uri="{BB962C8B-B14F-4D97-AF65-F5344CB8AC3E}">
        <p14:creationId xmlns:p14="http://schemas.microsoft.com/office/powerpoint/2010/main" val="11867313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D600-1A65-44AF-BD8E-F27637584337}"/>
              </a:ext>
            </a:extLst>
          </p:cNvPr>
          <p:cNvSpPr>
            <a:spLocks noGrp="1"/>
          </p:cNvSpPr>
          <p:nvPr>
            <p:ph type="title"/>
          </p:nvPr>
        </p:nvSpPr>
        <p:spPr>
          <a:xfrm>
            <a:off x="457200" y="215371"/>
            <a:ext cx="8539316" cy="1097279"/>
          </a:xfrm>
        </p:spPr>
        <p:txBody>
          <a:bodyPr/>
          <a:lstStyle/>
          <a:p>
            <a:r>
              <a:rPr lang="en-US" sz="3400" dirty="0"/>
              <a:t>12.2.4 Periodic </a:t>
            </a:r>
            <a:r>
              <a:rPr lang="en-US" sz="3400" dirty="0" smtClean="0"/>
              <a:t>and </a:t>
            </a:r>
            <a:r>
              <a:rPr lang="en-US" sz="3400" dirty="0"/>
              <a:t>Sharing Services </a:t>
            </a:r>
            <a:r>
              <a:rPr lang="en-US" sz="2000" b="0" dirty="0"/>
              <a:t>(2 of 3)</a:t>
            </a:r>
          </a:p>
        </p:txBody>
      </p:sp>
      <p:sp>
        <p:nvSpPr>
          <p:cNvPr id="3" name="Content Placeholder 2">
            <a:extLst>
              <a:ext uri="{FF2B5EF4-FFF2-40B4-BE49-F238E27FC236}">
                <a16:creationId xmlns:a16="http://schemas.microsoft.com/office/drawing/2014/main" id="{CBCCBBFC-31C5-4104-9CBD-9E9D8B7ACA5B}"/>
              </a:ext>
            </a:extLst>
          </p:cNvPr>
          <p:cNvSpPr>
            <a:spLocks noGrp="1"/>
          </p:cNvSpPr>
          <p:nvPr>
            <p:ph sz="quarter" idx="13"/>
          </p:nvPr>
        </p:nvSpPr>
        <p:spPr>
          <a:xfrm>
            <a:off x="457200" y="1556326"/>
            <a:ext cx="8169215" cy="729674"/>
          </a:xfrm>
        </p:spPr>
        <p:txBody>
          <a:bodyPr/>
          <a:lstStyle/>
          <a:p>
            <a:pPr marL="432" indent="0">
              <a:buNone/>
            </a:pPr>
            <a:r>
              <a:rPr lang="en-US" altLang="en-US" sz="2200" b="1" dirty="0"/>
              <a:t>Figure 12-18:</a:t>
            </a:r>
            <a:r>
              <a:rPr lang="en-US" altLang="en-US" sz="2200" dirty="0"/>
              <a:t> </a:t>
            </a:r>
            <a:r>
              <a:rPr lang="en-US" sz="2200" dirty="0"/>
              <a:t>Fifteen small towns within 30 kilometers (20 miles) of each other have periodic markets </a:t>
            </a:r>
            <a:r>
              <a:rPr lang="en-US" altLang="en-US" sz="2200" dirty="0"/>
              <a:t>in rural France.</a:t>
            </a:r>
            <a:endParaRPr lang="en-US" altLang="en-US" sz="22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35" y="2439977"/>
            <a:ext cx="7883930" cy="3748098"/>
          </a:xfrm>
          <a:prstGeom prst="rect">
            <a:avLst/>
          </a:prstGeom>
        </p:spPr>
      </p:pic>
      <p:sp>
        <p:nvSpPr>
          <p:cNvPr id="145" name="Rectangle 140"/>
          <p:cNvSpPr>
            <a:spLocks noChangeArrowheads="1"/>
          </p:cNvSpPr>
          <p:nvPr/>
        </p:nvSpPr>
        <p:spPr bwMode="auto">
          <a:xfrm>
            <a:off x="4248150" y="4441825"/>
            <a:ext cx="3045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58595B"/>
                </a:solidFill>
                <a:effectLst/>
                <a:latin typeface="+mj-lt"/>
              </a:rPr>
              <a:t>D703</a:t>
            </a:r>
            <a:endParaRPr kumimoji="0" lang="en-US" altLang="en-US" b="1" i="0" u="none" strike="noStrike" cap="none" normalizeH="0" baseline="0" dirty="0" smtClean="0">
              <a:ln>
                <a:noFill/>
              </a:ln>
              <a:solidFill>
                <a:schemeClr val="tx1"/>
              </a:solidFill>
              <a:effectLst/>
              <a:latin typeface="+mj-lt"/>
            </a:endParaRPr>
          </a:p>
        </p:txBody>
      </p:sp>
      <p:sp>
        <p:nvSpPr>
          <p:cNvPr id="146" name="Rectangle 141"/>
          <p:cNvSpPr>
            <a:spLocks noChangeArrowheads="1"/>
          </p:cNvSpPr>
          <p:nvPr/>
        </p:nvSpPr>
        <p:spPr bwMode="auto">
          <a:xfrm>
            <a:off x="3403600" y="5397500"/>
            <a:ext cx="3045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58595B"/>
                </a:solidFill>
                <a:effectLst/>
                <a:latin typeface="+mj-lt"/>
              </a:rPr>
              <a:t>D710</a:t>
            </a:r>
            <a:endParaRPr kumimoji="0" lang="en-US" altLang="en-US" b="1" i="0" u="none" strike="noStrike" cap="none" normalizeH="0" baseline="0" dirty="0" smtClean="0">
              <a:ln>
                <a:noFill/>
              </a:ln>
              <a:solidFill>
                <a:schemeClr val="tx1"/>
              </a:solidFill>
              <a:effectLst/>
              <a:latin typeface="+mj-lt"/>
            </a:endParaRPr>
          </a:p>
        </p:txBody>
      </p:sp>
      <p:sp>
        <p:nvSpPr>
          <p:cNvPr id="147" name="Rectangle 142"/>
          <p:cNvSpPr>
            <a:spLocks noChangeArrowheads="1"/>
          </p:cNvSpPr>
          <p:nvPr/>
        </p:nvSpPr>
        <p:spPr bwMode="auto">
          <a:xfrm>
            <a:off x="7080250" y="5324475"/>
            <a:ext cx="3045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58595B"/>
                </a:solidFill>
                <a:effectLst/>
                <a:latin typeface="+mj-lt"/>
              </a:rPr>
              <a:t>D704</a:t>
            </a:r>
            <a:endParaRPr kumimoji="0" lang="en-US" altLang="en-US" b="1" i="0" u="none" strike="noStrike" cap="none" normalizeH="0" baseline="0" dirty="0" smtClean="0">
              <a:ln>
                <a:noFill/>
              </a:ln>
              <a:solidFill>
                <a:schemeClr val="tx1"/>
              </a:solidFill>
              <a:effectLst/>
              <a:latin typeface="+mj-lt"/>
            </a:endParaRPr>
          </a:p>
        </p:txBody>
      </p:sp>
      <p:sp>
        <p:nvSpPr>
          <p:cNvPr id="149" name="Rectangle 144"/>
          <p:cNvSpPr>
            <a:spLocks noChangeArrowheads="1"/>
          </p:cNvSpPr>
          <p:nvPr/>
        </p:nvSpPr>
        <p:spPr bwMode="auto">
          <a:xfrm>
            <a:off x="2014538" y="2551113"/>
            <a:ext cx="3045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58595B"/>
                </a:solidFill>
                <a:effectLst/>
                <a:latin typeface="+mj-lt"/>
              </a:rPr>
              <a:t>D710</a:t>
            </a:r>
            <a:endParaRPr kumimoji="0" lang="en-US" altLang="en-US" b="1" i="0" u="none" strike="noStrike" cap="none" normalizeH="0" baseline="0" smtClean="0">
              <a:ln>
                <a:noFill/>
              </a:ln>
              <a:solidFill>
                <a:schemeClr val="tx1"/>
              </a:solidFill>
              <a:effectLst/>
              <a:latin typeface="+mj-lt"/>
            </a:endParaRPr>
          </a:p>
        </p:txBody>
      </p:sp>
      <p:sp>
        <p:nvSpPr>
          <p:cNvPr id="150" name="Rectangle 145"/>
          <p:cNvSpPr>
            <a:spLocks noChangeArrowheads="1"/>
          </p:cNvSpPr>
          <p:nvPr/>
        </p:nvSpPr>
        <p:spPr bwMode="auto">
          <a:xfrm>
            <a:off x="846138" y="4610100"/>
            <a:ext cx="23403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58595B"/>
                </a:solidFill>
                <a:effectLst/>
                <a:latin typeface="+mj-lt"/>
              </a:rPr>
              <a:t>D29</a:t>
            </a:r>
            <a:endParaRPr kumimoji="0" lang="en-US" altLang="en-US" b="1" i="0" u="none" strike="noStrike" cap="none" normalizeH="0" baseline="0" dirty="0" smtClean="0">
              <a:ln>
                <a:noFill/>
              </a:ln>
              <a:solidFill>
                <a:schemeClr val="tx1"/>
              </a:solidFill>
              <a:effectLst/>
              <a:latin typeface="+mj-lt"/>
            </a:endParaRPr>
          </a:p>
        </p:txBody>
      </p:sp>
      <p:sp>
        <p:nvSpPr>
          <p:cNvPr id="113" name="Rectangle 108"/>
          <p:cNvSpPr>
            <a:spLocks noChangeArrowheads="1"/>
          </p:cNvSpPr>
          <p:nvPr/>
        </p:nvSpPr>
        <p:spPr bwMode="auto">
          <a:xfrm>
            <a:off x="6783388" y="3557588"/>
            <a:ext cx="74860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ED1C24"/>
                </a:solidFill>
                <a:effectLst>
                  <a:glow rad="50800">
                    <a:schemeClr val="bg1">
                      <a:alpha val="50000"/>
                    </a:schemeClr>
                  </a:glow>
                </a:effectLst>
                <a:latin typeface="+mj-lt"/>
              </a:rPr>
              <a:t>Wednesday</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14" name="Rectangle 109"/>
          <p:cNvSpPr>
            <a:spLocks noChangeArrowheads="1"/>
          </p:cNvSpPr>
          <p:nvPr/>
        </p:nvSpPr>
        <p:spPr bwMode="auto">
          <a:xfrm>
            <a:off x="7543800" y="3827463"/>
            <a:ext cx="74860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ED1C24"/>
                </a:solidFill>
                <a:effectLst>
                  <a:glow rad="50800">
                    <a:schemeClr val="bg1">
                      <a:alpha val="50000"/>
                    </a:schemeClr>
                  </a:glow>
                </a:effectLst>
                <a:latin typeface="+mj-lt"/>
              </a:rPr>
              <a:t>Wednesday</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15" name="Rectangle 110"/>
          <p:cNvSpPr>
            <a:spLocks noChangeArrowheads="1"/>
          </p:cNvSpPr>
          <p:nvPr/>
        </p:nvSpPr>
        <p:spPr bwMode="auto">
          <a:xfrm>
            <a:off x="7745413" y="4513263"/>
            <a:ext cx="48571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C24"/>
                </a:solidFill>
                <a:effectLst>
                  <a:glow rad="50800">
                    <a:schemeClr val="bg1">
                      <a:alpha val="50000"/>
                    </a:schemeClr>
                  </a:glow>
                </a:effectLst>
                <a:latin typeface="+mj-lt"/>
              </a:rPr>
              <a:t>Sunday</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16" name="Rectangle 111"/>
          <p:cNvSpPr>
            <a:spLocks noChangeArrowheads="1"/>
          </p:cNvSpPr>
          <p:nvPr/>
        </p:nvSpPr>
        <p:spPr bwMode="auto">
          <a:xfrm>
            <a:off x="6767513" y="4672013"/>
            <a:ext cx="48571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C24"/>
                </a:solidFill>
                <a:effectLst>
                  <a:glow rad="50800">
                    <a:schemeClr val="bg1">
                      <a:alpha val="50000"/>
                    </a:schemeClr>
                  </a:glow>
                </a:effectLst>
                <a:latin typeface="+mj-lt"/>
              </a:rPr>
              <a:t>Sunday</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17" name="Rectangle 112"/>
          <p:cNvSpPr>
            <a:spLocks noChangeArrowheads="1"/>
          </p:cNvSpPr>
          <p:nvPr/>
        </p:nvSpPr>
        <p:spPr bwMode="auto">
          <a:xfrm>
            <a:off x="4471988" y="5594350"/>
            <a:ext cx="60593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C24"/>
                </a:solidFill>
                <a:effectLst>
                  <a:glow rad="50800">
                    <a:schemeClr val="bg1">
                      <a:alpha val="50000"/>
                    </a:schemeClr>
                  </a:glow>
                </a:effectLst>
                <a:latin typeface="+mj-lt"/>
              </a:rPr>
              <a:t>Thursday</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18" name="Rectangle 113"/>
          <p:cNvSpPr>
            <a:spLocks noChangeArrowheads="1"/>
          </p:cNvSpPr>
          <p:nvPr/>
        </p:nvSpPr>
        <p:spPr bwMode="auto">
          <a:xfrm>
            <a:off x="4022725" y="3736975"/>
            <a:ext cx="60593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C24"/>
                </a:solidFill>
                <a:effectLst>
                  <a:glow rad="50800">
                    <a:schemeClr val="bg1">
                      <a:alpha val="50000"/>
                    </a:schemeClr>
                  </a:glow>
                </a:effectLst>
                <a:latin typeface="+mj-lt"/>
              </a:rPr>
              <a:t>Thursday</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19" name="Rectangle 114"/>
          <p:cNvSpPr>
            <a:spLocks noChangeArrowheads="1"/>
          </p:cNvSpPr>
          <p:nvPr/>
        </p:nvSpPr>
        <p:spPr bwMode="auto">
          <a:xfrm>
            <a:off x="5715000" y="5081588"/>
            <a:ext cx="40395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C24"/>
                </a:solidFill>
                <a:effectLst>
                  <a:glow rad="50800">
                    <a:schemeClr val="bg1">
                      <a:alpha val="50000"/>
                    </a:schemeClr>
                  </a:glow>
                </a:effectLst>
                <a:latin typeface="+mj-lt"/>
              </a:rPr>
              <a:t>Friday</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20" name="Rectangle 115"/>
          <p:cNvSpPr>
            <a:spLocks noChangeArrowheads="1"/>
          </p:cNvSpPr>
          <p:nvPr/>
        </p:nvSpPr>
        <p:spPr bwMode="auto">
          <a:xfrm>
            <a:off x="2144713" y="4756150"/>
            <a:ext cx="40395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C24"/>
                </a:solidFill>
                <a:effectLst>
                  <a:glow rad="50800">
                    <a:schemeClr val="bg1">
                      <a:alpha val="50000"/>
                    </a:schemeClr>
                  </a:glow>
                </a:effectLst>
                <a:latin typeface="+mj-lt"/>
              </a:rPr>
              <a:t>Friday</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21" name="Rectangle 116"/>
          <p:cNvSpPr>
            <a:spLocks noChangeArrowheads="1"/>
          </p:cNvSpPr>
          <p:nvPr/>
        </p:nvSpPr>
        <p:spPr bwMode="auto">
          <a:xfrm>
            <a:off x="4951413" y="3040063"/>
            <a:ext cx="54662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C24"/>
                </a:solidFill>
                <a:effectLst>
                  <a:glow rad="50800">
                    <a:schemeClr val="bg1">
                      <a:alpha val="50000"/>
                    </a:schemeClr>
                  </a:glow>
                </a:effectLst>
                <a:latin typeface="+mj-lt"/>
              </a:rPr>
              <a:t>Tuesday</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22" name="Rectangle 117"/>
          <p:cNvSpPr>
            <a:spLocks noChangeArrowheads="1"/>
          </p:cNvSpPr>
          <p:nvPr/>
        </p:nvSpPr>
        <p:spPr bwMode="auto">
          <a:xfrm>
            <a:off x="1211263" y="4221163"/>
            <a:ext cx="54662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C24"/>
                </a:solidFill>
                <a:effectLst>
                  <a:glow rad="50800">
                    <a:schemeClr val="bg1">
                      <a:alpha val="50000"/>
                    </a:schemeClr>
                  </a:glow>
                </a:effectLst>
                <a:latin typeface="+mj-lt"/>
              </a:rPr>
              <a:t>Tuesday</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23" name="Rectangle 118"/>
          <p:cNvSpPr>
            <a:spLocks noChangeArrowheads="1"/>
          </p:cNvSpPr>
          <p:nvPr/>
        </p:nvSpPr>
        <p:spPr bwMode="auto">
          <a:xfrm>
            <a:off x="5276850" y="4694238"/>
            <a:ext cx="50815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C24"/>
                </a:solidFill>
                <a:effectLst>
                  <a:glow rad="50800">
                    <a:schemeClr val="bg1">
                      <a:alpha val="50000"/>
                    </a:schemeClr>
                  </a:glow>
                </a:effectLst>
                <a:latin typeface="+mj-lt"/>
              </a:rPr>
              <a:t>Monday</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24" name="Rectangle 119"/>
          <p:cNvSpPr>
            <a:spLocks noChangeArrowheads="1"/>
          </p:cNvSpPr>
          <p:nvPr/>
        </p:nvSpPr>
        <p:spPr bwMode="auto">
          <a:xfrm>
            <a:off x="3573463" y="3106738"/>
            <a:ext cx="50815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C24"/>
                </a:solidFill>
                <a:effectLst>
                  <a:glow rad="50800">
                    <a:schemeClr val="bg1">
                      <a:alpha val="50000"/>
                    </a:schemeClr>
                  </a:glow>
                </a:effectLst>
                <a:latin typeface="+mj-lt"/>
              </a:rPr>
              <a:t>Monday</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25" name="Rectangle 120"/>
          <p:cNvSpPr>
            <a:spLocks noChangeArrowheads="1"/>
          </p:cNvSpPr>
          <p:nvPr/>
        </p:nvSpPr>
        <p:spPr bwMode="auto">
          <a:xfrm>
            <a:off x="850900" y="2933700"/>
            <a:ext cx="50815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ED1C24"/>
                </a:solidFill>
                <a:effectLst>
                  <a:glow rad="50800">
                    <a:schemeClr val="bg1">
                      <a:alpha val="50000"/>
                    </a:schemeClr>
                  </a:glow>
                </a:effectLst>
                <a:latin typeface="+mj-lt"/>
              </a:rPr>
              <a:t>Monday</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26" name="Rectangle 121"/>
          <p:cNvSpPr>
            <a:spLocks noChangeArrowheads="1"/>
          </p:cNvSpPr>
          <p:nvPr/>
        </p:nvSpPr>
        <p:spPr bwMode="auto">
          <a:xfrm>
            <a:off x="5434013" y="3973513"/>
            <a:ext cx="139942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ED1C24"/>
                </a:solidFill>
                <a:effectLst>
                  <a:glow rad="50800">
                    <a:schemeClr val="bg1">
                      <a:alpha val="50000"/>
                    </a:schemeClr>
                  </a:glow>
                </a:effectLst>
                <a:latin typeface="+mj-lt"/>
              </a:rPr>
              <a:t>Wednesday, Saturday</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27" name="Rectangle 122"/>
          <p:cNvSpPr>
            <a:spLocks noChangeArrowheads="1"/>
          </p:cNvSpPr>
          <p:nvPr/>
        </p:nvSpPr>
        <p:spPr bwMode="auto">
          <a:xfrm>
            <a:off x="2105025" y="3157538"/>
            <a:ext cx="119744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ED1C24"/>
                </a:solidFill>
                <a:effectLst>
                  <a:glow rad="50800">
                    <a:schemeClr val="bg1">
                      <a:alpha val="50000"/>
                    </a:schemeClr>
                  </a:glow>
                </a:effectLst>
                <a:latin typeface="+mj-lt"/>
              </a:rPr>
              <a:t>Tuesday, Saturday</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28" name="Rectangle 123"/>
          <p:cNvSpPr>
            <a:spLocks noChangeArrowheads="1"/>
          </p:cNvSpPr>
          <p:nvPr/>
        </p:nvSpPr>
        <p:spPr bwMode="auto">
          <a:xfrm>
            <a:off x="665163" y="2759075"/>
            <a:ext cx="90088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50800">
                    <a:schemeClr val="bg1">
                      <a:alpha val="50000"/>
                    </a:schemeClr>
                  </a:glow>
                </a:effectLst>
                <a:latin typeface="+mj-lt"/>
              </a:rPr>
              <a:t>Sainte-</a:t>
            </a:r>
            <a:r>
              <a:rPr kumimoji="0" lang="en-US" altLang="en-US" sz="1100" b="1" i="0" u="none" strike="noStrike" cap="none" normalizeH="0" baseline="0" dirty="0" err="1" smtClean="0">
                <a:ln>
                  <a:noFill/>
                </a:ln>
                <a:solidFill>
                  <a:srgbClr val="000000"/>
                </a:solidFill>
                <a:effectLst>
                  <a:glow rad="50800">
                    <a:schemeClr val="bg1">
                      <a:alpha val="50000"/>
                    </a:schemeClr>
                  </a:glow>
                </a:effectLst>
                <a:latin typeface="+mj-lt"/>
              </a:rPr>
              <a:t>Alvère</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29" name="Rectangle 124"/>
          <p:cNvSpPr>
            <a:spLocks noChangeArrowheads="1"/>
          </p:cNvSpPr>
          <p:nvPr/>
        </p:nvSpPr>
        <p:spPr bwMode="auto">
          <a:xfrm>
            <a:off x="1087438" y="4059238"/>
            <a:ext cx="59471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50000"/>
                    </a:schemeClr>
                  </a:glow>
                </a:effectLst>
                <a:latin typeface="+mj-lt"/>
              </a:rPr>
              <a:t>Trémolat</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30" name="Rectangle 125"/>
          <p:cNvSpPr>
            <a:spLocks noChangeArrowheads="1"/>
          </p:cNvSpPr>
          <p:nvPr/>
        </p:nvSpPr>
        <p:spPr bwMode="auto">
          <a:xfrm>
            <a:off x="2166938" y="2979738"/>
            <a:ext cx="64440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50800">
                    <a:schemeClr val="bg1">
                      <a:alpha val="50000"/>
                    </a:schemeClr>
                  </a:glow>
                </a:effectLst>
                <a:latin typeface="+mj-lt"/>
              </a:rPr>
              <a:t>Le </a:t>
            </a:r>
            <a:r>
              <a:rPr kumimoji="0" lang="en-US" altLang="en-US" sz="1100" b="1" i="0" u="none" strike="noStrike" cap="none" normalizeH="0" baseline="0" dirty="0" err="1" smtClean="0">
                <a:ln>
                  <a:noFill/>
                </a:ln>
                <a:solidFill>
                  <a:srgbClr val="000000"/>
                </a:solidFill>
                <a:effectLst>
                  <a:glow rad="50800">
                    <a:schemeClr val="bg1">
                      <a:alpha val="50000"/>
                    </a:schemeClr>
                  </a:glow>
                </a:effectLst>
                <a:latin typeface="+mj-lt"/>
              </a:rPr>
              <a:t>Bugue</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31" name="Rectangle 126"/>
          <p:cNvSpPr>
            <a:spLocks noChangeArrowheads="1"/>
          </p:cNvSpPr>
          <p:nvPr/>
        </p:nvSpPr>
        <p:spPr bwMode="auto">
          <a:xfrm>
            <a:off x="3366770" y="2806702"/>
            <a:ext cx="979435" cy="3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ts val="1300"/>
              </a:lnSpc>
            </a:pPr>
            <a:r>
              <a:rPr lang="en-US" altLang="en-US" sz="1100" b="1" dirty="0">
                <a:solidFill>
                  <a:srgbClr val="000000"/>
                </a:solidFill>
                <a:effectLst>
                  <a:glow rad="50800">
                    <a:schemeClr val="bg1">
                      <a:alpha val="50000"/>
                    </a:schemeClr>
                  </a:glow>
                </a:effectLst>
                <a:latin typeface="+mj-lt"/>
              </a:rPr>
              <a:t>Les </a:t>
            </a:r>
            <a:r>
              <a:rPr lang="en-US" altLang="en-US" sz="1100" b="1" dirty="0" err="1">
                <a:solidFill>
                  <a:srgbClr val="000000"/>
                </a:solidFill>
                <a:effectLst>
                  <a:glow rad="50800">
                    <a:schemeClr val="bg1">
                      <a:alpha val="50000"/>
                    </a:schemeClr>
                  </a:glow>
                </a:effectLst>
                <a:latin typeface="+mj-lt"/>
              </a:rPr>
              <a:t>Eyzies</a:t>
            </a:r>
            <a:r>
              <a:rPr lang="en-US" altLang="en-US" sz="1100" b="1" dirty="0">
                <a:solidFill>
                  <a:srgbClr val="000000"/>
                </a:solidFill>
                <a:effectLst>
                  <a:glow rad="50800">
                    <a:schemeClr val="bg1">
                      <a:alpha val="50000"/>
                    </a:schemeClr>
                  </a:glow>
                </a:effectLst>
                <a:latin typeface="+mj-lt"/>
              </a:rPr>
              <a:t>-de-</a:t>
            </a:r>
          </a:p>
          <a:p>
            <a:pPr lvl="0" algn="ctr">
              <a:lnSpc>
                <a:spcPts val="1300"/>
              </a:lnSpc>
            </a:pPr>
            <a:r>
              <a:rPr lang="en-US" altLang="en-US" sz="1100" b="1" dirty="0" err="1">
                <a:solidFill>
                  <a:srgbClr val="000000"/>
                </a:solidFill>
                <a:effectLst>
                  <a:glow rad="50800">
                    <a:schemeClr val="bg1">
                      <a:alpha val="50000"/>
                    </a:schemeClr>
                  </a:glow>
                </a:effectLst>
                <a:latin typeface="+mj-lt"/>
              </a:rPr>
              <a:t>Tayac-Sireuil</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33" name="Rectangle 128"/>
          <p:cNvSpPr>
            <a:spLocks noChangeArrowheads="1"/>
          </p:cNvSpPr>
          <p:nvPr/>
        </p:nvSpPr>
        <p:spPr bwMode="auto">
          <a:xfrm>
            <a:off x="4011613" y="3559175"/>
            <a:ext cx="52418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50000"/>
                    </a:schemeClr>
                  </a:glow>
                </a:effectLst>
                <a:latin typeface="+mj-lt"/>
              </a:rPr>
              <a:t>Meyrals</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34" name="Rectangle 129"/>
          <p:cNvSpPr>
            <a:spLocks noChangeArrowheads="1"/>
          </p:cNvSpPr>
          <p:nvPr/>
        </p:nvSpPr>
        <p:spPr bwMode="auto">
          <a:xfrm>
            <a:off x="4849813" y="2855913"/>
            <a:ext cx="5802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err="1" smtClean="0">
                <a:ln>
                  <a:noFill/>
                </a:ln>
                <a:solidFill>
                  <a:srgbClr val="000000"/>
                </a:solidFill>
                <a:effectLst>
                  <a:glow rad="50800">
                    <a:schemeClr val="bg1">
                      <a:alpha val="50000"/>
                    </a:schemeClr>
                  </a:glow>
                </a:effectLst>
                <a:latin typeface="+mj-lt"/>
              </a:rPr>
              <a:t>Marquay</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35" name="Rectangle 130"/>
          <p:cNvSpPr>
            <a:spLocks noChangeArrowheads="1"/>
          </p:cNvSpPr>
          <p:nvPr/>
        </p:nvSpPr>
        <p:spPr bwMode="auto">
          <a:xfrm>
            <a:off x="5456238" y="3805238"/>
            <a:ext cx="11124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err="1" smtClean="0">
                <a:ln>
                  <a:noFill/>
                </a:ln>
                <a:solidFill>
                  <a:srgbClr val="000000"/>
                </a:solidFill>
                <a:effectLst>
                  <a:glow rad="50800">
                    <a:schemeClr val="bg1">
                      <a:alpha val="50000"/>
                    </a:schemeClr>
                  </a:glow>
                </a:effectLst>
                <a:latin typeface="+mj-lt"/>
              </a:rPr>
              <a:t>Sarlat</a:t>
            </a:r>
            <a:r>
              <a:rPr kumimoji="0" lang="en-US" altLang="en-US" sz="1100" b="1" i="0" u="none" strike="noStrike" cap="none" normalizeH="0" baseline="0" dirty="0" smtClean="0">
                <a:ln>
                  <a:noFill/>
                </a:ln>
                <a:solidFill>
                  <a:srgbClr val="000000"/>
                </a:solidFill>
                <a:effectLst>
                  <a:glow rad="50800">
                    <a:schemeClr val="bg1">
                      <a:alpha val="50000"/>
                    </a:schemeClr>
                  </a:glow>
                </a:effectLst>
                <a:latin typeface="+mj-lt"/>
              </a:rPr>
              <a:t>-la-</a:t>
            </a:r>
            <a:r>
              <a:rPr kumimoji="0" lang="en-US" altLang="en-US" sz="1100" b="1" i="0" u="none" strike="noStrike" cap="none" normalizeH="0" baseline="0" dirty="0" err="1" smtClean="0">
                <a:ln>
                  <a:noFill/>
                </a:ln>
                <a:solidFill>
                  <a:srgbClr val="000000"/>
                </a:solidFill>
                <a:effectLst>
                  <a:glow rad="50800">
                    <a:schemeClr val="bg1">
                      <a:alpha val="50000"/>
                    </a:schemeClr>
                  </a:glow>
                </a:effectLst>
                <a:latin typeface="+mj-lt"/>
              </a:rPr>
              <a:t>Canéda</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36" name="Rectangle 131"/>
          <p:cNvSpPr>
            <a:spLocks noChangeArrowheads="1"/>
          </p:cNvSpPr>
          <p:nvPr/>
        </p:nvSpPr>
        <p:spPr bwMode="auto">
          <a:xfrm>
            <a:off x="6384925" y="4503738"/>
            <a:ext cx="89287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50000"/>
                    </a:schemeClr>
                  </a:glow>
                </a:effectLst>
                <a:latin typeface="+mj-lt"/>
              </a:rPr>
              <a:t>Carsac-Aillac</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37" name="Rectangle 132"/>
          <p:cNvSpPr>
            <a:spLocks noChangeArrowheads="1"/>
          </p:cNvSpPr>
          <p:nvPr/>
        </p:nvSpPr>
        <p:spPr bwMode="auto">
          <a:xfrm>
            <a:off x="7542538" y="4195763"/>
            <a:ext cx="751808" cy="3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ts val="1300"/>
              </a:lnSpc>
            </a:pPr>
            <a:r>
              <a:rPr lang="en-US" altLang="en-US" sz="1100" b="1" dirty="0" err="1">
                <a:solidFill>
                  <a:srgbClr val="000000"/>
                </a:solidFill>
                <a:effectLst>
                  <a:glow rad="50800">
                    <a:schemeClr val="bg1">
                      <a:alpha val="50000"/>
                    </a:schemeClr>
                  </a:glow>
                </a:effectLst>
                <a:latin typeface="+mj-lt"/>
              </a:rPr>
              <a:t>Calviac-en</a:t>
            </a:r>
            <a:r>
              <a:rPr lang="en-US" altLang="en-US" sz="1100" b="1" dirty="0">
                <a:solidFill>
                  <a:srgbClr val="000000"/>
                </a:solidFill>
                <a:effectLst>
                  <a:glow rad="50800">
                    <a:schemeClr val="bg1">
                      <a:alpha val="50000"/>
                    </a:schemeClr>
                  </a:glow>
                </a:effectLst>
                <a:latin typeface="+mj-lt"/>
              </a:rPr>
              <a:t>-</a:t>
            </a:r>
          </a:p>
          <a:p>
            <a:pPr lvl="0" algn="ctr">
              <a:lnSpc>
                <a:spcPts val="1300"/>
              </a:lnSpc>
            </a:pPr>
            <a:r>
              <a:rPr lang="en-US" altLang="en-US" sz="1100" b="1" dirty="0" err="1">
                <a:solidFill>
                  <a:srgbClr val="000000"/>
                </a:solidFill>
                <a:effectLst>
                  <a:glow rad="50800">
                    <a:schemeClr val="bg1">
                      <a:alpha val="50000"/>
                    </a:schemeClr>
                  </a:glow>
                </a:effectLst>
                <a:latin typeface="+mj-lt"/>
              </a:rPr>
              <a:t>Périgord</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39" name="Rectangle 134"/>
          <p:cNvSpPr>
            <a:spLocks noChangeArrowheads="1"/>
          </p:cNvSpPr>
          <p:nvPr/>
        </p:nvSpPr>
        <p:spPr bwMode="auto">
          <a:xfrm>
            <a:off x="7605713" y="3659188"/>
            <a:ext cx="4392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err="1" smtClean="0">
                <a:ln>
                  <a:noFill/>
                </a:ln>
                <a:solidFill>
                  <a:srgbClr val="000000"/>
                </a:solidFill>
                <a:effectLst>
                  <a:glow rad="50800">
                    <a:schemeClr val="bg1">
                      <a:alpha val="50000"/>
                    </a:schemeClr>
                  </a:glow>
                </a:effectLst>
                <a:latin typeface="+mj-lt"/>
              </a:rPr>
              <a:t>Carlux</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40" name="Rectangle 135"/>
          <p:cNvSpPr>
            <a:spLocks noChangeArrowheads="1"/>
          </p:cNvSpPr>
          <p:nvPr/>
        </p:nvSpPr>
        <p:spPr bwMode="auto">
          <a:xfrm>
            <a:off x="6407150" y="3395663"/>
            <a:ext cx="11060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err="1" smtClean="0">
                <a:ln>
                  <a:noFill/>
                </a:ln>
                <a:solidFill>
                  <a:srgbClr val="000000"/>
                </a:solidFill>
                <a:effectLst>
                  <a:glow rad="50800">
                    <a:schemeClr val="bg1">
                      <a:alpha val="50000"/>
                    </a:schemeClr>
                  </a:glow>
                </a:effectLst>
                <a:latin typeface="+mj-lt"/>
              </a:rPr>
              <a:t>Sante-Nathalène</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41" name="Rectangle 136"/>
          <p:cNvSpPr>
            <a:spLocks noChangeArrowheads="1"/>
          </p:cNvSpPr>
          <p:nvPr/>
        </p:nvSpPr>
        <p:spPr bwMode="auto">
          <a:xfrm>
            <a:off x="4759325" y="4532313"/>
            <a:ext cx="129522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50000"/>
                    </a:schemeClr>
                  </a:glow>
                </a:effectLst>
                <a:latin typeface="+mj-lt"/>
              </a:rPr>
              <a:t>Beynac-et-Cazenac</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42" name="Rectangle 137"/>
          <p:cNvSpPr>
            <a:spLocks noChangeArrowheads="1"/>
          </p:cNvSpPr>
          <p:nvPr/>
        </p:nvSpPr>
        <p:spPr bwMode="auto">
          <a:xfrm>
            <a:off x="5068888" y="4902200"/>
            <a:ext cx="120065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50000"/>
                    </a:schemeClr>
                  </a:glow>
                </a:effectLst>
                <a:latin typeface="+mj-lt"/>
              </a:rPr>
              <a:t>La Roque-Gageac</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43" name="Rectangle 138"/>
          <p:cNvSpPr>
            <a:spLocks noChangeArrowheads="1"/>
          </p:cNvSpPr>
          <p:nvPr/>
        </p:nvSpPr>
        <p:spPr bwMode="auto">
          <a:xfrm>
            <a:off x="4011613" y="5421313"/>
            <a:ext cx="136415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err="1" smtClean="0">
                <a:ln>
                  <a:noFill/>
                </a:ln>
                <a:solidFill>
                  <a:srgbClr val="000000"/>
                </a:solidFill>
                <a:effectLst>
                  <a:glow rad="50800">
                    <a:schemeClr val="bg1">
                      <a:alpha val="50000"/>
                    </a:schemeClr>
                  </a:glow>
                </a:effectLst>
                <a:latin typeface="+mj-lt"/>
              </a:rPr>
              <a:t>Veyrines</a:t>
            </a:r>
            <a:r>
              <a:rPr kumimoji="0" lang="en-US" altLang="en-US" sz="1100" b="1" i="0" u="none" strike="noStrike" cap="none" normalizeH="0" baseline="0" dirty="0" smtClean="0">
                <a:ln>
                  <a:noFill/>
                </a:ln>
                <a:solidFill>
                  <a:srgbClr val="000000"/>
                </a:solidFill>
                <a:effectLst>
                  <a:glow rad="50800">
                    <a:schemeClr val="bg1">
                      <a:alpha val="50000"/>
                    </a:schemeClr>
                  </a:glow>
                </a:effectLst>
                <a:latin typeface="+mj-lt"/>
              </a:rPr>
              <a:t>-de-</a:t>
            </a:r>
            <a:r>
              <a:rPr kumimoji="0" lang="en-US" altLang="en-US" sz="1100" b="1" i="0" u="none" strike="noStrike" cap="none" normalizeH="0" baseline="0" dirty="0" err="1" smtClean="0">
                <a:ln>
                  <a:noFill/>
                </a:ln>
                <a:solidFill>
                  <a:srgbClr val="000000"/>
                </a:solidFill>
                <a:effectLst>
                  <a:glow rad="50800">
                    <a:schemeClr val="bg1">
                      <a:alpha val="50000"/>
                    </a:schemeClr>
                  </a:glow>
                </a:effectLst>
                <a:latin typeface="+mj-lt"/>
              </a:rPr>
              <a:t>Domme</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44" name="Rectangle 139"/>
          <p:cNvSpPr>
            <a:spLocks noChangeArrowheads="1"/>
          </p:cNvSpPr>
          <p:nvPr/>
        </p:nvSpPr>
        <p:spPr bwMode="auto">
          <a:xfrm>
            <a:off x="1481138" y="4581525"/>
            <a:ext cx="15853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50800">
                    <a:schemeClr val="bg1">
                      <a:alpha val="50000"/>
                    </a:schemeClr>
                  </a:glow>
                </a:effectLst>
                <a:latin typeface="+mj-lt"/>
              </a:rPr>
              <a:t>Le Buisson-de-</a:t>
            </a:r>
            <a:r>
              <a:rPr kumimoji="0" lang="en-US" altLang="en-US" sz="1100" b="1" i="0" u="none" strike="noStrike" cap="none" normalizeH="0" baseline="0" dirty="0" err="1" smtClean="0">
                <a:ln>
                  <a:noFill/>
                </a:ln>
                <a:solidFill>
                  <a:srgbClr val="000000"/>
                </a:solidFill>
                <a:effectLst>
                  <a:glow rad="50800">
                    <a:schemeClr val="bg1">
                      <a:alpha val="50000"/>
                    </a:schemeClr>
                  </a:glow>
                </a:effectLst>
                <a:latin typeface="+mj-lt"/>
              </a:rPr>
              <a:t>Cadouin</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48" name="Rectangle 143"/>
          <p:cNvSpPr>
            <a:spLocks noChangeArrowheads="1"/>
          </p:cNvSpPr>
          <p:nvPr/>
        </p:nvSpPr>
        <p:spPr bwMode="auto">
          <a:xfrm>
            <a:off x="7923213" y="4052888"/>
            <a:ext cx="3045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58595B"/>
                </a:solidFill>
                <a:effectLst/>
                <a:latin typeface="+mj-lt"/>
              </a:rPr>
              <a:t>D703</a:t>
            </a:r>
            <a:endParaRPr kumimoji="0" lang="en-US" altLang="en-US" b="1" i="0" u="none" strike="noStrike" cap="none" normalizeH="0" baseline="0" dirty="0" smtClean="0">
              <a:ln>
                <a:noFill/>
              </a:ln>
              <a:solidFill>
                <a:schemeClr val="tx1"/>
              </a:solidFill>
              <a:effectLst/>
              <a:latin typeface="+mj-lt"/>
            </a:endParaRPr>
          </a:p>
        </p:txBody>
      </p:sp>
      <p:sp>
        <p:nvSpPr>
          <p:cNvPr id="151" name="Rectangle 146"/>
          <p:cNvSpPr>
            <a:spLocks noChangeArrowheads="1"/>
          </p:cNvSpPr>
          <p:nvPr/>
        </p:nvSpPr>
        <p:spPr bwMode="auto">
          <a:xfrm>
            <a:off x="5838825" y="4333875"/>
            <a:ext cx="23403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58595B"/>
                </a:solidFill>
                <a:effectLst/>
                <a:latin typeface="+mj-lt"/>
              </a:rPr>
              <a:t>D57</a:t>
            </a:r>
            <a:endParaRPr kumimoji="0" lang="en-US" altLang="en-US" b="1" i="0" u="none" strike="noStrike" cap="none" normalizeH="0" baseline="0" dirty="0" smtClean="0">
              <a:ln>
                <a:noFill/>
              </a:ln>
              <a:solidFill>
                <a:schemeClr val="tx1"/>
              </a:solidFill>
              <a:effectLst/>
              <a:latin typeface="+mj-lt"/>
            </a:endParaRPr>
          </a:p>
        </p:txBody>
      </p:sp>
      <p:sp>
        <p:nvSpPr>
          <p:cNvPr id="152" name="Rectangle 147"/>
          <p:cNvSpPr>
            <a:spLocks noChangeArrowheads="1"/>
          </p:cNvSpPr>
          <p:nvPr/>
        </p:nvSpPr>
        <p:spPr bwMode="auto">
          <a:xfrm>
            <a:off x="2447925" y="3776663"/>
            <a:ext cx="1554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58595B"/>
                </a:solidFill>
                <a:effectLst/>
                <a:latin typeface="+mj-lt"/>
              </a:rPr>
              <a:t>E1</a:t>
            </a:r>
            <a:endParaRPr kumimoji="0" lang="en-US" altLang="en-US" b="1" i="0" u="none" strike="noStrike" cap="none" normalizeH="0" baseline="0" smtClean="0">
              <a:ln>
                <a:noFill/>
              </a:ln>
              <a:solidFill>
                <a:schemeClr val="tx1"/>
              </a:solidFill>
              <a:effectLst/>
              <a:latin typeface="+mj-lt"/>
            </a:endParaRPr>
          </a:p>
        </p:txBody>
      </p:sp>
      <p:sp>
        <p:nvSpPr>
          <p:cNvPr id="153" name="Rectangle 148"/>
          <p:cNvSpPr>
            <a:spLocks noChangeArrowheads="1"/>
          </p:cNvSpPr>
          <p:nvPr/>
        </p:nvSpPr>
        <p:spPr bwMode="auto">
          <a:xfrm>
            <a:off x="1647824" y="5705475"/>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154" name="Rectangle 149"/>
          <p:cNvSpPr>
            <a:spLocks noChangeArrowheads="1"/>
          </p:cNvSpPr>
          <p:nvPr/>
        </p:nvSpPr>
        <p:spPr bwMode="auto">
          <a:xfrm>
            <a:off x="1912937" y="5705475"/>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1</a:t>
            </a:r>
            <a:endParaRPr kumimoji="0" lang="en-US" altLang="en-US" sz="1600" b="1" i="0" u="none" strike="noStrike" cap="none" normalizeH="0" baseline="0" dirty="0" smtClean="0">
              <a:ln>
                <a:noFill/>
              </a:ln>
              <a:solidFill>
                <a:schemeClr val="tx1"/>
              </a:solidFill>
              <a:effectLst/>
              <a:latin typeface="+mj-lt"/>
            </a:endParaRPr>
          </a:p>
        </p:txBody>
      </p:sp>
      <p:sp>
        <p:nvSpPr>
          <p:cNvPr id="155" name="Rectangle 150"/>
          <p:cNvSpPr>
            <a:spLocks noChangeArrowheads="1"/>
          </p:cNvSpPr>
          <p:nvPr/>
        </p:nvSpPr>
        <p:spPr bwMode="auto">
          <a:xfrm>
            <a:off x="1647824" y="5913437"/>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156" name="Rectangle 151"/>
          <p:cNvSpPr>
            <a:spLocks noChangeArrowheads="1"/>
          </p:cNvSpPr>
          <p:nvPr/>
        </p:nvSpPr>
        <p:spPr bwMode="auto">
          <a:xfrm>
            <a:off x="1816099" y="5913437"/>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a:t>
            </a:r>
            <a:endParaRPr kumimoji="0" lang="en-US" altLang="en-US" sz="1600" b="1" i="0" u="none" strike="noStrike" cap="none" normalizeH="0" baseline="0" smtClean="0">
              <a:ln>
                <a:noFill/>
              </a:ln>
              <a:solidFill>
                <a:schemeClr val="tx1"/>
              </a:solidFill>
              <a:effectLst/>
              <a:latin typeface="+mj-lt"/>
            </a:endParaRPr>
          </a:p>
        </p:txBody>
      </p:sp>
      <p:sp>
        <p:nvSpPr>
          <p:cNvPr id="157" name="Rectangle 152"/>
          <p:cNvSpPr>
            <a:spLocks noChangeArrowheads="1"/>
          </p:cNvSpPr>
          <p:nvPr/>
        </p:nvSpPr>
        <p:spPr bwMode="auto">
          <a:xfrm>
            <a:off x="2160587" y="5705475"/>
            <a:ext cx="34464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2 Miles</a:t>
            </a:r>
            <a:endParaRPr kumimoji="0" lang="en-US" altLang="en-US" sz="1600" b="1" i="0" u="none" strike="noStrike" cap="none" normalizeH="0" baseline="0" smtClean="0">
              <a:ln>
                <a:noFill/>
              </a:ln>
              <a:solidFill>
                <a:schemeClr val="tx1"/>
              </a:solidFill>
              <a:effectLst/>
              <a:latin typeface="+mj-lt"/>
            </a:endParaRPr>
          </a:p>
        </p:txBody>
      </p:sp>
      <p:sp>
        <p:nvSpPr>
          <p:cNvPr id="158" name="Rectangle 153"/>
          <p:cNvSpPr>
            <a:spLocks noChangeArrowheads="1"/>
          </p:cNvSpPr>
          <p:nvPr/>
        </p:nvSpPr>
        <p:spPr bwMode="auto">
          <a:xfrm>
            <a:off x="1966117" y="5913437"/>
            <a:ext cx="61875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2 Kilometers</a:t>
            </a:r>
            <a:endParaRPr kumimoji="0" lang="en-US" altLang="en-US" sz="1600" b="1" i="0" u="none" strike="noStrike" cap="none" normalizeH="0" baseline="0" dirty="0" smtClean="0">
              <a:ln>
                <a:noFill/>
              </a:ln>
              <a:solidFill>
                <a:schemeClr val="tx1"/>
              </a:solidFill>
              <a:effectLst/>
              <a:latin typeface="+mj-lt"/>
            </a:endParaRPr>
          </a:p>
        </p:txBody>
      </p:sp>
      <p:sp>
        <p:nvSpPr>
          <p:cNvPr id="160" name="Rectangle 139"/>
          <p:cNvSpPr>
            <a:spLocks noChangeArrowheads="1"/>
          </p:cNvSpPr>
          <p:nvPr/>
        </p:nvSpPr>
        <p:spPr bwMode="auto">
          <a:xfrm>
            <a:off x="889384" y="5593834"/>
            <a:ext cx="9297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0000"/>
                </a:solidFill>
                <a:effectLst/>
                <a:latin typeface="+mj-lt"/>
              </a:rPr>
              <a:t>N</a:t>
            </a:r>
            <a:endParaRPr kumimoji="0" lang="en-US" altLang="en-US" sz="1100" b="1" i="1" u="none" strike="noStrike" cap="none" normalizeH="0" baseline="0" dirty="0" smtClean="0">
              <a:ln>
                <a:noFill/>
              </a:ln>
              <a:solidFill>
                <a:schemeClr val="tx1"/>
              </a:solidFill>
              <a:effectLst/>
              <a:latin typeface="+mj-lt"/>
            </a:endParaRPr>
          </a:p>
        </p:txBody>
      </p:sp>
      <p:sp>
        <p:nvSpPr>
          <p:cNvPr id="162" name="Rectangle 161"/>
          <p:cNvSpPr/>
          <p:nvPr/>
        </p:nvSpPr>
        <p:spPr>
          <a:xfrm rot="2065771">
            <a:off x="3916715" y="4732353"/>
            <a:ext cx="990977" cy="253916"/>
          </a:xfrm>
          <a:prstGeom prst="rect">
            <a:avLst/>
          </a:prstGeom>
        </p:spPr>
        <p:txBody>
          <a:bodyPr wrap="none">
            <a:prstTxWarp prst="textArchDown">
              <a:avLst/>
            </a:prstTxWarp>
            <a:spAutoFit/>
          </a:bodyPr>
          <a:lstStyle/>
          <a:p>
            <a:pPr algn="ctr"/>
            <a:r>
              <a:rPr lang="en-IN" sz="1050" b="1" i="1" dirty="0">
                <a:solidFill>
                  <a:srgbClr val="00ABEB"/>
                </a:solidFill>
              </a:rPr>
              <a:t>Dordogne R.</a:t>
            </a:r>
          </a:p>
        </p:txBody>
      </p:sp>
    </p:spTree>
    <p:extLst>
      <p:ext uri="{BB962C8B-B14F-4D97-AF65-F5344CB8AC3E}">
        <p14:creationId xmlns:p14="http://schemas.microsoft.com/office/powerpoint/2010/main" val="3889027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D600-1A65-44AF-BD8E-F27637584337}"/>
              </a:ext>
            </a:extLst>
          </p:cNvPr>
          <p:cNvSpPr>
            <a:spLocks noGrp="1"/>
          </p:cNvSpPr>
          <p:nvPr>
            <p:ph type="title"/>
          </p:nvPr>
        </p:nvSpPr>
        <p:spPr>
          <a:xfrm>
            <a:off x="457200" y="215371"/>
            <a:ext cx="8539316" cy="1097279"/>
          </a:xfrm>
        </p:spPr>
        <p:txBody>
          <a:bodyPr/>
          <a:lstStyle/>
          <a:p>
            <a:r>
              <a:rPr lang="en-US" sz="3400" dirty="0"/>
              <a:t>12.2.4 Periodic </a:t>
            </a:r>
            <a:r>
              <a:rPr lang="en-US" sz="3400" dirty="0" smtClean="0"/>
              <a:t>and </a:t>
            </a:r>
            <a:r>
              <a:rPr lang="en-US" sz="3400" dirty="0"/>
              <a:t>Sharing Services </a:t>
            </a:r>
            <a:r>
              <a:rPr lang="en-US" sz="2000" b="0" dirty="0"/>
              <a:t>(3 of 3)</a:t>
            </a:r>
          </a:p>
        </p:txBody>
      </p:sp>
      <p:sp>
        <p:nvSpPr>
          <p:cNvPr id="3" name="Content Placeholder 2">
            <a:extLst>
              <a:ext uri="{FF2B5EF4-FFF2-40B4-BE49-F238E27FC236}">
                <a16:creationId xmlns:a16="http://schemas.microsoft.com/office/drawing/2014/main" id="{CBCCBBFC-31C5-4104-9CBD-9E9D8B7ACA5B}"/>
              </a:ext>
            </a:extLst>
          </p:cNvPr>
          <p:cNvSpPr>
            <a:spLocks noGrp="1"/>
          </p:cNvSpPr>
          <p:nvPr>
            <p:ph sz="quarter" idx="13"/>
          </p:nvPr>
        </p:nvSpPr>
        <p:spPr>
          <a:xfrm>
            <a:off x="457199" y="1556327"/>
            <a:ext cx="8539315" cy="751444"/>
          </a:xfrm>
        </p:spPr>
        <p:txBody>
          <a:bodyPr/>
          <a:lstStyle/>
          <a:p>
            <a:pPr marL="432" indent="0">
              <a:buNone/>
            </a:pPr>
            <a:r>
              <a:rPr lang="en-US" altLang="en-US" sz="2200" b="1" dirty="0"/>
              <a:t>Figure 12-19:</a:t>
            </a:r>
            <a:r>
              <a:rPr lang="en-US" altLang="en-US" sz="2200" dirty="0"/>
              <a:t> Periodic markets are common in many rural parts of Europe, such as seen here in France.</a:t>
            </a:r>
            <a:endParaRPr lang="en-US" altLang="en-US" sz="2200" dirty="0">
              <a:solidFill>
                <a:schemeClr val="tx1"/>
              </a:solidFill>
            </a:endParaRPr>
          </a:p>
        </p:txBody>
      </p:sp>
      <p:pic>
        <p:nvPicPr>
          <p:cNvPr id="7" name="Picture 6" descr="A group of people at a Farmers Market: Sarlat-la-caneda in Dordogne, France.">
            <a:extLst>
              <a:ext uri="{FF2B5EF4-FFF2-40B4-BE49-F238E27FC236}">
                <a16:creationId xmlns:a16="http://schemas.microsoft.com/office/drawing/2014/main" id="{E05FA9A8-CD92-4963-9764-E3B6C3FEA0BA}"/>
              </a:ext>
            </a:extLst>
          </p:cNvPr>
          <p:cNvPicPr>
            <a:picLocks noChangeAspect="1"/>
          </p:cNvPicPr>
          <p:nvPr/>
        </p:nvPicPr>
        <p:blipFill>
          <a:blip r:embed="rId2"/>
          <a:stretch>
            <a:fillRect/>
          </a:stretch>
        </p:blipFill>
        <p:spPr>
          <a:xfrm>
            <a:off x="511554" y="2684086"/>
            <a:ext cx="8120893" cy="2975727"/>
          </a:xfrm>
          <a:prstGeom prst="rect">
            <a:avLst/>
          </a:prstGeom>
        </p:spPr>
      </p:pic>
    </p:spTree>
    <p:extLst>
      <p:ext uri="{BB962C8B-B14F-4D97-AF65-F5344CB8AC3E}">
        <p14:creationId xmlns:p14="http://schemas.microsoft.com/office/powerpoint/2010/main" val="23496145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1EFDF-0FC9-4C64-ACCD-4953FEA1950B}"/>
              </a:ext>
            </a:extLst>
          </p:cNvPr>
          <p:cNvSpPr>
            <a:spLocks noGrp="1"/>
          </p:cNvSpPr>
          <p:nvPr>
            <p:ph type="title"/>
          </p:nvPr>
        </p:nvSpPr>
        <p:spPr/>
        <p:txBody>
          <a:bodyPr/>
          <a:lstStyle/>
          <a:p>
            <a:r>
              <a:rPr lang="en-US" sz="3400" dirty="0"/>
              <a:t>Key Issue 3: Where are Business Services Distributed?</a:t>
            </a:r>
            <a:endParaRPr lang="en-US" sz="2000" b="0" dirty="0"/>
          </a:p>
        </p:txBody>
      </p:sp>
      <p:sp>
        <p:nvSpPr>
          <p:cNvPr id="3" name="Content Placeholder 2">
            <a:extLst>
              <a:ext uri="{FF2B5EF4-FFF2-40B4-BE49-F238E27FC236}">
                <a16:creationId xmlns:a16="http://schemas.microsoft.com/office/drawing/2014/main" id="{0EAD29DE-CD14-4443-A0F3-0A147D9893B9}"/>
              </a:ext>
            </a:extLst>
          </p:cNvPr>
          <p:cNvSpPr>
            <a:spLocks noGrp="1"/>
          </p:cNvSpPr>
          <p:nvPr>
            <p:ph sz="quarter" idx="13"/>
          </p:nvPr>
        </p:nvSpPr>
        <p:spPr/>
        <p:txBody>
          <a:bodyPr/>
          <a:lstStyle/>
          <a:p>
            <a:pPr marL="432" indent="0">
              <a:buNone/>
            </a:pPr>
            <a:r>
              <a:rPr lang="en-US" b="1" dirty="0">
                <a:solidFill>
                  <a:srgbClr val="007FA3"/>
                </a:solidFill>
              </a:rPr>
              <a:t>12.3.1</a:t>
            </a:r>
            <a:r>
              <a:rPr lang="en-US" dirty="0"/>
              <a:t> Hierarchy of Business Services</a:t>
            </a:r>
          </a:p>
          <a:p>
            <a:pPr marL="432" indent="0">
              <a:buNone/>
            </a:pPr>
            <a:r>
              <a:rPr lang="en-US" b="1" dirty="0">
                <a:solidFill>
                  <a:srgbClr val="007FA3"/>
                </a:solidFill>
              </a:rPr>
              <a:t>12.3.2</a:t>
            </a:r>
            <a:r>
              <a:rPr lang="en-US" dirty="0"/>
              <a:t> Business Services in Developing Countries</a:t>
            </a:r>
          </a:p>
          <a:p>
            <a:pPr marL="432" indent="0">
              <a:buNone/>
            </a:pPr>
            <a:r>
              <a:rPr lang="en-US" b="1" dirty="0">
                <a:solidFill>
                  <a:srgbClr val="007FA3"/>
                </a:solidFill>
              </a:rPr>
              <a:t>12.3.3</a:t>
            </a:r>
            <a:r>
              <a:rPr lang="en-US" dirty="0"/>
              <a:t> Economic Specialization of Settlements</a:t>
            </a:r>
          </a:p>
        </p:txBody>
      </p:sp>
    </p:spTree>
    <p:extLst>
      <p:ext uri="{BB962C8B-B14F-4D97-AF65-F5344CB8AC3E}">
        <p14:creationId xmlns:p14="http://schemas.microsoft.com/office/powerpoint/2010/main" val="12076109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A96D2-0149-4D81-A1C9-407947FB5F88}"/>
              </a:ext>
            </a:extLst>
          </p:cNvPr>
          <p:cNvSpPr>
            <a:spLocks noGrp="1"/>
          </p:cNvSpPr>
          <p:nvPr>
            <p:ph type="title"/>
          </p:nvPr>
        </p:nvSpPr>
        <p:spPr>
          <a:xfrm>
            <a:off x="457200" y="215371"/>
            <a:ext cx="7453086" cy="1097279"/>
          </a:xfrm>
        </p:spPr>
        <p:txBody>
          <a:bodyPr/>
          <a:lstStyle/>
          <a:p>
            <a:r>
              <a:rPr lang="en-US" sz="3400" dirty="0"/>
              <a:t>12.3.1 Hierarchy of Business Services </a:t>
            </a:r>
            <a:r>
              <a:rPr lang="en-US" sz="2000" b="0" dirty="0"/>
              <a:t>(1 of 4)</a:t>
            </a:r>
            <a:endParaRPr lang="en-US" sz="2000" dirty="0"/>
          </a:p>
        </p:txBody>
      </p:sp>
      <p:sp>
        <p:nvSpPr>
          <p:cNvPr id="3" name="Content Placeholder 2">
            <a:extLst>
              <a:ext uri="{FF2B5EF4-FFF2-40B4-BE49-F238E27FC236}">
                <a16:creationId xmlns:a16="http://schemas.microsoft.com/office/drawing/2014/main" id="{597F7738-DADB-4FC4-8AC6-35FFA7E9E960}"/>
              </a:ext>
            </a:extLst>
          </p:cNvPr>
          <p:cNvSpPr>
            <a:spLocks noGrp="1"/>
          </p:cNvSpPr>
          <p:nvPr>
            <p:ph sz="quarter" idx="13"/>
          </p:nvPr>
        </p:nvSpPr>
        <p:spPr>
          <a:xfrm>
            <a:off x="457200" y="1556326"/>
            <a:ext cx="8483600" cy="2565731"/>
          </a:xfrm>
        </p:spPr>
        <p:txBody>
          <a:bodyPr/>
          <a:lstStyle/>
          <a:p>
            <a:r>
              <a:rPr lang="en-US" dirty="0"/>
              <a:t>A </a:t>
            </a:r>
            <a:r>
              <a:rPr lang="en-US" b="1" dirty="0"/>
              <a:t>global city </a:t>
            </a:r>
            <a:r>
              <a:rPr lang="en-US" dirty="0"/>
              <a:t>is a major center for the provision of services in the global economy. </a:t>
            </a:r>
            <a:r>
              <a:rPr lang="en-US" altLang="en-US" dirty="0"/>
              <a:t>Business services cluster in global cities, such as:</a:t>
            </a:r>
          </a:p>
          <a:p>
            <a:pPr marL="740664" lvl="1" indent="-429768">
              <a:buFont typeface="+mj-lt"/>
              <a:buAutoNum type="arabicPeriod"/>
            </a:pPr>
            <a:r>
              <a:rPr lang="en-US" altLang="en-US" dirty="0"/>
              <a:t>Financial institutions</a:t>
            </a:r>
          </a:p>
          <a:p>
            <a:pPr marL="740664" lvl="1" indent="-429768">
              <a:buFont typeface="+mj-lt"/>
              <a:buAutoNum type="arabicPeriod"/>
            </a:pPr>
            <a:r>
              <a:rPr lang="en-US" altLang="en-US" dirty="0"/>
              <a:t>Corporate headquarters</a:t>
            </a:r>
          </a:p>
          <a:p>
            <a:pPr marL="740664" lvl="1" indent="-429768">
              <a:buFont typeface="+mj-lt"/>
              <a:buAutoNum type="arabicPeriod"/>
            </a:pPr>
            <a:r>
              <a:rPr lang="en-US" altLang="en-US" dirty="0"/>
              <a:t>Law, accounting, and other professional services</a:t>
            </a:r>
          </a:p>
        </p:txBody>
      </p:sp>
      <p:sp>
        <p:nvSpPr>
          <p:cNvPr id="4" name="Content Placeholder 3">
            <a:extLst>
              <a:ext uri="{FF2B5EF4-FFF2-40B4-BE49-F238E27FC236}">
                <a16:creationId xmlns:a16="http://schemas.microsoft.com/office/drawing/2014/main" id="{0F4FE576-D5CD-4298-8D72-1FBDA495ED39}"/>
              </a:ext>
            </a:extLst>
          </p:cNvPr>
          <p:cNvSpPr>
            <a:spLocks noGrp="1"/>
          </p:cNvSpPr>
          <p:nvPr>
            <p:ph sz="quarter" idx="14"/>
          </p:nvPr>
        </p:nvSpPr>
        <p:spPr>
          <a:xfrm>
            <a:off x="457200" y="4262495"/>
            <a:ext cx="8483600" cy="1113855"/>
          </a:xfrm>
        </p:spPr>
        <p:txBody>
          <a:bodyPr/>
          <a:lstStyle/>
          <a:p>
            <a:r>
              <a:rPr lang="en-US" altLang="en-US" dirty="0"/>
              <a:t>Global cities defined by combination of factors on their importance: economic, political, cultural, infrastructure, and transportation</a:t>
            </a:r>
          </a:p>
        </p:txBody>
      </p:sp>
    </p:spTree>
    <p:extLst>
      <p:ext uri="{BB962C8B-B14F-4D97-AF65-F5344CB8AC3E}">
        <p14:creationId xmlns:p14="http://schemas.microsoft.com/office/powerpoint/2010/main" val="24269539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D600-1A65-44AF-BD8E-F27637584337}"/>
              </a:ext>
            </a:extLst>
          </p:cNvPr>
          <p:cNvSpPr>
            <a:spLocks noGrp="1"/>
          </p:cNvSpPr>
          <p:nvPr>
            <p:ph type="title"/>
          </p:nvPr>
        </p:nvSpPr>
        <p:spPr>
          <a:xfrm>
            <a:off x="457200" y="215371"/>
            <a:ext cx="7482114" cy="1097279"/>
          </a:xfrm>
        </p:spPr>
        <p:txBody>
          <a:bodyPr/>
          <a:lstStyle/>
          <a:p>
            <a:r>
              <a:rPr lang="en-US" sz="3400" dirty="0"/>
              <a:t>12.3.1 Hierarchy of Business Services </a:t>
            </a:r>
            <a:r>
              <a:rPr lang="en-US" sz="2000" b="0" dirty="0"/>
              <a:t>(2 of 4)</a:t>
            </a:r>
          </a:p>
        </p:txBody>
      </p:sp>
      <p:sp>
        <p:nvSpPr>
          <p:cNvPr id="3" name="Content Placeholder 2">
            <a:extLst>
              <a:ext uri="{FF2B5EF4-FFF2-40B4-BE49-F238E27FC236}">
                <a16:creationId xmlns:a16="http://schemas.microsoft.com/office/drawing/2014/main" id="{CBCCBBFC-31C5-4104-9CBD-9E9D8B7ACA5B}"/>
              </a:ext>
            </a:extLst>
          </p:cNvPr>
          <p:cNvSpPr>
            <a:spLocks noGrp="1"/>
          </p:cNvSpPr>
          <p:nvPr>
            <p:ph sz="quarter" idx="13"/>
          </p:nvPr>
        </p:nvSpPr>
        <p:spPr>
          <a:xfrm>
            <a:off x="457199" y="1556327"/>
            <a:ext cx="8539315" cy="751444"/>
          </a:xfrm>
        </p:spPr>
        <p:txBody>
          <a:bodyPr/>
          <a:lstStyle/>
          <a:p>
            <a:pPr marL="432" indent="0">
              <a:buNone/>
            </a:pPr>
            <a:r>
              <a:rPr lang="en-US" sz="2200" b="1" dirty="0"/>
              <a:t>Figure 12-22:</a:t>
            </a:r>
            <a:r>
              <a:rPr lang="en-US" sz="2200" dirty="0"/>
              <a:t> New York is a classic example of a global city as the headquarters of the United Nations.</a:t>
            </a:r>
            <a:endParaRPr lang="en-US" altLang="en-US" sz="2200" dirty="0">
              <a:solidFill>
                <a:schemeClr val="tx1"/>
              </a:solidFill>
            </a:endParaRPr>
          </a:p>
        </p:txBody>
      </p:sp>
      <p:pic>
        <p:nvPicPr>
          <p:cNvPr id="6" name="Picture 5" descr="New York skyline with the home of the United Nations.">
            <a:extLst>
              <a:ext uri="{FF2B5EF4-FFF2-40B4-BE49-F238E27FC236}">
                <a16:creationId xmlns:a16="http://schemas.microsoft.com/office/drawing/2014/main" id="{46F82D42-4E4B-42F1-BD6A-5D5E382CF4C1}"/>
              </a:ext>
            </a:extLst>
          </p:cNvPr>
          <p:cNvPicPr>
            <a:picLocks noChangeAspect="1"/>
          </p:cNvPicPr>
          <p:nvPr/>
        </p:nvPicPr>
        <p:blipFill>
          <a:blip r:embed="rId2"/>
          <a:stretch>
            <a:fillRect/>
          </a:stretch>
        </p:blipFill>
        <p:spPr>
          <a:xfrm>
            <a:off x="669991" y="2404592"/>
            <a:ext cx="7804018" cy="3790523"/>
          </a:xfrm>
          <a:prstGeom prst="rect">
            <a:avLst/>
          </a:prstGeom>
        </p:spPr>
      </p:pic>
    </p:spTree>
    <p:extLst>
      <p:ext uri="{BB962C8B-B14F-4D97-AF65-F5344CB8AC3E}">
        <p14:creationId xmlns:p14="http://schemas.microsoft.com/office/powerpoint/2010/main" val="30704937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D600-1A65-44AF-BD8E-F27637584337}"/>
              </a:ext>
            </a:extLst>
          </p:cNvPr>
          <p:cNvSpPr>
            <a:spLocks noGrp="1"/>
          </p:cNvSpPr>
          <p:nvPr>
            <p:ph type="title"/>
          </p:nvPr>
        </p:nvSpPr>
        <p:spPr>
          <a:xfrm>
            <a:off x="457200" y="215371"/>
            <a:ext cx="7482114" cy="1097279"/>
          </a:xfrm>
        </p:spPr>
        <p:txBody>
          <a:bodyPr/>
          <a:lstStyle/>
          <a:p>
            <a:r>
              <a:rPr lang="en-US" sz="3400" dirty="0"/>
              <a:t>12.3.1 Hierarchy of Business Services </a:t>
            </a:r>
            <a:r>
              <a:rPr lang="en-US" sz="2000" b="0" dirty="0"/>
              <a:t>(3 of 4)</a:t>
            </a:r>
          </a:p>
        </p:txBody>
      </p:sp>
      <p:sp>
        <p:nvSpPr>
          <p:cNvPr id="3" name="Content Placeholder 2">
            <a:extLst>
              <a:ext uri="{FF2B5EF4-FFF2-40B4-BE49-F238E27FC236}">
                <a16:creationId xmlns:a16="http://schemas.microsoft.com/office/drawing/2014/main" id="{CBCCBBFC-31C5-4104-9CBD-9E9D8B7ACA5B}"/>
              </a:ext>
            </a:extLst>
          </p:cNvPr>
          <p:cNvSpPr>
            <a:spLocks noGrp="1"/>
          </p:cNvSpPr>
          <p:nvPr>
            <p:ph sz="quarter" idx="13"/>
          </p:nvPr>
        </p:nvSpPr>
        <p:spPr>
          <a:xfrm>
            <a:off x="457199" y="1556327"/>
            <a:ext cx="8539315" cy="1022971"/>
          </a:xfrm>
        </p:spPr>
        <p:txBody>
          <a:bodyPr/>
          <a:lstStyle/>
          <a:p>
            <a:pPr marL="432" indent="0">
              <a:buNone/>
            </a:pPr>
            <a:r>
              <a:rPr lang="en-US" sz="2200" b="1" dirty="0"/>
              <a:t>Figure 12-23:</a:t>
            </a:r>
            <a:r>
              <a:rPr lang="en-US" sz="2200" dirty="0"/>
              <a:t> Global cities follow a hierarchy where the most globally influential world cities, London and New York, are ranked highest.</a:t>
            </a:r>
            <a:endParaRPr lang="en-US" altLang="en-US" sz="2200" dirty="0">
              <a:solidFill>
                <a:schemeClr val="tx1"/>
              </a:solidFill>
            </a:endParaRPr>
          </a:p>
        </p:txBody>
      </p:sp>
      <p:pic>
        <p:nvPicPr>
          <p:cNvPr id="105" name="Picture 10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840" y="2689447"/>
            <a:ext cx="6095403" cy="3749867"/>
          </a:xfrm>
          <a:prstGeom prst="rect">
            <a:avLst/>
          </a:prstGeom>
        </p:spPr>
      </p:pic>
      <p:sp>
        <p:nvSpPr>
          <p:cNvPr id="8" name="Rectangle 7"/>
          <p:cNvSpPr>
            <a:spLocks noChangeArrowheads="1"/>
          </p:cNvSpPr>
          <p:nvPr/>
        </p:nvSpPr>
        <p:spPr bwMode="auto">
          <a:xfrm>
            <a:off x="1564726" y="3716316"/>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1496576" y="4142272"/>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7572222" y="4563281"/>
            <a:ext cx="66093"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1469057" y="4571235"/>
            <a:ext cx="66093"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1479972" y="4983972"/>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1589170" y="5415189"/>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7229236" y="3297897"/>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1849200" y="3295816"/>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2412830" y="2858057"/>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7509535" y="3719397"/>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7510644" y="5423539"/>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7560141" y="4143563"/>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7570054" y="4986367"/>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 name="Rectangle 5"/>
          <p:cNvSpPr>
            <a:spLocks noChangeArrowheads="1"/>
          </p:cNvSpPr>
          <p:nvPr/>
        </p:nvSpPr>
        <p:spPr bwMode="auto">
          <a:xfrm>
            <a:off x="2877673" y="5776795"/>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3809916" y="5776795"/>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5002961" y="5776795"/>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4100713" y="5776795"/>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4706895" y="5776795"/>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3496884" y="5776795"/>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3192149" y="5776795"/>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2597303" y="5776795"/>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2293409" y="5776795"/>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2010691" y="5776795"/>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4431697" y="5776795"/>
            <a:ext cx="66093"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5307849" y="5776795"/>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60°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5858771" y="5776795"/>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6164668" y="5776795"/>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5592775" y="5776795"/>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80°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6773907" y="5776795"/>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6472188" y="5776795"/>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7049403" y="5779710"/>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8" name="Rectangle 37"/>
          <p:cNvSpPr>
            <a:spLocks noChangeArrowheads="1"/>
          </p:cNvSpPr>
          <p:nvPr/>
        </p:nvSpPr>
        <p:spPr bwMode="auto">
          <a:xfrm>
            <a:off x="7212371" y="4532962"/>
            <a:ext cx="271269" cy="6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EQUATOR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39" name="Rectangle 42"/>
          <p:cNvSpPr>
            <a:spLocks noChangeArrowheads="1"/>
          </p:cNvSpPr>
          <p:nvPr/>
        </p:nvSpPr>
        <p:spPr bwMode="auto">
          <a:xfrm>
            <a:off x="5625206" y="5126328"/>
            <a:ext cx="672340" cy="6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30" normalizeH="0" dirty="0" smtClean="0">
                <a:ln>
                  <a:noFill/>
                </a:ln>
                <a:solidFill>
                  <a:srgbClr val="00AEEF"/>
                </a:solidFill>
                <a:effectLst>
                  <a:glow>
                    <a:schemeClr val="bg1"/>
                  </a:glow>
                </a:effectLst>
                <a:latin typeface="+mj-lt"/>
              </a:rPr>
              <a:t>TROPIC OF CAPRICORN</a:t>
            </a:r>
            <a:endParaRPr kumimoji="0" lang="en-US" altLang="en-US" sz="500" b="1" i="0" u="none" strike="noStrike" cap="none" spc="-30" normalizeH="0" dirty="0" smtClean="0">
              <a:ln>
                <a:noFill/>
              </a:ln>
              <a:solidFill>
                <a:schemeClr val="tx1"/>
              </a:solidFill>
              <a:effectLst>
                <a:glow>
                  <a:schemeClr val="bg1"/>
                </a:glow>
              </a:effectLst>
              <a:latin typeface="+mj-lt"/>
            </a:endParaRPr>
          </a:p>
        </p:txBody>
      </p:sp>
      <p:sp>
        <p:nvSpPr>
          <p:cNvPr id="40" name="Rectangle 45"/>
          <p:cNvSpPr>
            <a:spLocks noChangeArrowheads="1"/>
          </p:cNvSpPr>
          <p:nvPr/>
        </p:nvSpPr>
        <p:spPr bwMode="auto">
          <a:xfrm>
            <a:off x="6850393" y="4037368"/>
            <a:ext cx="537942" cy="6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TROPIC OF CANCER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41" name="Rectangle 40"/>
          <p:cNvSpPr>
            <a:spLocks noChangeArrowheads="1"/>
          </p:cNvSpPr>
          <p:nvPr/>
        </p:nvSpPr>
        <p:spPr bwMode="auto">
          <a:xfrm>
            <a:off x="6687003" y="2881091"/>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42" name="Rectangle 47"/>
          <p:cNvSpPr>
            <a:spLocks noChangeArrowheads="1"/>
          </p:cNvSpPr>
          <p:nvPr/>
        </p:nvSpPr>
        <p:spPr bwMode="auto">
          <a:xfrm>
            <a:off x="4246228" y="2749513"/>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3" name="Rectangle 49"/>
          <p:cNvSpPr>
            <a:spLocks noChangeArrowheads="1"/>
          </p:cNvSpPr>
          <p:nvPr/>
        </p:nvSpPr>
        <p:spPr bwMode="auto">
          <a:xfrm>
            <a:off x="4049362" y="2749513"/>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4" name="Rectangle 51"/>
          <p:cNvSpPr>
            <a:spLocks noChangeArrowheads="1"/>
          </p:cNvSpPr>
          <p:nvPr/>
        </p:nvSpPr>
        <p:spPr bwMode="auto">
          <a:xfrm>
            <a:off x="3842364" y="2749513"/>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5" name="Rectangle 52"/>
          <p:cNvSpPr>
            <a:spLocks noChangeArrowheads="1"/>
          </p:cNvSpPr>
          <p:nvPr/>
        </p:nvSpPr>
        <p:spPr bwMode="auto">
          <a:xfrm>
            <a:off x="3643923" y="2749513"/>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6" name="Rectangle 54"/>
          <p:cNvSpPr>
            <a:spLocks noChangeArrowheads="1"/>
          </p:cNvSpPr>
          <p:nvPr/>
        </p:nvSpPr>
        <p:spPr bwMode="auto">
          <a:xfrm>
            <a:off x="3417089" y="2749513"/>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7" name="Rectangle 56"/>
          <p:cNvSpPr>
            <a:spLocks noChangeArrowheads="1"/>
          </p:cNvSpPr>
          <p:nvPr/>
        </p:nvSpPr>
        <p:spPr bwMode="auto">
          <a:xfrm>
            <a:off x="3220084" y="2749513"/>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8" name="Rectangle 58"/>
          <p:cNvSpPr>
            <a:spLocks noChangeArrowheads="1"/>
          </p:cNvSpPr>
          <p:nvPr/>
        </p:nvSpPr>
        <p:spPr bwMode="auto">
          <a:xfrm>
            <a:off x="3037948" y="2749513"/>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9" name="Rectangle 59"/>
          <p:cNvSpPr>
            <a:spLocks noChangeArrowheads="1"/>
          </p:cNvSpPr>
          <p:nvPr/>
        </p:nvSpPr>
        <p:spPr bwMode="auto">
          <a:xfrm>
            <a:off x="2828894" y="2749513"/>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6"/>
          <p:cNvSpPr>
            <a:spLocks noChangeArrowheads="1"/>
          </p:cNvSpPr>
          <p:nvPr/>
        </p:nvSpPr>
        <p:spPr bwMode="auto">
          <a:xfrm>
            <a:off x="4476647" y="2749513"/>
            <a:ext cx="66093"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1" name="Rectangle 48"/>
          <p:cNvSpPr>
            <a:spLocks noChangeArrowheads="1"/>
          </p:cNvSpPr>
          <p:nvPr/>
        </p:nvSpPr>
        <p:spPr bwMode="auto">
          <a:xfrm>
            <a:off x="4653514" y="2749513"/>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2" name="Rectangle 51"/>
          <p:cNvSpPr>
            <a:spLocks noChangeArrowheads="1"/>
          </p:cNvSpPr>
          <p:nvPr/>
        </p:nvSpPr>
        <p:spPr bwMode="auto">
          <a:xfrm>
            <a:off x="4849651" y="2749513"/>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3" name="Rectangle 53"/>
          <p:cNvSpPr>
            <a:spLocks noChangeArrowheads="1"/>
          </p:cNvSpPr>
          <p:nvPr/>
        </p:nvSpPr>
        <p:spPr bwMode="auto">
          <a:xfrm>
            <a:off x="5259173" y="2749513"/>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4" name="Rectangle 55"/>
          <p:cNvSpPr>
            <a:spLocks noChangeArrowheads="1"/>
          </p:cNvSpPr>
          <p:nvPr/>
        </p:nvSpPr>
        <p:spPr bwMode="auto">
          <a:xfrm>
            <a:off x="5432656" y="2749513"/>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5" name="Rectangle 57"/>
          <p:cNvSpPr>
            <a:spLocks noChangeArrowheads="1"/>
          </p:cNvSpPr>
          <p:nvPr/>
        </p:nvSpPr>
        <p:spPr bwMode="auto">
          <a:xfrm>
            <a:off x="5640996" y="2749513"/>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6" name="Rectangle 60"/>
          <p:cNvSpPr>
            <a:spLocks noChangeArrowheads="1"/>
          </p:cNvSpPr>
          <p:nvPr/>
        </p:nvSpPr>
        <p:spPr bwMode="auto">
          <a:xfrm>
            <a:off x="5847247" y="2749513"/>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7" name="Rectangle 61"/>
          <p:cNvSpPr>
            <a:spLocks noChangeArrowheads="1"/>
          </p:cNvSpPr>
          <p:nvPr/>
        </p:nvSpPr>
        <p:spPr bwMode="auto">
          <a:xfrm>
            <a:off x="6030091" y="2749513"/>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2"/>
          <p:cNvSpPr>
            <a:spLocks noChangeArrowheads="1"/>
          </p:cNvSpPr>
          <p:nvPr/>
        </p:nvSpPr>
        <p:spPr bwMode="auto">
          <a:xfrm>
            <a:off x="5043010" y="2749513"/>
            <a:ext cx="104889"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3"/>
          <p:cNvSpPr>
            <a:spLocks noChangeArrowheads="1"/>
          </p:cNvSpPr>
          <p:nvPr/>
        </p:nvSpPr>
        <p:spPr bwMode="auto">
          <a:xfrm>
            <a:off x="6238573" y="2749513"/>
            <a:ext cx="143681" cy="8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60" name="Rectangle 64"/>
          <p:cNvSpPr>
            <a:spLocks noChangeArrowheads="1"/>
          </p:cNvSpPr>
          <p:nvPr/>
        </p:nvSpPr>
        <p:spPr bwMode="auto">
          <a:xfrm>
            <a:off x="3494407" y="3821517"/>
            <a:ext cx="576160" cy="27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1" name="Rectangle 66"/>
          <p:cNvSpPr>
            <a:spLocks noChangeArrowheads="1"/>
          </p:cNvSpPr>
          <p:nvPr/>
        </p:nvSpPr>
        <p:spPr bwMode="auto">
          <a:xfrm>
            <a:off x="4276296" y="2945557"/>
            <a:ext cx="3863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2" name="Rectangle 68"/>
          <p:cNvSpPr>
            <a:spLocks noChangeArrowheads="1"/>
          </p:cNvSpPr>
          <p:nvPr/>
        </p:nvSpPr>
        <p:spPr bwMode="auto">
          <a:xfrm>
            <a:off x="3825213" y="5149713"/>
            <a:ext cx="576160" cy="27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3" name="Rectangle 70"/>
          <p:cNvSpPr>
            <a:spLocks noChangeArrowheads="1"/>
          </p:cNvSpPr>
          <p:nvPr/>
        </p:nvSpPr>
        <p:spPr bwMode="auto">
          <a:xfrm>
            <a:off x="5589820" y="4713060"/>
            <a:ext cx="415238" cy="27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4" name="Rectangle 72"/>
          <p:cNvSpPr>
            <a:spLocks noChangeArrowheads="1"/>
          </p:cNvSpPr>
          <p:nvPr/>
        </p:nvSpPr>
        <p:spPr bwMode="auto">
          <a:xfrm>
            <a:off x="1808656" y="4716286"/>
            <a:ext cx="459779" cy="27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5" name="Rectangle 74"/>
          <p:cNvSpPr>
            <a:spLocks noChangeArrowheads="1"/>
          </p:cNvSpPr>
          <p:nvPr/>
        </p:nvSpPr>
        <p:spPr bwMode="auto">
          <a:xfrm>
            <a:off x="6972881" y="4255585"/>
            <a:ext cx="459779" cy="27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6" name="Rectangle 76"/>
          <p:cNvSpPr>
            <a:spLocks noChangeArrowheads="1"/>
          </p:cNvSpPr>
          <p:nvPr/>
        </p:nvSpPr>
        <p:spPr bwMode="auto">
          <a:xfrm>
            <a:off x="5229406" y="5506213"/>
            <a:ext cx="31609" cy="6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7" name="Rectangle 77"/>
          <p:cNvSpPr>
            <a:spLocks noChangeArrowheads="1"/>
          </p:cNvSpPr>
          <p:nvPr/>
        </p:nvSpPr>
        <p:spPr bwMode="auto">
          <a:xfrm>
            <a:off x="5546915" y="5506213"/>
            <a:ext cx="142244" cy="6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8" name="Rectangle 80"/>
          <p:cNvSpPr>
            <a:spLocks noChangeArrowheads="1"/>
          </p:cNvSpPr>
          <p:nvPr/>
        </p:nvSpPr>
        <p:spPr bwMode="auto">
          <a:xfrm>
            <a:off x="5915221" y="5506213"/>
            <a:ext cx="447728" cy="6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Miles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9" name="Rectangle 78"/>
          <p:cNvSpPr>
            <a:spLocks noChangeArrowheads="1"/>
          </p:cNvSpPr>
          <p:nvPr/>
        </p:nvSpPr>
        <p:spPr bwMode="auto">
          <a:xfrm>
            <a:off x="5229406" y="5621226"/>
            <a:ext cx="31609" cy="6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0" name="Rectangle 79"/>
          <p:cNvSpPr>
            <a:spLocks noChangeArrowheads="1"/>
          </p:cNvSpPr>
          <p:nvPr/>
        </p:nvSpPr>
        <p:spPr bwMode="auto">
          <a:xfrm>
            <a:off x="5404914" y="5621226"/>
            <a:ext cx="142244" cy="6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1" name="Rectangle 81"/>
          <p:cNvSpPr>
            <a:spLocks noChangeArrowheads="1"/>
          </p:cNvSpPr>
          <p:nvPr/>
        </p:nvSpPr>
        <p:spPr bwMode="auto">
          <a:xfrm>
            <a:off x="5648341" y="5619765"/>
            <a:ext cx="644011" cy="6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2" name="Rectangle 80"/>
          <p:cNvSpPr>
            <a:spLocks noChangeArrowheads="1"/>
          </p:cNvSpPr>
          <p:nvPr/>
        </p:nvSpPr>
        <p:spPr bwMode="auto">
          <a:xfrm>
            <a:off x="1499461" y="5839958"/>
            <a:ext cx="528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Arial Black" panose="020B0A04020102020204" pitchFamily="34" charset="0"/>
              </a:rPr>
              <a:t>Global city</a:t>
            </a:r>
          </a:p>
          <a:p>
            <a:pPr lvl="0"/>
            <a:r>
              <a:rPr lang="en-US" altLang="en-US" sz="700" b="1" dirty="0">
                <a:solidFill>
                  <a:srgbClr val="000000"/>
                </a:solidFill>
                <a:effectLst>
                  <a:glow>
                    <a:schemeClr val="bg1"/>
                  </a:glow>
                </a:effectLst>
                <a:latin typeface="Arial Black" panose="020B0A04020102020204" pitchFamily="34" charset="0"/>
              </a:rPr>
              <a:t>hierarchy</a:t>
            </a:r>
            <a:endParaRPr kumimoji="0" lang="en-US" altLang="en-US" sz="20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3" name="Rectangle 80"/>
          <p:cNvSpPr>
            <a:spLocks noChangeArrowheads="1"/>
          </p:cNvSpPr>
          <p:nvPr/>
        </p:nvSpPr>
        <p:spPr bwMode="auto">
          <a:xfrm>
            <a:off x="1623720" y="6060734"/>
            <a:ext cx="35426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Alpha++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4" name="Rectangle 80"/>
          <p:cNvSpPr>
            <a:spLocks noChangeArrowheads="1"/>
          </p:cNvSpPr>
          <p:nvPr/>
        </p:nvSpPr>
        <p:spPr bwMode="auto">
          <a:xfrm>
            <a:off x="1623720" y="6335263"/>
            <a:ext cx="24846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smtClean="0">
                <a:solidFill>
                  <a:srgbClr val="000000"/>
                </a:solidFill>
                <a:effectLst>
                  <a:glow>
                    <a:schemeClr val="bg1"/>
                  </a:glow>
                </a:effectLst>
                <a:latin typeface="+mj-lt"/>
              </a:rPr>
              <a:t>Alpha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5" name="Rectangle 80"/>
          <p:cNvSpPr>
            <a:spLocks noChangeArrowheads="1"/>
          </p:cNvSpPr>
          <p:nvPr/>
        </p:nvSpPr>
        <p:spPr bwMode="auto">
          <a:xfrm>
            <a:off x="1623720" y="6192783"/>
            <a:ext cx="30136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mj-lt"/>
              </a:rPr>
              <a:t>Alpha+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9" name="Rectangle 80"/>
          <p:cNvSpPr>
            <a:spLocks noChangeArrowheads="1"/>
          </p:cNvSpPr>
          <p:nvPr/>
        </p:nvSpPr>
        <p:spPr bwMode="auto">
          <a:xfrm>
            <a:off x="2202363" y="6060734"/>
            <a:ext cx="2981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Alpha–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80" name="Rectangle 80"/>
          <p:cNvSpPr>
            <a:spLocks noChangeArrowheads="1"/>
          </p:cNvSpPr>
          <p:nvPr/>
        </p:nvSpPr>
        <p:spPr bwMode="auto">
          <a:xfrm>
            <a:off x="2202363" y="6192783"/>
            <a:ext cx="3783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mj-lt"/>
              </a:rPr>
              <a:t>Beta and</a:t>
            </a:r>
          </a:p>
          <a:p>
            <a:pPr lvl="0"/>
            <a:r>
              <a:rPr lang="en-US" altLang="en-US" sz="700" b="1" dirty="0">
                <a:solidFill>
                  <a:srgbClr val="000000"/>
                </a:solidFill>
                <a:effectLst>
                  <a:glow>
                    <a:schemeClr val="bg1"/>
                  </a:glow>
                </a:effectLst>
                <a:latin typeface="+mj-lt"/>
              </a:rPr>
              <a:t>Gamma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84" name="Rectangle 5"/>
          <p:cNvSpPr>
            <a:spLocks noChangeArrowheads="1"/>
          </p:cNvSpPr>
          <p:nvPr/>
        </p:nvSpPr>
        <p:spPr bwMode="auto">
          <a:xfrm>
            <a:off x="4112258" y="3594100"/>
            <a:ext cx="2532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n-lt"/>
              </a:rPr>
              <a:t>Paris</a:t>
            </a:r>
            <a:endParaRPr kumimoji="0" lang="en-US" altLang="en-US" sz="2000" b="1" i="0" u="none" strike="noStrike" cap="none" normalizeH="0" baseline="0" smtClean="0">
              <a:ln>
                <a:noFill/>
              </a:ln>
              <a:solidFill>
                <a:schemeClr val="tx1"/>
              </a:solidFill>
              <a:effectLst/>
              <a:latin typeface="+mn-lt"/>
            </a:endParaRPr>
          </a:p>
        </p:txBody>
      </p:sp>
      <p:sp>
        <p:nvSpPr>
          <p:cNvPr id="85" name="Rectangle 6"/>
          <p:cNvSpPr>
            <a:spLocks noChangeArrowheads="1"/>
          </p:cNvSpPr>
          <p:nvPr/>
        </p:nvSpPr>
        <p:spPr bwMode="auto">
          <a:xfrm>
            <a:off x="5324314" y="3933825"/>
            <a:ext cx="28533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n-lt"/>
              </a:rPr>
              <a:t>Dubai</a:t>
            </a:r>
            <a:endParaRPr kumimoji="0" lang="en-US" altLang="en-US" sz="2000" b="1" i="0" u="none" strike="noStrike" cap="none" normalizeH="0" baseline="0" smtClean="0">
              <a:ln>
                <a:noFill/>
              </a:ln>
              <a:solidFill>
                <a:schemeClr val="tx1"/>
              </a:solidFill>
              <a:effectLst/>
              <a:latin typeface="+mn-lt"/>
            </a:endParaRPr>
          </a:p>
        </p:txBody>
      </p:sp>
      <p:sp>
        <p:nvSpPr>
          <p:cNvPr id="86" name="Rectangle 7"/>
          <p:cNvSpPr>
            <a:spLocks noChangeArrowheads="1"/>
          </p:cNvSpPr>
          <p:nvPr/>
        </p:nvSpPr>
        <p:spPr bwMode="auto">
          <a:xfrm>
            <a:off x="6414134" y="4129088"/>
            <a:ext cx="55143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n-lt"/>
              </a:rPr>
              <a:t>Hong Kong</a:t>
            </a:r>
            <a:endParaRPr kumimoji="0" lang="en-US" altLang="en-US" sz="2000" b="1" i="0" u="none" strike="noStrike" cap="none" normalizeH="0" baseline="0" dirty="0" smtClean="0">
              <a:ln>
                <a:noFill/>
              </a:ln>
              <a:solidFill>
                <a:schemeClr val="tx1"/>
              </a:solidFill>
              <a:effectLst/>
              <a:latin typeface="+mn-lt"/>
            </a:endParaRPr>
          </a:p>
        </p:txBody>
      </p:sp>
      <p:sp>
        <p:nvSpPr>
          <p:cNvPr id="87" name="Rectangle 8"/>
          <p:cNvSpPr>
            <a:spLocks noChangeArrowheads="1"/>
          </p:cNvSpPr>
          <p:nvPr/>
        </p:nvSpPr>
        <p:spPr bwMode="auto">
          <a:xfrm>
            <a:off x="6519703" y="3937000"/>
            <a:ext cx="4632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n-lt"/>
              </a:rPr>
              <a:t>Shanghai</a:t>
            </a:r>
            <a:endParaRPr kumimoji="0" lang="en-US" altLang="en-US" sz="2000" b="1" i="0" u="none" strike="noStrike" cap="none" normalizeH="0" baseline="0" dirty="0" smtClean="0">
              <a:ln>
                <a:noFill/>
              </a:ln>
              <a:solidFill>
                <a:schemeClr val="tx1"/>
              </a:solidFill>
              <a:effectLst/>
              <a:latin typeface="+mn-lt"/>
            </a:endParaRPr>
          </a:p>
        </p:txBody>
      </p:sp>
      <p:sp>
        <p:nvSpPr>
          <p:cNvPr id="88" name="Rectangle 9"/>
          <p:cNvSpPr>
            <a:spLocks noChangeArrowheads="1"/>
          </p:cNvSpPr>
          <p:nvPr/>
        </p:nvSpPr>
        <p:spPr bwMode="auto">
          <a:xfrm>
            <a:off x="6786401" y="3792538"/>
            <a:ext cx="3029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n-lt"/>
              </a:rPr>
              <a:t>Tokyo</a:t>
            </a:r>
            <a:endParaRPr kumimoji="0" lang="en-US" altLang="en-US" sz="2000" b="1" i="0" u="none" strike="noStrike" cap="none" normalizeH="0" baseline="0" dirty="0" smtClean="0">
              <a:ln>
                <a:noFill/>
              </a:ln>
              <a:solidFill>
                <a:schemeClr val="tx1"/>
              </a:solidFill>
              <a:effectLst/>
              <a:latin typeface="+mn-lt"/>
            </a:endParaRPr>
          </a:p>
        </p:txBody>
      </p:sp>
      <p:sp>
        <p:nvSpPr>
          <p:cNvPr id="89" name="Rectangle 10"/>
          <p:cNvSpPr>
            <a:spLocks noChangeArrowheads="1"/>
          </p:cNvSpPr>
          <p:nvPr/>
        </p:nvSpPr>
        <p:spPr bwMode="auto">
          <a:xfrm>
            <a:off x="5910102" y="3735388"/>
            <a:ext cx="34304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n-lt"/>
              </a:rPr>
              <a:t>Beijing</a:t>
            </a:r>
            <a:endParaRPr kumimoji="0" lang="en-US" altLang="en-US" sz="2000" b="1" i="0" u="none" strike="noStrike" cap="none" normalizeH="0" baseline="0" dirty="0" smtClean="0">
              <a:ln>
                <a:noFill/>
              </a:ln>
              <a:solidFill>
                <a:schemeClr val="tx1"/>
              </a:solidFill>
              <a:effectLst/>
              <a:latin typeface="+mn-lt"/>
            </a:endParaRPr>
          </a:p>
        </p:txBody>
      </p:sp>
      <p:sp>
        <p:nvSpPr>
          <p:cNvPr id="90" name="Rectangle 11"/>
          <p:cNvSpPr>
            <a:spLocks noChangeArrowheads="1"/>
          </p:cNvSpPr>
          <p:nvPr/>
        </p:nvSpPr>
        <p:spPr bwMode="auto">
          <a:xfrm>
            <a:off x="5789451" y="4606925"/>
            <a:ext cx="50334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n-lt"/>
              </a:rPr>
              <a:t>Singapore</a:t>
            </a:r>
            <a:endParaRPr kumimoji="0" lang="en-US" altLang="en-US" sz="2000" b="1" i="0" u="none" strike="noStrike" cap="none" normalizeH="0" baseline="0" smtClean="0">
              <a:ln>
                <a:noFill/>
              </a:ln>
              <a:solidFill>
                <a:schemeClr val="tx1"/>
              </a:solidFill>
              <a:effectLst/>
              <a:latin typeface="+mn-lt"/>
            </a:endParaRPr>
          </a:p>
        </p:txBody>
      </p:sp>
      <p:sp>
        <p:nvSpPr>
          <p:cNvPr id="91" name="Rectangle 12"/>
          <p:cNvSpPr>
            <a:spLocks noChangeArrowheads="1"/>
          </p:cNvSpPr>
          <p:nvPr/>
        </p:nvSpPr>
        <p:spPr bwMode="auto">
          <a:xfrm>
            <a:off x="3300251" y="3702052"/>
            <a:ext cx="52578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n-lt"/>
              </a:rPr>
              <a:t>New York</a:t>
            </a:r>
            <a:endParaRPr kumimoji="0" lang="en-US" altLang="en-US" sz="2000" b="1" i="0" u="none" strike="noStrike" cap="none" normalizeH="0" baseline="0" dirty="0" smtClean="0">
              <a:ln>
                <a:noFill/>
              </a:ln>
              <a:solidFill>
                <a:schemeClr val="tx1"/>
              </a:solidFill>
              <a:effectLst/>
              <a:latin typeface="+mn-lt"/>
            </a:endParaRPr>
          </a:p>
        </p:txBody>
      </p:sp>
      <p:sp>
        <p:nvSpPr>
          <p:cNvPr id="92" name="Rectangle 13"/>
          <p:cNvSpPr>
            <a:spLocks noChangeArrowheads="1"/>
          </p:cNvSpPr>
          <p:nvPr/>
        </p:nvSpPr>
        <p:spPr bwMode="auto">
          <a:xfrm>
            <a:off x="3874133" y="3476625"/>
            <a:ext cx="4231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n-lt"/>
              </a:rPr>
              <a:t>London</a:t>
            </a:r>
            <a:endParaRPr kumimoji="0" lang="en-US" altLang="en-US" sz="2000" b="1" i="0" u="none" strike="noStrike" cap="none" normalizeH="0" baseline="0" dirty="0" smtClean="0">
              <a:ln>
                <a:noFill/>
              </a:ln>
              <a:solidFill>
                <a:schemeClr val="tx1"/>
              </a:solidFill>
              <a:effectLst/>
              <a:latin typeface="+mn-lt"/>
            </a:endParaRPr>
          </a:p>
        </p:txBody>
      </p:sp>
      <p:sp>
        <p:nvSpPr>
          <p:cNvPr id="93" name="Line 14"/>
          <p:cNvSpPr>
            <a:spLocks noChangeShapeType="1"/>
          </p:cNvSpPr>
          <p:nvPr/>
        </p:nvSpPr>
        <p:spPr bwMode="auto">
          <a:xfrm flipH="1">
            <a:off x="4289264" y="3527425"/>
            <a:ext cx="88900" cy="1587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94" name="Line 15"/>
          <p:cNvSpPr>
            <a:spLocks noChangeShapeType="1"/>
          </p:cNvSpPr>
          <p:nvPr/>
        </p:nvSpPr>
        <p:spPr bwMode="auto">
          <a:xfrm flipH="1">
            <a:off x="4362289" y="3602038"/>
            <a:ext cx="77787" cy="4127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Tree>
    <p:extLst>
      <p:ext uri="{BB962C8B-B14F-4D97-AF65-F5344CB8AC3E}">
        <p14:creationId xmlns:p14="http://schemas.microsoft.com/office/powerpoint/2010/main" val="1147498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D1B96-20A4-4829-8154-70E24765D470}"/>
              </a:ext>
            </a:extLst>
          </p:cNvPr>
          <p:cNvSpPr>
            <a:spLocks noGrp="1"/>
          </p:cNvSpPr>
          <p:nvPr>
            <p:ph type="title"/>
          </p:nvPr>
        </p:nvSpPr>
        <p:spPr/>
        <p:txBody>
          <a:bodyPr/>
          <a:lstStyle/>
          <a:p>
            <a:r>
              <a:rPr lang="en-US" altLang="en-US" sz="3400" dirty="0"/>
              <a:t>Key Issue 1: Where Are Languages Distributed?</a:t>
            </a:r>
            <a:endParaRPr lang="en-US" sz="3400" dirty="0"/>
          </a:p>
        </p:txBody>
      </p:sp>
      <p:sp>
        <p:nvSpPr>
          <p:cNvPr id="3" name="Content Placeholder 2">
            <a:extLst>
              <a:ext uri="{FF2B5EF4-FFF2-40B4-BE49-F238E27FC236}">
                <a16:creationId xmlns:a16="http://schemas.microsoft.com/office/drawing/2014/main" id="{6AD68178-29FA-4416-A79E-8E8228CD3D17}"/>
              </a:ext>
            </a:extLst>
          </p:cNvPr>
          <p:cNvSpPr>
            <a:spLocks noGrp="1"/>
          </p:cNvSpPr>
          <p:nvPr>
            <p:ph sz="quarter" idx="13"/>
          </p:nvPr>
        </p:nvSpPr>
        <p:spPr/>
        <p:txBody>
          <a:bodyPr/>
          <a:lstStyle/>
          <a:p>
            <a:pPr marL="0" indent="-1737360">
              <a:spcBef>
                <a:spcPts val="600"/>
              </a:spcBef>
              <a:spcAft>
                <a:spcPts val="1200"/>
              </a:spcAft>
              <a:buFontTx/>
              <a:buNone/>
            </a:pPr>
            <a:r>
              <a:rPr lang="en-US" altLang="en-US" b="1" dirty="0">
                <a:solidFill>
                  <a:srgbClr val="007FA3"/>
                </a:solidFill>
              </a:rPr>
              <a:t>12.1.1 </a:t>
            </a:r>
            <a:r>
              <a:rPr lang="en-US" altLang="en-US" dirty="0">
                <a:solidFill>
                  <a:schemeClr val="tx1"/>
                </a:solidFill>
              </a:rPr>
              <a:t>Services, Settlements, </a:t>
            </a:r>
            <a:r>
              <a:rPr lang="en-US" altLang="en-US" dirty="0" smtClean="0">
                <a:solidFill>
                  <a:schemeClr val="tx1"/>
                </a:solidFill>
              </a:rPr>
              <a:t>and </a:t>
            </a:r>
            <a:r>
              <a:rPr lang="en-US" altLang="en-US" dirty="0">
                <a:solidFill>
                  <a:schemeClr val="tx1"/>
                </a:solidFill>
              </a:rPr>
              <a:t>Geography</a:t>
            </a:r>
          </a:p>
        </p:txBody>
      </p:sp>
    </p:spTree>
    <p:extLst>
      <p:ext uri="{BB962C8B-B14F-4D97-AF65-F5344CB8AC3E}">
        <p14:creationId xmlns:p14="http://schemas.microsoft.com/office/powerpoint/2010/main" val="41814805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D600-1A65-44AF-BD8E-F27637584337}"/>
              </a:ext>
            </a:extLst>
          </p:cNvPr>
          <p:cNvSpPr>
            <a:spLocks noGrp="1"/>
          </p:cNvSpPr>
          <p:nvPr>
            <p:ph type="title"/>
          </p:nvPr>
        </p:nvSpPr>
        <p:spPr>
          <a:xfrm>
            <a:off x="457200" y="215371"/>
            <a:ext cx="7482114" cy="1097279"/>
          </a:xfrm>
        </p:spPr>
        <p:txBody>
          <a:bodyPr/>
          <a:lstStyle/>
          <a:p>
            <a:r>
              <a:rPr lang="en-US" sz="3400" dirty="0"/>
              <a:t>12.3.1 Hierarchy of Business Services </a:t>
            </a:r>
            <a:r>
              <a:rPr lang="en-US" sz="2000" b="0" dirty="0"/>
              <a:t>(4 of 4)</a:t>
            </a:r>
          </a:p>
        </p:txBody>
      </p:sp>
      <p:sp>
        <p:nvSpPr>
          <p:cNvPr id="3" name="Content Placeholder 2">
            <a:extLst>
              <a:ext uri="{FF2B5EF4-FFF2-40B4-BE49-F238E27FC236}">
                <a16:creationId xmlns:a16="http://schemas.microsoft.com/office/drawing/2014/main" id="{CBCCBBFC-31C5-4104-9CBD-9E9D8B7ACA5B}"/>
              </a:ext>
            </a:extLst>
          </p:cNvPr>
          <p:cNvSpPr>
            <a:spLocks noGrp="1"/>
          </p:cNvSpPr>
          <p:nvPr>
            <p:ph sz="quarter" idx="13"/>
          </p:nvPr>
        </p:nvSpPr>
        <p:spPr>
          <a:xfrm>
            <a:off x="457199" y="1556326"/>
            <a:ext cx="8539315" cy="738299"/>
          </a:xfrm>
        </p:spPr>
        <p:txBody>
          <a:bodyPr/>
          <a:lstStyle/>
          <a:p>
            <a:pPr marL="432" indent="0">
              <a:buNone/>
            </a:pPr>
            <a:r>
              <a:rPr lang="en-US" sz="2200" b="1" dirty="0"/>
              <a:t>Figure 12-24:</a:t>
            </a:r>
            <a:r>
              <a:rPr lang="en-US" sz="2200" dirty="0"/>
              <a:t> Atop the hierarchy of business services is New York, followed by Chicago, Los Angeles, and Toronto.</a:t>
            </a:r>
            <a:endParaRPr lang="en-US" altLang="en-US" sz="22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711" y="2376300"/>
            <a:ext cx="6412578" cy="4003228"/>
          </a:xfrm>
          <a:prstGeom prst="rect">
            <a:avLst/>
          </a:prstGeom>
        </p:spPr>
      </p:pic>
      <p:sp>
        <p:nvSpPr>
          <p:cNvPr id="10" name="Rectangle 5"/>
          <p:cNvSpPr>
            <a:spLocks noChangeArrowheads="1"/>
          </p:cNvSpPr>
          <p:nvPr/>
        </p:nvSpPr>
        <p:spPr bwMode="auto">
          <a:xfrm>
            <a:off x="4595813" y="5956301"/>
            <a:ext cx="88165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smtClean="0">
                <a:ln>
                  <a:noFill/>
                </a:ln>
                <a:solidFill>
                  <a:srgbClr val="00AEEF"/>
                </a:solidFill>
                <a:effectLst/>
                <a:latin typeface="+mj-lt"/>
              </a:rPr>
              <a:t>Gulf of Mexico</a:t>
            </a:r>
            <a:endParaRPr kumimoji="0" lang="en-US" altLang="en-US"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rot="1320000">
            <a:off x="1428583" y="2512331"/>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50°N</a:t>
            </a:r>
            <a:endParaRPr kumimoji="0" lang="en-US" altLang="en-US" b="1" i="0" u="none" strike="noStrike" cap="none" normalizeH="0" baseline="0" dirty="0" smtClean="0">
              <a:ln>
                <a:noFill/>
              </a:ln>
              <a:solidFill>
                <a:schemeClr val="tx1"/>
              </a:solidFill>
              <a:effectLst/>
              <a:latin typeface="+mj-lt"/>
            </a:endParaRPr>
          </a:p>
        </p:txBody>
      </p:sp>
      <p:sp>
        <p:nvSpPr>
          <p:cNvPr id="12" name="Rectangle 7"/>
          <p:cNvSpPr>
            <a:spLocks noChangeArrowheads="1"/>
          </p:cNvSpPr>
          <p:nvPr/>
        </p:nvSpPr>
        <p:spPr bwMode="auto">
          <a:xfrm rot="20220000">
            <a:off x="7492832" y="3709310"/>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40°N</a:t>
            </a:r>
            <a:endParaRPr kumimoji="0" lang="en-US" altLang="en-US" b="1" i="0" u="none" strike="noStrike" cap="none" normalizeH="0" baseline="0" dirty="0" smtClean="0">
              <a:ln>
                <a:noFill/>
              </a:ln>
              <a:solidFill>
                <a:schemeClr val="tx1"/>
              </a:solidFill>
              <a:effectLst/>
              <a:latin typeface="+mj-lt"/>
            </a:endParaRPr>
          </a:p>
        </p:txBody>
      </p:sp>
      <p:sp>
        <p:nvSpPr>
          <p:cNvPr id="13" name="Rectangle 8"/>
          <p:cNvSpPr>
            <a:spLocks noChangeArrowheads="1"/>
          </p:cNvSpPr>
          <p:nvPr/>
        </p:nvSpPr>
        <p:spPr bwMode="auto">
          <a:xfrm rot="20220000">
            <a:off x="7483307" y="5104722"/>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30°N</a:t>
            </a:r>
            <a:endParaRPr kumimoji="0" lang="en-US" altLang="en-US" b="1" i="0" u="none" strike="noStrike" cap="none" normalizeH="0" baseline="0" dirty="0" smtClean="0">
              <a:ln>
                <a:noFill/>
              </a:ln>
              <a:solidFill>
                <a:schemeClr val="tx1"/>
              </a:solidFill>
              <a:effectLst/>
              <a:latin typeface="+mj-lt"/>
            </a:endParaRPr>
          </a:p>
        </p:txBody>
      </p:sp>
      <p:sp>
        <p:nvSpPr>
          <p:cNvPr id="14" name="Rectangle 9"/>
          <p:cNvSpPr>
            <a:spLocks noChangeArrowheads="1"/>
          </p:cNvSpPr>
          <p:nvPr/>
        </p:nvSpPr>
        <p:spPr bwMode="auto">
          <a:xfrm>
            <a:off x="7252974" y="2664782"/>
            <a:ext cx="2196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60°W</a:t>
            </a:r>
            <a:endParaRPr kumimoji="0" lang="en-US" altLang="en-US" b="1" i="0" u="none" strike="noStrike" cap="none" normalizeH="0" baseline="0" dirty="0" smtClean="0">
              <a:ln>
                <a:noFill/>
              </a:ln>
              <a:solidFill>
                <a:schemeClr val="tx1"/>
              </a:solidFill>
              <a:effectLst/>
              <a:latin typeface="+mj-lt"/>
            </a:endParaRPr>
          </a:p>
        </p:txBody>
      </p:sp>
      <p:sp>
        <p:nvSpPr>
          <p:cNvPr id="15" name="Rectangle 10"/>
          <p:cNvSpPr>
            <a:spLocks noChangeArrowheads="1"/>
          </p:cNvSpPr>
          <p:nvPr/>
        </p:nvSpPr>
        <p:spPr bwMode="auto">
          <a:xfrm>
            <a:off x="4919663" y="6226181"/>
            <a:ext cx="2196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90°W</a:t>
            </a:r>
            <a:endParaRPr kumimoji="0" lang="en-US" altLang="en-US" b="1" i="0" u="none" strike="noStrike" cap="none" normalizeH="0" baseline="0" dirty="0" smtClean="0">
              <a:ln>
                <a:noFill/>
              </a:ln>
              <a:solidFill>
                <a:schemeClr val="tx1"/>
              </a:solidFill>
              <a:effectLst/>
              <a:latin typeface="+mj-lt"/>
            </a:endParaRPr>
          </a:p>
        </p:txBody>
      </p:sp>
      <p:sp>
        <p:nvSpPr>
          <p:cNvPr id="16" name="Rectangle 11"/>
          <p:cNvSpPr>
            <a:spLocks noChangeArrowheads="1"/>
          </p:cNvSpPr>
          <p:nvPr/>
        </p:nvSpPr>
        <p:spPr bwMode="auto">
          <a:xfrm>
            <a:off x="6154738" y="6226181"/>
            <a:ext cx="2196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latin typeface="+mj-lt"/>
              </a:rPr>
              <a:t>80°W</a:t>
            </a:r>
            <a:endParaRPr kumimoji="0" lang="en-US" altLang="en-US" b="1" i="0" u="none" strike="noStrike" cap="none" normalizeH="0" baseline="0" smtClean="0">
              <a:ln>
                <a:noFill/>
              </a:ln>
              <a:solidFill>
                <a:schemeClr val="tx1"/>
              </a:solidFill>
              <a:effectLst/>
              <a:latin typeface="+mj-lt"/>
            </a:endParaRPr>
          </a:p>
        </p:txBody>
      </p:sp>
      <p:sp>
        <p:nvSpPr>
          <p:cNvPr id="17" name="Rectangle 12"/>
          <p:cNvSpPr>
            <a:spLocks noChangeArrowheads="1"/>
          </p:cNvSpPr>
          <p:nvPr/>
        </p:nvSpPr>
        <p:spPr bwMode="auto">
          <a:xfrm>
            <a:off x="7439026" y="6226181"/>
            <a:ext cx="2196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latin typeface="+mj-lt"/>
              </a:rPr>
              <a:t>70°W</a:t>
            </a:r>
            <a:endParaRPr kumimoji="0" lang="en-US" altLang="en-US"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1411284" y="5526092"/>
            <a:ext cx="2693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120°W</a:t>
            </a:r>
            <a:endParaRPr kumimoji="0" lang="en-US" altLang="en-US" b="1" i="0" u="none" strike="noStrike" cap="none" normalizeH="0" baseline="0" dirty="0" smtClean="0">
              <a:ln>
                <a:noFill/>
              </a:ln>
              <a:solidFill>
                <a:schemeClr val="tx1"/>
              </a:solidFill>
              <a:effectLst/>
              <a:latin typeface="+mj-lt"/>
            </a:endParaRPr>
          </a:p>
        </p:txBody>
      </p:sp>
      <p:sp>
        <p:nvSpPr>
          <p:cNvPr id="19" name="Rectangle 14"/>
          <p:cNvSpPr>
            <a:spLocks noChangeArrowheads="1"/>
          </p:cNvSpPr>
          <p:nvPr/>
        </p:nvSpPr>
        <p:spPr bwMode="auto">
          <a:xfrm rot="960000">
            <a:off x="1590504" y="5323794"/>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30°N</a:t>
            </a:r>
            <a:endParaRPr kumimoji="0" lang="en-US" altLang="en-US" b="1" i="0" u="none" strike="noStrike" cap="none" normalizeH="0" baseline="0" dirty="0" smtClean="0">
              <a:ln>
                <a:noFill/>
              </a:ln>
              <a:solidFill>
                <a:schemeClr val="tx1"/>
              </a:solidFill>
              <a:effectLst/>
              <a:latin typeface="+mj-lt"/>
            </a:endParaRPr>
          </a:p>
        </p:txBody>
      </p:sp>
      <p:sp>
        <p:nvSpPr>
          <p:cNvPr id="20" name="Rectangle 15"/>
          <p:cNvSpPr>
            <a:spLocks noChangeArrowheads="1"/>
          </p:cNvSpPr>
          <p:nvPr/>
        </p:nvSpPr>
        <p:spPr bwMode="auto">
          <a:xfrm>
            <a:off x="5411788" y="5785168"/>
            <a:ext cx="4119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Tampa</a:t>
            </a:r>
            <a:endParaRPr kumimoji="0" lang="en-US" altLang="en-US" b="1" i="0" u="none" strike="noStrike" cap="none" normalizeH="0" baseline="0" dirty="0" smtClean="0">
              <a:ln>
                <a:noFill/>
              </a:ln>
              <a:solidFill>
                <a:schemeClr val="tx1"/>
              </a:solidFill>
              <a:effectLst/>
              <a:latin typeface="+mj-lt"/>
            </a:endParaRPr>
          </a:p>
        </p:txBody>
      </p:sp>
      <p:sp>
        <p:nvSpPr>
          <p:cNvPr id="21" name="Rectangle 16"/>
          <p:cNvSpPr>
            <a:spLocks noChangeArrowheads="1"/>
          </p:cNvSpPr>
          <p:nvPr/>
        </p:nvSpPr>
        <p:spPr bwMode="auto">
          <a:xfrm>
            <a:off x="6044566" y="5633403"/>
            <a:ext cx="49051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Orlando</a:t>
            </a:r>
            <a:endParaRPr kumimoji="0" lang="en-US" altLang="en-US" b="1" i="0" u="none" strike="noStrike" cap="none" normalizeH="0" baseline="0" dirty="0" smtClean="0">
              <a:ln>
                <a:noFill/>
              </a:ln>
              <a:solidFill>
                <a:schemeClr val="tx1"/>
              </a:solidFill>
              <a:effectLst/>
              <a:latin typeface="+mj-lt"/>
            </a:endParaRPr>
          </a:p>
        </p:txBody>
      </p:sp>
      <p:sp>
        <p:nvSpPr>
          <p:cNvPr id="22" name="Rectangle 17"/>
          <p:cNvSpPr>
            <a:spLocks noChangeArrowheads="1"/>
          </p:cNvSpPr>
          <p:nvPr/>
        </p:nvSpPr>
        <p:spPr bwMode="auto">
          <a:xfrm>
            <a:off x="5313363" y="4773613"/>
            <a:ext cx="56265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Charlotte</a:t>
            </a:r>
            <a:endParaRPr kumimoji="0" lang="en-US" altLang="en-US" b="1" i="0" u="none" strike="noStrike" cap="none" normalizeH="0" baseline="0" dirty="0" smtClean="0">
              <a:ln>
                <a:noFill/>
              </a:ln>
              <a:solidFill>
                <a:schemeClr val="tx1"/>
              </a:solidFill>
              <a:effectLst/>
              <a:latin typeface="+mj-lt"/>
            </a:endParaRPr>
          </a:p>
        </p:txBody>
      </p:sp>
      <p:sp>
        <p:nvSpPr>
          <p:cNvPr id="23" name="Rectangle 18"/>
          <p:cNvSpPr>
            <a:spLocks noChangeArrowheads="1"/>
          </p:cNvSpPr>
          <p:nvPr/>
        </p:nvSpPr>
        <p:spPr bwMode="auto">
          <a:xfrm>
            <a:off x="5619751" y="4624388"/>
            <a:ext cx="46166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Raleigh</a:t>
            </a:r>
            <a:endParaRPr kumimoji="0" lang="en-US" altLang="en-US" b="1" i="0" u="none" strike="noStrike" cap="none" normalizeH="0" baseline="0" dirty="0" smtClean="0">
              <a:ln>
                <a:noFill/>
              </a:ln>
              <a:solidFill>
                <a:schemeClr val="tx1"/>
              </a:solidFill>
              <a:effectLst/>
              <a:latin typeface="+mj-lt"/>
            </a:endParaRPr>
          </a:p>
        </p:txBody>
      </p:sp>
      <p:sp>
        <p:nvSpPr>
          <p:cNvPr id="24" name="Rectangle 19"/>
          <p:cNvSpPr>
            <a:spLocks noChangeArrowheads="1"/>
          </p:cNvSpPr>
          <p:nvPr/>
        </p:nvSpPr>
        <p:spPr bwMode="auto">
          <a:xfrm>
            <a:off x="4916480" y="4194176"/>
            <a:ext cx="62677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Columbus</a:t>
            </a:r>
            <a:endParaRPr kumimoji="0" lang="en-US" altLang="en-US" b="1" i="0" u="none" strike="noStrike" cap="none" normalizeH="0" baseline="0" dirty="0" smtClean="0">
              <a:ln>
                <a:noFill/>
              </a:ln>
              <a:solidFill>
                <a:schemeClr val="tx1"/>
              </a:solidFill>
              <a:effectLst/>
              <a:latin typeface="+mj-lt"/>
            </a:endParaRPr>
          </a:p>
        </p:txBody>
      </p:sp>
      <p:sp>
        <p:nvSpPr>
          <p:cNvPr id="25" name="Rectangle 20"/>
          <p:cNvSpPr>
            <a:spLocks noChangeArrowheads="1"/>
          </p:cNvSpPr>
          <p:nvPr/>
        </p:nvSpPr>
        <p:spPr bwMode="auto">
          <a:xfrm>
            <a:off x="4795832" y="4364038"/>
            <a:ext cx="6187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Cincinnati</a:t>
            </a:r>
            <a:endParaRPr kumimoji="0" lang="en-US" altLang="en-US" b="1" i="0" u="none" strike="noStrike" cap="none" normalizeH="0" baseline="0" dirty="0" smtClean="0">
              <a:ln>
                <a:noFill/>
              </a:ln>
              <a:solidFill>
                <a:schemeClr val="tx1"/>
              </a:solidFill>
              <a:effectLst/>
              <a:latin typeface="+mj-lt"/>
            </a:endParaRPr>
          </a:p>
        </p:txBody>
      </p:sp>
      <p:sp>
        <p:nvSpPr>
          <p:cNvPr id="26" name="Rectangle 21"/>
          <p:cNvSpPr>
            <a:spLocks noChangeArrowheads="1"/>
          </p:cNvSpPr>
          <p:nvPr/>
        </p:nvSpPr>
        <p:spPr bwMode="auto">
          <a:xfrm>
            <a:off x="3681403" y="4387851"/>
            <a:ext cx="73096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Kansas City</a:t>
            </a:r>
            <a:endParaRPr kumimoji="0" lang="en-US" altLang="en-US" b="1" i="0" u="none" strike="noStrike" cap="none" normalizeH="0" baseline="0" dirty="0" smtClean="0">
              <a:ln>
                <a:noFill/>
              </a:ln>
              <a:solidFill>
                <a:schemeClr val="tx1"/>
              </a:solidFill>
              <a:effectLst/>
              <a:latin typeface="+mj-lt"/>
            </a:endParaRPr>
          </a:p>
        </p:txBody>
      </p:sp>
      <p:sp>
        <p:nvSpPr>
          <p:cNvPr id="27" name="Rectangle 22"/>
          <p:cNvSpPr>
            <a:spLocks noChangeArrowheads="1"/>
          </p:cNvSpPr>
          <p:nvPr/>
        </p:nvSpPr>
        <p:spPr bwMode="auto">
          <a:xfrm>
            <a:off x="2984501" y="2428876"/>
            <a:ext cx="6347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Edmonton</a:t>
            </a:r>
            <a:endParaRPr kumimoji="0" lang="en-US" altLang="en-US" b="1" i="0" u="none" strike="noStrike" cap="none" normalizeH="0" baseline="0" smtClean="0">
              <a:ln>
                <a:noFill/>
              </a:ln>
              <a:solidFill>
                <a:schemeClr val="tx1"/>
              </a:solidFill>
              <a:effectLst/>
              <a:latin typeface="+mj-lt"/>
            </a:endParaRPr>
          </a:p>
        </p:txBody>
      </p:sp>
      <p:sp>
        <p:nvSpPr>
          <p:cNvPr id="28" name="Rectangle 23"/>
          <p:cNvSpPr>
            <a:spLocks noChangeArrowheads="1"/>
          </p:cNvSpPr>
          <p:nvPr/>
        </p:nvSpPr>
        <p:spPr bwMode="auto">
          <a:xfrm>
            <a:off x="3651249" y="5522912"/>
            <a:ext cx="3991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Austin</a:t>
            </a:r>
            <a:endParaRPr kumimoji="0" lang="en-US" altLang="en-US" b="1" i="0" u="none" strike="noStrike" cap="none" normalizeH="0" baseline="0" dirty="0" smtClean="0">
              <a:ln>
                <a:noFill/>
              </a:ln>
              <a:solidFill>
                <a:schemeClr val="tx1"/>
              </a:solidFill>
              <a:effectLst/>
              <a:latin typeface="+mj-lt"/>
            </a:endParaRPr>
          </a:p>
        </p:txBody>
      </p:sp>
      <p:sp>
        <p:nvSpPr>
          <p:cNvPr id="29" name="Rectangle 24"/>
          <p:cNvSpPr>
            <a:spLocks noChangeArrowheads="1"/>
          </p:cNvSpPr>
          <p:nvPr/>
        </p:nvSpPr>
        <p:spPr bwMode="auto">
          <a:xfrm>
            <a:off x="2613026" y="4976813"/>
            <a:ext cx="49693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Phoenix</a:t>
            </a:r>
            <a:endParaRPr kumimoji="0" lang="en-US" altLang="en-US" b="1" i="0" u="none" strike="noStrike" cap="none" normalizeH="0" baseline="0" smtClean="0">
              <a:ln>
                <a:noFill/>
              </a:ln>
              <a:solidFill>
                <a:schemeClr val="tx1"/>
              </a:solidFill>
              <a:effectLst/>
              <a:latin typeface="+mj-lt"/>
            </a:endParaRPr>
          </a:p>
        </p:txBody>
      </p:sp>
      <p:sp>
        <p:nvSpPr>
          <p:cNvPr id="30" name="Rectangle 25"/>
          <p:cNvSpPr>
            <a:spLocks noChangeArrowheads="1"/>
          </p:cNvSpPr>
          <p:nvPr/>
        </p:nvSpPr>
        <p:spPr bwMode="auto">
          <a:xfrm>
            <a:off x="6284913" y="4224338"/>
            <a:ext cx="58990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Baltimore</a:t>
            </a:r>
            <a:endParaRPr kumimoji="0" lang="en-US" altLang="en-US" b="1" i="0" u="none" strike="noStrike" cap="none" normalizeH="0" baseline="0" dirty="0" smtClean="0">
              <a:ln>
                <a:noFill/>
              </a:ln>
              <a:solidFill>
                <a:schemeClr val="tx1"/>
              </a:solidFill>
              <a:effectLst/>
              <a:latin typeface="+mj-lt"/>
            </a:endParaRPr>
          </a:p>
        </p:txBody>
      </p:sp>
      <p:sp>
        <p:nvSpPr>
          <p:cNvPr id="31" name="Rectangle 26"/>
          <p:cNvSpPr>
            <a:spLocks noChangeArrowheads="1"/>
          </p:cNvSpPr>
          <p:nvPr/>
        </p:nvSpPr>
        <p:spPr bwMode="auto">
          <a:xfrm>
            <a:off x="5745161" y="3992560"/>
            <a:ext cx="64120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Pittsburgh</a:t>
            </a:r>
            <a:endParaRPr kumimoji="0" lang="en-US" altLang="en-US" b="1" i="0" u="none" strike="noStrike" cap="none" normalizeH="0" baseline="0" dirty="0" smtClean="0">
              <a:ln>
                <a:noFill/>
              </a:ln>
              <a:solidFill>
                <a:schemeClr val="tx1"/>
              </a:solidFill>
              <a:effectLst/>
              <a:latin typeface="+mj-lt"/>
            </a:endParaRPr>
          </a:p>
        </p:txBody>
      </p:sp>
      <p:sp>
        <p:nvSpPr>
          <p:cNvPr id="32" name="Rectangle 27"/>
          <p:cNvSpPr>
            <a:spLocks noChangeArrowheads="1"/>
          </p:cNvSpPr>
          <p:nvPr/>
        </p:nvSpPr>
        <p:spPr bwMode="auto">
          <a:xfrm>
            <a:off x="1725613" y="4330701"/>
            <a:ext cx="55944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San Jose</a:t>
            </a:r>
            <a:endParaRPr kumimoji="0" lang="en-US" altLang="en-US" b="1" i="0" u="none" strike="noStrike" cap="none" normalizeH="0" baseline="0" smtClean="0">
              <a:ln>
                <a:noFill/>
              </a:ln>
              <a:solidFill>
                <a:schemeClr val="tx1"/>
              </a:solidFill>
              <a:effectLst/>
              <a:latin typeface="+mj-lt"/>
            </a:endParaRPr>
          </a:p>
        </p:txBody>
      </p:sp>
      <p:sp>
        <p:nvSpPr>
          <p:cNvPr id="33" name="Rectangle 28"/>
          <p:cNvSpPr>
            <a:spLocks noChangeArrowheads="1"/>
          </p:cNvSpPr>
          <p:nvPr/>
        </p:nvSpPr>
        <p:spPr bwMode="auto">
          <a:xfrm>
            <a:off x="5145085" y="4060826"/>
            <a:ext cx="5103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30" normalizeH="0" dirty="0" smtClean="0">
                <a:ln>
                  <a:noFill/>
                </a:ln>
                <a:solidFill>
                  <a:srgbClr val="000000"/>
                </a:solidFill>
                <a:effectLst/>
                <a:latin typeface="+mj-lt"/>
              </a:rPr>
              <a:t>Cleveland</a:t>
            </a:r>
            <a:endParaRPr kumimoji="0" lang="en-US" altLang="en-US" sz="1200" b="1" i="0" u="none" strike="noStrike" cap="none" spc="-30" normalizeH="0" dirty="0" smtClean="0">
              <a:ln>
                <a:noFill/>
              </a:ln>
              <a:solidFill>
                <a:schemeClr val="tx1"/>
              </a:solidFill>
              <a:effectLst/>
              <a:latin typeface="+mj-lt"/>
            </a:endParaRPr>
          </a:p>
        </p:txBody>
      </p:sp>
      <p:sp>
        <p:nvSpPr>
          <p:cNvPr id="34" name="Rectangle 29"/>
          <p:cNvSpPr>
            <a:spLocks noChangeArrowheads="1"/>
          </p:cNvSpPr>
          <p:nvPr/>
        </p:nvSpPr>
        <p:spPr bwMode="auto">
          <a:xfrm>
            <a:off x="5068888" y="3881438"/>
            <a:ext cx="41357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Detroit</a:t>
            </a:r>
            <a:endParaRPr kumimoji="0" lang="en-US" altLang="en-US" b="1" i="0" u="none" strike="noStrike" cap="none" normalizeH="0" baseline="0" dirty="0" smtClean="0">
              <a:ln>
                <a:noFill/>
              </a:ln>
              <a:solidFill>
                <a:schemeClr val="tx1"/>
              </a:solidFill>
              <a:effectLst/>
              <a:latin typeface="+mj-lt"/>
            </a:endParaRPr>
          </a:p>
        </p:txBody>
      </p:sp>
      <p:sp>
        <p:nvSpPr>
          <p:cNvPr id="35" name="Rectangle 30"/>
          <p:cNvSpPr>
            <a:spLocks noChangeArrowheads="1"/>
          </p:cNvSpPr>
          <p:nvPr/>
        </p:nvSpPr>
        <p:spPr bwMode="auto">
          <a:xfrm>
            <a:off x="2887659" y="4321175"/>
            <a:ext cx="45845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Denver</a:t>
            </a:r>
            <a:endParaRPr kumimoji="0" lang="en-US" altLang="en-US" b="1" i="0" u="none" strike="noStrike" cap="none" normalizeH="0" baseline="0" dirty="0" smtClean="0">
              <a:ln>
                <a:noFill/>
              </a:ln>
              <a:solidFill>
                <a:schemeClr val="tx1"/>
              </a:solidFill>
              <a:effectLst/>
              <a:latin typeface="+mj-lt"/>
            </a:endParaRPr>
          </a:p>
        </p:txBody>
      </p:sp>
      <p:sp>
        <p:nvSpPr>
          <p:cNvPr id="36" name="Rectangle 31"/>
          <p:cNvSpPr>
            <a:spLocks noChangeArrowheads="1"/>
          </p:cNvSpPr>
          <p:nvPr/>
        </p:nvSpPr>
        <p:spPr bwMode="auto">
          <a:xfrm>
            <a:off x="5735634" y="3273426"/>
            <a:ext cx="56105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Montréal</a:t>
            </a:r>
            <a:endParaRPr kumimoji="0" lang="en-US" altLang="en-US" b="1" i="0" u="none" strike="noStrike" cap="none" normalizeH="0" baseline="0" dirty="0" smtClean="0">
              <a:ln>
                <a:noFill/>
              </a:ln>
              <a:solidFill>
                <a:schemeClr val="tx1"/>
              </a:solidFill>
              <a:effectLst/>
              <a:latin typeface="+mj-lt"/>
            </a:endParaRPr>
          </a:p>
        </p:txBody>
      </p:sp>
      <p:sp>
        <p:nvSpPr>
          <p:cNvPr id="37" name="Rectangle 32"/>
          <p:cNvSpPr>
            <a:spLocks noChangeArrowheads="1"/>
          </p:cNvSpPr>
          <p:nvPr/>
        </p:nvSpPr>
        <p:spPr bwMode="auto">
          <a:xfrm>
            <a:off x="3724273" y="3668713"/>
            <a:ext cx="77585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Minneapolis</a:t>
            </a:r>
            <a:endParaRPr kumimoji="0" lang="en-US" altLang="en-US" b="1" i="0" u="none" strike="noStrike" cap="none" normalizeH="0" baseline="0" dirty="0" smtClean="0">
              <a:ln>
                <a:noFill/>
              </a:ln>
              <a:solidFill>
                <a:schemeClr val="tx1"/>
              </a:solidFill>
              <a:effectLst/>
              <a:latin typeface="+mj-lt"/>
            </a:endParaRPr>
          </a:p>
        </p:txBody>
      </p:sp>
      <p:sp>
        <p:nvSpPr>
          <p:cNvPr id="38" name="Rectangle 33"/>
          <p:cNvSpPr>
            <a:spLocks noChangeArrowheads="1"/>
          </p:cNvSpPr>
          <p:nvPr/>
        </p:nvSpPr>
        <p:spPr bwMode="auto">
          <a:xfrm>
            <a:off x="6405563" y="4075113"/>
            <a:ext cx="79028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Philadelphia</a:t>
            </a:r>
            <a:endParaRPr kumimoji="0" lang="en-US" altLang="en-US" b="1" i="0" u="none" strike="noStrike" cap="none" normalizeH="0" baseline="0" smtClean="0">
              <a:ln>
                <a:noFill/>
              </a:ln>
              <a:solidFill>
                <a:schemeClr val="tx1"/>
              </a:solidFill>
              <a:effectLst/>
              <a:latin typeface="+mj-lt"/>
            </a:endParaRPr>
          </a:p>
        </p:txBody>
      </p:sp>
      <p:sp>
        <p:nvSpPr>
          <p:cNvPr id="39" name="Rectangle 34"/>
          <p:cNvSpPr>
            <a:spLocks noChangeArrowheads="1"/>
          </p:cNvSpPr>
          <p:nvPr/>
        </p:nvSpPr>
        <p:spPr bwMode="auto">
          <a:xfrm>
            <a:off x="5040631" y="5056506"/>
            <a:ext cx="45685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Atlanta</a:t>
            </a:r>
            <a:endParaRPr kumimoji="0" lang="en-US" altLang="en-US" b="1" i="0" u="none" strike="noStrike" cap="none" normalizeH="0" baseline="0" dirty="0" smtClean="0">
              <a:ln>
                <a:noFill/>
              </a:ln>
              <a:solidFill>
                <a:schemeClr val="tx1"/>
              </a:solidFill>
              <a:effectLst/>
              <a:latin typeface="+mj-lt"/>
            </a:endParaRPr>
          </a:p>
        </p:txBody>
      </p:sp>
      <p:sp>
        <p:nvSpPr>
          <p:cNvPr id="40" name="Rectangle 35"/>
          <p:cNvSpPr>
            <a:spLocks noChangeArrowheads="1"/>
          </p:cNvSpPr>
          <p:nvPr/>
        </p:nvSpPr>
        <p:spPr bwMode="auto">
          <a:xfrm>
            <a:off x="6734176" y="3621088"/>
            <a:ext cx="46326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Boston</a:t>
            </a:r>
            <a:endParaRPr kumimoji="0" lang="en-US" altLang="en-US" b="1" i="0" u="none" strike="noStrike" cap="none" normalizeH="0" baseline="0" smtClean="0">
              <a:ln>
                <a:noFill/>
              </a:ln>
              <a:solidFill>
                <a:schemeClr val="tx1"/>
              </a:solidFill>
              <a:effectLst/>
              <a:latin typeface="+mj-lt"/>
            </a:endParaRPr>
          </a:p>
        </p:txBody>
      </p:sp>
      <p:sp>
        <p:nvSpPr>
          <p:cNvPr id="41" name="Rectangle 36"/>
          <p:cNvSpPr>
            <a:spLocks noChangeArrowheads="1"/>
          </p:cNvSpPr>
          <p:nvPr/>
        </p:nvSpPr>
        <p:spPr bwMode="auto">
          <a:xfrm>
            <a:off x="3717923" y="5265738"/>
            <a:ext cx="39754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Dallas</a:t>
            </a:r>
            <a:endParaRPr kumimoji="0" lang="en-US" altLang="en-US" b="1" i="0" u="none" strike="noStrike" cap="none" normalizeH="0" baseline="0" dirty="0" smtClean="0">
              <a:ln>
                <a:noFill/>
              </a:ln>
              <a:solidFill>
                <a:schemeClr val="tx1"/>
              </a:solidFill>
              <a:effectLst/>
              <a:latin typeface="+mj-lt"/>
            </a:endParaRPr>
          </a:p>
        </p:txBody>
      </p:sp>
      <p:sp>
        <p:nvSpPr>
          <p:cNvPr id="42" name="Rectangle 37"/>
          <p:cNvSpPr>
            <a:spLocks noChangeArrowheads="1"/>
          </p:cNvSpPr>
          <p:nvPr/>
        </p:nvSpPr>
        <p:spPr bwMode="auto">
          <a:xfrm>
            <a:off x="3876676" y="5748341"/>
            <a:ext cx="54502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Houston</a:t>
            </a:r>
            <a:endParaRPr kumimoji="0" lang="en-US" altLang="en-US" b="1" i="0" u="none" strike="noStrike" cap="none" normalizeH="0" baseline="0" dirty="0" smtClean="0">
              <a:ln>
                <a:noFill/>
              </a:ln>
              <a:solidFill>
                <a:schemeClr val="tx1"/>
              </a:solidFill>
              <a:effectLst/>
              <a:latin typeface="+mj-lt"/>
            </a:endParaRPr>
          </a:p>
        </p:txBody>
      </p:sp>
      <p:sp>
        <p:nvSpPr>
          <p:cNvPr id="43" name="Rectangle 38"/>
          <p:cNvSpPr>
            <a:spLocks noChangeArrowheads="1"/>
          </p:cNvSpPr>
          <p:nvPr/>
        </p:nvSpPr>
        <p:spPr bwMode="auto">
          <a:xfrm>
            <a:off x="2071688" y="2655888"/>
            <a:ext cx="68929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Vancouver</a:t>
            </a:r>
            <a:endParaRPr kumimoji="0" lang="en-US" altLang="en-US" b="1" i="0" u="none" strike="noStrike" cap="none" normalizeH="0" baseline="0" smtClean="0">
              <a:ln>
                <a:noFill/>
              </a:ln>
              <a:solidFill>
                <a:schemeClr val="tx1"/>
              </a:solidFill>
              <a:effectLst/>
              <a:latin typeface="+mj-lt"/>
            </a:endParaRPr>
          </a:p>
        </p:txBody>
      </p:sp>
      <p:sp>
        <p:nvSpPr>
          <p:cNvPr id="44" name="Rectangle 39"/>
          <p:cNvSpPr>
            <a:spLocks noChangeArrowheads="1"/>
          </p:cNvSpPr>
          <p:nvPr/>
        </p:nvSpPr>
        <p:spPr bwMode="auto">
          <a:xfrm>
            <a:off x="2087563" y="3017838"/>
            <a:ext cx="44242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Seattle</a:t>
            </a:r>
            <a:endParaRPr kumimoji="0" lang="en-US" altLang="en-US" b="1" i="0" u="none" strike="noStrike" cap="none" normalizeH="0" baseline="0" smtClean="0">
              <a:ln>
                <a:noFill/>
              </a:ln>
              <a:solidFill>
                <a:schemeClr val="tx1"/>
              </a:solidFill>
              <a:effectLst/>
              <a:latin typeface="+mj-lt"/>
            </a:endParaRPr>
          </a:p>
        </p:txBody>
      </p:sp>
      <p:sp>
        <p:nvSpPr>
          <p:cNvPr id="45" name="Rectangle 40"/>
          <p:cNvSpPr>
            <a:spLocks noChangeArrowheads="1"/>
          </p:cNvSpPr>
          <p:nvPr/>
        </p:nvSpPr>
        <p:spPr bwMode="auto">
          <a:xfrm>
            <a:off x="2859088" y="2646363"/>
            <a:ext cx="49532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Calgary</a:t>
            </a:r>
            <a:endParaRPr kumimoji="0" lang="en-US" altLang="en-US" b="1" i="0" u="none" strike="noStrike" cap="none" normalizeH="0" baseline="0" smtClean="0">
              <a:ln>
                <a:noFill/>
              </a:ln>
              <a:solidFill>
                <a:schemeClr val="tx1"/>
              </a:solidFill>
              <a:effectLst/>
              <a:latin typeface="+mj-lt"/>
            </a:endParaRPr>
          </a:p>
        </p:txBody>
      </p:sp>
      <p:sp>
        <p:nvSpPr>
          <p:cNvPr id="46" name="Rectangle 41"/>
          <p:cNvSpPr>
            <a:spLocks noChangeArrowheads="1"/>
          </p:cNvSpPr>
          <p:nvPr/>
        </p:nvSpPr>
        <p:spPr bwMode="auto">
          <a:xfrm>
            <a:off x="1557333" y="4967288"/>
            <a:ext cx="3735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1050" b="1" dirty="0">
                <a:solidFill>
                  <a:srgbClr val="000000"/>
                </a:solidFill>
                <a:latin typeface="+mj-lt"/>
              </a:rPr>
              <a:t>San</a:t>
            </a:r>
          </a:p>
          <a:p>
            <a:pPr lvl="0" algn="r"/>
            <a:r>
              <a:rPr lang="en-US" altLang="en-US" sz="1050" b="1" dirty="0">
                <a:solidFill>
                  <a:srgbClr val="000000"/>
                </a:solidFill>
                <a:latin typeface="+mj-lt"/>
              </a:rPr>
              <a:t>Diego</a:t>
            </a:r>
            <a:endParaRPr kumimoji="0" lang="en-US" altLang="en-US" b="1" i="0" u="none" strike="noStrike" cap="none" normalizeH="0" baseline="0" dirty="0" smtClean="0">
              <a:ln>
                <a:noFill/>
              </a:ln>
              <a:solidFill>
                <a:schemeClr val="tx1"/>
              </a:solidFill>
              <a:effectLst/>
              <a:latin typeface="+mj-lt"/>
            </a:endParaRPr>
          </a:p>
        </p:txBody>
      </p:sp>
      <p:sp>
        <p:nvSpPr>
          <p:cNvPr id="48" name="Rectangle 43"/>
          <p:cNvSpPr>
            <a:spLocks noChangeArrowheads="1"/>
          </p:cNvSpPr>
          <p:nvPr/>
        </p:nvSpPr>
        <p:spPr bwMode="auto">
          <a:xfrm>
            <a:off x="4370386" y="4581528"/>
            <a:ext cx="56586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St. Louis</a:t>
            </a:r>
            <a:endParaRPr kumimoji="0" lang="en-US" altLang="en-US" b="1" i="0" u="none" strike="noStrike" cap="none" normalizeH="0" baseline="0" dirty="0" smtClean="0">
              <a:ln>
                <a:noFill/>
              </a:ln>
              <a:solidFill>
                <a:schemeClr val="tx1"/>
              </a:solidFill>
              <a:effectLst/>
              <a:latin typeface="+mj-lt"/>
            </a:endParaRPr>
          </a:p>
        </p:txBody>
      </p:sp>
      <p:sp>
        <p:nvSpPr>
          <p:cNvPr id="49" name="Rectangle 44"/>
          <p:cNvSpPr>
            <a:spLocks noChangeArrowheads="1"/>
          </p:cNvSpPr>
          <p:nvPr/>
        </p:nvSpPr>
        <p:spPr bwMode="auto">
          <a:xfrm>
            <a:off x="6232526" y="4359276"/>
            <a:ext cx="11108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Washington, D.C.</a:t>
            </a:r>
            <a:endParaRPr kumimoji="0" lang="en-US" altLang="en-US" b="1" i="0" u="none" strike="noStrike" cap="none" normalizeH="0" baseline="0" dirty="0" smtClean="0">
              <a:ln>
                <a:noFill/>
              </a:ln>
              <a:solidFill>
                <a:schemeClr val="tx1"/>
              </a:solidFill>
              <a:effectLst/>
              <a:latin typeface="+mj-lt"/>
            </a:endParaRPr>
          </a:p>
        </p:txBody>
      </p:sp>
      <p:sp>
        <p:nvSpPr>
          <p:cNvPr id="50" name="Rectangle 45"/>
          <p:cNvSpPr>
            <a:spLocks noChangeArrowheads="1"/>
          </p:cNvSpPr>
          <p:nvPr/>
        </p:nvSpPr>
        <p:spPr bwMode="auto">
          <a:xfrm>
            <a:off x="5657851" y="6034088"/>
            <a:ext cx="38151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Miami</a:t>
            </a:r>
            <a:endParaRPr kumimoji="0" lang="en-US" altLang="en-US" b="1" i="0" u="none" strike="noStrike" cap="none" normalizeH="0" baseline="0" smtClean="0">
              <a:ln>
                <a:noFill/>
              </a:ln>
              <a:solidFill>
                <a:schemeClr val="tx1"/>
              </a:solidFill>
              <a:effectLst/>
              <a:latin typeface="+mj-lt"/>
            </a:endParaRPr>
          </a:p>
        </p:txBody>
      </p:sp>
      <p:sp>
        <p:nvSpPr>
          <p:cNvPr id="51" name="Rectangle 46"/>
          <p:cNvSpPr>
            <a:spLocks noChangeArrowheads="1"/>
          </p:cNvSpPr>
          <p:nvPr/>
        </p:nvSpPr>
        <p:spPr bwMode="auto">
          <a:xfrm>
            <a:off x="1638301" y="4098926"/>
            <a:ext cx="11012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Black" panose="020B0A04020102020204" pitchFamily="34" charset="0"/>
              </a:rPr>
              <a:t>San Francisco</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52" name="Rectangle 47"/>
          <p:cNvSpPr>
            <a:spLocks noChangeArrowheads="1"/>
          </p:cNvSpPr>
          <p:nvPr/>
        </p:nvSpPr>
        <p:spPr bwMode="auto">
          <a:xfrm>
            <a:off x="5903913" y="3592513"/>
            <a:ext cx="65883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Arial Black" panose="020B0A04020102020204" pitchFamily="34" charset="0"/>
              </a:rPr>
              <a:t>Toronto</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53" name="Rectangle 48"/>
          <p:cNvSpPr>
            <a:spLocks noChangeArrowheads="1"/>
          </p:cNvSpPr>
          <p:nvPr/>
        </p:nvSpPr>
        <p:spPr bwMode="auto">
          <a:xfrm>
            <a:off x="4287838" y="3983038"/>
            <a:ext cx="68448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Black" panose="020B0A04020102020204" pitchFamily="34" charset="0"/>
              </a:rPr>
              <a:t>Chicago</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54" name="Rectangle 49"/>
          <p:cNvSpPr>
            <a:spLocks noChangeArrowheads="1"/>
          </p:cNvSpPr>
          <p:nvPr/>
        </p:nvSpPr>
        <p:spPr bwMode="auto">
          <a:xfrm>
            <a:off x="2024063" y="4697413"/>
            <a:ext cx="10275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Black" panose="020B0A04020102020204" pitchFamily="34" charset="0"/>
              </a:rPr>
              <a:t>Los Angeles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55" name="Rectangle 50"/>
          <p:cNvSpPr>
            <a:spLocks noChangeArrowheads="1"/>
          </p:cNvSpPr>
          <p:nvPr/>
        </p:nvSpPr>
        <p:spPr bwMode="auto">
          <a:xfrm>
            <a:off x="6623051" y="3876676"/>
            <a:ext cx="82234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Black" panose="020B0A04020102020204" pitchFamily="34" charset="0"/>
              </a:rPr>
              <a:t>New York</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56" name="Rectangle 51"/>
          <p:cNvSpPr>
            <a:spLocks noChangeArrowheads="1"/>
          </p:cNvSpPr>
          <p:nvPr/>
        </p:nvSpPr>
        <p:spPr bwMode="auto">
          <a:xfrm>
            <a:off x="1534320" y="5982495"/>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57" name="Rectangle 52"/>
          <p:cNvSpPr>
            <a:spLocks noChangeArrowheads="1"/>
          </p:cNvSpPr>
          <p:nvPr/>
        </p:nvSpPr>
        <p:spPr bwMode="auto">
          <a:xfrm>
            <a:off x="1988345" y="5982495"/>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58" name="Rectangle 53"/>
          <p:cNvSpPr>
            <a:spLocks noChangeArrowheads="1"/>
          </p:cNvSpPr>
          <p:nvPr/>
        </p:nvSpPr>
        <p:spPr bwMode="auto">
          <a:xfrm>
            <a:off x="1529557" y="6169820"/>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59" name="Rectangle 54"/>
          <p:cNvSpPr>
            <a:spLocks noChangeArrowheads="1"/>
          </p:cNvSpPr>
          <p:nvPr/>
        </p:nvSpPr>
        <p:spPr bwMode="auto">
          <a:xfrm>
            <a:off x="1794670" y="6165057"/>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60" name="Rectangle 55"/>
          <p:cNvSpPr>
            <a:spLocks noChangeArrowheads="1"/>
          </p:cNvSpPr>
          <p:nvPr/>
        </p:nvSpPr>
        <p:spPr bwMode="auto">
          <a:xfrm>
            <a:off x="2475707" y="5982495"/>
            <a:ext cx="4007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500 Miles</a:t>
            </a:r>
            <a:endParaRPr kumimoji="0" lang="en-US" altLang="en-US" sz="1600" b="1" i="0" u="none" strike="noStrike" cap="none" normalizeH="0" baseline="0" smtClean="0">
              <a:ln>
                <a:noFill/>
              </a:ln>
              <a:solidFill>
                <a:schemeClr val="tx1"/>
              </a:solidFill>
              <a:effectLst/>
              <a:latin typeface="+mj-lt"/>
            </a:endParaRPr>
          </a:p>
        </p:txBody>
      </p:sp>
      <p:sp>
        <p:nvSpPr>
          <p:cNvPr id="61" name="Rectangle 56"/>
          <p:cNvSpPr>
            <a:spLocks noChangeArrowheads="1"/>
          </p:cNvSpPr>
          <p:nvPr/>
        </p:nvSpPr>
        <p:spPr bwMode="auto">
          <a:xfrm>
            <a:off x="2099470" y="6165057"/>
            <a:ext cx="6395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500 Kilometers</a:t>
            </a:r>
            <a:endParaRPr kumimoji="0" lang="en-US" altLang="en-US" sz="1600" b="1" i="0" u="none" strike="noStrike" cap="none" normalizeH="0" baseline="0" smtClean="0">
              <a:ln>
                <a:noFill/>
              </a:ln>
              <a:solidFill>
                <a:schemeClr val="tx1"/>
              </a:solidFill>
              <a:effectLst/>
              <a:latin typeface="+mj-lt"/>
            </a:endParaRPr>
          </a:p>
        </p:txBody>
      </p:sp>
      <p:sp>
        <p:nvSpPr>
          <p:cNvPr id="62" name="Rectangle 57"/>
          <p:cNvSpPr>
            <a:spLocks noChangeArrowheads="1"/>
          </p:cNvSpPr>
          <p:nvPr/>
        </p:nvSpPr>
        <p:spPr bwMode="auto">
          <a:xfrm>
            <a:off x="6625908" y="4754563"/>
            <a:ext cx="7739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100" b="1" spc="-40" dirty="0">
                <a:solidFill>
                  <a:srgbClr val="000000"/>
                </a:solidFill>
                <a:latin typeface="Arial Black" panose="020B0A04020102020204" pitchFamily="34" charset="0"/>
              </a:rPr>
              <a:t>Global city</a:t>
            </a:r>
          </a:p>
          <a:p>
            <a:pPr lvl="0"/>
            <a:r>
              <a:rPr lang="en-US" altLang="en-US" sz="1100" b="1" spc="-40" dirty="0">
                <a:solidFill>
                  <a:srgbClr val="000000"/>
                </a:solidFill>
                <a:latin typeface="Arial Black" panose="020B0A04020102020204" pitchFamily="34" charset="0"/>
              </a:rPr>
              <a:t>hierarchy</a:t>
            </a:r>
            <a:endParaRPr kumimoji="0" lang="en-US" altLang="en-US" sz="1600" b="1" i="0" u="none" strike="noStrike" cap="none" spc="-40" normalizeH="0" dirty="0" smtClean="0">
              <a:ln>
                <a:noFill/>
              </a:ln>
              <a:solidFill>
                <a:schemeClr val="tx1"/>
              </a:solidFill>
              <a:effectLst/>
              <a:latin typeface="Arial Black" panose="020B0A04020102020204" pitchFamily="34" charset="0"/>
            </a:endParaRPr>
          </a:p>
        </p:txBody>
      </p:sp>
      <p:sp>
        <p:nvSpPr>
          <p:cNvPr id="64" name="Rectangle 59"/>
          <p:cNvSpPr>
            <a:spLocks noChangeArrowheads="1"/>
          </p:cNvSpPr>
          <p:nvPr/>
        </p:nvSpPr>
        <p:spPr bwMode="auto">
          <a:xfrm>
            <a:off x="6864351" y="5121276"/>
            <a:ext cx="53059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Alpha++</a:t>
            </a:r>
            <a:endParaRPr kumimoji="0" lang="en-US" altLang="en-US" sz="1600" b="1" i="0" u="none" strike="noStrike" cap="none" normalizeH="0" baseline="0" dirty="0" smtClean="0">
              <a:ln>
                <a:noFill/>
              </a:ln>
              <a:solidFill>
                <a:schemeClr val="tx1"/>
              </a:solidFill>
              <a:effectLst/>
              <a:latin typeface="+mj-lt"/>
            </a:endParaRPr>
          </a:p>
        </p:txBody>
      </p:sp>
      <p:sp>
        <p:nvSpPr>
          <p:cNvPr id="65" name="Rectangle 60"/>
          <p:cNvSpPr>
            <a:spLocks noChangeArrowheads="1"/>
          </p:cNvSpPr>
          <p:nvPr/>
        </p:nvSpPr>
        <p:spPr bwMode="auto">
          <a:xfrm>
            <a:off x="6864351" y="5305426"/>
            <a:ext cx="37350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Alpha</a:t>
            </a:r>
            <a:endParaRPr kumimoji="0" lang="en-US" altLang="en-US" sz="1600" b="1" i="0" u="none" strike="noStrike" cap="none" normalizeH="0" baseline="0" dirty="0" smtClean="0">
              <a:ln>
                <a:noFill/>
              </a:ln>
              <a:solidFill>
                <a:schemeClr val="tx1"/>
              </a:solidFill>
              <a:effectLst/>
              <a:latin typeface="+mj-lt"/>
            </a:endParaRPr>
          </a:p>
        </p:txBody>
      </p:sp>
      <p:sp>
        <p:nvSpPr>
          <p:cNvPr id="66" name="Rectangle 61"/>
          <p:cNvSpPr>
            <a:spLocks noChangeArrowheads="1"/>
          </p:cNvSpPr>
          <p:nvPr/>
        </p:nvSpPr>
        <p:spPr bwMode="auto">
          <a:xfrm>
            <a:off x="6864351" y="5516563"/>
            <a:ext cx="34304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Alpha–</a:t>
            </a:r>
            <a:endParaRPr kumimoji="0" lang="en-US" altLang="en-US" sz="1600" b="1" i="0" u="none" strike="noStrike" cap="none" normalizeH="0" baseline="0" smtClean="0">
              <a:ln>
                <a:noFill/>
              </a:ln>
              <a:solidFill>
                <a:schemeClr val="tx1"/>
              </a:solidFill>
              <a:effectLst/>
              <a:latin typeface="+mj-lt"/>
            </a:endParaRPr>
          </a:p>
        </p:txBody>
      </p:sp>
      <p:sp>
        <p:nvSpPr>
          <p:cNvPr id="67" name="Rectangle 62"/>
          <p:cNvSpPr>
            <a:spLocks noChangeArrowheads="1"/>
          </p:cNvSpPr>
          <p:nvPr/>
        </p:nvSpPr>
        <p:spPr bwMode="auto">
          <a:xfrm>
            <a:off x="6864351" y="5724526"/>
            <a:ext cx="22281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Beta</a:t>
            </a:r>
            <a:endParaRPr kumimoji="0" lang="en-US" altLang="en-US" sz="1600" b="1" i="0" u="none" strike="noStrike" cap="none" normalizeH="0" baseline="0" smtClean="0">
              <a:ln>
                <a:noFill/>
              </a:ln>
              <a:solidFill>
                <a:schemeClr val="tx1"/>
              </a:solidFill>
              <a:effectLst/>
              <a:latin typeface="+mj-lt"/>
            </a:endParaRPr>
          </a:p>
        </p:txBody>
      </p:sp>
      <p:sp>
        <p:nvSpPr>
          <p:cNvPr id="68" name="Rectangle 63"/>
          <p:cNvSpPr>
            <a:spLocks noChangeArrowheads="1"/>
          </p:cNvSpPr>
          <p:nvPr/>
        </p:nvSpPr>
        <p:spPr bwMode="auto">
          <a:xfrm>
            <a:off x="6864351" y="5911851"/>
            <a:ext cx="37830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Gamma</a:t>
            </a:r>
            <a:endParaRPr kumimoji="0" lang="en-US" altLang="en-US" sz="16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1426749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CEA31-A420-43F3-A663-07C925CA988C}"/>
              </a:ext>
            </a:extLst>
          </p:cNvPr>
          <p:cNvSpPr>
            <a:spLocks noGrp="1"/>
          </p:cNvSpPr>
          <p:nvPr>
            <p:ph type="title"/>
          </p:nvPr>
        </p:nvSpPr>
        <p:spPr/>
        <p:txBody>
          <a:bodyPr/>
          <a:lstStyle/>
          <a:p>
            <a:r>
              <a:rPr lang="en-US" sz="3400" dirty="0"/>
              <a:t>12.3.2 Business Services in Developing Countries </a:t>
            </a:r>
            <a:r>
              <a:rPr lang="en-US" sz="2000" b="0" dirty="0"/>
              <a:t>(1 of </a:t>
            </a:r>
            <a:r>
              <a:rPr lang="en-US" sz="2000" b="0" dirty="0" smtClean="0"/>
              <a:t>3)</a:t>
            </a:r>
            <a:endParaRPr lang="en-US" sz="2000" b="0" dirty="0"/>
          </a:p>
        </p:txBody>
      </p:sp>
      <p:sp>
        <p:nvSpPr>
          <p:cNvPr id="3" name="Content Placeholder 2">
            <a:extLst>
              <a:ext uri="{FF2B5EF4-FFF2-40B4-BE49-F238E27FC236}">
                <a16:creationId xmlns:a16="http://schemas.microsoft.com/office/drawing/2014/main" id="{589146FC-6783-42FD-8DE0-7FC974E2FD09}"/>
              </a:ext>
            </a:extLst>
          </p:cNvPr>
          <p:cNvSpPr>
            <a:spLocks noGrp="1"/>
          </p:cNvSpPr>
          <p:nvPr>
            <p:ph sz="quarter" idx="13"/>
          </p:nvPr>
        </p:nvSpPr>
        <p:spPr>
          <a:xfrm>
            <a:off x="457200" y="1556326"/>
            <a:ext cx="8077201" cy="4434275"/>
          </a:xfrm>
        </p:spPr>
        <p:txBody>
          <a:bodyPr/>
          <a:lstStyle/>
          <a:p>
            <a:r>
              <a:rPr lang="en-US" dirty="0"/>
              <a:t>In the global economy, developing countries specialize in two distinctive types of business services: </a:t>
            </a:r>
            <a:r>
              <a:rPr lang="en-US" b="1" dirty="0"/>
              <a:t>offshore financial services </a:t>
            </a:r>
            <a:r>
              <a:rPr lang="en-US" dirty="0"/>
              <a:t>and </a:t>
            </a:r>
            <a:r>
              <a:rPr lang="en-US" b="1" dirty="0"/>
              <a:t>back-office functions</a:t>
            </a:r>
          </a:p>
          <a:p>
            <a:r>
              <a:rPr lang="en-US" altLang="en-US" dirty="0"/>
              <a:t>Offshore financial services </a:t>
            </a:r>
            <a:r>
              <a:rPr lang="en-US" dirty="0"/>
              <a:t>provide two important functions in the global circulation of capital: low (or nonexistent) taxes and privacy</a:t>
            </a:r>
          </a:p>
          <a:p>
            <a:r>
              <a:rPr lang="en-US" altLang="en-US" dirty="0"/>
              <a:t>Business-process outsourcing locations are selected for their low wages and the ability of their employees to speak fluent English</a:t>
            </a:r>
          </a:p>
        </p:txBody>
      </p:sp>
    </p:spTree>
    <p:extLst>
      <p:ext uri="{BB962C8B-B14F-4D97-AF65-F5344CB8AC3E}">
        <p14:creationId xmlns:p14="http://schemas.microsoft.com/office/powerpoint/2010/main" val="22075599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1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646" y="2646235"/>
            <a:ext cx="7408700" cy="3543880"/>
          </a:xfrm>
          <a:prstGeom prst="rect">
            <a:avLst/>
          </a:prstGeom>
        </p:spPr>
      </p:pic>
      <p:sp>
        <p:nvSpPr>
          <p:cNvPr id="2" name="Title 1">
            <a:extLst>
              <a:ext uri="{FF2B5EF4-FFF2-40B4-BE49-F238E27FC236}">
                <a16:creationId xmlns:a16="http://schemas.microsoft.com/office/drawing/2014/main" id="{8B94D600-1A65-44AF-BD8E-F27637584337}"/>
              </a:ext>
            </a:extLst>
          </p:cNvPr>
          <p:cNvSpPr>
            <a:spLocks noGrp="1"/>
          </p:cNvSpPr>
          <p:nvPr>
            <p:ph type="title"/>
          </p:nvPr>
        </p:nvSpPr>
        <p:spPr>
          <a:xfrm>
            <a:off x="457199" y="215371"/>
            <a:ext cx="8323943" cy="1097279"/>
          </a:xfrm>
        </p:spPr>
        <p:txBody>
          <a:bodyPr/>
          <a:lstStyle/>
          <a:p>
            <a:r>
              <a:rPr lang="en-US" sz="3400" dirty="0"/>
              <a:t>12.3.2 Business Services in Developing Countries </a:t>
            </a:r>
            <a:r>
              <a:rPr lang="en-US" sz="2000" b="0" dirty="0"/>
              <a:t>(2 of </a:t>
            </a:r>
            <a:r>
              <a:rPr lang="en-US" sz="2000" b="0" dirty="0" smtClean="0"/>
              <a:t>3)</a:t>
            </a:r>
            <a:endParaRPr lang="en-US" sz="2000" b="0" dirty="0"/>
          </a:p>
        </p:txBody>
      </p:sp>
      <p:sp>
        <p:nvSpPr>
          <p:cNvPr id="3" name="Content Placeholder 2">
            <a:extLst>
              <a:ext uri="{FF2B5EF4-FFF2-40B4-BE49-F238E27FC236}">
                <a16:creationId xmlns:a16="http://schemas.microsoft.com/office/drawing/2014/main" id="{CBCCBBFC-31C5-4104-9CBD-9E9D8B7ACA5B}"/>
              </a:ext>
            </a:extLst>
          </p:cNvPr>
          <p:cNvSpPr>
            <a:spLocks noGrp="1"/>
          </p:cNvSpPr>
          <p:nvPr>
            <p:ph sz="quarter" idx="13"/>
          </p:nvPr>
        </p:nvSpPr>
        <p:spPr>
          <a:xfrm>
            <a:off x="457199" y="1556327"/>
            <a:ext cx="8057073" cy="1005718"/>
          </a:xfrm>
        </p:spPr>
        <p:txBody>
          <a:bodyPr/>
          <a:lstStyle/>
          <a:p>
            <a:pPr marL="432" indent="0">
              <a:buNone/>
            </a:pPr>
            <a:r>
              <a:rPr lang="en-US" sz="2200" b="1" dirty="0"/>
              <a:t>Figure 12-25:</a:t>
            </a:r>
            <a:r>
              <a:rPr lang="en-US" sz="2200" dirty="0"/>
              <a:t> Offshore financial service centers are mostly microstates or dependencies, and most microstates are small islands.</a:t>
            </a:r>
            <a:endParaRPr lang="en-US" altLang="en-US" sz="2200" dirty="0">
              <a:solidFill>
                <a:schemeClr val="tx1"/>
              </a:solidFill>
            </a:endParaRPr>
          </a:p>
        </p:txBody>
      </p:sp>
      <p:sp>
        <p:nvSpPr>
          <p:cNvPr id="6" name="Rectangle 5"/>
          <p:cNvSpPr>
            <a:spLocks noChangeArrowheads="1"/>
          </p:cNvSpPr>
          <p:nvPr/>
        </p:nvSpPr>
        <p:spPr bwMode="auto">
          <a:xfrm>
            <a:off x="1412541" y="3800519"/>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1292930" y="4278489"/>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8167984" y="4748526"/>
            <a:ext cx="7597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1226372" y="4759832"/>
            <a:ext cx="7597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1245269" y="5232493"/>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1456514" y="5706842"/>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7788018" y="3326246"/>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1745012" y="3312797"/>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2386540" y="2834442"/>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8100690" y="3799215"/>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8101964" y="5716211"/>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8155685" y="4275175"/>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5" name="Rectangle 4"/>
          <p:cNvSpPr>
            <a:spLocks noChangeArrowheads="1"/>
          </p:cNvSpPr>
          <p:nvPr/>
        </p:nvSpPr>
        <p:spPr bwMode="auto">
          <a:xfrm>
            <a:off x="2881671" y="6093712"/>
            <a:ext cx="16352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3916455" y="6093712"/>
            <a:ext cx="11937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5274252" y="6093712"/>
            <a:ext cx="11937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4247409" y="6093712"/>
            <a:ext cx="11937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4937301" y="6093712"/>
            <a:ext cx="11937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3568325" y="6093712"/>
            <a:ext cx="11937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3242940" y="6093712"/>
            <a:ext cx="11937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2539179" y="6093712"/>
            <a:ext cx="16352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2214753" y="6093712"/>
            <a:ext cx="16352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1864823" y="6093712"/>
            <a:ext cx="16352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4624100" y="6093712"/>
            <a:ext cx="75221"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5599814" y="6093712"/>
            <a:ext cx="11937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6248244" y="6093712"/>
            <a:ext cx="16352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6573968" y="6093712"/>
            <a:ext cx="16352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5945516" y="6093712"/>
            <a:ext cx="11937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80°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7269391" y="6093712"/>
            <a:ext cx="16352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6924691" y="6093712"/>
            <a:ext cx="16352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7603294" y="6096983"/>
            <a:ext cx="16352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7388582" y="4701397"/>
            <a:ext cx="311817" cy="7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EQUATOR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38" name="Rectangle 42"/>
          <p:cNvSpPr>
            <a:spLocks noChangeArrowheads="1"/>
          </p:cNvSpPr>
          <p:nvPr/>
        </p:nvSpPr>
        <p:spPr bwMode="auto">
          <a:xfrm>
            <a:off x="6065857" y="5381508"/>
            <a:ext cx="702580" cy="7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30" normalizeH="0" dirty="0" smtClean="0">
                <a:ln>
                  <a:noFill/>
                </a:ln>
                <a:solidFill>
                  <a:srgbClr val="00AEEF"/>
                </a:solidFill>
                <a:effectLst>
                  <a:glow>
                    <a:schemeClr val="bg1"/>
                  </a:glow>
                </a:effectLst>
                <a:latin typeface="+mj-lt"/>
              </a:rPr>
              <a:t>TROPIC OF CAPRICORN</a:t>
            </a:r>
            <a:endParaRPr kumimoji="0" lang="en-US" altLang="en-US" sz="500" b="1" i="0" u="none" strike="noStrike" cap="none" spc="-30" normalizeH="0" dirty="0" smtClean="0">
              <a:ln>
                <a:noFill/>
              </a:ln>
              <a:solidFill>
                <a:schemeClr val="tx1"/>
              </a:solidFill>
              <a:effectLst>
                <a:glow>
                  <a:schemeClr val="bg1"/>
                </a:glow>
              </a:effectLst>
              <a:latin typeface="+mj-lt"/>
            </a:endParaRPr>
          </a:p>
        </p:txBody>
      </p:sp>
      <p:sp>
        <p:nvSpPr>
          <p:cNvPr id="39" name="Rectangle 45"/>
          <p:cNvSpPr>
            <a:spLocks noChangeArrowheads="1"/>
          </p:cNvSpPr>
          <p:nvPr/>
        </p:nvSpPr>
        <p:spPr bwMode="auto">
          <a:xfrm>
            <a:off x="7393960" y="4156011"/>
            <a:ext cx="618350" cy="7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TROPIC OF CANCER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40" name="Rectangle 39"/>
          <p:cNvSpPr>
            <a:spLocks noChangeArrowheads="1"/>
          </p:cNvSpPr>
          <p:nvPr/>
        </p:nvSpPr>
        <p:spPr bwMode="auto">
          <a:xfrm>
            <a:off x="7169497" y="2856160"/>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41" name="Rectangle 47"/>
          <p:cNvSpPr>
            <a:spLocks noChangeArrowheads="1"/>
          </p:cNvSpPr>
          <p:nvPr/>
        </p:nvSpPr>
        <p:spPr bwMode="auto">
          <a:xfrm>
            <a:off x="4418657" y="2715660"/>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2" name="Rectangle 49"/>
          <p:cNvSpPr>
            <a:spLocks noChangeArrowheads="1"/>
          </p:cNvSpPr>
          <p:nvPr/>
        </p:nvSpPr>
        <p:spPr bwMode="auto">
          <a:xfrm>
            <a:off x="4192365" y="2715660"/>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3" name="Rectangle 51"/>
          <p:cNvSpPr>
            <a:spLocks noChangeArrowheads="1"/>
          </p:cNvSpPr>
          <p:nvPr/>
        </p:nvSpPr>
        <p:spPr bwMode="auto">
          <a:xfrm>
            <a:off x="3954426" y="2715660"/>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4" name="Rectangle 52"/>
          <p:cNvSpPr>
            <a:spLocks noChangeArrowheads="1"/>
          </p:cNvSpPr>
          <p:nvPr/>
        </p:nvSpPr>
        <p:spPr bwMode="auto">
          <a:xfrm>
            <a:off x="3740612" y="2715660"/>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5" name="Rectangle 54"/>
          <p:cNvSpPr>
            <a:spLocks noChangeArrowheads="1"/>
          </p:cNvSpPr>
          <p:nvPr/>
        </p:nvSpPr>
        <p:spPr bwMode="auto">
          <a:xfrm>
            <a:off x="3479872" y="2715660"/>
            <a:ext cx="165158"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6" name="Rectangle 56"/>
          <p:cNvSpPr>
            <a:spLocks noChangeArrowheads="1"/>
          </p:cNvSpPr>
          <p:nvPr/>
        </p:nvSpPr>
        <p:spPr bwMode="auto">
          <a:xfrm>
            <a:off x="3253420" y="2715660"/>
            <a:ext cx="165158"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7" name="Rectangle 58"/>
          <p:cNvSpPr>
            <a:spLocks noChangeArrowheads="1"/>
          </p:cNvSpPr>
          <p:nvPr/>
        </p:nvSpPr>
        <p:spPr bwMode="auto">
          <a:xfrm>
            <a:off x="3044059" y="2715660"/>
            <a:ext cx="165158"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8" name="Rectangle 59"/>
          <p:cNvSpPr>
            <a:spLocks noChangeArrowheads="1"/>
          </p:cNvSpPr>
          <p:nvPr/>
        </p:nvSpPr>
        <p:spPr bwMode="auto">
          <a:xfrm>
            <a:off x="2760895" y="2715660"/>
            <a:ext cx="165158"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9" name="Rectangle 46"/>
          <p:cNvSpPr>
            <a:spLocks noChangeArrowheads="1"/>
          </p:cNvSpPr>
          <p:nvPr/>
        </p:nvSpPr>
        <p:spPr bwMode="auto">
          <a:xfrm>
            <a:off x="4683518" y="2715660"/>
            <a:ext cx="75973"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8"/>
          <p:cNvSpPr>
            <a:spLocks noChangeArrowheads="1"/>
          </p:cNvSpPr>
          <p:nvPr/>
        </p:nvSpPr>
        <p:spPr bwMode="auto">
          <a:xfrm>
            <a:off x="4865392" y="2715660"/>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1" name="Rectangle 50"/>
          <p:cNvSpPr>
            <a:spLocks noChangeArrowheads="1"/>
          </p:cNvSpPr>
          <p:nvPr/>
        </p:nvSpPr>
        <p:spPr bwMode="auto">
          <a:xfrm>
            <a:off x="5090847" y="2715660"/>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2" name="Rectangle 53"/>
          <p:cNvSpPr>
            <a:spLocks noChangeArrowheads="1"/>
          </p:cNvSpPr>
          <p:nvPr/>
        </p:nvSpPr>
        <p:spPr bwMode="auto">
          <a:xfrm>
            <a:off x="5554438" y="2715660"/>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3" name="Rectangle 55"/>
          <p:cNvSpPr>
            <a:spLocks noChangeArrowheads="1"/>
          </p:cNvSpPr>
          <p:nvPr/>
        </p:nvSpPr>
        <p:spPr bwMode="auto">
          <a:xfrm>
            <a:off x="5753853" y="2715660"/>
            <a:ext cx="165158"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100°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4" name="Rectangle 57"/>
          <p:cNvSpPr>
            <a:spLocks noChangeArrowheads="1"/>
          </p:cNvSpPr>
          <p:nvPr/>
        </p:nvSpPr>
        <p:spPr bwMode="auto">
          <a:xfrm>
            <a:off x="5993334" y="2715660"/>
            <a:ext cx="165158"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5" name="Rectangle 60"/>
          <p:cNvSpPr>
            <a:spLocks noChangeArrowheads="1"/>
          </p:cNvSpPr>
          <p:nvPr/>
        </p:nvSpPr>
        <p:spPr bwMode="auto">
          <a:xfrm>
            <a:off x="6230415" y="2715660"/>
            <a:ext cx="165158"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6" name="Rectangle 61"/>
          <p:cNvSpPr>
            <a:spLocks noChangeArrowheads="1"/>
          </p:cNvSpPr>
          <p:nvPr/>
        </p:nvSpPr>
        <p:spPr bwMode="auto">
          <a:xfrm>
            <a:off x="6440589" y="2715660"/>
            <a:ext cx="165158"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7" name="Rectangle 62"/>
          <p:cNvSpPr>
            <a:spLocks noChangeArrowheads="1"/>
          </p:cNvSpPr>
          <p:nvPr/>
        </p:nvSpPr>
        <p:spPr bwMode="auto">
          <a:xfrm>
            <a:off x="5313107" y="2715660"/>
            <a:ext cx="120567"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3"/>
          <p:cNvSpPr>
            <a:spLocks noChangeArrowheads="1"/>
          </p:cNvSpPr>
          <p:nvPr/>
        </p:nvSpPr>
        <p:spPr bwMode="auto">
          <a:xfrm>
            <a:off x="6680233" y="2715660"/>
            <a:ext cx="165158" cy="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4"/>
          <p:cNvSpPr>
            <a:spLocks noChangeArrowheads="1"/>
          </p:cNvSpPr>
          <p:nvPr/>
        </p:nvSpPr>
        <p:spPr bwMode="auto">
          <a:xfrm>
            <a:off x="3968033" y="4923424"/>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0" name="Rectangle 66"/>
          <p:cNvSpPr>
            <a:spLocks noChangeArrowheads="1"/>
          </p:cNvSpPr>
          <p:nvPr/>
        </p:nvSpPr>
        <p:spPr bwMode="auto">
          <a:xfrm>
            <a:off x="4447666" y="2935061"/>
            <a:ext cx="398029" cy="24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2" name="Rectangle 70"/>
          <p:cNvSpPr>
            <a:spLocks noChangeArrowheads="1"/>
          </p:cNvSpPr>
          <p:nvPr/>
        </p:nvSpPr>
        <p:spPr bwMode="auto">
          <a:xfrm>
            <a:off x="5968822" y="4969621"/>
            <a:ext cx="4167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3" name="Rectangle 72"/>
          <p:cNvSpPr>
            <a:spLocks noChangeArrowheads="1"/>
          </p:cNvSpPr>
          <p:nvPr/>
        </p:nvSpPr>
        <p:spPr bwMode="auto">
          <a:xfrm>
            <a:off x="1719668" y="4422995"/>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4" name="Rectangle 74"/>
          <p:cNvSpPr>
            <a:spLocks noChangeArrowheads="1"/>
          </p:cNvSpPr>
          <p:nvPr/>
        </p:nvSpPr>
        <p:spPr bwMode="auto">
          <a:xfrm>
            <a:off x="7211476" y="4402257"/>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5" name="Rectangle 76"/>
          <p:cNvSpPr>
            <a:spLocks noChangeArrowheads="1"/>
          </p:cNvSpPr>
          <p:nvPr/>
        </p:nvSpPr>
        <p:spPr bwMode="auto">
          <a:xfrm>
            <a:off x="5532485" y="5797421"/>
            <a:ext cx="36334" cy="7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6" name="Rectangle 77"/>
          <p:cNvSpPr>
            <a:spLocks noChangeArrowheads="1"/>
          </p:cNvSpPr>
          <p:nvPr/>
        </p:nvSpPr>
        <p:spPr bwMode="auto">
          <a:xfrm>
            <a:off x="5897453" y="5797421"/>
            <a:ext cx="163506" cy="7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7" name="Rectangle 80"/>
          <p:cNvSpPr>
            <a:spLocks noChangeArrowheads="1"/>
          </p:cNvSpPr>
          <p:nvPr/>
        </p:nvSpPr>
        <p:spPr bwMode="auto">
          <a:xfrm>
            <a:off x="6307234" y="5797421"/>
            <a:ext cx="514652" cy="7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Miles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8" name="Rectangle 78"/>
          <p:cNvSpPr>
            <a:spLocks noChangeArrowheads="1"/>
          </p:cNvSpPr>
          <p:nvPr/>
        </p:nvSpPr>
        <p:spPr bwMode="auto">
          <a:xfrm>
            <a:off x="5532485" y="5924097"/>
            <a:ext cx="36334" cy="7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9" name="Rectangle 79"/>
          <p:cNvSpPr>
            <a:spLocks noChangeArrowheads="1"/>
          </p:cNvSpPr>
          <p:nvPr/>
        </p:nvSpPr>
        <p:spPr bwMode="auto">
          <a:xfrm>
            <a:off x="5734227" y="5924097"/>
            <a:ext cx="163506" cy="7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0" name="Rectangle 81"/>
          <p:cNvSpPr>
            <a:spLocks noChangeArrowheads="1"/>
          </p:cNvSpPr>
          <p:nvPr/>
        </p:nvSpPr>
        <p:spPr bwMode="auto">
          <a:xfrm>
            <a:off x="6003092" y="5922458"/>
            <a:ext cx="740274" cy="7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8" name="Rectangle 5"/>
          <p:cNvSpPr>
            <a:spLocks noChangeArrowheads="1"/>
          </p:cNvSpPr>
          <p:nvPr/>
        </p:nvSpPr>
        <p:spPr bwMode="auto">
          <a:xfrm>
            <a:off x="3461544" y="4058385"/>
            <a:ext cx="58669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British Virgin Is.</a:t>
            </a:r>
            <a:endParaRPr kumimoji="0" lang="en-US" altLang="en-US" sz="1600" b="1" i="0" u="none" strike="noStrike" cap="none" normalizeH="0" baseline="0" dirty="0" smtClean="0">
              <a:ln>
                <a:noFill/>
              </a:ln>
              <a:solidFill>
                <a:schemeClr val="tx1"/>
              </a:solidFill>
              <a:effectLst/>
              <a:latin typeface="+mj-lt"/>
            </a:endParaRPr>
          </a:p>
        </p:txBody>
      </p:sp>
      <p:sp>
        <p:nvSpPr>
          <p:cNvPr id="79" name="Rectangle 6"/>
          <p:cNvSpPr>
            <a:spLocks noChangeArrowheads="1"/>
          </p:cNvSpPr>
          <p:nvPr/>
        </p:nvSpPr>
        <p:spPr bwMode="auto">
          <a:xfrm>
            <a:off x="3493294" y="4139348"/>
            <a:ext cx="30136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Anguilla</a:t>
            </a:r>
            <a:endParaRPr kumimoji="0" lang="en-US" altLang="en-US" sz="1600" b="1" i="0" u="none" strike="noStrike" cap="none" normalizeH="0" baseline="0" dirty="0" smtClean="0">
              <a:ln>
                <a:noFill/>
              </a:ln>
              <a:solidFill>
                <a:schemeClr val="tx1"/>
              </a:solidFill>
              <a:effectLst/>
              <a:latin typeface="+mj-lt"/>
            </a:endParaRPr>
          </a:p>
        </p:txBody>
      </p:sp>
      <p:sp>
        <p:nvSpPr>
          <p:cNvPr id="80" name="Rectangle 7"/>
          <p:cNvSpPr>
            <a:spLocks noChangeArrowheads="1"/>
          </p:cNvSpPr>
          <p:nvPr/>
        </p:nvSpPr>
        <p:spPr bwMode="auto">
          <a:xfrm>
            <a:off x="4145756" y="3359885"/>
            <a:ext cx="39594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Isle of Man</a:t>
            </a:r>
            <a:endParaRPr kumimoji="0" lang="en-US" altLang="en-US" sz="1600" b="1" i="0" u="none" strike="noStrike" cap="none" normalizeH="0" baseline="0" dirty="0" smtClean="0">
              <a:ln>
                <a:noFill/>
              </a:ln>
              <a:solidFill>
                <a:schemeClr val="tx1"/>
              </a:solidFill>
              <a:effectLst/>
              <a:latin typeface="+mj-lt"/>
            </a:endParaRPr>
          </a:p>
        </p:txBody>
      </p:sp>
      <p:sp>
        <p:nvSpPr>
          <p:cNvPr id="81" name="Rectangle 8"/>
          <p:cNvSpPr>
            <a:spLocks noChangeArrowheads="1"/>
          </p:cNvSpPr>
          <p:nvPr/>
        </p:nvSpPr>
        <p:spPr bwMode="auto">
          <a:xfrm>
            <a:off x="4156869" y="3891698"/>
            <a:ext cx="32060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Gibraltar</a:t>
            </a:r>
            <a:endParaRPr kumimoji="0" lang="en-US" altLang="en-US" sz="1600" b="1" i="0" u="none" strike="noStrike" cap="none" normalizeH="0" baseline="0" smtClean="0">
              <a:ln>
                <a:noFill/>
              </a:ln>
              <a:solidFill>
                <a:schemeClr val="tx1"/>
              </a:solidFill>
              <a:effectLst/>
              <a:latin typeface="+mj-lt"/>
            </a:endParaRPr>
          </a:p>
        </p:txBody>
      </p:sp>
      <p:sp>
        <p:nvSpPr>
          <p:cNvPr id="82" name="Rectangle 9"/>
          <p:cNvSpPr>
            <a:spLocks noChangeArrowheads="1"/>
          </p:cNvSpPr>
          <p:nvPr/>
        </p:nvSpPr>
        <p:spPr bwMode="auto">
          <a:xfrm>
            <a:off x="4656932" y="5274410"/>
            <a:ext cx="3638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Botswana</a:t>
            </a:r>
            <a:endParaRPr kumimoji="0" lang="en-US" altLang="en-US" sz="1600" b="1" i="0" u="none" strike="noStrike" cap="none" normalizeH="0" baseline="0" dirty="0" smtClean="0">
              <a:ln>
                <a:noFill/>
              </a:ln>
              <a:solidFill>
                <a:schemeClr val="tx1"/>
              </a:solidFill>
              <a:effectLst/>
              <a:latin typeface="+mj-lt"/>
            </a:endParaRPr>
          </a:p>
        </p:txBody>
      </p:sp>
      <p:sp>
        <p:nvSpPr>
          <p:cNvPr id="83" name="Rectangle 10"/>
          <p:cNvSpPr>
            <a:spLocks noChangeArrowheads="1"/>
          </p:cNvSpPr>
          <p:nvPr/>
        </p:nvSpPr>
        <p:spPr bwMode="auto">
          <a:xfrm>
            <a:off x="3543299" y="4399698"/>
            <a:ext cx="39914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Montserrat</a:t>
            </a:r>
            <a:endParaRPr kumimoji="0" lang="en-US" altLang="en-US" sz="1600" b="1" i="0" u="none" strike="noStrike" cap="none" normalizeH="0" baseline="0" dirty="0" smtClean="0">
              <a:ln>
                <a:noFill/>
              </a:ln>
              <a:solidFill>
                <a:schemeClr val="tx1"/>
              </a:solidFill>
              <a:effectLst/>
              <a:latin typeface="+mj-lt"/>
            </a:endParaRPr>
          </a:p>
        </p:txBody>
      </p:sp>
      <p:sp>
        <p:nvSpPr>
          <p:cNvPr id="84" name="Rectangle 11"/>
          <p:cNvSpPr>
            <a:spLocks noChangeArrowheads="1"/>
          </p:cNvSpPr>
          <p:nvPr/>
        </p:nvSpPr>
        <p:spPr bwMode="auto">
          <a:xfrm>
            <a:off x="2643189" y="4356835"/>
            <a:ext cx="22281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Belize</a:t>
            </a:r>
            <a:endParaRPr kumimoji="0" lang="en-US" altLang="en-US" sz="1600" b="1" i="0" u="none" strike="noStrike" cap="none" normalizeH="0" baseline="0" dirty="0" smtClean="0">
              <a:ln>
                <a:noFill/>
              </a:ln>
              <a:solidFill>
                <a:schemeClr val="tx1"/>
              </a:solidFill>
              <a:effectLst/>
              <a:latin typeface="+mj-lt"/>
            </a:endParaRPr>
          </a:p>
        </p:txBody>
      </p:sp>
      <p:sp>
        <p:nvSpPr>
          <p:cNvPr id="85" name="Rectangle 12"/>
          <p:cNvSpPr>
            <a:spLocks noChangeArrowheads="1"/>
          </p:cNvSpPr>
          <p:nvPr/>
        </p:nvSpPr>
        <p:spPr bwMode="auto">
          <a:xfrm>
            <a:off x="2693194" y="4610835"/>
            <a:ext cx="29655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Panama</a:t>
            </a:r>
            <a:endParaRPr kumimoji="0" lang="en-US" altLang="en-US" sz="1600" b="1" i="0" u="none" strike="noStrike" cap="none" normalizeH="0" baseline="0" smtClean="0">
              <a:ln>
                <a:noFill/>
              </a:ln>
              <a:solidFill>
                <a:schemeClr val="tx1"/>
              </a:solidFill>
              <a:effectLst/>
              <a:latin typeface="+mj-lt"/>
            </a:endParaRPr>
          </a:p>
        </p:txBody>
      </p:sp>
      <p:sp>
        <p:nvSpPr>
          <p:cNvPr id="86" name="Rectangle 13"/>
          <p:cNvSpPr>
            <a:spLocks noChangeArrowheads="1"/>
          </p:cNvSpPr>
          <p:nvPr/>
        </p:nvSpPr>
        <p:spPr bwMode="auto">
          <a:xfrm>
            <a:off x="2517773" y="4512410"/>
            <a:ext cx="39914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Costa Rica</a:t>
            </a:r>
            <a:endParaRPr kumimoji="0" lang="en-US" altLang="en-US" sz="1600" b="1" i="0" u="none" strike="noStrike" cap="none" normalizeH="0" baseline="0" dirty="0" smtClean="0">
              <a:ln>
                <a:noFill/>
              </a:ln>
              <a:solidFill>
                <a:schemeClr val="tx1"/>
              </a:solidFill>
              <a:effectLst/>
              <a:latin typeface="+mj-lt"/>
            </a:endParaRPr>
          </a:p>
        </p:txBody>
      </p:sp>
      <p:sp>
        <p:nvSpPr>
          <p:cNvPr id="87" name="Rectangle 14"/>
          <p:cNvSpPr>
            <a:spLocks noChangeArrowheads="1"/>
          </p:cNvSpPr>
          <p:nvPr/>
        </p:nvSpPr>
        <p:spPr bwMode="auto">
          <a:xfrm>
            <a:off x="5334794" y="3958373"/>
            <a:ext cx="31899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Lebanon</a:t>
            </a:r>
            <a:endParaRPr kumimoji="0" lang="en-US" altLang="en-US" sz="1600" b="1" i="0" u="none" strike="noStrike" cap="none" normalizeH="0" baseline="0" smtClean="0">
              <a:ln>
                <a:noFill/>
              </a:ln>
              <a:solidFill>
                <a:schemeClr val="tx1"/>
              </a:solidFill>
              <a:effectLst/>
              <a:latin typeface="+mj-lt"/>
            </a:endParaRPr>
          </a:p>
        </p:txBody>
      </p:sp>
      <p:sp>
        <p:nvSpPr>
          <p:cNvPr id="88" name="Rectangle 15"/>
          <p:cNvSpPr>
            <a:spLocks noChangeArrowheads="1"/>
          </p:cNvSpPr>
          <p:nvPr/>
        </p:nvSpPr>
        <p:spPr bwMode="auto">
          <a:xfrm>
            <a:off x="4791869" y="3510698"/>
            <a:ext cx="46487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Luxembourg</a:t>
            </a:r>
            <a:endParaRPr kumimoji="0" lang="en-US" altLang="en-US" sz="1600" b="1" i="0" u="none" strike="noStrike" cap="none" normalizeH="0" baseline="0" dirty="0" smtClean="0">
              <a:ln>
                <a:noFill/>
              </a:ln>
              <a:solidFill>
                <a:schemeClr val="tx1"/>
              </a:solidFill>
              <a:effectLst/>
              <a:latin typeface="+mj-lt"/>
            </a:endParaRPr>
          </a:p>
        </p:txBody>
      </p:sp>
      <p:sp>
        <p:nvSpPr>
          <p:cNvPr id="89" name="Rectangle 16"/>
          <p:cNvSpPr>
            <a:spLocks noChangeArrowheads="1"/>
          </p:cNvSpPr>
          <p:nvPr/>
        </p:nvSpPr>
        <p:spPr bwMode="auto">
          <a:xfrm>
            <a:off x="5272088" y="3850423"/>
            <a:ext cx="26609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Cyprus</a:t>
            </a:r>
            <a:endParaRPr kumimoji="0" lang="en-US" altLang="en-US" sz="1600" b="1" i="0" u="none" strike="noStrike" cap="none" normalizeH="0" baseline="0" dirty="0" smtClean="0">
              <a:ln>
                <a:noFill/>
              </a:ln>
              <a:solidFill>
                <a:schemeClr val="tx1"/>
              </a:solidFill>
              <a:effectLst/>
              <a:latin typeface="+mj-lt"/>
            </a:endParaRPr>
          </a:p>
        </p:txBody>
      </p:sp>
      <p:sp>
        <p:nvSpPr>
          <p:cNvPr id="90" name="Rectangle 17"/>
          <p:cNvSpPr>
            <a:spLocks noChangeArrowheads="1"/>
          </p:cNvSpPr>
          <p:nvPr/>
        </p:nvSpPr>
        <p:spPr bwMode="auto">
          <a:xfrm>
            <a:off x="4191794" y="3493235"/>
            <a:ext cx="25167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Ireland</a:t>
            </a:r>
            <a:endParaRPr kumimoji="0" lang="en-US" altLang="en-US" sz="1600" b="1" i="0" u="none" strike="noStrike" cap="none" normalizeH="0" baseline="0" smtClean="0">
              <a:ln>
                <a:noFill/>
              </a:ln>
              <a:solidFill>
                <a:schemeClr val="tx1"/>
              </a:solidFill>
              <a:effectLst/>
              <a:latin typeface="+mj-lt"/>
            </a:endParaRPr>
          </a:p>
        </p:txBody>
      </p:sp>
      <p:sp>
        <p:nvSpPr>
          <p:cNvPr id="91" name="Rectangle 18"/>
          <p:cNvSpPr>
            <a:spLocks noChangeArrowheads="1"/>
          </p:cNvSpPr>
          <p:nvPr/>
        </p:nvSpPr>
        <p:spPr bwMode="auto">
          <a:xfrm>
            <a:off x="6904831" y="4601310"/>
            <a:ext cx="24365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Brunei</a:t>
            </a:r>
            <a:endParaRPr kumimoji="0" lang="en-US" altLang="en-US" sz="1600" b="1" i="0" u="none" strike="noStrike" cap="none" normalizeH="0" baseline="0" smtClean="0">
              <a:ln>
                <a:noFill/>
              </a:ln>
              <a:solidFill>
                <a:schemeClr val="tx1"/>
              </a:solidFill>
              <a:effectLst/>
              <a:latin typeface="+mj-lt"/>
            </a:endParaRPr>
          </a:p>
        </p:txBody>
      </p:sp>
      <p:sp>
        <p:nvSpPr>
          <p:cNvPr id="92" name="Rectangle 19"/>
          <p:cNvSpPr>
            <a:spLocks noChangeArrowheads="1"/>
          </p:cNvSpPr>
          <p:nvPr/>
        </p:nvSpPr>
        <p:spPr bwMode="auto">
          <a:xfrm>
            <a:off x="3642519" y="5545873"/>
            <a:ext cx="31258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Uruguay</a:t>
            </a:r>
            <a:endParaRPr kumimoji="0" lang="en-US" altLang="en-US" sz="1600" b="1" i="0" u="none" strike="noStrike" cap="none" normalizeH="0" baseline="0" smtClean="0">
              <a:ln>
                <a:noFill/>
              </a:ln>
              <a:solidFill>
                <a:schemeClr val="tx1"/>
              </a:solidFill>
              <a:effectLst/>
              <a:latin typeface="+mj-lt"/>
            </a:endParaRPr>
          </a:p>
        </p:txBody>
      </p:sp>
      <p:sp>
        <p:nvSpPr>
          <p:cNvPr id="93" name="Rectangle 20"/>
          <p:cNvSpPr>
            <a:spLocks noChangeArrowheads="1"/>
          </p:cNvSpPr>
          <p:nvPr/>
        </p:nvSpPr>
        <p:spPr bwMode="auto">
          <a:xfrm>
            <a:off x="6241256" y="4633060"/>
            <a:ext cx="32220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Malaysia</a:t>
            </a:r>
            <a:endParaRPr kumimoji="0" lang="en-US" altLang="en-US" sz="1600" b="1" i="0" u="none" strike="noStrike" cap="none" normalizeH="0" baseline="0" smtClean="0">
              <a:ln>
                <a:noFill/>
              </a:ln>
              <a:solidFill>
                <a:schemeClr val="tx1"/>
              </a:solidFill>
              <a:effectLst/>
              <a:latin typeface="+mj-lt"/>
            </a:endParaRPr>
          </a:p>
        </p:txBody>
      </p:sp>
      <p:sp>
        <p:nvSpPr>
          <p:cNvPr id="94" name="Rectangle 21"/>
          <p:cNvSpPr>
            <a:spLocks noChangeArrowheads="1"/>
          </p:cNvSpPr>
          <p:nvPr/>
        </p:nvSpPr>
        <p:spPr bwMode="auto">
          <a:xfrm>
            <a:off x="5712619" y="4067910"/>
            <a:ext cx="43601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United Arab</a:t>
            </a:r>
            <a:endParaRPr kumimoji="0" lang="en-US" altLang="en-US" sz="1600" b="1" i="0" u="none" strike="noStrike" cap="none" normalizeH="0" baseline="0" dirty="0" smtClean="0">
              <a:ln>
                <a:noFill/>
              </a:ln>
              <a:solidFill>
                <a:schemeClr val="tx1"/>
              </a:solidFill>
              <a:effectLst/>
              <a:latin typeface="+mj-lt"/>
            </a:endParaRPr>
          </a:p>
        </p:txBody>
      </p:sp>
      <p:sp>
        <p:nvSpPr>
          <p:cNvPr id="95" name="Rectangle 22"/>
          <p:cNvSpPr>
            <a:spLocks noChangeArrowheads="1"/>
          </p:cNvSpPr>
          <p:nvPr/>
        </p:nvSpPr>
        <p:spPr bwMode="auto">
          <a:xfrm>
            <a:off x="5712619" y="4156810"/>
            <a:ext cx="3270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Emirates</a:t>
            </a:r>
            <a:endParaRPr kumimoji="0" lang="en-US" altLang="en-US" sz="1600" b="1" i="0" u="none" strike="noStrike" cap="none" normalizeH="0" baseline="0" dirty="0" smtClean="0">
              <a:ln>
                <a:noFill/>
              </a:ln>
              <a:solidFill>
                <a:schemeClr val="tx1"/>
              </a:solidFill>
              <a:effectLst/>
              <a:latin typeface="+mj-lt"/>
            </a:endParaRPr>
          </a:p>
        </p:txBody>
      </p:sp>
      <p:sp>
        <p:nvSpPr>
          <p:cNvPr id="96" name="Rectangle 23"/>
          <p:cNvSpPr>
            <a:spLocks noChangeArrowheads="1"/>
          </p:cNvSpPr>
          <p:nvPr/>
        </p:nvSpPr>
        <p:spPr bwMode="auto">
          <a:xfrm>
            <a:off x="1585119" y="5172810"/>
            <a:ext cx="47769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Cook Islands</a:t>
            </a:r>
            <a:endParaRPr kumimoji="0" lang="en-US" altLang="en-US" sz="1600" b="1" i="0" u="none" strike="noStrike" cap="none" normalizeH="0" baseline="0" smtClean="0">
              <a:ln>
                <a:noFill/>
              </a:ln>
              <a:solidFill>
                <a:schemeClr val="tx1"/>
              </a:solidFill>
              <a:effectLst/>
              <a:latin typeface="+mj-lt"/>
            </a:endParaRPr>
          </a:p>
        </p:txBody>
      </p:sp>
      <p:sp>
        <p:nvSpPr>
          <p:cNvPr id="97" name="Rectangle 24"/>
          <p:cNvSpPr>
            <a:spLocks noChangeArrowheads="1"/>
          </p:cNvSpPr>
          <p:nvPr/>
        </p:nvSpPr>
        <p:spPr bwMode="auto">
          <a:xfrm>
            <a:off x="2964656" y="4425098"/>
            <a:ext cx="22281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Aruba</a:t>
            </a:r>
            <a:endParaRPr kumimoji="0" lang="en-US" altLang="en-US" sz="1600" b="1" i="0" u="none" strike="noStrike" cap="none" normalizeH="0" baseline="0" smtClean="0">
              <a:ln>
                <a:noFill/>
              </a:ln>
              <a:solidFill>
                <a:schemeClr val="tx1"/>
              </a:solidFill>
              <a:effectLst/>
              <a:latin typeface="+mj-lt"/>
            </a:endParaRPr>
          </a:p>
        </p:txBody>
      </p:sp>
      <p:sp>
        <p:nvSpPr>
          <p:cNvPr id="98" name="Rectangle 25"/>
          <p:cNvSpPr>
            <a:spLocks noChangeArrowheads="1"/>
          </p:cNvSpPr>
          <p:nvPr/>
        </p:nvSpPr>
        <p:spPr bwMode="auto">
          <a:xfrm>
            <a:off x="6396829" y="4107598"/>
            <a:ext cx="41197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Hong Kong</a:t>
            </a:r>
            <a:endParaRPr kumimoji="0" lang="en-US" altLang="en-US" sz="1600" b="1" i="0" u="none" strike="noStrike" cap="none" normalizeH="0" baseline="0" dirty="0" smtClean="0">
              <a:ln>
                <a:noFill/>
              </a:ln>
              <a:solidFill>
                <a:schemeClr val="tx1"/>
              </a:solidFill>
              <a:effectLst/>
              <a:latin typeface="+mj-lt"/>
            </a:endParaRPr>
          </a:p>
        </p:txBody>
      </p:sp>
      <p:sp>
        <p:nvSpPr>
          <p:cNvPr id="99" name="Rectangle 26"/>
          <p:cNvSpPr>
            <a:spLocks noChangeArrowheads="1"/>
          </p:cNvSpPr>
          <p:nvPr/>
        </p:nvSpPr>
        <p:spPr bwMode="auto">
          <a:xfrm>
            <a:off x="3507581" y="4234598"/>
            <a:ext cx="59471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St. Kitts &amp; Nevis</a:t>
            </a:r>
            <a:endParaRPr kumimoji="0" lang="en-US" altLang="en-US" sz="1600" b="1" i="0" u="none" strike="noStrike" cap="none" normalizeH="0" baseline="0" dirty="0" smtClean="0">
              <a:ln>
                <a:noFill/>
              </a:ln>
              <a:solidFill>
                <a:schemeClr val="tx1"/>
              </a:solidFill>
              <a:effectLst/>
              <a:latin typeface="+mj-lt"/>
            </a:endParaRPr>
          </a:p>
        </p:txBody>
      </p:sp>
      <p:sp>
        <p:nvSpPr>
          <p:cNvPr id="100" name="Rectangle 27"/>
          <p:cNvSpPr>
            <a:spLocks noChangeArrowheads="1"/>
          </p:cNvSpPr>
          <p:nvPr/>
        </p:nvSpPr>
        <p:spPr bwMode="auto">
          <a:xfrm>
            <a:off x="3536156" y="4315560"/>
            <a:ext cx="69570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Antigua &amp; Barbuda</a:t>
            </a:r>
            <a:endParaRPr kumimoji="0" lang="en-US" altLang="en-US" sz="1600" b="1" i="0" u="none" strike="noStrike" cap="none" normalizeH="0" baseline="0" dirty="0" smtClean="0">
              <a:ln>
                <a:noFill/>
              </a:ln>
              <a:solidFill>
                <a:schemeClr val="tx1"/>
              </a:solidFill>
              <a:effectLst/>
              <a:latin typeface="+mj-lt"/>
            </a:endParaRPr>
          </a:p>
        </p:txBody>
      </p:sp>
      <p:sp>
        <p:nvSpPr>
          <p:cNvPr id="101" name="Rectangle 28"/>
          <p:cNvSpPr>
            <a:spLocks noChangeArrowheads="1"/>
          </p:cNvSpPr>
          <p:nvPr/>
        </p:nvSpPr>
        <p:spPr bwMode="auto">
          <a:xfrm>
            <a:off x="2755901" y="4104423"/>
            <a:ext cx="34464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Bahamas</a:t>
            </a:r>
            <a:endParaRPr kumimoji="0" lang="en-US" altLang="en-US" sz="1600" b="1" i="0" u="none" strike="noStrike" cap="none" normalizeH="0" baseline="0" dirty="0" smtClean="0">
              <a:ln>
                <a:noFill/>
              </a:ln>
              <a:solidFill>
                <a:schemeClr val="tx1"/>
              </a:solidFill>
              <a:effectLst/>
              <a:latin typeface="+mj-lt"/>
            </a:endParaRPr>
          </a:p>
        </p:txBody>
      </p:sp>
      <p:sp>
        <p:nvSpPr>
          <p:cNvPr id="102" name="Rectangle 29"/>
          <p:cNvSpPr>
            <a:spLocks noChangeArrowheads="1"/>
          </p:cNvSpPr>
          <p:nvPr/>
        </p:nvSpPr>
        <p:spPr bwMode="auto">
          <a:xfrm>
            <a:off x="3024982" y="3966310"/>
            <a:ext cx="33502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Bermuda</a:t>
            </a:r>
            <a:endParaRPr kumimoji="0" lang="en-US" altLang="en-US" sz="1600" b="1" i="0" u="none" strike="noStrike" cap="none" normalizeH="0" baseline="0" dirty="0" smtClean="0">
              <a:ln>
                <a:noFill/>
              </a:ln>
              <a:solidFill>
                <a:schemeClr val="tx1"/>
              </a:solidFill>
              <a:effectLst/>
              <a:latin typeface="+mj-lt"/>
            </a:endParaRPr>
          </a:p>
        </p:txBody>
      </p:sp>
      <p:sp>
        <p:nvSpPr>
          <p:cNvPr id="103" name="Rectangle 30"/>
          <p:cNvSpPr>
            <a:spLocks noChangeArrowheads="1"/>
          </p:cNvSpPr>
          <p:nvPr/>
        </p:nvSpPr>
        <p:spPr bwMode="auto">
          <a:xfrm>
            <a:off x="7847012" y="5274410"/>
            <a:ext cx="25327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Samoa</a:t>
            </a:r>
            <a:endParaRPr kumimoji="0" lang="en-US" altLang="en-US" sz="1600" b="1" i="0" u="none" strike="noStrike" cap="none" normalizeH="0" baseline="0" dirty="0" smtClean="0">
              <a:ln>
                <a:noFill/>
              </a:ln>
              <a:solidFill>
                <a:schemeClr val="tx1"/>
              </a:solidFill>
              <a:effectLst/>
              <a:latin typeface="+mj-lt"/>
            </a:endParaRPr>
          </a:p>
        </p:txBody>
      </p:sp>
      <p:sp>
        <p:nvSpPr>
          <p:cNvPr id="104" name="Rectangle 31"/>
          <p:cNvSpPr>
            <a:spLocks noChangeArrowheads="1"/>
          </p:cNvSpPr>
          <p:nvPr/>
        </p:nvSpPr>
        <p:spPr bwMode="auto">
          <a:xfrm>
            <a:off x="7785894" y="4852135"/>
            <a:ext cx="22281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Nauru</a:t>
            </a:r>
            <a:endParaRPr kumimoji="0" lang="en-US" altLang="en-US" sz="1600" b="1" i="0" u="none" strike="noStrike" cap="none" normalizeH="0" baseline="0" smtClean="0">
              <a:ln>
                <a:noFill/>
              </a:ln>
              <a:solidFill>
                <a:schemeClr val="tx1"/>
              </a:solidFill>
              <a:effectLst/>
              <a:latin typeface="+mj-lt"/>
            </a:endParaRPr>
          </a:p>
        </p:txBody>
      </p:sp>
      <p:sp>
        <p:nvSpPr>
          <p:cNvPr id="105" name="Rectangle 32"/>
          <p:cNvSpPr>
            <a:spLocks noChangeArrowheads="1"/>
          </p:cNvSpPr>
          <p:nvPr/>
        </p:nvSpPr>
        <p:spPr bwMode="auto">
          <a:xfrm>
            <a:off x="7835106" y="4488598"/>
            <a:ext cx="41838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Marshall Is.</a:t>
            </a:r>
            <a:endParaRPr kumimoji="0" lang="en-US" altLang="en-US" sz="1600" b="1" i="0" u="none" strike="noStrike" cap="none" normalizeH="0" baseline="0" dirty="0" smtClean="0">
              <a:ln>
                <a:noFill/>
              </a:ln>
              <a:solidFill>
                <a:schemeClr val="tx1"/>
              </a:solidFill>
              <a:effectLst/>
              <a:latin typeface="+mj-lt"/>
            </a:endParaRPr>
          </a:p>
        </p:txBody>
      </p:sp>
      <p:sp>
        <p:nvSpPr>
          <p:cNvPr id="106" name="Rectangle 33"/>
          <p:cNvSpPr>
            <a:spLocks noChangeArrowheads="1"/>
          </p:cNvSpPr>
          <p:nvPr/>
        </p:nvSpPr>
        <p:spPr bwMode="auto">
          <a:xfrm>
            <a:off x="7765256" y="5034698"/>
            <a:ext cx="30296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Vanuatu</a:t>
            </a:r>
            <a:endParaRPr kumimoji="0" lang="en-US" altLang="en-US" sz="1600" b="1" i="0" u="none" strike="noStrike" cap="none" normalizeH="0" baseline="0" smtClean="0">
              <a:ln>
                <a:noFill/>
              </a:ln>
              <a:solidFill>
                <a:schemeClr val="tx1"/>
              </a:solidFill>
              <a:effectLst/>
              <a:latin typeface="+mj-lt"/>
            </a:endParaRPr>
          </a:p>
        </p:txBody>
      </p:sp>
      <p:sp>
        <p:nvSpPr>
          <p:cNvPr id="107" name="Rectangle 34"/>
          <p:cNvSpPr>
            <a:spLocks noChangeArrowheads="1"/>
          </p:cNvSpPr>
          <p:nvPr/>
        </p:nvSpPr>
        <p:spPr bwMode="auto">
          <a:xfrm>
            <a:off x="5736431" y="4820385"/>
            <a:ext cx="39914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Seychelles</a:t>
            </a:r>
            <a:endParaRPr kumimoji="0" lang="en-US" altLang="en-US" sz="1600" b="1" i="0" u="none" strike="noStrike" cap="none" normalizeH="0" baseline="0" dirty="0" smtClean="0">
              <a:ln>
                <a:noFill/>
              </a:ln>
              <a:solidFill>
                <a:schemeClr val="tx1"/>
              </a:solidFill>
              <a:effectLst/>
              <a:latin typeface="+mj-lt"/>
            </a:endParaRPr>
          </a:p>
        </p:txBody>
      </p:sp>
      <p:sp>
        <p:nvSpPr>
          <p:cNvPr id="108" name="Rectangle 35"/>
          <p:cNvSpPr>
            <a:spLocks noChangeArrowheads="1"/>
          </p:cNvSpPr>
          <p:nvPr/>
        </p:nvSpPr>
        <p:spPr bwMode="auto">
          <a:xfrm>
            <a:off x="2621754" y="4235392"/>
            <a:ext cx="56105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Turks &amp; Caicos</a:t>
            </a:r>
            <a:endParaRPr kumimoji="0" lang="en-US" altLang="en-US" sz="1600" b="1" i="0" u="none" strike="noStrike" cap="none" normalizeH="0" baseline="0" dirty="0" smtClean="0">
              <a:ln>
                <a:noFill/>
              </a:ln>
              <a:solidFill>
                <a:schemeClr val="tx1"/>
              </a:solidFill>
              <a:effectLst/>
              <a:latin typeface="+mj-lt"/>
            </a:endParaRPr>
          </a:p>
        </p:txBody>
      </p:sp>
      <p:sp>
        <p:nvSpPr>
          <p:cNvPr id="109" name="Rectangle 36"/>
          <p:cNvSpPr>
            <a:spLocks noChangeArrowheads="1"/>
          </p:cNvSpPr>
          <p:nvPr/>
        </p:nvSpPr>
        <p:spPr bwMode="auto">
          <a:xfrm>
            <a:off x="4883944" y="3631348"/>
            <a:ext cx="49532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Liechtenstein</a:t>
            </a:r>
            <a:endParaRPr kumimoji="0" lang="en-US" altLang="en-US" sz="1600" b="1" i="0" u="none" strike="noStrike" cap="none" normalizeH="0" baseline="0" dirty="0" smtClean="0">
              <a:ln>
                <a:noFill/>
              </a:ln>
              <a:solidFill>
                <a:schemeClr val="tx1"/>
              </a:solidFill>
              <a:effectLst/>
              <a:latin typeface="+mj-lt"/>
            </a:endParaRPr>
          </a:p>
        </p:txBody>
      </p:sp>
      <p:sp>
        <p:nvSpPr>
          <p:cNvPr id="110" name="Rectangle 37"/>
          <p:cNvSpPr>
            <a:spLocks noChangeArrowheads="1"/>
          </p:cNvSpPr>
          <p:nvPr/>
        </p:nvSpPr>
        <p:spPr bwMode="auto">
          <a:xfrm>
            <a:off x="4309270" y="3755173"/>
            <a:ext cx="2997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Andorra</a:t>
            </a:r>
            <a:endParaRPr kumimoji="0" lang="en-US" altLang="en-US" sz="1600" b="1" i="0" u="none" strike="noStrike" cap="none" normalizeH="0" baseline="0" dirty="0" smtClean="0">
              <a:ln>
                <a:noFill/>
              </a:ln>
              <a:solidFill>
                <a:schemeClr val="tx1"/>
              </a:solidFill>
              <a:effectLst/>
              <a:latin typeface="+mj-lt"/>
            </a:endParaRPr>
          </a:p>
        </p:txBody>
      </p:sp>
      <p:sp>
        <p:nvSpPr>
          <p:cNvPr id="111" name="Rectangle 38"/>
          <p:cNvSpPr>
            <a:spLocks noChangeArrowheads="1"/>
          </p:cNvSpPr>
          <p:nvPr/>
        </p:nvSpPr>
        <p:spPr bwMode="auto">
          <a:xfrm>
            <a:off x="4820444" y="3723423"/>
            <a:ext cx="2901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Monaco</a:t>
            </a:r>
            <a:endParaRPr kumimoji="0" lang="en-US" altLang="en-US" sz="1600" b="1" i="0" u="none" strike="noStrike" cap="none" normalizeH="0" baseline="0" dirty="0" smtClean="0">
              <a:ln>
                <a:noFill/>
              </a:ln>
              <a:solidFill>
                <a:schemeClr val="tx1"/>
              </a:solidFill>
              <a:effectLst/>
              <a:latin typeface="+mj-lt"/>
            </a:endParaRPr>
          </a:p>
        </p:txBody>
      </p:sp>
      <p:sp>
        <p:nvSpPr>
          <p:cNvPr id="112" name="Rectangle 39"/>
          <p:cNvSpPr>
            <a:spLocks noChangeArrowheads="1"/>
          </p:cNvSpPr>
          <p:nvPr/>
        </p:nvSpPr>
        <p:spPr bwMode="auto">
          <a:xfrm>
            <a:off x="4622006" y="3920273"/>
            <a:ext cx="19717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Malta</a:t>
            </a:r>
            <a:endParaRPr kumimoji="0" lang="en-US" altLang="en-US" sz="1600" b="1" i="0" u="none" strike="noStrike" cap="none" normalizeH="0" baseline="0" smtClean="0">
              <a:ln>
                <a:noFill/>
              </a:ln>
              <a:solidFill>
                <a:schemeClr val="tx1"/>
              </a:solidFill>
              <a:effectLst/>
              <a:latin typeface="+mj-lt"/>
            </a:endParaRPr>
          </a:p>
        </p:txBody>
      </p:sp>
      <p:sp>
        <p:nvSpPr>
          <p:cNvPr id="113" name="Rectangle 40"/>
          <p:cNvSpPr>
            <a:spLocks noChangeArrowheads="1"/>
          </p:cNvSpPr>
          <p:nvPr/>
        </p:nvSpPr>
        <p:spPr bwMode="auto">
          <a:xfrm>
            <a:off x="5250656" y="4136173"/>
            <a:ext cx="2869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Bahrain</a:t>
            </a:r>
            <a:endParaRPr kumimoji="0" lang="en-US" altLang="en-US" sz="1600" b="1" i="0" u="none" strike="noStrike" cap="none" normalizeH="0" baseline="0" smtClean="0">
              <a:ln>
                <a:noFill/>
              </a:ln>
              <a:solidFill>
                <a:schemeClr val="tx1"/>
              </a:solidFill>
              <a:effectLst/>
              <a:latin typeface="+mj-lt"/>
            </a:endParaRPr>
          </a:p>
        </p:txBody>
      </p:sp>
      <p:sp>
        <p:nvSpPr>
          <p:cNvPr id="114" name="Rectangle 41"/>
          <p:cNvSpPr>
            <a:spLocks noChangeArrowheads="1"/>
          </p:cNvSpPr>
          <p:nvPr/>
        </p:nvSpPr>
        <p:spPr bwMode="auto">
          <a:xfrm>
            <a:off x="6498431" y="4220310"/>
            <a:ext cx="24045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Macau</a:t>
            </a:r>
            <a:endParaRPr kumimoji="0" lang="en-US" altLang="en-US" sz="1600" b="1" i="0" u="none" strike="noStrike" cap="none" normalizeH="0" baseline="0" smtClean="0">
              <a:ln>
                <a:noFill/>
              </a:ln>
              <a:solidFill>
                <a:schemeClr val="tx1"/>
              </a:solidFill>
              <a:effectLst/>
              <a:latin typeface="+mj-lt"/>
            </a:endParaRPr>
          </a:p>
        </p:txBody>
      </p:sp>
      <p:sp>
        <p:nvSpPr>
          <p:cNvPr id="115" name="Rectangle 42"/>
          <p:cNvSpPr>
            <a:spLocks noChangeArrowheads="1"/>
          </p:cNvSpPr>
          <p:nvPr/>
        </p:nvSpPr>
        <p:spPr bwMode="auto">
          <a:xfrm>
            <a:off x="4304504" y="3611504"/>
            <a:ext cx="2468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Jersey</a:t>
            </a:r>
            <a:endParaRPr kumimoji="0" lang="en-US" altLang="en-US" sz="1600" b="1" i="0" u="none" strike="noStrike" cap="none" normalizeH="0" baseline="0" dirty="0" smtClean="0">
              <a:ln>
                <a:noFill/>
              </a:ln>
              <a:solidFill>
                <a:schemeClr val="tx1"/>
              </a:solidFill>
              <a:effectLst/>
              <a:latin typeface="+mj-lt"/>
            </a:endParaRPr>
          </a:p>
        </p:txBody>
      </p:sp>
      <p:sp>
        <p:nvSpPr>
          <p:cNvPr id="116" name="Rectangle 43"/>
          <p:cNvSpPr>
            <a:spLocks noChangeArrowheads="1"/>
          </p:cNvSpPr>
          <p:nvPr/>
        </p:nvSpPr>
        <p:spPr bwMode="auto">
          <a:xfrm>
            <a:off x="2870201" y="4696560"/>
            <a:ext cx="3093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err="1" smtClean="0">
                <a:ln>
                  <a:noFill/>
                </a:ln>
                <a:solidFill>
                  <a:srgbClr val="000000"/>
                </a:solidFill>
                <a:effectLst/>
                <a:latin typeface="+mj-lt"/>
              </a:rPr>
              <a:t>Curaçao</a:t>
            </a:r>
            <a:endParaRPr kumimoji="0" lang="en-US" altLang="en-US" sz="1600" b="1" i="0" u="none" strike="noStrike" cap="none" normalizeH="0" baseline="0" dirty="0" smtClean="0">
              <a:ln>
                <a:noFill/>
              </a:ln>
              <a:solidFill>
                <a:schemeClr val="tx1"/>
              </a:solidFill>
              <a:effectLst/>
              <a:latin typeface="+mj-lt"/>
            </a:endParaRPr>
          </a:p>
        </p:txBody>
      </p:sp>
      <p:sp>
        <p:nvSpPr>
          <p:cNvPr id="117" name="Rectangle 44"/>
          <p:cNvSpPr>
            <a:spLocks noChangeArrowheads="1"/>
          </p:cNvSpPr>
          <p:nvPr/>
        </p:nvSpPr>
        <p:spPr bwMode="auto">
          <a:xfrm>
            <a:off x="3331369" y="4766410"/>
            <a:ext cx="31258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Grenada</a:t>
            </a:r>
            <a:endParaRPr kumimoji="0" lang="en-US" altLang="en-US" sz="1600" b="1" i="0" u="none" strike="noStrike" cap="none" normalizeH="0" baseline="0" smtClean="0">
              <a:ln>
                <a:noFill/>
              </a:ln>
              <a:solidFill>
                <a:schemeClr val="tx1"/>
              </a:solidFill>
              <a:effectLst/>
              <a:latin typeface="+mj-lt"/>
            </a:endParaRPr>
          </a:p>
        </p:txBody>
      </p:sp>
      <p:sp>
        <p:nvSpPr>
          <p:cNvPr id="118" name="Rectangle 45"/>
          <p:cNvSpPr>
            <a:spLocks noChangeArrowheads="1"/>
          </p:cNvSpPr>
          <p:nvPr/>
        </p:nvSpPr>
        <p:spPr bwMode="auto">
          <a:xfrm>
            <a:off x="3458369" y="4671160"/>
            <a:ext cx="105317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St. Vincent &amp; the Grenadines</a:t>
            </a:r>
            <a:endParaRPr kumimoji="0" lang="en-US" altLang="en-US" sz="1600" b="1" i="0" u="none" strike="noStrike" cap="none" normalizeH="0" baseline="0" dirty="0" smtClean="0">
              <a:ln>
                <a:noFill/>
              </a:ln>
              <a:solidFill>
                <a:schemeClr val="tx1"/>
              </a:solidFill>
              <a:effectLst/>
              <a:latin typeface="+mj-lt"/>
            </a:endParaRPr>
          </a:p>
        </p:txBody>
      </p:sp>
      <p:sp>
        <p:nvSpPr>
          <p:cNvPr id="119" name="Rectangle 46"/>
          <p:cNvSpPr>
            <a:spLocks noChangeArrowheads="1"/>
          </p:cNvSpPr>
          <p:nvPr/>
        </p:nvSpPr>
        <p:spPr bwMode="auto">
          <a:xfrm>
            <a:off x="3520281" y="4575910"/>
            <a:ext cx="35586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Barbados</a:t>
            </a:r>
            <a:endParaRPr kumimoji="0" lang="en-US" altLang="en-US" sz="1600" b="1" i="0" u="none" strike="noStrike" cap="none" normalizeH="0" baseline="0" dirty="0" smtClean="0">
              <a:ln>
                <a:noFill/>
              </a:ln>
              <a:solidFill>
                <a:schemeClr val="tx1"/>
              </a:solidFill>
              <a:effectLst/>
              <a:latin typeface="+mj-lt"/>
            </a:endParaRPr>
          </a:p>
        </p:txBody>
      </p:sp>
      <p:sp>
        <p:nvSpPr>
          <p:cNvPr id="120" name="Rectangle 47"/>
          <p:cNvSpPr>
            <a:spLocks noChangeArrowheads="1"/>
          </p:cNvSpPr>
          <p:nvPr/>
        </p:nvSpPr>
        <p:spPr bwMode="auto">
          <a:xfrm>
            <a:off x="3561556" y="4491773"/>
            <a:ext cx="31899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St. Lucia</a:t>
            </a:r>
            <a:endParaRPr kumimoji="0" lang="en-US" altLang="en-US" sz="1600" b="1" i="0" u="none" strike="noStrike" cap="none" normalizeH="0" baseline="0" smtClean="0">
              <a:ln>
                <a:noFill/>
              </a:ln>
              <a:solidFill>
                <a:schemeClr val="tx1"/>
              </a:solidFill>
              <a:effectLst/>
              <a:latin typeface="+mj-lt"/>
            </a:endParaRPr>
          </a:p>
        </p:txBody>
      </p:sp>
      <p:sp>
        <p:nvSpPr>
          <p:cNvPr id="121" name="Rectangle 48"/>
          <p:cNvSpPr>
            <a:spLocks noChangeArrowheads="1"/>
          </p:cNvSpPr>
          <p:nvPr/>
        </p:nvSpPr>
        <p:spPr bwMode="auto">
          <a:xfrm>
            <a:off x="2971006" y="4347310"/>
            <a:ext cx="34624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Dominica</a:t>
            </a:r>
            <a:endParaRPr kumimoji="0" lang="en-US" altLang="en-US" sz="1600" b="1" i="0" u="none" strike="noStrike" cap="none" normalizeH="0" baseline="0" smtClean="0">
              <a:ln>
                <a:noFill/>
              </a:ln>
              <a:solidFill>
                <a:schemeClr val="tx1"/>
              </a:solidFill>
              <a:effectLst/>
              <a:latin typeface="+mj-lt"/>
            </a:endParaRPr>
          </a:p>
        </p:txBody>
      </p:sp>
      <p:sp>
        <p:nvSpPr>
          <p:cNvPr id="122" name="Line 49"/>
          <p:cNvSpPr>
            <a:spLocks noChangeShapeType="1"/>
          </p:cNvSpPr>
          <p:nvPr/>
        </p:nvSpPr>
        <p:spPr bwMode="auto">
          <a:xfrm>
            <a:off x="3790156" y="4417160"/>
            <a:ext cx="0"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23" name="Line 50"/>
          <p:cNvSpPr>
            <a:spLocks noChangeShapeType="1"/>
          </p:cNvSpPr>
          <p:nvPr/>
        </p:nvSpPr>
        <p:spPr bwMode="auto">
          <a:xfrm>
            <a:off x="3920331" y="4463198"/>
            <a:ext cx="0"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24" name="Line 51"/>
          <p:cNvSpPr>
            <a:spLocks noChangeShapeType="1"/>
          </p:cNvSpPr>
          <p:nvPr/>
        </p:nvSpPr>
        <p:spPr bwMode="auto">
          <a:xfrm flipH="1" flipV="1">
            <a:off x="3504406" y="4471135"/>
            <a:ext cx="52387" cy="4127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25" name="Line 52"/>
          <p:cNvSpPr>
            <a:spLocks noChangeShapeType="1"/>
          </p:cNvSpPr>
          <p:nvPr/>
        </p:nvSpPr>
        <p:spPr bwMode="auto">
          <a:xfrm flipH="1" flipV="1">
            <a:off x="3313906" y="4407635"/>
            <a:ext cx="77787" cy="317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26" name="Line 53"/>
          <p:cNvSpPr>
            <a:spLocks noChangeShapeType="1"/>
          </p:cNvSpPr>
          <p:nvPr/>
        </p:nvSpPr>
        <p:spPr bwMode="auto">
          <a:xfrm flipH="1" flipV="1">
            <a:off x="3486944" y="4526698"/>
            <a:ext cx="34925" cy="5397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27" name="Line 54"/>
          <p:cNvSpPr>
            <a:spLocks noChangeShapeType="1"/>
          </p:cNvSpPr>
          <p:nvPr/>
        </p:nvSpPr>
        <p:spPr bwMode="auto">
          <a:xfrm flipH="1">
            <a:off x="3383756" y="4139348"/>
            <a:ext cx="77787" cy="17938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28" name="Line 55"/>
          <p:cNvSpPr>
            <a:spLocks noChangeShapeType="1"/>
          </p:cNvSpPr>
          <p:nvPr/>
        </p:nvSpPr>
        <p:spPr bwMode="auto">
          <a:xfrm flipH="1">
            <a:off x="3412331" y="4220310"/>
            <a:ext cx="71437" cy="11271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29" name="Line 56"/>
          <p:cNvSpPr>
            <a:spLocks noChangeShapeType="1"/>
          </p:cNvSpPr>
          <p:nvPr/>
        </p:nvSpPr>
        <p:spPr bwMode="auto">
          <a:xfrm flipH="1">
            <a:off x="3458369" y="4283810"/>
            <a:ext cx="49212" cy="4603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30" name="Line 57"/>
          <p:cNvSpPr>
            <a:spLocks noChangeShapeType="1"/>
          </p:cNvSpPr>
          <p:nvPr/>
        </p:nvSpPr>
        <p:spPr bwMode="auto">
          <a:xfrm flipH="1">
            <a:off x="3490119" y="4358423"/>
            <a:ext cx="46037" cy="952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31" name="Line 58"/>
          <p:cNvSpPr>
            <a:spLocks noChangeShapeType="1"/>
          </p:cNvSpPr>
          <p:nvPr/>
        </p:nvSpPr>
        <p:spPr bwMode="auto">
          <a:xfrm flipH="1" flipV="1">
            <a:off x="3475831" y="4417160"/>
            <a:ext cx="57150" cy="1111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32" name="Line 59"/>
          <p:cNvSpPr>
            <a:spLocks noChangeShapeType="1"/>
          </p:cNvSpPr>
          <p:nvPr/>
        </p:nvSpPr>
        <p:spPr bwMode="auto">
          <a:xfrm>
            <a:off x="3510756" y="4621948"/>
            <a:ext cx="0"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33" name="Line 60"/>
          <p:cNvSpPr>
            <a:spLocks noChangeShapeType="1"/>
          </p:cNvSpPr>
          <p:nvPr/>
        </p:nvSpPr>
        <p:spPr bwMode="auto">
          <a:xfrm>
            <a:off x="3331369" y="4537810"/>
            <a:ext cx="0"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34" name="Line 61"/>
          <p:cNvSpPr>
            <a:spLocks noChangeShapeType="1"/>
          </p:cNvSpPr>
          <p:nvPr/>
        </p:nvSpPr>
        <p:spPr bwMode="auto">
          <a:xfrm>
            <a:off x="4531519" y="3447198"/>
            <a:ext cx="26987" cy="5397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35" name="Line 62"/>
          <p:cNvSpPr>
            <a:spLocks noChangeShapeType="1"/>
          </p:cNvSpPr>
          <p:nvPr/>
        </p:nvSpPr>
        <p:spPr bwMode="auto">
          <a:xfrm flipH="1">
            <a:off x="2990056" y="4615598"/>
            <a:ext cx="58737" cy="3810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36" name="Line 63"/>
          <p:cNvSpPr>
            <a:spLocks noChangeShapeType="1"/>
          </p:cNvSpPr>
          <p:nvPr/>
        </p:nvSpPr>
        <p:spPr bwMode="auto">
          <a:xfrm flipH="1">
            <a:off x="3102769" y="4537810"/>
            <a:ext cx="173037" cy="17621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37" name="Line 64"/>
          <p:cNvSpPr>
            <a:spLocks noChangeShapeType="1"/>
          </p:cNvSpPr>
          <p:nvPr/>
        </p:nvSpPr>
        <p:spPr bwMode="auto">
          <a:xfrm>
            <a:off x="3398044" y="4561623"/>
            <a:ext cx="7937" cy="2095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38" name="Line 65"/>
          <p:cNvSpPr>
            <a:spLocks noChangeShapeType="1"/>
          </p:cNvSpPr>
          <p:nvPr/>
        </p:nvSpPr>
        <p:spPr bwMode="auto">
          <a:xfrm>
            <a:off x="3420269" y="4534635"/>
            <a:ext cx="41275" cy="14446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45" name="Rectangle 72"/>
          <p:cNvSpPr>
            <a:spLocks noChangeArrowheads="1"/>
          </p:cNvSpPr>
          <p:nvPr/>
        </p:nvSpPr>
        <p:spPr bwMode="auto">
          <a:xfrm>
            <a:off x="958056" y="2951899"/>
            <a:ext cx="79188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United Kingdom</a:t>
            </a:r>
            <a:endParaRPr kumimoji="0" lang="en-US" altLang="en-US" sz="1600" b="1" i="0" u="none" strike="noStrike" cap="none" normalizeH="0" baseline="0" dirty="0" smtClean="0">
              <a:ln>
                <a:noFill/>
              </a:ln>
              <a:solidFill>
                <a:schemeClr val="tx1"/>
              </a:solidFill>
              <a:effectLst/>
              <a:latin typeface="+mj-lt"/>
            </a:endParaRPr>
          </a:p>
        </p:txBody>
      </p:sp>
      <p:sp>
        <p:nvSpPr>
          <p:cNvPr id="146" name="Rectangle 73"/>
          <p:cNvSpPr>
            <a:spLocks noChangeArrowheads="1"/>
          </p:cNvSpPr>
          <p:nvPr/>
        </p:nvSpPr>
        <p:spPr bwMode="auto">
          <a:xfrm>
            <a:off x="958056" y="3112237"/>
            <a:ext cx="7486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other countries</a:t>
            </a:r>
            <a:endParaRPr kumimoji="0" lang="en-US" altLang="en-US" sz="1600" b="1" i="0" u="none" strike="noStrike" cap="none" normalizeH="0" baseline="0" dirty="0" smtClean="0">
              <a:ln>
                <a:noFill/>
              </a:ln>
              <a:solidFill>
                <a:schemeClr val="tx1"/>
              </a:solidFill>
              <a:effectLst/>
              <a:latin typeface="+mj-lt"/>
            </a:endParaRPr>
          </a:p>
        </p:txBody>
      </p:sp>
      <p:sp>
        <p:nvSpPr>
          <p:cNvPr id="147" name="Rectangle 74"/>
          <p:cNvSpPr>
            <a:spLocks noChangeArrowheads="1"/>
          </p:cNvSpPr>
          <p:nvPr/>
        </p:nvSpPr>
        <p:spPr bwMode="auto">
          <a:xfrm>
            <a:off x="848519" y="2794736"/>
            <a:ext cx="79669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Black" panose="020B0A04020102020204" pitchFamily="34" charset="0"/>
              </a:rPr>
              <a:t>Dependencies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48" name="Rectangle 75"/>
          <p:cNvSpPr>
            <a:spLocks noChangeArrowheads="1"/>
          </p:cNvSpPr>
          <p:nvPr/>
        </p:nvSpPr>
        <p:spPr bwMode="auto">
          <a:xfrm>
            <a:off x="961231" y="3409098"/>
            <a:ext cx="7902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island countries</a:t>
            </a:r>
            <a:endParaRPr kumimoji="0" lang="en-US" altLang="en-US" sz="1600" b="1" i="0" u="none" strike="noStrike" cap="none" normalizeH="0" baseline="0" dirty="0" smtClean="0">
              <a:ln>
                <a:noFill/>
              </a:ln>
              <a:solidFill>
                <a:schemeClr val="tx1"/>
              </a:solidFill>
              <a:effectLst/>
              <a:latin typeface="+mj-lt"/>
            </a:endParaRPr>
          </a:p>
        </p:txBody>
      </p:sp>
      <p:sp>
        <p:nvSpPr>
          <p:cNvPr id="149" name="Rectangle 76"/>
          <p:cNvSpPr>
            <a:spLocks noChangeArrowheads="1"/>
          </p:cNvSpPr>
          <p:nvPr/>
        </p:nvSpPr>
        <p:spPr bwMode="auto">
          <a:xfrm>
            <a:off x="961231" y="3578962"/>
            <a:ext cx="7486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other countries</a:t>
            </a:r>
            <a:endParaRPr kumimoji="0" lang="en-US" altLang="en-US" sz="1600" b="1" i="0" u="none" strike="noStrike" cap="none" normalizeH="0" baseline="0" dirty="0" smtClean="0">
              <a:ln>
                <a:noFill/>
              </a:ln>
              <a:solidFill>
                <a:schemeClr val="tx1"/>
              </a:solidFill>
              <a:effectLst/>
              <a:latin typeface="+mj-lt"/>
            </a:endParaRPr>
          </a:p>
        </p:txBody>
      </p:sp>
      <p:sp>
        <p:nvSpPr>
          <p:cNvPr id="150" name="Rectangle 77"/>
          <p:cNvSpPr>
            <a:spLocks noChangeArrowheads="1"/>
          </p:cNvSpPr>
          <p:nvPr/>
        </p:nvSpPr>
        <p:spPr bwMode="auto">
          <a:xfrm>
            <a:off x="848519" y="3256698"/>
            <a:ext cx="70532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Black" panose="020B0A04020102020204" pitchFamily="34" charset="0"/>
              </a:rPr>
              <a:t>Independent</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14450369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D600-1A65-44AF-BD8E-F27637584337}"/>
              </a:ext>
            </a:extLst>
          </p:cNvPr>
          <p:cNvSpPr>
            <a:spLocks noGrp="1"/>
          </p:cNvSpPr>
          <p:nvPr>
            <p:ph type="title"/>
          </p:nvPr>
        </p:nvSpPr>
        <p:spPr>
          <a:xfrm>
            <a:off x="457199" y="215371"/>
            <a:ext cx="8323943" cy="1097279"/>
          </a:xfrm>
        </p:spPr>
        <p:txBody>
          <a:bodyPr/>
          <a:lstStyle/>
          <a:p>
            <a:r>
              <a:rPr lang="en-US" sz="3400" dirty="0"/>
              <a:t>12.3.2 Business Services in Developing Countries </a:t>
            </a:r>
            <a:r>
              <a:rPr lang="en-US" sz="2000" b="0" dirty="0"/>
              <a:t>(3 of </a:t>
            </a:r>
            <a:r>
              <a:rPr lang="en-US" sz="2000" b="0" dirty="0" smtClean="0"/>
              <a:t>3)</a:t>
            </a:r>
            <a:endParaRPr lang="en-US" sz="2000" b="0" dirty="0"/>
          </a:p>
        </p:txBody>
      </p:sp>
      <p:sp>
        <p:nvSpPr>
          <p:cNvPr id="3" name="Content Placeholder 2">
            <a:extLst>
              <a:ext uri="{FF2B5EF4-FFF2-40B4-BE49-F238E27FC236}">
                <a16:creationId xmlns:a16="http://schemas.microsoft.com/office/drawing/2014/main" id="{CBCCBBFC-31C5-4104-9CBD-9E9D8B7ACA5B}"/>
              </a:ext>
            </a:extLst>
          </p:cNvPr>
          <p:cNvSpPr>
            <a:spLocks noGrp="1"/>
          </p:cNvSpPr>
          <p:nvPr>
            <p:ph sz="quarter" idx="13"/>
          </p:nvPr>
        </p:nvSpPr>
        <p:spPr>
          <a:xfrm>
            <a:off x="457199" y="1556327"/>
            <a:ext cx="8539315" cy="1005718"/>
          </a:xfrm>
        </p:spPr>
        <p:txBody>
          <a:bodyPr/>
          <a:lstStyle/>
          <a:p>
            <a:pPr marL="432" indent="0">
              <a:buNone/>
            </a:pPr>
            <a:r>
              <a:rPr lang="en-US" sz="2000" b="1" dirty="0"/>
              <a:t>Figures 12-26 and 12-27:</a:t>
            </a:r>
            <a:r>
              <a:rPr lang="en-US" sz="2000" dirty="0"/>
              <a:t> India is a popular location for businesses to outsource their call center work because of low wages and workers who speak English</a:t>
            </a:r>
            <a:r>
              <a:rPr lang="en-US" sz="2000" dirty="0" smtClean="0"/>
              <a:t>. </a:t>
            </a:r>
            <a:r>
              <a:rPr lang="en-US" sz="2000" dirty="0"/>
              <a:t>Kolkata (left) and Madurai (right).</a:t>
            </a:r>
            <a:endParaRPr lang="en-US" altLang="en-US" sz="2000" dirty="0">
              <a:solidFill>
                <a:schemeClr val="tx1"/>
              </a:solidFill>
            </a:endParaRPr>
          </a:p>
        </p:txBody>
      </p:sp>
      <p:pic>
        <p:nvPicPr>
          <p:cNvPr id="6" name="Picture 5" descr="People work side by side at computers in a call center.">
            <a:extLst>
              <a:ext uri="{FF2B5EF4-FFF2-40B4-BE49-F238E27FC236}">
                <a16:creationId xmlns:a16="http://schemas.microsoft.com/office/drawing/2014/main" id="{8B76E9A9-D593-42FA-8AD1-714613381679}"/>
              </a:ext>
            </a:extLst>
          </p:cNvPr>
          <p:cNvPicPr>
            <a:picLocks noChangeAspect="1"/>
          </p:cNvPicPr>
          <p:nvPr/>
        </p:nvPicPr>
        <p:blipFill>
          <a:blip r:embed="rId2"/>
          <a:stretch>
            <a:fillRect/>
          </a:stretch>
        </p:blipFill>
        <p:spPr>
          <a:xfrm>
            <a:off x="457199" y="2898824"/>
            <a:ext cx="3539582" cy="2704458"/>
          </a:xfrm>
          <a:prstGeom prst="rect">
            <a:avLst/>
          </a:prstGeom>
        </p:spPr>
      </p:pic>
      <p:pic>
        <p:nvPicPr>
          <p:cNvPr id="5" name="Picture 4" descr="A call center training in Madurai, India.">
            <a:extLst>
              <a:ext uri="{FF2B5EF4-FFF2-40B4-BE49-F238E27FC236}">
                <a16:creationId xmlns:a16="http://schemas.microsoft.com/office/drawing/2014/main" id="{ECF72299-A214-4156-9B6F-925DDDAF8625}"/>
              </a:ext>
            </a:extLst>
          </p:cNvPr>
          <p:cNvPicPr>
            <a:picLocks noChangeAspect="1"/>
          </p:cNvPicPr>
          <p:nvPr/>
        </p:nvPicPr>
        <p:blipFill>
          <a:blip r:embed="rId3"/>
          <a:stretch>
            <a:fillRect/>
          </a:stretch>
        </p:blipFill>
        <p:spPr>
          <a:xfrm>
            <a:off x="4377859" y="2984194"/>
            <a:ext cx="4102354" cy="2637229"/>
          </a:xfrm>
          <a:prstGeom prst="rect">
            <a:avLst/>
          </a:prstGeom>
        </p:spPr>
      </p:pic>
    </p:spTree>
    <p:extLst>
      <p:ext uri="{BB962C8B-B14F-4D97-AF65-F5344CB8AC3E}">
        <p14:creationId xmlns:p14="http://schemas.microsoft.com/office/powerpoint/2010/main" val="3108780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714DA-42CF-4F50-8550-F7A548630897}"/>
              </a:ext>
            </a:extLst>
          </p:cNvPr>
          <p:cNvSpPr>
            <a:spLocks noGrp="1"/>
          </p:cNvSpPr>
          <p:nvPr>
            <p:ph type="title"/>
          </p:nvPr>
        </p:nvSpPr>
        <p:spPr/>
        <p:txBody>
          <a:bodyPr/>
          <a:lstStyle/>
          <a:p>
            <a:r>
              <a:rPr lang="en-US" altLang="en-US" sz="3400" dirty="0"/>
              <a:t>12.3.3 Economic Specialization of Settlements </a:t>
            </a:r>
            <a:r>
              <a:rPr lang="en-US" altLang="en-US" sz="2000" b="0" dirty="0"/>
              <a:t>(1 of 4)</a:t>
            </a:r>
            <a:endParaRPr lang="en-US" sz="2000" b="0" dirty="0"/>
          </a:p>
        </p:txBody>
      </p:sp>
      <p:sp>
        <p:nvSpPr>
          <p:cNvPr id="4" name="Content Placeholder 3">
            <a:extLst>
              <a:ext uri="{FF2B5EF4-FFF2-40B4-BE49-F238E27FC236}">
                <a16:creationId xmlns:a16="http://schemas.microsoft.com/office/drawing/2014/main" id="{77E9393E-2396-47A2-8244-EF14703DA0AE}"/>
              </a:ext>
            </a:extLst>
          </p:cNvPr>
          <p:cNvSpPr>
            <a:spLocks noGrp="1"/>
          </p:cNvSpPr>
          <p:nvPr>
            <p:ph sz="quarter" idx="13"/>
          </p:nvPr>
        </p:nvSpPr>
        <p:spPr>
          <a:xfrm>
            <a:off x="457200" y="1556327"/>
            <a:ext cx="8585200" cy="2348016"/>
          </a:xfrm>
        </p:spPr>
        <p:txBody>
          <a:bodyPr/>
          <a:lstStyle/>
          <a:p>
            <a:r>
              <a:rPr lang="en-US" dirty="0"/>
              <a:t>The economic activities in a settlement can be divided into two types:</a:t>
            </a:r>
          </a:p>
          <a:p>
            <a:pPr marL="740664" lvl="1" indent="-429768">
              <a:buFont typeface="+mj-lt"/>
              <a:buAutoNum type="arabicPeriod"/>
            </a:pPr>
            <a:r>
              <a:rPr lang="en-US" altLang="en-US" b="1" dirty="0"/>
              <a:t>Basic businesses</a:t>
            </a:r>
            <a:r>
              <a:rPr lang="en-US" altLang="en-US" dirty="0"/>
              <a:t> </a:t>
            </a:r>
            <a:r>
              <a:rPr lang="en-US" dirty="0"/>
              <a:t>export primarily to customers outside the settlement</a:t>
            </a:r>
            <a:endParaRPr lang="en-US" altLang="en-US" dirty="0"/>
          </a:p>
          <a:p>
            <a:pPr marL="740664" lvl="1" indent="-429768">
              <a:buFont typeface="+mj-lt"/>
              <a:buAutoNum type="arabicPeriod"/>
            </a:pPr>
            <a:r>
              <a:rPr lang="en-US" altLang="en-US" b="1" dirty="0" err="1"/>
              <a:t>Nonbasic</a:t>
            </a:r>
            <a:r>
              <a:rPr lang="en-US" altLang="en-US" b="1" dirty="0"/>
              <a:t> businesses</a:t>
            </a:r>
            <a:r>
              <a:rPr lang="en-US" altLang="en-US" dirty="0"/>
              <a:t> </a:t>
            </a:r>
            <a:r>
              <a:rPr lang="en-US" dirty="0"/>
              <a:t>serve primarily customers living in the same settlement</a:t>
            </a:r>
          </a:p>
        </p:txBody>
      </p:sp>
      <p:sp>
        <p:nvSpPr>
          <p:cNvPr id="5" name="Content Placeholder 4">
            <a:extLst>
              <a:ext uri="{FF2B5EF4-FFF2-40B4-BE49-F238E27FC236}">
                <a16:creationId xmlns:a16="http://schemas.microsoft.com/office/drawing/2014/main" id="{68668376-A180-4897-8AC4-798BF923E1F3}"/>
              </a:ext>
            </a:extLst>
          </p:cNvPr>
          <p:cNvSpPr>
            <a:spLocks noGrp="1"/>
          </p:cNvSpPr>
          <p:nvPr>
            <p:ph sz="quarter" idx="14"/>
          </p:nvPr>
        </p:nvSpPr>
        <p:spPr>
          <a:xfrm>
            <a:off x="457200" y="4137591"/>
            <a:ext cx="8229600" cy="2098109"/>
          </a:xfrm>
        </p:spPr>
        <p:txBody>
          <a:bodyPr/>
          <a:lstStyle/>
          <a:p>
            <a:r>
              <a:rPr lang="en-US" dirty="0"/>
              <a:t>The unique cluster of basic businesses in a settlement is its </a:t>
            </a:r>
            <a:r>
              <a:rPr lang="en-US" b="1" dirty="0"/>
              <a:t>economic base</a:t>
            </a:r>
            <a:endParaRPr lang="en-US" altLang="en-US" dirty="0"/>
          </a:p>
          <a:p>
            <a:r>
              <a:rPr lang="en-US" altLang="en-US" dirty="0"/>
              <a:t>Talented workers not randomly distributed. They are attracted to job opportunities, but cultural factors often remain most important</a:t>
            </a:r>
          </a:p>
        </p:txBody>
      </p:sp>
    </p:spTree>
    <p:extLst>
      <p:ext uri="{BB962C8B-B14F-4D97-AF65-F5344CB8AC3E}">
        <p14:creationId xmlns:p14="http://schemas.microsoft.com/office/powerpoint/2010/main" val="16209457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8" name="Picture 2707"/>
          <p:cNvPicPr>
            <a:picLocks noChangeAspect="1"/>
          </p:cNvPicPr>
          <p:nvPr/>
        </p:nvPicPr>
        <p:blipFill rotWithShape="1">
          <a:blip r:embed="rId2">
            <a:extLst>
              <a:ext uri="{28A0092B-C50C-407E-A947-70E740481C1C}">
                <a14:useLocalDpi xmlns:a14="http://schemas.microsoft.com/office/drawing/2010/main" val="0"/>
              </a:ext>
            </a:extLst>
          </a:blip>
          <a:srcRect l="-26964" t="-27004" r="-17559" b="-9255"/>
          <a:stretch/>
        </p:blipFill>
        <p:spPr>
          <a:xfrm>
            <a:off x="962025" y="2219325"/>
            <a:ext cx="7219949" cy="4219575"/>
          </a:xfrm>
          <a:prstGeom prst="rect">
            <a:avLst/>
          </a:prstGeom>
        </p:spPr>
      </p:pic>
      <p:sp>
        <p:nvSpPr>
          <p:cNvPr id="2" name="Title 1">
            <a:extLst>
              <a:ext uri="{FF2B5EF4-FFF2-40B4-BE49-F238E27FC236}">
                <a16:creationId xmlns:a16="http://schemas.microsoft.com/office/drawing/2014/main" id="{8B94D600-1A65-44AF-BD8E-F27637584337}"/>
              </a:ext>
            </a:extLst>
          </p:cNvPr>
          <p:cNvSpPr>
            <a:spLocks noGrp="1"/>
          </p:cNvSpPr>
          <p:nvPr>
            <p:ph type="title"/>
          </p:nvPr>
        </p:nvSpPr>
        <p:spPr>
          <a:xfrm>
            <a:off x="457199" y="215371"/>
            <a:ext cx="8323943" cy="1097279"/>
          </a:xfrm>
        </p:spPr>
        <p:txBody>
          <a:bodyPr/>
          <a:lstStyle/>
          <a:p>
            <a:r>
              <a:rPr lang="en-US" altLang="en-US" sz="3400" dirty="0"/>
              <a:t>12.3.3 Economic Specialization of Settlements </a:t>
            </a:r>
            <a:r>
              <a:rPr lang="en-US" altLang="en-US" sz="2000" b="0" dirty="0"/>
              <a:t>(2 of 4)</a:t>
            </a:r>
            <a:endParaRPr lang="en-US" sz="2000" b="0" dirty="0"/>
          </a:p>
        </p:txBody>
      </p:sp>
      <p:sp>
        <p:nvSpPr>
          <p:cNvPr id="3" name="Content Placeholder 2">
            <a:extLst>
              <a:ext uri="{FF2B5EF4-FFF2-40B4-BE49-F238E27FC236}">
                <a16:creationId xmlns:a16="http://schemas.microsoft.com/office/drawing/2014/main" id="{CBCCBBFC-31C5-4104-9CBD-9E9D8B7ACA5B}"/>
              </a:ext>
            </a:extLst>
          </p:cNvPr>
          <p:cNvSpPr>
            <a:spLocks noGrp="1"/>
          </p:cNvSpPr>
          <p:nvPr>
            <p:ph sz="quarter" idx="13"/>
          </p:nvPr>
        </p:nvSpPr>
        <p:spPr>
          <a:xfrm>
            <a:off x="457199" y="1556327"/>
            <a:ext cx="8323943" cy="798684"/>
          </a:xfrm>
        </p:spPr>
        <p:txBody>
          <a:bodyPr/>
          <a:lstStyle/>
          <a:p>
            <a:pPr marL="432" indent="0">
              <a:buNone/>
            </a:pPr>
            <a:r>
              <a:rPr lang="en-US" sz="2200" b="1" dirty="0"/>
              <a:t>Figure 12-28:</a:t>
            </a:r>
            <a:r>
              <a:rPr lang="en-US" sz="2200" dirty="0"/>
              <a:t> Settlements specialize in different economic activities.</a:t>
            </a:r>
            <a:endParaRPr lang="en-US" altLang="en-US" sz="2200" dirty="0">
              <a:solidFill>
                <a:schemeClr val="tx1"/>
              </a:solidFill>
            </a:endParaRPr>
          </a:p>
        </p:txBody>
      </p:sp>
      <p:sp>
        <p:nvSpPr>
          <p:cNvPr id="41" name="Rectangle 38"/>
          <p:cNvSpPr>
            <a:spLocks noChangeArrowheads="1"/>
          </p:cNvSpPr>
          <p:nvPr/>
        </p:nvSpPr>
        <p:spPr bwMode="auto">
          <a:xfrm>
            <a:off x="7022623" y="2377916"/>
            <a:ext cx="34304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Boston</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42" name="Rectangle 39"/>
          <p:cNvSpPr>
            <a:spLocks noChangeArrowheads="1"/>
          </p:cNvSpPr>
          <p:nvPr/>
        </p:nvSpPr>
        <p:spPr bwMode="auto">
          <a:xfrm>
            <a:off x="7022623" y="2485866"/>
            <a:ext cx="61715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Mutual funds</a:t>
            </a:r>
            <a:endParaRPr kumimoji="0" lang="en-US" altLang="en-US" sz="1600" b="1" i="0" u="none" strike="noStrike" cap="none" normalizeH="0" baseline="0" smtClean="0">
              <a:ln>
                <a:noFill/>
              </a:ln>
              <a:solidFill>
                <a:schemeClr val="tx1"/>
              </a:solidFill>
              <a:effectLst/>
              <a:latin typeface="+mj-lt"/>
            </a:endParaRPr>
          </a:p>
        </p:txBody>
      </p:sp>
      <p:sp>
        <p:nvSpPr>
          <p:cNvPr id="43" name="Rectangle 40"/>
          <p:cNvSpPr>
            <a:spLocks noChangeArrowheads="1"/>
          </p:cNvSpPr>
          <p:nvPr/>
        </p:nvSpPr>
        <p:spPr bwMode="auto">
          <a:xfrm>
            <a:off x="7022623" y="2590641"/>
            <a:ext cx="67967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Biotechnology</a:t>
            </a:r>
            <a:endParaRPr kumimoji="0" lang="en-US" altLang="en-US" sz="1600" b="1" i="0" u="none" strike="noStrike" cap="none" normalizeH="0" baseline="0" smtClean="0">
              <a:ln>
                <a:noFill/>
              </a:ln>
              <a:solidFill>
                <a:schemeClr val="tx1"/>
              </a:solidFill>
              <a:effectLst/>
              <a:latin typeface="+mj-lt"/>
            </a:endParaRPr>
          </a:p>
        </p:txBody>
      </p:sp>
      <p:sp>
        <p:nvSpPr>
          <p:cNvPr id="44" name="Rectangle 41"/>
          <p:cNvSpPr>
            <a:spLocks noChangeArrowheads="1"/>
          </p:cNvSpPr>
          <p:nvPr/>
        </p:nvSpPr>
        <p:spPr bwMode="auto">
          <a:xfrm>
            <a:off x="7022623" y="2695416"/>
            <a:ext cx="11269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Software and networking</a:t>
            </a:r>
            <a:endParaRPr kumimoji="0" lang="en-US" altLang="en-US" sz="1600" b="1" i="0" u="none" strike="noStrike" cap="none" normalizeH="0" baseline="0" smtClean="0">
              <a:ln>
                <a:noFill/>
              </a:ln>
              <a:solidFill>
                <a:schemeClr val="tx1"/>
              </a:solidFill>
              <a:effectLst/>
              <a:latin typeface="+mj-lt"/>
            </a:endParaRPr>
          </a:p>
        </p:txBody>
      </p:sp>
      <p:sp>
        <p:nvSpPr>
          <p:cNvPr id="45" name="Rectangle 42"/>
          <p:cNvSpPr>
            <a:spLocks noChangeArrowheads="1"/>
          </p:cNvSpPr>
          <p:nvPr/>
        </p:nvSpPr>
        <p:spPr bwMode="auto">
          <a:xfrm>
            <a:off x="7022623" y="2800191"/>
            <a:ext cx="70211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Venture capital</a:t>
            </a:r>
            <a:endParaRPr kumimoji="0" lang="en-US" altLang="en-US" sz="1600" b="1" i="0" u="none" strike="noStrike" cap="none" normalizeH="0" baseline="0" dirty="0" smtClean="0">
              <a:ln>
                <a:noFill/>
              </a:ln>
              <a:solidFill>
                <a:schemeClr val="tx1"/>
              </a:solidFill>
              <a:effectLst/>
              <a:latin typeface="+mj-lt"/>
            </a:endParaRPr>
          </a:p>
        </p:txBody>
      </p:sp>
      <p:sp>
        <p:nvSpPr>
          <p:cNvPr id="46" name="Rectangle 43"/>
          <p:cNvSpPr>
            <a:spLocks noChangeArrowheads="1"/>
          </p:cNvSpPr>
          <p:nvPr/>
        </p:nvSpPr>
        <p:spPr bwMode="auto">
          <a:xfrm>
            <a:off x="6359048" y="2828766"/>
            <a:ext cx="7389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Western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Massachusetts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48" name="Rectangle 45"/>
          <p:cNvSpPr>
            <a:spLocks noChangeArrowheads="1"/>
          </p:cNvSpPr>
          <p:nvPr/>
        </p:nvSpPr>
        <p:spPr bwMode="auto">
          <a:xfrm>
            <a:off x="6359048" y="3038316"/>
            <a:ext cx="46166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Polymers</a:t>
            </a:r>
            <a:endParaRPr kumimoji="0" lang="en-US" altLang="en-US" sz="1600" b="1" i="0" u="none" strike="noStrike" cap="none" normalizeH="0" baseline="0" dirty="0" smtClean="0">
              <a:ln>
                <a:noFill/>
              </a:ln>
              <a:solidFill>
                <a:schemeClr val="tx1"/>
              </a:solidFill>
              <a:effectLst/>
              <a:latin typeface="+mj-lt"/>
            </a:endParaRPr>
          </a:p>
        </p:txBody>
      </p:sp>
      <p:sp>
        <p:nvSpPr>
          <p:cNvPr id="49" name="Rectangle 46"/>
          <p:cNvSpPr>
            <a:spLocks noChangeArrowheads="1"/>
          </p:cNvSpPr>
          <p:nvPr/>
        </p:nvSpPr>
        <p:spPr bwMode="auto">
          <a:xfrm>
            <a:off x="5136673" y="2295366"/>
            <a:ext cx="33983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Detroit</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50" name="Rectangle 47"/>
          <p:cNvSpPr>
            <a:spLocks noChangeArrowheads="1"/>
          </p:cNvSpPr>
          <p:nvPr/>
        </p:nvSpPr>
        <p:spPr bwMode="auto">
          <a:xfrm>
            <a:off x="5136673" y="2403316"/>
            <a:ext cx="7405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 Auto equipment</a:t>
            </a:r>
          </a:p>
          <a:p>
            <a:pPr lvl="0"/>
            <a:r>
              <a:rPr lang="en-US" altLang="en-US" sz="700" b="1" dirty="0">
                <a:solidFill>
                  <a:srgbClr val="000000"/>
                </a:solidFill>
                <a:latin typeface="+mj-lt"/>
              </a:rPr>
              <a:t>  and parts</a:t>
            </a:r>
            <a:endParaRPr kumimoji="0" lang="en-US" altLang="en-US" sz="1600" b="1" i="0" u="none" strike="noStrike" cap="none" normalizeH="0" baseline="0" dirty="0" smtClean="0">
              <a:ln>
                <a:noFill/>
              </a:ln>
              <a:solidFill>
                <a:schemeClr val="tx1"/>
              </a:solidFill>
              <a:effectLst/>
              <a:latin typeface="+mj-lt"/>
            </a:endParaRPr>
          </a:p>
        </p:txBody>
      </p:sp>
      <p:sp>
        <p:nvSpPr>
          <p:cNvPr id="52" name="Rectangle 49"/>
          <p:cNvSpPr>
            <a:spLocks noChangeArrowheads="1"/>
          </p:cNvSpPr>
          <p:nvPr/>
        </p:nvSpPr>
        <p:spPr bwMode="auto">
          <a:xfrm>
            <a:off x="3355498" y="2692241"/>
            <a:ext cx="5866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Minneapolis</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53" name="Rectangle 50"/>
          <p:cNvSpPr>
            <a:spLocks noChangeArrowheads="1"/>
          </p:cNvSpPr>
          <p:nvPr/>
        </p:nvSpPr>
        <p:spPr bwMode="auto">
          <a:xfrm>
            <a:off x="3355498" y="2800191"/>
            <a:ext cx="705321"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nSpc>
                <a:spcPts val="700"/>
              </a:lnSpc>
            </a:pPr>
            <a:r>
              <a:rPr lang="en-US" altLang="en-US" sz="700" b="1" dirty="0">
                <a:solidFill>
                  <a:srgbClr val="000000"/>
                </a:solidFill>
                <a:latin typeface="+mj-lt"/>
              </a:rPr>
              <a:t>• Cardiovascular</a:t>
            </a:r>
          </a:p>
          <a:p>
            <a:pPr marL="57150" lvl="0" indent="-57150">
              <a:lnSpc>
                <a:spcPts val="700"/>
              </a:lnSpc>
            </a:pPr>
            <a:r>
              <a:rPr lang="en-US" altLang="en-US" sz="700" b="1" dirty="0" smtClean="0">
                <a:solidFill>
                  <a:srgbClr val="000000"/>
                </a:solidFill>
                <a:latin typeface="+mj-lt"/>
              </a:rPr>
              <a:t>	equipment</a:t>
            </a:r>
            <a:endParaRPr lang="en-US" altLang="en-US" sz="700" b="1" dirty="0">
              <a:solidFill>
                <a:srgbClr val="000000"/>
              </a:solidFill>
              <a:latin typeface="+mj-lt"/>
            </a:endParaRPr>
          </a:p>
          <a:p>
            <a:pPr marL="60325" lvl="0" indent="-60325">
              <a:lnSpc>
                <a:spcPts val="700"/>
              </a:lnSpc>
            </a:pPr>
            <a:r>
              <a:rPr lang="en-US" altLang="en-US" sz="700" b="1" dirty="0" smtClean="0">
                <a:solidFill>
                  <a:srgbClr val="000000"/>
                </a:solidFill>
                <a:latin typeface="+mj-lt"/>
              </a:rPr>
              <a:t>	and </a:t>
            </a:r>
            <a:r>
              <a:rPr lang="en-US" altLang="en-US" sz="700" b="1" dirty="0">
                <a:solidFill>
                  <a:srgbClr val="000000"/>
                </a:solidFill>
                <a:latin typeface="+mj-lt"/>
              </a:rPr>
              <a:t>services</a:t>
            </a:r>
            <a:endParaRPr kumimoji="0" lang="en-US" altLang="en-US" sz="1600" b="1" i="0" u="none" strike="noStrike" cap="none" normalizeH="0" baseline="0" dirty="0" smtClean="0">
              <a:ln>
                <a:noFill/>
              </a:ln>
              <a:solidFill>
                <a:schemeClr val="tx1"/>
              </a:solidFill>
              <a:effectLst/>
              <a:latin typeface="+mj-lt"/>
            </a:endParaRPr>
          </a:p>
        </p:txBody>
      </p:sp>
      <p:sp>
        <p:nvSpPr>
          <p:cNvPr id="56" name="Rectangle 53"/>
          <p:cNvSpPr>
            <a:spLocks noChangeArrowheads="1"/>
          </p:cNvSpPr>
          <p:nvPr/>
        </p:nvSpPr>
        <p:spPr bwMode="auto">
          <a:xfrm>
            <a:off x="4034948" y="2292191"/>
            <a:ext cx="5947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Arial Black" panose="020B0A04020102020204" pitchFamily="34" charset="0"/>
              </a:rPr>
              <a:t>Wisconsin/</a:t>
            </a:r>
          </a:p>
          <a:p>
            <a:pPr lvl="0"/>
            <a:r>
              <a:rPr lang="en-US" altLang="en-US" sz="700" b="1" dirty="0">
                <a:solidFill>
                  <a:srgbClr val="000000"/>
                </a:solidFill>
                <a:latin typeface="Arial Black" panose="020B0A04020102020204" pitchFamily="34" charset="0"/>
              </a:rPr>
              <a:t>Iowa/Illinois</a:t>
            </a:r>
          </a:p>
        </p:txBody>
      </p:sp>
      <p:sp>
        <p:nvSpPr>
          <p:cNvPr id="58" name="Rectangle 55"/>
          <p:cNvSpPr>
            <a:spLocks noChangeArrowheads="1"/>
          </p:cNvSpPr>
          <p:nvPr/>
        </p:nvSpPr>
        <p:spPr bwMode="auto">
          <a:xfrm>
            <a:off x="4034948" y="2504916"/>
            <a:ext cx="5626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 Agricultural</a:t>
            </a:r>
          </a:p>
          <a:p>
            <a:pPr lvl="0"/>
            <a:r>
              <a:rPr lang="en-US" altLang="en-US" sz="700" b="1" dirty="0" smtClean="0">
                <a:solidFill>
                  <a:srgbClr val="000000"/>
                </a:solidFill>
                <a:latin typeface="+mj-lt"/>
              </a:rPr>
              <a:t>  equipment</a:t>
            </a:r>
            <a:endParaRPr kumimoji="0" lang="en-US" altLang="en-US" sz="1600" b="1" i="0" u="none" strike="noStrike" cap="none" normalizeH="0" baseline="0" dirty="0" smtClean="0">
              <a:ln>
                <a:noFill/>
              </a:ln>
              <a:solidFill>
                <a:schemeClr val="tx1"/>
              </a:solidFill>
              <a:effectLst/>
              <a:latin typeface="+mj-lt"/>
            </a:endParaRPr>
          </a:p>
        </p:txBody>
      </p:sp>
      <p:sp>
        <p:nvSpPr>
          <p:cNvPr id="60" name="Rectangle 57"/>
          <p:cNvSpPr>
            <a:spLocks noChangeArrowheads="1"/>
          </p:cNvSpPr>
          <p:nvPr/>
        </p:nvSpPr>
        <p:spPr bwMode="auto">
          <a:xfrm>
            <a:off x="4749323" y="2625566"/>
            <a:ext cx="4424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Western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Michigan</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62" name="Rectangle 59"/>
          <p:cNvSpPr>
            <a:spLocks noChangeArrowheads="1"/>
          </p:cNvSpPr>
          <p:nvPr/>
        </p:nvSpPr>
        <p:spPr bwMode="auto">
          <a:xfrm>
            <a:off x="4749323" y="2838291"/>
            <a:ext cx="58830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Office and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institutional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furniture</a:t>
            </a:r>
            <a:endParaRPr kumimoji="0" lang="en-US" altLang="en-US" sz="1600" b="1" i="0" u="none" strike="noStrike" cap="none" normalizeH="0" baseline="0" dirty="0" smtClean="0">
              <a:ln>
                <a:noFill/>
              </a:ln>
              <a:solidFill>
                <a:schemeClr val="tx1"/>
              </a:solidFill>
              <a:effectLst/>
              <a:latin typeface="+mj-lt"/>
            </a:endParaRPr>
          </a:p>
        </p:txBody>
      </p:sp>
      <p:sp>
        <p:nvSpPr>
          <p:cNvPr id="65" name="Rectangle 62"/>
          <p:cNvSpPr>
            <a:spLocks noChangeArrowheads="1"/>
          </p:cNvSpPr>
          <p:nvPr/>
        </p:nvSpPr>
        <p:spPr bwMode="auto">
          <a:xfrm>
            <a:off x="5698648" y="3168491"/>
            <a:ext cx="44242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Michigan</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66" name="Rectangle 63"/>
          <p:cNvSpPr>
            <a:spLocks noChangeArrowheads="1"/>
          </p:cNvSpPr>
          <p:nvPr/>
        </p:nvSpPr>
        <p:spPr bwMode="auto">
          <a:xfrm>
            <a:off x="5698648" y="3276441"/>
            <a:ext cx="35105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Clocks</a:t>
            </a:r>
            <a:endParaRPr kumimoji="0" lang="en-US" altLang="en-US" sz="1600" b="1" i="0" u="none" strike="noStrike" cap="none" normalizeH="0" baseline="0" smtClean="0">
              <a:ln>
                <a:noFill/>
              </a:ln>
              <a:solidFill>
                <a:schemeClr val="tx1"/>
              </a:solidFill>
              <a:effectLst/>
              <a:latin typeface="+mj-lt"/>
            </a:endParaRPr>
          </a:p>
        </p:txBody>
      </p:sp>
      <p:sp>
        <p:nvSpPr>
          <p:cNvPr id="67" name="Rectangle 64"/>
          <p:cNvSpPr>
            <a:spLocks noChangeArrowheads="1"/>
          </p:cNvSpPr>
          <p:nvPr/>
        </p:nvSpPr>
        <p:spPr bwMode="auto">
          <a:xfrm>
            <a:off x="5800248" y="2587466"/>
            <a:ext cx="5017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Rochester</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68" name="Rectangle 65"/>
          <p:cNvSpPr>
            <a:spLocks noChangeArrowheads="1"/>
          </p:cNvSpPr>
          <p:nvPr/>
        </p:nvSpPr>
        <p:spPr bwMode="auto">
          <a:xfrm>
            <a:off x="5800248" y="2695416"/>
            <a:ext cx="5049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Imaging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equipment</a:t>
            </a:r>
            <a:endParaRPr kumimoji="0" lang="en-US" altLang="en-US" sz="1600" b="1" i="0" u="none" strike="noStrike" cap="none" normalizeH="0" baseline="0" dirty="0" smtClean="0">
              <a:ln>
                <a:noFill/>
              </a:ln>
              <a:solidFill>
                <a:schemeClr val="tx1"/>
              </a:solidFill>
              <a:effectLst/>
              <a:latin typeface="+mj-lt"/>
            </a:endParaRPr>
          </a:p>
        </p:txBody>
      </p:sp>
      <p:sp>
        <p:nvSpPr>
          <p:cNvPr id="70" name="Rectangle 67"/>
          <p:cNvSpPr>
            <a:spLocks noChangeArrowheads="1"/>
          </p:cNvSpPr>
          <p:nvPr/>
        </p:nvSpPr>
        <p:spPr bwMode="auto">
          <a:xfrm>
            <a:off x="2971323" y="3276441"/>
            <a:ext cx="2741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Boise</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71" name="Rectangle 68"/>
          <p:cNvSpPr>
            <a:spLocks noChangeArrowheads="1"/>
          </p:cNvSpPr>
          <p:nvPr/>
        </p:nvSpPr>
        <p:spPr bwMode="auto">
          <a:xfrm>
            <a:off x="2971323" y="3384391"/>
            <a:ext cx="4440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Sawmills</a:t>
            </a:r>
            <a:endParaRPr kumimoji="0" lang="en-US" altLang="en-US" sz="1600" b="1" i="0" u="none" strike="noStrike" cap="none" normalizeH="0" baseline="0" smtClean="0">
              <a:ln>
                <a:noFill/>
              </a:ln>
              <a:solidFill>
                <a:schemeClr val="tx1"/>
              </a:solidFill>
              <a:effectLst/>
              <a:latin typeface="+mj-lt"/>
            </a:endParaRPr>
          </a:p>
        </p:txBody>
      </p:sp>
      <p:sp>
        <p:nvSpPr>
          <p:cNvPr id="72" name="Rectangle 69"/>
          <p:cNvSpPr>
            <a:spLocks noChangeArrowheads="1"/>
          </p:cNvSpPr>
          <p:nvPr/>
        </p:nvSpPr>
        <p:spPr bwMode="auto">
          <a:xfrm>
            <a:off x="2971323" y="3485991"/>
            <a:ext cx="75180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Farm machinery</a:t>
            </a:r>
            <a:endParaRPr kumimoji="0" lang="en-US" altLang="en-US" sz="1600" b="1" i="0" u="none" strike="noStrike" cap="none" normalizeH="0" baseline="0" smtClean="0">
              <a:ln>
                <a:noFill/>
              </a:ln>
              <a:solidFill>
                <a:schemeClr val="tx1"/>
              </a:solidFill>
              <a:effectLst/>
              <a:latin typeface="+mj-lt"/>
            </a:endParaRPr>
          </a:p>
        </p:txBody>
      </p:sp>
      <p:sp>
        <p:nvSpPr>
          <p:cNvPr id="73" name="Rectangle 70"/>
          <p:cNvSpPr>
            <a:spLocks noChangeArrowheads="1"/>
          </p:cNvSpPr>
          <p:nvPr/>
        </p:nvSpPr>
        <p:spPr bwMode="auto">
          <a:xfrm>
            <a:off x="3955573" y="4073366"/>
            <a:ext cx="36869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Wichita</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74" name="Rectangle 71"/>
          <p:cNvSpPr>
            <a:spLocks noChangeArrowheads="1"/>
          </p:cNvSpPr>
          <p:nvPr/>
        </p:nvSpPr>
        <p:spPr bwMode="auto">
          <a:xfrm>
            <a:off x="3955573" y="4181316"/>
            <a:ext cx="60914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Light aircraft</a:t>
            </a:r>
            <a:endParaRPr kumimoji="0" lang="en-US" altLang="en-US" sz="1600" b="1" i="0" u="none" strike="noStrike" cap="none" normalizeH="0" baseline="0" smtClean="0">
              <a:ln>
                <a:noFill/>
              </a:ln>
              <a:solidFill>
                <a:schemeClr val="tx1"/>
              </a:solidFill>
              <a:effectLst/>
              <a:latin typeface="+mj-lt"/>
            </a:endParaRPr>
          </a:p>
        </p:txBody>
      </p:sp>
      <p:sp>
        <p:nvSpPr>
          <p:cNvPr id="75" name="Rectangle 72"/>
          <p:cNvSpPr>
            <a:spLocks noChangeArrowheads="1"/>
          </p:cNvSpPr>
          <p:nvPr/>
        </p:nvSpPr>
        <p:spPr bwMode="auto">
          <a:xfrm>
            <a:off x="3955573" y="4286091"/>
            <a:ext cx="75661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Farm equipment</a:t>
            </a:r>
            <a:endParaRPr kumimoji="0" lang="en-US" altLang="en-US" sz="1600" b="1" i="0" u="none" strike="noStrike" cap="none" normalizeH="0" baseline="0" smtClean="0">
              <a:ln>
                <a:noFill/>
              </a:ln>
              <a:solidFill>
                <a:schemeClr val="tx1"/>
              </a:solidFill>
              <a:effectLst/>
              <a:latin typeface="+mj-lt"/>
            </a:endParaRPr>
          </a:p>
        </p:txBody>
      </p:sp>
      <p:sp>
        <p:nvSpPr>
          <p:cNvPr id="76" name="Rectangle 73"/>
          <p:cNvSpPr>
            <a:spLocks noChangeArrowheads="1"/>
          </p:cNvSpPr>
          <p:nvPr/>
        </p:nvSpPr>
        <p:spPr bwMode="auto">
          <a:xfrm>
            <a:off x="4927123" y="4222591"/>
            <a:ext cx="55944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Warsaw, IN</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77" name="Rectangle 74"/>
          <p:cNvSpPr>
            <a:spLocks noChangeArrowheads="1"/>
          </p:cNvSpPr>
          <p:nvPr/>
        </p:nvSpPr>
        <p:spPr bwMode="auto">
          <a:xfrm>
            <a:off x="4927123" y="4330541"/>
            <a:ext cx="5370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 Orthopedic</a:t>
            </a:r>
          </a:p>
          <a:p>
            <a:pPr lvl="0"/>
            <a:r>
              <a:rPr lang="en-US" altLang="en-US" sz="700" b="1" dirty="0">
                <a:solidFill>
                  <a:srgbClr val="000000"/>
                </a:solidFill>
                <a:latin typeface="+mj-lt"/>
              </a:rPr>
              <a:t>   devices</a:t>
            </a:r>
            <a:endParaRPr kumimoji="0" lang="en-US" altLang="en-US" sz="1600" b="1" i="0" u="none" strike="noStrike" cap="none" normalizeH="0" baseline="0" dirty="0" smtClean="0">
              <a:ln>
                <a:noFill/>
              </a:ln>
              <a:solidFill>
                <a:schemeClr val="tx1"/>
              </a:solidFill>
              <a:effectLst/>
              <a:latin typeface="+mj-lt"/>
            </a:endParaRPr>
          </a:p>
        </p:txBody>
      </p:sp>
      <p:sp>
        <p:nvSpPr>
          <p:cNvPr id="79" name="Rectangle 76"/>
          <p:cNvSpPr>
            <a:spLocks noChangeArrowheads="1"/>
          </p:cNvSpPr>
          <p:nvPr/>
        </p:nvSpPr>
        <p:spPr bwMode="auto">
          <a:xfrm>
            <a:off x="5126357" y="4600416"/>
            <a:ext cx="4825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Cleveland</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80" name="Rectangle 77"/>
          <p:cNvSpPr>
            <a:spLocks noChangeArrowheads="1"/>
          </p:cNvSpPr>
          <p:nvPr/>
        </p:nvSpPr>
        <p:spPr bwMode="auto">
          <a:xfrm>
            <a:off x="5126357" y="4708366"/>
            <a:ext cx="5113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 Paints and</a:t>
            </a:r>
          </a:p>
          <a:p>
            <a:pPr lvl="0"/>
            <a:r>
              <a:rPr lang="en-US" altLang="en-US" sz="700" b="1" dirty="0">
                <a:solidFill>
                  <a:srgbClr val="000000"/>
                </a:solidFill>
                <a:latin typeface="+mj-lt"/>
              </a:rPr>
              <a:t>   coatings</a:t>
            </a:r>
            <a:endParaRPr kumimoji="0" lang="en-US" altLang="en-US" sz="1600" b="1" i="0" u="none" strike="noStrike" cap="none" normalizeH="0" baseline="0" dirty="0" smtClean="0">
              <a:ln>
                <a:noFill/>
              </a:ln>
              <a:solidFill>
                <a:schemeClr val="tx1"/>
              </a:solidFill>
              <a:effectLst/>
              <a:latin typeface="+mj-lt"/>
            </a:endParaRPr>
          </a:p>
        </p:txBody>
      </p:sp>
      <p:sp>
        <p:nvSpPr>
          <p:cNvPr id="82" name="Rectangle 79"/>
          <p:cNvSpPr>
            <a:spLocks noChangeArrowheads="1"/>
          </p:cNvSpPr>
          <p:nvPr/>
        </p:nvSpPr>
        <p:spPr bwMode="auto">
          <a:xfrm>
            <a:off x="3838098" y="3489166"/>
            <a:ext cx="34304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Omaha</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83" name="Rectangle 80"/>
          <p:cNvSpPr>
            <a:spLocks noChangeArrowheads="1"/>
          </p:cNvSpPr>
          <p:nvPr/>
        </p:nvSpPr>
        <p:spPr bwMode="auto">
          <a:xfrm>
            <a:off x="3838098" y="3597116"/>
            <a:ext cx="66684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Telemarketing</a:t>
            </a:r>
            <a:endParaRPr kumimoji="0" lang="en-US" altLang="en-US" sz="1600" b="1" i="0" u="none" strike="noStrike" cap="none" normalizeH="0" baseline="0" smtClean="0">
              <a:ln>
                <a:noFill/>
              </a:ln>
              <a:solidFill>
                <a:schemeClr val="tx1"/>
              </a:solidFill>
              <a:effectLst/>
              <a:latin typeface="+mj-lt"/>
            </a:endParaRPr>
          </a:p>
        </p:txBody>
      </p:sp>
      <p:sp>
        <p:nvSpPr>
          <p:cNvPr id="84" name="Rectangle 81"/>
          <p:cNvSpPr>
            <a:spLocks noChangeArrowheads="1"/>
          </p:cNvSpPr>
          <p:nvPr/>
        </p:nvSpPr>
        <p:spPr bwMode="auto">
          <a:xfrm>
            <a:off x="3838098" y="3701891"/>
            <a:ext cx="84157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Hotel reservations</a:t>
            </a:r>
            <a:endParaRPr kumimoji="0" lang="en-US" altLang="en-US" sz="1600" b="1" i="0" u="none" strike="noStrike" cap="none" normalizeH="0" baseline="0" dirty="0" smtClean="0">
              <a:ln>
                <a:noFill/>
              </a:ln>
              <a:solidFill>
                <a:schemeClr val="tx1"/>
              </a:solidFill>
              <a:effectLst/>
              <a:latin typeface="+mj-lt"/>
            </a:endParaRPr>
          </a:p>
        </p:txBody>
      </p:sp>
      <p:sp>
        <p:nvSpPr>
          <p:cNvPr id="85" name="Rectangle 82"/>
          <p:cNvSpPr>
            <a:spLocks noChangeArrowheads="1"/>
          </p:cNvSpPr>
          <p:nvPr/>
        </p:nvSpPr>
        <p:spPr bwMode="auto">
          <a:xfrm>
            <a:off x="3838098" y="3806666"/>
            <a:ext cx="10355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Credit card processing</a:t>
            </a:r>
            <a:endParaRPr kumimoji="0" lang="en-US" altLang="en-US" sz="1600" b="1" i="0" u="none" strike="noStrike" cap="none" normalizeH="0" baseline="0" smtClean="0">
              <a:ln>
                <a:noFill/>
              </a:ln>
              <a:solidFill>
                <a:schemeClr val="tx1"/>
              </a:solidFill>
              <a:effectLst/>
              <a:latin typeface="+mj-lt"/>
            </a:endParaRPr>
          </a:p>
        </p:txBody>
      </p:sp>
      <p:sp>
        <p:nvSpPr>
          <p:cNvPr id="86" name="Rectangle 83"/>
          <p:cNvSpPr>
            <a:spLocks noChangeArrowheads="1"/>
          </p:cNvSpPr>
          <p:nvPr/>
        </p:nvSpPr>
        <p:spPr bwMode="auto">
          <a:xfrm>
            <a:off x="2053748" y="2368391"/>
            <a:ext cx="35266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Seattle</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87" name="Rectangle 84"/>
          <p:cNvSpPr>
            <a:spLocks noChangeArrowheads="1"/>
          </p:cNvSpPr>
          <p:nvPr/>
        </p:nvSpPr>
        <p:spPr bwMode="auto">
          <a:xfrm>
            <a:off x="2053748" y="2476341"/>
            <a:ext cx="13561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Aircraft equipment and design</a:t>
            </a:r>
            <a:endParaRPr kumimoji="0" lang="en-US" altLang="en-US" sz="1600" b="1" i="0" u="none" strike="noStrike" cap="none" normalizeH="0" baseline="0" dirty="0" smtClean="0">
              <a:ln>
                <a:noFill/>
              </a:ln>
              <a:solidFill>
                <a:schemeClr val="tx1"/>
              </a:solidFill>
              <a:effectLst/>
              <a:latin typeface="+mj-lt"/>
            </a:endParaRPr>
          </a:p>
        </p:txBody>
      </p:sp>
      <p:sp>
        <p:nvSpPr>
          <p:cNvPr id="88" name="Rectangle 85"/>
          <p:cNvSpPr>
            <a:spLocks noChangeArrowheads="1"/>
          </p:cNvSpPr>
          <p:nvPr/>
        </p:nvSpPr>
        <p:spPr bwMode="auto">
          <a:xfrm>
            <a:off x="2053748" y="2581116"/>
            <a:ext cx="10259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Boat and ship building</a:t>
            </a:r>
            <a:endParaRPr kumimoji="0" lang="en-US" altLang="en-US" sz="1600" b="1" i="0" u="none" strike="noStrike" cap="none" normalizeH="0" baseline="0" smtClean="0">
              <a:ln>
                <a:noFill/>
              </a:ln>
              <a:solidFill>
                <a:schemeClr val="tx1"/>
              </a:solidFill>
              <a:effectLst/>
              <a:latin typeface="+mj-lt"/>
            </a:endParaRPr>
          </a:p>
        </p:txBody>
      </p:sp>
      <p:sp>
        <p:nvSpPr>
          <p:cNvPr id="89" name="Rectangle 86"/>
          <p:cNvSpPr>
            <a:spLocks noChangeArrowheads="1"/>
          </p:cNvSpPr>
          <p:nvPr/>
        </p:nvSpPr>
        <p:spPr bwMode="auto">
          <a:xfrm>
            <a:off x="2053748" y="2685891"/>
            <a:ext cx="7742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Metal fabrication</a:t>
            </a:r>
            <a:endParaRPr kumimoji="0" lang="en-US" altLang="en-US" sz="1600" b="1" i="0" u="none" strike="noStrike" cap="none" normalizeH="0" baseline="0" smtClean="0">
              <a:ln>
                <a:noFill/>
              </a:ln>
              <a:solidFill>
                <a:schemeClr val="tx1"/>
              </a:solidFill>
              <a:effectLst/>
              <a:latin typeface="+mj-lt"/>
            </a:endParaRPr>
          </a:p>
        </p:txBody>
      </p:sp>
      <p:sp>
        <p:nvSpPr>
          <p:cNvPr id="90" name="Rectangle 87"/>
          <p:cNvSpPr>
            <a:spLocks noChangeArrowheads="1"/>
          </p:cNvSpPr>
          <p:nvPr/>
        </p:nvSpPr>
        <p:spPr bwMode="auto">
          <a:xfrm>
            <a:off x="2053748" y="2790666"/>
            <a:ext cx="87684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Computer software</a:t>
            </a:r>
            <a:endParaRPr kumimoji="0" lang="en-US" altLang="en-US" sz="1600" b="1" i="0" u="none" strike="noStrike" cap="none" normalizeH="0" baseline="0" smtClean="0">
              <a:ln>
                <a:noFill/>
              </a:ln>
              <a:solidFill>
                <a:schemeClr val="tx1"/>
              </a:solidFill>
              <a:effectLst/>
              <a:latin typeface="+mj-lt"/>
            </a:endParaRPr>
          </a:p>
        </p:txBody>
      </p:sp>
      <p:sp>
        <p:nvSpPr>
          <p:cNvPr id="91" name="Rectangle 88"/>
          <p:cNvSpPr>
            <a:spLocks noChangeArrowheads="1"/>
          </p:cNvSpPr>
          <p:nvPr/>
        </p:nvSpPr>
        <p:spPr bwMode="auto">
          <a:xfrm>
            <a:off x="1113948" y="2962116"/>
            <a:ext cx="35266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Oregon</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92" name="Rectangle 89"/>
          <p:cNvSpPr>
            <a:spLocks noChangeArrowheads="1"/>
          </p:cNvSpPr>
          <p:nvPr/>
        </p:nvSpPr>
        <p:spPr bwMode="auto">
          <a:xfrm>
            <a:off x="1113948" y="3070066"/>
            <a:ext cx="141705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Electrical measuring equipment</a:t>
            </a:r>
            <a:endParaRPr kumimoji="0" lang="en-US" altLang="en-US" sz="1600" b="1" i="0" u="none" strike="noStrike" cap="none" normalizeH="0" baseline="0" smtClean="0">
              <a:ln>
                <a:noFill/>
              </a:ln>
              <a:solidFill>
                <a:schemeClr val="tx1"/>
              </a:solidFill>
              <a:effectLst/>
              <a:latin typeface="+mj-lt"/>
            </a:endParaRPr>
          </a:p>
        </p:txBody>
      </p:sp>
      <p:sp>
        <p:nvSpPr>
          <p:cNvPr id="93" name="Rectangle 90"/>
          <p:cNvSpPr>
            <a:spLocks noChangeArrowheads="1"/>
          </p:cNvSpPr>
          <p:nvPr/>
        </p:nvSpPr>
        <p:spPr bwMode="auto">
          <a:xfrm>
            <a:off x="1113948" y="3174841"/>
            <a:ext cx="113011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Woodworking equipment</a:t>
            </a:r>
            <a:endParaRPr kumimoji="0" lang="en-US" altLang="en-US" sz="1600" b="1" i="0" u="none" strike="noStrike" cap="none" normalizeH="0" baseline="0" smtClean="0">
              <a:ln>
                <a:noFill/>
              </a:ln>
              <a:solidFill>
                <a:schemeClr val="tx1"/>
              </a:solidFill>
              <a:effectLst/>
              <a:latin typeface="+mj-lt"/>
            </a:endParaRPr>
          </a:p>
        </p:txBody>
      </p:sp>
      <p:sp>
        <p:nvSpPr>
          <p:cNvPr id="94" name="Rectangle 91"/>
          <p:cNvSpPr>
            <a:spLocks noChangeArrowheads="1"/>
          </p:cNvSpPr>
          <p:nvPr/>
        </p:nvSpPr>
        <p:spPr bwMode="auto">
          <a:xfrm>
            <a:off x="1113948" y="3276441"/>
            <a:ext cx="130965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Logging and lumber supplies</a:t>
            </a:r>
            <a:endParaRPr kumimoji="0" lang="en-US" altLang="en-US" sz="1600" b="1" i="0" u="none" strike="noStrike" cap="none" normalizeH="0" baseline="0" dirty="0" smtClean="0">
              <a:ln>
                <a:noFill/>
              </a:ln>
              <a:solidFill>
                <a:schemeClr val="tx1"/>
              </a:solidFill>
              <a:effectLst/>
              <a:latin typeface="+mj-lt"/>
            </a:endParaRPr>
          </a:p>
        </p:txBody>
      </p:sp>
      <p:sp>
        <p:nvSpPr>
          <p:cNvPr id="95" name="Rectangle 92"/>
          <p:cNvSpPr>
            <a:spLocks noChangeArrowheads="1"/>
          </p:cNvSpPr>
          <p:nvPr/>
        </p:nvSpPr>
        <p:spPr bwMode="auto">
          <a:xfrm>
            <a:off x="7308373" y="3543141"/>
            <a:ext cx="5450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Providence</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96" name="Rectangle 93"/>
          <p:cNvSpPr>
            <a:spLocks noChangeArrowheads="1"/>
          </p:cNvSpPr>
          <p:nvPr/>
        </p:nvSpPr>
        <p:spPr bwMode="auto">
          <a:xfrm>
            <a:off x="7308373" y="3651091"/>
            <a:ext cx="38792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Jewelry</a:t>
            </a:r>
            <a:endParaRPr kumimoji="0" lang="en-US" altLang="en-US" sz="1600" b="1" i="0" u="none" strike="noStrike" cap="none" normalizeH="0" baseline="0" dirty="0" smtClean="0">
              <a:ln>
                <a:noFill/>
              </a:ln>
              <a:solidFill>
                <a:schemeClr val="tx1"/>
              </a:solidFill>
              <a:effectLst/>
              <a:latin typeface="+mj-lt"/>
            </a:endParaRPr>
          </a:p>
        </p:txBody>
      </p:sp>
      <p:sp>
        <p:nvSpPr>
          <p:cNvPr id="97" name="Rectangle 94"/>
          <p:cNvSpPr>
            <a:spLocks noChangeArrowheads="1"/>
          </p:cNvSpPr>
          <p:nvPr/>
        </p:nvSpPr>
        <p:spPr bwMode="auto">
          <a:xfrm>
            <a:off x="7308373" y="3755866"/>
            <a:ext cx="82715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Marine equipment</a:t>
            </a:r>
            <a:endParaRPr kumimoji="0" lang="en-US" altLang="en-US" sz="1600" b="1" i="0" u="none" strike="noStrike" cap="none" normalizeH="0" baseline="0" dirty="0" smtClean="0">
              <a:ln>
                <a:noFill/>
              </a:ln>
              <a:solidFill>
                <a:schemeClr val="tx1"/>
              </a:solidFill>
              <a:effectLst/>
              <a:latin typeface="+mj-lt"/>
            </a:endParaRPr>
          </a:p>
        </p:txBody>
      </p:sp>
      <p:sp>
        <p:nvSpPr>
          <p:cNvPr id="98" name="Rectangle 95"/>
          <p:cNvSpPr>
            <a:spLocks noChangeArrowheads="1"/>
          </p:cNvSpPr>
          <p:nvPr/>
        </p:nvSpPr>
        <p:spPr bwMode="auto">
          <a:xfrm>
            <a:off x="7276623" y="4190841"/>
            <a:ext cx="7053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New York City</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99" name="Rectangle 96"/>
          <p:cNvSpPr>
            <a:spLocks noChangeArrowheads="1"/>
          </p:cNvSpPr>
          <p:nvPr/>
        </p:nvSpPr>
        <p:spPr bwMode="auto">
          <a:xfrm>
            <a:off x="7276623" y="4298791"/>
            <a:ext cx="8319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Financial services</a:t>
            </a:r>
            <a:endParaRPr kumimoji="0" lang="en-US" altLang="en-US" sz="1600" b="1" i="0" u="none" strike="noStrike" cap="none" normalizeH="0" baseline="0" dirty="0" smtClean="0">
              <a:ln>
                <a:noFill/>
              </a:ln>
              <a:solidFill>
                <a:schemeClr val="tx1"/>
              </a:solidFill>
              <a:effectLst/>
              <a:latin typeface="+mj-lt"/>
            </a:endParaRPr>
          </a:p>
        </p:txBody>
      </p:sp>
      <p:sp>
        <p:nvSpPr>
          <p:cNvPr id="100" name="Rectangle 97"/>
          <p:cNvSpPr>
            <a:spLocks noChangeArrowheads="1"/>
          </p:cNvSpPr>
          <p:nvPr/>
        </p:nvSpPr>
        <p:spPr bwMode="auto">
          <a:xfrm>
            <a:off x="7276623" y="4403566"/>
            <a:ext cx="5514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Advertising</a:t>
            </a:r>
            <a:endParaRPr kumimoji="0" lang="en-US" altLang="en-US" sz="1600" b="1" i="0" u="none" strike="noStrike" cap="none" normalizeH="0" baseline="0" dirty="0" smtClean="0">
              <a:ln>
                <a:noFill/>
              </a:ln>
              <a:solidFill>
                <a:schemeClr val="tx1"/>
              </a:solidFill>
              <a:effectLst/>
              <a:latin typeface="+mj-lt"/>
            </a:endParaRPr>
          </a:p>
        </p:txBody>
      </p:sp>
      <p:sp>
        <p:nvSpPr>
          <p:cNvPr id="101" name="Rectangle 98"/>
          <p:cNvSpPr>
            <a:spLocks noChangeArrowheads="1"/>
          </p:cNvSpPr>
          <p:nvPr/>
        </p:nvSpPr>
        <p:spPr bwMode="auto">
          <a:xfrm>
            <a:off x="7276623" y="4508341"/>
            <a:ext cx="51616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Publishing</a:t>
            </a:r>
            <a:endParaRPr kumimoji="0" lang="en-US" altLang="en-US" sz="1600" b="1" i="0" u="none" strike="noStrike" cap="none" normalizeH="0" baseline="0" smtClean="0">
              <a:ln>
                <a:noFill/>
              </a:ln>
              <a:solidFill>
                <a:schemeClr val="tx1"/>
              </a:solidFill>
              <a:effectLst/>
              <a:latin typeface="+mj-lt"/>
            </a:endParaRPr>
          </a:p>
        </p:txBody>
      </p:sp>
      <p:sp>
        <p:nvSpPr>
          <p:cNvPr id="102" name="Rectangle 99"/>
          <p:cNvSpPr>
            <a:spLocks noChangeArrowheads="1"/>
          </p:cNvSpPr>
          <p:nvPr/>
        </p:nvSpPr>
        <p:spPr bwMode="auto">
          <a:xfrm>
            <a:off x="7276623" y="4613116"/>
            <a:ext cx="52899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Multimedia</a:t>
            </a:r>
            <a:endParaRPr kumimoji="0" lang="en-US" altLang="en-US" sz="1600" b="1" i="0" u="none" strike="noStrike" cap="none" normalizeH="0" baseline="0" dirty="0" smtClean="0">
              <a:ln>
                <a:noFill/>
              </a:ln>
              <a:solidFill>
                <a:schemeClr val="tx1"/>
              </a:solidFill>
              <a:effectLst/>
              <a:latin typeface="+mj-lt"/>
            </a:endParaRPr>
          </a:p>
        </p:txBody>
      </p:sp>
      <p:sp>
        <p:nvSpPr>
          <p:cNvPr id="103" name="Rectangle 100"/>
          <p:cNvSpPr>
            <a:spLocks noChangeArrowheads="1"/>
          </p:cNvSpPr>
          <p:nvPr/>
        </p:nvSpPr>
        <p:spPr bwMode="auto">
          <a:xfrm>
            <a:off x="7048023" y="4822666"/>
            <a:ext cx="6700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Pennsylvania/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New Jersey</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05" name="Rectangle 102"/>
          <p:cNvSpPr>
            <a:spLocks noChangeArrowheads="1"/>
          </p:cNvSpPr>
          <p:nvPr/>
        </p:nvSpPr>
        <p:spPr bwMode="auto">
          <a:xfrm>
            <a:off x="7048023" y="5035391"/>
            <a:ext cx="77104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Pharmaceuticals</a:t>
            </a:r>
            <a:endParaRPr kumimoji="0" lang="en-US" altLang="en-US" sz="1600" b="1" i="0" u="none" strike="noStrike" cap="none" normalizeH="0" baseline="0" dirty="0" smtClean="0">
              <a:ln>
                <a:noFill/>
              </a:ln>
              <a:solidFill>
                <a:schemeClr val="tx1"/>
              </a:solidFill>
              <a:effectLst/>
              <a:latin typeface="+mj-lt"/>
            </a:endParaRPr>
          </a:p>
        </p:txBody>
      </p:sp>
      <p:sp>
        <p:nvSpPr>
          <p:cNvPr id="106" name="Rectangle 103"/>
          <p:cNvSpPr>
            <a:spLocks noChangeArrowheads="1"/>
          </p:cNvSpPr>
          <p:nvPr/>
        </p:nvSpPr>
        <p:spPr bwMode="auto">
          <a:xfrm>
            <a:off x="6047898" y="4508341"/>
            <a:ext cx="50654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Pittsburgh</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107" name="Rectangle 104"/>
          <p:cNvSpPr>
            <a:spLocks noChangeArrowheads="1"/>
          </p:cNvSpPr>
          <p:nvPr/>
        </p:nvSpPr>
        <p:spPr bwMode="auto">
          <a:xfrm>
            <a:off x="6047898" y="4616291"/>
            <a:ext cx="4841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 Advanced</a:t>
            </a:r>
          </a:p>
          <a:p>
            <a:pPr lvl="0"/>
            <a:r>
              <a:rPr lang="en-US" altLang="en-US" sz="700" b="1" dirty="0">
                <a:solidFill>
                  <a:srgbClr val="000000"/>
                </a:solidFill>
                <a:latin typeface="+mj-lt"/>
              </a:rPr>
              <a:t>   materials</a:t>
            </a:r>
          </a:p>
        </p:txBody>
      </p:sp>
      <p:sp>
        <p:nvSpPr>
          <p:cNvPr id="109" name="Rectangle 106"/>
          <p:cNvSpPr>
            <a:spLocks noChangeArrowheads="1"/>
          </p:cNvSpPr>
          <p:nvPr/>
        </p:nvSpPr>
        <p:spPr bwMode="auto">
          <a:xfrm>
            <a:off x="6047898" y="4841716"/>
            <a:ext cx="3606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Energy</a:t>
            </a:r>
            <a:endParaRPr kumimoji="0" lang="en-US" altLang="en-US" sz="1600" b="1" i="0" u="none" strike="noStrike" cap="none" normalizeH="0" baseline="0" dirty="0" smtClean="0">
              <a:ln>
                <a:noFill/>
              </a:ln>
              <a:solidFill>
                <a:schemeClr val="tx1"/>
              </a:solidFill>
              <a:effectLst/>
              <a:latin typeface="+mj-lt"/>
            </a:endParaRPr>
          </a:p>
        </p:txBody>
      </p:sp>
      <p:sp>
        <p:nvSpPr>
          <p:cNvPr id="110" name="Rectangle 107"/>
          <p:cNvSpPr>
            <a:spLocks noChangeArrowheads="1"/>
          </p:cNvSpPr>
          <p:nvPr/>
        </p:nvSpPr>
        <p:spPr bwMode="auto">
          <a:xfrm>
            <a:off x="6911498" y="5978366"/>
            <a:ext cx="80951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Southern Florida</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11" name="Rectangle 108"/>
          <p:cNvSpPr>
            <a:spLocks noChangeArrowheads="1"/>
          </p:cNvSpPr>
          <p:nvPr/>
        </p:nvSpPr>
        <p:spPr bwMode="auto">
          <a:xfrm>
            <a:off x="6911498" y="6086316"/>
            <a:ext cx="83516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Health technology</a:t>
            </a:r>
            <a:endParaRPr kumimoji="0" lang="en-US" altLang="en-US" sz="1600" b="1" i="0" u="none" strike="noStrike" cap="none" normalizeH="0" baseline="0" smtClean="0">
              <a:ln>
                <a:noFill/>
              </a:ln>
              <a:solidFill>
                <a:schemeClr val="tx1"/>
              </a:solidFill>
              <a:effectLst/>
              <a:latin typeface="+mj-lt"/>
            </a:endParaRPr>
          </a:p>
        </p:txBody>
      </p:sp>
      <p:sp>
        <p:nvSpPr>
          <p:cNvPr id="112" name="Rectangle 109"/>
          <p:cNvSpPr>
            <a:spLocks noChangeArrowheads="1"/>
          </p:cNvSpPr>
          <p:nvPr/>
        </p:nvSpPr>
        <p:spPr bwMode="auto">
          <a:xfrm>
            <a:off x="6911498" y="6187916"/>
            <a:ext cx="5305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Computers</a:t>
            </a:r>
            <a:endParaRPr kumimoji="0" lang="en-US" altLang="en-US" sz="1600" b="1" i="0" u="none" strike="noStrike" cap="none" normalizeH="0" baseline="0" smtClean="0">
              <a:ln>
                <a:noFill/>
              </a:ln>
              <a:solidFill>
                <a:schemeClr val="tx1"/>
              </a:solidFill>
              <a:effectLst/>
              <a:latin typeface="+mj-lt"/>
            </a:endParaRPr>
          </a:p>
        </p:txBody>
      </p:sp>
      <p:sp>
        <p:nvSpPr>
          <p:cNvPr id="113" name="Rectangle 110"/>
          <p:cNvSpPr>
            <a:spLocks noChangeArrowheads="1"/>
          </p:cNvSpPr>
          <p:nvPr/>
        </p:nvSpPr>
        <p:spPr bwMode="auto">
          <a:xfrm>
            <a:off x="7121048" y="5283041"/>
            <a:ext cx="71333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North Carolina</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14" name="Rectangle 111"/>
          <p:cNvSpPr>
            <a:spLocks noChangeArrowheads="1"/>
          </p:cNvSpPr>
          <p:nvPr/>
        </p:nvSpPr>
        <p:spPr bwMode="auto">
          <a:xfrm>
            <a:off x="7121048" y="5390991"/>
            <a:ext cx="91531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Household furniture</a:t>
            </a:r>
            <a:endParaRPr kumimoji="0" lang="en-US" altLang="en-US" sz="1600" b="1" i="0" u="none" strike="noStrike" cap="none" normalizeH="0" baseline="0" smtClean="0">
              <a:ln>
                <a:noFill/>
              </a:ln>
              <a:solidFill>
                <a:schemeClr val="tx1"/>
              </a:solidFill>
              <a:effectLst/>
              <a:latin typeface="+mj-lt"/>
            </a:endParaRPr>
          </a:p>
        </p:txBody>
      </p:sp>
      <p:sp>
        <p:nvSpPr>
          <p:cNvPr id="115" name="Rectangle 112"/>
          <p:cNvSpPr>
            <a:spLocks noChangeArrowheads="1"/>
          </p:cNvSpPr>
          <p:nvPr/>
        </p:nvSpPr>
        <p:spPr bwMode="auto">
          <a:xfrm>
            <a:off x="7121048" y="5495766"/>
            <a:ext cx="73257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Synthetic fibers</a:t>
            </a:r>
            <a:endParaRPr kumimoji="0" lang="en-US" altLang="en-US" sz="1600" b="1" i="0" u="none" strike="noStrike" cap="none" normalizeH="0" baseline="0" dirty="0" smtClean="0">
              <a:ln>
                <a:noFill/>
              </a:ln>
              <a:solidFill>
                <a:schemeClr val="tx1"/>
              </a:solidFill>
              <a:effectLst/>
              <a:latin typeface="+mj-lt"/>
            </a:endParaRPr>
          </a:p>
        </p:txBody>
      </p:sp>
      <p:sp>
        <p:nvSpPr>
          <p:cNvPr id="116" name="Rectangle 113"/>
          <p:cNvSpPr>
            <a:spLocks noChangeArrowheads="1"/>
          </p:cNvSpPr>
          <p:nvPr/>
        </p:nvSpPr>
        <p:spPr bwMode="auto">
          <a:xfrm>
            <a:off x="7121048" y="5600541"/>
            <a:ext cx="38632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Hosiery</a:t>
            </a:r>
            <a:endParaRPr kumimoji="0" lang="en-US" altLang="en-US" sz="1600" b="1" i="0" u="none" strike="noStrike" cap="none" normalizeH="0" baseline="0" smtClean="0">
              <a:ln>
                <a:noFill/>
              </a:ln>
              <a:solidFill>
                <a:schemeClr val="tx1"/>
              </a:solidFill>
              <a:effectLst/>
              <a:latin typeface="+mj-lt"/>
            </a:endParaRPr>
          </a:p>
        </p:txBody>
      </p:sp>
      <p:sp>
        <p:nvSpPr>
          <p:cNvPr id="117" name="Rectangle 114"/>
          <p:cNvSpPr>
            <a:spLocks noChangeArrowheads="1"/>
          </p:cNvSpPr>
          <p:nvPr/>
        </p:nvSpPr>
        <p:spPr bwMode="auto">
          <a:xfrm>
            <a:off x="5736748" y="5654516"/>
            <a:ext cx="4792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Nashville/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Louisville</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19" name="Rectangle 116"/>
          <p:cNvSpPr>
            <a:spLocks noChangeArrowheads="1"/>
          </p:cNvSpPr>
          <p:nvPr/>
        </p:nvSpPr>
        <p:spPr bwMode="auto">
          <a:xfrm>
            <a:off x="5736748" y="5864066"/>
            <a:ext cx="62998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 Hospital</a:t>
            </a:r>
          </a:p>
          <a:p>
            <a:pPr lvl="0"/>
            <a:r>
              <a:rPr lang="en-US" altLang="en-US" sz="700" b="1" dirty="0" smtClean="0">
                <a:solidFill>
                  <a:srgbClr val="000000"/>
                </a:solidFill>
                <a:latin typeface="+mj-lt"/>
              </a:rPr>
              <a:t>   management</a:t>
            </a:r>
            <a:endParaRPr kumimoji="0" lang="en-US" altLang="en-US" sz="1600" b="1" i="0" u="none" strike="noStrike" cap="none" normalizeH="0" baseline="0" dirty="0" smtClean="0">
              <a:ln>
                <a:noFill/>
              </a:ln>
              <a:solidFill>
                <a:schemeClr val="tx1"/>
              </a:solidFill>
              <a:effectLst/>
              <a:latin typeface="+mj-lt"/>
            </a:endParaRPr>
          </a:p>
        </p:txBody>
      </p:sp>
      <p:sp>
        <p:nvSpPr>
          <p:cNvPr id="121" name="Rectangle 118"/>
          <p:cNvSpPr>
            <a:spLocks noChangeArrowheads="1"/>
          </p:cNvSpPr>
          <p:nvPr/>
        </p:nvSpPr>
        <p:spPr bwMode="auto">
          <a:xfrm>
            <a:off x="1371123" y="5594191"/>
            <a:ext cx="3911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Phoenix</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22" name="Rectangle 119"/>
          <p:cNvSpPr>
            <a:spLocks noChangeArrowheads="1"/>
          </p:cNvSpPr>
          <p:nvPr/>
        </p:nvSpPr>
        <p:spPr bwMode="auto">
          <a:xfrm>
            <a:off x="1371123" y="5702141"/>
            <a:ext cx="5466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Helicopters</a:t>
            </a:r>
            <a:endParaRPr kumimoji="0" lang="en-US" altLang="en-US" sz="1600" b="1" i="0" u="none" strike="noStrike" cap="none" normalizeH="0" baseline="0" smtClean="0">
              <a:ln>
                <a:noFill/>
              </a:ln>
              <a:solidFill>
                <a:schemeClr val="tx1"/>
              </a:solidFill>
              <a:effectLst/>
              <a:latin typeface="+mj-lt"/>
            </a:endParaRPr>
          </a:p>
        </p:txBody>
      </p:sp>
      <p:sp>
        <p:nvSpPr>
          <p:cNvPr id="123" name="Rectangle 120"/>
          <p:cNvSpPr>
            <a:spLocks noChangeArrowheads="1"/>
          </p:cNvSpPr>
          <p:nvPr/>
        </p:nvSpPr>
        <p:spPr bwMode="auto">
          <a:xfrm>
            <a:off x="1371123" y="5806916"/>
            <a:ext cx="75982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Semiconductors</a:t>
            </a:r>
            <a:endParaRPr kumimoji="0" lang="en-US" altLang="en-US" sz="1600" b="1" i="0" u="none" strike="noStrike" cap="none" normalizeH="0" baseline="0" smtClean="0">
              <a:ln>
                <a:noFill/>
              </a:ln>
              <a:solidFill>
                <a:schemeClr val="tx1"/>
              </a:solidFill>
              <a:effectLst/>
              <a:latin typeface="+mj-lt"/>
            </a:endParaRPr>
          </a:p>
        </p:txBody>
      </p:sp>
      <p:sp>
        <p:nvSpPr>
          <p:cNvPr id="124" name="Rectangle 121"/>
          <p:cNvSpPr>
            <a:spLocks noChangeArrowheads="1"/>
          </p:cNvSpPr>
          <p:nvPr/>
        </p:nvSpPr>
        <p:spPr bwMode="auto">
          <a:xfrm>
            <a:off x="1371123" y="5911691"/>
            <a:ext cx="101790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Electronic testing labs</a:t>
            </a:r>
            <a:endParaRPr kumimoji="0" lang="en-US" altLang="en-US" sz="1600" b="1" i="0" u="none" strike="noStrike" cap="none" normalizeH="0" baseline="0" smtClean="0">
              <a:ln>
                <a:noFill/>
              </a:ln>
              <a:solidFill>
                <a:schemeClr val="tx1"/>
              </a:solidFill>
              <a:effectLst/>
              <a:latin typeface="+mj-lt"/>
            </a:endParaRPr>
          </a:p>
        </p:txBody>
      </p:sp>
      <p:sp>
        <p:nvSpPr>
          <p:cNvPr id="125" name="Rectangle 122"/>
          <p:cNvSpPr>
            <a:spLocks noChangeArrowheads="1"/>
          </p:cNvSpPr>
          <p:nvPr/>
        </p:nvSpPr>
        <p:spPr bwMode="auto">
          <a:xfrm>
            <a:off x="1371123" y="6016466"/>
            <a:ext cx="33823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Optics</a:t>
            </a:r>
            <a:endParaRPr kumimoji="0" lang="en-US" altLang="en-US" sz="1600" b="1" i="0" u="none" strike="noStrike" cap="none" normalizeH="0" baseline="0" smtClean="0">
              <a:ln>
                <a:noFill/>
              </a:ln>
              <a:solidFill>
                <a:schemeClr val="tx1"/>
              </a:solidFill>
              <a:effectLst/>
              <a:latin typeface="+mj-lt"/>
            </a:endParaRPr>
          </a:p>
        </p:txBody>
      </p:sp>
      <p:sp>
        <p:nvSpPr>
          <p:cNvPr id="126" name="Rectangle 123"/>
          <p:cNvSpPr>
            <a:spLocks noChangeArrowheads="1"/>
          </p:cNvSpPr>
          <p:nvPr/>
        </p:nvSpPr>
        <p:spPr bwMode="auto">
          <a:xfrm>
            <a:off x="2526823" y="5946616"/>
            <a:ext cx="4376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Colorado</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27" name="Rectangle 124"/>
          <p:cNvSpPr>
            <a:spLocks noChangeArrowheads="1"/>
          </p:cNvSpPr>
          <p:nvPr/>
        </p:nvSpPr>
        <p:spPr bwMode="auto">
          <a:xfrm>
            <a:off x="2526823" y="6054566"/>
            <a:ext cx="211917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Computer-integrated systems and programming</a:t>
            </a:r>
            <a:endParaRPr kumimoji="0" lang="en-US" altLang="en-US" sz="1600" b="1" i="0" u="none" strike="noStrike" cap="none" normalizeH="0" baseline="0" dirty="0" smtClean="0">
              <a:ln>
                <a:noFill/>
              </a:ln>
              <a:solidFill>
                <a:schemeClr val="tx1"/>
              </a:solidFill>
              <a:effectLst/>
              <a:latin typeface="+mj-lt"/>
            </a:endParaRPr>
          </a:p>
        </p:txBody>
      </p:sp>
      <p:sp>
        <p:nvSpPr>
          <p:cNvPr id="128" name="Rectangle 125"/>
          <p:cNvSpPr>
            <a:spLocks noChangeArrowheads="1"/>
          </p:cNvSpPr>
          <p:nvPr/>
        </p:nvSpPr>
        <p:spPr bwMode="auto">
          <a:xfrm>
            <a:off x="2526823" y="6159341"/>
            <a:ext cx="9601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Engineering services</a:t>
            </a:r>
            <a:endParaRPr kumimoji="0" lang="en-US" altLang="en-US" sz="1600" b="1" i="0" u="none" strike="noStrike" cap="none" normalizeH="0" baseline="0" smtClean="0">
              <a:ln>
                <a:noFill/>
              </a:ln>
              <a:solidFill>
                <a:schemeClr val="tx1"/>
              </a:solidFill>
              <a:effectLst/>
              <a:latin typeface="+mj-lt"/>
            </a:endParaRPr>
          </a:p>
        </p:txBody>
      </p:sp>
      <p:sp>
        <p:nvSpPr>
          <p:cNvPr id="129" name="Rectangle 126"/>
          <p:cNvSpPr>
            <a:spLocks noChangeArrowheads="1"/>
          </p:cNvSpPr>
          <p:nvPr/>
        </p:nvSpPr>
        <p:spPr bwMode="auto">
          <a:xfrm>
            <a:off x="2526823" y="6264116"/>
            <a:ext cx="15372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Mining and oil and gas exploration</a:t>
            </a:r>
            <a:endParaRPr kumimoji="0" lang="en-US" altLang="en-US" sz="1600" b="1" i="0" u="none" strike="noStrike" cap="none" normalizeH="0" baseline="0" dirty="0" smtClean="0">
              <a:ln>
                <a:noFill/>
              </a:ln>
              <a:solidFill>
                <a:schemeClr val="tx1"/>
              </a:solidFill>
              <a:effectLst/>
              <a:latin typeface="+mj-lt"/>
            </a:endParaRPr>
          </a:p>
        </p:txBody>
      </p:sp>
      <p:sp>
        <p:nvSpPr>
          <p:cNvPr id="130" name="Rectangle 127"/>
          <p:cNvSpPr>
            <a:spLocks noChangeArrowheads="1"/>
          </p:cNvSpPr>
          <p:nvPr/>
        </p:nvSpPr>
        <p:spPr bwMode="auto">
          <a:xfrm>
            <a:off x="4263548" y="4822666"/>
            <a:ext cx="30457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Dallas</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131" name="Rectangle 128"/>
          <p:cNvSpPr>
            <a:spLocks noChangeArrowheads="1"/>
          </p:cNvSpPr>
          <p:nvPr/>
        </p:nvSpPr>
        <p:spPr bwMode="auto">
          <a:xfrm>
            <a:off x="4263548" y="4930616"/>
            <a:ext cx="53219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Real estate</a:t>
            </a:r>
            <a:endParaRPr kumimoji="0" lang="en-US" altLang="en-US" sz="1600" b="1" i="0" u="none" strike="noStrike" cap="none" normalizeH="0" baseline="0" smtClean="0">
              <a:ln>
                <a:noFill/>
              </a:ln>
              <a:solidFill>
                <a:schemeClr val="tx1"/>
              </a:solidFill>
              <a:effectLst/>
              <a:latin typeface="+mj-lt"/>
            </a:endParaRPr>
          </a:p>
        </p:txBody>
      </p:sp>
      <p:sp>
        <p:nvSpPr>
          <p:cNvPr id="132" name="Rectangle 129"/>
          <p:cNvSpPr>
            <a:spLocks noChangeArrowheads="1"/>
          </p:cNvSpPr>
          <p:nvPr/>
        </p:nvSpPr>
        <p:spPr bwMode="auto">
          <a:xfrm>
            <a:off x="4263548" y="5035391"/>
            <a:ext cx="6043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development</a:t>
            </a:r>
            <a:endParaRPr kumimoji="0" lang="en-US" altLang="en-US" sz="1600" b="1" i="0" u="none" strike="noStrike" cap="none" normalizeH="0" baseline="0" smtClean="0">
              <a:ln>
                <a:noFill/>
              </a:ln>
              <a:solidFill>
                <a:schemeClr val="tx1"/>
              </a:solidFill>
              <a:effectLst/>
              <a:latin typeface="+mj-lt"/>
            </a:endParaRPr>
          </a:p>
        </p:txBody>
      </p:sp>
      <p:sp>
        <p:nvSpPr>
          <p:cNvPr id="133" name="Rectangle 130"/>
          <p:cNvSpPr>
            <a:spLocks noChangeArrowheads="1"/>
          </p:cNvSpPr>
          <p:nvPr/>
        </p:nvSpPr>
        <p:spPr bwMode="auto">
          <a:xfrm>
            <a:off x="6016148" y="5111591"/>
            <a:ext cx="52578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Dalton, GA</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134" name="Rectangle 131"/>
          <p:cNvSpPr>
            <a:spLocks noChangeArrowheads="1"/>
          </p:cNvSpPr>
          <p:nvPr/>
        </p:nvSpPr>
        <p:spPr bwMode="auto">
          <a:xfrm>
            <a:off x="6016148" y="5216366"/>
            <a:ext cx="3911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Carpets</a:t>
            </a:r>
            <a:endParaRPr kumimoji="0" lang="en-US" altLang="en-US" sz="1600" b="1" i="0" u="none" strike="noStrike" cap="none" normalizeH="0" baseline="0" dirty="0" smtClean="0">
              <a:ln>
                <a:noFill/>
              </a:ln>
              <a:solidFill>
                <a:schemeClr val="tx1"/>
              </a:solidFill>
              <a:effectLst/>
              <a:latin typeface="+mj-lt"/>
            </a:endParaRPr>
          </a:p>
        </p:txBody>
      </p:sp>
      <p:sp>
        <p:nvSpPr>
          <p:cNvPr id="135" name="Rectangle 132"/>
          <p:cNvSpPr>
            <a:spLocks noChangeArrowheads="1"/>
          </p:cNvSpPr>
          <p:nvPr/>
        </p:nvSpPr>
        <p:spPr bwMode="auto">
          <a:xfrm>
            <a:off x="3952396" y="5238591"/>
            <a:ext cx="7934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Southeastern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Texas/Louisiana</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37" name="Rectangle 134"/>
          <p:cNvSpPr>
            <a:spLocks noChangeArrowheads="1"/>
          </p:cNvSpPr>
          <p:nvPr/>
        </p:nvSpPr>
        <p:spPr bwMode="auto">
          <a:xfrm>
            <a:off x="3952396" y="5451316"/>
            <a:ext cx="50654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Chemicals</a:t>
            </a:r>
            <a:endParaRPr kumimoji="0" lang="en-US" altLang="en-US" sz="1600" b="1" i="0" u="none" strike="noStrike" cap="none" normalizeH="0" baseline="0" smtClean="0">
              <a:ln>
                <a:noFill/>
              </a:ln>
              <a:solidFill>
                <a:schemeClr val="tx1"/>
              </a:solidFill>
              <a:effectLst/>
              <a:latin typeface="+mj-lt"/>
            </a:endParaRPr>
          </a:p>
        </p:txBody>
      </p:sp>
      <p:sp>
        <p:nvSpPr>
          <p:cNvPr id="138" name="Rectangle 135"/>
          <p:cNvSpPr>
            <a:spLocks noChangeArrowheads="1"/>
          </p:cNvSpPr>
          <p:nvPr/>
        </p:nvSpPr>
        <p:spPr bwMode="auto">
          <a:xfrm>
            <a:off x="4987448" y="5968841"/>
            <a:ext cx="6524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Baton Rouge/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New Orleans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40" name="Rectangle 137"/>
          <p:cNvSpPr>
            <a:spLocks noChangeArrowheads="1"/>
          </p:cNvSpPr>
          <p:nvPr/>
        </p:nvSpPr>
        <p:spPr bwMode="auto">
          <a:xfrm>
            <a:off x="4987448" y="6181566"/>
            <a:ext cx="7213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Specialty foods</a:t>
            </a:r>
            <a:endParaRPr kumimoji="0" lang="en-US" altLang="en-US" sz="1600" b="1" i="0" u="none" strike="noStrike" cap="none" normalizeH="0" baseline="0" dirty="0" smtClean="0">
              <a:ln>
                <a:noFill/>
              </a:ln>
              <a:solidFill>
                <a:schemeClr val="tx1"/>
              </a:solidFill>
              <a:effectLst/>
              <a:latin typeface="+mj-lt"/>
            </a:endParaRPr>
          </a:p>
        </p:txBody>
      </p:sp>
      <p:sp>
        <p:nvSpPr>
          <p:cNvPr id="141" name="Rectangle 138"/>
          <p:cNvSpPr>
            <a:spLocks noChangeArrowheads="1"/>
          </p:cNvSpPr>
          <p:nvPr/>
        </p:nvSpPr>
        <p:spPr bwMode="auto">
          <a:xfrm>
            <a:off x="1421923" y="5140166"/>
            <a:ext cx="43281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Carlsbad</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142" name="Rectangle 139"/>
          <p:cNvSpPr>
            <a:spLocks noChangeArrowheads="1"/>
          </p:cNvSpPr>
          <p:nvPr/>
        </p:nvSpPr>
        <p:spPr bwMode="auto">
          <a:xfrm>
            <a:off x="1421923" y="5248116"/>
            <a:ext cx="71814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Golf equipment</a:t>
            </a:r>
            <a:endParaRPr kumimoji="0" lang="en-US" altLang="en-US" sz="1600" b="1" i="0" u="none" strike="noStrike" cap="none" normalizeH="0" baseline="0" smtClean="0">
              <a:ln>
                <a:noFill/>
              </a:ln>
              <a:solidFill>
                <a:schemeClr val="tx1"/>
              </a:solidFill>
              <a:effectLst/>
              <a:latin typeface="+mj-lt"/>
            </a:endParaRPr>
          </a:p>
        </p:txBody>
      </p:sp>
      <p:sp>
        <p:nvSpPr>
          <p:cNvPr id="143" name="Rectangle 140"/>
          <p:cNvSpPr>
            <a:spLocks noChangeArrowheads="1"/>
          </p:cNvSpPr>
          <p:nvPr/>
        </p:nvSpPr>
        <p:spPr bwMode="auto">
          <a:xfrm>
            <a:off x="2796698" y="4054316"/>
            <a:ext cx="50654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Las Vegas</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144" name="Rectangle 141"/>
          <p:cNvSpPr>
            <a:spLocks noChangeArrowheads="1"/>
          </p:cNvSpPr>
          <p:nvPr/>
        </p:nvSpPr>
        <p:spPr bwMode="auto">
          <a:xfrm>
            <a:off x="2796698" y="4162266"/>
            <a:ext cx="6203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Amusements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700" b="1" dirty="0" smtClean="0">
                <a:solidFill>
                  <a:srgbClr val="000000"/>
                </a:solidFill>
                <a:latin typeface="+mj-lt"/>
              </a:rPr>
              <a:t>  </a:t>
            </a:r>
            <a:r>
              <a:rPr kumimoji="0" lang="en-US" altLang="en-US" sz="700" b="1" i="0" u="none" strike="noStrike" cap="none" normalizeH="0" baseline="0" dirty="0" smtClean="0">
                <a:ln>
                  <a:noFill/>
                </a:ln>
                <a:solidFill>
                  <a:srgbClr val="000000"/>
                </a:solidFill>
                <a:effectLst/>
                <a:latin typeface="+mj-lt"/>
              </a:rPr>
              <a:t>and casinos</a:t>
            </a:r>
            <a:endParaRPr kumimoji="0" lang="en-US" altLang="en-US" sz="1600" b="1" i="0" u="none" strike="noStrike" cap="none" normalizeH="0" baseline="0" dirty="0" smtClean="0">
              <a:ln>
                <a:noFill/>
              </a:ln>
              <a:solidFill>
                <a:schemeClr val="tx1"/>
              </a:solidFill>
              <a:effectLst/>
              <a:latin typeface="+mj-lt"/>
            </a:endParaRPr>
          </a:p>
        </p:txBody>
      </p:sp>
      <p:sp>
        <p:nvSpPr>
          <p:cNvPr id="146" name="Rectangle 143"/>
          <p:cNvSpPr>
            <a:spLocks noChangeArrowheads="1"/>
          </p:cNvSpPr>
          <p:nvPr/>
        </p:nvSpPr>
        <p:spPr bwMode="auto">
          <a:xfrm>
            <a:off x="2796698" y="4371816"/>
            <a:ext cx="6395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Small airlines</a:t>
            </a:r>
            <a:endParaRPr kumimoji="0" lang="en-US" altLang="en-US" sz="1600" b="1" i="0" u="none" strike="noStrike" cap="none" normalizeH="0" baseline="0" smtClean="0">
              <a:ln>
                <a:noFill/>
              </a:ln>
              <a:solidFill>
                <a:schemeClr val="tx1"/>
              </a:solidFill>
              <a:effectLst/>
              <a:latin typeface="+mj-lt"/>
            </a:endParaRPr>
          </a:p>
        </p:txBody>
      </p:sp>
      <p:sp>
        <p:nvSpPr>
          <p:cNvPr id="147" name="Rectangle 144"/>
          <p:cNvSpPr>
            <a:spLocks noChangeArrowheads="1"/>
          </p:cNvSpPr>
          <p:nvPr/>
        </p:nvSpPr>
        <p:spPr bwMode="auto">
          <a:xfrm>
            <a:off x="1218723" y="3857466"/>
            <a:ext cx="6684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Silicon Valley</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48" name="Rectangle 145"/>
          <p:cNvSpPr>
            <a:spLocks noChangeArrowheads="1"/>
          </p:cNvSpPr>
          <p:nvPr/>
        </p:nvSpPr>
        <p:spPr bwMode="auto">
          <a:xfrm>
            <a:off x="1218723" y="3965416"/>
            <a:ext cx="77264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Microelectronics</a:t>
            </a:r>
            <a:endParaRPr kumimoji="0" lang="en-US" altLang="en-US" sz="1600" b="1" i="0" u="none" strike="noStrike" cap="none" normalizeH="0" baseline="0" dirty="0" smtClean="0">
              <a:ln>
                <a:noFill/>
              </a:ln>
              <a:solidFill>
                <a:schemeClr val="tx1"/>
              </a:solidFill>
              <a:effectLst/>
              <a:latin typeface="+mj-lt"/>
            </a:endParaRPr>
          </a:p>
        </p:txBody>
      </p:sp>
      <p:sp>
        <p:nvSpPr>
          <p:cNvPr id="149" name="Rectangle 146"/>
          <p:cNvSpPr>
            <a:spLocks noChangeArrowheads="1"/>
          </p:cNvSpPr>
          <p:nvPr/>
        </p:nvSpPr>
        <p:spPr bwMode="auto">
          <a:xfrm>
            <a:off x="1218723" y="4070191"/>
            <a:ext cx="67967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Biotechnology</a:t>
            </a:r>
            <a:endParaRPr kumimoji="0" lang="en-US" altLang="en-US" sz="1600" b="1" i="0" u="none" strike="noStrike" cap="none" normalizeH="0" baseline="0" smtClean="0">
              <a:ln>
                <a:noFill/>
              </a:ln>
              <a:solidFill>
                <a:schemeClr val="tx1"/>
              </a:solidFill>
              <a:effectLst/>
              <a:latin typeface="+mj-lt"/>
            </a:endParaRPr>
          </a:p>
        </p:txBody>
      </p:sp>
      <p:sp>
        <p:nvSpPr>
          <p:cNvPr id="150" name="Rectangle 147"/>
          <p:cNvSpPr>
            <a:spLocks noChangeArrowheads="1"/>
          </p:cNvSpPr>
          <p:nvPr/>
        </p:nvSpPr>
        <p:spPr bwMode="auto">
          <a:xfrm>
            <a:off x="1218723" y="4171791"/>
            <a:ext cx="70211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Venture capital</a:t>
            </a:r>
            <a:endParaRPr kumimoji="0" lang="en-US" altLang="en-US" sz="1600" b="1" i="0" u="none" strike="noStrike" cap="none" normalizeH="0" baseline="0" smtClean="0">
              <a:ln>
                <a:noFill/>
              </a:ln>
              <a:solidFill>
                <a:schemeClr val="tx1"/>
              </a:solidFill>
              <a:effectLst/>
              <a:latin typeface="+mj-lt"/>
            </a:endParaRPr>
          </a:p>
        </p:txBody>
      </p:sp>
      <p:sp>
        <p:nvSpPr>
          <p:cNvPr id="151" name="Rectangle 148"/>
          <p:cNvSpPr>
            <a:spLocks noChangeArrowheads="1"/>
          </p:cNvSpPr>
          <p:nvPr/>
        </p:nvSpPr>
        <p:spPr bwMode="auto">
          <a:xfrm>
            <a:off x="1009173" y="4479766"/>
            <a:ext cx="84478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Los Angeles area</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152" name="Rectangle 149"/>
          <p:cNvSpPr>
            <a:spLocks noChangeArrowheads="1"/>
          </p:cNvSpPr>
          <p:nvPr/>
        </p:nvSpPr>
        <p:spPr bwMode="auto">
          <a:xfrm>
            <a:off x="1009173" y="4587716"/>
            <a:ext cx="105798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Defense and aerospace</a:t>
            </a:r>
            <a:endParaRPr kumimoji="0" lang="en-US" altLang="en-US" sz="1600" b="1" i="0" u="none" strike="noStrike" cap="none" normalizeH="0" baseline="0" dirty="0" smtClean="0">
              <a:ln>
                <a:noFill/>
              </a:ln>
              <a:solidFill>
                <a:schemeClr val="tx1"/>
              </a:solidFill>
              <a:effectLst/>
              <a:latin typeface="+mj-lt"/>
            </a:endParaRPr>
          </a:p>
        </p:txBody>
      </p:sp>
      <p:sp>
        <p:nvSpPr>
          <p:cNvPr id="153" name="Rectangle 150"/>
          <p:cNvSpPr>
            <a:spLocks noChangeArrowheads="1"/>
          </p:cNvSpPr>
          <p:nvPr/>
        </p:nvSpPr>
        <p:spPr bwMode="auto">
          <a:xfrm>
            <a:off x="1009173" y="4692491"/>
            <a:ext cx="66204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 Entertainment</a:t>
            </a:r>
            <a:endParaRPr kumimoji="0" lang="en-US" altLang="en-US" sz="1600" b="1" i="0" u="none" strike="noStrike" cap="none" normalizeH="0" baseline="0" smtClean="0">
              <a:ln>
                <a:noFill/>
              </a:ln>
              <a:solidFill>
                <a:schemeClr val="tx1"/>
              </a:solidFill>
              <a:effectLst/>
              <a:latin typeface="+mj-lt"/>
            </a:endParaRPr>
          </a:p>
        </p:txBody>
      </p:sp>
      <p:sp>
        <p:nvSpPr>
          <p:cNvPr id="154" name="Rectangle 151"/>
          <p:cNvSpPr>
            <a:spLocks noChangeArrowheads="1"/>
          </p:cNvSpPr>
          <p:nvPr/>
        </p:nvSpPr>
        <p:spPr bwMode="auto">
          <a:xfrm>
            <a:off x="7292498" y="3924141"/>
            <a:ext cx="40876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Hartford</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55" name="Rectangle 152"/>
          <p:cNvSpPr>
            <a:spLocks noChangeArrowheads="1"/>
          </p:cNvSpPr>
          <p:nvPr/>
        </p:nvSpPr>
        <p:spPr bwMode="auto">
          <a:xfrm>
            <a:off x="7292498" y="4032091"/>
            <a:ext cx="48090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 Insurance</a:t>
            </a:r>
            <a:endParaRPr kumimoji="0" lang="en-US" altLang="en-US" sz="1600" b="1" i="0" u="none" strike="noStrike" cap="none" normalizeH="0" baseline="0" dirty="0" smtClean="0">
              <a:ln>
                <a:noFill/>
              </a:ln>
              <a:solidFill>
                <a:schemeClr val="tx1"/>
              </a:solidFill>
              <a:effectLst/>
              <a:latin typeface="+mj-lt"/>
            </a:endParaRPr>
          </a:p>
        </p:txBody>
      </p:sp>
      <p:sp>
        <p:nvSpPr>
          <p:cNvPr id="2675" name="Line 623"/>
          <p:cNvSpPr>
            <a:spLocks noChangeShapeType="1"/>
          </p:cNvSpPr>
          <p:nvPr/>
        </p:nvSpPr>
        <p:spPr bwMode="auto">
          <a:xfrm flipV="1">
            <a:off x="6991350" y="2927350"/>
            <a:ext cx="152400" cy="814388"/>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76" name="Line 624"/>
          <p:cNvSpPr>
            <a:spLocks noChangeShapeType="1"/>
          </p:cNvSpPr>
          <p:nvPr/>
        </p:nvSpPr>
        <p:spPr bwMode="auto">
          <a:xfrm flipH="1" flipV="1">
            <a:off x="6648450" y="3165475"/>
            <a:ext cx="171450" cy="608013"/>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77" name="Line 625"/>
          <p:cNvSpPr>
            <a:spLocks noChangeShapeType="1"/>
          </p:cNvSpPr>
          <p:nvPr/>
        </p:nvSpPr>
        <p:spPr bwMode="auto">
          <a:xfrm>
            <a:off x="6886575" y="3910013"/>
            <a:ext cx="355600" cy="76200"/>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78" name="Line 626"/>
          <p:cNvSpPr>
            <a:spLocks noChangeShapeType="1"/>
          </p:cNvSpPr>
          <p:nvPr/>
        </p:nvSpPr>
        <p:spPr bwMode="auto">
          <a:xfrm flipV="1">
            <a:off x="6997700" y="3611563"/>
            <a:ext cx="273050" cy="238125"/>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79" name="Line 627"/>
          <p:cNvSpPr>
            <a:spLocks noChangeShapeType="1"/>
          </p:cNvSpPr>
          <p:nvPr/>
        </p:nvSpPr>
        <p:spPr bwMode="auto">
          <a:xfrm>
            <a:off x="6848475" y="4043363"/>
            <a:ext cx="387350" cy="200025"/>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80" name="Line 628"/>
          <p:cNvSpPr>
            <a:spLocks noChangeShapeType="1"/>
          </p:cNvSpPr>
          <p:nvPr/>
        </p:nvSpPr>
        <p:spPr bwMode="auto">
          <a:xfrm>
            <a:off x="6677025" y="4129088"/>
            <a:ext cx="355600" cy="669925"/>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81" name="Line 629"/>
          <p:cNvSpPr>
            <a:spLocks noChangeShapeType="1"/>
          </p:cNvSpPr>
          <p:nvPr/>
        </p:nvSpPr>
        <p:spPr bwMode="auto">
          <a:xfrm flipH="1" flipV="1">
            <a:off x="3902075" y="3079750"/>
            <a:ext cx="1122362" cy="690563"/>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82" name="Line 630"/>
          <p:cNvSpPr>
            <a:spLocks noChangeShapeType="1"/>
          </p:cNvSpPr>
          <p:nvPr/>
        </p:nvSpPr>
        <p:spPr bwMode="auto">
          <a:xfrm flipH="1" flipV="1">
            <a:off x="4460875" y="2733675"/>
            <a:ext cx="814387" cy="1306513"/>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83" name="Line 631"/>
          <p:cNvSpPr>
            <a:spLocks noChangeShapeType="1"/>
          </p:cNvSpPr>
          <p:nvPr/>
        </p:nvSpPr>
        <p:spPr bwMode="auto">
          <a:xfrm flipH="1" flipV="1">
            <a:off x="5110163" y="3184525"/>
            <a:ext cx="565150" cy="617538"/>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84" name="Line 632"/>
          <p:cNvSpPr>
            <a:spLocks noChangeShapeType="1"/>
          </p:cNvSpPr>
          <p:nvPr/>
        </p:nvSpPr>
        <p:spPr bwMode="auto">
          <a:xfrm flipH="1" flipV="1">
            <a:off x="5243513" y="2638425"/>
            <a:ext cx="650875" cy="1360488"/>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85" name="Line 633"/>
          <p:cNvSpPr>
            <a:spLocks noChangeShapeType="1"/>
          </p:cNvSpPr>
          <p:nvPr/>
        </p:nvSpPr>
        <p:spPr bwMode="auto">
          <a:xfrm flipH="1">
            <a:off x="1881188" y="5084763"/>
            <a:ext cx="1376362" cy="544513"/>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86" name="Line 634"/>
          <p:cNvSpPr>
            <a:spLocks noChangeShapeType="1"/>
          </p:cNvSpPr>
          <p:nvPr/>
        </p:nvSpPr>
        <p:spPr bwMode="auto">
          <a:xfrm flipH="1">
            <a:off x="2921000" y="4576763"/>
            <a:ext cx="1123950" cy="1350963"/>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87" name="Line 635"/>
          <p:cNvSpPr>
            <a:spLocks noChangeShapeType="1"/>
          </p:cNvSpPr>
          <p:nvPr/>
        </p:nvSpPr>
        <p:spPr bwMode="auto">
          <a:xfrm flipH="1" flipV="1">
            <a:off x="2481263" y="2905125"/>
            <a:ext cx="247650" cy="314325"/>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88" name="Line 636"/>
          <p:cNvSpPr>
            <a:spLocks noChangeShapeType="1"/>
          </p:cNvSpPr>
          <p:nvPr/>
        </p:nvSpPr>
        <p:spPr bwMode="auto">
          <a:xfrm flipH="1" flipV="1">
            <a:off x="2233613" y="3394075"/>
            <a:ext cx="415925" cy="265113"/>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89" name="Line 637"/>
          <p:cNvSpPr>
            <a:spLocks noChangeShapeType="1"/>
          </p:cNvSpPr>
          <p:nvPr/>
        </p:nvSpPr>
        <p:spPr bwMode="auto">
          <a:xfrm flipH="1" flipV="1">
            <a:off x="1935163" y="4246563"/>
            <a:ext cx="520700" cy="184150"/>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90" name="Line 638"/>
          <p:cNvSpPr>
            <a:spLocks noChangeShapeType="1"/>
          </p:cNvSpPr>
          <p:nvPr/>
        </p:nvSpPr>
        <p:spPr bwMode="auto">
          <a:xfrm flipH="1" flipV="1">
            <a:off x="2071688" y="4659313"/>
            <a:ext cx="600075" cy="196850"/>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91" name="Line 639"/>
          <p:cNvSpPr>
            <a:spLocks noChangeShapeType="1"/>
          </p:cNvSpPr>
          <p:nvPr/>
        </p:nvSpPr>
        <p:spPr bwMode="auto">
          <a:xfrm flipH="1">
            <a:off x="1890713" y="5005388"/>
            <a:ext cx="879475" cy="192088"/>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92" name="Line 640"/>
          <p:cNvSpPr>
            <a:spLocks noChangeShapeType="1"/>
          </p:cNvSpPr>
          <p:nvPr/>
        </p:nvSpPr>
        <p:spPr bwMode="auto">
          <a:xfrm flipH="1" flipV="1">
            <a:off x="3013075" y="4478338"/>
            <a:ext cx="15875" cy="168275"/>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93" name="Line 641"/>
          <p:cNvSpPr>
            <a:spLocks noChangeShapeType="1"/>
          </p:cNvSpPr>
          <p:nvPr/>
        </p:nvSpPr>
        <p:spPr bwMode="auto">
          <a:xfrm flipH="1" flipV="1">
            <a:off x="3063875" y="3602038"/>
            <a:ext cx="47625" cy="174625"/>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94" name="Line 642"/>
          <p:cNvSpPr>
            <a:spLocks noChangeShapeType="1"/>
          </p:cNvSpPr>
          <p:nvPr/>
        </p:nvSpPr>
        <p:spPr bwMode="auto">
          <a:xfrm flipH="1" flipV="1">
            <a:off x="4675188" y="5151438"/>
            <a:ext cx="76200" cy="68263"/>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95" name="Line 643"/>
          <p:cNvSpPr>
            <a:spLocks noChangeShapeType="1"/>
          </p:cNvSpPr>
          <p:nvPr/>
        </p:nvSpPr>
        <p:spPr bwMode="auto">
          <a:xfrm flipH="1" flipV="1">
            <a:off x="4738688" y="5454650"/>
            <a:ext cx="304800" cy="88900"/>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96" name="Line 644"/>
          <p:cNvSpPr>
            <a:spLocks noChangeShapeType="1"/>
          </p:cNvSpPr>
          <p:nvPr/>
        </p:nvSpPr>
        <p:spPr bwMode="auto">
          <a:xfrm flipH="1">
            <a:off x="5253038" y="5575300"/>
            <a:ext cx="200025" cy="390525"/>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97" name="Line 645"/>
          <p:cNvSpPr>
            <a:spLocks noChangeShapeType="1"/>
          </p:cNvSpPr>
          <p:nvPr/>
        </p:nvSpPr>
        <p:spPr bwMode="auto">
          <a:xfrm>
            <a:off x="6530975" y="5883275"/>
            <a:ext cx="327025" cy="142875"/>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98" name="Line 646"/>
          <p:cNvSpPr>
            <a:spLocks noChangeShapeType="1"/>
          </p:cNvSpPr>
          <p:nvPr/>
        </p:nvSpPr>
        <p:spPr bwMode="auto">
          <a:xfrm>
            <a:off x="6610350" y="4799013"/>
            <a:ext cx="463550" cy="544513"/>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99" name="Line 647"/>
          <p:cNvSpPr>
            <a:spLocks noChangeShapeType="1"/>
          </p:cNvSpPr>
          <p:nvPr/>
        </p:nvSpPr>
        <p:spPr bwMode="auto">
          <a:xfrm>
            <a:off x="4579938" y="4408488"/>
            <a:ext cx="133350" cy="222250"/>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700" name="Line 648"/>
          <p:cNvSpPr>
            <a:spLocks noChangeShapeType="1"/>
          </p:cNvSpPr>
          <p:nvPr/>
        </p:nvSpPr>
        <p:spPr bwMode="auto">
          <a:xfrm>
            <a:off x="4602163" y="3935413"/>
            <a:ext cx="203200" cy="282575"/>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701" name="Line 649"/>
          <p:cNvSpPr>
            <a:spLocks noChangeShapeType="1"/>
          </p:cNvSpPr>
          <p:nvPr/>
        </p:nvSpPr>
        <p:spPr bwMode="auto">
          <a:xfrm flipH="1">
            <a:off x="5497513" y="4205288"/>
            <a:ext cx="187325" cy="66675"/>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702" name="Line 650"/>
          <p:cNvSpPr>
            <a:spLocks noChangeShapeType="1"/>
          </p:cNvSpPr>
          <p:nvPr/>
        </p:nvSpPr>
        <p:spPr bwMode="auto">
          <a:xfrm>
            <a:off x="6265863" y="4198938"/>
            <a:ext cx="12700" cy="288925"/>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703" name="Line 651"/>
          <p:cNvSpPr>
            <a:spLocks noChangeShapeType="1"/>
          </p:cNvSpPr>
          <p:nvPr/>
        </p:nvSpPr>
        <p:spPr bwMode="auto">
          <a:xfrm flipH="1">
            <a:off x="5608638" y="4167188"/>
            <a:ext cx="444500" cy="495300"/>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704" name="Line 652"/>
          <p:cNvSpPr>
            <a:spLocks noChangeShapeType="1"/>
          </p:cNvSpPr>
          <p:nvPr/>
        </p:nvSpPr>
        <p:spPr bwMode="auto">
          <a:xfrm>
            <a:off x="5761038" y="4754563"/>
            <a:ext cx="3175" cy="881063"/>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705" name="Line 653"/>
          <p:cNvSpPr>
            <a:spLocks noChangeShapeType="1"/>
          </p:cNvSpPr>
          <p:nvPr/>
        </p:nvSpPr>
        <p:spPr bwMode="auto">
          <a:xfrm>
            <a:off x="5951538" y="4989513"/>
            <a:ext cx="69850" cy="114300"/>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706" name="Line 654"/>
          <p:cNvSpPr>
            <a:spLocks noChangeShapeType="1"/>
          </p:cNvSpPr>
          <p:nvPr/>
        </p:nvSpPr>
        <p:spPr bwMode="auto">
          <a:xfrm flipV="1">
            <a:off x="5843588" y="3409950"/>
            <a:ext cx="50800" cy="306388"/>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707" name="Line 655"/>
          <p:cNvSpPr>
            <a:spLocks noChangeShapeType="1"/>
          </p:cNvSpPr>
          <p:nvPr/>
        </p:nvSpPr>
        <p:spPr bwMode="auto">
          <a:xfrm flipH="1" flipV="1">
            <a:off x="6142038" y="2933700"/>
            <a:ext cx="225425" cy="890588"/>
          </a:xfrm>
          <a:prstGeom prst="line">
            <a:avLst/>
          </a:prstGeom>
          <a:noFill/>
          <a:ln w="9525">
            <a:solidFill>
              <a:srgbClr val="8082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Tree>
    <p:extLst>
      <p:ext uri="{BB962C8B-B14F-4D97-AF65-F5344CB8AC3E}">
        <p14:creationId xmlns:p14="http://schemas.microsoft.com/office/powerpoint/2010/main" val="12457163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D600-1A65-44AF-BD8E-F27637584337}"/>
              </a:ext>
            </a:extLst>
          </p:cNvPr>
          <p:cNvSpPr>
            <a:spLocks noGrp="1"/>
          </p:cNvSpPr>
          <p:nvPr>
            <p:ph type="title"/>
          </p:nvPr>
        </p:nvSpPr>
        <p:spPr>
          <a:xfrm>
            <a:off x="457199" y="215371"/>
            <a:ext cx="8323943" cy="1097279"/>
          </a:xfrm>
        </p:spPr>
        <p:txBody>
          <a:bodyPr/>
          <a:lstStyle/>
          <a:p>
            <a:r>
              <a:rPr lang="en-US" altLang="en-US" sz="3400" dirty="0"/>
              <a:t>12.3.3 Economic Specialization of Settlements </a:t>
            </a:r>
            <a:r>
              <a:rPr lang="en-US" altLang="en-US" sz="2000" b="0" dirty="0"/>
              <a:t>(3 of 4)</a:t>
            </a:r>
            <a:endParaRPr lang="en-US" sz="2000" b="0" dirty="0"/>
          </a:p>
        </p:txBody>
      </p:sp>
      <p:sp>
        <p:nvSpPr>
          <p:cNvPr id="3" name="Content Placeholder 2">
            <a:extLst>
              <a:ext uri="{FF2B5EF4-FFF2-40B4-BE49-F238E27FC236}">
                <a16:creationId xmlns:a16="http://schemas.microsoft.com/office/drawing/2014/main" id="{CBCCBBFC-31C5-4104-9CBD-9E9D8B7ACA5B}"/>
              </a:ext>
            </a:extLst>
          </p:cNvPr>
          <p:cNvSpPr>
            <a:spLocks noGrp="1"/>
          </p:cNvSpPr>
          <p:nvPr>
            <p:ph sz="quarter" idx="13"/>
          </p:nvPr>
        </p:nvSpPr>
        <p:spPr>
          <a:xfrm>
            <a:off x="457199" y="1556327"/>
            <a:ext cx="8539315" cy="359559"/>
          </a:xfrm>
        </p:spPr>
        <p:txBody>
          <a:bodyPr/>
          <a:lstStyle/>
          <a:p>
            <a:pPr marL="432" indent="0">
              <a:buNone/>
            </a:pPr>
            <a:r>
              <a:rPr lang="en-US" sz="2200" b="1" dirty="0"/>
              <a:t>Figure 12-29:</a:t>
            </a:r>
            <a:r>
              <a:rPr lang="en-US" sz="2200" dirty="0"/>
              <a:t> High-tech jobs cluster in a few selected settlements.</a:t>
            </a:r>
            <a:endParaRPr lang="en-US" altLang="en-US" sz="22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20" y="2185381"/>
            <a:ext cx="5833999" cy="3984194"/>
          </a:xfrm>
          <a:prstGeom prst="rect">
            <a:avLst/>
          </a:prstGeom>
        </p:spPr>
      </p:pic>
      <p:sp>
        <p:nvSpPr>
          <p:cNvPr id="10" name="Rectangle 5"/>
          <p:cNvSpPr>
            <a:spLocks noChangeArrowheads="1"/>
          </p:cNvSpPr>
          <p:nvPr/>
        </p:nvSpPr>
        <p:spPr bwMode="auto">
          <a:xfrm>
            <a:off x="1697673" y="2327276"/>
            <a:ext cx="586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60000"/>
                    </a:schemeClr>
                  </a:glow>
                </a:effectLst>
                <a:latin typeface="+mj-lt"/>
              </a:rPr>
              <a:t>Seattle</a:t>
            </a:r>
            <a:endParaRPr kumimoji="0" lang="en-US" altLang="en-US" sz="20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1" name="Rectangle 6"/>
          <p:cNvSpPr>
            <a:spLocks noChangeArrowheads="1"/>
          </p:cNvSpPr>
          <p:nvPr/>
        </p:nvSpPr>
        <p:spPr bwMode="auto">
          <a:xfrm>
            <a:off x="2032000" y="3403600"/>
            <a:ext cx="12230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60000"/>
                    </a:schemeClr>
                  </a:glow>
                </a:effectLst>
                <a:latin typeface="+mj-lt"/>
              </a:rPr>
              <a:t>San Francisco</a:t>
            </a:r>
            <a:endParaRPr kumimoji="0" lang="en-US" altLang="en-US" sz="20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2" name="Rectangle 7"/>
          <p:cNvSpPr>
            <a:spLocks noChangeArrowheads="1"/>
          </p:cNvSpPr>
          <p:nvPr/>
        </p:nvSpPr>
        <p:spPr bwMode="auto">
          <a:xfrm>
            <a:off x="2085975" y="3571875"/>
            <a:ext cx="7854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60000"/>
                    </a:schemeClr>
                  </a:glow>
                </a:effectLst>
                <a:latin typeface="+mj-lt"/>
              </a:rPr>
              <a:t>San Jose</a:t>
            </a:r>
            <a:endParaRPr kumimoji="0" lang="en-US" altLang="en-US" sz="20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3" name="Rectangle 8"/>
          <p:cNvSpPr>
            <a:spLocks noChangeArrowheads="1"/>
          </p:cNvSpPr>
          <p:nvPr/>
        </p:nvSpPr>
        <p:spPr bwMode="auto">
          <a:xfrm>
            <a:off x="2936240" y="4172268"/>
            <a:ext cx="6957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60000"/>
                    </a:schemeClr>
                  </a:glow>
                </a:effectLst>
                <a:latin typeface="+mj-lt"/>
              </a:rPr>
              <a:t>Phoenix</a:t>
            </a:r>
            <a:endParaRPr kumimoji="0" lang="en-US" altLang="en-US" sz="20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4" name="Rectangle 9"/>
          <p:cNvSpPr>
            <a:spLocks noChangeArrowheads="1"/>
          </p:cNvSpPr>
          <p:nvPr/>
        </p:nvSpPr>
        <p:spPr bwMode="auto">
          <a:xfrm>
            <a:off x="3711575" y="3597275"/>
            <a:ext cx="6075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60000"/>
                    </a:schemeClr>
                  </a:glow>
                </a:effectLst>
                <a:latin typeface="+mj-lt"/>
              </a:rPr>
              <a:t>Denver</a:t>
            </a:r>
            <a:endParaRPr kumimoji="0" lang="en-US" altLang="en-US" sz="20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5" name="Rectangle 10"/>
          <p:cNvSpPr>
            <a:spLocks noChangeArrowheads="1"/>
          </p:cNvSpPr>
          <p:nvPr/>
        </p:nvSpPr>
        <p:spPr bwMode="auto">
          <a:xfrm>
            <a:off x="4482465" y="3346768"/>
            <a:ext cx="7053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60000"/>
                    </a:schemeClr>
                  </a:glow>
                </a:effectLst>
                <a:latin typeface="+mj-lt"/>
              </a:rPr>
              <a:t>Chicago</a:t>
            </a:r>
            <a:endParaRPr kumimoji="0" lang="en-US" altLang="en-US" sz="20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6" name="Rectangle 11"/>
          <p:cNvSpPr>
            <a:spLocks noChangeArrowheads="1"/>
          </p:cNvSpPr>
          <p:nvPr/>
        </p:nvSpPr>
        <p:spPr bwMode="auto">
          <a:xfrm>
            <a:off x="6770053" y="2924175"/>
            <a:ext cx="6155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60000"/>
                    </a:schemeClr>
                  </a:glow>
                </a:effectLst>
                <a:latin typeface="+mj-lt"/>
              </a:rPr>
              <a:t>Boston</a:t>
            </a:r>
            <a:endParaRPr kumimoji="0" lang="en-US" altLang="en-US" sz="20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7" name="Rectangle 12"/>
          <p:cNvSpPr>
            <a:spLocks noChangeArrowheads="1"/>
          </p:cNvSpPr>
          <p:nvPr/>
        </p:nvSpPr>
        <p:spPr bwMode="auto">
          <a:xfrm>
            <a:off x="6563678" y="3290888"/>
            <a:ext cx="8175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60000"/>
                    </a:schemeClr>
                  </a:glow>
                </a:effectLst>
                <a:latin typeface="+mj-lt"/>
              </a:rPr>
              <a:t>New York</a:t>
            </a:r>
            <a:endParaRPr kumimoji="0" lang="en-US" altLang="en-US" sz="20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8" name="Rectangle 13"/>
          <p:cNvSpPr>
            <a:spLocks noChangeArrowheads="1"/>
          </p:cNvSpPr>
          <p:nvPr/>
        </p:nvSpPr>
        <p:spPr bwMode="auto">
          <a:xfrm>
            <a:off x="6341428" y="3543300"/>
            <a:ext cx="14811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60000"/>
                    </a:schemeClr>
                  </a:glow>
                </a:effectLst>
                <a:latin typeface="+mj-lt"/>
              </a:rPr>
              <a:t>Washington, D.C.</a:t>
            </a:r>
            <a:endParaRPr kumimoji="0" lang="en-US" altLang="en-US" sz="20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9" name="Rectangle 14"/>
          <p:cNvSpPr>
            <a:spLocks noChangeArrowheads="1"/>
          </p:cNvSpPr>
          <p:nvPr/>
        </p:nvSpPr>
        <p:spPr bwMode="auto">
          <a:xfrm>
            <a:off x="5193030" y="3992563"/>
            <a:ext cx="7854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60000"/>
                    </a:schemeClr>
                  </a:glow>
                </a:effectLst>
                <a:latin typeface="+mj-lt"/>
              </a:rPr>
              <a:t>Charlotte</a:t>
            </a:r>
            <a:endParaRPr kumimoji="0" lang="en-US" altLang="en-US" sz="20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0" name="Rectangle 15"/>
          <p:cNvSpPr>
            <a:spLocks noChangeArrowheads="1"/>
          </p:cNvSpPr>
          <p:nvPr/>
        </p:nvSpPr>
        <p:spPr bwMode="auto">
          <a:xfrm>
            <a:off x="5036185" y="4258310"/>
            <a:ext cx="6059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60000"/>
                    </a:schemeClr>
                  </a:glow>
                </a:effectLst>
                <a:latin typeface="+mj-lt"/>
              </a:rPr>
              <a:t>Atlanta</a:t>
            </a:r>
            <a:endParaRPr kumimoji="0" lang="en-US" altLang="en-US" sz="20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1" name="Rectangle 16"/>
          <p:cNvSpPr>
            <a:spLocks noChangeArrowheads="1"/>
          </p:cNvSpPr>
          <p:nvPr/>
        </p:nvSpPr>
        <p:spPr bwMode="auto">
          <a:xfrm>
            <a:off x="3712210" y="4726623"/>
            <a:ext cx="5562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60000"/>
                    </a:schemeClr>
                  </a:glow>
                </a:effectLst>
                <a:latin typeface="+mj-lt"/>
              </a:rPr>
              <a:t>Austin</a:t>
            </a:r>
            <a:endParaRPr kumimoji="0" lang="en-US" altLang="en-US" sz="20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2" name="Rectangle 17"/>
          <p:cNvSpPr>
            <a:spLocks noChangeArrowheads="1"/>
          </p:cNvSpPr>
          <p:nvPr/>
        </p:nvSpPr>
        <p:spPr bwMode="auto">
          <a:xfrm>
            <a:off x="3415925" y="4312285"/>
            <a:ext cx="91531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60000"/>
                    </a:schemeClr>
                  </a:glow>
                </a:effectLst>
                <a:latin typeface="+mj-lt"/>
              </a:rPr>
              <a:t>Dallas-</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60000"/>
                    </a:schemeClr>
                  </a:glow>
                </a:effectLst>
                <a:latin typeface="+mj-lt"/>
              </a:rPr>
              <a:t>Fort Worth</a:t>
            </a:r>
            <a:endParaRPr kumimoji="0" lang="en-US" altLang="en-US" sz="20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4" name="Rectangle 19"/>
          <p:cNvSpPr>
            <a:spLocks noChangeArrowheads="1"/>
          </p:cNvSpPr>
          <p:nvPr/>
        </p:nvSpPr>
        <p:spPr bwMode="auto">
          <a:xfrm>
            <a:off x="1596673" y="4144010"/>
            <a:ext cx="69570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60000"/>
                    </a:schemeClr>
                  </a:glow>
                </a:effectLst>
                <a:latin typeface="+mj-lt"/>
              </a:rPr>
              <a:t>Los</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60000"/>
                    </a:schemeClr>
                  </a:glow>
                </a:effectLst>
                <a:latin typeface="+mj-lt"/>
              </a:rPr>
              <a:t>Angeles</a:t>
            </a:r>
            <a:endParaRPr kumimoji="0" lang="en-US" altLang="en-US" sz="20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6" name="Rectangle 21"/>
          <p:cNvSpPr>
            <a:spLocks noChangeArrowheads="1"/>
          </p:cNvSpPr>
          <p:nvPr/>
        </p:nvSpPr>
        <p:spPr bwMode="auto">
          <a:xfrm>
            <a:off x="4986338" y="5592763"/>
            <a:ext cx="11814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mj-lt"/>
              </a:rPr>
              <a:t>9.0 and above</a:t>
            </a:r>
            <a:endParaRPr kumimoji="0" lang="en-US" altLang="en-US" sz="2000" b="1" i="0" u="none" strike="noStrike" cap="none" normalizeH="0" baseline="0" dirty="0" smtClean="0">
              <a:ln>
                <a:noFill/>
              </a:ln>
              <a:solidFill>
                <a:schemeClr val="tx1"/>
              </a:solidFill>
              <a:effectLst/>
              <a:latin typeface="+mj-lt"/>
            </a:endParaRPr>
          </a:p>
        </p:txBody>
      </p:sp>
      <p:sp>
        <p:nvSpPr>
          <p:cNvPr id="27" name="Rectangle 22"/>
          <p:cNvSpPr>
            <a:spLocks noChangeArrowheads="1"/>
          </p:cNvSpPr>
          <p:nvPr/>
        </p:nvSpPr>
        <p:spPr bwMode="auto">
          <a:xfrm>
            <a:off x="4986338" y="5810250"/>
            <a:ext cx="5963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mj-lt"/>
              </a:rPr>
              <a:t>2.0–5.9</a:t>
            </a:r>
            <a:endParaRPr kumimoji="0" lang="en-US" altLang="en-US" sz="2000" b="1" i="0" u="none" strike="noStrike" cap="none" normalizeH="0" baseline="0" dirty="0" smtClean="0">
              <a:ln>
                <a:noFill/>
              </a:ln>
              <a:solidFill>
                <a:schemeClr val="tx1"/>
              </a:solidFill>
              <a:effectLst/>
              <a:latin typeface="+mj-lt"/>
            </a:endParaRPr>
          </a:p>
        </p:txBody>
      </p:sp>
      <p:sp>
        <p:nvSpPr>
          <p:cNvPr id="28" name="Rectangle 23"/>
          <p:cNvSpPr>
            <a:spLocks noChangeArrowheads="1"/>
          </p:cNvSpPr>
          <p:nvPr/>
        </p:nvSpPr>
        <p:spPr bwMode="auto">
          <a:xfrm>
            <a:off x="4986338" y="6027738"/>
            <a:ext cx="5963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mj-lt"/>
              </a:rPr>
              <a:t>1.0–1.9</a:t>
            </a:r>
            <a:endParaRPr kumimoji="0" lang="en-US" altLang="en-US" sz="2000" b="1" i="0" u="none" strike="noStrike" cap="none" normalizeH="0" baseline="0" dirty="0" smtClean="0">
              <a:ln>
                <a:noFill/>
              </a:ln>
              <a:solidFill>
                <a:schemeClr val="tx1"/>
              </a:solidFill>
              <a:effectLst/>
              <a:latin typeface="+mj-lt"/>
            </a:endParaRPr>
          </a:p>
        </p:txBody>
      </p:sp>
      <p:sp>
        <p:nvSpPr>
          <p:cNvPr id="29" name="Rectangle 24"/>
          <p:cNvSpPr>
            <a:spLocks noChangeArrowheads="1"/>
          </p:cNvSpPr>
          <p:nvPr/>
        </p:nvSpPr>
        <p:spPr bwMode="auto">
          <a:xfrm>
            <a:off x="4818063" y="5192713"/>
            <a:ext cx="155010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Black" panose="020B0A04020102020204" pitchFamily="34" charset="0"/>
              </a:rPr>
              <a:t>Percent of</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Black" panose="020B0A04020102020204" pitchFamily="34" charset="0"/>
              </a:rPr>
              <a:t>national growth</a:t>
            </a:r>
            <a:endParaRPr kumimoji="0" lang="en-US" altLang="en-US" sz="20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28358668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D600-1A65-44AF-BD8E-F27637584337}"/>
              </a:ext>
            </a:extLst>
          </p:cNvPr>
          <p:cNvSpPr>
            <a:spLocks noGrp="1"/>
          </p:cNvSpPr>
          <p:nvPr>
            <p:ph type="title"/>
          </p:nvPr>
        </p:nvSpPr>
        <p:spPr>
          <a:xfrm>
            <a:off x="457199" y="215371"/>
            <a:ext cx="8323943" cy="1097279"/>
          </a:xfrm>
        </p:spPr>
        <p:txBody>
          <a:bodyPr/>
          <a:lstStyle/>
          <a:p>
            <a:r>
              <a:rPr lang="en-US" altLang="en-US" sz="3400" dirty="0"/>
              <a:t>12.3.3 Economic Specialization of Settlements </a:t>
            </a:r>
            <a:r>
              <a:rPr lang="en-US" altLang="en-US" sz="2000" b="0" dirty="0"/>
              <a:t>(4 of 4)</a:t>
            </a:r>
            <a:endParaRPr lang="en-US" sz="2000" b="0" dirty="0"/>
          </a:p>
        </p:txBody>
      </p:sp>
      <p:sp>
        <p:nvSpPr>
          <p:cNvPr id="3" name="Content Placeholder 2">
            <a:extLst>
              <a:ext uri="{FF2B5EF4-FFF2-40B4-BE49-F238E27FC236}">
                <a16:creationId xmlns:a16="http://schemas.microsoft.com/office/drawing/2014/main" id="{CBCCBBFC-31C5-4104-9CBD-9E9D8B7ACA5B}"/>
              </a:ext>
            </a:extLst>
          </p:cNvPr>
          <p:cNvSpPr>
            <a:spLocks noGrp="1"/>
          </p:cNvSpPr>
          <p:nvPr>
            <p:ph sz="quarter" idx="13"/>
          </p:nvPr>
        </p:nvSpPr>
        <p:spPr>
          <a:xfrm>
            <a:off x="457199" y="1556327"/>
            <a:ext cx="8238227" cy="729673"/>
          </a:xfrm>
        </p:spPr>
        <p:txBody>
          <a:bodyPr/>
          <a:lstStyle/>
          <a:p>
            <a:pPr marL="432" indent="0">
              <a:buNone/>
            </a:pPr>
            <a:r>
              <a:rPr lang="en-US" sz="2200" b="1" dirty="0"/>
              <a:t>Figure 12-30:</a:t>
            </a:r>
            <a:r>
              <a:rPr lang="en-US" sz="2200" dirty="0"/>
              <a:t> Talented professionals gravitate to cities with a lot of cultural attractions.</a:t>
            </a:r>
            <a:endParaRPr lang="en-US" altLang="en-US" sz="22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9066" y="2406093"/>
            <a:ext cx="6344479" cy="3978132"/>
          </a:xfrm>
          <a:prstGeom prst="rect">
            <a:avLst/>
          </a:prstGeom>
        </p:spPr>
      </p:pic>
      <p:sp>
        <p:nvSpPr>
          <p:cNvPr id="10" name="Rectangle 5"/>
          <p:cNvSpPr>
            <a:spLocks noChangeArrowheads="1"/>
          </p:cNvSpPr>
          <p:nvPr/>
        </p:nvSpPr>
        <p:spPr bwMode="auto">
          <a:xfrm>
            <a:off x="3815451" y="5164138"/>
            <a:ext cx="4792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glow rad="63500">
                    <a:schemeClr val="bg1">
                      <a:alpha val="60000"/>
                    </a:schemeClr>
                  </a:glow>
                </a:effectLst>
                <a:latin typeface="+mj-lt"/>
              </a:rPr>
              <a:t>Austin</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1" name="Rectangle 6"/>
          <p:cNvSpPr>
            <a:spLocks noChangeArrowheads="1"/>
          </p:cNvSpPr>
          <p:nvPr/>
        </p:nvSpPr>
        <p:spPr bwMode="auto">
          <a:xfrm>
            <a:off x="2586994" y="4286250"/>
            <a:ext cx="7598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glow rad="63500">
                    <a:schemeClr val="bg1">
                      <a:alpha val="60000"/>
                    </a:schemeClr>
                  </a:glow>
                </a:effectLst>
                <a:latin typeface="+mj-lt"/>
              </a:rPr>
              <a:t>Las Vegas</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2" name="Rectangle 7"/>
          <p:cNvSpPr>
            <a:spLocks noChangeArrowheads="1"/>
          </p:cNvSpPr>
          <p:nvPr/>
        </p:nvSpPr>
        <p:spPr bwMode="auto">
          <a:xfrm>
            <a:off x="4384675" y="5387975"/>
            <a:ext cx="625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glow rad="63500">
                    <a:schemeClr val="bg1">
                      <a:alpha val="60000"/>
                    </a:schemeClr>
                  </a:glow>
                </a:effectLst>
                <a:latin typeface="+mj-lt"/>
              </a:rPr>
              <a:t>Houston</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3" name="Rectangle 8"/>
          <p:cNvSpPr>
            <a:spLocks noChangeArrowheads="1"/>
          </p:cNvSpPr>
          <p:nvPr/>
        </p:nvSpPr>
        <p:spPr bwMode="auto">
          <a:xfrm>
            <a:off x="6558020" y="3923822"/>
            <a:ext cx="12775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glow rad="63500">
                    <a:schemeClr val="bg1">
                      <a:alpha val="60000"/>
                    </a:schemeClr>
                  </a:glow>
                </a:effectLst>
                <a:latin typeface="+mj-lt"/>
              </a:rPr>
              <a:t>Washington, D.C.</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4" name="Rectangle 9"/>
          <p:cNvSpPr>
            <a:spLocks noChangeArrowheads="1"/>
          </p:cNvSpPr>
          <p:nvPr/>
        </p:nvSpPr>
        <p:spPr bwMode="auto">
          <a:xfrm>
            <a:off x="6399061" y="4800600"/>
            <a:ext cx="80310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glow rad="63500">
                    <a:schemeClr val="bg1">
                      <a:alpha val="60000"/>
                    </a:schemeClr>
                  </a:glow>
                </a:effectLst>
                <a:latin typeface="+mj-lt"/>
              </a:rPr>
              <a:t>Charleston</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5" name="Rectangle 10"/>
          <p:cNvSpPr>
            <a:spLocks noChangeArrowheads="1"/>
          </p:cNvSpPr>
          <p:nvPr/>
        </p:nvSpPr>
        <p:spPr bwMode="auto">
          <a:xfrm>
            <a:off x="4475163" y="3538538"/>
            <a:ext cx="625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glow rad="63500">
                    <a:schemeClr val="bg1">
                      <a:alpha val="60000"/>
                    </a:schemeClr>
                  </a:glow>
                </a:effectLst>
                <a:latin typeface="+mj-lt"/>
              </a:rPr>
              <a:t>Madison</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6" name="Rectangle 11"/>
          <p:cNvSpPr>
            <a:spLocks noChangeArrowheads="1"/>
          </p:cNvSpPr>
          <p:nvPr/>
        </p:nvSpPr>
        <p:spPr bwMode="auto">
          <a:xfrm>
            <a:off x="5908675" y="5699125"/>
            <a:ext cx="43601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63500">
                    <a:schemeClr val="bg1">
                      <a:alpha val="60000"/>
                    </a:schemeClr>
                  </a:glow>
                </a:effectLst>
                <a:latin typeface="+mj-lt"/>
              </a:rPr>
              <a:t>Miami</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7" name="Rectangle 12"/>
          <p:cNvSpPr>
            <a:spLocks noChangeArrowheads="1"/>
          </p:cNvSpPr>
          <p:nvPr/>
        </p:nvSpPr>
        <p:spPr bwMode="auto">
          <a:xfrm>
            <a:off x="5576888" y="5270500"/>
            <a:ext cx="59150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glow rad="63500">
                    <a:schemeClr val="bg1">
                      <a:alpha val="60000"/>
                    </a:schemeClr>
                  </a:glow>
                </a:effectLst>
                <a:latin typeface="+mj-lt"/>
              </a:rPr>
              <a:t>Orlando</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8" name="Rectangle 13"/>
          <p:cNvSpPr>
            <a:spLocks noChangeArrowheads="1"/>
          </p:cNvSpPr>
          <p:nvPr/>
        </p:nvSpPr>
        <p:spPr bwMode="auto">
          <a:xfrm>
            <a:off x="5567363" y="5453063"/>
            <a:ext cx="4953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glow rad="63500">
                    <a:schemeClr val="bg1">
                      <a:alpha val="60000"/>
                    </a:schemeClr>
                  </a:glow>
                </a:effectLst>
                <a:latin typeface="+mj-lt"/>
              </a:rPr>
              <a:t>Tampa</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9" name="Rectangle 14"/>
          <p:cNvSpPr>
            <a:spLocks noChangeArrowheads="1"/>
          </p:cNvSpPr>
          <p:nvPr/>
        </p:nvSpPr>
        <p:spPr bwMode="auto">
          <a:xfrm>
            <a:off x="3409051" y="5518782"/>
            <a:ext cx="67005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glow rad="63500">
                    <a:schemeClr val="bg1">
                      <a:alpha val="60000"/>
                    </a:schemeClr>
                  </a:glow>
                </a:effectLst>
                <a:latin typeface="+mj-lt"/>
              </a:rPr>
              <a:t>Honolulu</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0" name="Rectangle 15"/>
          <p:cNvSpPr>
            <a:spLocks noChangeArrowheads="1"/>
          </p:cNvSpPr>
          <p:nvPr/>
        </p:nvSpPr>
        <p:spPr bwMode="auto">
          <a:xfrm>
            <a:off x="1394340" y="2549526"/>
            <a:ext cx="7101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63500">
                    <a:schemeClr val="bg1">
                      <a:alpha val="60000"/>
                    </a:schemeClr>
                  </a:glow>
                </a:effectLst>
                <a:latin typeface="Arial Black" panose="020B0A04020102020204" pitchFamily="34" charset="0"/>
              </a:rPr>
              <a:t>Seattle</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21" name="Rectangle 16"/>
          <p:cNvSpPr>
            <a:spLocks noChangeArrowheads="1"/>
          </p:cNvSpPr>
          <p:nvPr/>
        </p:nvSpPr>
        <p:spPr bwMode="auto">
          <a:xfrm>
            <a:off x="1198657" y="2871310"/>
            <a:ext cx="8303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63500">
                    <a:schemeClr val="bg1">
                      <a:alpha val="60000"/>
                    </a:schemeClr>
                  </a:glow>
                </a:effectLst>
                <a:latin typeface="Arial Black" panose="020B0A04020102020204" pitchFamily="34" charset="0"/>
              </a:rPr>
              <a:t>Portland</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22" name="Rectangle 17"/>
          <p:cNvSpPr>
            <a:spLocks noChangeArrowheads="1"/>
          </p:cNvSpPr>
          <p:nvPr/>
        </p:nvSpPr>
        <p:spPr bwMode="auto">
          <a:xfrm>
            <a:off x="1885319" y="3758722"/>
            <a:ext cx="1399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63500">
                    <a:schemeClr val="bg1">
                      <a:alpha val="60000"/>
                    </a:schemeClr>
                  </a:glow>
                </a:effectLst>
                <a:latin typeface="Arial Black" panose="020B0A04020102020204" pitchFamily="34" charset="0"/>
              </a:rPr>
              <a:t>San Francisco</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23" name="Rectangle 18"/>
          <p:cNvSpPr>
            <a:spLocks noChangeArrowheads="1"/>
          </p:cNvSpPr>
          <p:nvPr/>
        </p:nvSpPr>
        <p:spPr bwMode="auto">
          <a:xfrm>
            <a:off x="1953792" y="3937689"/>
            <a:ext cx="8992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63500">
                    <a:schemeClr val="bg1">
                      <a:alpha val="60000"/>
                    </a:schemeClr>
                  </a:glow>
                </a:effectLst>
                <a:latin typeface="Arial Black" panose="020B0A04020102020204" pitchFamily="34" charset="0"/>
              </a:rPr>
              <a:t>San Jose</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24" name="Rectangle 19"/>
          <p:cNvSpPr>
            <a:spLocks noChangeArrowheads="1"/>
          </p:cNvSpPr>
          <p:nvPr/>
        </p:nvSpPr>
        <p:spPr bwMode="auto">
          <a:xfrm>
            <a:off x="1154144" y="4632746"/>
            <a:ext cx="9890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63500">
                    <a:schemeClr val="bg1">
                      <a:alpha val="60000"/>
                    </a:schemeClr>
                  </a:glow>
                </a:effectLst>
                <a:latin typeface="Arial Black" panose="020B0A04020102020204" pitchFamily="34" charset="0"/>
              </a:rPr>
              <a:t>San Diego</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25" name="Rectangle 20"/>
          <p:cNvSpPr>
            <a:spLocks noChangeArrowheads="1"/>
          </p:cNvSpPr>
          <p:nvPr/>
        </p:nvSpPr>
        <p:spPr bwMode="auto">
          <a:xfrm>
            <a:off x="3715497" y="3944938"/>
            <a:ext cx="6892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63500">
                    <a:schemeClr val="bg1">
                      <a:alpha val="60000"/>
                    </a:schemeClr>
                  </a:glow>
                </a:effectLst>
                <a:latin typeface="Arial Black" panose="020B0A04020102020204" pitchFamily="34" charset="0"/>
              </a:rPr>
              <a:t>Denver</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26" name="Rectangle 21"/>
          <p:cNvSpPr>
            <a:spLocks noChangeArrowheads="1"/>
          </p:cNvSpPr>
          <p:nvPr/>
        </p:nvSpPr>
        <p:spPr bwMode="auto">
          <a:xfrm>
            <a:off x="4423388" y="4937546"/>
            <a:ext cx="75822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63500">
                    <a:schemeClr val="bg1">
                      <a:alpha val="60000"/>
                    </a:schemeClr>
                  </a:glow>
                </a:effectLst>
                <a:latin typeface="Arial Black" panose="020B0A04020102020204" pitchFamily="34" charset="0"/>
              </a:rPr>
              <a:t>New</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63500">
                    <a:schemeClr val="bg1">
                      <a:alpha val="60000"/>
                    </a:schemeClr>
                  </a:glow>
                </a:effectLst>
                <a:latin typeface="Arial Black" panose="020B0A04020102020204" pitchFamily="34" charset="0"/>
              </a:rPr>
              <a:t>Orleans</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28" name="Rectangle 23"/>
          <p:cNvSpPr>
            <a:spLocks noChangeArrowheads="1"/>
          </p:cNvSpPr>
          <p:nvPr/>
        </p:nvSpPr>
        <p:spPr bwMode="auto">
          <a:xfrm>
            <a:off x="7015908" y="3224213"/>
            <a:ext cx="6892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63500">
                    <a:schemeClr val="bg1">
                      <a:alpha val="60000"/>
                    </a:schemeClr>
                  </a:glow>
                </a:effectLst>
                <a:latin typeface="Arial Black" panose="020B0A04020102020204" pitchFamily="34" charset="0"/>
              </a:rPr>
              <a:t>Boston</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29" name="Rectangle 24"/>
          <p:cNvSpPr>
            <a:spLocks noChangeArrowheads="1"/>
          </p:cNvSpPr>
          <p:nvPr/>
        </p:nvSpPr>
        <p:spPr bwMode="auto">
          <a:xfrm>
            <a:off x="6775718" y="3614738"/>
            <a:ext cx="9585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63500">
                    <a:schemeClr val="bg1">
                      <a:alpha val="60000"/>
                    </a:schemeClr>
                  </a:glow>
                </a:effectLst>
                <a:latin typeface="Arial Black" panose="020B0A04020102020204" pitchFamily="34" charset="0"/>
              </a:rPr>
              <a:t>New York</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30" name="Rectangle 25"/>
          <p:cNvSpPr>
            <a:spLocks noChangeArrowheads="1"/>
          </p:cNvSpPr>
          <p:nvPr/>
        </p:nvSpPr>
        <p:spPr bwMode="auto">
          <a:xfrm>
            <a:off x="1308639" y="4195706"/>
            <a:ext cx="78867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63500">
                    <a:schemeClr val="bg1">
                      <a:alpha val="60000"/>
                    </a:schemeClr>
                  </a:glow>
                </a:effectLst>
                <a:latin typeface="Arial Black" panose="020B0A04020102020204" pitchFamily="34" charset="0"/>
              </a:rPr>
              <a:t>Los</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63500">
                    <a:schemeClr val="bg1">
                      <a:alpha val="60000"/>
                    </a:schemeClr>
                  </a:glow>
                </a:effectLst>
                <a:latin typeface="Arial Black" panose="020B0A04020102020204" pitchFamily="34" charset="0"/>
              </a:rPr>
              <a:t>Angeles</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32" name="Rectangle 27"/>
          <p:cNvSpPr>
            <a:spLocks noChangeArrowheads="1"/>
          </p:cNvSpPr>
          <p:nvPr/>
        </p:nvSpPr>
        <p:spPr bwMode="auto">
          <a:xfrm>
            <a:off x="7272605" y="5753100"/>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mj-lt"/>
              </a:rPr>
              <a:t>1–10</a:t>
            </a:r>
            <a:endParaRPr kumimoji="0" lang="en-US" altLang="en-US" sz="1800" b="1" i="0" u="none" strike="noStrike" cap="none" normalizeH="0" baseline="0" dirty="0" smtClean="0">
              <a:ln>
                <a:noFill/>
              </a:ln>
              <a:solidFill>
                <a:schemeClr val="tx1"/>
              </a:solidFill>
              <a:effectLst/>
              <a:latin typeface="+mj-lt"/>
            </a:endParaRPr>
          </a:p>
        </p:txBody>
      </p:sp>
      <p:sp>
        <p:nvSpPr>
          <p:cNvPr id="33" name="Rectangle 28"/>
          <p:cNvSpPr>
            <a:spLocks noChangeArrowheads="1"/>
          </p:cNvSpPr>
          <p:nvPr/>
        </p:nvSpPr>
        <p:spPr bwMode="auto">
          <a:xfrm>
            <a:off x="7272605" y="5988050"/>
            <a:ext cx="4969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11–20</a:t>
            </a:r>
            <a:endParaRPr kumimoji="0" lang="en-US" altLang="en-US" sz="1800" b="1" i="0" u="none" strike="noStrike" cap="none" normalizeH="0" baseline="0" smtClean="0">
              <a:ln>
                <a:noFill/>
              </a:ln>
              <a:solidFill>
                <a:schemeClr val="tx1"/>
              </a:solidFill>
              <a:effectLst/>
              <a:latin typeface="+mj-lt"/>
            </a:endParaRPr>
          </a:p>
        </p:txBody>
      </p:sp>
      <p:sp>
        <p:nvSpPr>
          <p:cNvPr id="34" name="Rectangle 29"/>
          <p:cNvSpPr>
            <a:spLocks noChangeArrowheads="1"/>
          </p:cNvSpPr>
          <p:nvPr/>
        </p:nvSpPr>
        <p:spPr bwMode="auto">
          <a:xfrm>
            <a:off x="6915620" y="5053109"/>
            <a:ext cx="10483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Black" panose="020B0A04020102020204" pitchFamily="34" charset="0"/>
              </a:rPr>
              <a:t>America’s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Black" panose="020B0A04020102020204" pitchFamily="34" charset="0"/>
              </a:rPr>
              <a:t>“coolest”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Black" panose="020B0A04020102020204" pitchFamily="34" charset="0"/>
              </a:rPr>
              <a:t>cities rank</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4947828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9560-D947-4400-AC57-D01E653E95B9}"/>
              </a:ext>
            </a:extLst>
          </p:cNvPr>
          <p:cNvSpPr>
            <a:spLocks noGrp="1"/>
          </p:cNvSpPr>
          <p:nvPr>
            <p:ph type="title"/>
          </p:nvPr>
        </p:nvSpPr>
        <p:spPr/>
        <p:txBody>
          <a:bodyPr/>
          <a:lstStyle/>
          <a:p>
            <a:r>
              <a:rPr lang="en-US" altLang="en-US" sz="3400" dirty="0"/>
              <a:t>Key Issue 4: Why Do Services Cluster in Settlements?</a:t>
            </a:r>
            <a:endParaRPr lang="en-US" sz="3400" dirty="0"/>
          </a:p>
        </p:txBody>
      </p:sp>
      <p:sp>
        <p:nvSpPr>
          <p:cNvPr id="3" name="Content Placeholder 2">
            <a:extLst>
              <a:ext uri="{FF2B5EF4-FFF2-40B4-BE49-F238E27FC236}">
                <a16:creationId xmlns:a16="http://schemas.microsoft.com/office/drawing/2014/main" id="{8333522F-E8F2-47F0-8AF5-B5C6E907396D}"/>
              </a:ext>
            </a:extLst>
          </p:cNvPr>
          <p:cNvSpPr>
            <a:spLocks noGrp="1"/>
          </p:cNvSpPr>
          <p:nvPr>
            <p:ph sz="quarter" idx="13"/>
          </p:nvPr>
        </p:nvSpPr>
        <p:spPr/>
        <p:txBody>
          <a:bodyPr/>
          <a:lstStyle/>
          <a:p>
            <a:pPr marL="914400" indent="-1828800">
              <a:spcBef>
                <a:spcPts val="600"/>
              </a:spcBef>
              <a:spcAft>
                <a:spcPts val="1200"/>
              </a:spcAft>
              <a:buFontTx/>
              <a:buNone/>
            </a:pPr>
            <a:r>
              <a:rPr lang="en-US" altLang="en-US" b="1" dirty="0">
                <a:solidFill>
                  <a:srgbClr val="007FA3"/>
                </a:solidFill>
              </a:rPr>
              <a:t>12.4.1</a:t>
            </a:r>
            <a:r>
              <a:rPr lang="en-US" altLang="en-US" dirty="0"/>
              <a:t> Services in Rural Settlements</a:t>
            </a:r>
          </a:p>
          <a:p>
            <a:pPr marL="914400" indent="-1828800">
              <a:spcBef>
                <a:spcPts val="600"/>
              </a:spcBef>
              <a:spcAft>
                <a:spcPts val="1200"/>
              </a:spcAft>
              <a:buFontTx/>
              <a:buNone/>
            </a:pPr>
            <a:r>
              <a:rPr lang="en-US" altLang="en-US" b="1" dirty="0">
                <a:solidFill>
                  <a:srgbClr val="007FA3"/>
                </a:solidFill>
              </a:rPr>
              <a:t>12.4.2</a:t>
            </a:r>
            <a:r>
              <a:rPr lang="en-US" altLang="en-US" dirty="0"/>
              <a:t> Services in Early Urban Settlements</a:t>
            </a:r>
          </a:p>
          <a:p>
            <a:pPr marL="0" indent="0">
              <a:spcBef>
                <a:spcPts val="600"/>
              </a:spcBef>
              <a:spcAft>
                <a:spcPts val="1200"/>
              </a:spcAft>
              <a:buFontTx/>
              <a:buNone/>
            </a:pPr>
            <a:r>
              <a:rPr lang="en-US" altLang="en-US" b="1" dirty="0">
                <a:solidFill>
                  <a:srgbClr val="007FA3"/>
                </a:solidFill>
              </a:rPr>
              <a:t>12.4.3</a:t>
            </a:r>
            <a:r>
              <a:rPr lang="en-US" altLang="en-US" dirty="0"/>
              <a:t> Urbanization</a:t>
            </a:r>
          </a:p>
          <a:p>
            <a:pPr marL="0" indent="0">
              <a:spcBef>
                <a:spcPts val="600"/>
              </a:spcBef>
              <a:spcAft>
                <a:spcPts val="1200"/>
              </a:spcAft>
              <a:buFontTx/>
              <a:buNone/>
            </a:pPr>
            <a:r>
              <a:rPr lang="en-US" altLang="en-US" b="1" dirty="0">
                <a:solidFill>
                  <a:srgbClr val="007FA3"/>
                </a:solidFill>
              </a:rPr>
              <a:t>12.4.4</a:t>
            </a:r>
            <a:r>
              <a:rPr lang="en-US" altLang="en-US" dirty="0"/>
              <a:t> Megacities</a:t>
            </a:r>
          </a:p>
        </p:txBody>
      </p:sp>
    </p:spTree>
    <p:extLst>
      <p:ext uri="{BB962C8B-B14F-4D97-AF65-F5344CB8AC3E}">
        <p14:creationId xmlns:p14="http://schemas.microsoft.com/office/powerpoint/2010/main" val="9205299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551-BBF9-42A2-A425-9ECE74981885}"/>
              </a:ext>
            </a:extLst>
          </p:cNvPr>
          <p:cNvSpPr>
            <a:spLocks noGrp="1"/>
          </p:cNvSpPr>
          <p:nvPr>
            <p:ph type="title"/>
          </p:nvPr>
        </p:nvSpPr>
        <p:spPr>
          <a:xfrm>
            <a:off x="457199" y="215371"/>
            <a:ext cx="8495071" cy="1097279"/>
          </a:xfrm>
        </p:spPr>
        <p:txBody>
          <a:bodyPr/>
          <a:lstStyle/>
          <a:p>
            <a:r>
              <a:rPr lang="en-US" altLang="en-US" sz="3400" dirty="0"/>
              <a:t>12.4.1 Services in Rural Settlements </a:t>
            </a:r>
            <a:r>
              <a:rPr lang="en-US" altLang="en-US" sz="2000" b="0" dirty="0"/>
              <a:t>(1 of 6)</a:t>
            </a:r>
            <a:endParaRPr lang="en-US" sz="2000" b="0" dirty="0"/>
          </a:p>
        </p:txBody>
      </p:sp>
      <p:sp>
        <p:nvSpPr>
          <p:cNvPr id="3" name="Content Placeholder 2">
            <a:extLst>
              <a:ext uri="{FF2B5EF4-FFF2-40B4-BE49-F238E27FC236}">
                <a16:creationId xmlns:a16="http://schemas.microsoft.com/office/drawing/2014/main" id="{D696AF0C-0D0A-4337-8D77-1CC752F1568F}"/>
              </a:ext>
            </a:extLst>
          </p:cNvPr>
          <p:cNvSpPr>
            <a:spLocks noGrp="1"/>
          </p:cNvSpPr>
          <p:nvPr>
            <p:ph sz="quarter" idx="13"/>
          </p:nvPr>
        </p:nvSpPr>
        <p:spPr/>
        <p:txBody>
          <a:bodyPr/>
          <a:lstStyle/>
          <a:p>
            <a:r>
              <a:rPr lang="en-US" altLang="en-US" dirty="0"/>
              <a:t>There are two types of rural settlements:</a:t>
            </a:r>
          </a:p>
          <a:p>
            <a:r>
              <a:rPr lang="en-US" dirty="0"/>
              <a:t>A </a:t>
            </a:r>
            <a:r>
              <a:rPr lang="en-US" b="1" dirty="0"/>
              <a:t>clustered rural settlement </a:t>
            </a:r>
            <a:r>
              <a:rPr lang="en-US" dirty="0"/>
              <a:t>is an agricultural-based community in which a number of families live in close proximity with fields surrounding the collection of houses and farm buildings. They can be </a:t>
            </a:r>
            <a:r>
              <a:rPr lang="en-US" altLang="en-US" dirty="0"/>
              <a:t>circular or linear</a:t>
            </a:r>
          </a:p>
          <a:p>
            <a:r>
              <a:rPr lang="en-US" dirty="0"/>
              <a:t>A </a:t>
            </a:r>
            <a:r>
              <a:rPr lang="en-US" b="1" dirty="0"/>
              <a:t>dispersed rural settlement </a:t>
            </a:r>
            <a:r>
              <a:rPr lang="en-US" dirty="0"/>
              <a:t>is characterized by farmers living on individual farms isolated from neighbors rather than alongside other farmers in settlements</a:t>
            </a:r>
            <a:endParaRPr lang="en-US" altLang="en-US" dirty="0"/>
          </a:p>
        </p:txBody>
      </p:sp>
    </p:spTree>
    <p:extLst>
      <p:ext uri="{BB962C8B-B14F-4D97-AF65-F5344CB8AC3E}">
        <p14:creationId xmlns:p14="http://schemas.microsoft.com/office/powerpoint/2010/main" val="733855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12.1.1 Services, Settlements, </a:t>
            </a:r>
            <a:r>
              <a:rPr lang="en-US" altLang="en-US" sz="3400" dirty="0" smtClean="0"/>
              <a:t>and </a:t>
            </a:r>
            <a:r>
              <a:rPr lang="en-US" altLang="en-US" sz="3400" dirty="0"/>
              <a:t>Geography </a:t>
            </a:r>
            <a:r>
              <a:rPr lang="en-US" sz="2000" b="0" dirty="0"/>
              <a:t>(1 of 5)</a:t>
            </a:r>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p:txBody>
          <a:bodyPr/>
          <a:lstStyle/>
          <a:p>
            <a:r>
              <a:rPr lang="en-US" dirty="0"/>
              <a:t>A </a:t>
            </a:r>
            <a:r>
              <a:rPr lang="en-US" b="1" dirty="0"/>
              <a:t>service </a:t>
            </a:r>
            <a:r>
              <a:rPr lang="en-US" dirty="0"/>
              <a:t>is any activity that fulfills a human want or need and returns money to those who provide it. The t</a:t>
            </a:r>
            <a:r>
              <a:rPr lang="en-US" altLang="en-US" dirty="0"/>
              <a:t>hree types of services are </a:t>
            </a:r>
            <a:r>
              <a:rPr lang="en-US" altLang="en-US" b="1" dirty="0"/>
              <a:t>consumer, business, </a:t>
            </a:r>
            <a:r>
              <a:rPr lang="en-US" altLang="en-US" dirty="0"/>
              <a:t>and </a:t>
            </a:r>
            <a:r>
              <a:rPr lang="en-US" altLang="en-US" b="1" dirty="0"/>
              <a:t>public</a:t>
            </a:r>
          </a:p>
          <a:p>
            <a:pPr marL="740664" lvl="1" indent="-429768">
              <a:buFont typeface="+mj-lt"/>
              <a:buAutoNum type="arabicPeriod"/>
            </a:pPr>
            <a:r>
              <a:rPr lang="en-US" altLang="en-US" b="1" dirty="0"/>
              <a:t>consumer services </a:t>
            </a:r>
            <a:r>
              <a:rPr lang="en-US" dirty="0"/>
              <a:t>provide services to individual consumers (e.g., hairdresser)</a:t>
            </a:r>
          </a:p>
          <a:p>
            <a:pPr marL="740664" lvl="1" indent="-429768">
              <a:buFont typeface="+mj-lt"/>
              <a:buAutoNum type="arabicPeriod"/>
            </a:pPr>
            <a:r>
              <a:rPr lang="en-US" altLang="en-US" b="1" dirty="0"/>
              <a:t>business services </a:t>
            </a:r>
            <a:r>
              <a:rPr lang="en-US" dirty="0"/>
              <a:t>facilitate the activities of other businesses (e.g., transportation, I</a:t>
            </a:r>
            <a:r>
              <a:rPr lang="en-US" sz="100" dirty="0"/>
              <a:t> </a:t>
            </a:r>
            <a:r>
              <a:rPr lang="en-US" dirty="0"/>
              <a:t>T)</a:t>
            </a:r>
          </a:p>
          <a:p>
            <a:pPr marL="740664" lvl="1" indent="-429768">
              <a:buFont typeface="+mj-lt"/>
              <a:buAutoNum type="arabicPeriod"/>
            </a:pPr>
            <a:r>
              <a:rPr lang="en-US" altLang="en-US" b="1" dirty="0"/>
              <a:t>public services </a:t>
            </a:r>
            <a:r>
              <a:rPr lang="en-US" dirty="0"/>
              <a:t>provide security and protection for citizens and businesses (e.g., federal employees)</a:t>
            </a:r>
            <a:endParaRPr lang="en-US" altLang="en-US" b="1" dirty="0"/>
          </a:p>
        </p:txBody>
      </p:sp>
    </p:spTree>
    <p:extLst>
      <p:ext uri="{BB962C8B-B14F-4D97-AF65-F5344CB8AC3E}">
        <p14:creationId xmlns:p14="http://schemas.microsoft.com/office/powerpoint/2010/main" val="16774217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551-BBF9-42A2-A425-9ECE74981885}"/>
              </a:ext>
            </a:extLst>
          </p:cNvPr>
          <p:cNvSpPr>
            <a:spLocks noGrp="1"/>
          </p:cNvSpPr>
          <p:nvPr>
            <p:ph type="title"/>
          </p:nvPr>
        </p:nvSpPr>
        <p:spPr>
          <a:xfrm>
            <a:off x="457199" y="215371"/>
            <a:ext cx="8495071" cy="1097279"/>
          </a:xfrm>
        </p:spPr>
        <p:txBody>
          <a:bodyPr/>
          <a:lstStyle/>
          <a:p>
            <a:r>
              <a:rPr lang="en-US" altLang="en-US" sz="3400" dirty="0"/>
              <a:t>12.4.1 Services in Rural Settlements </a:t>
            </a:r>
            <a:r>
              <a:rPr lang="en-US" altLang="en-US" sz="2000" b="0" dirty="0"/>
              <a:t>(2 of 6)</a:t>
            </a:r>
            <a:endParaRPr lang="en-US" sz="2000" b="0" dirty="0"/>
          </a:p>
        </p:txBody>
      </p:sp>
      <p:sp>
        <p:nvSpPr>
          <p:cNvPr id="3" name="Content Placeholder 2">
            <a:extLst>
              <a:ext uri="{FF2B5EF4-FFF2-40B4-BE49-F238E27FC236}">
                <a16:creationId xmlns:a16="http://schemas.microsoft.com/office/drawing/2014/main" id="{D696AF0C-0D0A-4337-8D77-1CC752F1568F}"/>
              </a:ext>
            </a:extLst>
          </p:cNvPr>
          <p:cNvSpPr>
            <a:spLocks noGrp="1"/>
          </p:cNvSpPr>
          <p:nvPr>
            <p:ph sz="quarter" idx="13"/>
          </p:nvPr>
        </p:nvSpPr>
        <p:spPr>
          <a:xfrm>
            <a:off x="457200" y="1556326"/>
            <a:ext cx="8082951" cy="695167"/>
          </a:xfrm>
        </p:spPr>
        <p:txBody>
          <a:bodyPr/>
          <a:lstStyle/>
          <a:p>
            <a:pPr marL="432" indent="0">
              <a:buNone/>
            </a:pPr>
            <a:r>
              <a:rPr lang="en-US" sz="2200" b="1" dirty="0"/>
              <a:t>Figure 12-31:</a:t>
            </a:r>
            <a:r>
              <a:rPr lang="en-US" sz="2200" dirty="0"/>
              <a:t> A small circular rural settlement in Kenya is called a kraal.</a:t>
            </a:r>
            <a:endParaRPr lang="en-US" altLang="en-US" sz="2200" dirty="0"/>
          </a:p>
        </p:txBody>
      </p:sp>
      <p:pic>
        <p:nvPicPr>
          <p:cNvPr id="6" name="Picture 5" descr="A rural settlement is a village with huts arranged in a circle.">
            <a:extLst>
              <a:ext uri="{FF2B5EF4-FFF2-40B4-BE49-F238E27FC236}">
                <a16:creationId xmlns:a16="http://schemas.microsoft.com/office/drawing/2014/main" id="{E9002E78-FF00-4C55-991E-52659E84363A}"/>
              </a:ext>
            </a:extLst>
          </p:cNvPr>
          <p:cNvPicPr>
            <a:picLocks noChangeAspect="1"/>
          </p:cNvPicPr>
          <p:nvPr/>
        </p:nvPicPr>
        <p:blipFill>
          <a:blip r:embed="rId2"/>
          <a:stretch>
            <a:fillRect/>
          </a:stretch>
        </p:blipFill>
        <p:spPr>
          <a:xfrm>
            <a:off x="2267000" y="2333940"/>
            <a:ext cx="4609999" cy="4091277"/>
          </a:xfrm>
          <a:prstGeom prst="rect">
            <a:avLst/>
          </a:prstGeom>
        </p:spPr>
      </p:pic>
    </p:spTree>
    <p:extLst>
      <p:ext uri="{BB962C8B-B14F-4D97-AF65-F5344CB8AC3E}">
        <p14:creationId xmlns:p14="http://schemas.microsoft.com/office/powerpoint/2010/main" val="42300514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551-BBF9-42A2-A425-9ECE74981885}"/>
              </a:ext>
            </a:extLst>
          </p:cNvPr>
          <p:cNvSpPr>
            <a:spLocks noGrp="1"/>
          </p:cNvSpPr>
          <p:nvPr>
            <p:ph type="title"/>
          </p:nvPr>
        </p:nvSpPr>
        <p:spPr>
          <a:xfrm>
            <a:off x="457199" y="215371"/>
            <a:ext cx="8495071" cy="1097279"/>
          </a:xfrm>
        </p:spPr>
        <p:txBody>
          <a:bodyPr/>
          <a:lstStyle/>
          <a:p>
            <a:r>
              <a:rPr lang="en-US" altLang="en-US" sz="3400" dirty="0"/>
              <a:t>12.4.1 Services in Rural Settlements </a:t>
            </a:r>
            <a:r>
              <a:rPr lang="en-US" altLang="en-US" sz="2000" b="0" dirty="0"/>
              <a:t>(3 of 6)</a:t>
            </a:r>
            <a:endParaRPr lang="en-US" sz="2000" b="0" dirty="0"/>
          </a:p>
        </p:txBody>
      </p:sp>
      <p:sp>
        <p:nvSpPr>
          <p:cNvPr id="3" name="Content Placeholder 2">
            <a:extLst>
              <a:ext uri="{FF2B5EF4-FFF2-40B4-BE49-F238E27FC236}">
                <a16:creationId xmlns:a16="http://schemas.microsoft.com/office/drawing/2014/main" id="{D696AF0C-0D0A-4337-8D77-1CC752F1568F}"/>
              </a:ext>
            </a:extLst>
          </p:cNvPr>
          <p:cNvSpPr>
            <a:spLocks noGrp="1"/>
          </p:cNvSpPr>
          <p:nvPr>
            <p:ph sz="quarter" idx="13"/>
          </p:nvPr>
        </p:nvSpPr>
        <p:spPr>
          <a:xfrm>
            <a:off x="457200" y="1556327"/>
            <a:ext cx="8229600" cy="669288"/>
          </a:xfrm>
        </p:spPr>
        <p:txBody>
          <a:bodyPr/>
          <a:lstStyle/>
          <a:p>
            <a:pPr marL="432" indent="0">
              <a:buNone/>
            </a:pPr>
            <a:r>
              <a:rPr lang="en-US" sz="2200" b="1" dirty="0"/>
              <a:t>Figure 12-32:</a:t>
            </a:r>
            <a:r>
              <a:rPr lang="en-US" sz="2200" dirty="0"/>
              <a:t> A linear rural settlement in Quebec, which follows the French long-lot tradition.</a:t>
            </a:r>
            <a:endParaRPr lang="en-US" altLang="en-US" sz="2200" dirty="0"/>
          </a:p>
        </p:txBody>
      </p:sp>
      <p:pic>
        <p:nvPicPr>
          <p:cNvPr id="7" name="Picture 6" descr="A rural settlement is arranged in a strip along a road. Fields are in parallel strips as well.">
            <a:extLst>
              <a:ext uri="{FF2B5EF4-FFF2-40B4-BE49-F238E27FC236}">
                <a16:creationId xmlns:a16="http://schemas.microsoft.com/office/drawing/2014/main" id="{7C3CA039-4801-402E-8AA4-3862D5417E8B}"/>
              </a:ext>
            </a:extLst>
          </p:cNvPr>
          <p:cNvPicPr>
            <a:picLocks noChangeAspect="1"/>
          </p:cNvPicPr>
          <p:nvPr/>
        </p:nvPicPr>
        <p:blipFill>
          <a:blip r:embed="rId2"/>
          <a:stretch>
            <a:fillRect/>
          </a:stretch>
        </p:blipFill>
        <p:spPr>
          <a:xfrm>
            <a:off x="2246857" y="2469292"/>
            <a:ext cx="4650286" cy="3819746"/>
          </a:xfrm>
          <a:prstGeom prst="rect">
            <a:avLst/>
          </a:prstGeom>
        </p:spPr>
      </p:pic>
    </p:spTree>
    <p:extLst>
      <p:ext uri="{BB962C8B-B14F-4D97-AF65-F5344CB8AC3E}">
        <p14:creationId xmlns:p14="http://schemas.microsoft.com/office/powerpoint/2010/main" val="11721661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551-BBF9-42A2-A425-9ECE74981885}"/>
              </a:ext>
            </a:extLst>
          </p:cNvPr>
          <p:cNvSpPr>
            <a:spLocks noGrp="1"/>
          </p:cNvSpPr>
          <p:nvPr>
            <p:ph type="title"/>
          </p:nvPr>
        </p:nvSpPr>
        <p:spPr>
          <a:xfrm>
            <a:off x="457199" y="215371"/>
            <a:ext cx="8495071" cy="1097279"/>
          </a:xfrm>
        </p:spPr>
        <p:txBody>
          <a:bodyPr/>
          <a:lstStyle/>
          <a:p>
            <a:r>
              <a:rPr lang="en-US" altLang="en-US" sz="3400" dirty="0"/>
              <a:t>12.4.1 Services in Rural Settlements </a:t>
            </a:r>
            <a:r>
              <a:rPr lang="en-US" altLang="en-US" sz="2000" b="0" dirty="0"/>
              <a:t>(4 of 6)</a:t>
            </a:r>
            <a:endParaRPr lang="en-US" sz="2000" b="0" dirty="0"/>
          </a:p>
        </p:txBody>
      </p:sp>
      <p:sp>
        <p:nvSpPr>
          <p:cNvPr id="3" name="Content Placeholder 2">
            <a:extLst>
              <a:ext uri="{FF2B5EF4-FFF2-40B4-BE49-F238E27FC236}">
                <a16:creationId xmlns:a16="http://schemas.microsoft.com/office/drawing/2014/main" id="{D696AF0C-0D0A-4337-8D77-1CC752F1568F}"/>
              </a:ext>
            </a:extLst>
          </p:cNvPr>
          <p:cNvSpPr>
            <a:spLocks noGrp="1"/>
          </p:cNvSpPr>
          <p:nvPr>
            <p:ph sz="quarter" idx="13"/>
          </p:nvPr>
        </p:nvSpPr>
        <p:spPr>
          <a:xfrm>
            <a:off x="457200" y="1556327"/>
            <a:ext cx="8229600" cy="430827"/>
          </a:xfrm>
        </p:spPr>
        <p:txBody>
          <a:bodyPr/>
          <a:lstStyle/>
          <a:p>
            <a:pPr marL="432" indent="0">
              <a:buNone/>
            </a:pPr>
            <a:r>
              <a:rPr lang="en-US" sz="2200" b="1" dirty="0"/>
              <a:t>Figure 12-33:</a:t>
            </a:r>
            <a:r>
              <a:rPr lang="en-US" sz="2200" dirty="0"/>
              <a:t> A clustered rural settlement in Newfane, Vermont.</a:t>
            </a:r>
            <a:endParaRPr lang="en-US" altLang="en-US" sz="2200" dirty="0"/>
          </a:p>
        </p:txBody>
      </p:sp>
      <p:pic>
        <p:nvPicPr>
          <p:cNvPr id="6" name="Picture 5" descr="A clustered New England rural settlement.">
            <a:extLst>
              <a:ext uri="{FF2B5EF4-FFF2-40B4-BE49-F238E27FC236}">
                <a16:creationId xmlns:a16="http://schemas.microsoft.com/office/drawing/2014/main" id="{295F8B6C-61F6-41DC-80BB-1863DB0B6C92}"/>
              </a:ext>
            </a:extLst>
          </p:cNvPr>
          <p:cNvPicPr>
            <a:picLocks noChangeAspect="1"/>
          </p:cNvPicPr>
          <p:nvPr/>
        </p:nvPicPr>
        <p:blipFill>
          <a:blip r:embed="rId2"/>
          <a:stretch>
            <a:fillRect/>
          </a:stretch>
        </p:blipFill>
        <p:spPr>
          <a:xfrm>
            <a:off x="1957002" y="2011892"/>
            <a:ext cx="5229997" cy="4368047"/>
          </a:xfrm>
          <a:prstGeom prst="rect">
            <a:avLst/>
          </a:prstGeom>
        </p:spPr>
      </p:pic>
    </p:spTree>
    <p:extLst>
      <p:ext uri="{BB962C8B-B14F-4D97-AF65-F5344CB8AC3E}">
        <p14:creationId xmlns:p14="http://schemas.microsoft.com/office/powerpoint/2010/main" val="24179613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551-BBF9-42A2-A425-9ECE74981885}"/>
              </a:ext>
            </a:extLst>
          </p:cNvPr>
          <p:cNvSpPr>
            <a:spLocks noGrp="1"/>
          </p:cNvSpPr>
          <p:nvPr>
            <p:ph type="title"/>
          </p:nvPr>
        </p:nvSpPr>
        <p:spPr>
          <a:xfrm>
            <a:off x="457199" y="215371"/>
            <a:ext cx="8495071" cy="1097279"/>
          </a:xfrm>
        </p:spPr>
        <p:txBody>
          <a:bodyPr/>
          <a:lstStyle/>
          <a:p>
            <a:r>
              <a:rPr lang="en-US" altLang="en-US" sz="3400" dirty="0"/>
              <a:t>12.4.1 Services in Rural Settlements </a:t>
            </a:r>
            <a:r>
              <a:rPr lang="en-US" altLang="en-US" sz="2000" b="0" dirty="0"/>
              <a:t>(5 of 6)</a:t>
            </a:r>
            <a:endParaRPr lang="en-US" sz="2000" b="0" dirty="0"/>
          </a:p>
        </p:txBody>
      </p:sp>
      <p:sp>
        <p:nvSpPr>
          <p:cNvPr id="3" name="Content Placeholder 2">
            <a:extLst>
              <a:ext uri="{FF2B5EF4-FFF2-40B4-BE49-F238E27FC236}">
                <a16:creationId xmlns:a16="http://schemas.microsoft.com/office/drawing/2014/main" id="{D696AF0C-0D0A-4337-8D77-1CC752F1568F}"/>
              </a:ext>
            </a:extLst>
          </p:cNvPr>
          <p:cNvSpPr>
            <a:spLocks noGrp="1"/>
          </p:cNvSpPr>
          <p:nvPr>
            <p:ph sz="quarter" idx="13"/>
          </p:nvPr>
        </p:nvSpPr>
        <p:spPr>
          <a:xfrm>
            <a:off x="457200" y="1556327"/>
            <a:ext cx="8229600" cy="430827"/>
          </a:xfrm>
        </p:spPr>
        <p:txBody>
          <a:bodyPr/>
          <a:lstStyle/>
          <a:p>
            <a:pPr marL="432" indent="0">
              <a:buNone/>
            </a:pPr>
            <a:r>
              <a:rPr lang="en-US" b="1" dirty="0"/>
              <a:t>Figure 12-34:</a:t>
            </a:r>
            <a:r>
              <a:rPr lang="en-US" dirty="0"/>
              <a:t> An isolated farm in southern Wisconsin.</a:t>
            </a:r>
            <a:endParaRPr lang="en-US" altLang="en-US" dirty="0"/>
          </a:p>
        </p:txBody>
      </p:sp>
      <p:pic>
        <p:nvPicPr>
          <p:cNvPr id="7" name="Picture 6" descr="A farm in a remote area.">
            <a:extLst>
              <a:ext uri="{FF2B5EF4-FFF2-40B4-BE49-F238E27FC236}">
                <a16:creationId xmlns:a16="http://schemas.microsoft.com/office/drawing/2014/main" id="{F2C048C4-9B01-4367-A029-7211428042B4}"/>
              </a:ext>
            </a:extLst>
          </p:cNvPr>
          <p:cNvPicPr>
            <a:picLocks noChangeAspect="1"/>
          </p:cNvPicPr>
          <p:nvPr/>
        </p:nvPicPr>
        <p:blipFill>
          <a:blip r:embed="rId2"/>
          <a:stretch>
            <a:fillRect/>
          </a:stretch>
        </p:blipFill>
        <p:spPr>
          <a:xfrm>
            <a:off x="1045083" y="2181271"/>
            <a:ext cx="7053835" cy="3970301"/>
          </a:xfrm>
          <a:prstGeom prst="rect">
            <a:avLst/>
          </a:prstGeom>
        </p:spPr>
      </p:pic>
    </p:spTree>
    <p:extLst>
      <p:ext uri="{BB962C8B-B14F-4D97-AF65-F5344CB8AC3E}">
        <p14:creationId xmlns:p14="http://schemas.microsoft.com/office/powerpoint/2010/main" val="7746656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551-BBF9-42A2-A425-9ECE74981885}"/>
              </a:ext>
            </a:extLst>
          </p:cNvPr>
          <p:cNvSpPr>
            <a:spLocks noGrp="1"/>
          </p:cNvSpPr>
          <p:nvPr>
            <p:ph type="title"/>
          </p:nvPr>
        </p:nvSpPr>
        <p:spPr>
          <a:xfrm>
            <a:off x="457199" y="215371"/>
            <a:ext cx="8495071" cy="1097279"/>
          </a:xfrm>
        </p:spPr>
        <p:txBody>
          <a:bodyPr/>
          <a:lstStyle/>
          <a:p>
            <a:r>
              <a:rPr lang="en-US" altLang="en-US" sz="3400" dirty="0"/>
              <a:t>12.4.1 Services in Rural Settlements </a:t>
            </a:r>
            <a:r>
              <a:rPr lang="en-US" altLang="en-US" sz="2000" b="0" dirty="0"/>
              <a:t>(6 of 6)</a:t>
            </a:r>
            <a:endParaRPr lang="en-US" sz="2000" b="0" dirty="0"/>
          </a:p>
        </p:txBody>
      </p:sp>
      <p:sp>
        <p:nvSpPr>
          <p:cNvPr id="3" name="Content Placeholder 2">
            <a:extLst>
              <a:ext uri="{FF2B5EF4-FFF2-40B4-BE49-F238E27FC236}">
                <a16:creationId xmlns:a16="http://schemas.microsoft.com/office/drawing/2014/main" id="{D696AF0C-0D0A-4337-8D77-1CC752F1568F}"/>
              </a:ext>
            </a:extLst>
          </p:cNvPr>
          <p:cNvSpPr>
            <a:spLocks noGrp="1"/>
          </p:cNvSpPr>
          <p:nvPr>
            <p:ph sz="quarter" idx="13"/>
          </p:nvPr>
        </p:nvSpPr>
        <p:spPr>
          <a:xfrm>
            <a:off x="457200" y="1556327"/>
            <a:ext cx="7996687" cy="953960"/>
          </a:xfrm>
        </p:spPr>
        <p:txBody>
          <a:bodyPr/>
          <a:lstStyle/>
          <a:p>
            <a:pPr marL="432" indent="0">
              <a:buNone/>
            </a:pPr>
            <a:r>
              <a:rPr lang="en-US" sz="2000" b="1" dirty="0" smtClean="0"/>
              <a:t>Figure 12-35:</a:t>
            </a:r>
            <a:r>
              <a:rPr lang="en-US" sz="2000" dirty="0" smtClean="0"/>
              <a:t> Luckington was originally a clustered rural settlement, but during the enclosure movement, the surrounding fields were consolidated into large farms.</a:t>
            </a:r>
            <a:endParaRPr lang="en-US" altLang="en-US" sz="2000" dirty="0"/>
          </a:p>
        </p:txBody>
      </p:sp>
      <p:pic>
        <p:nvPicPr>
          <p:cNvPr id="6" name="Picture 5" descr="A rural village is in a cluster surrounded by farm land.">
            <a:extLst>
              <a:ext uri="{FF2B5EF4-FFF2-40B4-BE49-F238E27FC236}">
                <a16:creationId xmlns:a16="http://schemas.microsoft.com/office/drawing/2014/main" id="{E62E0683-68BF-4E11-8C01-EE19ADF5E770}"/>
              </a:ext>
            </a:extLst>
          </p:cNvPr>
          <p:cNvPicPr>
            <a:picLocks noChangeAspect="1"/>
          </p:cNvPicPr>
          <p:nvPr/>
        </p:nvPicPr>
        <p:blipFill>
          <a:blip r:embed="rId2"/>
          <a:stretch>
            <a:fillRect/>
          </a:stretch>
        </p:blipFill>
        <p:spPr>
          <a:xfrm>
            <a:off x="1922175" y="2562043"/>
            <a:ext cx="5299650" cy="3902814"/>
          </a:xfrm>
          <a:prstGeom prst="rect">
            <a:avLst/>
          </a:prstGeom>
        </p:spPr>
      </p:pic>
    </p:spTree>
    <p:extLst>
      <p:ext uri="{BB962C8B-B14F-4D97-AF65-F5344CB8AC3E}">
        <p14:creationId xmlns:p14="http://schemas.microsoft.com/office/powerpoint/2010/main" val="29376985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71E0E-717E-4F44-89CC-07FE405CEB2E}"/>
              </a:ext>
            </a:extLst>
          </p:cNvPr>
          <p:cNvSpPr>
            <a:spLocks noGrp="1"/>
          </p:cNvSpPr>
          <p:nvPr>
            <p:ph type="title"/>
          </p:nvPr>
        </p:nvSpPr>
        <p:spPr/>
        <p:txBody>
          <a:bodyPr/>
          <a:lstStyle/>
          <a:p>
            <a:r>
              <a:rPr lang="en-US" altLang="en-US" sz="3400" dirty="0"/>
              <a:t>12.4.2 Services in Early Urban Settlements </a:t>
            </a:r>
            <a:r>
              <a:rPr lang="en-US" altLang="en-US" sz="2000" b="0" dirty="0"/>
              <a:t>(1 of 4)</a:t>
            </a:r>
            <a:endParaRPr lang="en-US" sz="2000" b="0" dirty="0"/>
          </a:p>
        </p:txBody>
      </p:sp>
      <p:sp>
        <p:nvSpPr>
          <p:cNvPr id="3" name="Content Placeholder 2">
            <a:extLst>
              <a:ext uri="{FF2B5EF4-FFF2-40B4-BE49-F238E27FC236}">
                <a16:creationId xmlns:a16="http://schemas.microsoft.com/office/drawing/2014/main" id="{2DF861F7-41B8-49DF-92F7-49660AE9D8AC}"/>
              </a:ext>
            </a:extLst>
          </p:cNvPr>
          <p:cNvSpPr>
            <a:spLocks noGrp="1"/>
          </p:cNvSpPr>
          <p:nvPr>
            <p:ph sz="quarter" idx="13"/>
          </p:nvPr>
        </p:nvSpPr>
        <p:spPr/>
        <p:txBody>
          <a:bodyPr/>
          <a:lstStyle/>
          <a:p>
            <a:r>
              <a:rPr lang="en-US" altLang="en-US" dirty="0"/>
              <a:t>Prehistoric urban settlements likely engaged in religious services (burial of the dead), business services (trade/storage of food, clothing, tools), and public services (defense)</a:t>
            </a:r>
          </a:p>
          <a:p>
            <a:r>
              <a:rPr lang="en-US" altLang="en-US" dirty="0"/>
              <a:t>Mesopotamia is the likely origin of the first settlements. Ancient settlements peaked with the Roman Empire. Urban settlements revived in medieval Europe with a renewed emphasis on trade and public services</a:t>
            </a:r>
          </a:p>
        </p:txBody>
      </p:sp>
    </p:spTree>
    <p:extLst>
      <p:ext uri="{BB962C8B-B14F-4D97-AF65-F5344CB8AC3E}">
        <p14:creationId xmlns:p14="http://schemas.microsoft.com/office/powerpoint/2010/main" val="6282002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551-BBF9-42A2-A425-9ECE74981885}"/>
              </a:ext>
            </a:extLst>
          </p:cNvPr>
          <p:cNvSpPr>
            <a:spLocks noGrp="1"/>
          </p:cNvSpPr>
          <p:nvPr>
            <p:ph type="title"/>
          </p:nvPr>
        </p:nvSpPr>
        <p:spPr>
          <a:xfrm>
            <a:off x="457199" y="215371"/>
            <a:ext cx="8229601" cy="1097279"/>
          </a:xfrm>
        </p:spPr>
        <p:txBody>
          <a:bodyPr/>
          <a:lstStyle/>
          <a:p>
            <a:r>
              <a:rPr lang="en-US" altLang="en-US" sz="3400" dirty="0"/>
              <a:t>12.4.2 Services in Early Urban Settlements </a:t>
            </a:r>
            <a:r>
              <a:rPr lang="en-US" altLang="en-US" sz="2000" b="0" dirty="0"/>
              <a:t>(2 of 4)</a:t>
            </a:r>
            <a:endParaRPr lang="en-US" sz="2000" b="0" dirty="0"/>
          </a:p>
        </p:txBody>
      </p:sp>
      <p:sp>
        <p:nvSpPr>
          <p:cNvPr id="3" name="Content Placeholder 2">
            <a:extLst>
              <a:ext uri="{FF2B5EF4-FFF2-40B4-BE49-F238E27FC236}">
                <a16:creationId xmlns:a16="http://schemas.microsoft.com/office/drawing/2014/main" id="{D696AF0C-0D0A-4337-8D77-1CC752F1568F}"/>
              </a:ext>
            </a:extLst>
          </p:cNvPr>
          <p:cNvSpPr>
            <a:spLocks noGrp="1"/>
          </p:cNvSpPr>
          <p:nvPr>
            <p:ph sz="quarter" idx="13"/>
          </p:nvPr>
        </p:nvSpPr>
        <p:spPr>
          <a:xfrm>
            <a:off x="457200" y="1556327"/>
            <a:ext cx="8229600" cy="703794"/>
          </a:xfrm>
        </p:spPr>
        <p:txBody>
          <a:bodyPr/>
          <a:lstStyle/>
          <a:p>
            <a:pPr marL="432" indent="0">
              <a:buNone/>
            </a:pPr>
            <a:r>
              <a:rPr lang="en-US" sz="2200" b="1" dirty="0"/>
              <a:t>Figure 12-36:</a:t>
            </a:r>
            <a:r>
              <a:rPr lang="en-US" sz="2200" dirty="0"/>
              <a:t> </a:t>
            </a:r>
            <a:r>
              <a:rPr lang="en-US" sz="2200" dirty="0" smtClean="0"/>
              <a:t>The </a:t>
            </a:r>
            <a:r>
              <a:rPr lang="en-US" sz="2200" dirty="0"/>
              <a:t>original settlements came from Mesopotamia and Egypt.</a:t>
            </a:r>
            <a:endParaRPr lang="en-US" alt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67" y="2895214"/>
            <a:ext cx="7505559" cy="2707456"/>
          </a:xfrm>
          <a:prstGeom prst="rect">
            <a:avLst/>
          </a:prstGeom>
        </p:spPr>
      </p:pic>
      <p:sp>
        <p:nvSpPr>
          <p:cNvPr id="5216" name="Line 1143"/>
          <p:cNvSpPr>
            <a:spLocks noChangeShapeType="1"/>
          </p:cNvSpPr>
          <p:nvPr/>
        </p:nvSpPr>
        <p:spPr bwMode="auto">
          <a:xfrm>
            <a:off x="3651251" y="4229100"/>
            <a:ext cx="0" cy="107791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17" name="Line 1144"/>
          <p:cNvSpPr>
            <a:spLocks noChangeShapeType="1"/>
          </p:cNvSpPr>
          <p:nvPr/>
        </p:nvSpPr>
        <p:spPr bwMode="auto">
          <a:xfrm>
            <a:off x="2592388" y="4738688"/>
            <a:ext cx="0" cy="56832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18" name="Line 1145"/>
          <p:cNvSpPr>
            <a:spLocks noChangeShapeType="1"/>
          </p:cNvSpPr>
          <p:nvPr/>
        </p:nvSpPr>
        <p:spPr bwMode="auto">
          <a:xfrm>
            <a:off x="6972301" y="4276725"/>
            <a:ext cx="0" cy="103028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19" name="Line 1146"/>
          <p:cNvSpPr>
            <a:spLocks noChangeShapeType="1"/>
          </p:cNvSpPr>
          <p:nvPr/>
        </p:nvSpPr>
        <p:spPr bwMode="auto">
          <a:xfrm>
            <a:off x="958851" y="5462588"/>
            <a:ext cx="0" cy="25400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20" name="Line 1147"/>
          <p:cNvSpPr>
            <a:spLocks noChangeShapeType="1"/>
          </p:cNvSpPr>
          <p:nvPr/>
        </p:nvSpPr>
        <p:spPr bwMode="auto">
          <a:xfrm>
            <a:off x="1030288" y="4094163"/>
            <a:ext cx="0" cy="12128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21" name="Line 1148"/>
          <p:cNvSpPr>
            <a:spLocks noChangeShapeType="1"/>
          </p:cNvSpPr>
          <p:nvPr/>
        </p:nvSpPr>
        <p:spPr bwMode="auto">
          <a:xfrm>
            <a:off x="1538288" y="4864100"/>
            <a:ext cx="0" cy="44291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23" name="Line 1149"/>
          <p:cNvSpPr>
            <a:spLocks noChangeShapeType="1"/>
          </p:cNvSpPr>
          <p:nvPr/>
        </p:nvSpPr>
        <p:spPr bwMode="auto">
          <a:xfrm>
            <a:off x="2914651" y="5462588"/>
            <a:ext cx="0" cy="36830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24" name="Line 1150"/>
          <p:cNvSpPr>
            <a:spLocks noChangeShapeType="1"/>
          </p:cNvSpPr>
          <p:nvPr/>
        </p:nvSpPr>
        <p:spPr bwMode="auto">
          <a:xfrm>
            <a:off x="1466851" y="4525963"/>
            <a:ext cx="0" cy="7810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26" name="Line 1151"/>
          <p:cNvSpPr>
            <a:spLocks noChangeShapeType="1"/>
          </p:cNvSpPr>
          <p:nvPr/>
        </p:nvSpPr>
        <p:spPr bwMode="auto">
          <a:xfrm>
            <a:off x="4411663" y="4797425"/>
            <a:ext cx="0" cy="50958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27" name="Line 1152"/>
          <p:cNvSpPr>
            <a:spLocks noChangeShapeType="1"/>
          </p:cNvSpPr>
          <p:nvPr/>
        </p:nvSpPr>
        <p:spPr bwMode="auto">
          <a:xfrm>
            <a:off x="3665538" y="5462588"/>
            <a:ext cx="0" cy="69056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28" name="Line 1153"/>
          <p:cNvSpPr>
            <a:spLocks noChangeShapeType="1"/>
          </p:cNvSpPr>
          <p:nvPr/>
        </p:nvSpPr>
        <p:spPr bwMode="auto">
          <a:xfrm>
            <a:off x="4602163" y="4133850"/>
            <a:ext cx="0" cy="117316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31" name="Line 1154"/>
          <p:cNvSpPr>
            <a:spLocks noChangeShapeType="1"/>
          </p:cNvSpPr>
          <p:nvPr/>
        </p:nvSpPr>
        <p:spPr bwMode="auto">
          <a:xfrm>
            <a:off x="4851401" y="5462588"/>
            <a:ext cx="0" cy="61277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32" name="Line 1155"/>
          <p:cNvSpPr>
            <a:spLocks noChangeShapeType="1"/>
          </p:cNvSpPr>
          <p:nvPr/>
        </p:nvSpPr>
        <p:spPr bwMode="auto">
          <a:xfrm>
            <a:off x="4824413" y="3924300"/>
            <a:ext cx="0" cy="138271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33" name="Line 1156"/>
          <p:cNvSpPr>
            <a:spLocks noChangeShapeType="1"/>
          </p:cNvSpPr>
          <p:nvPr/>
        </p:nvSpPr>
        <p:spPr bwMode="auto">
          <a:xfrm>
            <a:off x="4967288" y="4205288"/>
            <a:ext cx="0" cy="110172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34" name="Line 1157"/>
          <p:cNvSpPr>
            <a:spLocks noChangeShapeType="1"/>
          </p:cNvSpPr>
          <p:nvPr/>
        </p:nvSpPr>
        <p:spPr bwMode="auto">
          <a:xfrm>
            <a:off x="5105401" y="4525963"/>
            <a:ext cx="0" cy="7810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36" name="Line 1158"/>
          <p:cNvSpPr>
            <a:spLocks noChangeShapeType="1"/>
          </p:cNvSpPr>
          <p:nvPr/>
        </p:nvSpPr>
        <p:spPr bwMode="auto">
          <a:xfrm>
            <a:off x="5365751" y="4816475"/>
            <a:ext cx="0" cy="49053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37" name="Line 1159"/>
          <p:cNvSpPr>
            <a:spLocks noChangeShapeType="1"/>
          </p:cNvSpPr>
          <p:nvPr/>
        </p:nvSpPr>
        <p:spPr bwMode="auto">
          <a:xfrm>
            <a:off x="5572126" y="4965700"/>
            <a:ext cx="0" cy="34131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38" name="Line 1160"/>
          <p:cNvSpPr>
            <a:spLocks noChangeShapeType="1"/>
          </p:cNvSpPr>
          <p:nvPr/>
        </p:nvSpPr>
        <p:spPr bwMode="auto">
          <a:xfrm flipV="1">
            <a:off x="5608638" y="5462588"/>
            <a:ext cx="0" cy="5651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39" name="Line 1161"/>
          <p:cNvSpPr>
            <a:spLocks noChangeShapeType="1"/>
          </p:cNvSpPr>
          <p:nvPr/>
        </p:nvSpPr>
        <p:spPr bwMode="auto">
          <a:xfrm>
            <a:off x="6089651" y="5462588"/>
            <a:ext cx="0" cy="39211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40" name="Line 1162"/>
          <p:cNvSpPr>
            <a:spLocks noChangeShapeType="1"/>
          </p:cNvSpPr>
          <p:nvPr/>
        </p:nvSpPr>
        <p:spPr bwMode="auto">
          <a:xfrm>
            <a:off x="7107238" y="3846513"/>
            <a:ext cx="0" cy="146050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41" name="Line 1163"/>
          <p:cNvSpPr>
            <a:spLocks noChangeShapeType="1"/>
          </p:cNvSpPr>
          <p:nvPr/>
        </p:nvSpPr>
        <p:spPr bwMode="auto">
          <a:xfrm>
            <a:off x="7218363" y="4160838"/>
            <a:ext cx="0" cy="114617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5242" name="Rectangle 1164"/>
          <p:cNvSpPr>
            <a:spLocks noChangeArrowheads="1"/>
          </p:cNvSpPr>
          <p:nvPr/>
        </p:nvSpPr>
        <p:spPr bwMode="auto">
          <a:xfrm>
            <a:off x="6317297" y="4246563"/>
            <a:ext cx="64280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LONDON, UK</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5243" name="Rectangle 1165"/>
          <p:cNvSpPr>
            <a:spLocks noChangeArrowheads="1"/>
          </p:cNvSpPr>
          <p:nvPr/>
        </p:nvSpPr>
        <p:spPr bwMode="auto">
          <a:xfrm>
            <a:off x="6538912" y="3825875"/>
            <a:ext cx="5514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NEW YORK</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5245" name="Rectangle 1166"/>
          <p:cNvSpPr>
            <a:spLocks noChangeArrowheads="1"/>
          </p:cNvSpPr>
          <p:nvPr/>
        </p:nvSpPr>
        <p:spPr bwMode="auto">
          <a:xfrm>
            <a:off x="1006476" y="5608638"/>
            <a:ext cx="65723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ALEXANDRIA</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5246" name="Rectangle 1167"/>
          <p:cNvSpPr>
            <a:spLocks noChangeArrowheads="1"/>
          </p:cNvSpPr>
          <p:nvPr/>
        </p:nvSpPr>
        <p:spPr bwMode="auto">
          <a:xfrm>
            <a:off x="1077913" y="4062413"/>
            <a:ext cx="7502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Arial Black" panose="020B0A04020102020204" pitchFamily="34" charset="0"/>
              </a:rPr>
              <a:t>PATALIPUTRA</a:t>
            </a:r>
          </a:p>
          <a:p>
            <a:pPr lvl="0"/>
            <a:r>
              <a:rPr lang="en-US" altLang="en-US" sz="700" b="1" dirty="0">
                <a:solidFill>
                  <a:srgbClr val="000000"/>
                </a:solidFill>
                <a:latin typeface="Arial Black" panose="020B0A04020102020204" pitchFamily="34" charset="0"/>
              </a:rPr>
              <a:t>(PATNA), India </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5250" name="Rectangle 1169"/>
          <p:cNvSpPr>
            <a:spLocks noChangeArrowheads="1"/>
          </p:cNvSpPr>
          <p:nvPr/>
        </p:nvSpPr>
        <p:spPr bwMode="auto">
          <a:xfrm>
            <a:off x="2052638" y="5713413"/>
            <a:ext cx="8431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CTESIPHON, Iraq</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5251" name="Rectangle 1170"/>
          <p:cNvSpPr>
            <a:spLocks noChangeArrowheads="1"/>
          </p:cNvSpPr>
          <p:nvPr/>
        </p:nvSpPr>
        <p:spPr bwMode="auto">
          <a:xfrm>
            <a:off x="3859523" y="4794250"/>
            <a:ext cx="5338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CORDOBA,</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Spain</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5256" name="Rectangle 1172"/>
          <p:cNvSpPr>
            <a:spLocks noChangeArrowheads="1"/>
          </p:cNvSpPr>
          <p:nvPr/>
        </p:nvSpPr>
        <p:spPr bwMode="auto">
          <a:xfrm>
            <a:off x="2794565" y="5902325"/>
            <a:ext cx="8079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KAIFENG, China</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population 400,000</a:t>
            </a:r>
            <a:endParaRPr kumimoji="0" lang="en-US" altLang="en-US" b="1" i="0" u="none" strike="noStrike" cap="none" normalizeH="0" baseline="0" dirty="0" smtClean="0">
              <a:ln>
                <a:noFill/>
              </a:ln>
              <a:solidFill>
                <a:schemeClr val="tx1"/>
              </a:solidFill>
              <a:effectLst/>
              <a:latin typeface="+mj-lt"/>
            </a:endParaRPr>
          </a:p>
        </p:txBody>
      </p:sp>
      <p:sp>
        <p:nvSpPr>
          <p:cNvPr id="5257" name="Rectangle 1173"/>
          <p:cNvSpPr>
            <a:spLocks noChangeArrowheads="1"/>
          </p:cNvSpPr>
          <p:nvPr/>
        </p:nvSpPr>
        <p:spPr bwMode="auto">
          <a:xfrm>
            <a:off x="3725863" y="4140200"/>
            <a:ext cx="9826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CONSTANTINOPLE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(ISTANBUL), Turkey</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5259" name="Rectangle 1175"/>
          <p:cNvSpPr>
            <a:spLocks noChangeArrowheads="1"/>
          </p:cNvSpPr>
          <p:nvPr/>
        </p:nvSpPr>
        <p:spPr bwMode="auto">
          <a:xfrm>
            <a:off x="2605301" y="4716463"/>
            <a:ext cx="98264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CONSTANTINOPLE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(ISTANBUL), Turkey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population 400,000</a:t>
            </a:r>
            <a:endParaRPr kumimoji="0" lang="en-US" altLang="en-US" b="1" i="0" u="none" strike="noStrike" cap="none" normalizeH="0" baseline="0" dirty="0" smtClean="0">
              <a:ln>
                <a:noFill/>
              </a:ln>
              <a:solidFill>
                <a:schemeClr val="tx1"/>
              </a:solidFill>
              <a:effectLst/>
              <a:latin typeface="+mj-lt"/>
            </a:endParaRPr>
          </a:p>
        </p:txBody>
      </p:sp>
      <p:sp>
        <p:nvSpPr>
          <p:cNvPr id="5262" name="Rectangle 1177"/>
          <p:cNvSpPr>
            <a:spLocks noChangeArrowheads="1"/>
          </p:cNvSpPr>
          <p:nvPr/>
        </p:nvSpPr>
        <p:spPr bwMode="auto">
          <a:xfrm>
            <a:off x="4872038" y="3890963"/>
            <a:ext cx="10130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Arial Black" panose="020B0A04020102020204" pitchFamily="34" charset="0"/>
              </a:rPr>
              <a:t>CONSTANTINOPLE</a:t>
            </a:r>
          </a:p>
          <a:p>
            <a:pPr lvl="0"/>
            <a:r>
              <a:rPr lang="en-US" altLang="en-US" sz="700" b="1" dirty="0">
                <a:solidFill>
                  <a:srgbClr val="000000"/>
                </a:solidFill>
                <a:latin typeface="Arial Black" panose="020B0A04020102020204" pitchFamily="34" charset="0"/>
              </a:rPr>
              <a:t>(ISTANBUL), Turkey </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5264" name="Rectangle 1179"/>
          <p:cNvSpPr>
            <a:spLocks noChangeArrowheads="1"/>
          </p:cNvSpPr>
          <p:nvPr/>
        </p:nvSpPr>
        <p:spPr bwMode="auto">
          <a:xfrm>
            <a:off x="5000626" y="4184650"/>
            <a:ext cx="506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FEZ (FES),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Morocco</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5266" name="Rectangle 1181"/>
          <p:cNvSpPr>
            <a:spLocks noChangeArrowheads="1"/>
          </p:cNvSpPr>
          <p:nvPr/>
        </p:nvSpPr>
        <p:spPr bwMode="auto">
          <a:xfrm>
            <a:off x="5395913" y="4794250"/>
            <a:ext cx="66043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CAIRO, Egypt</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5270" name="Rectangle 1182"/>
          <p:cNvSpPr>
            <a:spLocks noChangeArrowheads="1"/>
          </p:cNvSpPr>
          <p:nvPr/>
        </p:nvSpPr>
        <p:spPr bwMode="auto">
          <a:xfrm>
            <a:off x="5608638" y="4932363"/>
            <a:ext cx="92653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HANGZHOU, China</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5271" name="Rectangle 1183"/>
          <p:cNvSpPr>
            <a:spLocks noChangeArrowheads="1"/>
          </p:cNvSpPr>
          <p:nvPr/>
        </p:nvSpPr>
        <p:spPr bwMode="auto">
          <a:xfrm>
            <a:off x="4691997" y="5848350"/>
            <a:ext cx="8383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NANKING,</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China</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population: 487,000</a:t>
            </a:r>
            <a:endParaRPr kumimoji="0" lang="en-US" altLang="en-US" b="1" i="0" u="none" strike="noStrike" cap="none" normalizeH="0" baseline="0" dirty="0" smtClean="0">
              <a:ln>
                <a:noFill/>
              </a:ln>
              <a:solidFill>
                <a:schemeClr val="tx1"/>
              </a:solidFill>
              <a:effectLst/>
              <a:latin typeface="+mj-lt"/>
            </a:endParaRPr>
          </a:p>
        </p:txBody>
      </p:sp>
      <p:sp>
        <p:nvSpPr>
          <p:cNvPr id="5274" name="Rectangle 1185"/>
          <p:cNvSpPr>
            <a:spLocks noChangeArrowheads="1"/>
          </p:cNvSpPr>
          <p:nvPr/>
        </p:nvSpPr>
        <p:spPr bwMode="auto">
          <a:xfrm>
            <a:off x="6119813" y="5618163"/>
            <a:ext cx="9826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CONSTANTINOPLE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(ISTANBUL), Turkey</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5276" name="Rectangle 1187"/>
          <p:cNvSpPr>
            <a:spLocks noChangeArrowheads="1"/>
          </p:cNvSpPr>
          <p:nvPr/>
        </p:nvSpPr>
        <p:spPr bwMode="auto">
          <a:xfrm>
            <a:off x="7254874" y="4154488"/>
            <a:ext cx="3606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TOKYO</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5277" name="Rectangle 1188"/>
          <p:cNvSpPr>
            <a:spLocks noChangeArrowheads="1"/>
          </p:cNvSpPr>
          <p:nvPr/>
        </p:nvSpPr>
        <p:spPr bwMode="auto">
          <a:xfrm>
            <a:off x="1524001" y="4502150"/>
            <a:ext cx="12872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CH’ANG-AN (XI’AN), China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population 400,000</a:t>
            </a:r>
            <a:endParaRPr kumimoji="0" lang="en-US" altLang="en-US" b="1" i="0" u="none" strike="noStrike" cap="none" normalizeH="0" baseline="0" dirty="0" smtClean="0">
              <a:ln>
                <a:noFill/>
              </a:ln>
              <a:solidFill>
                <a:schemeClr val="tx1"/>
              </a:solidFill>
              <a:effectLst/>
              <a:latin typeface="+mj-lt"/>
            </a:endParaRPr>
          </a:p>
        </p:txBody>
      </p:sp>
      <p:sp>
        <p:nvSpPr>
          <p:cNvPr id="5278" name="Rectangle 1189"/>
          <p:cNvSpPr>
            <a:spLocks noChangeArrowheads="1"/>
          </p:cNvSpPr>
          <p:nvPr/>
        </p:nvSpPr>
        <p:spPr bwMode="auto">
          <a:xfrm>
            <a:off x="3933430" y="5719763"/>
            <a:ext cx="8383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MERV (MARY),</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Turkmenistan</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population: 200,000</a:t>
            </a:r>
            <a:endParaRPr kumimoji="0" lang="en-US" altLang="en-US" b="1" i="0" u="none" strike="noStrike" cap="none" normalizeH="0" baseline="0" dirty="0" smtClean="0">
              <a:ln>
                <a:noFill/>
              </a:ln>
              <a:solidFill>
                <a:schemeClr val="tx1"/>
              </a:solidFill>
              <a:effectLst/>
              <a:latin typeface="+mj-lt"/>
            </a:endParaRPr>
          </a:p>
        </p:txBody>
      </p:sp>
      <p:sp>
        <p:nvSpPr>
          <p:cNvPr id="5283" name="Rectangle 1191"/>
          <p:cNvSpPr>
            <a:spLocks noChangeArrowheads="1"/>
          </p:cNvSpPr>
          <p:nvPr/>
        </p:nvSpPr>
        <p:spPr bwMode="auto">
          <a:xfrm>
            <a:off x="5141913" y="4510088"/>
            <a:ext cx="926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HANGZHOU, China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population 255,000</a:t>
            </a:r>
            <a:endParaRPr kumimoji="0" lang="en-US" altLang="en-US" b="1" i="0" u="none" strike="noStrike" cap="none" normalizeH="0" baseline="0" dirty="0" smtClean="0">
              <a:ln>
                <a:noFill/>
              </a:ln>
              <a:solidFill>
                <a:schemeClr val="tx1"/>
              </a:solidFill>
              <a:effectLst/>
              <a:latin typeface="+mj-lt"/>
            </a:endParaRPr>
          </a:p>
        </p:txBody>
      </p:sp>
      <p:sp>
        <p:nvSpPr>
          <p:cNvPr id="5285" name="Rectangle 1192"/>
          <p:cNvSpPr>
            <a:spLocks noChangeArrowheads="1"/>
          </p:cNvSpPr>
          <p:nvPr/>
        </p:nvSpPr>
        <p:spPr bwMode="auto">
          <a:xfrm>
            <a:off x="2874963" y="4198938"/>
            <a:ext cx="7582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BAGHDAD, Iraq</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5286" name="Rectangle 1193"/>
          <p:cNvSpPr>
            <a:spLocks noChangeArrowheads="1"/>
          </p:cNvSpPr>
          <p:nvPr/>
        </p:nvSpPr>
        <p:spPr bwMode="auto">
          <a:xfrm>
            <a:off x="1601788" y="4864100"/>
            <a:ext cx="8079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ROME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population 450,000</a:t>
            </a:r>
            <a:endParaRPr kumimoji="0" lang="en-US" altLang="en-US" b="1" i="0" u="none" strike="noStrike" cap="none" normalizeH="0" baseline="0" dirty="0" smtClean="0">
              <a:ln>
                <a:noFill/>
              </a:ln>
              <a:solidFill>
                <a:schemeClr val="tx1"/>
              </a:solidFill>
              <a:effectLst/>
              <a:latin typeface="+mj-lt"/>
            </a:endParaRPr>
          </a:p>
        </p:txBody>
      </p:sp>
      <p:sp>
        <p:nvSpPr>
          <p:cNvPr id="5298" name="Rectangle 1201"/>
          <p:cNvSpPr>
            <a:spLocks noChangeArrowheads="1"/>
          </p:cNvSpPr>
          <p:nvPr/>
        </p:nvSpPr>
        <p:spPr bwMode="auto">
          <a:xfrm>
            <a:off x="5876927" y="3944938"/>
            <a:ext cx="12134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EB1C24"/>
                </a:solidFill>
                <a:effectLst/>
                <a:latin typeface="+mj-lt"/>
              </a:rPr>
              <a:t>FIRST POPULATION ABOVE</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EB1C24"/>
                </a:solidFill>
                <a:effectLst/>
                <a:latin typeface="+mj-lt"/>
              </a:rPr>
              <a:t>10 MILLION</a:t>
            </a:r>
            <a:endParaRPr kumimoji="0" lang="en-US" altLang="en-US" b="1" i="0" u="none" strike="noStrike" cap="none" normalizeH="0" baseline="0" dirty="0" smtClean="0">
              <a:ln>
                <a:noFill/>
              </a:ln>
              <a:solidFill>
                <a:schemeClr val="tx1"/>
              </a:solidFill>
              <a:effectLst/>
              <a:latin typeface="+mj-lt"/>
            </a:endParaRPr>
          </a:p>
        </p:txBody>
      </p:sp>
      <p:sp>
        <p:nvSpPr>
          <p:cNvPr id="5300" name="Rectangle 1203"/>
          <p:cNvSpPr>
            <a:spLocks noChangeArrowheads="1"/>
          </p:cNvSpPr>
          <p:nvPr/>
        </p:nvSpPr>
        <p:spPr bwMode="auto">
          <a:xfrm>
            <a:off x="7269163" y="4271963"/>
            <a:ext cx="12134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EB1C24"/>
                </a:solidFill>
                <a:effectLst/>
                <a:latin typeface="+mj-lt"/>
              </a:rPr>
              <a:t>FIRST POPULATION ABOVE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EB1C24"/>
                </a:solidFill>
                <a:effectLst/>
                <a:latin typeface="+mj-lt"/>
              </a:rPr>
              <a:t>20  MILLION</a:t>
            </a:r>
            <a:endParaRPr kumimoji="0" lang="en-US" altLang="en-US" b="1" i="0" u="none" strike="noStrike" cap="none" normalizeH="0" baseline="0" dirty="0" smtClean="0">
              <a:ln>
                <a:noFill/>
              </a:ln>
              <a:solidFill>
                <a:schemeClr val="tx1"/>
              </a:solidFill>
              <a:effectLst/>
              <a:latin typeface="+mj-lt"/>
            </a:endParaRPr>
          </a:p>
        </p:txBody>
      </p:sp>
      <p:sp>
        <p:nvSpPr>
          <p:cNvPr id="5302" name="Rectangle 1205"/>
          <p:cNvSpPr>
            <a:spLocks noChangeArrowheads="1"/>
          </p:cNvSpPr>
          <p:nvPr/>
        </p:nvSpPr>
        <p:spPr bwMode="auto">
          <a:xfrm>
            <a:off x="1943101" y="4316413"/>
            <a:ext cx="168475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EB1C24"/>
                </a:solidFill>
                <a:effectLst/>
                <a:latin typeface="+mj-lt"/>
              </a:rPr>
              <a:t>FIRST POPULATION ABOVE 1 MILLION</a:t>
            </a:r>
            <a:endParaRPr kumimoji="0" lang="en-US" altLang="en-US" b="1" i="0" u="none" strike="noStrike" cap="none" normalizeH="0" baseline="0" smtClean="0">
              <a:ln>
                <a:noFill/>
              </a:ln>
              <a:solidFill>
                <a:schemeClr val="tx1"/>
              </a:solidFill>
              <a:effectLst/>
              <a:latin typeface="+mj-lt"/>
            </a:endParaRPr>
          </a:p>
        </p:txBody>
      </p:sp>
      <p:sp>
        <p:nvSpPr>
          <p:cNvPr id="5303" name="Rectangle 1206"/>
          <p:cNvSpPr>
            <a:spLocks noChangeArrowheads="1"/>
          </p:cNvSpPr>
          <p:nvPr/>
        </p:nvSpPr>
        <p:spPr bwMode="auto">
          <a:xfrm>
            <a:off x="5736273" y="4357688"/>
            <a:ext cx="12134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EB1C24"/>
                </a:solidFill>
                <a:effectLst/>
                <a:latin typeface="+mj-lt"/>
              </a:rPr>
              <a:t>FIRST POPULATION ABOVE</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EB1C24"/>
                </a:solidFill>
                <a:effectLst/>
                <a:latin typeface="+mj-lt"/>
              </a:rPr>
              <a:t>5 MILLION</a:t>
            </a:r>
            <a:endParaRPr kumimoji="0" lang="en-US" altLang="en-US" b="1" i="0" u="none" strike="noStrike" cap="none" normalizeH="0" baseline="0" dirty="0" smtClean="0">
              <a:ln>
                <a:noFill/>
              </a:ln>
              <a:solidFill>
                <a:schemeClr val="tx1"/>
              </a:solidFill>
              <a:effectLst/>
              <a:latin typeface="+mj-lt"/>
            </a:endParaRPr>
          </a:p>
        </p:txBody>
      </p:sp>
      <p:sp>
        <p:nvSpPr>
          <p:cNvPr id="5308" name="Rectangle 1208"/>
          <p:cNvSpPr>
            <a:spLocks noChangeArrowheads="1"/>
          </p:cNvSpPr>
          <p:nvPr/>
        </p:nvSpPr>
        <p:spPr bwMode="auto">
          <a:xfrm>
            <a:off x="2346326" y="5321300"/>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250</a:t>
            </a:r>
            <a:endParaRPr kumimoji="0" lang="en-US" altLang="en-US" b="1" i="0" u="none" strike="noStrike" cap="none" normalizeH="0" baseline="0" smtClean="0">
              <a:ln>
                <a:noFill/>
              </a:ln>
              <a:solidFill>
                <a:schemeClr val="tx1"/>
              </a:solidFill>
              <a:effectLst/>
              <a:latin typeface="+mj-lt"/>
            </a:endParaRPr>
          </a:p>
        </p:txBody>
      </p:sp>
      <p:sp>
        <p:nvSpPr>
          <p:cNvPr id="5310" name="Rectangle 1209"/>
          <p:cNvSpPr>
            <a:spLocks noChangeArrowheads="1"/>
          </p:cNvSpPr>
          <p:nvPr/>
        </p:nvSpPr>
        <p:spPr bwMode="auto">
          <a:xfrm>
            <a:off x="922338" y="5321300"/>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250</a:t>
            </a:r>
            <a:endParaRPr kumimoji="0" lang="en-US" altLang="en-US" b="1" i="0" u="none" strike="noStrike" cap="none" normalizeH="0" baseline="0" smtClean="0">
              <a:ln>
                <a:noFill/>
              </a:ln>
              <a:solidFill>
                <a:schemeClr val="tx1"/>
              </a:solidFill>
              <a:effectLst/>
              <a:latin typeface="+mj-lt"/>
            </a:endParaRPr>
          </a:p>
        </p:txBody>
      </p:sp>
      <p:sp>
        <p:nvSpPr>
          <p:cNvPr id="5311" name="Rectangle 1210"/>
          <p:cNvSpPr>
            <a:spLocks noChangeArrowheads="1"/>
          </p:cNvSpPr>
          <p:nvPr/>
        </p:nvSpPr>
        <p:spPr bwMode="auto">
          <a:xfrm>
            <a:off x="1122363" y="5330825"/>
            <a:ext cx="2260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B.C.E.</a:t>
            </a:r>
            <a:endParaRPr kumimoji="0" lang="en-US" altLang="en-US" b="1" i="0" u="none" strike="noStrike" cap="none" normalizeH="0" baseline="0" smtClean="0">
              <a:ln>
                <a:noFill/>
              </a:ln>
              <a:solidFill>
                <a:schemeClr val="tx1"/>
              </a:solidFill>
              <a:effectLst/>
              <a:latin typeface="+mj-lt"/>
            </a:endParaRPr>
          </a:p>
        </p:txBody>
      </p:sp>
      <p:sp>
        <p:nvSpPr>
          <p:cNvPr id="6400" name="Rectangle 1211"/>
          <p:cNvSpPr>
            <a:spLocks noChangeArrowheads="1"/>
          </p:cNvSpPr>
          <p:nvPr/>
        </p:nvSpPr>
        <p:spPr bwMode="auto">
          <a:xfrm>
            <a:off x="1673226" y="5321300"/>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0</a:t>
            </a:r>
            <a:endParaRPr kumimoji="0" lang="en-US" altLang="en-US" b="1" i="0" u="none" strike="noStrike" cap="none" normalizeH="0" baseline="0" smtClean="0">
              <a:ln>
                <a:noFill/>
              </a:ln>
              <a:solidFill>
                <a:schemeClr val="tx1"/>
              </a:solidFill>
              <a:effectLst/>
              <a:latin typeface="+mj-lt"/>
            </a:endParaRPr>
          </a:p>
        </p:txBody>
      </p:sp>
      <p:sp>
        <p:nvSpPr>
          <p:cNvPr id="6401" name="Rectangle 1212"/>
          <p:cNvSpPr>
            <a:spLocks noChangeArrowheads="1"/>
          </p:cNvSpPr>
          <p:nvPr/>
        </p:nvSpPr>
        <p:spPr bwMode="auto">
          <a:xfrm>
            <a:off x="3070226" y="5321300"/>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500</a:t>
            </a:r>
            <a:endParaRPr kumimoji="0" lang="en-US" altLang="en-US" b="1" i="0" u="none" strike="noStrike" cap="none" normalizeH="0" baseline="0" smtClean="0">
              <a:ln>
                <a:noFill/>
              </a:ln>
              <a:solidFill>
                <a:schemeClr val="tx1"/>
              </a:solidFill>
              <a:effectLst/>
              <a:latin typeface="+mj-lt"/>
            </a:endParaRPr>
          </a:p>
        </p:txBody>
      </p:sp>
      <p:sp>
        <p:nvSpPr>
          <p:cNvPr id="6402" name="Rectangle 1213"/>
          <p:cNvSpPr>
            <a:spLocks noChangeArrowheads="1"/>
          </p:cNvSpPr>
          <p:nvPr/>
        </p:nvSpPr>
        <p:spPr bwMode="auto">
          <a:xfrm>
            <a:off x="3265488" y="5330825"/>
            <a:ext cx="1490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C.E.</a:t>
            </a:r>
            <a:endParaRPr kumimoji="0" lang="en-US" altLang="en-US" b="1" i="0" u="none" strike="noStrike" cap="none" normalizeH="0" baseline="0" smtClean="0">
              <a:ln>
                <a:noFill/>
              </a:ln>
              <a:solidFill>
                <a:schemeClr val="tx1"/>
              </a:solidFill>
              <a:effectLst/>
              <a:latin typeface="+mj-lt"/>
            </a:endParaRPr>
          </a:p>
        </p:txBody>
      </p:sp>
      <p:sp>
        <p:nvSpPr>
          <p:cNvPr id="6403" name="Rectangle 1214"/>
          <p:cNvSpPr>
            <a:spLocks noChangeArrowheads="1"/>
          </p:cNvSpPr>
          <p:nvPr/>
        </p:nvSpPr>
        <p:spPr bwMode="auto">
          <a:xfrm>
            <a:off x="3803651" y="5321300"/>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750</a:t>
            </a:r>
            <a:endParaRPr kumimoji="0" lang="en-US" altLang="en-US" b="1" i="0" u="none" strike="noStrike" cap="none" normalizeH="0" baseline="0" smtClean="0">
              <a:ln>
                <a:noFill/>
              </a:ln>
              <a:solidFill>
                <a:schemeClr val="tx1"/>
              </a:solidFill>
              <a:effectLst/>
              <a:latin typeface="+mj-lt"/>
            </a:endParaRPr>
          </a:p>
        </p:txBody>
      </p:sp>
      <p:sp>
        <p:nvSpPr>
          <p:cNvPr id="6404" name="Rectangle 1215"/>
          <p:cNvSpPr>
            <a:spLocks noChangeArrowheads="1"/>
          </p:cNvSpPr>
          <p:nvPr/>
        </p:nvSpPr>
        <p:spPr bwMode="auto">
          <a:xfrm>
            <a:off x="4003676" y="5330825"/>
            <a:ext cx="1490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C.E.</a:t>
            </a:r>
            <a:endParaRPr kumimoji="0" lang="en-US" altLang="en-US" b="1" i="0" u="none" strike="noStrike" cap="none" normalizeH="0" baseline="0" smtClean="0">
              <a:ln>
                <a:noFill/>
              </a:ln>
              <a:solidFill>
                <a:schemeClr val="tx1"/>
              </a:solidFill>
              <a:effectLst/>
              <a:latin typeface="+mj-lt"/>
            </a:endParaRPr>
          </a:p>
        </p:txBody>
      </p:sp>
      <p:sp>
        <p:nvSpPr>
          <p:cNvPr id="6405" name="Rectangle 1216"/>
          <p:cNvSpPr>
            <a:spLocks noChangeArrowheads="1"/>
          </p:cNvSpPr>
          <p:nvPr/>
        </p:nvSpPr>
        <p:spPr bwMode="auto">
          <a:xfrm>
            <a:off x="4510088" y="5321300"/>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1000</a:t>
            </a:r>
            <a:endParaRPr kumimoji="0" lang="en-US" altLang="en-US" b="1" i="0" u="none" strike="noStrike" cap="none" normalizeH="0" baseline="0" smtClean="0">
              <a:ln>
                <a:noFill/>
              </a:ln>
              <a:solidFill>
                <a:schemeClr val="tx1"/>
              </a:solidFill>
              <a:effectLst/>
              <a:latin typeface="+mj-lt"/>
            </a:endParaRPr>
          </a:p>
        </p:txBody>
      </p:sp>
      <p:sp>
        <p:nvSpPr>
          <p:cNvPr id="6406" name="Rectangle 1217"/>
          <p:cNvSpPr>
            <a:spLocks noChangeArrowheads="1"/>
          </p:cNvSpPr>
          <p:nvPr/>
        </p:nvSpPr>
        <p:spPr bwMode="auto">
          <a:xfrm>
            <a:off x="4764088" y="5330825"/>
            <a:ext cx="1490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C.E.</a:t>
            </a:r>
            <a:endParaRPr kumimoji="0" lang="en-US" altLang="en-US" b="1" i="0" u="none" strike="noStrike" cap="none" normalizeH="0" baseline="0" smtClean="0">
              <a:ln>
                <a:noFill/>
              </a:ln>
              <a:solidFill>
                <a:schemeClr val="tx1"/>
              </a:solidFill>
              <a:effectLst/>
              <a:latin typeface="+mj-lt"/>
            </a:endParaRPr>
          </a:p>
        </p:txBody>
      </p:sp>
      <p:sp>
        <p:nvSpPr>
          <p:cNvPr id="6407" name="Rectangle 1218"/>
          <p:cNvSpPr>
            <a:spLocks noChangeArrowheads="1"/>
          </p:cNvSpPr>
          <p:nvPr/>
        </p:nvSpPr>
        <p:spPr bwMode="auto">
          <a:xfrm>
            <a:off x="5233988" y="5321300"/>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1250</a:t>
            </a:r>
            <a:endParaRPr kumimoji="0" lang="en-US" altLang="en-US" b="1" i="0" u="none" strike="noStrike" cap="none" normalizeH="0" baseline="0" smtClean="0">
              <a:ln>
                <a:noFill/>
              </a:ln>
              <a:solidFill>
                <a:schemeClr val="tx1"/>
              </a:solidFill>
              <a:effectLst/>
              <a:latin typeface="+mj-lt"/>
            </a:endParaRPr>
          </a:p>
        </p:txBody>
      </p:sp>
      <p:sp>
        <p:nvSpPr>
          <p:cNvPr id="6408" name="Rectangle 1219"/>
          <p:cNvSpPr>
            <a:spLocks noChangeArrowheads="1"/>
          </p:cNvSpPr>
          <p:nvPr/>
        </p:nvSpPr>
        <p:spPr bwMode="auto">
          <a:xfrm>
            <a:off x="5487988" y="5330825"/>
            <a:ext cx="1490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C.E.</a:t>
            </a:r>
            <a:endParaRPr kumimoji="0" lang="en-US" altLang="en-US" b="1" i="0" u="none" strike="noStrike" cap="none" normalizeH="0" baseline="0" smtClean="0">
              <a:ln>
                <a:noFill/>
              </a:ln>
              <a:solidFill>
                <a:schemeClr val="tx1"/>
              </a:solidFill>
              <a:effectLst/>
              <a:latin typeface="+mj-lt"/>
            </a:endParaRPr>
          </a:p>
        </p:txBody>
      </p:sp>
      <p:sp>
        <p:nvSpPr>
          <p:cNvPr id="6409" name="Rectangle 1220"/>
          <p:cNvSpPr>
            <a:spLocks noChangeArrowheads="1"/>
          </p:cNvSpPr>
          <p:nvPr/>
        </p:nvSpPr>
        <p:spPr bwMode="auto">
          <a:xfrm>
            <a:off x="5967413" y="5321300"/>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1500</a:t>
            </a:r>
            <a:endParaRPr kumimoji="0" lang="en-US" altLang="en-US" b="1" i="0" u="none" strike="noStrike" cap="none" normalizeH="0" baseline="0" smtClean="0">
              <a:ln>
                <a:noFill/>
              </a:ln>
              <a:solidFill>
                <a:schemeClr val="tx1"/>
              </a:solidFill>
              <a:effectLst/>
              <a:latin typeface="+mj-lt"/>
            </a:endParaRPr>
          </a:p>
        </p:txBody>
      </p:sp>
      <p:sp>
        <p:nvSpPr>
          <p:cNvPr id="6410" name="Rectangle 1221"/>
          <p:cNvSpPr>
            <a:spLocks noChangeArrowheads="1"/>
          </p:cNvSpPr>
          <p:nvPr/>
        </p:nvSpPr>
        <p:spPr bwMode="auto">
          <a:xfrm>
            <a:off x="6221413" y="5330825"/>
            <a:ext cx="1490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C.E.</a:t>
            </a:r>
            <a:endParaRPr kumimoji="0" lang="en-US" altLang="en-US" b="1" i="0" u="none" strike="noStrike" cap="none" normalizeH="0" baseline="0" smtClean="0">
              <a:ln>
                <a:noFill/>
              </a:ln>
              <a:solidFill>
                <a:schemeClr val="tx1"/>
              </a:solidFill>
              <a:effectLst/>
              <a:latin typeface="+mj-lt"/>
            </a:endParaRPr>
          </a:p>
        </p:txBody>
      </p:sp>
      <p:sp>
        <p:nvSpPr>
          <p:cNvPr id="6411" name="Rectangle 1222"/>
          <p:cNvSpPr>
            <a:spLocks noChangeArrowheads="1"/>
          </p:cNvSpPr>
          <p:nvPr/>
        </p:nvSpPr>
        <p:spPr bwMode="auto">
          <a:xfrm>
            <a:off x="6670676" y="5321300"/>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1750</a:t>
            </a:r>
            <a:endParaRPr kumimoji="0" lang="en-US" altLang="en-US" b="1" i="0" u="none" strike="noStrike" cap="none" normalizeH="0" baseline="0" smtClean="0">
              <a:ln>
                <a:noFill/>
              </a:ln>
              <a:solidFill>
                <a:schemeClr val="tx1"/>
              </a:solidFill>
              <a:effectLst/>
              <a:latin typeface="+mj-lt"/>
            </a:endParaRPr>
          </a:p>
        </p:txBody>
      </p:sp>
      <p:sp>
        <p:nvSpPr>
          <p:cNvPr id="6412" name="Rectangle 1223"/>
          <p:cNvSpPr>
            <a:spLocks noChangeArrowheads="1"/>
          </p:cNvSpPr>
          <p:nvPr/>
        </p:nvSpPr>
        <p:spPr bwMode="auto">
          <a:xfrm>
            <a:off x="6924676" y="5330825"/>
            <a:ext cx="1490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FFFFFF"/>
                </a:solidFill>
                <a:effectLst/>
                <a:latin typeface="+mj-lt"/>
              </a:rPr>
              <a:t>C.E.</a:t>
            </a:r>
            <a:endParaRPr kumimoji="0" lang="en-US" altLang="en-US" b="1" i="0" u="none" strike="noStrike" cap="none" normalizeH="0" baseline="0" dirty="0" smtClean="0">
              <a:ln>
                <a:noFill/>
              </a:ln>
              <a:solidFill>
                <a:schemeClr val="tx1"/>
              </a:solidFill>
              <a:effectLst/>
              <a:latin typeface="+mj-lt"/>
            </a:endParaRPr>
          </a:p>
        </p:txBody>
      </p:sp>
      <p:sp>
        <p:nvSpPr>
          <p:cNvPr id="6413" name="Rectangle 1224"/>
          <p:cNvSpPr>
            <a:spLocks noChangeArrowheads="1"/>
          </p:cNvSpPr>
          <p:nvPr/>
        </p:nvSpPr>
        <p:spPr bwMode="auto">
          <a:xfrm>
            <a:off x="7421563" y="5321300"/>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FFFFFF"/>
                </a:solidFill>
                <a:effectLst/>
                <a:latin typeface="+mj-lt"/>
              </a:rPr>
              <a:t>2000</a:t>
            </a:r>
            <a:endParaRPr kumimoji="0" lang="en-US" altLang="en-US" b="1" i="0" u="none" strike="noStrike" cap="none" normalizeH="0" baseline="0" dirty="0" smtClean="0">
              <a:ln>
                <a:noFill/>
              </a:ln>
              <a:solidFill>
                <a:schemeClr val="tx1"/>
              </a:solidFill>
              <a:effectLst/>
              <a:latin typeface="+mj-lt"/>
            </a:endParaRPr>
          </a:p>
        </p:txBody>
      </p:sp>
      <p:sp>
        <p:nvSpPr>
          <p:cNvPr id="6414" name="Rectangle 1225"/>
          <p:cNvSpPr>
            <a:spLocks noChangeArrowheads="1"/>
          </p:cNvSpPr>
          <p:nvPr/>
        </p:nvSpPr>
        <p:spPr bwMode="auto">
          <a:xfrm>
            <a:off x="7675563" y="5330825"/>
            <a:ext cx="1490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C.E.</a:t>
            </a:r>
            <a:endParaRPr kumimoji="0" lang="en-US" altLang="en-US" b="1" i="0" u="none" strike="noStrike" cap="none" normalizeH="0" baseline="0" smtClean="0">
              <a:ln>
                <a:noFill/>
              </a:ln>
              <a:solidFill>
                <a:schemeClr val="tx1"/>
              </a:solidFill>
              <a:effectLst/>
              <a:latin typeface="+mj-lt"/>
            </a:endParaRPr>
          </a:p>
        </p:txBody>
      </p:sp>
      <p:sp>
        <p:nvSpPr>
          <p:cNvPr id="6415" name="Line 1226"/>
          <p:cNvSpPr>
            <a:spLocks noChangeShapeType="1"/>
          </p:cNvSpPr>
          <p:nvPr/>
        </p:nvSpPr>
        <p:spPr bwMode="auto">
          <a:xfrm>
            <a:off x="3124201" y="3133725"/>
            <a:ext cx="0" cy="43180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6416" name="Line 1227"/>
          <p:cNvSpPr>
            <a:spLocks noChangeShapeType="1"/>
          </p:cNvSpPr>
          <p:nvPr/>
        </p:nvSpPr>
        <p:spPr bwMode="auto">
          <a:xfrm>
            <a:off x="1000126" y="3133725"/>
            <a:ext cx="0" cy="43180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6417" name="Line 1228"/>
          <p:cNvSpPr>
            <a:spLocks noChangeShapeType="1"/>
          </p:cNvSpPr>
          <p:nvPr/>
        </p:nvSpPr>
        <p:spPr bwMode="auto">
          <a:xfrm>
            <a:off x="3603626" y="3133725"/>
            <a:ext cx="0" cy="60483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6418" name="Line 1229"/>
          <p:cNvSpPr>
            <a:spLocks noChangeShapeType="1"/>
          </p:cNvSpPr>
          <p:nvPr/>
        </p:nvSpPr>
        <p:spPr bwMode="auto">
          <a:xfrm>
            <a:off x="3509963" y="2413000"/>
            <a:ext cx="0" cy="56832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6419" name="Line 1230"/>
          <p:cNvSpPr>
            <a:spLocks noChangeShapeType="1"/>
          </p:cNvSpPr>
          <p:nvPr/>
        </p:nvSpPr>
        <p:spPr bwMode="auto">
          <a:xfrm>
            <a:off x="3783013" y="2619375"/>
            <a:ext cx="0" cy="35877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6420" name="Line 1231"/>
          <p:cNvSpPr>
            <a:spLocks noChangeShapeType="1"/>
          </p:cNvSpPr>
          <p:nvPr/>
        </p:nvSpPr>
        <p:spPr bwMode="auto">
          <a:xfrm>
            <a:off x="4237038" y="2413000"/>
            <a:ext cx="0" cy="56832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6421" name="Line 1232"/>
          <p:cNvSpPr>
            <a:spLocks noChangeShapeType="1"/>
          </p:cNvSpPr>
          <p:nvPr/>
        </p:nvSpPr>
        <p:spPr bwMode="auto">
          <a:xfrm>
            <a:off x="4851401" y="2714625"/>
            <a:ext cx="0" cy="26670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6422" name="Line 1233"/>
          <p:cNvSpPr>
            <a:spLocks noChangeShapeType="1"/>
          </p:cNvSpPr>
          <p:nvPr/>
        </p:nvSpPr>
        <p:spPr bwMode="auto">
          <a:xfrm>
            <a:off x="7124701" y="2535238"/>
            <a:ext cx="0" cy="44608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6423" name="Line 1234"/>
          <p:cNvSpPr>
            <a:spLocks noChangeShapeType="1"/>
          </p:cNvSpPr>
          <p:nvPr/>
        </p:nvSpPr>
        <p:spPr bwMode="auto">
          <a:xfrm>
            <a:off x="4524376" y="3133725"/>
            <a:ext cx="0" cy="5270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6424" name="Line 1235"/>
          <p:cNvSpPr>
            <a:spLocks noChangeShapeType="1"/>
          </p:cNvSpPr>
          <p:nvPr/>
        </p:nvSpPr>
        <p:spPr bwMode="auto">
          <a:xfrm>
            <a:off x="5192713" y="3133725"/>
            <a:ext cx="0" cy="29686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6425" name="Line 1236"/>
          <p:cNvSpPr>
            <a:spLocks noChangeShapeType="1"/>
          </p:cNvSpPr>
          <p:nvPr/>
        </p:nvSpPr>
        <p:spPr bwMode="auto">
          <a:xfrm>
            <a:off x="7097713" y="3133725"/>
            <a:ext cx="0" cy="43180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6426" name="Rectangle 1237"/>
          <p:cNvSpPr>
            <a:spLocks noChangeArrowheads="1"/>
          </p:cNvSpPr>
          <p:nvPr/>
        </p:nvSpPr>
        <p:spPr bwMode="auto">
          <a:xfrm>
            <a:off x="2174352" y="3336925"/>
            <a:ext cx="8928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700" b="1" dirty="0">
                <a:solidFill>
                  <a:srgbClr val="000000"/>
                </a:solidFill>
                <a:latin typeface="Arial Black" panose="020B0A04020102020204" pitchFamily="34" charset="0"/>
              </a:rPr>
              <a:t>AKKAD,</a:t>
            </a:r>
          </a:p>
          <a:p>
            <a:pPr lvl="0" algn="r"/>
            <a:r>
              <a:rPr lang="en-US" altLang="en-US" sz="700" b="1" dirty="0">
                <a:solidFill>
                  <a:srgbClr val="000000"/>
                </a:solidFill>
                <a:latin typeface="Arial Black" panose="020B0A04020102020204" pitchFamily="34" charset="0"/>
              </a:rPr>
              <a:t>BABYLONIA (Iraq)</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6428" name="Rectangle 1239"/>
          <p:cNvSpPr>
            <a:spLocks noChangeArrowheads="1"/>
          </p:cNvSpPr>
          <p:nvPr/>
        </p:nvSpPr>
        <p:spPr bwMode="auto">
          <a:xfrm>
            <a:off x="3644901" y="3387725"/>
            <a:ext cx="80470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Arial Black" panose="020B0A04020102020204" pitchFamily="34" charset="0"/>
              </a:rPr>
              <a:t>UR, BABYLONIA</a:t>
            </a:r>
          </a:p>
          <a:p>
            <a:pPr lvl="0"/>
            <a:r>
              <a:rPr lang="en-US" altLang="en-US" sz="700" b="1" dirty="0">
                <a:solidFill>
                  <a:srgbClr val="000000"/>
                </a:solidFill>
                <a:latin typeface="Arial Black" panose="020B0A04020102020204" pitchFamily="34" charset="0"/>
              </a:rPr>
              <a:t>(Iraq</a:t>
            </a:r>
            <a:r>
              <a:rPr lang="en-US" altLang="en-US" sz="700" b="1" dirty="0" smtClean="0">
                <a:solidFill>
                  <a:srgbClr val="000000"/>
                </a:solidFill>
                <a:latin typeface="Arial Black" panose="020B0A04020102020204" pitchFamily="34" charset="0"/>
              </a:rPr>
              <a:t>)</a:t>
            </a:r>
          </a:p>
          <a:p>
            <a:pPr lvl="0"/>
            <a:r>
              <a:rPr lang="en-US" altLang="en-US" sz="700" b="1" dirty="0" smtClean="0">
                <a:solidFill>
                  <a:srgbClr val="000000"/>
                </a:solidFill>
                <a:latin typeface="+mj-lt"/>
              </a:rPr>
              <a:t>population 65,000</a:t>
            </a:r>
            <a:endParaRPr kumimoji="0" lang="en-US" altLang="en-US" b="1" i="0" u="none" strike="noStrike" cap="none" normalizeH="0" baseline="0" dirty="0" smtClean="0">
              <a:ln>
                <a:noFill/>
              </a:ln>
              <a:solidFill>
                <a:schemeClr val="tx1"/>
              </a:solidFill>
              <a:effectLst/>
              <a:latin typeface="+mj-lt"/>
            </a:endParaRPr>
          </a:p>
        </p:txBody>
      </p:sp>
      <p:sp>
        <p:nvSpPr>
          <p:cNvPr id="6430" name="Rectangle 1241"/>
          <p:cNvSpPr>
            <a:spLocks noChangeArrowheads="1"/>
          </p:cNvSpPr>
          <p:nvPr/>
        </p:nvSpPr>
        <p:spPr bwMode="auto">
          <a:xfrm>
            <a:off x="1054101" y="3328988"/>
            <a:ext cx="9730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700" b="1" i="0" u="none" strike="noStrike" cap="none" normalizeH="0" baseline="0" dirty="0" smtClean="0">
                <a:ln>
                  <a:noFill/>
                </a:ln>
                <a:solidFill>
                  <a:srgbClr val="000000"/>
                </a:solidFill>
                <a:effectLst/>
                <a:latin typeface="Arial Black" panose="020B0A04020102020204" pitchFamily="34" charset="0"/>
              </a:rPr>
              <a:t>MEMPHIS</a:t>
            </a:r>
            <a:r>
              <a:rPr lang="en-US" altLang="en-US" sz="700" b="1" dirty="0">
                <a:solidFill>
                  <a:srgbClr val="000000"/>
                </a:solidFill>
                <a:latin typeface="Arial Black" panose="020B0A04020102020204" pitchFamily="34" charset="0"/>
              </a:rPr>
              <a:t>, </a:t>
            </a:r>
            <a:r>
              <a:rPr lang="en-US" altLang="en-US" sz="700" b="1" dirty="0" smtClean="0">
                <a:solidFill>
                  <a:srgbClr val="000000"/>
                </a:solidFill>
                <a:latin typeface="Arial Black" panose="020B0A04020102020204" pitchFamily="34" charset="0"/>
              </a:rPr>
              <a:t>Egypt</a:t>
            </a:r>
          </a:p>
          <a:p>
            <a:pPr lvl="0"/>
            <a:r>
              <a:rPr lang="en-US" altLang="en-US" sz="700" b="1" dirty="0" smtClean="0">
                <a:solidFill>
                  <a:srgbClr val="000000"/>
                </a:solidFill>
                <a:latin typeface="+mj-lt"/>
              </a:rPr>
              <a:t>population </a:t>
            </a:r>
            <a:r>
              <a:rPr lang="en-US" altLang="en-US" sz="700" b="1" dirty="0">
                <a:solidFill>
                  <a:srgbClr val="000000"/>
                </a:solidFill>
                <a:latin typeface="+mj-lt"/>
              </a:rPr>
              <a:t>over 30,000</a:t>
            </a:r>
            <a:endParaRPr kumimoji="0" lang="en-US" altLang="en-US" b="1" i="0" u="none" strike="noStrike" cap="none" normalizeH="0" baseline="0" dirty="0" smtClean="0">
              <a:ln>
                <a:noFill/>
              </a:ln>
              <a:solidFill>
                <a:schemeClr val="tx1"/>
              </a:solidFill>
              <a:effectLst/>
              <a:latin typeface="+mj-lt"/>
            </a:endParaRPr>
          </a:p>
        </p:txBody>
      </p:sp>
      <p:sp>
        <p:nvSpPr>
          <p:cNvPr id="6431" name="Rectangle 1242"/>
          <p:cNvSpPr>
            <a:spLocks noChangeArrowheads="1"/>
          </p:cNvSpPr>
          <p:nvPr/>
        </p:nvSpPr>
        <p:spPr bwMode="auto">
          <a:xfrm>
            <a:off x="2881009" y="2392363"/>
            <a:ext cx="59792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700" b="1" dirty="0">
                <a:solidFill>
                  <a:srgbClr val="000000"/>
                </a:solidFill>
                <a:latin typeface="Arial Black" panose="020B0A04020102020204" pitchFamily="34" charset="0"/>
              </a:rPr>
              <a:t>LAGASH,</a:t>
            </a:r>
          </a:p>
          <a:p>
            <a:pPr lvl="0" algn="r"/>
            <a:r>
              <a:rPr lang="en-US" altLang="en-US" sz="700" b="1" dirty="0">
                <a:solidFill>
                  <a:srgbClr val="000000"/>
                </a:solidFill>
                <a:latin typeface="Arial Black" panose="020B0A04020102020204" pitchFamily="34" charset="0"/>
              </a:rPr>
              <a:t>BABYLONIA</a:t>
            </a:r>
          </a:p>
          <a:p>
            <a:pPr lvl="0" algn="r"/>
            <a:r>
              <a:rPr lang="en-US" altLang="en-US" sz="700" b="1" dirty="0">
                <a:solidFill>
                  <a:srgbClr val="000000"/>
                </a:solidFill>
                <a:latin typeface="Arial Black" panose="020B0A04020102020204" pitchFamily="34" charset="0"/>
              </a:rPr>
              <a:t>(Iraq)</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6434" name="Rectangle 1245"/>
          <p:cNvSpPr>
            <a:spLocks noChangeArrowheads="1"/>
          </p:cNvSpPr>
          <p:nvPr/>
        </p:nvSpPr>
        <p:spPr bwMode="auto">
          <a:xfrm>
            <a:off x="3794126" y="2589213"/>
            <a:ext cx="4328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Arial Black" panose="020B0A04020102020204" pitchFamily="34" charset="0"/>
              </a:rPr>
              <a:t>THEBES,</a:t>
            </a:r>
          </a:p>
          <a:p>
            <a:pPr lvl="0"/>
            <a:r>
              <a:rPr lang="en-US" altLang="en-US" sz="700" b="1" dirty="0">
                <a:solidFill>
                  <a:srgbClr val="000000"/>
                </a:solidFill>
                <a:latin typeface="Arial Black" panose="020B0A04020102020204" pitchFamily="34" charset="0"/>
              </a:rPr>
              <a:t>Egypt</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6436" name="Rectangle 1247"/>
          <p:cNvSpPr>
            <a:spLocks noChangeArrowheads="1"/>
          </p:cNvSpPr>
          <p:nvPr/>
        </p:nvSpPr>
        <p:spPr bwMode="auto">
          <a:xfrm>
            <a:off x="4264026" y="2379663"/>
            <a:ext cx="9233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Arial Black" panose="020B0A04020102020204" pitchFamily="34" charset="0"/>
              </a:rPr>
              <a:t>BABYLON, </a:t>
            </a:r>
          </a:p>
          <a:p>
            <a:pPr lvl="0"/>
            <a:r>
              <a:rPr lang="en-US" altLang="en-US" sz="700" b="1" dirty="0">
                <a:solidFill>
                  <a:srgbClr val="000000"/>
                </a:solidFill>
                <a:latin typeface="Arial Black" panose="020B0A04020102020204" pitchFamily="34" charset="0"/>
              </a:rPr>
              <a:t>BABYLONIA  (Iraq)</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6438" name="Rectangle 1249"/>
          <p:cNvSpPr>
            <a:spLocks noChangeArrowheads="1"/>
          </p:cNvSpPr>
          <p:nvPr/>
        </p:nvSpPr>
        <p:spPr bwMode="auto">
          <a:xfrm>
            <a:off x="4881563" y="2682875"/>
            <a:ext cx="81111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MEMPHIS, Egypt</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6439" name="Rectangle 1250"/>
          <p:cNvSpPr>
            <a:spLocks noChangeArrowheads="1"/>
          </p:cNvSpPr>
          <p:nvPr/>
        </p:nvSpPr>
        <p:spPr bwMode="auto">
          <a:xfrm>
            <a:off x="5215573" y="3325813"/>
            <a:ext cx="74058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THEBES, Egypt</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6440" name="Rectangle 1251"/>
          <p:cNvSpPr>
            <a:spLocks noChangeArrowheads="1"/>
          </p:cNvSpPr>
          <p:nvPr/>
        </p:nvSpPr>
        <p:spPr bwMode="auto">
          <a:xfrm>
            <a:off x="6318340" y="2511425"/>
            <a:ext cx="7405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700" b="1" dirty="0">
                <a:solidFill>
                  <a:srgbClr val="000000"/>
                </a:solidFill>
                <a:latin typeface="Arial Black" panose="020B0A04020102020204" pitchFamily="34" charset="0"/>
              </a:rPr>
              <a:t>NINEVEH,</a:t>
            </a:r>
          </a:p>
          <a:p>
            <a:pPr lvl="0" algn="r"/>
            <a:r>
              <a:rPr lang="en-US" altLang="en-US" sz="700" b="1" dirty="0">
                <a:solidFill>
                  <a:srgbClr val="000000"/>
                </a:solidFill>
                <a:latin typeface="Arial Black" panose="020B0A04020102020204" pitchFamily="34" charset="0"/>
              </a:rPr>
              <a:t>ASSYRIA (Iraq)</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6442" name="Rectangle 1253"/>
          <p:cNvSpPr>
            <a:spLocks noChangeArrowheads="1"/>
          </p:cNvSpPr>
          <p:nvPr/>
        </p:nvSpPr>
        <p:spPr bwMode="auto">
          <a:xfrm>
            <a:off x="4560888" y="3552825"/>
            <a:ext cx="71974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AVARIS, Egypt</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6443" name="Rectangle 1254"/>
          <p:cNvSpPr>
            <a:spLocks noChangeArrowheads="1"/>
          </p:cNvSpPr>
          <p:nvPr/>
        </p:nvSpPr>
        <p:spPr bwMode="auto">
          <a:xfrm>
            <a:off x="5883623" y="3214370"/>
            <a:ext cx="11509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700" b="1" dirty="0">
                <a:solidFill>
                  <a:srgbClr val="000000"/>
                </a:solidFill>
                <a:latin typeface="Arial Black" panose="020B0A04020102020204" pitchFamily="34" charset="0"/>
              </a:rPr>
              <a:t>BABYLON, BABYLONIA</a:t>
            </a:r>
          </a:p>
          <a:p>
            <a:pPr lvl="0" algn="r"/>
            <a:r>
              <a:rPr lang="en-US" altLang="en-US" sz="700" b="1" dirty="0">
                <a:solidFill>
                  <a:srgbClr val="000000"/>
                </a:solidFill>
                <a:latin typeface="Arial Black" panose="020B0A04020102020204" pitchFamily="34" charset="0"/>
              </a:rPr>
              <a:t>(Iraq)</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6447" name="Rectangle 1258"/>
          <p:cNvSpPr>
            <a:spLocks noChangeArrowheads="1"/>
          </p:cNvSpPr>
          <p:nvPr/>
        </p:nvSpPr>
        <p:spPr bwMode="auto">
          <a:xfrm>
            <a:off x="5484813" y="3462973"/>
            <a:ext cx="156292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EB1C24"/>
                </a:solidFill>
                <a:effectLst/>
                <a:latin typeface="+mj-lt"/>
              </a:rPr>
              <a:t>FIRST POPULATION ABOVE 200,000</a:t>
            </a:r>
            <a:endParaRPr kumimoji="0" lang="en-US" altLang="en-US" b="1" i="0" u="none" strike="noStrike" cap="none" normalizeH="0" baseline="0" dirty="0" smtClean="0">
              <a:ln>
                <a:noFill/>
              </a:ln>
              <a:solidFill>
                <a:schemeClr val="tx1"/>
              </a:solidFill>
              <a:effectLst/>
              <a:latin typeface="+mj-lt"/>
            </a:endParaRPr>
          </a:p>
        </p:txBody>
      </p:sp>
      <p:sp>
        <p:nvSpPr>
          <p:cNvPr id="6448" name="Rectangle 1259"/>
          <p:cNvSpPr>
            <a:spLocks noChangeArrowheads="1"/>
          </p:cNvSpPr>
          <p:nvPr/>
        </p:nvSpPr>
        <p:spPr bwMode="auto">
          <a:xfrm>
            <a:off x="5033963" y="2994025"/>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1500</a:t>
            </a:r>
            <a:endParaRPr kumimoji="0" lang="en-US" altLang="en-US" b="1" i="0" u="none" strike="noStrike" cap="none" normalizeH="0" baseline="0" smtClean="0">
              <a:ln>
                <a:noFill/>
              </a:ln>
              <a:solidFill>
                <a:schemeClr val="tx1"/>
              </a:solidFill>
              <a:effectLst/>
              <a:latin typeface="+mj-lt"/>
            </a:endParaRPr>
          </a:p>
        </p:txBody>
      </p:sp>
      <p:sp>
        <p:nvSpPr>
          <p:cNvPr id="6449" name="Rectangle 1260"/>
          <p:cNvSpPr>
            <a:spLocks noChangeArrowheads="1"/>
          </p:cNvSpPr>
          <p:nvPr/>
        </p:nvSpPr>
        <p:spPr bwMode="auto">
          <a:xfrm>
            <a:off x="5287963" y="3003550"/>
            <a:ext cx="2260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B.C.E.</a:t>
            </a:r>
            <a:endParaRPr kumimoji="0" lang="en-US" altLang="en-US" b="1" i="0" u="none" strike="noStrike" cap="none" normalizeH="0" baseline="0" smtClean="0">
              <a:ln>
                <a:noFill/>
              </a:ln>
              <a:solidFill>
                <a:schemeClr val="tx1"/>
              </a:solidFill>
              <a:effectLst/>
              <a:latin typeface="+mj-lt"/>
            </a:endParaRPr>
          </a:p>
        </p:txBody>
      </p:sp>
      <p:sp>
        <p:nvSpPr>
          <p:cNvPr id="6450" name="Rectangle 1261"/>
          <p:cNvSpPr>
            <a:spLocks noChangeArrowheads="1"/>
          </p:cNvSpPr>
          <p:nvPr/>
        </p:nvSpPr>
        <p:spPr bwMode="auto">
          <a:xfrm>
            <a:off x="5664201" y="2994025"/>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1250</a:t>
            </a:r>
            <a:endParaRPr kumimoji="0" lang="en-US" altLang="en-US" b="1" i="0" u="none" strike="noStrike" cap="none" normalizeH="0" baseline="0" smtClean="0">
              <a:ln>
                <a:noFill/>
              </a:ln>
              <a:solidFill>
                <a:schemeClr val="tx1"/>
              </a:solidFill>
              <a:effectLst/>
              <a:latin typeface="+mj-lt"/>
            </a:endParaRPr>
          </a:p>
        </p:txBody>
      </p:sp>
      <p:sp>
        <p:nvSpPr>
          <p:cNvPr id="6451" name="Rectangle 1262"/>
          <p:cNvSpPr>
            <a:spLocks noChangeArrowheads="1"/>
          </p:cNvSpPr>
          <p:nvPr/>
        </p:nvSpPr>
        <p:spPr bwMode="auto">
          <a:xfrm>
            <a:off x="5919788" y="3003550"/>
            <a:ext cx="2260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B.C.E.</a:t>
            </a:r>
            <a:endParaRPr kumimoji="0" lang="en-US" altLang="en-US" b="1" i="0" u="none" strike="noStrike" cap="none" normalizeH="0" baseline="0" smtClean="0">
              <a:ln>
                <a:noFill/>
              </a:ln>
              <a:solidFill>
                <a:schemeClr val="tx1"/>
              </a:solidFill>
              <a:effectLst/>
              <a:latin typeface="+mj-lt"/>
            </a:endParaRPr>
          </a:p>
        </p:txBody>
      </p:sp>
      <p:sp>
        <p:nvSpPr>
          <p:cNvPr id="6452" name="Rectangle 1263"/>
          <p:cNvSpPr>
            <a:spLocks noChangeArrowheads="1"/>
          </p:cNvSpPr>
          <p:nvPr/>
        </p:nvSpPr>
        <p:spPr bwMode="auto">
          <a:xfrm>
            <a:off x="6313488" y="2994025"/>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1000</a:t>
            </a:r>
            <a:endParaRPr kumimoji="0" lang="en-US" altLang="en-US" b="1" i="0" u="none" strike="noStrike" cap="none" normalizeH="0" baseline="0" smtClean="0">
              <a:ln>
                <a:noFill/>
              </a:ln>
              <a:solidFill>
                <a:schemeClr val="tx1"/>
              </a:solidFill>
              <a:effectLst/>
              <a:latin typeface="+mj-lt"/>
            </a:endParaRPr>
          </a:p>
        </p:txBody>
      </p:sp>
      <p:sp>
        <p:nvSpPr>
          <p:cNvPr id="6453" name="Rectangle 1264"/>
          <p:cNvSpPr>
            <a:spLocks noChangeArrowheads="1"/>
          </p:cNvSpPr>
          <p:nvPr/>
        </p:nvSpPr>
        <p:spPr bwMode="auto">
          <a:xfrm>
            <a:off x="6565901" y="3003550"/>
            <a:ext cx="2260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B.C.E.</a:t>
            </a:r>
            <a:endParaRPr kumimoji="0" lang="en-US" altLang="en-US" b="1" i="0" u="none" strike="noStrike" cap="none" normalizeH="0" baseline="0" smtClean="0">
              <a:ln>
                <a:noFill/>
              </a:ln>
              <a:solidFill>
                <a:schemeClr val="tx1"/>
              </a:solidFill>
              <a:effectLst/>
              <a:latin typeface="+mj-lt"/>
            </a:endParaRPr>
          </a:p>
        </p:txBody>
      </p:sp>
      <p:sp>
        <p:nvSpPr>
          <p:cNvPr id="6454" name="Rectangle 1265"/>
          <p:cNvSpPr>
            <a:spLocks noChangeArrowheads="1"/>
          </p:cNvSpPr>
          <p:nvPr/>
        </p:nvSpPr>
        <p:spPr bwMode="auto">
          <a:xfrm>
            <a:off x="6972301" y="2994025"/>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750</a:t>
            </a:r>
            <a:endParaRPr kumimoji="0" lang="en-US" altLang="en-US" b="1" i="0" u="none" strike="noStrike" cap="none" normalizeH="0" baseline="0" smtClean="0">
              <a:ln>
                <a:noFill/>
              </a:ln>
              <a:solidFill>
                <a:schemeClr val="tx1"/>
              </a:solidFill>
              <a:effectLst/>
              <a:latin typeface="+mj-lt"/>
            </a:endParaRPr>
          </a:p>
        </p:txBody>
      </p:sp>
      <p:sp>
        <p:nvSpPr>
          <p:cNvPr id="6455" name="Rectangle 1266"/>
          <p:cNvSpPr>
            <a:spLocks noChangeArrowheads="1"/>
          </p:cNvSpPr>
          <p:nvPr/>
        </p:nvSpPr>
        <p:spPr bwMode="auto">
          <a:xfrm>
            <a:off x="7167563" y="3003550"/>
            <a:ext cx="2260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B.C.E.</a:t>
            </a:r>
            <a:endParaRPr kumimoji="0" lang="en-US" altLang="en-US" b="1" i="0" u="none" strike="noStrike" cap="none" normalizeH="0" baseline="0" smtClean="0">
              <a:ln>
                <a:noFill/>
              </a:ln>
              <a:solidFill>
                <a:schemeClr val="tx1"/>
              </a:solidFill>
              <a:effectLst/>
              <a:latin typeface="+mj-lt"/>
            </a:endParaRPr>
          </a:p>
        </p:txBody>
      </p:sp>
      <p:sp>
        <p:nvSpPr>
          <p:cNvPr id="6456" name="Rectangle 1267"/>
          <p:cNvSpPr>
            <a:spLocks noChangeArrowheads="1"/>
          </p:cNvSpPr>
          <p:nvPr/>
        </p:nvSpPr>
        <p:spPr bwMode="auto">
          <a:xfrm>
            <a:off x="7600951" y="2994025"/>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500</a:t>
            </a:r>
            <a:endParaRPr kumimoji="0" lang="en-US" altLang="en-US" b="1" i="0" u="none" strike="noStrike" cap="none" normalizeH="0" baseline="0" smtClean="0">
              <a:ln>
                <a:noFill/>
              </a:ln>
              <a:solidFill>
                <a:schemeClr val="tx1"/>
              </a:solidFill>
              <a:effectLst/>
              <a:latin typeface="+mj-lt"/>
            </a:endParaRPr>
          </a:p>
        </p:txBody>
      </p:sp>
      <p:sp>
        <p:nvSpPr>
          <p:cNvPr id="6457" name="Rectangle 1268"/>
          <p:cNvSpPr>
            <a:spLocks noChangeArrowheads="1"/>
          </p:cNvSpPr>
          <p:nvPr/>
        </p:nvSpPr>
        <p:spPr bwMode="auto">
          <a:xfrm>
            <a:off x="7797801" y="3003550"/>
            <a:ext cx="2260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B.C.E.</a:t>
            </a:r>
            <a:endParaRPr kumimoji="0" lang="en-US" altLang="en-US" b="1" i="0" u="none" strike="noStrike" cap="none" normalizeH="0" baseline="0" smtClean="0">
              <a:ln>
                <a:noFill/>
              </a:ln>
              <a:solidFill>
                <a:schemeClr val="tx1"/>
              </a:solidFill>
              <a:effectLst/>
              <a:latin typeface="+mj-lt"/>
            </a:endParaRPr>
          </a:p>
        </p:txBody>
      </p:sp>
      <p:sp>
        <p:nvSpPr>
          <p:cNvPr id="6458" name="Rectangle 1269"/>
          <p:cNvSpPr>
            <a:spLocks noChangeArrowheads="1"/>
          </p:cNvSpPr>
          <p:nvPr/>
        </p:nvSpPr>
        <p:spPr bwMode="auto">
          <a:xfrm>
            <a:off x="2427288" y="2994025"/>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2500</a:t>
            </a:r>
            <a:endParaRPr kumimoji="0" lang="en-US" altLang="en-US" b="1" i="0" u="none" strike="noStrike" cap="none" normalizeH="0" baseline="0" smtClean="0">
              <a:ln>
                <a:noFill/>
              </a:ln>
              <a:solidFill>
                <a:schemeClr val="tx1"/>
              </a:solidFill>
              <a:effectLst/>
              <a:latin typeface="+mj-lt"/>
            </a:endParaRPr>
          </a:p>
        </p:txBody>
      </p:sp>
      <p:sp>
        <p:nvSpPr>
          <p:cNvPr id="6459" name="Rectangle 1270"/>
          <p:cNvSpPr>
            <a:spLocks noChangeArrowheads="1"/>
          </p:cNvSpPr>
          <p:nvPr/>
        </p:nvSpPr>
        <p:spPr bwMode="auto">
          <a:xfrm>
            <a:off x="2681288" y="3003550"/>
            <a:ext cx="2260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B.C.E.</a:t>
            </a:r>
            <a:endParaRPr kumimoji="0" lang="en-US" altLang="en-US" b="1" i="0" u="none" strike="noStrike" cap="none" normalizeH="0" baseline="0" smtClean="0">
              <a:ln>
                <a:noFill/>
              </a:ln>
              <a:solidFill>
                <a:schemeClr val="tx1"/>
              </a:solidFill>
              <a:effectLst/>
              <a:latin typeface="+mj-lt"/>
            </a:endParaRPr>
          </a:p>
        </p:txBody>
      </p:sp>
      <p:sp>
        <p:nvSpPr>
          <p:cNvPr id="6460" name="Rectangle 1271"/>
          <p:cNvSpPr>
            <a:spLocks noChangeArrowheads="1"/>
          </p:cNvSpPr>
          <p:nvPr/>
        </p:nvSpPr>
        <p:spPr bwMode="auto">
          <a:xfrm>
            <a:off x="3055938" y="2994025"/>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2250</a:t>
            </a:r>
            <a:endParaRPr kumimoji="0" lang="en-US" altLang="en-US" b="1" i="0" u="none" strike="noStrike" cap="none" normalizeH="0" baseline="0" smtClean="0">
              <a:ln>
                <a:noFill/>
              </a:ln>
              <a:solidFill>
                <a:schemeClr val="tx1"/>
              </a:solidFill>
              <a:effectLst/>
              <a:latin typeface="+mj-lt"/>
            </a:endParaRPr>
          </a:p>
        </p:txBody>
      </p:sp>
      <p:sp>
        <p:nvSpPr>
          <p:cNvPr id="6461" name="Rectangle 1272"/>
          <p:cNvSpPr>
            <a:spLocks noChangeArrowheads="1"/>
          </p:cNvSpPr>
          <p:nvPr/>
        </p:nvSpPr>
        <p:spPr bwMode="auto">
          <a:xfrm>
            <a:off x="3313113" y="3003550"/>
            <a:ext cx="2260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B.C.E.</a:t>
            </a:r>
            <a:endParaRPr kumimoji="0" lang="en-US" altLang="en-US" b="1" i="0" u="none" strike="noStrike" cap="none" normalizeH="0" baseline="0" smtClean="0">
              <a:ln>
                <a:noFill/>
              </a:ln>
              <a:solidFill>
                <a:schemeClr val="tx1"/>
              </a:solidFill>
              <a:effectLst/>
              <a:latin typeface="+mj-lt"/>
            </a:endParaRPr>
          </a:p>
        </p:txBody>
      </p:sp>
      <p:sp>
        <p:nvSpPr>
          <p:cNvPr id="6462" name="Rectangle 1273"/>
          <p:cNvSpPr>
            <a:spLocks noChangeArrowheads="1"/>
          </p:cNvSpPr>
          <p:nvPr/>
        </p:nvSpPr>
        <p:spPr bwMode="auto">
          <a:xfrm>
            <a:off x="3705226" y="2994025"/>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2000</a:t>
            </a:r>
            <a:endParaRPr kumimoji="0" lang="en-US" altLang="en-US" b="1" i="0" u="none" strike="noStrike" cap="none" normalizeH="0" baseline="0" smtClean="0">
              <a:ln>
                <a:noFill/>
              </a:ln>
              <a:solidFill>
                <a:schemeClr val="tx1"/>
              </a:solidFill>
              <a:effectLst/>
              <a:latin typeface="+mj-lt"/>
            </a:endParaRPr>
          </a:p>
        </p:txBody>
      </p:sp>
      <p:sp>
        <p:nvSpPr>
          <p:cNvPr id="6463" name="Rectangle 1274"/>
          <p:cNvSpPr>
            <a:spLocks noChangeArrowheads="1"/>
          </p:cNvSpPr>
          <p:nvPr/>
        </p:nvSpPr>
        <p:spPr bwMode="auto">
          <a:xfrm>
            <a:off x="3959226" y="3003550"/>
            <a:ext cx="2260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B.C.E.</a:t>
            </a:r>
            <a:endParaRPr kumimoji="0" lang="en-US" altLang="en-US" b="1" i="0" u="none" strike="noStrike" cap="none" normalizeH="0" baseline="0" smtClean="0">
              <a:ln>
                <a:noFill/>
              </a:ln>
              <a:solidFill>
                <a:schemeClr val="tx1"/>
              </a:solidFill>
              <a:effectLst/>
              <a:latin typeface="+mj-lt"/>
            </a:endParaRPr>
          </a:p>
        </p:txBody>
      </p:sp>
      <p:sp>
        <p:nvSpPr>
          <p:cNvPr id="6464" name="Rectangle 1275"/>
          <p:cNvSpPr>
            <a:spLocks noChangeArrowheads="1"/>
          </p:cNvSpPr>
          <p:nvPr/>
        </p:nvSpPr>
        <p:spPr bwMode="auto">
          <a:xfrm>
            <a:off x="4364038" y="2994025"/>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1750</a:t>
            </a:r>
            <a:endParaRPr kumimoji="0" lang="en-US" altLang="en-US" b="1" i="0" u="none" strike="noStrike" cap="none" normalizeH="0" baseline="0" smtClean="0">
              <a:ln>
                <a:noFill/>
              </a:ln>
              <a:solidFill>
                <a:schemeClr val="tx1"/>
              </a:solidFill>
              <a:effectLst/>
              <a:latin typeface="+mj-lt"/>
            </a:endParaRPr>
          </a:p>
        </p:txBody>
      </p:sp>
      <p:sp>
        <p:nvSpPr>
          <p:cNvPr id="6465" name="Rectangle 1276"/>
          <p:cNvSpPr>
            <a:spLocks noChangeArrowheads="1"/>
          </p:cNvSpPr>
          <p:nvPr/>
        </p:nvSpPr>
        <p:spPr bwMode="auto">
          <a:xfrm>
            <a:off x="4618038" y="3003550"/>
            <a:ext cx="2260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B.C.E.</a:t>
            </a:r>
            <a:endParaRPr kumimoji="0" lang="en-US" altLang="en-US" b="1" i="0" u="none" strike="noStrike" cap="none" normalizeH="0" baseline="0" smtClean="0">
              <a:ln>
                <a:noFill/>
              </a:ln>
              <a:solidFill>
                <a:schemeClr val="tx1"/>
              </a:solidFill>
              <a:effectLst/>
              <a:latin typeface="+mj-lt"/>
            </a:endParaRPr>
          </a:p>
        </p:txBody>
      </p:sp>
      <p:sp>
        <p:nvSpPr>
          <p:cNvPr id="6466" name="Rectangle 1277"/>
          <p:cNvSpPr>
            <a:spLocks noChangeArrowheads="1"/>
          </p:cNvSpPr>
          <p:nvPr/>
        </p:nvSpPr>
        <p:spPr bwMode="auto">
          <a:xfrm>
            <a:off x="1131888" y="2994025"/>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FFFFFF"/>
                </a:solidFill>
                <a:effectLst/>
                <a:latin typeface="+mj-lt"/>
              </a:rPr>
              <a:t>3000</a:t>
            </a:r>
            <a:endParaRPr kumimoji="0" lang="en-US" altLang="en-US" b="1" i="0" u="none" strike="noStrike" cap="none" normalizeH="0" baseline="0" dirty="0" smtClean="0">
              <a:ln>
                <a:noFill/>
              </a:ln>
              <a:solidFill>
                <a:schemeClr val="tx1"/>
              </a:solidFill>
              <a:effectLst/>
              <a:latin typeface="+mj-lt"/>
            </a:endParaRPr>
          </a:p>
        </p:txBody>
      </p:sp>
      <p:sp>
        <p:nvSpPr>
          <p:cNvPr id="6467" name="Rectangle 1278"/>
          <p:cNvSpPr>
            <a:spLocks noChangeArrowheads="1"/>
          </p:cNvSpPr>
          <p:nvPr/>
        </p:nvSpPr>
        <p:spPr bwMode="auto">
          <a:xfrm>
            <a:off x="1389063" y="3003550"/>
            <a:ext cx="2260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FFFFFF"/>
                </a:solidFill>
                <a:effectLst/>
                <a:latin typeface="+mj-lt"/>
              </a:rPr>
              <a:t>B.C.E.</a:t>
            </a:r>
            <a:endParaRPr kumimoji="0" lang="en-US" altLang="en-US" b="1" i="0" u="none" strike="noStrike" cap="none" normalizeH="0" baseline="0" dirty="0" smtClean="0">
              <a:ln>
                <a:noFill/>
              </a:ln>
              <a:solidFill>
                <a:schemeClr val="tx1"/>
              </a:solidFill>
              <a:effectLst/>
              <a:latin typeface="+mj-lt"/>
            </a:endParaRPr>
          </a:p>
        </p:txBody>
      </p:sp>
      <p:sp>
        <p:nvSpPr>
          <p:cNvPr id="6468" name="Rectangle 1279"/>
          <p:cNvSpPr>
            <a:spLocks noChangeArrowheads="1"/>
          </p:cNvSpPr>
          <p:nvPr/>
        </p:nvSpPr>
        <p:spPr bwMode="auto">
          <a:xfrm>
            <a:off x="1763713" y="2994025"/>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mj-lt"/>
              </a:rPr>
              <a:t>2750</a:t>
            </a:r>
            <a:endParaRPr kumimoji="0" lang="en-US" altLang="en-US" b="1" i="0" u="none" strike="noStrike" cap="none" normalizeH="0" baseline="0" smtClean="0">
              <a:ln>
                <a:noFill/>
              </a:ln>
              <a:solidFill>
                <a:schemeClr val="tx1"/>
              </a:solidFill>
              <a:effectLst/>
              <a:latin typeface="+mj-lt"/>
            </a:endParaRPr>
          </a:p>
        </p:txBody>
      </p:sp>
      <p:sp>
        <p:nvSpPr>
          <p:cNvPr id="6469" name="Rectangle 1280"/>
          <p:cNvSpPr>
            <a:spLocks noChangeArrowheads="1"/>
          </p:cNvSpPr>
          <p:nvPr/>
        </p:nvSpPr>
        <p:spPr bwMode="auto">
          <a:xfrm>
            <a:off x="2017713" y="3003550"/>
            <a:ext cx="2260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FFFFFF"/>
                </a:solidFill>
                <a:effectLst/>
                <a:latin typeface="+mj-lt"/>
              </a:rPr>
              <a:t>B.C.E.</a:t>
            </a:r>
            <a:endParaRPr kumimoji="0" lang="en-US" altLang="en-US"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1696884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551-BBF9-42A2-A425-9ECE74981885}"/>
              </a:ext>
            </a:extLst>
          </p:cNvPr>
          <p:cNvSpPr>
            <a:spLocks noGrp="1"/>
          </p:cNvSpPr>
          <p:nvPr>
            <p:ph type="title"/>
          </p:nvPr>
        </p:nvSpPr>
        <p:spPr>
          <a:xfrm>
            <a:off x="457199" y="215371"/>
            <a:ext cx="8229601" cy="1097279"/>
          </a:xfrm>
        </p:spPr>
        <p:txBody>
          <a:bodyPr/>
          <a:lstStyle/>
          <a:p>
            <a:r>
              <a:rPr lang="en-US" altLang="en-US" sz="3400" dirty="0"/>
              <a:t>12.4.2 Services in Early Urban Settlements </a:t>
            </a:r>
            <a:r>
              <a:rPr lang="en-US" altLang="en-US" sz="2000" b="0" dirty="0"/>
              <a:t>(3 of 4)</a:t>
            </a:r>
            <a:endParaRPr lang="en-US" sz="2000" b="0" dirty="0"/>
          </a:p>
        </p:txBody>
      </p:sp>
      <p:sp>
        <p:nvSpPr>
          <p:cNvPr id="3" name="Content Placeholder 2">
            <a:extLst>
              <a:ext uri="{FF2B5EF4-FFF2-40B4-BE49-F238E27FC236}">
                <a16:creationId xmlns:a16="http://schemas.microsoft.com/office/drawing/2014/main" id="{D696AF0C-0D0A-4337-8D77-1CC752F1568F}"/>
              </a:ext>
            </a:extLst>
          </p:cNvPr>
          <p:cNvSpPr>
            <a:spLocks noGrp="1"/>
          </p:cNvSpPr>
          <p:nvPr>
            <p:ph sz="quarter" idx="13"/>
          </p:nvPr>
        </p:nvSpPr>
        <p:spPr>
          <a:xfrm>
            <a:off x="457200" y="1556326"/>
            <a:ext cx="8229600" cy="721047"/>
          </a:xfrm>
        </p:spPr>
        <p:txBody>
          <a:bodyPr/>
          <a:lstStyle/>
          <a:p>
            <a:pPr marL="432" indent="0">
              <a:buNone/>
            </a:pPr>
            <a:r>
              <a:rPr lang="en-US" sz="2200" b="1" dirty="0"/>
              <a:t>Figure 12-37:</a:t>
            </a:r>
            <a:r>
              <a:rPr lang="en-US" sz="2200" dirty="0"/>
              <a:t> Large urban settlements before the time of Christ were located in the Fertile Crescent.</a:t>
            </a:r>
            <a:endParaRPr lang="en-US" alt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740" y="2363758"/>
            <a:ext cx="4160520" cy="3880036"/>
          </a:xfrm>
          <a:prstGeom prst="rect">
            <a:avLst/>
          </a:prstGeom>
        </p:spPr>
      </p:pic>
      <p:sp>
        <p:nvSpPr>
          <p:cNvPr id="10" name="Rectangle 5"/>
          <p:cNvSpPr>
            <a:spLocks noChangeArrowheads="1"/>
          </p:cNvSpPr>
          <p:nvPr/>
        </p:nvSpPr>
        <p:spPr bwMode="auto">
          <a:xfrm>
            <a:off x="3826655" y="3461385"/>
            <a:ext cx="12115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spc="-30" normalizeH="0" dirty="0" smtClean="0">
                <a:ln>
                  <a:noFill/>
                </a:ln>
                <a:solidFill>
                  <a:srgbClr val="000000"/>
                </a:solidFill>
                <a:effectLst>
                  <a:glow rad="50800">
                    <a:schemeClr val="bg1">
                      <a:alpha val="57000"/>
                    </a:schemeClr>
                  </a:glow>
                </a:effectLst>
                <a:latin typeface="Arial Black" panose="020B0A04020102020204" pitchFamily="34" charset="0"/>
              </a:rPr>
              <a:t>FERTILE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spc="-30" normalizeH="0" dirty="0" smtClean="0">
                <a:ln>
                  <a:noFill/>
                </a:ln>
                <a:solidFill>
                  <a:srgbClr val="000000"/>
                </a:solidFill>
                <a:effectLst>
                  <a:glow rad="50800">
                    <a:schemeClr val="bg1">
                      <a:alpha val="57000"/>
                    </a:schemeClr>
                  </a:glow>
                </a:effectLst>
                <a:latin typeface="Arial Black" panose="020B0A04020102020204" pitchFamily="34" charset="0"/>
              </a:rPr>
              <a:t>CRESCENT</a:t>
            </a:r>
            <a:endParaRPr kumimoji="0" lang="en-US" altLang="en-US" b="1" i="0" u="none" strike="noStrike" cap="none" spc="-30" normalizeH="0" dirty="0" smtClean="0">
              <a:ln>
                <a:noFill/>
              </a:ln>
              <a:solidFill>
                <a:schemeClr val="tx1"/>
              </a:solidFill>
              <a:effectLst>
                <a:glow rad="50800">
                  <a:schemeClr val="bg1">
                    <a:alpha val="57000"/>
                  </a:schemeClr>
                </a:glow>
              </a:effectLst>
              <a:latin typeface="Arial Black" panose="020B0A04020102020204" pitchFamily="34" charset="0"/>
            </a:endParaRPr>
          </a:p>
        </p:txBody>
      </p:sp>
      <p:sp>
        <p:nvSpPr>
          <p:cNvPr id="12" name="Rectangle 7"/>
          <p:cNvSpPr>
            <a:spLocks noChangeArrowheads="1"/>
          </p:cNvSpPr>
          <p:nvPr/>
        </p:nvSpPr>
        <p:spPr bwMode="auto">
          <a:xfrm>
            <a:off x="3467100" y="5072063"/>
            <a:ext cx="82234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smtClean="0">
                <a:ln>
                  <a:noFill/>
                </a:ln>
                <a:solidFill>
                  <a:srgbClr val="000000"/>
                </a:solidFill>
                <a:effectLst>
                  <a:glow rad="50800">
                    <a:schemeClr val="bg1">
                      <a:alpha val="57000"/>
                    </a:schemeClr>
                  </a:glow>
                </a:effectLst>
                <a:latin typeface="Arial Black" panose="020B0A04020102020204" pitchFamily="34" charset="0"/>
              </a:rPr>
              <a:t>EGYPT</a:t>
            </a:r>
            <a:endParaRPr kumimoji="0" lang="en-US" altLang="en-US" sz="1800" b="1" i="0" u="none" strike="noStrike" cap="none" normalizeH="0" baseline="0" dirty="0" smtClean="0">
              <a:ln>
                <a:noFill/>
              </a:ln>
              <a:solidFill>
                <a:schemeClr val="tx1"/>
              </a:solidFill>
              <a:effectLst>
                <a:glow rad="50800">
                  <a:schemeClr val="bg1">
                    <a:alpha val="57000"/>
                  </a:schemeClr>
                </a:glow>
              </a:effectLst>
              <a:latin typeface="Arial Black" panose="020B0A04020102020204" pitchFamily="34" charset="0"/>
            </a:endParaRPr>
          </a:p>
        </p:txBody>
      </p:sp>
      <p:sp>
        <p:nvSpPr>
          <p:cNvPr id="13" name="Rectangle 8"/>
          <p:cNvSpPr>
            <a:spLocks noChangeArrowheads="1"/>
          </p:cNvSpPr>
          <p:nvPr/>
        </p:nvSpPr>
        <p:spPr bwMode="auto">
          <a:xfrm>
            <a:off x="3011488" y="4405313"/>
            <a:ext cx="72455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mj-lt"/>
              </a:rPr>
              <a:t>Memphis</a:t>
            </a:r>
            <a:endParaRPr kumimoji="0" lang="en-US" altLang="en-US" sz="1800" b="1" i="0" u="none" strike="noStrike" cap="none" normalizeH="0" baseline="0" dirty="0" smtClean="0">
              <a:ln>
                <a:noFill/>
              </a:ln>
              <a:solidFill>
                <a:schemeClr val="tx1"/>
              </a:solidFill>
              <a:effectLst/>
              <a:latin typeface="+mj-lt"/>
            </a:endParaRPr>
          </a:p>
        </p:txBody>
      </p:sp>
      <p:sp>
        <p:nvSpPr>
          <p:cNvPr id="14" name="Rectangle 9"/>
          <p:cNvSpPr>
            <a:spLocks noChangeArrowheads="1"/>
          </p:cNvSpPr>
          <p:nvPr/>
        </p:nvSpPr>
        <p:spPr bwMode="auto">
          <a:xfrm>
            <a:off x="3205163" y="4730750"/>
            <a:ext cx="58669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mj-lt"/>
              </a:rPr>
              <a:t>Thebes</a:t>
            </a:r>
            <a:endParaRPr kumimoji="0" lang="en-US" altLang="en-US" sz="1800" b="1" i="0" u="none" strike="noStrike" cap="none" normalizeH="0" baseline="0" dirty="0" smtClean="0">
              <a:ln>
                <a:noFill/>
              </a:ln>
              <a:solidFill>
                <a:schemeClr val="tx1"/>
              </a:solidFill>
              <a:effectLst/>
              <a:latin typeface="+mj-lt"/>
            </a:endParaRPr>
          </a:p>
        </p:txBody>
      </p:sp>
      <p:sp>
        <p:nvSpPr>
          <p:cNvPr id="15" name="Rectangle 10"/>
          <p:cNvSpPr>
            <a:spLocks noChangeArrowheads="1"/>
          </p:cNvSpPr>
          <p:nvPr/>
        </p:nvSpPr>
        <p:spPr bwMode="auto">
          <a:xfrm>
            <a:off x="5148263" y="3671888"/>
            <a:ext cx="50174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mj-lt"/>
              </a:rPr>
              <a:t>Akkad</a:t>
            </a:r>
            <a:endParaRPr kumimoji="0" lang="en-US" altLang="en-US" sz="1800" b="1" i="0" u="none" strike="noStrike" cap="none" normalizeH="0" baseline="0" dirty="0" smtClean="0">
              <a:ln>
                <a:noFill/>
              </a:ln>
              <a:solidFill>
                <a:schemeClr val="tx1"/>
              </a:solidFill>
              <a:effectLst/>
              <a:latin typeface="+mj-lt"/>
            </a:endParaRPr>
          </a:p>
        </p:txBody>
      </p:sp>
      <p:sp>
        <p:nvSpPr>
          <p:cNvPr id="16" name="Rectangle 11"/>
          <p:cNvSpPr>
            <a:spLocks noChangeArrowheads="1"/>
          </p:cNvSpPr>
          <p:nvPr/>
        </p:nvSpPr>
        <p:spPr bwMode="auto">
          <a:xfrm>
            <a:off x="5114925" y="3367088"/>
            <a:ext cx="65081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mj-lt"/>
              </a:rPr>
              <a:t>Nineveh</a:t>
            </a:r>
            <a:endParaRPr kumimoji="0" lang="en-US" altLang="en-US" sz="1800" b="1" i="0" u="none" strike="noStrike" cap="none" normalizeH="0" baseline="0" dirty="0" smtClean="0">
              <a:ln>
                <a:noFill/>
              </a:ln>
              <a:solidFill>
                <a:schemeClr val="tx1"/>
              </a:solidFill>
              <a:effectLst/>
              <a:latin typeface="+mj-lt"/>
            </a:endParaRPr>
          </a:p>
        </p:txBody>
      </p:sp>
      <p:sp>
        <p:nvSpPr>
          <p:cNvPr id="17" name="Rectangle 12"/>
          <p:cNvSpPr>
            <a:spLocks noChangeArrowheads="1"/>
          </p:cNvSpPr>
          <p:nvPr/>
        </p:nvSpPr>
        <p:spPr bwMode="auto">
          <a:xfrm>
            <a:off x="4540250" y="3994150"/>
            <a:ext cx="66043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mj-lt"/>
              </a:rPr>
              <a:t>Babylon</a:t>
            </a:r>
            <a:endParaRPr kumimoji="0" lang="en-US" altLang="en-US" sz="1800" b="1" i="0" u="none" strike="noStrike" cap="none" normalizeH="0" baseline="0" dirty="0" smtClean="0">
              <a:ln>
                <a:noFill/>
              </a:ln>
              <a:solidFill>
                <a:schemeClr val="tx1"/>
              </a:solidFill>
              <a:effectLst/>
              <a:latin typeface="+mj-lt"/>
            </a:endParaRPr>
          </a:p>
        </p:txBody>
      </p:sp>
      <p:sp>
        <p:nvSpPr>
          <p:cNvPr id="18" name="Rectangle 13"/>
          <p:cNvSpPr>
            <a:spLocks noChangeArrowheads="1"/>
          </p:cNvSpPr>
          <p:nvPr/>
        </p:nvSpPr>
        <p:spPr bwMode="auto">
          <a:xfrm>
            <a:off x="4011613" y="4194175"/>
            <a:ext cx="5097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err="1" smtClean="0">
                <a:ln>
                  <a:noFill/>
                </a:ln>
                <a:solidFill>
                  <a:srgbClr val="000000"/>
                </a:solidFill>
                <a:effectLst/>
                <a:latin typeface="+mj-lt"/>
              </a:rPr>
              <a:t>Avaris</a:t>
            </a:r>
            <a:endParaRPr kumimoji="0" lang="en-US" altLang="en-US" sz="1800" b="1" i="0" u="none" strike="noStrike" cap="none" normalizeH="0" baseline="0" dirty="0" smtClean="0">
              <a:ln>
                <a:noFill/>
              </a:ln>
              <a:solidFill>
                <a:schemeClr val="tx1"/>
              </a:solidFill>
              <a:effectLst/>
              <a:latin typeface="+mj-lt"/>
            </a:endParaRPr>
          </a:p>
        </p:txBody>
      </p:sp>
      <p:sp>
        <p:nvSpPr>
          <p:cNvPr id="19" name="Rectangle 14"/>
          <p:cNvSpPr>
            <a:spLocks noChangeArrowheads="1"/>
          </p:cNvSpPr>
          <p:nvPr/>
        </p:nvSpPr>
        <p:spPr bwMode="auto">
          <a:xfrm>
            <a:off x="2779713" y="4084638"/>
            <a:ext cx="85440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Alexandria</a:t>
            </a:r>
            <a:endParaRPr kumimoji="0" lang="en-US" altLang="en-US" sz="1800"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5429250" y="4176713"/>
            <a:ext cx="18434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mj-lt"/>
              </a:rPr>
              <a:t>Ur</a:t>
            </a:r>
            <a:endParaRPr kumimoji="0" lang="en-US" altLang="en-US" sz="1800" b="1" i="0" u="none" strike="noStrike" cap="none" normalizeH="0" baseline="0" dirty="0" smtClean="0">
              <a:ln>
                <a:noFill/>
              </a:ln>
              <a:solidFill>
                <a:schemeClr val="tx1"/>
              </a:solidFill>
              <a:effectLst/>
              <a:latin typeface="+mj-lt"/>
            </a:endParaRPr>
          </a:p>
        </p:txBody>
      </p:sp>
      <p:sp>
        <p:nvSpPr>
          <p:cNvPr id="21" name="Rectangle 16"/>
          <p:cNvSpPr>
            <a:spLocks noChangeArrowheads="1"/>
          </p:cNvSpPr>
          <p:nvPr/>
        </p:nvSpPr>
        <p:spPr bwMode="auto">
          <a:xfrm>
            <a:off x="5578475" y="3944938"/>
            <a:ext cx="58669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mj-lt"/>
              </a:rPr>
              <a:t>Lagash</a:t>
            </a:r>
            <a:endParaRPr kumimoji="0" lang="en-US" altLang="en-US" sz="18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9935538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551-BBF9-42A2-A425-9ECE74981885}"/>
              </a:ext>
            </a:extLst>
          </p:cNvPr>
          <p:cNvSpPr>
            <a:spLocks noGrp="1"/>
          </p:cNvSpPr>
          <p:nvPr>
            <p:ph type="title"/>
          </p:nvPr>
        </p:nvSpPr>
        <p:spPr>
          <a:xfrm>
            <a:off x="457199" y="215371"/>
            <a:ext cx="8229601" cy="1097279"/>
          </a:xfrm>
        </p:spPr>
        <p:txBody>
          <a:bodyPr/>
          <a:lstStyle/>
          <a:p>
            <a:r>
              <a:rPr lang="en-US" altLang="en-US" sz="3400" dirty="0"/>
              <a:t>12.4.2 Services in Early Urban Settlements </a:t>
            </a:r>
            <a:r>
              <a:rPr lang="en-US" altLang="en-US" sz="2000" b="0" dirty="0"/>
              <a:t>(4 of 4)</a:t>
            </a:r>
            <a:endParaRPr lang="en-US" sz="2000" b="0" dirty="0"/>
          </a:p>
        </p:txBody>
      </p:sp>
      <p:sp>
        <p:nvSpPr>
          <p:cNvPr id="3" name="Content Placeholder 2">
            <a:extLst>
              <a:ext uri="{FF2B5EF4-FFF2-40B4-BE49-F238E27FC236}">
                <a16:creationId xmlns:a16="http://schemas.microsoft.com/office/drawing/2014/main" id="{D696AF0C-0D0A-4337-8D77-1CC752F1568F}"/>
              </a:ext>
            </a:extLst>
          </p:cNvPr>
          <p:cNvSpPr>
            <a:spLocks noGrp="1"/>
          </p:cNvSpPr>
          <p:nvPr>
            <p:ph sz="quarter" idx="13"/>
          </p:nvPr>
        </p:nvSpPr>
        <p:spPr>
          <a:xfrm>
            <a:off x="457200" y="1556327"/>
            <a:ext cx="8382000" cy="780473"/>
          </a:xfrm>
        </p:spPr>
        <p:txBody>
          <a:bodyPr/>
          <a:lstStyle/>
          <a:p>
            <a:pPr marL="432" indent="0">
              <a:buNone/>
            </a:pPr>
            <a:r>
              <a:rPr lang="en-US" sz="2200" b="1" dirty="0"/>
              <a:t>Figure 12-38:</a:t>
            </a:r>
            <a:r>
              <a:rPr lang="en-US" sz="2200" dirty="0"/>
              <a:t> Large urban settlements spread across Asia, Europe, and North Africa.</a:t>
            </a:r>
            <a:endParaRPr lang="en-US" alt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 y="2671804"/>
            <a:ext cx="7970520" cy="2830112"/>
          </a:xfrm>
          <a:prstGeom prst="rect">
            <a:avLst/>
          </a:prstGeom>
        </p:spPr>
      </p:pic>
      <p:sp>
        <p:nvSpPr>
          <p:cNvPr id="11" name="Freeform 7"/>
          <p:cNvSpPr>
            <a:spLocks/>
          </p:cNvSpPr>
          <p:nvPr/>
        </p:nvSpPr>
        <p:spPr bwMode="auto">
          <a:xfrm>
            <a:off x="1798638" y="3571875"/>
            <a:ext cx="22225" cy="0"/>
          </a:xfrm>
          <a:custGeom>
            <a:avLst/>
            <a:gdLst>
              <a:gd name="T0" fmla="*/ 0 w 14"/>
              <a:gd name="T1" fmla="*/ 0 w 14"/>
              <a:gd name="T2" fmla="*/ 14 w 14"/>
              <a:gd name="T3" fmla="*/ 0 w 14"/>
            </a:gdLst>
            <a:ahLst/>
            <a:cxnLst>
              <a:cxn ang="0">
                <a:pos x="T0" y="0"/>
              </a:cxn>
              <a:cxn ang="0">
                <a:pos x="T1" y="0"/>
              </a:cxn>
              <a:cxn ang="0">
                <a:pos x="T2" y="0"/>
              </a:cxn>
              <a:cxn ang="0">
                <a:pos x="T3" y="0"/>
              </a:cxn>
            </a:cxnLst>
            <a:rect l="0" t="0" r="r" b="b"/>
            <a:pathLst>
              <a:path w="14">
                <a:moveTo>
                  <a:pt x="0" y="0"/>
                </a:moveTo>
                <a:lnTo>
                  <a:pt x="0" y="0"/>
                </a:lnTo>
                <a:lnTo>
                  <a:pt x="1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a:effectLst>
                <a:glow rad="50800">
                  <a:schemeClr val="bg1">
                    <a:alpha val="74000"/>
                  </a:schemeClr>
                </a:glow>
              </a:effectLst>
            </a:endParaRPr>
          </a:p>
        </p:txBody>
      </p:sp>
      <p:sp>
        <p:nvSpPr>
          <p:cNvPr id="12" name="Line 8"/>
          <p:cNvSpPr>
            <a:spLocks noChangeShapeType="1"/>
          </p:cNvSpPr>
          <p:nvPr/>
        </p:nvSpPr>
        <p:spPr bwMode="auto">
          <a:xfrm>
            <a:off x="1820863" y="35718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a:effectLst>
                <a:glow rad="50800">
                  <a:schemeClr val="bg1">
                    <a:alpha val="74000"/>
                  </a:schemeClr>
                </a:glow>
              </a:effectLst>
            </a:endParaRPr>
          </a:p>
        </p:txBody>
      </p:sp>
      <p:sp>
        <p:nvSpPr>
          <p:cNvPr id="13" name="Freeform 9"/>
          <p:cNvSpPr>
            <a:spLocks/>
          </p:cNvSpPr>
          <p:nvPr/>
        </p:nvSpPr>
        <p:spPr bwMode="auto">
          <a:xfrm>
            <a:off x="1971675" y="3503613"/>
            <a:ext cx="14288" cy="30163"/>
          </a:xfrm>
          <a:custGeom>
            <a:avLst/>
            <a:gdLst>
              <a:gd name="T0" fmla="*/ 5 w 9"/>
              <a:gd name="T1" fmla="*/ 19 h 19"/>
              <a:gd name="T2" fmla="*/ 5 w 9"/>
              <a:gd name="T3" fmla="*/ 19 h 19"/>
              <a:gd name="T4" fmla="*/ 5 w 9"/>
              <a:gd name="T5" fmla="*/ 19 h 19"/>
              <a:gd name="T6" fmla="*/ 0 w 9"/>
              <a:gd name="T7" fmla="*/ 10 h 19"/>
              <a:gd name="T8" fmla="*/ 0 w 9"/>
              <a:gd name="T9" fmla="*/ 10 h 19"/>
              <a:gd name="T10" fmla="*/ 5 w 9"/>
              <a:gd name="T11" fmla="*/ 0 h 19"/>
              <a:gd name="T12" fmla="*/ 5 w 9"/>
              <a:gd name="T13" fmla="*/ 0 h 19"/>
              <a:gd name="T14" fmla="*/ 5 w 9"/>
              <a:gd name="T15" fmla="*/ 0 h 19"/>
              <a:gd name="T16" fmla="*/ 5 w 9"/>
              <a:gd name="T17" fmla="*/ 0 h 19"/>
              <a:gd name="T18" fmla="*/ 9 w 9"/>
              <a:gd name="T19" fmla="*/ 0 h 19"/>
              <a:gd name="T20" fmla="*/ 9 w 9"/>
              <a:gd name="T21" fmla="*/ 10 h 19"/>
              <a:gd name="T22" fmla="*/ 9 w 9"/>
              <a:gd name="T23" fmla="*/ 10 h 19"/>
              <a:gd name="T24" fmla="*/ 9 w 9"/>
              <a:gd name="T25" fmla="*/ 19 h 19"/>
              <a:gd name="T26" fmla="*/ 5 w 9"/>
              <a:gd name="T2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9">
                <a:moveTo>
                  <a:pt x="5" y="19"/>
                </a:moveTo>
                <a:lnTo>
                  <a:pt x="5" y="19"/>
                </a:lnTo>
                <a:lnTo>
                  <a:pt x="5" y="19"/>
                </a:lnTo>
                <a:lnTo>
                  <a:pt x="0" y="10"/>
                </a:lnTo>
                <a:lnTo>
                  <a:pt x="0" y="10"/>
                </a:lnTo>
                <a:lnTo>
                  <a:pt x="5" y="0"/>
                </a:lnTo>
                <a:lnTo>
                  <a:pt x="5" y="0"/>
                </a:lnTo>
                <a:lnTo>
                  <a:pt x="5" y="0"/>
                </a:lnTo>
                <a:lnTo>
                  <a:pt x="5" y="0"/>
                </a:lnTo>
                <a:lnTo>
                  <a:pt x="9" y="0"/>
                </a:lnTo>
                <a:lnTo>
                  <a:pt x="9" y="10"/>
                </a:lnTo>
                <a:lnTo>
                  <a:pt x="9" y="10"/>
                </a:lnTo>
                <a:lnTo>
                  <a:pt x="9" y="19"/>
                </a:lnTo>
                <a:lnTo>
                  <a:pt x="5"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a:effectLst>
                <a:glow rad="50800">
                  <a:schemeClr val="bg1">
                    <a:alpha val="74000"/>
                  </a:schemeClr>
                </a:glow>
              </a:effectLst>
            </a:endParaRPr>
          </a:p>
        </p:txBody>
      </p:sp>
      <p:sp>
        <p:nvSpPr>
          <p:cNvPr id="14" name="Freeform 10"/>
          <p:cNvSpPr>
            <a:spLocks/>
          </p:cNvSpPr>
          <p:nvPr/>
        </p:nvSpPr>
        <p:spPr bwMode="auto">
          <a:xfrm>
            <a:off x="1776413" y="3398838"/>
            <a:ext cx="601663" cy="203200"/>
          </a:xfrm>
          <a:custGeom>
            <a:avLst/>
            <a:gdLst>
              <a:gd name="T0" fmla="*/ 0 w 379"/>
              <a:gd name="T1" fmla="*/ 0 h 128"/>
              <a:gd name="T2" fmla="*/ 14 w 379"/>
              <a:gd name="T3" fmla="*/ 123 h 128"/>
              <a:gd name="T4" fmla="*/ 47 w 379"/>
              <a:gd name="T5" fmla="*/ 123 h 128"/>
              <a:gd name="T6" fmla="*/ 47 w 379"/>
              <a:gd name="T7" fmla="*/ 95 h 128"/>
              <a:gd name="T8" fmla="*/ 57 w 379"/>
              <a:gd name="T9" fmla="*/ 123 h 128"/>
              <a:gd name="T10" fmla="*/ 104 w 379"/>
              <a:gd name="T11" fmla="*/ 123 h 128"/>
              <a:gd name="T12" fmla="*/ 128 w 379"/>
              <a:gd name="T13" fmla="*/ 128 h 128"/>
              <a:gd name="T14" fmla="*/ 128 w 379"/>
              <a:gd name="T15" fmla="*/ 128 h 128"/>
              <a:gd name="T16" fmla="*/ 128 w 379"/>
              <a:gd name="T17" fmla="*/ 128 h 128"/>
              <a:gd name="T18" fmla="*/ 147 w 379"/>
              <a:gd name="T19" fmla="*/ 123 h 128"/>
              <a:gd name="T20" fmla="*/ 166 w 379"/>
              <a:gd name="T21" fmla="*/ 114 h 128"/>
              <a:gd name="T22" fmla="*/ 166 w 379"/>
              <a:gd name="T23" fmla="*/ 114 h 128"/>
              <a:gd name="T24" fmla="*/ 166 w 379"/>
              <a:gd name="T25" fmla="*/ 114 h 128"/>
              <a:gd name="T26" fmla="*/ 213 w 379"/>
              <a:gd name="T27" fmla="*/ 123 h 128"/>
              <a:gd name="T28" fmla="*/ 213 w 379"/>
              <a:gd name="T29" fmla="*/ 80 h 128"/>
              <a:gd name="T30" fmla="*/ 213 w 379"/>
              <a:gd name="T31" fmla="*/ 76 h 128"/>
              <a:gd name="T32" fmla="*/ 213 w 379"/>
              <a:gd name="T33" fmla="*/ 123 h 128"/>
              <a:gd name="T34" fmla="*/ 256 w 379"/>
              <a:gd name="T35" fmla="*/ 114 h 128"/>
              <a:gd name="T36" fmla="*/ 256 w 379"/>
              <a:gd name="T37" fmla="*/ 76 h 128"/>
              <a:gd name="T38" fmla="*/ 256 w 379"/>
              <a:gd name="T39" fmla="*/ 114 h 128"/>
              <a:gd name="T40" fmla="*/ 298 w 379"/>
              <a:gd name="T41" fmla="*/ 123 h 128"/>
              <a:gd name="T42" fmla="*/ 298 w 379"/>
              <a:gd name="T43" fmla="*/ 109 h 128"/>
              <a:gd name="T44" fmla="*/ 303 w 379"/>
              <a:gd name="T45" fmla="*/ 114 h 128"/>
              <a:gd name="T46" fmla="*/ 303 w 379"/>
              <a:gd name="T47" fmla="*/ 114 h 128"/>
              <a:gd name="T48" fmla="*/ 317 w 379"/>
              <a:gd name="T49" fmla="*/ 123 h 128"/>
              <a:gd name="T50" fmla="*/ 336 w 379"/>
              <a:gd name="T51" fmla="*/ 128 h 128"/>
              <a:gd name="T52" fmla="*/ 336 w 379"/>
              <a:gd name="T53" fmla="*/ 128 h 128"/>
              <a:gd name="T54" fmla="*/ 365 w 379"/>
              <a:gd name="T55" fmla="*/ 118 h 128"/>
              <a:gd name="T56" fmla="*/ 374 w 379"/>
              <a:gd name="T57" fmla="*/ 95 h 128"/>
              <a:gd name="T58" fmla="*/ 379 w 379"/>
              <a:gd name="T59" fmla="*/ 80 h 128"/>
              <a:gd name="T60" fmla="*/ 379 w 379"/>
              <a:gd name="T61" fmla="*/ 76 h 128"/>
              <a:gd name="T62" fmla="*/ 379 w 379"/>
              <a:gd name="T63" fmla="*/ 57 h 128"/>
              <a:gd name="T64" fmla="*/ 369 w 379"/>
              <a:gd name="T65" fmla="*/ 38 h 128"/>
              <a:gd name="T66" fmla="*/ 365 w 379"/>
              <a:gd name="T67" fmla="*/ 38 h 128"/>
              <a:gd name="T68" fmla="*/ 336 w 379"/>
              <a:gd name="T69" fmla="*/ 24 h 128"/>
              <a:gd name="T70" fmla="*/ 336 w 379"/>
              <a:gd name="T71" fmla="*/ 24 h 128"/>
              <a:gd name="T72" fmla="*/ 336 w 379"/>
              <a:gd name="T73" fmla="*/ 24 h 128"/>
              <a:gd name="T74" fmla="*/ 317 w 379"/>
              <a:gd name="T75" fmla="*/ 28 h 128"/>
              <a:gd name="T76" fmla="*/ 298 w 379"/>
              <a:gd name="T77" fmla="*/ 38 h 128"/>
              <a:gd name="T78" fmla="*/ 294 w 379"/>
              <a:gd name="T79" fmla="*/ 47 h 128"/>
              <a:gd name="T80" fmla="*/ 294 w 379"/>
              <a:gd name="T81" fmla="*/ 38 h 128"/>
              <a:gd name="T82" fmla="*/ 265 w 379"/>
              <a:gd name="T83" fmla="*/ 24 h 128"/>
              <a:gd name="T84" fmla="*/ 260 w 379"/>
              <a:gd name="T85" fmla="*/ 24 h 128"/>
              <a:gd name="T86" fmla="*/ 260 w 379"/>
              <a:gd name="T87" fmla="*/ 24 h 128"/>
              <a:gd name="T88" fmla="*/ 251 w 379"/>
              <a:gd name="T89" fmla="*/ 28 h 128"/>
              <a:gd name="T90" fmla="*/ 241 w 379"/>
              <a:gd name="T91" fmla="*/ 33 h 128"/>
              <a:gd name="T92" fmla="*/ 218 w 379"/>
              <a:gd name="T93" fmla="*/ 24 h 128"/>
              <a:gd name="T94" fmla="*/ 218 w 379"/>
              <a:gd name="T95" fmla="*/ 24 h 128"/>
              <a:gd name="T96" fmla="*/ 218 w 379"/>
              <a:gd name="T97" fmla="*/ 24 h 128"/>
              <a:gd name="T98" fmla="*/ 208 w 379"/>
              <a:gd name="T99" fmla="*/ 28 h 128"/>
              <a:gd name="T100" fmla="*/ 166 w 379"/>
              <a:gd name="T101" fmla="*/ 43 h 128"/>
              <a:gd name="T102" fmla="*/ 166 w 379"/>
              <a:gd name="T103" fmla="*/ 38 h 128"/>
              <a:gd name="T104" fmla="*/ 151 w 379"/>
              <a:gd name="T105" fmla="*/ 28 h 128"/>
              <a:gd name="T106" fmla="*/ 128 w 379"/>
              <a:gd name="T107" fmla="*/ 24 h 128"/>
              <a:gd name="T108" fmla="*/ 128 w 379"/>
              <a:gd name="T109" fmla="*/ 24 h 128"/>
              <a:gd name="T110" fmla="*/ 128 w 379"/>
              <a:gd name="T111" fmla="*/ 24 h 128"/>
              <a:gd name="T112" fmla="*/ 109 w 379"/>
              <a:gd name="T113" fmla="*/ 28 h 128"/>
              <a:gd name="T114" fmla="*/ 95 w 379"/>
              <a:gd name="T115" fmla="*/ 38 h 128"/>
              <a:gd name="T116" fmla="*/ 90 w 379"/>
              <a:gd name="T117" fmla="*/ 38 h 128"/>
              <a:gd name="T118" fmla="*/ 85 w 379"/>
              <a:gd name="T119" fmla="*/ 14 h 128"/>
              <a:gd name="T120" fmla="*/ 76 w 379"/>
              <a:gd name="T121" fmla="*/ 9 h 128"/>
              <a:gd name="T122" fmla="*/ 57 w 379"/>
              <a:gd name="T123"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9" h="128">
                <a:moveTo>
                  <a:pt x="38" y="0"/>
                </a:moveTo>
                <a:lnTo>
                  <a:pt x="0" y="0"/>
                </a:lnTo>
                <a:lnTo>
                  <a:pt x="0" y="123"/>
                </a:lnTo>
                <a:lnTo>
                  <a:pt x="14" y="123"/>
                </a:lnTo>
                <a:lnTo>
                  <a:pt x="33" y="123"/>
                </a:lnTo>
                <a:lnTo>
                  <a:pt x="47" y="123"/>
                </a:lnTo>
                <a:lnTo>
                  <a:pt x="47" y="114"/>
                </a:lnTo>
                <a:lnTo>
                  <a:pt x="47" y="95"/>
                </a:lnTo>
                <a:lnTo>
                  <a:pt x="52" y="114"/>
                </a:lnTo>
                <a:lnTo>
                  <a:pt x="57" y="123"/>
                </a:lnTo>
                <a:lnTo>
                  <a:pt x="109" y="123"/>
                </a:lnTo>
                <a:lnTo>
                  <a:pt x="104" y="123"/>
                </a:lnTo>
                <a:lnTo>
                  <a:pt x="104" y="123"/>
                </a:lnTo>
                <a:lnTo>
                  <a:pt x="128" y="128"/>
                </a:lnTo>
                <a:lnTo>
                  <a:pt x="128" y="128"/>
                </a:lnTo>
                <a:lnTo>
                  <a:pt x="128" y="128"/>
                </a:lnTo>
                <a:lnTo>
                  <a:pt x="128" y="128"/>
                </a:lnTo>
                <a:lnTo>
                  <a:pt x="128" y="128"/>
                </a:lnTo>
                <a:lnTo>
                  <a:pt x="128" y="128"/>
                </a:lnTo>
                <a:lnTo>
                  <a:pt x="147" y="123"/>
                </a:lnTo>
                <a:lnTo>
                  <a:pt x="166" y="114"/>
                </a:lnTo>
                <a:lnTo>
                  <a:pt x="166" y="114"/>
                </a:lnTo>
                <a:lnTo>
                  <a:pt x="166" y="114"/>
                </a:lnTo>
                <a:lnTo>
                  <a:pt x="166" y="114"/>
                </a:lnTo>
                <a:lnTo>
                  <a:pt x="166" y="109"/>
                </a:lnTo>
                <a:lnTo>
                  <a:pt x="166" y="114"/>
                </a:lnTo>
                <a:lnTo>
                  <a:pt x="166" y="123"/>
                </a:lnTo>
                <a:lnTo>
                  <a:pt x="213" y="123"/>
                </a:lnTo>
                <a:lnTo>
                  <a:pt x="213" y="114"/>
                </a:lnTo>
                <a:lnTo>
                  <a:pt x="213" y="80"/>
                </a:lnTo>
                <a:lnTo>
                  <a:pt x="213" y="80"/>
                </a:lnTo>
                <a:lnTo>
                  <a:pt x="213" y="76"/>
                </a:lnTo>
                <a:lnTo>
                  <a:pt x="213" y="114"/>
                </a:lnTo>
                <a:lnTo>
                  <a:pt x="213" y="123"/>
                </a:lnTo>
                <a:lnTo>
                  <a:pt x="256" y="123"/>
                </a:lnTo>
                <a:lnTo>
                  <a:pt x="256" y="114"/>
                </a:lnTo>
                <a:lnTo>
                  <a:pt x="256" y="76"/>
                </a:lnTo>
                <a:lnTo>
                  <a:pt x="256" y="76"/>
                </a:lnTo>
                <a:lnTo>
                  <a:pt x="256" y="71"/>
                </a:lnTo>
                <a:lnTo>
                  <a:pt x="256" y="114"/>
                </a:lnTo>
                <a:lnTo>
                  <a:pt x="256" y="123"/>
                </a:lnTo>
                <a:lnTo>
                  <a:pt x="298" y="123"/>
                </a:lnTo>
                <a:lnTo>
                  <a:pt x="298" y="114"/>
                </a:lnTo>
                <a:lnTo>
                  <a:pt x="298" y="109"/>
                </a:lnTo>
                <a:lnTo>
                  <a:pt x="298" y="109"/>
                </a:lnTo>
                <a:lnTo>
                  <a:pt x="303" y="114"/>
                </a:lnTo>
                <a:lnTo>
                  <a:pt x="303" y="114"/>
                </a:lnTo>
                <a:lnTo>
                  <a:pt x="303" y="114"/>
                </a:lnTo>
                <a:lnTo>
                  <a:pt x="303" y="114"/>
                </a:lnTo>
                <a:lnTo>
                  <a:pt x="317" y="123"/>
                </a:lnTo>
                <a:lnTo>
                  <a:pt x="336" y="128"/>
                </a:lnTo>
                <a:lnTo>
                  <a:pt x="336" y="128"/>
                </a:lnTo>
                <a:lnTo>
                  <a:pt x="336" y="128"/>
                </a:lnTo>
                <a:lnTo>
                  <a:pt x="336" y="128"/>
                </a:lnTo>
                <a:lnTo>
                  <a:pt x="355" y="123"/>
                </a:lnTo>
                <a:lnTo>
                  <a:pt x="365" y="118"/>
                </a:lnTo>
                <a:lnTo>
                  <a:pt x="374" y="118"/>
                </a:lnTo>
                <a:lnTo>
                  <a:pt x="374" y="95"/>
                </a:lnTo>
                <a:lnTo>
                  <a:pt x="379" y="95"/>
                </a:lnTo>
                <a:lnTo>
                  <a:pt x="379" y="80"/>
                </a:lnTo>
                <a:lnTo>
                  <a:pt x="379" y="80"/>
                </a:lnTo>
                <a:lnTo>
                  <a:pt x="379" y="76"/>
                </a:lnTo>
                <a:lnTo>
                  <a:pt x="379" y="76"/>
                </a:lnTo>
                <a:lnTo>
                  <a:pt x="379" y="57"/>
                </a:lnTo>
                <a:lnTo>
                  <a:pt x="369" y="38"/>
                </a:lnTo>
                <a:lnTo>
                  <a:pt x="369" y="38"/>
                </a:lnTo>
                <a:lnTo>
                  <a:pt x="365" y="38"/>
                </a:lnTo>
                <a:lnTo>
                  <a:pt x="365" y="38"/>
                </a:lnTo>
                <a:lnTo>
                  <a:pt x="350" y="28"/>
                </a:lnTo>
                <a:lnTo>
                  <a:pt x="336" y="24"/>
                </a:lnTo>
                <a:lnTo>
                  <a:pt x="336" y="24"/>
                </a:lnTo>
                <a:lnTo>
                  <a:pt x="336" y="24"/>
                </a:lnTo>
                <a:lnTo>
                  <a:pt x="336" y="24"/>
                </a:lnTo>
                <a:lnTo>
                  <a:pt x="336" y="24"/>
                </a:lnTo>
                <a:lnTo>
                  <a:pt x="336" y="24"/>
                </a:lnTo>
                <a:lnTo>
                  <a:pt x="317" y="28"/>
                </a:lnTo>
                <a:lnTo>
                  <a:pt x="298" y="38"/>
                </a:lnTo>
                <a:lnTo>
                  <a:pt x="298" y="38"/>
                </a:lnTo>
                <a:lnTo>
                  <a:pt x="294" y="47"/>
                </a:lnTo>
                <a:lnTo>
                  <a:pt x="294" y="47"/>
                </a:lnTo>
                <a:lnTo>
                  <a:pt x="294" y="38"/>
                </a:lnTo>
                <a:lnTo>
                  <a:pt x="294" y="38"/>
                </a:lnTo>
                <a:lnTo>
                  <a:pt x="279" y="28"/>
                </a:lnTo>
                <a:lnTo>
                  <a:pt x="265" y="24"/>
                </a:lnTo>
                <a:lnTo>
                  <a:pt x="265" y="24"/>
                </a:lnTo>
                <a:lnTo>
                  <a:pt x="260" y="24"/>
                </a:lnTo>
                <a:lnTo>
                  <a:pt x="260" y="24"/>
                </a:lnTo>
                <a:lnTo>
                  <a:pt x="260" y="24"/>
                </a:lnTo>
                <a:lnTo>
                  <a:pt x="260" y="24"/>
                </a:lnTo>
                <a:lnTo>
                  <a:pt x="251" y="28"/>
                </a:lnTo>
                <a:lnTo>
                  <a:pt x="241" y="33"/>
                </a:lnTo>
                <a:lnTo>
                  <a:pt x="241" y="33"/>
                </a:lnTo>
                <a:lnTo>
                  <a:pt x="232" y="28"/>
                </a:lnTo>
                <a:lnTo>
                  <a:pt x="218" y="24"/>
                </a:lnTo>
                <a:lnTo>
                  <a:pt x="218" y="24"/>
                </a:lnTo>
                <a:lnTo>
                  <a:pt x="218" y="24"/>
                </a:lnTo>
                <a:lnTo>
                  <a:pt x="218" y="24"/>
                </a:lnTo>
                <a:lnTo>
                  <a:pt x="218" y="24"/>
                </a:lnTo>
                <a:lnTo>
                  <a:pt x="218" y="24"/>
                </a:lnTo>
                <a:lnTo>
                  <a:pt x="208" y="28"/>
                </a:lnTo>
                <a:lnTo>
                  <a:pt x="166" y="28"/>
                </a:lnTo>
                <a:lnTo>
                  <a:pt x="166" y="43"/>
                </a:lnTo>
                <a:lnTo>
                  <a:pt x="166" y="43"/>
                </a:lnTo>
                <a:lnTo>
                  <a:pt x="166" y="38"/>
                </a:lnTo>
                <a:lnTo>
                  <a:pt x="166" y="38"/>
                </a:lnTo>
                <a:lnTo>
                  <a:pt x="151" y="28"/>
                </a:lnTo>
                <a:lnTo>
                  <a:pt x="128" y="24"/>
                </a:lnTo>
                <a:lnTo>
                  <a:pt x="128" y="24"/>
                </a:lnTo>
                <a:lnTo>
                  <a:pt x="128" y="24"/>
                </a:lnTo>
                <a:lnTo>
                  <a:pt x="128" y="24"/>
                </a:lnTo>
                <a:lnTo>
                  <a:pt x="128" y="24"/>
                </a:lnTo>
                <a:lnTo>
                  <a:pt x="128" y="24"/>
                </a:lnTo>
                <a:lnTo>
                  <a:pt x="128" y="24"/>
                </a:lnTo>
                <a:lnTo>
                  <a:pt x="109" y="28"/>
                </a:lnTo>
                <a:lnTo>
                  <a:pt x="95" y="38"/>
                </a:lnTo>
                <a:lnTo>
                  <a:pt x="95" y="38"/>
                </a:lnTo>
                <a:lnTo>
                  <a:pt x="90" y="38"/>
                </a:lnTo>
                <a:lnTo>
                  <a:pt x="90" y="38"/>
                </a:lnTo>
                <a:lnTo>
                  <a:pt x="90" y="28"/>
                </a:lnTo>
                <a:lnTo>
                  <a:pt x="85" y="14"/>
                </a:lnTo>
                <a:lnTo>
                  <a:pt x="85" y="14"/>
                </a:lnTo>
                <a:lnTo>
                  <a:pt x="76" y="9"/>
                </a:lnTo>
                <a:lnTo>
                  <a:pt x="76" y="9"/>
                </a:lnTo>
                <a:lnTo>
                  <a:pt x="57" y="5"/>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a:effectLst>
                <a:glow rad="50800">
                  <a:schemeClr val="bg1">
                    <a:alpha val="74000"/>
                  </a:schemeClr>
                </a:glow>
              </a:effectLst>
            </a:endParaRPr>
          </a:p>
        </p:txBody>
      </p:sp>
      <p:sp>
        <p:nvSpPr>
          <p:cNvPr id="15" name="Rectangle 11"/>
          <p:cNvSpPr>
            <a:spLocks noChangeArrowheads="1"/>
          </p:cNvSpPr>
          <p:nvPr/>
        </p:nvSpPr>
        <p:spPr bwMode="auto">
          <a:xfrm>
            <a:off x="5491163" y="3932238"/>
            <a:ext cx="10627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glow rad="50800">
                    <a:schemeClr val="bg1">
                      <a:alpha val="74000"/>
                    </a:schemeClr>
                  </a:glow>
                </a:effectLst>
                <a:latin typeface="Frutiger Neue LT Pro Medium" panose="020B0703040304020203" pitchFamily="34" charset="0"/>
              </a:rPr>
              <a:t>Ch’ang-an</a:t>
            </a:r>
            <a:endParaRPr kumimoji="0" lang="en-US" altLang="en-US" sz="1600" b="0" i="0" u="none" strike="noStrike" cap="none" normalizeH="0" baseline="0" smtClean="0">
              <a:ln>
                <a:noFill/>
              </a:ln>
              <a:solidFill>
                <a:schemeClr val="tx1"/>
              </a:solidFill>
              <a:effectLst>
                <a:glow rad="50800">
                  <a:schemeClr val="bg1">
                    <a:alpha val="74000"/>
                  </a:schemeClr>
                </a:glow>
              </a:effectLst>
            </a:endParaRPr>
          </a:p>
        </p:txBody>
      </p:sp>
      <p:sp>
        <p:nvSpPr>
          <p:cNvPr id="16" name="Rectangle 12"/>
          <p:cNvSpPr>
            <a:spLocks noChangeArrowheads="1"/>
          </p:cNvSpPr>
          <p:nvPr/>
        </p:nvSpPr>
        <p:spPr bwMode="auto">
          <a:xfrm>
            <a:off x="7251700" y="4248150"/>
            <a:ext cx="10659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glow rad="50800">
                    <a:schemeClr val="bg1">
                      <a:alpha val="74000"/>
                    </a:schemeClr>
                  </a:glow>
                </a:effectLst>
                <a:latin typeface="Frutiger Neue LT Pro Medium" panose="020B0703040304020203" pitchFamily="34" charset="0"/>
              </a:rPr>
              <a:t>Hangzhou</a:t>
            </a:r>
            <a:endParaRPr kumimoji="0" lang="en-US" altLang="en-US" sz="1600" b="0" i="0" u="none" strike="noStrike" cap="none" normalizeH="0" baseline="0" smtClean="0">
              <a:ln>
                <a:noFill/>
              </a:ln>
              <a:solidFill>
                <a:schemeClr val="tx1"/>
              </a:solidFill>
              <a:effectLst>
                <a:glow rad="50800">
                  <a:schemeClr val="bg1">
                    <a:alpha val="74000"/>
                  </a:schemeClr>
                </a:glow>
              </a:effectLst>
            </a:endParaRPr>
          </a:p>
        </p:txBody>
      </p:sp>
      <p:sp>
        <p:nvSpPr>
          <p:cNvPr id="17" name="Rectangle 13"/>
          <p:cNvSpPr>
            <a:spLocks noChangeArrowheads="1"/>
          </p:cNvSpPr>
          <p:nvPr/>
        </p:nvSpPr>
        <p:spPr bwMode="auto">
          <a:xfrm>
            <a:off x="6973888" y="3473450"/>
            <a:ext cx="7213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glow rad="50800">
                    <a:schemeClr val="bg1">
                      <a:alpha val="74000"/>
                    </a:schemeClr>
                  </a:glow>
                </a:effectLst>
                <a:latin typeface="Frutiger Neue LT Pro Medium" panose="020B0703040304020203" pitchFamily="34" charset="0"/>
              </a:rPr>
              <a:t>Beijing</a:t>
            </a:r>
            <a:endParaRPr kumimoji="0" lang="en-US" altLang="en-US" sz="1600" b="0" i="0" u="none" strike="noStrike" cap="none" normalizeH="0" baseline="0" smtClean="0">
              <a:ln>
                <a:noFill/>
              </a:ln>
              <a:solidFill>
                <a:schemeClr val="tx1"/>
              </a:solidFill>
              <a:effectLst>
                <a:glow rad="50800">
                  <a:schemeClr val="bg1">
                    <a:alpha val="74000"/>
                  </a:schemeClr>
                </a:glow>
              </a:effectLst>
            </a:endParaRPr>
          </a:p>
        </p:txBody>
      </p:sp>
      <p:sp>
        <p:nvSpPr>
          <p:cNvPr id="18" name="Rectangle 14"/>
          <p:cNvSpPr>
            <a:spLocks noChangeArrowheads="1"/>
          </p:cNvSpPr>
          <p:nvPr/>
        </p:nvSpPr>
        <p:spPr bwMode="auto">
          <a:xfrm>
            <a:off x="5740400" y="4489450"/>
            <a:ext cx="11653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glow rad="50800">
                    <a:schemeClr val="bg1">
                      <a:alpha val="74000"/>
                    </a:schemeClr>
                  </a:glow>
                </a:effectLst>
                <a:latin typeface="Frutiger Neue LT Pro Medium" panose="020B0703040304020203" pitchFamily="34" charset="0"/>
              </a:rPr>
              <a:t>Pataliputra</a:t>
            </a:r>
            <a:endParaRPr kumimoji="0" lang="en-US" altLang="en-US" sz="1600" b="0" i="0" u="none" strike="noStrike" cap="none" normalizeH="0" baseline="0" smtClean="0">
              <a:ln>
                <a:noFill/>
              </a:ln>
              <a:solidFill>
                <a:schemeClr val="tx1"/>
              </a:solidFill>
              <a:effectLst>
                <a:glow rad="50800">
                  <a:schemeClr val="bg1">
                    <a:alpha val="74000"/>
                  </a:schemeClr>
                </a:glow>
              </a:effectLst>
            </a:endParaRPr>
          </a:p>
        </p:txBody>
      </p:sp>
      <p:sp>
        <p:nvSpPr>
          <p:cNvPr id="19" name="Rectangle 15"/>
          <p:cNvSpPr>
            <a:spLocks noChangeArrowheads="1"/>
          </p:cNvSpPr>
          <p:nvPr/>
        </p:nvSpPr>
        <p:spPr bwMode="auto">
          <a:xfrm>
            <a:off x="1979613" y="3992563"/>
            <a:ext cx="11413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glow rad="50800">
                    <a:schemeClr val="bg1">
                      <a:alpha val="74000"/>
                    </a:schemeClr>
                  </a:glow>
                </a:effectLst>
                <a:latin typeface="Frutiger Neue LT Pro Medium" panose="020B0703040304020203" pitchFamily="34" charset="0"/>
              </a:rPr>
              <a:t>Alexandria</a:t>
            </a:r>
            <a:endParaRPr kumimoji="0" lang="en-US" altLang="en-US" sz="1600" b="0" i="0" u="none" strike="noStrike" cap="none" normalizeH="0" baseline="0" dirty="0" smtClean="0">
              <a:ln>
                <a:noFill/>
              </a:ln>
              <a:solidFill>
                <a:schemeClr val="tx1"/>
              </a:solidFill>
              <a:effectLst>
                <a:glow rad="50800">
                  <a:schemeClr val="bg1">
                    <a:alpha val="74000"/>
                  </a:schemeClr>
                </a:glow>
              </a:effectLst>
            </a:endParaRPr>
          </a:p>
        </p:txBody>
      </p:sp>
      <p:sp>
        <p:nvSpPr>
          <p:cNvPr id="20" name="Rectangle 16"/>
          <p:cNvSpPr>
            <a:spLocks noChangeArrowheads="1"/>
          </p:cNvSpPr>
          <p:nvPr/>
        </p:nvSpPr>
        <p:spPr bwMode="auto">
          <a:xfrm>
            <a:off x="7146925" y="3954463"/>
            <a:ext cx="8800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glow rad="50800">
                    <a:schemeClr val="bg1">
                      <a:alpha val="74000"/>
                    </a:schemeClr>
                  </a:glow>
                </a:effectLst>
                <a:latin typeface="Frutiger Neue LT Pro Medium" panose="020B0703040304020203" pitchFamily="34" charset="0"/>
              </a:rPr>
              <a:t>Nanking</a:t>
            </a:r>
            <a:endParaRPr kumimoji="0" lang="en-US" altLang="en-US" sz="1600" b="0" i="0" u="none" strike="noStrike" cap="none" normalizeH="0" baseline="0" smtClean="0">
              <a:ln>
                <a:noFill/>
              </a:ln>
              <a:solidFill>
                <a:schemeClr val="tx1"/>
              </a:solidFill>
              <a:effectLst>
                <a:glow rad="50800">
                  <a:schemeClr val="bg1">
                    <a:alpha val="74000"/>
                  </a:schemeClr>
                </a:glow>
              </a:effectLst>
            </a:endParaRPr>
          </a:p>
        </p:txBody>
      </p:sp>
      <p:sp>
        <p:nvSpPr>
          <p:cNvPr id="21" name="Rectangle 17"/>
          <p:cNvSpPr>
            <a:spLocks noChangeArrowheads="1"/>
          </p:cNvSpPr>
          <p:nvPr/>
        </p:nvSpPr>
        <p:spPr bwMode="auto">
          <a:xfrm>
            <a:off x="6002338" y="3676650"/>
            <a:ext cx="8191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glow rad="50800">
                    <a:schemeClr val="bg1">
                      <a:alpha val="74000"/>
                    </a:schemeClr>
                  </a:glow>
                </a:effectLst>
                <a:latin typeface="Frutiger Neue LT Pro Medium" panose="020B0703040304020203" pitchFamily="34" charset="0"/>
              </a:rPr>
              <a:t>Kaifeng</a:t>
            </a:r>
            <a:endParaRPr kumimoji="0" lang="en-US" altLang="en-US" sz="1600" b="0" i="0" u="none" strike="noStrike" cap="none" normalizeH="0" baseline="0" smtClean="0">
              <a:ln>
                <a:noFill/>
              </a:ln>
              <a:solidFill>
                <a:schemeClr val="tx1"/>
              </a:solidFill>
              <a:effectLst>
                <a:glow rad="50800">
                  <a:schemeClr val="bg1">
                    <a:alpha val="74000"/>
                  </a:schemeClr>
                </a:glow>
              </a:effectLst>
            </a:endParaRPr>
          </a:p>
        </p:txBody>
      </p:sp>
      <p:sp>
        <p:nvSpPr>
          <p:cNvPr id="22" name="Rectangle 18"/>
          <p:cNvSpPr>
            <a:spLocks noChangeArrowheads="1"/>
          </p:cNvSpPr>
          <p:nvPr/>
        </p:nvSpPr>
        <p:spPr bwMode="auto">
          <a:xfrm>
            <a:off x="3114675" y="3390900"/>
            <a:ext cx="16110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glow rad="50800">
                    <a:schemeClr val="bg1">
                      <a:alpha val="74000"/>
                    </a:schemeClr>
                  </a:glow>
                </a:effectLst>
                <a:latin typeface="Frutiger Neue LT Pro Medium" panose="020B0703040304020203" pitchFamily="34" charset="0"/>
              </a:rPr>
              <a:t>Constantinople</a:t>
            </a:r>
            <a:endParaRPr kumimoji="0" lang="en-US" altLang="en-US" sz="1600" b="0" i="0" u="none" strike="noStrike" cap="none" normalizeH="0" baseline="0" smtClean="0">
              <a:ln>
                <a:noFill/>
              </a:ln>
              <a:solidFill>
                <a:schemeClr val="tx1"/>
              </a:solidFill>
              <a:effectLst>
                <a:glow rad="50800">
                  <a:schemeClr val="bg1">
                    <a:alpha val="74000"/>
                  </a:schemeClr>
                </a:glow>
              </a:effectLst>
            </a:endParaRPr>
          </a:p>
        </p:txBody>
      </p:sp>
      <p:sp>
        <p:nvSpPr>
          <p:cNvPr id="23" name="Rectangle 19"/>
          <p:cNvSpPr>
            <a:spLocks noChangeArrowheads="1"/>
          </p:cNvSpPr>
          <p:nvPr/>
        </p:nvSpPr>
        <p:spPr bwMode="auto">
          <a:xfrm>
            <a:off x="700088" y="3654425"/>
            <a:ext cx="8992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glow rad="50800">
                    <a:schemeClr val="bg1">
                      <a:alpha val="74000"/>
                    </a:schemeClr>
                  </a:glow>
                </a:effectLst>
                <a:latin typeface="Frutiger Neue LT Pro Medium" panose="020B0703040304020203" pitchFamily="34" charset="0"/>
              </a:rPr>
              <a:t>Cordoba</a:t>
            </a:r>
            <a:endParaRPr kumimoji="0" lang="en-US" altLang="en-US" sz="1600" b="0" i="0" u="none" strike="noStrike" cap="none" normalizeH="0" baseline="0" smtClean="0">
              <a:ln>
                <a:noFill/>
              </a:ln>
              <a:solidFill>
                <a:schemeClr val="tx1"/>
              </a:solidFill>
              <a:effectLst>
                <a:glow rad="50800">
                  <a:schemeClr val="bg1">
                    <a:alpha val="74000"/>
                  </a:schemeClr>
                </a:glow>
              </a:effectLst>
            </a:endParaRPr>
          </a:p>
        </p:txBody>
      </p:sp>
      <p:sp>
        <p:nvSpPr>
          <p:cNvPr id="24" name="Rectangle 20"/>
          <p:cNvSpPr>
            <a:spLocks noChangeArrowheads="1"/>
          </p:cNvSpPr>
          <p:nvPr/>
        </p:nvSpPr>
        <p:spPr bwMode="auto">
          <a:xfrm>
            <a:off x="1763713" y="3377327"/>
            <a:ext cx="6027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glow rad="50800">
                    <a:schemeClr val="bg1">
                      <a:alpha val="74000"/>
                    </a:schemeClr>
                  </a:glow>
                </a:effectLst>
                <a:latin typeface="Frutiger Neue LT Pro Medium" panose="020B0703040304020203" pitchFamily="34" charset="0"/>
              </a:rPr>
              <a:t>Rome</a:t>
            </a:r>
            <a:endParaRPr kumimoji="0" lang="en-US" altLang="en-US" sz="1600" b="0" i="0" u="none" strike="noStrike" cap="none" normalizeH="0" baseline="0" dirty="0" smtClean="0">
              <a:ln>
                <a:noFill/>
              </a:ln>
              <a:solidFill>
                <a:schemeClr val="tx1"/>
              </a:solidFill>
              <a:effectLst>
                <a:glow rad="50800">
                  <a:schemeClr val="bg1">
                    <a:alpha val="74000"/>
                  </a:schemeClr>
                </a:glow>
              </a:effectLst>
            </a:endParaRPr>
          </a:p>
        </p:txBody>
      </p:sp>
      <p:sp>
        <p:nvSpPr>
          <p:cNvPr id="25" name="Rectangle 21"/>
          <p:cNvSpPr>
            <a:spLocks noChangeArrowheads="1"/>
          </p:cNvSpPr>
          <p:nvPr/>
        </p:nvSpPr>
        <p:spPr bwMode="auto">
          <a:xfrm>
            <a:off x="1227138" y="3978275"/>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glow rad="50800">
                    <a:schemeClr val="bg1">
                      <a:alpha val="74000"/>
                    </a:schemeClr>
                  </a:glow>
                </a:effectLst>
                <a:latin typeface="Frutiger Neue LT Pro Medium" panose="020B0703040304020203" pitchFamily="34" charset="0"/>
              </a:rPr>
              <a:t>Fez</a:t>
            </a:r>
            <a:endParaRPr kumimoji="0" lang="en-US" altLang="en-US" sz="1600" b="0" i="0" u="none" strike="noStrike" cap="none" normalizeH="0" baseline="0" smtClean="0">
              <a:ln>
                <a:noFill/>
              </a:ln>
              <a:solidFill>
                <a:schemeClr val="tx1"/>
              </a:solidFill>
              <a:effectLst>
                <a:glow rad="50800">
                  <a:schemeClr val="bg1">
                    <a:alpha val="74000"/>
                  </a:schemeClr>
                </a:glow>
              </a:effectLst>
            </a:endParaRPr>
          </a:p>
        </p:txBody>
      </p:sp>
      <p:sp>
        <p:nvSpPr>
          <p:cNvPr id="26" name="Rectangle 22"/>
          <p:cNvSpPr>
            <a:spLocks noChangeArrowheads="1"/>
          </p:cNvSpPr>
          <p:nvPr/>
        </p:nvSpPr>
        <p:spPr bwMode="auto">
          <a:xfrm>
            <a:off x="3927475" y="4135438"/>
            <a:ext cx="1061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glow rad="50800">
                    <a:schemeClr val="bg1">
                      <a:alpha val="74000"/>
                    </a:schemeClr>
                  </a:glow>
                </a:effectLst>
                <a:latin typeface="Frutiger Neue LT Pro Medium" panose="020B0703040304020203" pitchFamily="34" charset="0"/>
              </a:rPr>
              <a:t>Ctesiphon</a:t>
            </a:r>
            <a:endParaRPr kumimoji="0" lang="en-US" altLang="en-US" sz="1600" b="0" i="0" u="none" strike="noStrike" cap="none" normalizeH="0" baseline="0" smtClean="0">
              <a:ln>
                <a:noFill/>
              </a:ln>
              <a:solidFill>
                <a:schemeClr val="tx1"/>
              </a:solidFill>
              <a:effectLst>
                <a:glow rad="50800">
                  <a:schemeClr val="bg1">
                    <a:alpha val="74000"/>
                  </a:schemeClr>
                </a:glow>
              </a:effectLst>
            </a:endParaRPr>
          </a:p>
        </p:txBody>
      </p:sp>
      <p:sp>
        <p:nvSpPr>
          <p:cNvPr id="27" name="Rectangle 23"/>
          <p:cNvSpPr>
            <a:spLocks noChangeArrowheads="1"/>
          </p:cNvSpPr>
          <p:nvPr/>
        </p:nvSpPr>
        <p:spPr bwMode="auto">
          <a:xfrm>
            <a:off x="2633663" y="4225925"/>
            <a:ext cx="5482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glow rad="50800">
                    <a:schemeClr val="bg1">
                      <a:alpha val="74000"/>
                    </a:schemeClr>
                  </a:glow>
                </a:effectLst>
                <a:latin typeface="Frutiger Neue LT Pro Medium" panose="020B0703040304020203" pitchFamily="34" charset="0"/>
              </a:rPr>
              <a:t>Cairo</a:t>
            </a:r>
            <a:endParaRPr kumimoji="0" lang="en-US" altLang="en-US" sz="1600" b="0" i="0" u="none" strike="noStrike" cap="none" normalizeH="0" baseline="0" smtClean="0">
              <a:ln>
                <a:noFill/>
              </a:ln>
              <a:solidFill>
                <a:schemeClr val="tx1"/>
              </a:solidFill>
              <a:effectLst>
                <a:glow rad="50800">
                  <a:schemeClr val="bg1">
                    <a:alpha val="74000"/>
                  </a:schemeClr>
                </a:glow>
              </a:effectLst>
            </a:endParaRPr>
          </a:p>
        </p:txBody>
      </p:sp>
      <p:sp>
        <p:nvSpPr>
          <p:cNvPr id="28" name="Rectangle 24"/>
          <p:cNvSpPr>
            <a:spLocks noChangeArrowheads="1"/>
          </p:cNvSpPr>
          <p:nvPr/>
        </p:nvSpPr>
        <p:spPr bwMode="auto">
          <a:xfrm>
            <a:off x="3235325" y="3797300"/>
            <a:ext cx="9329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glow rad="50800">
                    <a:schemeClr val="bg1">
                      <a:alpha val="74000"/>
                    </a:schemeClr>
                  </a:glow>
                </a:effectLst>
                <a:latin typeface="Frutiger Neue LT Pro Medium" panose="020B0703040304020203" pitchFamily="34" charset="0"/>
              </a:rPr>
              <a:t>Baghdad</a:t>
            </a:r>
            <a:endParaRPr kumimoji="0" lang="en-US" altLang="en-US" sz="1600" b="0" i="0" u="none" strike="noStrike" cap="none" normalizeH="0" baseline="0" smtClean="0">
              <a:ln>
                <a:noFill/>
              </a:ln>
              <a:solidFill>
                <a:schemeClr val="tx1"/>
              </a:solidFill>
              <a:effectLst>
                <a:glow rad="50800">
                  <a:schemeClr val="bg1">
                    <a:alpha val="74000"/>
                  </a:schemeClr>
                </a:glow>
              </a:effectLst>
            </a:endParaRPr>
          </a:p>
        </p:txBody>
      </p:sp>
      <p:sp>
        <p:nvSpPr>
          <p:cNvPr id="29" name="Rectangle 25"/>
          <p:cNvSpPr>
            <a:spLocks noChangeArrowheads="1"/>
          </p:cNvSpPr>
          <p:nvPr/>
        </p:nvSpPr>
        <p:spPr bwMode="auto">
          <a:xfrm>
            <a:off x="4672013" y="3654425"/>
            <a:ext cx="5418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glow rad="50800">
                    <a:schemeClr val="bg1">
                      <a:alpha val="74000"/>
                    </a:schemeClr>
                  </a:glow>
                </a:effectLst>
                <a:latin typeface="Frutiger Neue LT Pro Medium" panose="020B0703040304020203" pitchFamily="34" charset="0"/>
              </a:rPr>
              <a:t>Merv</a:t>
            </a:r>
            <a:endParaRPr kumimoji="0" lang="en-US" altLang="en-US" sz="1600" b="0" i="0" u="none" strike="noStrike" cap="none" normalizeH="0" baseline="0" smtClean="0">
              <a:ln>
                <a:noFill/>
              </a:ln>
              <a:solidFill>
                <a:schemeClr val="tx1"/>
              </a:solidFill>
              <a:effectLst>
                <a:glow rad="50800">
                  <a:schemeClr val="bg1">
                    <a:alpha val="74000"/>
                  </a:schemeClr>
                </a:glow>
              </a:effectLst>
            </a:endParaRPr>
          </a:p>
        </p:txBody>
      </p:sp>
    </p:spTree>
    <p:extLst>
      <p:ext uri="{BB962C8B-B14F-4D97-AF65-F5344CB8AC3E}">
        <p14:creationId xmlns:p14="http://schemas.microsoft.com/office/powerpoint/2010/main" val="40060871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51FFD-F3E8-4163-924B-F7BCBEB4560C}"/>
              </a:ext>
            </a:extLst>
          </p:cNvPr>
          <p:cNvSpPr>
            <a:spLocks noGrp="1"/>
          </p:cNvSpPr>
          <p:nvPr>
            <p:ph type="title"/>
          </p:nvPr>
        </p:nvSpPr>
        <p:spPr/>
        <p:txBody>
          <a:bodyPr/>
          <a:lstStyle/>
          <a:p>
            <a:r>
              <a:rPr lang="en-US" altLang="en-US" dirty="0"/>
              <a:t>12.4.3 Urbanization </a:t>
            </a:r>
            <a:r>
              <a:rPr lang="en-US" altLang="en-US" sz="2000" b="0" dirty="0"/>
              <a:t>(1 of 5)</a:t>
            </a:r>
            <a:endParaRPr lang="en-US" sz="2000" b="0" dirty="0"/>
          </a:p>
        </p:txBody>
      </p:sp>
      <p:sp>
        <p:nvSpPr>
          <p:cNvPr id="4" name="Content Placeholder 3">
            <a:extLst>
              <a:ext uri="{FF2B5EF4-FFF2-40B4-BE49-F238E27FC236}">
                <a16:creationId xmlns:a16="http://schemas.microsoft.com/office/drawing/2014/main" id="{187C2295-F064-4C81-91E2-CDB388552DBF}"/>
              </a:ext>
            </a:extLst>
          </p:cNvPr>
          <p:cNvSpPr>
            <a:spLocks noGrp="1"/>
          </p:cNvSpPr>
          <p:nvPr>
            <p:ph sz="quarter" idx="13"/>
          </p:nvPr>
        </p:nvSpPr>
        <p:spPr>
          <a:xfrm>
            <a:off x="457200" y="1556326"/>
            <a:ext cx="8229600" cy="2794001"/>
          </a:xfrm>
        </p:spPr>
        <p:txBody>
          <a:bodyPr/>
          <a:lstStyle/>
          <a:p>
            <a:r>
              <a:rPr lang="en-US" dirty="0"/>
              <a:t>The process by which the population of urban settlements grows is known as </a:t>
            </a:r>
            <a:r>
              <a:rPr lang="en-US" b="1" dirty="0"/>
              <a:t>urbanization</a:t>
            </a:r>
            <a:r>
              <a:rPr lang="en-US" dirty="0"/>
              <a:t>. The urbanization process has two dimensions:</a:t>
            </a:r>
          </a:p>
          <a:p>
            <a:pPr marL="740664" lvl="1" indent="-429768">
              <a:buFont typeface="+mj-lt"/>
              <a:buAutoNum type="arabicPeriod"/>
            </a:pPr>
            <a:r>
              <a:rPr lang="en-US" dirty="0"/>
              <a:t>An increase in the percentage of people living in urban settlements</a:t>
            </a:r>
          </a:p>
          <a:p>
            <a:pPr marL="740664" lvl="1" indent="-429768">
              <a:buFont typeface="+mj-lt"/>
              <a:buAutoNum type="arabicPeriod"/>
            </a:pPr>
            <a:r>
              <a:rPr lang="en-US" dirty="0"/>
              <a:t>An increase in the number of people living in urban settlements</a:t>
            </a:r>
          </a:p>
        </p:txBody>
      </p:sp>
      <p:sp>
        <p:nvSpPr>
          <p:cNvPr id="5" name="Content Placeholder 4">
            <a:extLst>
              <a:ext uri="{FF2B5EF4-FFF2-40B4-BE49-F238E27FC236}">
                <a16:creationId xmlns:a16="http://schemas.microsoft.com/office/drawing/2014/main" id="{2E0E9DFC-D1F7-4903-A546-F5E396089F6E}"/>
              </a:ext>
            </a:extLst>
          </p:cNvPr>
          <p:cNvSpPr>
            <a:spLocks noGrp="1"/>
          </p:cNvSpPr>
          <p:nvPr>
            <p:ph sz="quarter" idx="14"/>
          </p:nvPr>
        </p:nvSpPr>
        <p:spPr>
          <a:xfrm>
            <a:off x="457200" y="4487214"/>
            <a:ext cx="8382000" cy="1097279"/>
          </a:xfrm>
        </p:spPr>
        <p:txBody>
          <a:bodyPr/>
          <a:lstStyle/>
          <a:p>
            <a:r>
              <a:rPr lang="en-US" dirty="0"/>
              <a:t>Urban settlements differ from rural ones in that they have a larger size, higher density, and social heterogeneity</a:t>
            </a:r>
          </a:p>
        </p:txBody>
      </p:sp>
    </p:spTree>
    <p:extLst>
      <p:ext uri="{BB962C8B-B14F-4D97-AF65-F5344CB8AC3E}">
        <p14:creationId xmlns:p14="http://schemas.microsoft.com/office/powerpoint/2010/main" val="2149196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12.1.1 Services, Settlements, </a:t>
            </a:r>
            <a:r>
              <a:rPr lang="en-US" altLang="en-US" sz="3400" dirty="0" smtClean="0"/>
              <a:t>and </a:t>
            </a:r>
            <a:r>
              <a:rPr lang="en-US" altLang="en-US" sz="3400" dirty="0"/>
              <a:t>Geography </a:t>
            </a:r>
            <a:r>
              <a:rPr lang="en-US" sz="2000" b="0" dirty="0"/>
              <a:t>(2 of 5)</a:t>
            </a:r>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p:txBody>
          <a:bodyPr/>
          <a:lstStyle/>
          <a:p>
            <a:r>
              <a:rPr lang="en-US" dirty="0"/>
              <a:t>A </a:t>
            </a:r>
            <a:r>
              <a:rPr lang="en-US" b="1" dirty="0"/>
              <a:t>settlement </a:t>
            </a:r>
            <a:r>
              <a:rPr lang="en-US" dirty="0"/>
              <a:t>is a permanent collection of buildings where people reside, work, and obtain services. </a:t>
            </a:r>
            <a:r>
              <a:rPr lang="en-US" altLang="en-US" dirty="0"/>
              <a:t>Services cluster in settlements, especially in developed countries</a:t>
            </a:r>
          </a:p>
          <a:p>
            <a:r>
              <a:rPr lang="en-US" altLang="en-US" dirty="0"/>
              <a:t>The developed world has seen a shift away from primary sector employment (agriculture, mining) and secondary sector employment (manufacturing) into tertiary sector employment (services)</a:t>
            </a:r>
          </a:p>
        </p:txBody>
      </p:sp>
    </p:spTree>
    <p:extLst>
      <p:ext uri="{BB962C8B-B14F-4D97-AF65-F5344CB8AC3E}">
        <p14:creationId xmlns:p14="http://schemas.microsoft.com/office/powerpoint/2010/main" val="16358512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BC023-F4CA-4F2C-9D43-EE22FBFFAE65}"/>
              </a:ext>
            </a:extLst>
          </p:cNvPr>
          <p:cNvSpPr>
            <a:spLocks noGrp="1"/>
          </p:cNvSpPr>
          <p:nvPr>
            <p:ph type="title"/>
          </p:nvPr>
        </p:nvSpPr>
        <p:spPr/>
        <p:txBody>
          <a:bodyPr/>
          <a:lstStyle/>
          <a:p>
            <a:r>
              <a:rPr lang="en-US" altLang="en-US" dirty="0"/>
              <a:t>12.4.3 Urbanization </a:t>
            </a:r>
            <a:r>
              <a:rPr lang="en-US" altLang="en-US" sz="2000" b="0" dirty="0"/>
              <a:t>(2 of 5)</a:t>
            </a:r>
            <a:endParaRPr lang="en-US" dirty="0"/>
          </a:p>
        </p:txBody>
      </p:sp>
      <p:sp>
        <p:nvSpPr>
          <p:cNvPr id="3" name="Content Placeholder 2">
            <a:extLst>
              <a:ext uri="{FF2B5EF4-FFF2-40B4-BE49-F238E27FC236}">
                <a16:creationId xmlns:a16="http://schemas.microsoft.com/office/drawing/2014/main" id="{72349508-4C8E-4051-BD3A-915AD2E24B90}"/>
              </a:ext>
            </a:extLst>
          </p:cNvPr>
          <p:cNvSpPr>
            <a:spLocks noGrp="1"/>
          </p:cNvSpPr>
          <p:nvPr>
            <p:ph sz="quarter" idx="13"/>
          </p:nvPr>
        </p:nvSpPr>
        <p:spPr>
          <a:xfrm>
            <a:off x="457199" y="1556326"/>
            <a:ext cx="8091715" cy="4434275"/>
          </a:xfrm>
        </p:spPr>
        <p:txBody>
          <a:bodyPr/>
          <a:lstStyle/>
          <a:p>
            <a:r>
              <a:rPr lang="en-US" altLang="en-US" dirty="0"/>
              <a:t>The percentage the world living in urban areas has increased and continues to grow</a:t>
            </a:r>
          </a:p>
          <a:p>
            <a:r>
              <a:rPr lang="en-US" altLang="en-US" dirty="0"/>
              <a:t>The pace of urbanization is occurring quicker in the developing world than in the developed world</a:t>
            </a:r>
          </a:p>
          <a:p>
            <a:r>
              <a:rPr lang="en-US" altLang="en-US" dirty="0"/>
              <a:t>A greater percentage of the developed world (79%) lives in an urban area than the developing world (50%)</a:t>
            </a:r>
          </a:p>
          <a:p>
            <a:r>
              <a:rPr lang="en-US" dirty="0"/>
              <a:t>The population of Earth’s urban settlements exceeded that of rural settlements for the first time in human history around 2008</a:t>
            </a:r>
            <a:endParaRPr lang="en-US" altLang="en-US" dirty="0"/>
          </a:p>
        </p:txBody>
      </p:sp>
    </p:spTree>
    <p:extLst>
      <p:ext uri="{BB962C8B-B14F-4D97-AF65-F5344CB8AC3E}">
        <p14:creationId xmlns:p14="http://schemas.microsoft.com/office/powerpoint/2010/main" val="17802279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551-BBF9-42A2-A425-9ECE74981885}"/>
              </a:ext>
            </a:extLst>
          </p:cNvPr>
          <p:cNvSpPr>
            <a:spLocks noGrp="1"/>
          </p:cNvSpPr>
          <p:nvPr>
            <p:ph type="title"/>
          </p:nvPr>
        </p:nvSpPr>
        <p:spPr>
          <a:xfrm>
            <a:off x="457199" y="215371"/>
            <a:ext cx="8229601" cy="1097279"/>
          </a:xfrm>
        </p:spPr>
        <p:txBody>
          <a:bodyPr/>
          <a:lstStyle/>
          <a:p>
            <a:r>
              <a:rPr lang="en-US" altLang="en-US" dirty="0"/>
              <a:t>12.4.3 Urbanization </a:t>
            </a:r>
            <a:r>
              <a:rPr lang="en-US" altLang="en-US" sz="2000" b="0" dirty="0"/>
              <a:t>(3 of 5)</a:t>
            </a:r>
            <a:endParaRPr lang="en-US" sz="2000" b="0" dirty="0"/>
          </a:p>
        </p:txBody>
      </p:sp>
      <p:sp>
        <p:nvSpPr>
          <p:cNvPr id="3" name="Content Placeholder 2">
            <a:extLst>
              <a:ext uri="{FF2B5EF4-FFF2-40B4-BE49-F238E27FC236}">
                <a16:creationId xmlns:a16="http://schemas.microsoft.com/office/drawing/2014/main" id="{D696AF0C-0D0A-4337-8D77-1CC752F1568F}"/>
              </a:ext>
            </a:extLst>
          </p:cNvPr>
          <p:cNvSpPr>
            <a:spLocks noGrp="1"/>
          </p:cNvSpPr>
          <p:nvPr>
            <p:ph sz="quarter" idx="13"/>
          </p:nvPr>
        </p:nvSpPr>
        <p:spPr>
          <a:xfrm>
            <a:off x="457200" y="1556327"/>
            <a:ext cx="8382000" cy="780473"/>
          </a:xfrm>
        </p:spPr>
        <p:txBody>
          <a:bodyPr/>
          <a:lstStyle/>
          <a:p>
            <a:pPr marL="432" indent="0">
              <a:buNone/>
            </a:pPr>
            <a:r>
              <a:rPr lang="en-US" sz="2200" b="1" dirty="0"/>
              <a:t>Figure 12-39:</a:t>
            </a:r>
            <a:r>
              <a:rPr lang="en-US" sz="2200" dirty="0"/>
              <a:t> Major urban areas are large, dense, and socially heterogeneous, such as seen here in London.</a:t>
            </a:r>
            <a:endParaRPr lang="en-US" altLang="en-US" sz="2200" dirty="0"/>
          </a:p>
        </p:txBody>
      </p:sp>
      <p:pic>
        <p:nvPicPr>
          <p:cNvPr id="6" name="Picture 5" descr="A dense group of people in an urban settlement in London, United Kingdom.">
            <a:extLst>
              <a:ext uri="{FF2B5EF4-FFF2-40B4-BE49-F238E27FC236}">
                <a16:creationId xmlns:a16="http://schemas.microsoft.com/office/drawing/2014/main" id="{A1A1DA8B-D87D-49BE-9602-7ED30C7B3039}"/>
              </a:ext>
            </a:extLst>
          </p:cNvPr>
          <p:cNvPicPr>
            <a:picLocks noChangeAspect="1"/>
          </p:cNvPicPr>
          <p:nvPr/>
        </p:nvPicPr>
        <p:blipFill>
          <a:blip r:embed="rId2"/>
          <a:stretch>
            <a:fillRect/>
          </a:stretch>
        </p:blipFill>
        <p:spPr>
          <a:xfrm>
            <a:off x="519862" y="2580477"/>
            <a:ext cx="7759218" cy="2760065"/>
          </a:xfrm>
          <a:prstGeom prst="rect">
            <a:avLst/>
          </a:prstGeom>
        </p:spPr>
      </p:pic>
    </p:spTree>
    <p:extLst>
      <p:ext uri="{BB962C8B-B14F-4D97-AF65-F5344CB8AC3E}">
        <p14:creationId xmlns:p14="http://schemas.microsoft.com/office/powerpoint/2010/main" val="14333673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551-BBF9-42A2-A425-9ECE74981885}"/>
              </a:ext>
            </a:extLst>
          </p:cNvPr>
          <p:cNvSpPr>
            <a:spLocks noGrp="1"/>
          </p:cNvSpPr>
          <p:nvPr>
            <p:ph type="title"/>
          </p:nvPr>
        </p:nvSpPr>
        <p:spPr>
          <a:xfrm>
            <a:off x="457199" y="215371"/>
            <a:ext cx="8229601" cy="1097279"/>
          </a:xfrm>
        </p:spPr>
        <p:txBody>
          <a:bodyPr/>
          <a:lstStyle/>
          <a:p>
            <a:r>
              <a:rPr lang="en-US" altLang="en-US" dirty="0"/>
              <a:t>12.4.3 Urbanization </a:t>
            </a:r>
            <a:r>
              <a:rPr lang="en-US" altLang="en-US" sz="2000" b="0" dirty="0"/>
              <a:t>(4 of 5)</a:t>
            </a:r>
            <a:endParaRPr lang="en-US" sz="2000" b="0" dirty="0"/>
          </a:p>
        </p:txBody>
      </p:sp>
      <p:sp>
        <p:nvSpPr>
          <p:cNvPr id="3" name="Content Placeholder 2">
            <a:extLst>
              <a:ext uri="{FF2B5EF4-FFF2-40B4-BE49-F238E27FC236}">
                <a16:creationId xmlns:a16="http://schemas.microsoft.com/office/drawing/2014/main" id="{D696AF0C-0D0A-4337-8D77-1CC752F1568F}"/>
              </a:ext>
            </a:extLst>
          </p:cNvPr>
          <p:cNvSpPr>
            <a:spLocks noGrp="1"/>
          </p:cNvSpPr>
          <p:nvPr>
            <p:ph sz="quarter" idx="13"/>
          </p:nvPr>
        </p:nvSpPr>
        <p:spPr>
          <a:xfrm>
            <a:off x="457200" y="1556327"/>
            <a:ext cx="8382000" cy="1067782"/>
          </a:xfrm>
        </p:spPr>
        <p:txBody>
          <a:bodyPr/>
          <a:lstStyle/>
          <a:p>
            <a:pPr marL="432" indent="0">
              <a:buNone/>
            </a:pPr>
            <a:r>
              <a:rPr lang="en-US" sz="2200" b="1" dirty="0"/>
              <a:t>Figure 12-40:</a:t>
            </a:r>
            <a:r>
              <a:rPr lang="en-US" sz="2200" dirty="0"/>
              <a:t> The world is on average more than half urbanized; developed countries are generally more urbanized than developing countries.</a:t>
            </a:r>
            <a:endParaRPr lang="en-US" alt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218" y="2693118"/>
            <a:ext cx="5669564" cy="3694954"/>
          </a:xfrm>
          <a:prstGeom prst="rect">
            <a:avLst/>
          </a:prstGeom>
        </p:spPr>
      </p:pic>
      <p:sp>
        <p:nvSpPr>
          <p:cNvPr id="6" name="Rectangle 5"/>
          <p:cNvSpPr>
            <a:spLocks noChangeArrowheads="1"/>
          </p:cNvSpPr>
          <p:nvPr/>
        </p:nvSpPr>
        <p:spPr bwMode="auto">
          <a:xfrm>
            <a:off x="2984598" y="5575307"/>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1747743" y="3650072"/>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1683542" y="4047369"/>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3862812" y="5575307"/>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4986715" y="5575307"/>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4136757" y="5575307"/>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4707807" y="5575307"/>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7407074" y="4440051"/>
            <a:ext cx="62263"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1657618" y="4447470"/>
            <a:ext cx="62263"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1667901" y="4832437"/>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1770770" y="5234642"/>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7083966" y="3252662"/>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2020217" y="3257864"/>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2551182" y="2862886"/>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7328972" y="3652946"/>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7349065" y="5242430"/>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7395693" y="4048573"/>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7408023" y="4840594"/>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3574652" y="5575307"/>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3287577" y="5575307"/>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2707018" y="5575307"/>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2420737" y="5575307"/>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2140942" y="5575307"/>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4448558" y="5575307"/>
            <a:ext cx="62263"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5273933" y="5575307"/>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60°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5792926" y="5575307"/>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6074366" y="5575307"/>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5542346" y="5575307"/>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80°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6646054" y="5575307"/>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6352849" y="5575307"/>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6914555" y="5578025"/>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8" name="Rectangle 37"/>
          <p:cNvSpPr>
            <a:spLocks noChangeArrowheads="1"/>
          </p:cNvSpPr>
          <p:nvPr/>
        </p:nvSpPr>
        <p:spPr bwMode="auto">
          <a:xfrm>
            <a:off x="7048149" y="4411559"/>
            <a:ext cx="309213" cy="6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EQUATOR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39" name="Rectangle 42"/>
          <p:cNvSpPr>
            <a:spLocks noChangeArrowheads="1"/>
          </p:cNvSpPr>
          <p:nvPr/>
        </p:nvSpPr>
        <p:spPr bwMode="auto">
          <a:xfrm>
            <a:off x="5528271" y="4968177"/>
            <a:ext cx="696713" cy="6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30" normalizeH="0" dirty="0" smtClean="0">
                <a:ln>
                  <a:noFill/>
                </a:ln>
                <a:solidFill>
                  <a:srgbClr val="00AEEF"/>
                </a:solidFill>
                <a:effectLst>
                  <a:glow>
                    <a:schemeClr val="bg1"/>
                  </a:glow>
                </a:effectLst>
                <a:latin typeface="+mj-lt"/>
              </a:rPr>
              <a:t>TROPIC OF CAPRICORN</a:t>
            </a:r>
            <a:endParaRPr kumimoji="0" lang="en-US" altLang="en-US" sz="500" b="1" i="0" u="none" strike="noStrike" cap="none" spc="-30" normalizeH="0" dirty="0" smtClean="0">
              <a:ln>
                <a:noFill/>
              </a:ln>
              <a:solidFill>
                <a:schemeClr val="tx1"/>
              </a:solidFill>
              <a:effectLst>
                <a:glow>
                  <a:schemeClr val="bg1"/>
                </a:glow>
              </a:effectLst>
              <a:latin typeface="+mj-lt"/>
            </a:endParaRPr>
          </a:p>
        </p:txBody>
      </p:sp>
      <p:sp>
        <p:nvSpPr>
          <p:cNvPr id="40" name="Rectangle 45"/>
          <p:cNvSpPr>
            <a:spLocks noChangeArrowheads="1"/>
          </p:cNvSpPr>
          <p:nvPr/>
        </p:nvSpPr>
        <p:spPr bwMode="auto">
          <a:xfrm>
            <a:off x="6678010" y="3949522"/>
            <a:ext cx="613186" cy="6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TROPIC OF CANCER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41" name="Rectangle 40"/>
          <p:cNvSpPr>
            <a:spLocks noChangeArrowheads="1"/>
          </p:cNvSpPr>
          <p:nvPr/>
        </p:nvSpPr>
        <p:spPr bwMode="auto">
          <a:xfrm>
            <a:off x="6573158" y="2849611"/>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42" name="Rectangle 47"/>
          <p:cNvSpPr>
            <a:spLocks noChangeArrowheads="1"/>
          </p:cNvSpPr>
          <p:nvPr/>
        </p:nvSpPr>
        <p:spPr bwMode="auto">
          <a:xfrm>
            <a:off x="4273838" y="2748317"/>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3" name="Rectangle 49"/>
          <p:cNvSpPr>
            <a:spLocks noChangeArrowheads="1"/>
          </p:cNvSpPr>
          <p:nvPr/>
        </p:nvSpPr>
        <p:spPr bwMode="auto">
          <a:xfrm>
            <a:off x="4088382" y="2748317"/>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4" name="Rectangle 51"/>
          <p:cNvSpPr>
            <a:spLocks noChangeArrowheads="1"/>
          </p:cNvSpPr>
          <p:nvPr/>
        </p:nvSpPr>
        <p:spPr bwMode="auto">
          <a:xfrm>
            <a:off x="3893380" y="2748317"/>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5" name="Rectangle 52"/>
          <p:cNvSpPr>
            <a:spLocks noChangeArrowheads="1"/>
          </p:cNvSpPr>
          <p:nvPr/>
        </p:nvSpPr>
        <p:spPr bwMode="auto">
          <a:xfrm>
            <a:off x="3706440" y="2748317"/>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6" name="Rectangle 54"/>
          <p:cNvSpPr>
            <a:spLocks noChangeArrowheads="1"/>
          </p:cNvSpPr>
          <p:nvPr/>
        </p:nvSpPr>
        <p:spPr bwMode="auto">
          <a:xfrm>
            <a:off x="3492751" y="2748317"/>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7" name="Rectangle 56"/>
          <p:cNvSpPr>
            <a:spLocks noChangeArrowheads="1"/>
          </p:cNvSpPr>
          <p:nvPr/>
        </p:nvSpPr>
        <p:spPr bwMode="auto">
          <a:xfrm>
            <a:off x="3307164" y="2748317"/>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8" name="Rectangle 58"/>
          <p:cNvSpPr>
            <a:spLocks noChangeArrowheads="1"/>
          </p:cNvSpPr>
          <p:nvPr/>
        </p:nvSpPr>
        <p:spPr bwMode="auto">
          <a:xfrm>
            <a:off x="3135584" y="2748317"/>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9" name="Rectangle 59"/>
          <p:cNvSpPr>
            <a:spLocks noChangeArrowheads="1"/>
          </p:cNvSpPr>
          <p:nvPr/>
        </p:nvSpPr>
        <p:spPr bwMode="auto">
          <a:xfrm>
            <a:off x="2938646" y="2748317"/>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6"/>
          <p:cNvSpPr>
            <a:spLocks noChangeArrowheads="1"/>
          </p:cNvSpPr>
          <p:nvPr/>
        </p:nvSpPr>
        <p:spPr bwMode="auto">
          <a:xfrm>
            <a:off x="4490903" y="2748317"/>
            <a:ext cx="62263"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1" name="Rectangle 48"/>
          <p:cNvSpPr>
            <a:spLocks noChangeArrowheads="1"/>
          </p:cNvSpPr>
          <p:nvPr/>
        </p:nvSpPr>
        <p:spPr bwMode="auto">
          <a:xfrm>
            <a:off x="4657520" y="2748317"/>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2" name="Rectangle 51"/>
          <p:cNvSpPr>
            <a:spLocks noChangeArrowheads="1"/>
          </p:cNvSpPr>
          <p:nvPr/>
        </p:nvSpPr>
        <p:spPr bwMode="auto">
          <a:xfrm>
            <a:off x="4842290" y="2748317"/>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3" name="Rectangle 53"/>
          <p:cNvSpPr>
            <a:spLocks noChangeArrowheads="1"/>
          </p:cNvSpPr>
          <p:nvPr/>
        </p:nvSpPr>
        <p:spPr bwMode="auto">
          <a:xfrm>
            <a:off x="5228077" y="2748317"/>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4" name="Rectangle 55"/>
          <p:cNvSpPr>
            <a:spLocks noChangeArrowheads="1"/>
          </p:cNvSpPr>
          <p:nvPr/>
        </p:nvSpPr>
        <p:spPr bwMode="auto">
          <a:xfrm>
            <a:off x="5391507" y="2748317"/>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5" name="Rectangle 57"/>
          <p:cNvSpPr>
            <a:spLocks noChangeArrowheads="1"/>
          </p:cNvSpPr>
          <p:nvPr/>
        </p:nvSpPr>
        <p:spPr bwMode="auto">
          <a:xfrm>
            <a:off x="5587772" y="2748317"/>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6" name="Rectangle 60"/>
          <p:cNvSpPr>
            <a:spLocks noChangeArrowheads="1"/>
          </p:cNvSpPr>
          <p:nvPr/>
        </p:nvSpPr>
        <p:spPr bwMode="auto">
          <a:xfrm>
            <a:off x="5782070" y="2748317"/>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7" name="Rectangle 61"/>
          <p:cNvSpPr>
            <a:spLocks noChangeArrowheads="1"/>
          </p:cNvSpPr>
          <p:nvPr/>
        </p:nvSpPr>
        <p:spPr bwMode="auto">
          <a:xfrm>
            <a:off x="5954317" y="2748317"/>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2"/>
          <p:cNvSpPr>
            <a:spLocks noChangeArrowheads="1"/>
          </p:cNvSpPr>
          <p:nvPr/>
        </p:nvSpPr>
        <p:spPr bwMode="auto">
          <a:xfrm>
            <a:off x="5024442" y="2748317"/>
            <a:ext cx="98810"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3"/>
          <p:cNvSpPr>
            <a:spLocks noChangeArrowheads="1"/>
          </p:cNvSpPr>
          <p:nvPr/>
        </p:nvSpPr>
        <p:spPr bwMode="auto">
          <a:xfrm>
            <a:off x="6150717" y="2748317"/>
            <a:ext cx="135354" cy="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60" name="Rectangle 64"/>
          <p:cNvSpPr>
            <a:spLocks noChangeArrowheads="1"/>
          </p:cNvSpPr>
          <p:nvPr/>
        </p:nvSpPr>
        <p:spPr bwMode="auto">
          <a:xfrm>
            <a:off x="3548432" y="3725982"/>
            <a:ext cx="5770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1" name="Rectangle 66"/>
          <p:cNvSpPr>
            <a:spLocks noChangeArrowheads="1"/>
          </p:cNvSpPr>
          <p:nvPr/>
        </p:nvSpPr>
        <p:spPr bwMode="auto">
          <a:xfrm>
            <a:off x="4303115" y="2935502"/>
            <a:ext cx="3366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2" name="Rectangle 68"/>
          <p:cNvSpPr>
            <a:spLocks noChangeArrowheads="1"/>
          </p:cNvSpPr>
          <p:nvPr/>
        </p:nvSpPr>
        <p:spPr bwMode="auto">
          <a:xfrm>
            <a:off x="3860066" y="4992110"/>
            <a:ext cx="5770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3" name="Rectangle 70"/>
          <p:cNvSpPr>
            <a:spLocks noChangeArrowheads="1"/>
          </p:cNvSpPr>
          <p:nvPr/>
        </p:nvSpPr>
        <p:spPr bwMode="auto">
          <a:xfrm>
            <a:off x="5522271" y="4566426"/>
            <a:ext cx="4167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4" name="Rectangle 72"/>
          <p:cNvSpPr>
            <a:spLocks noChangeArrowheads="1"/>
          </p:cNvSpPr>
          <p:nvPr/>
        </p:nvSpPr>
        <p:spPr bwMode="auto">
          <a:xfrm>
            <a:off x="1963269" y="4551664"/>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5" name="Rectangle 74"/>
          <p:cNvSpPr>
            <a:spLocks noChangeArrowheads="1"/>
          </p:cNvSpPr>
          <p:nvPr/>
        </p:nvSpPr>
        <p:spPr bwMode="auto">
          <a:xfrm>
            <a:off x="6837176" y="4106740"/>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6" name="Rectangle 76"/>
          <p:cNvSpPr>
            <a:spLocks noChangeArrowheads="1"/>
          </p:cNvSpPr>
          <p:nvPr/>
        </p:nvSpPr>
        <p:spPr bwMode="auto">
          <a:xfrm>
            <a:off x="5192755" y="5313520"/>
            <a:ext cx="29777" cy="6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7" name="Rectangle 77"/>
          <p:cNvSpPr>
            <a:spLocks noChangeArrowheads="1"/>
          </p:cNvSpPr>
          <p:nvPr/>
        </p:nvSpPr>
        <p:spPr bwMode="auto">
          <a:xfrm>
            <a:off x="5491862" y="5313520"/>
            <a:ext cx="134000" cy="6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8" name="Rectangle 80"/>
          <p:cNvSpPr>
            <a:spLocks noChangeArrowheads="1"/>
          </p:cNvSpPr>
          <p:nvPr/>
        </p:nvSpPr>
        <p:spPr bwMode="auto">
          <a:xfrm>
            <a:off x="5843310" y="5313520"/>
            <a:ext cx="421780" cy="6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Miles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9" name="Rectangle 78"/>
          <p:cNvSpPr>
            <a:spLocks noChangeArrowheads="1"/>
          </p:cNvSpPr>
          <p:nvPr/>
        </p:nvSpPr>
        <p:spPr bwMode="auto">
          <a:xfrm>
            <a:off x="5192755" y="5420794"/>
            <a:ext cx="29777" cy="6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0" name="Rectangle 79"/>
          <p:cNvSpPr>
            <a:spLocks noChangeArrowheads="1"/>
          </p:cNvSpPr>
          <p:nvPr/>
        </p:nvSpPr>
        <p:spPr bwMode="auto">
          <a:xfrm>
            <a:off x="5358092" y="5420794"/>
            <a:ext cx="134000" cy="6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1" name="Rectangle 81"/>
          <p:cNvSpPr>
            <a:spLocks noChangeArrowheads="1"/>
          </p:cNvSpPr>
          <p:nvPr/>
        </p:nvSpPr>
        <p:spPr bwMode="auto">
          <a:xfrm>
            <a:off x="5578438" y="5419432"/>
            <a:ext cx="606687" cy="6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2" name="Rectangle 80"/>
          <p:cNvSpPr>
            <a:spLocks noChangeArrowheads="1"/>
          </p:cNvSpPr>
          <p:nvPr/>
        </p:nvSpPr>
        <p:spPr bwMode="auto">
          <a:xfrm>
            <a:off x="3882130" y="5791589"/>
            <a:ext cx="68929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Arial Black" panose="020B0A04020102020204" pitchFamily="34" charset="0"/>
              </a:rPr>
              <a:t>Percent urban</a:t>
            </a:r>
            <a:endParaRPr kumimoji="0" lang="en-US" altLang="en-US" sz="20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3" name="Rectangle 80"/>
          <p:cNvSpPr>
            <a:spLocks noChangeArrowheads="1"/>
          </p:cNvSpPr>
          <p:nvPr/>
        </p:nvSpPr>
        <p:spPr bwMode="auto">
          <a:xfrm>
            <a:off x="4047193" y="5897350"/>
            <a:ext cx="5674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75 and above</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6" name="Rectangle 80"/>
          <p:cNvSpPr>
            <a:spLocks noChangeArrowheads="1"/>
          </p:cNvSpPr>
          <p:nvPr/>
        </p:nvSpPr>
        <p:spPr bwMode="auto">
          <a:xfrm>
            <a:off x="4047193" y="6034989"/>
            <a:ext cx="24846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50–74</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7" name="Rectangle 80"/>
          <p:cNvSpPr>
            <a:spLocks noChangeArrowheads="1"/>
          </p:cNvSpPr>
          <p:nvPr/>
        </p:nvSpPr>
        <p:spPr bwMode="auto">
          <a:xfrm>
            <a:off x="4047193" y="6162439"/>
            <a:ext cx="3799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below 50</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8" name="Rectangle 80"/>
          <p:cNvSpPr>
            <a:spLocks noChangeArrowheads="1"/>
          </p:cNvSpPr>
          <p:nvPr/>
        </p:nvSpPr>
        <p:spPr bwMode="auto">
          <a:xfrm>
            <a:off x="4047193" y="6295315"/>
            <a:ext cx="31899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no data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38695212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551-BBF9-42A2-A425-9ECE74981885}"/>
              </a:ext>
            </a:extLst>
          </p:cNvPr>
          <p:cNvSpPr>
            <a:spLocks noGrp="1"/>
          </p:cNvSpPr>
          <p:nvPr>
            <p:ph type="title"/>
          </p:nvPr>
        </p:nvSpPr>
        <p:spPr>
          <a:xfrm>
            <a:off x="457199" y="215371"/>
            <a:ext cx="8229601" cy="1097279"/>
          </a:xfrm>
        </p:spPr>
        <p:txBody>
          <a:bodyPr/>
          <a:lstStyle/>
          <a:p>
            <a:r>
              <a:rPr lang="en-US" altLang="en-US" dirty="0"/>
              <a:t>12.4.3 Urbanization </a:t>
            </a:r>
            <a:r>
              <a:rPr lang="en-US" altLang="en-US" sz="2000" b="0" dirty="0"/>
              <a:t>(5 of 5)</a:t>
            </a:r>
            <a:endParaRPr lang="en-US" sz="2000" b="0" dirty="0"/>
          </a:p>
        </p:txBody>
      </p:sp>
      <p:sp>
        <p:nvSpPr>
          <p:cNvPr id="3" name="Content Placeholder 2">
            <a:extLst>
              <a:ext uri="{FF2B5EF4-FFF2-40B4-BE49-F238E27FC236}">
                <a16:creationId xmlns:a16="http://schemas.microsoft.com/office/drawing/2014/main" id="{D696AF0C-0D0A-4337-8D77-1CC752F1568F}"/>
              </a:ext>
            </a:extLst>
          </p:cNvPr>
          <p:cNvSpPr>
            <a:spLocks noGrp="1"/>
          </p:cNvSpPr>
          <p:nvPr>
            <p:ph sz="quarter" idx="13"/>
          </p:nvPr>
        </p:nvSpPr>
        <p:spPr>
          <a:xfrm>
            <a:off x="457200" y="1556327"/>
            <a:ext cx="8488392" cy="678306"/>
          </a:xfrm>
        </p:spPr>
        <p:txBody>
          <a:bodyPr/>
          <a:lstStyle/>
          <a:p>
            <a:pPr marL="432" indent="0">
              <a:buNone/>
            </a:pPr>
            <a:r>
              <a:rPr lang="en-US" sz="2200" b="1" dirty="0"/>
              <a:t>Figure 12-41:</a:t>
            </a:r>
            <a:r>
              <a:rPr lang="en-US" sz="2200" dirty="0"/>
              <a:t> Urbanization has increased in both developed and developing countries, but the pace is faster in the developing world.</a:t>
            </a:r>
            <a:endParaRPr lang="en-US" alt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194" y="2470871"/>
            <a:ext cx="6519735" cy="3325209"/>
          </a:xfrm>
          <a:prstGeom prst="rect">
            <a:avLst/>
          </a:prstGeom>
        </p:spPr>
      </p:pic>
      <p:sp>
        <p:nvSpPr>
          <p:cNvPr id="10" name="Rectangle 5"/>
          <p:cNvSpPr>
            <a:spLocks noChangeArrowheads="1"/>
          </p:cNvSpPr>
          <p:nvPr/>
        </p:nvSpPr>
        <p:spPr bwMode="auto">
          <a:xfrm>
            <a:off x="1341923" y="5817110"/>
            <a:ext cx="478589"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mj-lt"/>
              </a:rPr>
              <a:t>1980</a:t>
            </a:r>
            <a:endParaRPr kumimoji="0" lang="en-US" altLang="en-US" sz="1800" b="1" i="0" u="none" strike="noStrike" cap="none" normalizeH="0" baseline="0" dirty="0" smtClean="0">
              <a:ln>
                <a:noFill/>
              </a:ln>
              <a:solidFill>
                <a:schemeClr val="tx1"/>
              </a:solidFill>
              <a:effectLst/>
              <a:latin typeface="+mj-lt"/>
            </a:endParaRPr>
          </a:p>
        </p:txBody>
      </p:sp>
      <p:sp>
        <p:nvSpPr>
          <p:cNvPr id="11" name="Rectangle 6"/>
          <p:cNvSpPr>
            <a:spLocks noChangeArrowheads="1"/>
          </p:cNvSpPr>
          <p:nvPr/>
        </p:nvSpPr>
        <p:spPr bwMode="auto">
          <a:xfrm>
            <a:off x="2114611" y="5817110"/>
            <a:ext cx="478589"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1985</a:t>
            </a:r>
            <a:endParaRPr kumimoji="0" lang="en-US" altLang="en-US" sz="1800" b="1" i="0" u="none" strike="noStrike" cap="none" normalizeH="0" baseline="0" smtClean="0">
              <a:ln>
                <a:noFill/>
              </a:ln>
              <a:solidFill>
                <a:schemeClr val="tx1"/>
              </a:solidFill>
              <a:effectLst/>
              <a:latin typeface="+mj-lt"/>
            </a:endParaRPr>
          </a:p>
        </p:txBody>
      </p:sp>
      <p:sp>
        <p:nvSpPr>
          <p:cNvPr id="12" name="Rectangle 7"/>
          <p:cNvSpPr>
            <a:spLocks noChangeArrowheads="1"/>
          </p:cNvSpPr>
          <p:nvPr/>
        </p:nvSpPr>
        <p:spPr bwMode="auto">
          <a:xfrm>
            <a:off x="2954055" y="5817110"/>
            <a:ext cx="478589"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1990</a:t>
            </a:r>
            <a:endParaRPr kumimoji="0" lang="en-US" altLang="en-US" sz="1800" b="1" i="0" u="none" strike="noStrike" cap="none" normalizeH="0" baseline="0" smtClean="0">
              <a:ln>
                <a:noFill/>
              </a:ln>
              <a:solidFill>
                <a:schemeClr val="tx1"/>
              </a:solidFill>
              <a:effectLst/>
              <a:latin typeface="+mj-lt"/>
            </a:endParaRPr>
          </a:p>
        </p:txBody>
      </p:sp>
      <p:sp>
        <p:nvSpPr>
          <p:cNvPr id="13" name="Rectangle 8"/>
          <p:cNvSpPr>
            <a:spLocks noChangeArrowheads="1"/>
          </p:cNvSpPr>
          <p:nvPr/>
        </p:nvSpPr>
        <p:spPr bwMode="auto">
          <a:xfrm>
            <a:off x="3763458" y="5817110"/>
            <a:ext cx="478589"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1995</a:t>
            </a:r>
            <a:endParaRPr kumimoji="0" lang="en-US" altLang="en-US" sz="1800" b="1" i="0" u="none" strike="noStrike" cap="none" normalizeH="0" baseline="0" smtClean="0">
              <a:ln>
                <a:noFill/>
              </a:ln>
              <a:solidFill>
                <a:schemeClr val="tx1"/>
              </a:solidFill>
              <a:effectLst/>
              <a:latin typeface="+mj-lt"/>
            </a:endParaRPr>
          </a:p>
        </p:txBody>
      </p:sp>
      <p:sp>
        <p:nvSpPr>
          <p:cNvPr id="14" name="Rectangle 9"/>
          <p:cNvSpPr>
            <a:spLocks noChangeArrowheads="1"/>
          </p:cNvSpPr>
          <p:nvPr/>
        </p:nvSpPr>
        <p:spPr bwMode="auto">
          <a:xfrm>
            <a:off x="4579538" y="5817110"/>
            <a:ext cx="478589"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2000</a:t>
            </a:r>
            <a:endParaRPr kumimoji="0" lang="en-US" altLang="en-US" sz="1800"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5373922" y="5817110"/>
            <a:ext cx="478589"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2005</a:t>
            </a:r>
            <a:endParaRPr kumimoji="0" lang="en-US" altLang="en-US" sz="18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6198345" y="5817110"/>
            <a:ext cx="478589"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2010</a:t>
            </a:r>
            <a:endParaRPr kumimoji="0" lang="en-US" altLang="en-US" sz="1800" b="1" i="0" u="none" strike="noStrike" cap="none" normalizeH="0" baseline="0" smtClean="0">
              <a:ln>
                <a:noFill/>
              </a:ln>
              <a:solidFill>
                <a:schemeClr val="tx1"/>
              </a:solidFill>
              <a:effectLst/>
              <a:latin typeface="+mj-lt"/>
            </a:endParaRPr>
          </a:p>
        </p:txBody>
      </p:sp>
      <p:sp>
        <p:nvSpPr>
          <p:cNvPr id="17" name="Rectangle 12"/>
          <p:cNvSpPr>
            <a:spLocks noChangeArrowheads="1"/>
          </p:cNvSpPr>
          <p:nvPr/>
        </p:nvSpPr>
        <p:spPr bwMode="auto">
          <a:xfrm>
            <a:off x="6984384" y="5817110"/>
            <a:ext cx="478589"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2015</a:t>
            </a:r>
            <a:endParaRPr kumimoji="0" lang="en-US" altLang="en-US" sz="1800"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7793788" y="5817110"/>
            <a:ext cx="478589"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2020</a:t>
            </a:r>
            <a:endParaRPr kumimoji="0" lang="en-US" altLang="en-US" sz="18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1275836" y="2338844"/>
            <a:ext cx="239294"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80</a:t>
            </a:r>
            <a:endParaRPr kumimoji="0" lang="en-US" altLang="en-US" sz="1800"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1275836" y="2891242"/>
            <a:ext cx="239294"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70</a:t>
            </a:r>
            <a:endParaRPr kumimoji="0" lang="en-US" altLang="en-US" sz="1800" b="1" i="0" u="none" strike="noStrike" cap="none" normalizeH="0" baseline="0" smtClean="0">
              <a:ln>
                <a:noFill/>
              </a:ln>
              <a:solidFill>
                <a:schemeClr val="tx1"/>
              </a:solidFill>
              <a:effectLst/>
              <a:latin typeface="+mj-lt"/>
            </a:endParaRPr>
          </a:p>
        </p:txBody>
      </p:sp>
      <p:sp>
        <p:nvSpPr>
          <p:cNvPr id="21" name="Rectangle 16"/>
          <p:cNvSpPr>
            <a:spLocks noChangeArrowheads="1"/>
          </p:cNvSpPr>
          <p:nvPr/>
        </p:nvSpPr>
        <p:spPr bwMode="auto">
          <a:xfrm>
            <a:off x="1275836" y="3435294"/>
            <a:ext cx="239294"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mj-lt"/>
              </a:rPr>
              <a:t>60</a:t>
            </a:r>
            <a:endParaRPr kumimoji="0" lang="en-US" altLang="en-US" sz="1800" b="1" i="0" u="none" strike="noStrike" cap="none" normalizeH="0" baseline="0" dirty="0" smtClean="0">
              <a:ln>
                <a:noFill/>
              </a:ln>
              <a:solidFill>
                <a:schemeClr val="tx1"/>
              </a:solidFill>
              <a:effectLst/>
              <a:latin typeface="+mj-lt"/>
            </a:endParaRPr>
          </a:p>
        </p:txBody>
      </p:sp>
      <p:sp>
        <p:nvSpPr>
          <p:cNvPr id="22" name="Rectangle 17"/>
          <p:cNvSpPr>
            <a:spLocks noChangeArrowheads="1"/>
          </p:cNvSpPr>
          <p:nvPr/>
        </p:nvSpPr>
        <p:spPr bwMode="auto">
          <a:xfrm>
            <a:off x="1275836" y="3981015"/>
            <a:ext cx="239294"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50</a:t>
            </a:r>
            <a:endParaRPr kumimoji="0" lang="en-US" altLang="en-US" sz="1800" b="1" i="0" u="none" strike="noStrike" cap="none" normalizeH="0" baseline="0" smtClean="0">
              <a:ln>
                <a:noFill/>
              </a:ln>
              <a:solidFill>
                <a:schemeClr val="tx1"/>
              </a:solidFill>
              <a:effectLst/>
              <a:latin typeface="+mj-lt"/>
            </a:endParaRPr>
          </a:p>
        </p:txBody>
      </p:sp>
      <p:sp>
        <p:nvSpPr>
          <p:cNvPr id="23" name="Rectangle 18"/>
          <p:cNvSpPr>
            <a:spLocks noChangeArrowheads="1"/>
          </p:cNvSpPr>
          <p:nvPr/>
        </p:nvSpPr>
        <p:spPr bwMode="auto">
          <a:xfrm>
            <a:off x="1275836" y="4525068"/>
            <a:ext cx="239294"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40</a:t>
            </a:r>
            <a:endParaRPr kumimoji="0" lang="en-US" altLang="en-US" sz="1800" b="1" i="0" u="none" strike="noStrike" cap="none" normalizeH="0" baseline="0" smtClean="0">
              <a:ln>
                <a:noFill/>
              </a:ln>
              <a:solidFill>
                <a:schemeClr val="tx1"/>
              </a:solidFill>
              <a:effectLst/>
              <a:latin typeface="+mj-lt"/>
            </a:endParaRPr>
          </a:p>
        </p:txBody>
      </p:sp>
      <p:sp>
        <p:nvSpPr>
          <p:cNvPr id="24" name="Rectangle 19"/>
          <p:cNvSpPr>
            <a:spLocks noChangeArrowheads="1"/>
          </p:cNvSpPr>
          <p:nvPr/>
        </p:nvSpPr>
        <p:spPr bwMode="auto">
          <a:xfrm>
            <a:off x="1275836" y="5069120"/>
            <a:ext cx="239294"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30</a:t>
            </a:r>
            <a:endParaRPr kumimoji="0" lang="en-US" altLang="en-US" sz="1800" b="1" i="0" u="none" strike="noStrike" cap="none" normalizeH="0" baseline="0" smtClean="0">
              <a:ln>
                <a:noFill/>
              </a:ln>
              <a:solidFill>
                <a:schemeClr val="tx1"/>
              </a:solidFill>
              <a:effectLst/>
              <a:latin typeface="+mj-lt"/>
            </a:endParaRPr>
          </a:p>
        </p:txBody>
      </p:sp>
      <p:sp>
        <p:nvSpPr>
          <p:cNvPr id="25" name="Rectangle 20"/>
          <p:cNvSpPr>
            <a:spLocks noChangeArrowheads="1"/>
          </p:cNvSpPr>
          <p:nvPr/>
        </p:nvSpPr>
        <p:spPr bwMode="auto">
          <a:xfrm>
            <a:off x="1275836" y="5614842"/>
            <a:ext cx="239294"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20</a:t>
            </a:r>
            <a:endParaRPr kumimoji="0" lang="en-US" altLang="en-US" sz="1800" b="1" i="0" u="none" strike="noStrike" cap="none" normalizeH="0" baseline="0" smtClean="0">
              <a:ln>
                <a:noFill/>
              </a:ln>
              <a:solidFill>
                <a:schemeClr val="tx1"/>
              </a:solidFill>
              <a:effectLst/>
              <a:latin typeface="+mj-lt"/>
            </a:endParaRPr>
          </a:p>
        </p:txBody>
      </p:sp>
      <p:sp>
        <p:nvSpPr>
          <p:cNvPr id="26" name="Rectangle 21"/>
          <p:cNvSpPr>
            <a:spLocks noChangeArrowheads="1"/>
          </p:cNvSpPr>
          <p:nvPr/>
        </p:nvSpPr>
        <p:spPr bwMode="auto">
          <a:xfrm rot="16200000">
            <a:off x="59679" y="3863454"/>
            <a:ext cx="1873910" cy="29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Black" panose="020B0A04020102020204" pitchFamily="34" charset="0"/>
              </a:rPr>
              <a:t>Percent urban</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27" name="Rectangle 22"/>
          <p:cNvSpPr>
            <a:spLocks noChangeArrowheads="1"/>
          </p:cNvSpPr>
          <p:nvPr/>
        </p:nvSpPr>
        <p:spPr bwMode="auto">
          <a:xfrm>
            <a:off x="4292492" y="6079122"/>
            <a:ext cx="620143" cy="29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Black" panose="020B0A04020102020204" pitchFamily="34" charset="0"/>
              </a:rPr>
              <a:t>Year</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28" name="Rectangle 23"/>
          <p:cNvSpPr>
            <a:spLocks noChangeArrowheads="1"/>
          </p:cNvSpPr>
          <p:nvPr/>
        </p:nvSpPr>
        <p:spPr bwMode="auto">
          <a:xfrm>
            <a:off x="2379628" y="3419941"/>
            <a:ext cx="611718"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World</a:t>
            </a:r>
            <a:endParaRPr kumimoji="0" lang="en-US" altLang="en-US" sz="1600" b="1" i="0" u="none" strike="noStrike" cap="none" normalizeH="0" baseline="0" smtClean="0">
              <a:ln>
                <a:noFill/>
              </a:ln>
              <a:solidFill>
                <a:schemeClr val="tx1"/>
              </a:solidFill>
              <a:effectLst/>
              <a:latin typeface="+mj-lt"/>
            </a:endParaRPr>
          </a:p>
        </p:txBody>
      </p:sp>
      <p:sp>
        <p:nvSpPr>
          <p:cNvPr id="29" name="Rectangle 24"/>
          <p:cNvSpPr>
            <a:spLocks noChangeArrowheads="1"/>
          </p:cNvSpPr>
          <p:nvPr/>
        </p:nvSpPr>
        <p:spPr bwMode="auto">
          <a:xfrm>
            <a:off x="2379628" y="3693636"/>
            <a:ext cx="2192408"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mj-lt"/>
              </a:rPr>
              <a:t>Developing countries</a:t>
            </a:r>
            <a:endParaRPr kumimoji="0" lang="en-US" altLang="en-US" sz="1600" b="1" i="0" u="none" strike="noStrike" cap="none" normalizeH="0" baseline="0" dirty="0" smtClean="0">
              <a:ln>
                <a:noFill/>
              </a:ln>
              <a:solidFill>
                <a:schemeClr val="tx1"/>
              </a:solidFill>
              <a:effectLst/>
              <a:latin typeface="+mj-lt"/>
            </a:endParaRPr>
          </a:p>
        </p:txBody>
      </p:sp>
      <p:sp>
        <p:nvSpPr>
          <p:cNvPr id="30" name="Rectangle 25"/>
          <p:cNvSpPr>
            <a:spLocks noChangeArrowheads="1"/>
          </p:cNvSpPr>
          <p:nvPr/>
        </p:nvSpPr>
        <p:spPr bwMode="auto">
          <a:xfrm>
            <a:off x="2379628" y="3965662"/>
            <a:ext cx="2119946" cy="25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mj-lt"/>
              </a:rPr>
              <a:t>Developed countries</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8782632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CEC6-9D93-4987-A45C-E01A6834E7F6}"/>
              </a:ext>
            </a:extLst>
          </p:cNvPr>
          <p:cNvSpPr>
            <a:spLocks noGrp="1"/>
          </p:cNvSpPr>
          <p:nvPr>
            <p:ph type="title"/>
          </p:nvPr>
        </p:nvSpPr>
        <p:spPr/>
        <p:txBody>
          <a:bodyPr/>
          <a:lstStyle/>
          <a:p>
            <a:r>
              <a:rPr lang="en-US" altLang="en-US" dirty="0"/>
              <a:t>12.4.4 Megacities </a:t>
            </a:r>
            <a:r>
              <a:rPr lang="en-US" altLang="en-US" sz="2000" b="0" dirty="0"/>
              <a:t>(1 of 6)</a:t>
            </a:r>
            <a:endParaRPr lang="en-US" dirty="0"/>
          </a:p>
        </p:txBody>
      </p:sp>
      <p:sp>
        <p:nvSpPr>
          <p:cNvPr id="3" name="Content Placeholder 2">
            <a:extLst>
              <a:ext uri="{FF2B5EF4-FFF2-40B4-BE49-F238E27FC236}">
                <a16:creationId xmlns:a16="http://schemas.microsoft.com/office/drawing/2014/main" id="{B79CD92A-9E1D-4A27-9FB6-D8A9D3144E76}"/>
              </a:ext>
            </a:extLst>
          </p:cNvPr>
          <p:cNvSpPr>
            <a:spLocks noGrp="1"/>
          </p:cNvSpPr>
          <p:nvPr>
            <p:ph sz="quarter" idx="13"/>
          </p:nvPr>
        </p:nvSpPr>
        <p:spPr>
          <a:xfrm>
            <a:off x="457200" y="1556326"/>
            <a:ext cx="8106230" cy="4434275"/>
          </a:xfrm>
        </p:spPr>
        <p:txBody>
          <a:bodyPr/>
          <a:lstStyle/>
          <a:p>
            <a:r>
              <a:rPr lang="en-US" dirty="0"/>
              <a:t>Most of the world’s largest cities are now in developing countries</a:t>
            </a:r>
          </a:p>
          <a:p>
            <a:r>
              <a:rPr lang="en-US" dirty="0"/>
              <a:t>Fastest-growing urban settlements are also in developing countries</a:t>
            </a:r>
          </a:p>
          <a:p>
            <a:r>
              <a:rPr lang="en-US" dirty="0"/>
              <a:t>A </a:t>
            </a:r>
            <a:r>
              <a:rPr lang="en-US" b="1" dirty="0"/>
              <a:t>megacity</a:t>
            </a:r>
            <a:r>
              <a:rPr lang="en-US" dirty="0"/>
              <a:t> is an urban settlement with a total population in excess of 10 million people and a </a:t>
            </a:r>
            <a:r>
              <a:rPr lang="en-US" b="1" dirty="0" err="1"/>
              <a:t>metacity</a:t>
            </a:r>
            <a:r>
              <a:rPr lang="en-US" dirty="0"/>
              <a:t> has more than 20 million people</a:t>
            </a:r>
          </a:p>
        </p:txBody>
      </p:sp>
    </p:spTree>
    <p:extLst>
      <p:ext uri="{BB962C8B-B14F-4D97-AF65-F5344CB8AC3E}">
        <p14:creationId xmlns:p14="http://schemas.microsoft.com/office/powerpoint/2010/main" val="15363864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551-BBF9-42A2-A425-9ECE74981885}"/>
              </a:ext>
            </a:extLst>
          </p:cNvPr>
          <p:cNvSpPr>
            <a:spLocks noGrp="1"/>
          </p:cNvSpPr>
          <p:nvPr>
            <p:ph type="title"/>
          </p:nvPr>
        </p:nvSpPr>
        <p:spPr>
          <a:xfrm>
            <a:off x="457199" y="215371"/>
            <a:ext cx="8229601" cy="1097279"/>
          </a:xfrm>
        </p:spPr>
        <p:txBody>
          <a:bodyPr/>
          <a:lstStyle/>
          <a:p>
            <a:r>
              <a:rPr lang="en-US" altLang="en-US" dirty="0"/>
              <a:t>12.4.4 Megacities </a:t>
            </a:r>
            <a:r>
              <a:rPr lang="en-US" altLang="en-US" sz="2000" b="0" dirty="0"/>
              <a:t>(2 of 6)</a:t>
            </a:r>
            <a:endParaRPr lang="en-US" sz="2000" b="0" dirty="0"/>
          </a:p>
        </p:txBody>
      </p:sp>
      <p:sp>
        <p:nvSpPr>
          <p:cNvPr id="3" name="Content Placeholder 2">
            <a:extLst>
              <a:ext uri="{FF2B5EF4-FFF2-40B4-BE49-F238E27FC236}">
                <a16:creationId xmlns:a16="http://schemas.microsoft.com/office/drawing/2014/main" id="{D696AF0C-0D0A-4337-8D77-1CC752F1568F}"/>
              </a:ext>
            </a:extLst>
          </p:cNvPr>
          <p:cNvSpPr>
            <a:spLocks noGrp="1"/>
          </p:cNvSpPr>
          <p:nvPr>
            <p:ph sz="quarter" idx="13"/>
          </p:nvPr>
        </p:nvSpPr>
        <p:spPr>
          <a:xfrm>
            <a:off x="457200" y="1556327"/>
            <a:ext cx="8382000" cy="962586"/>
          </a:xfrm>
        </p:spPr>
        <p:txBody>
          <a:bodyPr/>
          <a:lstStyle/>
          <a:p>
            <a:pPr marL="432" indent="0">
              <a:buNone/>
            </a:pPr>
            <a:r>
              <a:rPr lang="en-US" sz="2000" b="1" dirty="0"/>
              <a:t>Figure 12-42:</a:t>
            </a:r>
            <a:r>
              <a:rPr lang="en-US" sz="2000" dirty="0"/>
              <a:t> While developed countries are generally more urban as a percentage, most of the world’s largest settlements are in developing countries, especially in East and South Asia and Latin America.</a:t>
            </a:r>
            <a:endParaRPr lang="en-US" altLang="en-US" sz="2000" dirty="0"/>
          </a:p>
        </p:txBody>
      </p:sp>
      <p:pic>
        <p:nvPicPr>
          <p:cNvPr id="173" name="Picture 17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189" y="2645353"/>
            <a:ext cx="5499100" cy="3843772"/>
          </a:xfrm>
          <a:prstGeom prst="rect">
            <a:avLst/>
          </a:prstGeom>
        </p:spPr>
      </p:pic>
      <p:sp>
        <p:nvSpPr>
          <p:cNvPr id="8" name="Rectangle 5"/>
          <p:cNvSpPr>
            <a:spLocks noChangeArrowheads="1"/>
          </p:cNvSpPr>
          <p:nvPr/>
        </p:nvSpPr>
        <p:spPr bwMode="auto">
          <a:xfrm>
            <a:off x="3333315" y="5000820"/>
            <a:ext cx="402590" cy="19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10" name="Rectangle 7"/>
          <p:cNvSpPr>
            <a:spLocks noChangeArrowheads="1"/>
          </p:cNvSpPr>
          <p:nvPr/>
        </p:nvSpPr>
        <p:spPr bwMode="auto">
          <a:xfrm>
            <a:off x="3825041" y="6120491"/>
            <a:ext cx="402590" cy="19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12" name="Rectangle 9"/>
          <p:cNvSpPr>
            <a:spLocks noChangeArrowheads="1"/>
          </p:cNvSpPr>
          <p:nvPr/>
        </p:nvSpPr>
        <p:spPr bwMode="auto">
          <a:xfrm>
            <a:off x="5358294" y="5932772"/>
            <a:ext cx="291878" cy="19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14" name="Rectangle 11"/>
          <p:cNvSpPr>
            <a:spLocks noChangeArrowheads="1"/>
          </p:cNvSpPr>
          <p:nvPr/>
        </p:nvSpPr>
        <p:spPr bwMode="auto">
          <a:xfrm>
            <a:off x="2080745" y="5379581"/>
            <a:ext cx="322072" cy="19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16" name="Rectangle 13"/>
          <p:cNvSpPr>
            <a:spLocks noChangeArrowheads="1"/>
          </p:cNvSpPr>
          <p:nvPr/>
        </p:nvSpPr>
        <p:spPr bwMode="auto">
          <a:xfrm>
            <a:off x="6501287" y="5311472"/>
            <a:ext cx="322072" cy="19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18" name="Rectangle 15"/>
          <p:cNvSpPr>
            <a:spLocks noChangeArrowheads="1"/>
          </p:cNvSpPr>
          <p:nvPr/>
        </p:nvSpPr>
        <p:spPr bwMode="auto">
          <a:xfrm>
            <a:off x="2605695" y="4690170"/>
            <a:ext cx="214714"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Chicago</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19" name="Rectangle 16"/>
          <p:cNvSpPr>
            <a:spLocks noChangeArrowheads="1"/>
          </p:cNvSpPr>
          <p:nvPr/>
        </p:nvSpPr>
        <p:spPr bwMode="auto">
          <a:xfrm>
            <a:off x="2969505" y="5468457"/>
            <a:ext cx="187875"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Bogotá</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20" name="Rectangle 17"/>
          <p:cNvSpPr>
            <a:spLocks noChangeArrowheads="1"/>
          </p:cNvSpPr>
          <p:nvPr/>
        </p:nvSpPr>
        <p:spPr bwMode="auto">
          <a:xfrm>
            <a:off x="4258619" y="6103879"/>
            <a:ext cx="375751"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Johannesburg</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21" name="Rectangle 18"/>
          <p:cNvSpPr>
            <a:spLocks noChangeArrowheads="1"/>
          </p:cNvSpPr>
          <p:nvPr/>
        </p:nvSpPr>
        <p:spPr bwMode="auto">
          <a:xfrm>
            <a:off x="3117355" y="4675218"/>
            <a:ext cx="498205"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Boston-Providence</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22" name="Rectangle 19"/>
          <p:cNvSpPr>
            <a:spLocks noChangeArrowheads="1"/>
          </p:cNvSpPr>
          <p:nvPr/>
        </p:nvSpPr>
        <p:spPr bwMode="auto">
          <a:xfrm>
            <a:off x="4744534" y="4759111"/>
            <a:ext cx="233167"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Baghdad</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23" name="Rectangle 20"/>
          <p:cNvSpPr>
            <a:spLocks noChangeArrowheads="1"/>
          </p:cNvSpPr>
          <p:nvPr/>
        </p:nvSpPr>
        <p:spPr bwMode="auto">
          <a:xfrm>
            <a:off x="4215430" y="5748375"/>
            <a:ext cx="194585"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Luanda</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24" name="Rectangle 21"/>
          <p:cNvSpPr>
            <a:spLocks noChangeArrowheads="1"/>
          </p:cNvSpPr>
          <p:nvPr/>
        </p:nvSpPr>
        <p:spPr bwMode="auto">
          <a:xfrm>
            <a:off x="3844144" y="4387825"/>
            <a:ext cx="461301"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Essen-Dusseldorf</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25" name="Rectangle 22"/>
          <p:cNvSpPr>
            <a:spLocks noChangeArrowheads="1"/>
          </p:cNvSpPr>
          <p:nvPr/>
        </p:nvSpPr>
        <p:spPr bwMode="auto">
          <a:xfrm>
            <a:off x="2819994" y="4596310"/>
            <a:ext cx="206328"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Toronto</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26" name="Rectangle 23"/>
          <p:cNvSpPr>
            <a:spLocks noChangeArrowheads="1"/>
          </p:cNvSpPr>
          <p:nvPr/>
        </p:nvSpPr>
        <p:spPr bwMode="auto">
          <a:xfrm>
            <a:off x="2830793" y="6211029"/>
            <a:ext cx="229812"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Santiago</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27" name="Rectangle 24"/>
          <p:cNvSpPr>
            <a:spLocks noChangeArrowheads="1"/>
          </p:cNvSpPr>
          <p:nvPr/>
        </p:nvSpPr>
        <p:spPr bwMode="auto">
          <a:xfrm>
            <a:off x="2327312" y="4839681"/>
            <a:ext cx="276781" cy="12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Dallas-</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Fort Worth</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29" name="Rectangle 26"/>
          <p:cNvSpPr>
            <a:spLocks noChangeArrowheads="1"/>
          </p:cNvSpPr>
          <p:nvPr/>
        </p:nvSpPr>
        <p:spPr bwMode="auto">
          <a:xfrm>
            <a:off x="1912415" y="4728378"/>
            <a:ext cx="370718"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San Francisco</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0" name="Rectangle 27"/>
          <p:cNvSpPr>
            <a:spLocks noChangeArrowheads="1"/>
          </p:cNvSpPr>
          <p:nvPr/>
        </p:nvSpPr>
        <p:spPr bwMode="auto">
          <a:xfrm>
            <a:off x="3932191" y="4708443"/>
            <a:ext cx="177810"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Madrid</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1" name="Rectangle 28"/>
          <p:cNvSpPr>
            <a:spLocks noChangeArrowheads="1"/>
          </p:cNvSpPr>
          <p:nvPr/>
        </p:nvSpPr>
        <p:spPr bwMode="auto">
          <a:xfrm>
            <a:off x="2901394" y="5039028"/>
            <a:ext cx="152649"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Miami</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2" name="Rectangle 29"/>
          <p:cNvSpPr>
            <a:spLocks noChangeArrowheads="1"/>
          </p:cNvSpPr>
          <p:nvPr/>
        </p:nvSpPr>
        <p:spPr bwMode="auto">
          <a:xfrm>
            <a:off x="4761148" y="5053978"/>
            <a:ext cx="181165"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Riyadh</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3" name="Rectangle 30"/>
          <p:cNvSpPr>
            <a:spLocks noChangeArrowheads="1"/>
          </p:cNvSpPr>
          <p:nvPr/>
        </p:nvSpPr>
        <p:spPr bwMode="auto">
          <a:xfrm>
            <a:off x="4755333" y="4957628"/>
            <a:ext cx="196263"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Amman</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4" name="Rectangle 31"/>
          <p:cNvSpPr>
            <a:spLocks noChangeArrowheads="1"/>
          </p:cNvSpPr>
          <p:nvPr/>
        </p:nvSpPr>
        <p:spPr bwMode="auto">
          <a:xfrm>
            <a:off x="2662177" y="4945999"/>
            <a:ext cx="221424"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Houston</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5" name="Rectangle 32"/>
          <p:cNvSpPr>
            <a:spLocks noChangeArrowheads="1"/>
          </p:cNvSpPr>
          <p:nvPr/>
        </p:nvSpPr>
        <p:spPr bwMode="auto">
          <a:xfrm>
            <a:off x="4600838" y="5607171"/>
            <a:ext cx="186198"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Nairobi</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6" name="Rectangle 33"/>
          <p:cNvSpPr>
            <a:spLocks noChangeArrowheads="1"/>
          </p:cNvSpPr>
          <p:nvPr/>
        </p:nvSpPr>
        <p:spPr bwMode="auto">
          <a:xfrm>
            <a:off x="3039276" y="4803963"/>
            <a:ext cx="320395"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Philadelphia</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7" name="Rectangle 34"/>
          <p:cNvSpPr>
            <a:spLocks noChangeArrowheads="1"/>
          </p:cNvSpPr>
          <p:nvPr/>
        </p:nvSpPr>
        <p:spPr bwMode="auto">
          <a:xfrm>
            <a:off x="3078317" y="4861276"/>
            <a:ext cx="434461"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Washington D.C.</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8" name="Rectangle 35"/>
          <p:cNvSpPr>
            <a:spLocks noChangeArrowheads="1"/>
          </p:cNvSpPr>
          <p:nvPr/>
        </p:nvSpPr>
        <p:spPr bwMode="auto">
          <a:xfrm>
            <a:off x="4383214" y="4608769"/>
            <a:ext cx="139230"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Milan</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9" name="Rectangle 36"/>
          <p:cNvSpPr>
            <a:spLocks noChangeArrowheads="1"/>
          </p:cNvSpPr>
          <p:nvPr/>
        </p:nvSpPr>
        <p:spPr bwMode="auto">
          <a:xfrm>
            <a:off x="4460460" y="5241698"/>
            <a:ext cx="254973"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Khartoum</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40" name="Rectangle 37"/>
          <p:cNvSpPr>
            <a:spLocks noChangeArrowheads="1"/>
          </p:cNvSpPr>
          <p:nvPr/>
        </p:nvSpPr>
        <p:spPr bwMode="auto">
          <a:xfrm>
            <a:off x="4340023" y="5420281"/>
            <a:ext cx="202973"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Onitsha</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41" name="Rectangle 38"/>
          <p:cNvSpPr>
            <a:spLocks noChangeArrowheads="1"/>
          </p:cNvSpPr>
          <p:nvPr/>
        </p:nvSpPr>
        <p:spPr bwMode="auto">
          <a:xfrm>
            <a:off x="4254468" y="4281506"/>
            <a:ext cx="369041"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St. Petersburg</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42" name="Rectangle 39"/>
          <p:cNvSpPr>
            <a:spLocks noChangeArrowheads="1"/>
          </p:cNvSpPr>
          <p:nvPr/>
        </p:nvSpPr>
        <p:spPr bwMode="auto">
          <a:xfrm>
            <a:off x="2858202" y="4871244"/>
            <a:ext cx="184520"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Atlanta</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43" name="Rectangle 40"/>
          <p:cNvSpPr>
            <a:spLocks noChangeArrowheads="1"/>
          </p:cNvSpPr>
          <p:nvPr/>
        </p:nvSpPr>
        <p:spPr bwMode="auto">
          <a:xfrm>
            <a:off x="3896472" y="5436893"/>
            <a:ext cx="199618"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Abidjan</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44" name="Rectangle 41"/>
          <p:cNvSpPr>
            <a:spLocks noChangeArrowheads="1"/>
          </p:cNvSpPr>
          <p:nvPr/>
        </p:nvSpPr>
        <p:spPr bwMode="auto">
          <a:xfrm>
            <a:off x="6155750" y="5111291"/>
            <a:ext cx="513302"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Guangzhou-Foshan</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45" name="Rectangle 42"/>
          <p:cNvSpPr>
            <a:spLocks noChangeArrowheads="1"/>
          </p:cNvSpPr>
          <p:nvPr/>
        </p:nvSpPr>
        <p:spPr bwMode="auto">
          <a:xfrm>
            <a:off x="6498792" y="4906959"/>
            <a:ext cx="335492" cy="12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Osaka-Kobe-</a:t>
            </a:r>
            <a:b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b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Kyoto</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46" name="Rectangle 43"/>
          <p:cNvSpPr>
            <a:spLocks noChangeArrowheads="1"/>
          </p:cNvSpPr>
          <p:nvPr/>
        </p:nvSpPr>
        <p:spPr bwMode="auto">
          <a:xfrm>
            <a:off x="5936468" y="5253326"/>
            <a:ext cx="229812"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Bangkok</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47" name="Rectangle 44"/>
          <p:cNvSpPr>
            <a:spLocks noChangeArrowheads="1"/>
          </p:cNvSpPr>
          <p:nvPr/>
        </p:nvSpPr>
        <p:spPr bwMode="auto">
          <a:xfrm>
            <a:off x="5748748" y="5059792"/>
            <a:ext cx="162714"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Dhaka</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48" name="Rectangle 45"/>
          <p:cNvSpPr>
            <a:spLocks noChangeArrowheads="1"/>
          </p:cNvSpPr>
          <p:nvPr/>
        </p:nvSpPr>
        <p:spPr bwMode="auto">
          <a:xfrm>
            <a:off x="3298429" y="6298243"/>
            <a:ext cx="37029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Buenos Aires</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49" name="Rectangle 46"/>
          <p:cNvSpPr>
            <a:spLocks noChangeArrowheads="1"/>
          </p:cNvSpPr>
          <p:nvPr/>
        </p:nvSpPr>
        <p:spPr bwMode="auto">
          <a:xfrm>
            <a:off x="1906480" y="4863988"/>
            <a:ext cx="34144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Los Angeles</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50" name="Rectangle 47"/>
          <p:cNvSpPr>
            <a:spLocks noChangeArrowheads="1"/>
          </p:cNvSpPr>
          <p:nvPr/>
        </p:nvSpPr>
        <p:spPr bwMode="auto">
          <a:xfrm>
            <a:off x="4521687" y="4941846"/>
            <a:ext cx="14747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Cairo</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51" name="Rectangle 48"/>
          <p:cNvSpPr>
            <a:spLocks noChangeArrowheads="1"/>
          </p:cNvSpPr>
          <p:nvPr/>
        </p:nvSpPr>
        <p:spPr bwMode="auto">
          <a:xfrm>
            <a:off x="4511572" y="4376196"/>
            <a:ext cx="22923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Moscow</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52" name="Rectangle 49"/>
          <p:cNvSpPr>
            <a:spLocks noChangeArrowheads="1"/>
          </p:cNvSpPr>
          <p:nvPr/>
        </p:nvSpPr>
        <p:spPr bwMode="auto">
          <a:xfrm>
            <a:off x="5433114" y="5084711"/>
            <a:ext cx="196263"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Kolkata</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53" name="Rectangle 50"/>
          <p:cNvSpPr>
            <a:spLocks noChangeArrowheads="1"/>
          </p:cNvSpPr>
          <p:nvPr/>
        </p:nvSpPr>
        <p:spPr bwMode="auto">
          <a:xfrm>
            <a:off x="5075949" y="4807285"/>
            <a:ext cx="181165"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Tehran</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54" name="Rectangle 51"/>
          <p:cNvSpPr>
            <a:spLocks noChangeArrowheads="1"/>
          </p:cNvSpPr>
          <p:nvPr/>
        </p:nvSpPr>
        <p:spPr bwMode="auto">
          <a:xfrm>
            <a:off x="5896598" y="4800640"/>
            <a:ext cx="176134"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Tianjin</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55" name="Rectangle 52"/>
          <p:cNvSpPr>
            <a:spLocks noChangeArrowheads="1"/>
          </p:cNvSpPr>
          <p:nvPr/>
        </p:nvSpPr>
        <p:spPr bwMode="auto">
          <a:xfrm>
            <a:off x="3509406" y="6031616"/>
            <a:ext cx="4023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Rio de Janeiro</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56" name="Rectangle 53"/>
          <p:cNvSpPr>
            <a:spLocks noChangeArrowheads="1"/>
          </p:cNvSpPr>
          <p:nvPr/>
        </p:nvSpPr>
        <p:spPr bwMode="auto">
          <a:xfrm>
            <a:off x="2938771" y="5809010"/>
            <a:ext cx="13625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Lima</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57" name="Rectangle 54"/>
          <p:cNvSpPr>
            <a:spLocks noChangeArrowheads="1"/>
          </p:cNvSpPr>
          <p:nvPr/>
        </p:nvSpPr>
        <p:spPr bwMode="auto">
          <a:xfrm>
            <a:off x="4079209" y="5532418"/>
            <a:ext cx="16671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Lagos</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58" name="Rectangle 55"/>
          <p:cNvSpPr>
            <a:spLocks noChangeArrowheads="1"/>
          </p:cNvSpPr>
          <p:nvPr/>
        </p:nvSpPr>
        <p:spPr bwMode="auto">
          <a:xfrm>
            <a:off x="4162031" y="5657836"/>
            <a:ext cx="25968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Kinshasa</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59" name="Rectangle 56"/>
          <p:cNvSpPr>
            <a:spLocks noChangeArrowheads="1"/>
          </p:cNvSpPr>
          <p:nvPr/>
        </p:nvSpPr>
        <p:spPr bwMode="auto">
          <a:xfrm>
            <a:off x="4688882" y="4665251"/>
            <a:ext cx="22602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Istanbul</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60" name="Rectangle 57"/>
          <p:cNvSpPr>
            <a:spLocks noChangeArrowheads="1"/>
          </p:cNvSpPr>
          <p:nvPr/>
        </p:nvSpPr>
        <p:spPr bwMode="auto">
          <a:xfrm>
            <a:off x="4073154" y="4568067"/>
            <a:ext cx="14266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Paris</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61" name="Rectangle 58"/>
          <p:cNvSpPr>
            <a:spLocks noChangeArrowheads="1"/>
          </p:cNvSpPr>
          <p:nvPr/>
        </p:nvSpPr>
        <p:spPr bwMode="auto">
          <a:xfrm>
            <a:off x="6072689" y="5021585"/>
            <a:ext cx="256651"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Shenzhen</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62" name="Rectangle 59"/>
          <p:cNvSpPr>
            <a:spLocks noChangeArrowheads="1"/>
          </p:cNvSpPr>
          <p:nvPr/>
        </p:nvSpPr>
        <p:spPr bwMode="auto">
          <a:xfrm>
            <a:off x="5634123" y="4910281"/>
            <a:ext cx="236522"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Chengdu</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63" name="Rectangle 60"/>
          <p:cNvSpPr>
            <a:spLocks noChangeArrowheads="1"/>
          </p:cNvSpPr>
          <p:nvPr/>
        </p:nvSpPr>
        <p:spPr bwMode="auto">
          <a:xfrm>
            <a:off x="5192235" y="4893669"/>
            <a:ext cx="181165"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Lahore</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64" name="Rectangle 61"/>
          <p:cNvSpPr>
            <a:spLocks noChangeArrowheads="1"/>
          </p:cNvSpPr>
          <p:nvPr/>
        </p:nvSpPr>
        <p:spPr bwMode="auto">
          <a:xfrm>
            <a:off x="3979535" y="4505771"/>
            <a:ext cx="20197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London</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65" name="Rectangle 62"/>
          <p:cNvSpPr>
            <a:spLocks noChangeArrowheads="1"/>
          </p:cNvSpPr>
          <p:nvPr/>
        </p:nvSpPr>
        <p:spPr bwMode="auto">
          <a:xfrm>
            <a:off x="6438160" y="4694321"/>
            <a:ext cx="196263"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Nagoya</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66" name="Rectangle 63"/>
          <p:cNvSpPr>
            <a:spLocks noChangeArrowheads="1"/>
          </p:cNvSpPr>
          <p:nvPr/>
        </p:nvSpPr>
        <p:spPr bwMode="auto">
          <a:xfrm>
            <a:off x="5599237" y="5293196"/>
            <a:ext cx="214714"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Chennai</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67" name="Rectangle 64"/>
          <p:cNvSpPr>
            <a:spLocks noChangeArrowheads="1"/>
          </p:cNvSpPr>
          <p:nvPr/>
        </p:nvSpPr>
        <p:spPr bwMode="auto">
          <a:xfrm>
            <a:off x="5199711" y="5301503"/>
            <a:ext cx="268392"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Bengaluru</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68" name="Rectangle 65"/>
          <p:cNvSpPr>
            <a:spLocks noChangeArrowheads="1"/>
          </p:cNvSpPr>
          <p:nvPr/>
        </p:nvSpPr>
        <p:spPr bwMode="auto">
          <a:xfrm>
            <a:off x="6046109" y="5351340"/>
            <a:ext cx="434461"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Ho Chi Minh City</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69" name="Rectangle 66"/>
          <p:cNvSpPr>
            <a:spLocks noChangeArrowheads="1"/>
          </p:cNvSpPr>
          <p:nvPr/>
        </p:nvSpPr>
        <p:spPr bwMode="auto">
          <a:xfrm>
            <a:off x="6501287" y="4769077"/>
            <a:ext cx="273426" cy="12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Tokyo-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Yokohama</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71" name="Rectangle 68"/>
          <p:cNvSpPr>
            <a:spLocks noChangeArrowheads="1"/>
          </p:cNvSpPr>
          <p:nvPr/>
        </p:nvSpPr>
        <p:spPr bwMode="auto">
          <a:xfrm>
            <a:off x="5512853" y="4963441"/>
            <a:ext cx="132520"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Delhi</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72" name="Rectangle 69"/>
          <p:cNvSpPr>
            <a:spLocks noChangeArrowheads="1"/>
          </p:cNvSpPr>
          <p:nvPr/>
        </p:nvSpPr>
        <p:spPr bwMode="auto">
          <a:xfrm>
            <a:off x="6275359" y="5253326"/>
            <a:ext cx="169424"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Manila</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73" name="Rectangle 70"/>
          <p:cNvSpPr>
            <a:spLocks noChangeArrowheads="1"/>
          </p:cNvSpPr>
          <p:nvPr/>
        </p:nvSpPr>
        <p:spPr bwMode="auto">
          <a:xfrm>
            <a:off x="5780312" y="5696045"/>
            <a:ext cx="189553"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Jakarta</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74" name="Rectangle 71"/>
          <p:cNvSpPr>
            <a:spLocks noChangeArrowheads="1"/>
          </p:cNvSpPr>
          <p:nvPr/>
        </p:nvSpPr>
        <p:spPr bwMode="auto">
          <a:xfrm>
            <a:off x="5172299" y="5159466"/>
            <a:ext cx="204649"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Mumbai</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75" name="Rectangle 72"/>
          <p:cNvSpPr>
            <a:spLocks noChangeArrowheads="1"/>
          </p:cNvSpPr>
          <p:nvPr/>
        </p:nvSpPr>
        <p:spPr bwMode="auto">
          <a:xfrm>
            <a:off x="6220538" y="4941845"/>
            <a:ext cx="244908"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Shanghai</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76" name="Rectangle 73"/>
          <p:cNvSpPr>
            <a:spLocks noChangeArrowheads="1"/>
          </p:cNvSpPr>
          <p:nvPr/>
        </p:nvSpPr>
        <p:spPr bwMode="auto">
          <a:xfrm>
            <a:off x="5072626" y="5044842"/>
            <a:ext cx="197939"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Karachi</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77" name="Rectangle 74"/>
          <p:cNvSpPr>
            <a:spLocks noChangeArrowheads="1"/>
          </p:cNvSpPr>
          <p:nvPr/>
        </p:nvSpPr>
        <p:spPr bwMode="auto">
          <a:xfrm>
            <a:off x="6212232" y="4657774"/>
            <a:ext cx="166069"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Seoul-</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78" name="Rectangle 75"/>
          <p:cNvSpPr>
            <a:spLocks noChangeArrowheads="1"/>
          </p:cNvSpPr>
          <p:nvPr/>
        </p:nvSpPr>
        <p:spPr bwMode="auto">
          <a:xfrm>
            <a:off x="6212232" y="4710933"/>
            <a:ext cx="209683"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Incheon</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79" name="Rectangle 76"/>
          <p:cNvSpPr>
            <a:spLocks noChangeArrowheads="1"/>
          </p:cNvSpPr>
          <p:nvPr/>
        </p:nvSpPr>
        <p:spPr bwMode="auto">
          <a:xfrm>
            <a:off x="3429666" y="6114677"/>
            <a:ext cx="27732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Arial Black" panose="020B0A04020102020204" pitchFamily="34" charset="0"/>
              </a:rPr>
              <a:t>São Paulo</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80" name="Rectangle 77"/>
          <p:cNvSpPr>
            <a:spLocks noChangeArrowheads="1"/>
          </p:cNvSpPr>
          <p:nvPr/>
        </p:nvSpPr>
        <p:spPr bwMode="auto">
          <a:xfrm>
            <a:off x="2584098" y="5156975"/>
            <a:ext cx="330219"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Mexico City</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81" name="Rectangle 78"/>
          <p:cNvSpPr>
            <a:spLocks noChangeArrowheads="1"/>
          </p:cNvSpPr>
          <p:nvPr/>
        </p:nvSpPr>
        <p:spPr bwMode="auto">
          <a:xfrm>
            <a:off x="3063364" y="4741666"/>
            <a:ext cx="27251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New York</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82" name="Rectangle 79"/>
          <p:cNvSpPr>
            <a:spLocks noChangeArrowheads="1"/>
          </p:cNvSpPr>
          <p:nvPr/>
        </p:nvSpPr>
        <p:spPr bwMode="auto">
          <a:xfrm>
            <a:off x="5840116" y="4719240"/>
            <a:ext cx="181165"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Beijing</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83" name="Line 80"/>
          <p:cNvSpPr>
            <a:spLocks noChangeShapeType="1"/>
          </p:cNvSpPr>
          <p:nvPr/>
        </p:nvSpPr>
        <p:spPr bwMode="auto">
          <a:xfrm flipV="1">
            <a:off x="6409919" y="4767415"/>
            <a:ext cx="36547" cy="63584"/>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84" name="Line 81"/>
          <p:cNvSpPr>
            <a:spLocks noChangeShapeType="1"/>
          </p:cNvSpPr>
          <p:nvPr/>
        </p:nvSpPr>
        <p:spPr bwMode="auto">
          <a:xfrm>
            <a:off x="6408260" y="4893670"/>
            <a:ext cx="83061" cy="48176"/>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85" name="Line 82"/>
          <p:cNvSpPr>
            <a:spLocks noChangeShapeType="1"/>
          </p:cNvSpPr>
          <p:nvPr/>
        </p:nvSpPr>
        <p:spPr bwMode="auto">
          <a:xfrm flipH="1">
            <a:off x="4230381" y="5484695"/>
            <a:ext cx="9864" cy="576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86" name="Line 83"/>
          <p:cNvSpPr>
            <a:spLocks noChangeShapeType="1"/>
          </p:cNvSpPr>
          <p:nvPr/>
        </p:nvSpPr>
        <p:spPr bwMode="auto">
          <a:xfrm>
            <a:off x="4291847" y="4449290"/>
            <a:ext cx="18273" cy="5648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87" name="Line 84"/>
          <p:cNvSpPr>
            <a:spLocks noChangeShapeType="1"/>
          </p:cNvSpPr>
          <p:nvPr/>
        </p:nvSpPr>
        <p:spPr bwMode="auto">
          <a:xfrm>
            <a:off x="3016020" y="4786521"/>
            <a:ext cx="14951" cy="2658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88" name="Line 85"/>
          <p:cNvSpPr>
            <a:spLocks noChangeShapeType="1"/>
          </p:cNvSpPr>
          <p:nvPr/>
        </p:nvSpPr>
        <p:spPr bwMode="auto">
          <a:xfrm>
            <a:off x="2977811" y="4800640"/>
            <a:ext cx="86770" cy="9552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89" name="Line 86"/>
          <p:cNvSpPr>
            <a:spLocks noChangeShapeType="1"/>
          </p:cNvSpPr>
          <p:nvPr/>
        </p:nvSpPr>
        <p:spPr bwMode="auto">
          <a:xfrm>
            <a:off x="4884907" y="4819746"/>
            <a:ext cx="28240" cy="59804"/>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90" name="Rectangle 87"/>
          <p:cNvSpPr>
            <a:spLocks noChangeArrowheads="1"/>
          </p:cNvSpPr>
          <p:nvPr/>
        </p:nvSpPr>
        <p:spPr bwMode="auto">
          <a:xfrm>
            <a:off x="5157349" y="4594647"/>
            <a:ext cx="655886"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See inset above for detail</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91" name="Rectangle 88"/>
          <p:cNvSpPr>
            <a:spLocks noChangeArrowheads="1"/>
          </p:cNvSpPr>
          <p:nvPr/>
        </p:nvSpPr>
        <p:spPr bwMode="auto">
          <a:xfrm>
            <a:off x="5171471" y="6263357"/>
            <a:ext cx="21808" cy="4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92" name="Rectangle 89"/>
          <p:cNvSpPr>
            <a:spLocks noChangeArrowheads="1"/>
          </p:cNvSpPr>
          <p:nvPr/>
        </p:nvSpPr>
        <p:spPr bwMode="auto">
          <a:xfrm>
            <a:off x="5362512" y="6263357"/>
            <a:ext cx="98971" cy="4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1,000</a:t>
            </a:r>
            <a:endParaRPr kumimoji="0" lang="en-US" altLang="en-US" sz="1600" b="1" i="0" u="none" strike="noStrike" cap="none" normalizeH="0" baseline="0" smtClean="0">
              <a:ln>
                <a:noFill/>
              </a:ln>
              <a:solidFill>
                <a:schemeClr val="tx1"/>
              </a:solidFill>
              <a:effectLst/>
              <a:latin typeface="+mj-lt"/>
            </a:endParaRPr>
          </a:p>
        </p:txBody>
      </p:sp>
      <p:sp>
        <p:nvSpPr>
          <p:cNvPr id="93" name="Rectangle 90"/>
          <p:cNvSpPr>
            <a:spLocks noChangeArrowheads="1"/>
          </p:cNvSpPr>
          <p:nvPr/>
        </p:nvSpPr>
        <p:spPr bwMode="auto">
          <a:xfrm>
            <a:off x="5169809" y="6363031"/>
            <a:ext cx="21808" cy="4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94" name="Rectangle 91"/>
          <p:cNvSpPr>
            <a:spLocks noChangeArrowheads="1"/>
          </p:cNvSpPr>
          <p:nvPr/>
        </p:nvSpPr>
        <p:spPr bwMode="auto">
          <a:xfrm>
            <a:off x="5274467" y="6363031"/>
            <a:ext cx="98971" cy="4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1,000</a:t>
            </a:r>
            <a:endParaRPr kumimoji="0" lang="en-US" altLang="en-US" sz="1600" b="1" i="0" u="none" strike="noStrike" cap="none" normalizeH="0" baseline="0" smtClean="0">
              <a:ln>
                <a:noFill/>
              </a:ln>
              <a:solidFill>
                <a:schemeClr val="tx1"/>
              </a:solidFill>
              <a:effectLst/>
              <a:latin typeface="+mj-lt"/>
            </a:endParaRPr>
          </a:p>
        </p:txBody>
      </p:sp>
      <p:sp>
        <p:nvSpPr>
          <p:cNvPr id="95" name="Rectangle 92"/>
          <p:cNvSpPr>
            <a:spLocks noChangeArrowheads="1"/>
          </p:cNvSpPr>
          <p:nvPr/>
        </p:nvSpPr>
        <p:spPr bwMode="auto">
          <a:xfrm>
            <a:off x="5610036" y="6263357"/>
            <a:ext cx="211359" cy="4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2,000 Miles</a:t>
            </a:r>
            <a:endParaRPr kumimoji="0" lang="en-US" altLang="en-US" sz="1600" b="1" i="0" u="none" strike="noStrike" cap="none" normalizeH="0" baseline="0" smtClean="0">
              <a:ln>
                <a:noFill/>
              </a:ln>
              <a:solidFill>
                <a:schemeClr val="tx1"/>
              </a:solidFill>
              <a:effectLst/>
              <a:latin typeface="+mj-lt"/>
            </a:endParaRPr>
          </a:p>
        </p:txBody>
      </p:sp>
      <p:sp>
        <p:nvSpPr>
          <p:cNvPr id="96" name="Rectangle 93"/>
          <p:cNvSpPr>
            <a:spLocks noChangeArrowheads="1"/>
          </p:cNvSpPr>
          <p:nvPr/>
        </p:nvSpPr>
        <p:spPr bwMode="auto">
          <a:xfrm>
            <a:off x="5430623" y="6363031"/>
            <a:ext cx="317040" cy="4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2,000 Kilometers</a:t>
            </a:r>
            <a:endParaRPr kumimoji="0" lang="en-US" altLang="en-US" sz="1600" b="1" i="0" u="none" strike="noStrike" cap="none" normalizeH="0" baseline="0" smtClean="0">
              <a:ln>
                <a:noFill/>
              </a:ln>
              <a:solidFill>
                <a:schemeClr val="tx1"/>
              </a:solidFill>
              <a:effectLst/>
              <a:latin typeface="+mj-lt"/>
            </a:endParaRPr>
          </a:p>
        </p:txBody>
      </p:sp>
      <p:sp>
        <p:nvSpPr>
          <p:cNvPr id="97" name="Rectangle 94"/>
          <p:cNvSpPr>
            <a:spLocks noChangeArrowheads="1"/>
          </p:cNvSpPr>
          <p:nvPr/>
        </p:nvSpPr>
        <p:spPr bwMode="auto">
          <a:xfrm>
            <a:off x="1978580" y="5890411"/>
            <a:ext cx="65402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Urban settlements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98" name="Rectangle 95"/>
          <p:cNvSpPr>
            <a:spLocks noChangeArrowheads="1"/>
          </p:cNvSpPr>
          <p:nvPr/>
        </p:nvSpPr>
        <p:spPr bwMode="auto">
          <a:xfrm>
            <a:off x="2050013" y="5986763"/>
            <a:ext cx="707886" cy="8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10.0 million and above</a:t>
            </a:r>
            <a:endParaRPr kumimoji="0" lang="en-US" altLang="en-US" sz="1600" b="1" i="0" u="none" strike="noStrike" cap="none" normalizeH="0" baseline="0" dirty="0" smtClean="0">
              <a:ln>
                <a:noFill/>
              </a:ln>
              <a:solidFill>
                <a:schemeClr val="tx1"/>
              </a:solidFill>
              <a:effectLst/>
              <a:latin typeface="+mj-lt"/>
            </a:endParaRPr>
          </a:p>
        </p:txBody>
      </p:sp>
      <p:sp>
        <p:nvSpPr>
          <p:cNvPr id="99" name="Rectangle 96"/>
          <p:cNvSpPr>
            <a:spLocks noChangeArrowheads="1"/>
          </p:cNvSpPr>
          <p:nvPr/>
        </p:nvSpPr>
        <p:spPr bwMode="auto">
          <a:xfrm>
            <a:off x="2050013" y="6099727"/>
            <a:ext cx="687757" cy="8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5.0 million–9.9 million</a:t>
            </a:r>
            <a:endParaRPr kumimoji="0" lang="en-US" altLang="en-US" sz="1600" b="1" i="0" u="none" strike="noStrike" cap="none" normalizeH="0" baseline="0" dirty="0" smtClean="0">
              <a:ln>
                <a:noFill/>
              </a:ln>
              <a:solidFill>
                <a:schemeClr val="tx1"/>
              </a:solidFill>
              <a:effectLst/>
              <a:latin typeface="+mj-lt"/>
            </a:endParaRPr>
          </a:p>
        </p:txBody>
      </p:sp>
      <p:sp>
        <p:nvSpPr>
          <p:cNvPr id="100" name="Rectangle 97"/>
          <p:cNvSpPr>
            <a:spLocks noChangeArrowheads="1"/>
          </p:cNvSpPr>
          <p:nvPr/>
        </p:nvSpPr>
        <p:spPr bwMode="auto">
          <a:xfrm>
            <a:off x="2050013" y="6211029"/>
            <a:ext cx="687757" cy="8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3.0 million–4.9 million</a:t>
            </a:r>
            <a:endParaRPr kumimoji="0" lang="en-US" altLang="en-US" sz="1600" b="1" i="0" u="none" strike="noStrike" cap="none" normalizeH="0" baseline="0" dirty="0" smtClean="0">
              <a:ln>
                <a:noFill/>
              </a:ln>
              <a:solidFill>
                <a:schemeClr val="tx1"/>
              </a:solidFill>
              <a:effectLst/>
              <a:latin typeface="+mj-lt"/>
            </a:endParaRPr>
          </a:p>
        </p:txBody>
      </p:sp>
      <p:sp>
        <p:nvSpPr>
          <p:cNvPr id="101" name="Rectangle 98"/>
          <p:cNvSpPr>
            <a:spLocks noChangeArrowheads="1"/>
          </p:cNvSpPr>
          <p:nvPr/>
        </p:nvSpPr>
        <p:spPr bwMode="auto">
          <a:xfrm>
            <a:off x="2050013" y="6322332"/>
            <a:ext cx="687757" cy="8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2.0 million–2.9 million</a:t>
            </a:r>
            <a:endParaRPr kumimoji="0" lang="en-US" altLang="en-US" sz="1600" b="1" i="0" u="none" strike="noStrike" cap="none" normalizeH="0" baseline="0" dirty="0" smtClean="0">
              <a:ln>
                <a:noFill/>
              </a:ln>
              <a:solidFill>
                <a:schemeClr val="tx1"/>
              </a:solidFill>
              <a:effectLst/>
              <a:latin typeface="+mj-lt"/>
            </a:endParaRPr>
          </a:p>
        </p:txBody>
      </p:sp>
      <p:sp>
        <p:nvSpPr>
          <p:cNvPr id="102" name="Rectangle 99"/>
          <p:cNvSpPr>
            <a:spLocks noChangeArrowheads="1"/>
          </p:cNvSpPr>
          <p:nvPr/>
        </p:nvSpPr>
        <p:spPr bwMode="auto">
          <a:xfrm>
            <a:off x="5203800" y="3960056"/>
            <a:ext cx="291878" cy="19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104" name="Rectangle 101"/>
          <p:cNvSpPr>
            <a:spLocks noChangeArrowheads="1"/>
          </p:cNvSpPr>
          <p:nvPr/>
        </p:nvSpPr>
        <p:spPr bwMode="auto">
          <a:xfrm>
            <a:off x="6853469" y="3602059"/>
            <a:ext cx="322072" cy="19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106" name="Rectangle 103"/>
          <p:cNvSpPr>
            <a:spLocks noChangeArrowheads="1"/>
          </p:cNvSpPr>
          <p:nvPr/>
        </p:nvSpPr>
        <p:spPr bwMode="auto">
          <a:xfrm>
            <a:off x="5541094" y="3538102"/>
            <a:ext cx="280136"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Hyderabad</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07" name="Rectangle 104"/>
          <p:cNvSpPr>
            <a:spLocks noChangeArrowheads="1"/>
          </p:cNvSpPr>
          <p:nvPr/>
        </p:nvSpPr>
        <p:spPr bwMode="auto">
          <a:xfrm>
            <a:off x="5958064" y="3466670"/>
            <a:ext cx="270071"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Dongguan</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08" name="Rectangle 105"/>
          <p:cNvSpPr>
            <a:spLocks noChangeArrowheads="1"/>
          </p:cNvSpPr>
          <p:nvPr/>
        </p:nvSpPr>
        <p:spPr bwMode="auto">
          <a:xfrm>
            <a:off x="6468062" y="3293902"/>
            <a:ext cx="157681"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Taipei</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109" name="Rectangle 106"/>
          <p:cNvSpPr>
            <a:spLocks noChangeArrowheads="1"/>
          </p:cNvSpPr>
          <p:nvPr/>
        </p:nvSpPr>
        <p:spPr bwMode="auto">
          <a:xfrm>
            <a:off x="6144122" y="3263999"/>
            <a:ext cx="194585"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Fuzhou</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10" name="Rectangle 107"/>
          <p:cNvSpPr>
            <a:spLocks noChangeArrowheads="1"/>
          </p:cNvSpPr>
          <p:nvPr/>
        </p:nvSpPr>
        <p:spPr bwMode="auto">
          <a:xfrm>
            <a:off x="6444806" y="3404374"/>
            <a:ext cx="291878"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Zhengzhou</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11" name="Rectangle 108"/>
          <p:cNvSpPr>
            <a:spLocks noChangeArrowheads="1"/>
          </p:cNvSpPr>
          <p:nvPr/>
        </p:nvSpPr>
        <p:spPr bwMode="auto">
          <a:xfrm>
            <a:off x="5871680" y="2754832"/>
            <a:ext cx="476398"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Shenyang-Fushun</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12" name="Rectangle 109"/>
          <p:cNvSpPr>
            <a:spLocks noChangeArrowheads="1"/>
          </p:cNvSpPr>
          <p:nvPr/>
        </p:nvSpPr>
        <p:spPr bwMode="auto">
          <a:xfrm>
            <a:off x="6067706" y="3118642"/>
            <a:ext cx="181165"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Wuhan</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113" name="Rectangle 110"/>
          <p:cNvSpPr>
            <a:spLocks noChangeArrowheads="1"/>
          </p:cNvSpPr>
          <p:nvPr/>
        </p:nvSpPr>
        <p:spPr bwMode="auto">
          <a:xfrm>
            <a:off x="6082656" y="3313836"/>
            <a:ext cx="181165"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Wuhan</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14" name="Rectangle 111"/>
          <p:cNvSpPr>
            <a:spLocks noChangeArrowheads="1"/>
          </p:cNvSpPr>
          <p:nvPr/>
        </p:nvSpPr>
        <p:spPr bwMode="auto">
          <a:xfrm>
            <a:off x="5949758" y="3395236"/>
            <a:ext cx="150971"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Hanoi</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115" name="Rectangle 112"/>
          <p:cNvSpPr>
            <a:spLocks noChangeArrowheads="1"/>
          </p:cNvSpPr>
          <p:nvPr/>
        </p:nvSpPr>
        <p:spPr bwMode="auto">
          <a:xfrm>
            <a:off x="5788619" y="3222469"/>
            <a:ext cx="288523"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Chongqing</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16" name="Rectangle 113"/>
          <p:cNvSpPr>
            <a:spLocks noChangeArrowheads="1"/>
          </p:cNvSpPr>
          <p:nvPr/>
        </p:nvSpPr>
        <p:spPr bwMode="auto">
          <a:xfrm>
            <a:off x="6087640" y="3891946"/>
            <a:ext cx="364008"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Kuala Lumpur</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17" name="Rectangle 114"/>
          <p:cNvSpPr>
            <a:spLocks noChangeArrowheads="1"/>
          </p:cNvSpPr>
          <p:nvPr/>
        </p:nvSpPr>
        <p:spPr bwMode="auto">
          <a:xfrm>
            <a:off x="5046049" y="3375302"/>
            <a:ext cx="310330"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Ahmadabad</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18" name="Rectangle 115"/>
          <p:cNvSpPr>
            <a:spLocks noChangeArrowheads="1"/>
          </p:cNvSpPr>
          <p:nvPr/>
        </p:nvSpPr>
        <p:spPr bwMode="auto">
          <a:xfrm>
            <a:off x="6298616" y="3514845"/>
            <a:ext cx="293555"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Hong Kong</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119" name="Rectangle 116"/>
          <p:cNvSpPr>
            <a:spLocks noChangeArrowheads="1"/>
          </p:cNvSpPr>
          <p:nvPr/>
        </p:nvSpPr>
        <p:spPr bwMode="auto">
          <a:xfrm>
            <a:off x="6648306" y="3244065"/>
            <a:ext cx="263361"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Hangzhou</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20" name="Rectangle 117"/>
          <p:cNvSpPr>
            <a:spLocks noChangeArrowheads="1"/>
          </p:cNvSpPr>
          <p:nvPr/>
        </p:nvSpPr>
        <p:spPr bwMode="auto">
          <a:xfrm>
            <a:off x="6491320" y="3350384"/>
            <a:ext cx="266716"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Quanzhou</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121" name="Rectangle 118"/>
          <p:cNvSpPr>
            <a:spLocks noChangeArrowheads="1"/>
          </p:cNvSpPr>
          <p:nvPr/>
        </p:nvSpPr>
        <p:spPr bwMode="auto">
          <a:xfrm>
            <a:off x="6389154" y="3062990"/>
            <a:ext cx="199618"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Nanjing</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22" name="Rectangle 119"/>
          <p:cNvSpPr>
            <a:spLocks noChangeArrowheads="1"/>
          </p:cNvSpPr>
          <p:nvPr/>
        </p:nvSpPr>
        <p:spPr bwMode="auto">
          <a:xfrm>
            <a:off x="5256194" y="3553053"/>
            <a:ext cx="132520"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Pune</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23" name="Rectangle 120"/>
          <p:cNvSpPr>
            <a:spLocks noChangeArrowheads="1"/>
          </p:cNvSpPr>
          <p:nvPr/>
        </p:nvSpPr>
        <p:spPr bwMode="auto">
          <a:xfrm>
            <a:off x="5937297" y="4215056"/>
            <a:ext cx="236522"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Bandung</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24" name="Rectangle 121"/>
          <p:cNvSpPr>
            <a:spLocks noChangeArrowheads="1"/>
          </p:cNvSpPr>
          <p:nvPr/>
        </p:nvSpPr>
        <p:spPr bwMode="auto">
          <a:xfrm>
            <a:off x="6468063" y="3186753"/>
            <a:ext cx="196263"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Suzhou</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25" name="Rectangle 122"/>
          <p:cNvSpPr>
            <a:spLocks noChangeArrowheads="1"/>
          </p:cNvSpPr>
          <p:nvPr/>
        </p:nvSpPr>
        <p:spPr bwMode="auto">
          <a:xfrm>
            <a:off x="5745426" y="3478298"/>
            <a:ext cx="199618"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Yangon</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26" name="Rectangle 123"/>
          <p:cNvSpPr>
            <a:spLocks noChangeArrowheads="1"/>
          </p:cNvSpPr>
          <p:nvPr/>
        </p:nvSpPr>
        <p:spPr bwMode="auto">
          <a:xfrm>
            <a:off x="5227122" y="3426800"/>
            <a:ext cx="137551"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Surat</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27" name="Rectangle 124"/>
          <p:cNvSpPr>
            <a:spLocks noChangeArrowheads="1"/>
          </p:cNvSpPr>
          <p:nvPr/>
        </p:nvSpPr>
        <p:spPr bwMode="auto">
          <a:xfrm>
            <a:off x="6155751" y="3045548"/>
            <a:ext cx="221424"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Qingdao</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28" name="Rectangle 125"/>
          <p:cNvSpPr>
            <a:spLocks noChangeArrowheads="1"/>
          </p:cNvSpPr>
          <p:nvPr/>
        </p:nvSpPr>
        <p:spPr bwMode="auto">
          <a:xfrm>
            <a:off x="6140800" y="3960057"/>
            <a:ext cx="265038"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Singapore</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129" name="Rectangle 126"/>
          <p:cNvSpPr>
            <a:spLocks noChangeArrowheads="1"/>
          </p:cNvSpPr>
          <p:nvPr/>
        </p:nvSpPr>
        <p:spPr bwMode="auto">
          <a:xfrm>
            <a:off x="5962219" y="3059668"/>
            <a:ext cx="129165"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mj-lt"/>
              </a:rPr>
              <a:t>Xi’an</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30" name="Rectangle 127"/>
          <p:cNvSpPr>
            <a:spLocks noChangeArrowheads="1"/>
          </p:cNvSpPr>
          <p:nvPr/>
        </p:nvSpPr>
        <p:spPr bwMode="auto">
          <a:xfrm>
            <a:off x="6423209" y="2738220"/>
            <a:ext cx="171100" cy="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mj-lt"/>
              </a:rPr>
              <a:t>Harbin</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131" name="Rectangle 128"/>
          <p:cNvSpPr>
            <a:spLocks noChangeArrowheads="1"/>
          </p:cNvSpPr>
          <p:nvPr/>
        </p:nvSpPr>
        <p:spPr bwMode="auto">
          <a:xfrm>
            <a:off x="6371711" y="3460854"/>
            <a:ext cx="525785"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Guangzhou-Foshan</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32" name="Rectangle 129"/>
          <p:cNvSpPr>
            <a:spLocks noChangeArrowheads="1"/>
          </p:cNvSpPr>
          <p:nvPr/>
        </p:nvSpPr>
        <p:spPr bwMode="auto">
          <a:xfrm>
            <a:off x="6717248" y="3145223"/>
            <a:ext cx="52097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Osaka-Kobe-Kyoto</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33" name="Rectangle 130"/>
          <p:cNvSpPr>
            <a:spLocks noChangeArrowheads="1"/>
          </p:cNvSpPr>
          <p:nvPr/>
        </p:nvSpPr>
        <p:spPr bwMode="auto">
          <a:xfrm>
            <a:off x="5728255" y="3626147"/>
            <a:ext cx="2420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Bangkok</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34" name="Rectangle 131"/>
          <p:cNvSpPr>
            <a:spLocks noChangeArrowheads="1"/>
          </p:cNvSpPr>
          <p:nvPr/>
        </p:nvSpPr>
        <p:spPr bwMode="auto">
          <a:xfrm>
            <a:off x="5801908" y="3323804"/>
            <a:ext cx="17472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Dhaka</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35" name="Rectangle 132"/>
          <p:cNvSpPr>
            <a:spLocks noChangeArrowheads="1"/>
          </p:cNvSpPr>
          <p:nvPr/>
        </p:nvSpPr>
        <p:spPr bwMode="auto">
          <a:xfrm>
            <a:off x="5464341" y="3373420"/>
            <a:ext cx="21800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Kolkata</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36" name="Rectangle 133"/>
          <p:cNvSpPr>
            <a:spLocks noChangeArrowheads="1"/>
          </p:cNvSpPr>
          <p:nvPr/>
        </p:nvSpPr>
        <p:spPr bwMode="auto">
          <a:xfrm>
            <a:off x="4864142" y="2950026"/>
            <a:ext cx="19396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Tehran</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37" name="Rectangle 134"/>
          <p:cNvSpPr>
            <a:spLocks noChangeArrowheads="1"/>
          </p:cNvSpPr>
          <p:nvPr/>
        </p:nvSpPr>
        <p:spPr bwMode="auto">
          <a:xfrm>
            <a:off x="5873342" y="2881086"/>
            <a:ext cx="19075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60000"/>
                    </a:schemeClr>
                  </a:glow>
                </a:effectLst>
                <a:latin typeface="Arial Black" panose="020B0A04020102020204" pitchFamily="34" charset="0"/>
              </a:rPr>
              <a:t>Tianjin</a:t>
            </a:r>
            <a:endParaRPr kumimoji="0" lang="en-US" altLang="en-US" sz="1600" b="1" i="0" u="none" strike="noStrike" cap="none" normalizeH="0" baseline="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38" name="Rectangle 135"/>
          <p:cNvSpPr>
            <a:spLocks noChangeArrowheads="1"/>
          </p:cNvSpPr>
          <p:nvPr/>
        </p:nvSpPr>
        <p:spPr bwMode="auto">
          <a:xfrm>
            <a:off x="5999595" y="3524813"/>
            <a:ext cx="26770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Shenzhen</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39" name="Rectangle 136"/>
          <p:cNvSpPr>
            <a:spLocks noChangeArrowheads="1"/>
          </p:cNvSpPr>
          <p:nvPr/>
        </p:nvSpPr>
        <p:spPr bwMode="auto">
          <a:xfrm>
            <a:off x="5746257" y="3147713"/>
            <a:ext cx="2420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Chengdu</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40" name="Rectangle 137"/>
          <p:cNvSpPr>
            <a:spLocks noChangeArrowheads="1"/>
          </p:cNvSpPr>
          <p:nvPr/>
        </p:nvSpPr>
        <p:spPr bwMode="auto">
          <a:xfrm>
            <a:off x="5428130" y="3125286"/>
            <a:ext cx="19075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Lahore</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41" name="Rectangle 138"/>
          <p:cNvSpPr>
            <a:spLocks noChangeArrowheads="1"/>
          </p:cNvSpPr>
          <p:nvPr/>
        </p:nvSpPr>
        <p:spPr bwMode="auto">
          <a:xfrm>
            <a:off x="6782036" y="3082094"/>
            <a:ext cx="209995"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Nagoya</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42" name="Rectangle 139"/>
          <p:cNvSpPr>
            <a:spLocks noChangeArrowheads="1"/>
          </p:cNvSpPr>
          <p:nvPr/>
        </p:nvSpPr>
        <p:spPr bwMode="auto">
          <a:xfrm>
            <a:off x="5580964" y="3695088"/>
            <a:ext cx="22602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Chennai</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43" name="Rectangle 140"/>
          <p:cNvSpPr>
            <a:spLocks noChangeArrowheads="1"/>
          </p:cNvSpPr>
          <p:nvPr/>
        </p:nvSpPr>
        <p:spPr bwMode="auto">
          <a:xfrm>
            <a:off x="5183592" y="3626147"/>
            <a:ext cx="282129"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Bengaluru</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44" name="Rectangle 141"/>
          <p:cNvSpPr>
            <a:spLocks noChangeArrowheads="1"/>
          </p:cNvSpPr>
          <p:nvPr/>
        </p:nvSpPr>
        <p:spPr bwMode="auto">
          <a:xfrm>
            <a:off x="6198942" y="3712531"/>
            <a:ext cx="33663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Ho Chi Minh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City</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46" name="Rectangle 143"/>
          <p:cNvSpPr>
            <a:spLocks noChangeArrowheads="1"/>
          </p:cNvSpPr>
          <p:nvPr/>
        </p:nvSpPr>
        <p:spPr bwMode="auto">
          <a:xfrm>
            <a:off x="6803632" y="3014813"/>
            <a:ext cx="480901"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Tokyo-Yokohama</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47" name="Rectangle 144"/>
          <p:cNvSpPr>
            <a:spLocks noChangeArrowheads="1"/>
          </p:cNvSpPr>
          <p:nvPr/>
        </p:nvSpPr>
        <p:spPr bwMode="auto">
          <a:xfrm>
            <a:off x="5499564" y="3194227"/>
            <a:ext cx="14266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Delhi</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48" name="Rectangle 145"/>
          <p:cNvSpPr>
            <a:spLocks noChangeArrowheads="1"/>
          </p:cNvSpPr>
          <p:nvPr/>
        </p:nvSpPr>
        <p:spPr bwMode="auto">
          <a:xfrm>
            <a:off x="6511254" y="3592924"/>
            <a:ext cx="18434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Manila</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49" name="Rectangle 146"/>
          <p:cNvSpPr>
            <a:spLocks noChangeArrowheads="1"/>
          </p:cNvSpPr>
          <p:nvPr/>
        </p:nvSpPr>
        <p:spPr bwMode="auto">
          <a:xfrm>
            <a:off x="5911462" y="4152759"/>
            <a:ext cx="21320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Jakarta</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50" name="Rectangle 147"/>
          <p:cNvSpPr>
            <a:spLocks noChangeArrowheads="1"/>
          </p:cNvSpPr>
          <p:nvPr/>
        </p:nvSpPr>
        <p:spPr bwMode="auto">
          <a:xfrm>
            <a:off x="5151534" y="3488265"/>
            <a:ext cx="21800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Mumbai</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51" name="Rectangle 148"/>
          <p:cNvSpPr>
            <a:spLocks noChangeArrowheads="1"/>
          </p:cNvSpPr>
          <p:nvPr/>
        </p:nvSpPr>
        <p:spPr bwMode="auto">
          <a:xfrm>
            <a:off x="6443144" y="3131931"/>
            <a:ext cx="25648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Shanghai</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52" name="Rectangle 149"/>
          <p:cNvSpPr>
            <a:spLocks noChangeArrowheads="1"/>
          </p:cNvSpPr>
          <p:nvPr/>
        </p:nvSpPr>
        <p:spPr bwMode="auto">
          <a:xfrm>
            <a:off x="5002076" y="3310513"/>
            <a:ext cx="21800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Karachi</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53" name="Rectangle 150"/>
          <p:cNvSpPr>
            <a:spLocks noChangeArrowheads="1"/>
          </p:cNvSpPr>
          <p:nvPr/>
        </p:nvSpPr>
        <p:spPr bwMode="auto">
          <a:xfrm>
            <a:off x="6509594" y="2867796"/>
            <a:ext cx="22121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Seoul-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Incheon</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55" name="Rectangle 152"/>
          <p:cNvSpPr>
            <a:spLocks noChangeArrowheads="1"/>
          </p:cNvSpPr>
          <p:nvPr/>
        </p:nvSpPr>
        <p:spPr bwMode="auto">
          <a:xfrm>
            <a:off x="6112559" y="2822942"/>
            <a:ext cx="19396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60000"/>
                    </a:schemeClr>
                  </a:glow>
                </a:effectLst>
                <a:latin typeface="Arial Black" panose="020B0A04020102020204" pitchFamily="34" charset="0"/>
              </a:rPr>
              <a:t>Beijing</a:t>
            </a:r>
            <a:endParaRPr kumimoji="0" lang="en-US" altLang="en-US" sz="1600" b="1" i="0" u="none" strike="noStrike" cap="none" normalizeH="0" baseline="0" dirty="0" smtClean="0">
              <a:ln>
                <a:noFill/>
              </a:ln>
              <a:solidFill>
                <a:schemeClr val="tx1"/>
              </a:solidFill>
              <a:effectLst>
                <a:glow rad="50800">
                  <a:schemeClr val="bg1">
                    <a:alpha val="60000"/>
                  </a:schemeClr>
                </a:glow>
              </a:effectLst>
              <a:latin typeface="Arial Black" panose="020B0A04020102020204" pitchFamily="34" charset="0"/>
            </a:endParaRPr>
          </a:p>
        </p:txBody>
      </p:sp>
      <p:sp>
        <p:nvSpPr>
          <p:cNvPr id="156" name="Line 153"/>
          <p:cNvSpPr>
            <a:spLocks noChangeShapeType="1"/>
          </p:cNvSpPr>
          <p:nvPr/>
        </p:nvSpPr>
        <p:spPr bwMode="auto">
          <a:xfrm>
            <a:off x="6725554" y="3083756"/>
            <a:ext cx="51498" cy="2990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157" name="Line 154"/>
          <p:cNvSpPr>
            <a:spLocks noChangeShapeType="1"/>
          </p:cNvSpPr>
          <p:nvPr/>
        </p:nvSpPr>
        <p:spPr bwMode="auto">
          <a:xfrm>
            <a:off x="6692329" y="3103691"/>
            <a:ext cx="34885" cy="4319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158" name="Line 155"/>
          <p:cNvSpPr>
            <a:spLocks noChangeShapeType="1"/>
          </p:cNvSpPr>
          <p:nvPr/>
        </p:nvSpPr>
        <p:spPr bwMode="auto">
          <a:xfrm>
            <a:off x="6300278" y="3450058"/>
            <a:ext cx="8306" cy="71434"/>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159" name="Line 156"/>
          <p:cNvSpPr>
            <a:spLocks noChangeShapeType="1"/>
          </p:cNvSpPr>
          <p:nvPr/>
        </p:nvSpPr>
        <p:spPr bwMode="auto">
          <a:xfrm flipH="1">
            <a:off x="6232167" y="3434975"/>
            <a:ext cx="24919" cy="103128"/>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160" name="Line 157"/>
          <p:cNvSpPr>
            <a:spLocks noChangeShapeType="1"/>
          </p:cNvSpPr>
          <p:nvPr/>
        </p:nvSpPr>
        <p:spPr bwMode="auto">
          <a:xfrm flipH="1">
            <a:off x="6192298" y="3411849"/>
            <a:ext cx="64788" cy="66449"/>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161" name="Line 158"/>
          <p:cNvSpPr>
            <a:spLocks noChangeShapeType="1"/>
          </p:cNvSpPr>
          <p:nvPr/>
        </p:nvSpPr>
        <p:spPr bwMode="auto">
          <a:xfrm>
            <a:off x="6376695" y="3391914"/>
            <a:ext cx="58143" cy="4983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162" name="Line 159"/>
          <p:cNvSpPr>
            <a:spLocks noChangeShapeType="1"/>
          </p:cNvSpPr>
          <p:nvPr/>
        </p:nvSpPr>
        <p:spPr bwMode="auto">
          <a:xfrm>
            <a:off x="6330180" y="3428461"/>
            <a:ext cx="49837" cy="3858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163" name="Line 160"/>
          <p:cNvSpPr>
            <a:spLocks noChangeShapeType="1"/>
          </p:cNvSpPr>
          <p:nvPr/>
        </p:nvSpPr>
        <p:spPr bwMode="auto">
          <a:xfrm>
            <a:off x="6265392" y="3353706"/>
            <a:ext cx="44853" cy="1661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164" name="Line 161"/>
          <p:cNvSpPr>
            <a:spLocks noChangeShapeType="1"/>
          </p:cNvSpPr>
          <p:nvPr/>
        </p:nvSpPr>
        <p:spPr bwMode="auto">
          <a:xfrm flipH="1" flipV="1">
            <a:off x="6338486" y="3307192"/>
            <a:ext cx="28240" cy="4984"/>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165" name="Line 162"/>
          <p:cNvSpPr>
            <a:spLocks noChangeShapeType="1"/>
          </p:cNvSpPr>
          <p:nvPr/>
        </p:nvSpPr>
        <p:spPr bwMode="auto">
          <a:xfrm>
            <a:off x="6389154" y="3355823"/>
            <a:ext cx="97182" cy="37754"/>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166" name="Line 163"/>
          <p:cNvSpPr>
            <a:spLocks noChangeShapeType="1"/>
          </p:cNvSpPr>
          <p:nvPr/>
        </p:nvSpPr>
        <p:spPr bwMode="auto">
          <a:xfrm flipH="1" flipV="1">
            <a:off x="6056077" y="2935906"/>
            <a:ext cx="176091" cy="3322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167" name="Line 164"/>
          <p:cNvSpPr>
            <a:spLocks noChangeShapeType="1"/>
          </p:cNvSpPr>
          <p:nvPr/>
        </p:nvSpPr>
        <p:spPr bwMode="auto">
          <a:xfrm flipV="1">
            <a:off x="6355099" y="3102029"/>
            <a:ext cx="24918" cy="28241"/>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168" name="Line 165"/>
          <p:cNvSpPr>
            <a:spLocks noChangeShapeType="1"/>
          </p:cNvSpPr>
          <p:nvPr/>
        </p:nvSpPr>
        <p:spPr bwMode="auto">
          <a:xfrm>
            <a:off x="6409920" y="3193398"/>
            <a:ext cx="53159" cy="199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169" name="Freeform 166"/>
          <p:cNvSpPr>
            <a:spLocks/>
          </p:cNvSpPr>
          <p:nvPr/>
        </p:nvSpPr>
        <p:spPr bwMode="auto">
          <a:xfrm>
            <a:off x="6398291" y="3223299"/>
            <a:ext cx="237556" cy="51499"/>
          </a:xfrm>
          <a:custGeom>
            <a:avLst/>
            <a:gdLst>
              <a:gd name="T0" fmla="*/ 0 w 143"/>
              <a:gd name="T1" fmla="*/ 0 h 31"/>
              <a:gd name="T2" fmla="*/ 35 w 143"/>
              <a:gd name="T3" fmla="*/ 28 h 31"/>
              <a:gd name="T4" fmla="*/ 143 w 143"/>
              <a:gd name="T5" fmla="*/ 31 h 31"/>
            </a:gdLst>
            <a:ahLst/>
            <a:cxnLst>
              <a:cxn ang="0">
                <a:pos x="T0" y="T1"/>
              </a:cxn>
              <a:cxn ang="0">
                <a:pos x="T2" y="T3"/>
              </a:cxn>
              <a:cxn ang="0">
                <a:pos x="T4" y="T5"/>
              </a:cxn>
            </a:cxnLst>
            <a:rect l="0" t="0" r="r" b="b"/>
            <a:pathLst>
              <a:path w="143" h="31">
                <a:moveTo>
                  <a:pt x="0" y="0"/>
                </a:moveTo>
                <a:lnTo>
                  <a:pt x="35" y="28"/>
                </a:lnTo>
                <a:lnTo>
                  <a:pt x="143" y="3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170" name="Line 167"/>
          <p:cNvSpPr>
            <a:spLocks noChangeShapeType="1"/>
          </p:cNvSpPr>
          <p:nvPr/>
        </p:nvSpPr>
        <p:spPr bwMode="auto">
          <a:xfrm flipH="1">
            <a:off x="5381616" y="3539764"/>
            <a:ext cx="28240" cy="24919"/>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
        <p:nvSpPr>
          <p:cNvPr id="171" name="Line 168"/>
          <p:cNvSpPr>
            <a:spLocks noChangeShapeType="1"/>
          </p:cNvSpPr>
          <p:nvPr/>
        </p:nvSpPr>
        <p:spPr bwMode="auto">
          <a:xfrm>
            <a:off x="6321875" y="2819620"/>
            <a:ext cx="29902" cy="4319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60000"/>
                  </a:schemeClr>
                </a:glow>
              </a:effectLst>
              <a:latin typeface="+mj-lt"/>
            </a:endParaRPr>
          </a:p>
        </p:txBody>
      </p:sp>
    </p:spTree>
    <p:extLst>
      <p:ext uri="{BB962C8B-B14F-4D97-AF65-F5344CB8AC3E}">
        <p14:creationId xmlns:p14="http://schemas.microsoft.com/office/powerpoint/2010/main" val="17349015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551-BBF9-42A2-A425-9ECE74981885}"/>
              </a:ext>
            </a:extLst>
          </p:cNvPr>
          <p:cNvSpPr>
            <a:spLocks noGrp="1"/>
          </p:cNvSpPr>
          <p:nvPr>
            <p:ph type="title"/>
          </p:nvPr>
        </p:nvSpPr>
        <p:spPr>
          <a:xfrm>
            <a:off x="457199" y="215371"/>
            <a:ext cx="8229601" cy="1097279"/>
          </a:xfrm>
        </p:spPr>
        <p:txBody>
          <a:bodyPr/>
          <a:lstStyle/>
          <a:p>
            <a:r>
              <a:rPr lang="en-US" altLang="en-US" dirty="0"/>
              <a:t>12.4.4 Megacities </a:t>
            </a:r>
            <a:r>
              <a:rPr lang="en-US" altLang="en-US" sz="2000" b="0" dirty="0"/>
              <a:t>(3 of 6)</a:t>
            </a:r>
            <a:endParaRPr lang="en-US" sz="2000" b="0" dirty="0"/>
          </a:p>
        </p:txBody>
      </p:sp>
      <p:sp>
        <p:nvSpPr>
          <p:cNvPr id="3" name="Content Placeholder 2">
            <a:extLst>
              <a:ext uri="{FF2B5EF4-FFF2-40B4-BE49-F238E27FC236}">
                <a16:creationId xmlns:a16="http://schemas.microsoft.com/office/drawing/2014/main" id="{D696AF0C-0D0A-4337-8D77-1CC752F1568F}"/>
              </a:ext>
            </a:extLst>
          </p:cNvPr>
          <p:cNvSpPr>
            <a:spLocks noGrp="1"/>
          </p:cNvSpPr>
          <p:nvPr>
            <p:ph sz="quarter" idx="13"/>
          </p:nvPr>
        </p:nvSpPr>
        <p:spPr>
          <a:xfrm>
            <a:off x="457200" y="1556327"/>
            <a:ext cx="8382000" cy="1022971"/>
          </a:xfrm>
        </p:spPr>
        <p:txBody>
          <a:bodyPr/>
          <a:lstStyle/>
          <a:p>
            <a:pPr marL="432" indent="0">
              <a:buNone/>
            </a:pPr>
            <a:r>
              <a:rPr lang="en-US" sz="2200" b="1" dirty="0"/>
              <a:t>Figure 12-43:</a:t>
            </a:r>
            <a:r>
              <a:rPr lang="en-US" sz="2200" dirty="0"/>
              <a:t> London was the largest city in the world during the 19</a:t>
            </a:r>
            <a:r>
              <a:rPr lang="en-US" sz="2200" baseline="30000" dirty="0"/>
              <a:t>th</a:t>
            </a:r>
            <a:r>
              <a:rPr lang="en-US" sz="2200" dirty="0"/>
              <a:t> century</a:t>
            </a:r>
            <a:r>
              <a:rPr lang="en-US" sz="2200" dirty="0" smtClean="0"/>
              <a:t>. </a:t>
            </a:r>
            <a:r>
              <a:rPr lang="en-US" sz="2200" dirty="0"/>
              <a:t>New York eclipsed London in the 20</a:t>
            </a:r>
            <a:r>
              <a:rPr lang="en-US" sz="2200" baseline="30000" dirty="0"/>
              <a:t>th</a:t>
            </a:r>
            <a:r>
              <a:rPr lang="en-US" sz="2200" dirty="0"/>
              <a:t> century. The largest city in the world in 2018 is Tokyo.</a:t>
            </a:r>
            <a:endParaRPr lang="en-US" alt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372" y="2978721"/>
            <a:ext cx="7703256" cy="2692400"/>
          </a:xfrm>
          <a:prstGeom prst="rect">
            <a:avLst/>
          </a:prstGeom>
        </p:spPr>
      </p:pic>
      <p:sp>
        <p:nvSpPr>
          <p:cNvPr id="10" name="Rectangle 5"/>
          <p:cNvSpPr>
            <a:spLocks noChangeArrowheads="1"/>
          </p:cNvSpPr>
          <p:nvPr/>
        </p:nvSpPr>
        <p:spPr bwMode="auto">
          <a:xfrm>
            <a:off x="2889174" y="3641726"/>
            <a:ext cx="8175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glow rad="63500">
                    <a:schemeClr val="bg1">
                      <a:alpha val="60000"/>
                    </a:schemeClr>
                  </a:glow>
                </a:effectLst>
                <a:latin typeface="Arial Black" panose="020B0A04020102020204" pitchFamily="34" charset="0"/>
              </a:rPr>
              <a:t>London</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11" name="Rectangle 6"/>
          <p:cNvSpPr>
            <a:spLocks noChangeArrowheads="1"/>
          </p:cNvSpPr>
          <p:nvPr/>
        </p:nvSpPr>
        <p:spPr bwMode="auto">
          <a:xfrm>
            <a:off x="1620838" y="4227513"/>
            <a:ext cx="10948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glow rad="63500">
                    <a:schemeClr val="bg1">
                      <a:alpha val="60000"/>
                    </a:schemeClr>
                  </a:glow>
                </a:effectLst>
                <a:latin typeface="Arial Black" panose="020B0A04020102020204" pitchFamily="34" charset="0"/>
              </a:rPr>
              <a:t>New York</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12" name="Rectangle 7"/>
          <p:cNvSpPr>
            <a:spLocks noChangeArrowheads="1"/>
          </p:cNvSpPr>
          <p:nvPr/>
        </p:nvSpPr>
        <p:spPr bwMode="auto">
          <a:xfrm>
            <a:off x="7367588" y="4373563"/>
            <a:ext cx="6812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glow rad="63500">
                    <a:schemeClr val="bg1">
                      <a:alpha val="60000"/>
                    </a:schemeClr>
                  </a:glow>
                </a:effectLst>
                <a:latin typeface="Arial Black" panose="020B0A04020102020204" pitchFamily="34" charset="0"/>
              </a:rPr>
              <a:t>Tokyo</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13" name="Rectangle 8"/>
          <p:cNvSpPr>
            <a:spLocks noChangeArrowheads="1"/>
          </p:cNvSpPr>
          <p:nvPr/>
        </p:nvSpPr>
        <p:spPr bwMode="auto">
          <a:xfrm>
            <a:off x="1620838" y="4451351"/>
            <a:ext cx="100348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glow rad="63500">
                    <a:schemeClr val="bg1">
                      <a:alpha val="60000"/>
                    </a:schemeClr>
                  </a:glow>
                </a:effectLst>
                <a:latin typeface="+mj-lt"/>
              </a:rPr>
              <a:t>Largest 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glow rad="63500">
                    <a:schemeClr val="bg1">
                      <a:alpha val="60000"/>
                    </a:schemeClr>
                  </a:glow>
                </a:effectLst>
                <a:latin typeface="+mj-lt"/>
              </a:rPr>
              <a:t>mid-1900s</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5" name="Rectangle 10"/>
          <p:cNvSpPr>
            <a:spLocks noChangeArrowheads="1"/>
          </p:cNvSpPr>
          <p:nvPr/>
        </p:nvSpPr>
        <p:spPr bwMode="auto">
          <a:xfrm>
            <a:off x="2897188" y="3848101"/>
            <a:ext cx="8095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glow rad="63500">
                    <a:schemeClr val="bg1">
                      <a:alpha val="60000"/>
                    </a:schemeClr>
                  </a:glow>
                </a:effectLst>
                <a:latin typeface="+mj-lt"/>
              </a:rPr>
              <a:t>Largest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glow rad="63500">
                    <a:schemeClr val="bg1">
                      <a:alpha val="60000"/>
                    </a:schemeClr>
                  </a:glow>
                </a:effectLst>
                <a:latin typeface="+mj-lt"/>
              </a:rPr>
              <a:t>in 1800s</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7" name="Rectangle 12"/>
          <p:cNvSpPr>
            <a:spLocks noChangeArrowheads="1"/>
          </p:cNvSpPr>
          <p:nvPr/>
        </p:nvSpPr>
        <p:spPr bwMode="auto">
          <a:xfrm>
            <a:off x="7407276" y="4603116"/>
            <a:ext cx="74058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glow rad="63500">
                    <a:schemeClr val="bg1">
                      <a:alpha val="60000"/>
                    </a:schemeClr>
                  </a:glow>
                </a:effectLst>
                <a:latin typeface="+mj-lt"/>
              </a:rPr>
              <a:t>Largest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glow rad="63500">
                    <a:schemeClr val="bg1">
                      <a:alpha val="60000"/>
                    </a:schemeClr>
                  </a:glow>
                </a:effectLst>
                <a:latin typeface="+mj-lt"/>
              </a:rPr>
              <a:t>in 2018</a:t>
            </a:r>
            <a:endParaRPr kumimoji="0" lang="en-US" altLang="en-US" sz="1200" b="1" i="0" u="none" strike="noStrike" cap="none" normalizeH="0" baseline="0" dirty="0" smtClean="0">
              <a:ln>
                <a:noFill/>
              </a:ln>
              <a:solidFill>
                <a:schemeClr val="tx1"/>
              </a:solidFill>
              <a:effectLst>
                <a:glow rad="63500">
                  <a:schemeClr val="bg1">
                    <a:alpha val="60000"/>
                  </a:schemeClr>
                </a:glow>
              </a:effectLst>
              <a:latin typeface="+mj-lt"/>
            </a:endParaRPr>
          </a:p>
        </p:txBody>
      </p:sp>
    </p:spTree>
    <p:extLst>
      <p:ext uri="{BB962C8B-B14F-4D97-AF65-F5344CB8AC3E}">
        <p14:creationId xmlns:p14="http://schemas.microsoft.com/office/powerpoint/2010/main" val="15363330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551-BBF9-42A2-A425-9ECE74981885}"/>
              </a:ext>
            </a:extLst>
          </p:cNvPr>
          <p:cNvSpPr>
            <a:spLocks noGrp="1"/>
          </p:cNvSpPr>
          <p:nvPr>
            <p:ph type="title"/>
          </p:nvPr>
        </p:nvSpPr>
        <p:spPr>
          <a:xfrm>
            <a:off x="457199" y="215371"/>
            <a:ext cx="8229601" cy="1097279"/>
          </a:xfrm>
        </p:spPr>
        <p:txBody>
          <a:bodyPr/>
          <a:lstStyle/>
          <a:p>
            <a:r>
              <a:rPr lang="en-US" altLang="en-US" dirty="0"/>
              <a:t>12.4.4 Megacities </a:t>
            </a:r>
            <a:r>
              <a:rPr lang="en-US" altLang="en-US" sz="2000" b="0" dirty="0"/>
              <a:t>(4 of 6)</a:t>
            </a:r>
            <a:endParaRPr lang="en-US" sz="2000" b="0" dirty="0"/>
          </a:p>
        </p:txBody>
      </p:sp>
      <p:sp>
        <p:nvSpPr>
          <p:cNvPr id="3" name="Content Placeholder 2">
            <a:extLst>
              <a:ext uri="{FF2B5EF4-FFF2-40B4-BE49-F238E27FC236}">
                <a16:creationId xmlns:a16="http://schemas.microsoft.com/office/drawing/2014/main" id="{D696AF0C-0D0A-4337-8D77-1CC752F1568F}"/>
              </a:ext>
            </a:extLst>
          </p:cNvPr>
          <p:cNvSpPr>
            <a:spLocks noGrp="1"/>
          </p:cNvSpPr>
          <p:nvPr>
            <p:ph sz="quarter" idx="13"/>
          </p:nvPr>
        </p:nvSpPr>
        <p:spPr>
          <a:xfrm>
            <a:off x="457200" y="1556327"/>
            <a:ext cx="8382000" cy="712420"/>
          </a:xfrm>
        </p:spPr>
        <p:txBody>
          <a:bodyPr/>
          <a:lstStyle/>
          <a:p>
            <a:pPr marL="432" indent="0">
              <a:buNone/>
            </a:pPr>
            <a:r>
              <a:rPr lang="en-US" sz="2200" b="1" dirty="0"/>
              <a:t>Figure 12-44:</a:t>
            </a:r>
            <a:r>
              <a:rPr lang="en-US" sz="2200" dirty="0"/>
              <a:t> Jakarta may become the world’s next largest city in the mid-21</a:t>
            </a:r>
            <a:r>
              <a:rPr lang="en-US" sz="2200" baseline="30000" dirty="0"/>
              <a:t>st</a:t>
            </a:r>
            <a:r>
              <a:rPr lang="en-US" sz="2200" dirty="0"/>
              <a:t> century.</a:t>
            </a:r>
            <a:endParaRPr lang="en-US" altLang="en-US" sz="2200" dirty="0"/>
          </a:p>
        </p:txBody>
      </p:sp>
      <p:pic>
        <p:nvPicPr>
          <p:cNvPr id="7" name="Picture 6" descr="A view of the world’s fastest-growing urban settlement Beihai, China.">
            <a:extLst>
              <a:ext uri="{FF2B5EF4-FFF2-40B4-BE49-F238E27FC236}">
                <a16:creationId xmlns:a16="http://schemas.microsoft.com/office/drawing/2014/main" id="{6A345229-D7C1-479B-9A43-D0CDAB409C39}"/>
              </a:ext>
            </a:extLst>
          </p:cNvPr>
          <p:cNvPicPr>
            <a:picLocks noChangeAspect="1"/>
          </p:cNvPicPr>
          <p:nvPr/>
        </p:nvPicPr>
        <p:blipFill rotWithShape="1">
          <a:blip r:embed="rId2"/>
          <a:srcRect t="3009" r="3763"/>
          <a:stretch/>
        </p:blipFill>
        <p:spPr>
          <a:xfrm>
            <a:off x="1446930" y="2398144"/>
            <a:ext cx="6014919" cy="3892707"/>
          </a:xfrm>
          <a:prstGeom prst="rect">
            <a:avLst/>
          </a:prstGeom>
        </p:spPr>
      </p:pic>
    </p:spTree>
    <p:extLst>
      <p:ext uri="{BB962C8B-B14F-4D97-AF65-F5344CB8AC3E}">
        <p14:creationId xmlns:p14="http://schemas.microsoft.com/office/powerpoint/2010/main" val="36413236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551-BBF9-42A2-A425-9ECE74981885}"/>
              </a:ext>
            </a:extLst>
          </p:cNvPr>
          <p:cNvSpPr>
            <a:spLocks noGrp="1"/>
          </p:cNvSpPr>
          <p:nvPr>
            <p:ph type="title"/>
          </p:nvPr>
        </p:nvSpPr>
        <p:spPr>
          <a:xfrm>
            <a:off x="457199" y="215371"/>
            <a:ext cx="8229601" cy="1097279"/>
          </a:xfrm>
        </p:spPr>
        <p:txBody>
          <a:bodyPr/>
          <a:lstStyle/>
          <a:p>
            <a:r>
              <a:rPr lang="en-US" altLang="en-US" dirty="0"/>
              <a:t>12.4.4 Megacities </a:t>
            </a:r>
            <a:r>
              <a:rPr lang="en-US" altLang="en-US" sz="2000" b="0" dirty="0"/>
              <a:t>(5 of 6)</a:t>
            </a:r>
            <a:endParaRPr lang="en-US" sz="2000" b="0" dirty="0"/>
          </a:p>
        </p:txBody>
      </p:sp>
      <p:sp>
        <p:nvSpPr>
          <p:cNvPr id="3" name="Content Placeholder 2">
            <a:extLst>
              <a:ext uri="{FF2B5EF4-FFF2-40B4-BE49-F238E27FC236}">
                <a16:creationId xmlns:a16="http://schemas.microsoft.com/office/drawing/2014/main" id="{D696AF0C-0D0A-4337-8D77-1CC752F1568F}"/>
              </a:ext>
            </a:extLst>
          </p:cNvPr>
          <p:cNvSpPr>
            <a:spLocks noGrp="1"/>
          </p:cNvSpPr>
          <p:nvPr>
            <p:ph sz="quarter" idx="13"/>
          </p:nvPr>
        </p:nvSpPr>
        <p:spPr>
          <a:xfrm>
            <a:off x="457200" y="1556327"/>
            <a:ext cx="8382000" cy="809502"/>
          </a:xfrm>
        </p:spPr>
        <p:txBody>
          <a:bodyPr/>
          <a:lstStyle/>
          <a:p>
            <a:pPr marL="432" indent="0">
              <a:buNone/>
            </a:pPr>
            <a:r>
              <a:rPr lang="en-US" sz="2200" b="1" dirty="0"/>
              <a:t>Figure 12-45:</a:t>
            </a:r>
            <a:r>
              <a:rPr lang="en-US" sz="2200" dirty="0"/>
              <a:t> Nearly all of the world’s fastest growing cities are in developing countries.</a:t>
            </a:r>
            <a:endParaRPr lang="en-US" altLang="en-US" sz="2200" dirty="0"/>
          </a:p>
        </p:txBody>
      </p:sp>
      <p:pic>
        <p:nvPicPr>
          <p:cNvPr id="76" name="Picture 7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41" y="2361294"/>
            <a:ext cx="7586854" cy="3931090"/>
          </a:xfrm>
          <a:prstGeom prst="rect">
            <a:avLst/>
          </a:prstGeom>
        </p:spPr>
      </p:pic>
      <p:sp>
        <p:nvSpPr>
          <p:cNvPr id="5" name="Rectangle 513"/>
          <p:cNvSpPr>
            <a:spLocks noChangeArrowheads="1"/>
          </p:cNvSpPr>
          <p:nvPr/>
        </p:nvSpPr>
        <p:spPr bwMode="auto">
          <a:xfrm>
            <a:off x="7804063" y="4596679"/>
            <a:ext cx="429285"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spc="-20" normalizeH="0" dirty="0" smtClean="0">
                <a:ln>
                  <a:noFill/>
                </a:ln>
                <a:solidFill>
                  <a:srgbClr val="00AEEF"/>
                </a:solidFill>
                <a:effectLst/>
                <a:latin typeface="+mj-lt"/>
              </a:rPr>
              <a:t>EQUATOR</a:t>
            </a:r>
            <a:endParaRPr kumimoji="0" lang="en-US" altLang="en-US" sz="1800" b="1" i="0" u="none" strike="noStrike" cap="none" spc="-20" normalizeH="0" dirty="0" smtClean="0">
              <a:ln>
                <a:noFill/>
              </a:ln>
              <a:solidFill>
                <a:schemeClr val="tx1"/>
              </a:solidFill>
              <a:effectLst/>
              <a:latin typeface="+mj-lt"/>
            </a:endParaRPr>
          </a:p>
        </p:txBody>
      </p:sp>
      <p:sp>
        <p:nvSpPr>
          <p:cNvPr id="7" name="Rectangle 514"/>
          <p:cNvSpPr>
            <a:spLocks noChangeArrowheads="1"/>
          </p:cNvSpPr>
          <p:nvPr/>
        </p:nvSpPr>
        <p:spPr bwMode="auto">
          <a:xfrm>
            <a:off x="5806212" y="5373166"/>
            <a:ext cx="1006045"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spc="-20" normalizeH="0" dirty="0" smtClean="0">
                <a:ln>
                  <a:noFill/>
                </a:ln>
                <a:solidFill>
                  <a:srgbClr val="00AEEF"/>
                </a:solidFill>
                <a:effectLst>
                  <a:glow rad="63500">
                    <a:schemeClr val="bg1"/>
                  </a:glow>
                </a:effectLst>
                <a:latin typeface="+mj-lt"/>
              </a:rPr>
              <a:t>TROPIC OF CAPRICORN</a:t>
            </a:r>
            <a:endParaRPr kumimoji="0" lang="en-US" altLang="en-US" sz="1800" b="1" i="0" u="none" strike="noStrike" cap="none" spc="-20" normalizeH="0" dirty="0" smtClean="0">
              <a:ln>
                <a:noFill/>
              </a:ln>
              <a:solidFill>
                <a:schemeClr val="tx1"/>
              </a:solidFill>
              <a:effectLst>
                <a:glow rad="63500">
                  <a:schemeClr val="bg1"/>
                </a:glow>
              </a:effectLst>
              <a:latin typeface="+mj-lt"/>
            </a:endParaRPr>
          </a:p>
        </p:txBody>
      </p:sp>
      <p:sp>
        <p:nvSpPr>
          <p:cNvPr id="8" name="Rectangle 515"/>
          <p:cNvSpPr>
            <a:spLocks noChangeArrowheads="1"/>
          </p:cNvSpPr>
          <p:nvPr/>
        </p:nvSpPr>
        <p:spPr bwMode="auto">
          <a:xfrm>
            <a:off x="7307191" y="3970809"/>
            <a:ext cx="853439"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spc="-20" normalizeH="0" dirty="0" smtClean="0">
                <a:ln>
                  <a:noFill/>
                </a:ln>
                <a:solidFill>
                  <a:srgbClr val="00AEEF"/>
                </a:solidFill>
                <a:effectLst>
                  <a:glow rad="63500">
                    <a:schemeClr val="bg1"/>
                  </a:glow>
                </a:effectLst>
                <a:latin typeface="+mj-lt"/>
              </a:rPr>
              <a:t>TROPIC OF CANCER</a:t>
            </a:r>
            <a:endParaRPr kumimoji="0" lang="en-US" altLang="en-US" sz="1800" b="1" i="0" u="none" strike="noStrike" cap="none" spc="-20" normalizeH="0" dirty="0" smtClean="0">
              <a:ln>
                <a:noFill/>
              </a:ln>
              <a:solidFill>
                <a:schemeClr val="tx1"/>
              </a:solidFill>
              <a:effectLst>
                <a:glow rad="63500">
                  <a:schemeClr val="bg1"/>
                </a:glow>
              </a:effectLst>
              <a:latin typeface="+mj-lt"/>
            </a:endParaRPr>
          </a:p>
        </p:txBody>
      </p:sp>
      <p:sp>
        <p:nvSpPr>
          <p:cNvPr id="9" name="Rectangle 535"/>
          <p:cNvSpPr>
            <a:spLocks noChangeArrowheads="1"/>
          </p:cNvSpPr>
          <p:nvPr/>
        </p:nvSpPr>
        <p:spPr bwMode="auto">
          <a:xfrm>
            <a:off x="3206457" y="3745547"/>
            <a:ext cx="650081" cy="31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OCEAN</a:t>
            </a:r>
            <a:endParaRPr kumimoji="0" lang="en-US" altLang="en-US" sz="2400" b="1" i="0" u="none" strike="noStrike" cap="none" normalizeH="0" baseline="0" dirty="0" smtClean="0">
              <a:ln>
                <a:noFill/>
              </a:ln>
              <a:solidFill>
                <a:schemeClr val="tx1"/>
              </a:solidFill>
              <a:effectLst/>
              <a:latin typeface="+mj-lt"/>
            </a:endParaRPr>
          </a:p>
        </p:txBody>
      </p:sp>
      <p:sp>
        <p:nvSpPr>
          <p:cNvPr id="10" name="Rectangle 537"/>
          <p:cNvSpPr>
            <a:spLocks noChangeArrowheads="1"/>
          </p:cNvSpPr>
          <p:nvPr/>
        </p:nvSpPr>
        <p:spPr bwMode="auto">
          <a:xfrm>
            <a:off x="4230534" y="2668808"/>
            <a:ext cx="441477" cy="27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OCEAN</a:t>
            </a:r>
            <a:endParaRPr kumimoji="0" lang="en-US" altLang="en-US" sz="2000" b="1" i="0" u="none" strike="noStrike" cap="none" normalizeH="0" baseline="0" dirty="0" smtClean="0">
              <a:ln>
                <a:noFill/>
              </a:ln>
              <a:solidFill>
                <a:schemeClr val="tx1"/>
              </a:solidFill>
              <a:effectLst/>
              <a:latin typeface="+mj-lt"/>
            </a:endParaRPr>
          </a:p>
        </p:txBody>
      </p:sp>
      <p:sp>
        <p:nvSpPr>
          <p:cNvPr id="11" name="Rectangle 539"/>
          <p:cNvSpPr>
            <a:spLocks noChangeArrowheads="1"/>
          </p:cNvSpPr>
          <p:nvPr/>
        </p:nvSpPr>
        <p:spPr bwMode="auto">
          <a:xfrm>
            <a:off x="3719134" y="5425761"/>
            <a:ext cx="650081" cy="31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OCEAN</a:t>
            </a:r>
            <a:endParaRPr kumimoji="0" lang="en-US" altLang="en-US" sz="2400" b="1" i="0" u="none" strike="noStrike" cap="none" normalizeH="0" baseline="0" dirty="0" smtClean="0">
              <a:ln>
                <a:noFill/>
              </a:ln>
              <a:solidFill>
                <a:schemeClr val="tx1"/>
              </a:solidFill>
              <a:effectLst/>
              <a:latin typeface="+mj-lt"/>
            </a:endParaRPr>
          </a:p>
        </p:txBody>
      </p:sp>
      <p:sp>
        <p:nvSpPr>
          <p:cNvPr id="12" name="Rectangle 541"/>
          <p:cNvSpPr>
            <a:spLocks noChangeArrowheads="1"/>
          </p:cNvSpPr>
          <p:nvPr/>
        </p:nvSpPr>
        <p:spPr bwMode="auto">
          <a:xfrm>
            <a:off x="5891631" y="4835343"/>
            <a:ext cx="469503" cy="31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OCEAN</a:t>
            </a:r>
            <a:endParaRPr kumimoji="0" lang="en-US" altLang="en-US" sz="2400" b="1" i="0" u="none" strike="noStrike" cap="none" normalizeH="0" baseline="0" dirty="0" smtClean="0">
              <a:ln>
                <a:noFill/>
              </a:ln>
              <a:solidFill>
                <a:schemeClr val="tx1"/>
              </a:solidFill>
              <a:effectLst/>
              <a:latin typeface="+mj-lt"/>
            </a:endParaRPr>
          </a:p>
        </p:txBody>
      </p:sp>
      <p:sp>
        <p:nvSpPr>
          <p:cNvPr id="13" name="Rectangle 543"/>
          <p:cNvSpPr>
            <a:spLocks noChangeArrowheads="1"/>
          </p:cNvSpPr>
          <p:nvPr/>
        </p:nvSpPr>
        <p:spPr bwMode="auto">
          <a:xfrm>
            <a:off x="1218237" y="3739733"/>
            <a:ext cx="520065" cy="31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OCEAN</a:t>
            </a:r>
            <a:endParaRPr kumimoji="0" lang="en-US" altLang="en-US" sz="2400" b="1" i="0" u="none" strike="noStrike" cap="none" normalizeH="0" baseline="0" dirty="0" smtClean="0">
              <a:ln>
                <a:noFill/>
              </a:ln>
              <a:solidFill>
                <a:schemeClr val="tx1"/>
              </a:solidFill>
              <a:effectLst/>
              <a:latin typeface="+mj-lt"/>
            </a:endParaRPr>
          </a:p>
        </p:txBody>
      </p:sp>
      <p:sp>
        <p:nvSpPr>
          <p:cNvPr id="14" name="Rectangle 545"/>
          <p:cNvSpPr>
            <a:spLocks noChangeArrowheads="1"/>
          </p:cNvSpPr>
          <p:nvPr/>
        </p:nvSpPr>
        <p:spPr bwMode="auto">
          <a:xfrm>
            <a:off x="7568543" y="4239017"/>
            <a:ext cx="520065" cy="31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OCEAN</a:t>
            </a:r>
            <a:endParaRPr kumimoji="0" lang="en-US" altLang="en-US" sz="2400" b="1" i="0" u="none" strike="noStrike" cap="none" normalizeH="0" baseline="0" dirty="0" smtClean="0">
              <a:ln>
                <a:noFill/>
              </a:ln>
              <a:solidFill>
                <a:schemeClr val="tx1"/>
              </a:solidFill>
              <a:effectLst/>
              <a:latin typeface="+mj-lt"/>
            </a:endParaRPr>
          </a:p>
        </p:txBody>
      </p:sp>
      <p:sp>
        <p:nvSpPr>
          <p:cNvPr id="15" name="Rectangle 547"/>
          <p:cNvSpPr>
            <a:spLocks noChangeArrowheads="1"/>
          </p:cNvSpPr>
          <p:nvPr/>
        </p:nvSpPr>
        <p:spPr bwMode="auto">
          <a:xfrm>
            <a:off x="5422030" y="5804997"/>
            <a:ext cx="49694"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16" name="Rectangle 548"/>
          <p:cNvSpPr>
            <a:spLocks noChangeArrowheads="1"/>
          </p:cNvSpPr>
          <p:nvPr/>
        </p:nvSpPr>
        <p:spPr bwMode="auto">
          <a:xfrm>
            <a:off x="5788650" y="5804997"/>
            <a:ext cx="224420"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1,500</a:t>
            </a:r>
            <a:endParaRPr kumimoji="0" lang="en-US" altLang="en-US" sz="1800" b="1" i="0" u="none" strike="noStrike" cap="none" normalizeH="0" baseline="0" smtClean="0">
              <a:ln>
                <a:noFill/>
              </a:ln>
              <a:solidFill>
                <a:schemeClr val="tx1"/>
              </a:solidFill>
              <a:effectLst/>
              <a:latin typeface="+mj-lt"/>
            </a:endParaRPr>
          </a:p>
        </p:txBody>
      </p:sp>
      <p:sp>
        <p:nvSpPr>
          <p:cNvPr id="17" name="Rectangle 549"/>
          <p:cNvSpPr>
            <a:spLocks noChangeArrowheads="1"/>
          </p:cNvSpPr>
          <p:nvPr/>
        </p:nvSpPr>
        <p:spPr bwMode="auto">
          <a:xfrm>
            <a:off x="5419348" y="5984895"/>
            <a:ext cx="49694"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0</a:t>
            </a:r>
            <a:endParaRPr kumimoji="0" lang="en-US" altLang="en-US" sz="1800" b="1" i="0" u="none" strike="noStrike" cap="none" normalizeH="0" baseline="0" dirty="0" smtClean="0">
              <a:ln>
                <a:noFill/>
              </a:ln>
              <a:solidFill>
                <a:schemeClr val="tx1"/>
              </a:solidFill>
              <a:effectLst/>
              <a:latin typeface="+mj-lt"/>
            </a:endParaRPr>
          </a:p>
        </p:txBody>
      </p:sp>
      <p:sp>
        <p:nvSpPr>
          <p:cNvPr id="18" name="Rectangle 550"/>
          <p:cNvSpPr>
            <a:spLocks noChangeArrowheads="1"/>
          </p:cNvSpPr>
          <p:nvPr/>
        </p:nvSpPr>
        <p:spPr bwMode="auto">
          <a:xfrm>
            <a:off x="5611385" y="5989310"/>
            <a:ext cx="224420"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1,500</a:t>
            </a:r>
            <a:endParaRPr kumimoji="0" lang="en-US" altLang="en-US" sz="1800" b="1" i="0" u="none" strike="noStrike" cap="none" normalizeH="0" baseline="0" smtClean="0">
              <a:ln>
                <a:noFill/>
              </a:ln>
              <a:solidFill>
                <a:schemeClr val="tx1"/>
              </a:solidFill>
              <a:effectLst/>
              <a:latin typeface="+mj-lt"/>
            </a:endParaRPr>
          </a:p>
        </p:txBody>
      </p:sp>
      <p:sp>
        <p:nvSpPr>
          <p:cNvPr id="19" name="Rectangle 551"/>
          <p:cNvSpPr>
            <a:spLocks noChangeArrowheads="1"/>
          </p:cNvSpPr>
          <p:nvPr/>
        </p:nvSpPr>
        <p:spPr bwMode="auto">
          <a:xfrm>
            <a:off x="6246925" y="5804997"/>
            <a:ext cx="47609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3,000 Miles</a:t>
            </a:r>
            <a:endParaRPr kumimoji="0" lang="en-US" altLang="en-US" sz="1800" b="1" i="0" u="none" strike="noStrike" cap="none" normalizeH="0" baseline="0" smtClean="0">
              <a:ln>
                <a:noFill/>
              </a:ln>
              <a:solidFill>
                <a:schemeClr val="tx1"/>
              </a:solidFill>
              <a:effectLst/>
              <a:latin typeface="+mj-lt"/>
            </a:endParaRPr>
          </a:p>
        </p:txBody>
      </p:sp>
      <p:sp>
        <p:nvSpPr>
          <p:cNvPr id="20" name="Rectangle 552"/>
          <p:cNvSpPr>
            <a:spLocks noChangeArrowheads="1"/>
          </p:cNvSpPr>
          <p:nvPr/>
        </p:nvSpPr>
        <p:spPr bwMode="auto">
          <a:xfrm>
            <a:off x="5924267" y="5984895"/>
            <a:ext cx="714939"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3,000 Kilometers</a:t>
            </a:r>
            <a:endParaRPr kumimoji="0" lang="en-US" altLang="en-US" sz="1800" b="1" i="0" u="none" strike="noStrike" cap="none" normalizeH="0" baseline="0" dirty="0" smtClean="0">
              <a:ln>
                <a:noFill/>
              </a:ln>
              <a:solidFill>
                <a:schemeClr val="tx1"/>
              </a:solidFill>
              <a:effectLst/>
              <a:latin typeface="+mj-lt"/>
            </a:endParaRPr>
          </a:p>
        </p:txBody>
      </p:sp>
      <p:sp>
        <p:nvSpPr>
          <p:cNvPr id="21" name="Rectangle 13"/>
          <p:cNvSpPr>
            <a:spLocks noChangeArrowheads="1"/>
          </p:cNvSpPr>
          <p:nvPr/>
        </p:nvSpPr>
        <p:spPr bwMode="auto">
          <a:xfrm>
            <a:off x="729838" y="4674409"/>
            <a:ext cx="993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22" name="Rectangle 14"/>
          <p:cNvSpPr>
            <a:spLocks noChangeArrowheads="1"/>
          </p:cNvSpPr>
          <p:nvPr/>
        </p:nvSpPr>
        <p:spPr bwMode="auto">
          <a:xfrm>
            <a:off x="2043061" y="5184550"/>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20°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23" name="Rectangle 15"/>
          <p:cNvSpPr>
            <a:spLocks noChangeArrowheads="1"/>
          </p:cNvSpPr>
          <p:nvPr/>
        </p:nvSpPr>
        <p:spPr bwMode="auto">
          <a:xfrm>
            <a:off x="2114372" y="5716524"/>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40°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24" name="Rectangle 6"/>
          <p:cNvSpPr>
            <a:spLocks noChangeArrowheads="1"/>
          </p:cNvSpPr>
          <p:nvPr/>
        </p:nvSpPr>
        <p:spPr bwMode="auto">
          <a:xfrm>
            <a:off x="889156" y="3615437"/>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40°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25" name="Rectangle 7"/>
          <p:cNvSpPr>
            <a:spLocks noChangeArrowheads="1"/>
          </p:cNvSpPr>
          <p:nvPr/>
        </p:nvSpPr>
        <p:spPr bwMode="auto">
          <a:xfrm>
            <a:off x="716100" y="4150216"/>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20°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26" name="Rectangle 17"/>
          <p:cNvSpPr>
            <a:spLocks noChangeArrowheads="1"/>
          </p:cNvSpPr>
          <p:nvPr/>
        </p:nvSpPr>
        <p:spPr bwMode="auto">
          <a:xfrm>
            <a:off x="1232408" y="3084139"/>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60°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27" name="Rectangle 19"/>
          <p:cNvSpPr>
            <a:spLocks noChangeArrowheads="1"/>
          </p:cNvSpPr>
          <p:nvPr/>
        </p:nvSpPr>
        <p:spPr bwMode="auto">
          <a:xfrm>
            <a:off x="1943268" y="2560681"/>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80°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28" name="Rectangle 12"/>
          <p:cNvSpPr>
            <a:spLocks noChangeArrowheads="1"/>
          </p:cNvSpPr>
          <p:nvPr/>
        </p:nvSpPr>
        <p:spPr bwMode="auto">
          <a:xfrm>
            <a:off x="8330437" y="4660259"/>
            <a:ext cx="993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29" name="Rectangle 16"/>
          <p:cNvSpPr>
            <a:spLocks noChangeArrowheads="1"/>
          </p:cNvSpPr>
          <p:nvPr/>
        </p:nvSpPr>
        <p:spPr bwMode="auto">
          <a:xfrm>
            <a:off x="7911711" y="3084139"/>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60°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30" name="Rectangle 18"/>
          <p:cNvSpPr>
            <a:spLocks noChangeArrowheads="1"/>
          </p:cNvSpPr>
          <p:nvPr/>
        </p:nvSpPr>
        <p:spPr bwMode="auto">
          <a:xfrm>
            <a:off x="7228144" y="2560982"/>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80°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31" name="Rectangle 20"/>
          <p:cNvSpPr>
            <a:spLocks noChangeArrowheads="1"/>
          </p:cNvSpPr>
          <p:nvPr/>
        </p:nvSpPr>
        <p:spPr bwMode="auto">
          <a:xfrm>
            <a:off x="8224062" y="3608440"/>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40°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32" name="Rectangle 21"/>
          <p:cNvSpPr>
            <a:spLocks noChangeArrowheads="1"/>
          </p:cNvSpPr>
          <p:nvPr/>
        </p:nvSpPr>
        <p:spPr bwMode="auto">
          <a:xfrm>
            <a:off x="8230063" y="5716524"/>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40°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33" name="Rectangle 22"/>
          <p:cNvSpPr>
            <a:spLocks noChangeArrowheads="1"/>
          </p:cNvSpPr>
          <p:nvPr/>
        </p:nvSpPr>
        <p:spPr bwMode="auto">
          <a:xfrm>
            <a:off x="8314762" y="4136066"/>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20°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34" name="Rectangle 23"/>
          <p:cNvSpPr>
            <a:spLocks noChangeArrowheads="1"/>
          </p:cNvSpPr>
          <p:nvPr/>
        </p:nvSpPr>
        <p:spPr bwMode="auto">
          <a:xfrm>
            <a:off x="8307043" y="5184550"/>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20°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36" name="Rectangle 26"/>
          <p:cNvSpPr>
            <a:spLocks noChangeArrowheads="1"/>
          </p:cNvSpPr>
          <p:nvPr/>
        </p:nvSpPr>
        <p:spPr bwMode="auto">
          <a:xfrm>
            <a:off x="1728845" y="4958261"/>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120°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37" name="Rectangle 27"/>
          <p:cNvSpPr>
            <a:spLocks noChangeArrowheads="1"/>
          </p:cNvSpPr>
          <p:nvPr/>
        </p:nvSpPr>
        <p:spPr bwMode="auto">
          <a:xfrm>
            <a:off x="1297977" y="4958261"/>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140°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38" name="Rectangle 28"/>
          <p:cNvSpPr>
            <a:spLocks noChangeArrowheads="1"/>
          </p:cNvSpPr>
          <p:nvPr/>
        </p:nvSpPr>
        <p:spPr bwMode="auto">
          <a:xfrm>
            <a:off x="884463" y="4958261"/>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160°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39" name="Rectangle 8"/>
          <p:cNvSpPr>
            <a:spLocks noChangeArrowheads="1"/>
          </p:cNvSpPr>
          <p:nvPr/>
        </p:nvSpPr>
        <p:spPr bwMode="auto">
          <a:xfrm>
            <a:off x="3595477" y="6135449"/>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40°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40" name="Rectangle 9"/>
          <p:cNvSpPr>
            <a:spLocks noChangeArrowheads="1"/>
          </p:cNvSpPr>
          <p:nvPr/>
        </p:nvSpPr>
        <p:spPr bwMode="auto">
          <a:xfrm>
            <a:off x="5103263" y="6135449"/>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40°</a:t>
            </a:r>
            <a:endParaRPr kumimoji="0" lang="en-US" altLang="en-US" sz="800" b="1" i="0" u="none" strike="noStrike" cap="none" normalizeH="0" baseline="0" smtClean="0">
              <a:ln>
                <a:noFill/>
              </a:ln>
              <a:solidFill>
                <a:schemeClr val="tx1"/>
              </a:solidFill>
              <a:effectLst>
                <a:glow rad="50800">
                  <a:schemeClr val="bg1"/>
                </a:glow>
              </a:effectLst>
              <a:latin typeface="+mj-lt"/>
            </a:endParaRPr>
          </a:p>
        </p:txBody>
      </p:sp>
      <p:sp>
        <p:nvSpPr>
          <p:cNvPr id="41" name="Rectangle 10"/>
          <p:cNvSpPr>
            <a:spLocks noChangeArrowheads="1"/>
          </p:cNvSpPr>
          <p:nvPr/>
        </p:nvSpPr>
        <p:spPr bwMode="auto">
          <a:xfrm>
            <a:off x="3971005" y="6135449"/>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20°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42" name="Rectangle 11"/>
          <p:cNvSpPr>
            <a:spLocks noChangeArrowheads="1"/>
          </p:cNvSpPr>
          <p:nvPr/>
        </p:nvSpPr>
        <p:spPr bwMode="auto">
          <a:xfrm>
            <a:off x="4729221" y="6135449"/>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20°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43" name="Rectangle 24"/>
          <p:cNvSpPr>
            <a:spLocks noChangeArrowheads="1"/>
          </p:cNvSpPr>
          <p:nvPr/>
        </p:nvSpPr>
        <p:spPr bwMode="auto">
          <a:xfrm>
            <a:off x="3214430" y="6135449"/>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60°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44" name="Rectangle 25"/>
          <p:cNvSpPr>
            <a:spLocks noChangeArrowheads="1"/>
          </p:cNvSpPr>
          <p:nvPr/>
        </p:nvSpPr>
        <p:spPr bwMode="auto">
          <a:xfrm>
            <a:off x="2839320" y="6135449"/>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80°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45" name="Rectangle 29"/>
          <p:cNvSpPr>
            <a:spLocks noChangeArrowheads="1"/>
          </p:cNvSpPr>
          <p:nvPr/>
        </p:nvSpPr>
        <p:spPr bwMode="auto">
          <a:xfrm>
            <a:off x="4380346" y="6135449"/>
            <a:ext cx="993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0°</a:t>
            </a:r>
            <a:endParaRPr kumimoji="0" lang="en-US" altLang="en-US" sz="800" b="1" i="0" u="none" strike="noStrike" cap="none" normalizeH="0" baseline="0" smtClean="0">
              <a:ln>
                <a:noFill/>
              </a:ln>
              <a:solidFill>
                <a:schemeClr val="tx1"/>
              </a:solidFill>
              <a:effectLst>
                <a:glow rad="50800">
                  <a:schemeClr val="bg1"/>
                </a:glow>
              </a:effectLst>
              <a:latin typeface="+mj-lt"/>
            </a:endParaRPr>
          </a:p>
        </p:txBody>
      </p:sp>
      <p:sp>
        <p:nvSpPr>
          <p:cNvPr id="46" name="Rectangle 30"/>
          <p:cNvSpPr>
            <a:spLocks noChangeArrowheads="1"/>
          </p:cNvSpPr>
          <p:nvPr/>
        </p:nvSpPr>
        <p:spPr bwMode="auto">
          <a:xfrm>
            <a:off x="5487877" y="6135449"/>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60°</a:t>
            </a:r>
            <a:endParaRPr kumimoji="0" lang="en-US" altLang="en-US" sz="800" b="1" i="0" u="none" strike="noStrike" cap="none" normalizeH="0" baseline="0" smtClean="0">
              <a:ln>
                <a:noFill/>
              </a:ln>
              <a:solidFill>
                <a:schemeClr val="tx1"/>
              </a:solidFill>
              <a:effectLst>
                <a:glow rad="50800">
                  <a:schemeClr val="bg1"/>
                </a:glow>
              </a:effectLst>
              <a:latin typeface="+mj-lt"/>
            </a:endParaRPr>
          </a:p>
        </p:txBody>
      </p:sp>
      <p:sp>
        <p:nvSpPr>
          <p:cNvPr id="47" name="Rectangle 31"/>
          <p:cNvSpPr>
            <a:spLocks noChangeArrowheads="1"/>
          </p:cNvSpPr>
          <p:nvPr/>
        </p:nvSpPr>
        <p:spPr bwMode="auto">
          <a:xfrm>
            <a:off x="6213557" y="6135449"/>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100°</a:t>
            </a:r>
            <a:endParaRPr kumimoji="0" lang="en-US" altLang="en-US" sz="800" b="1" i="0" u="none" strike="noStrike" cap="none" normalizeH="0" baseline="0" smtClean="0">
              <a:ln>
                <a:noFill/>
              </a:ln>
              <a:solidFill>
                <a:schemeClr val="tx1"/>
              </a:solidFill>
              <a:effectLst>
                <a:glow rad="50800">
                  <a:schemeClr val="bg1"/>
                </a:glow>
              </a:effectLst>
              <a:latin typeface="+mj-lt"/>
            </a:endParaRPr>
          </a:p>
        </p:txBody>
      </p:sp>
      <p:sp>
        <p:nvSpPr>
          <p:cNvPr id="48" name="Rectangle 32"/>
          <p:cNvSpPr>
            <a:spLocks noChangeArrowheads="1"/>
          </p:cNvSpPr>
          <p:nvPr/>
        </p:nvSpPr>
        <p:spPr bwMode="auto">
          <a:xfrm>
            <a:off x="6582233" y="6135449"/>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120°</a:t>
            </a:r>
            <a:endParaRPr kumimoji="0" lang="en-US" altLang="en-US" sz="800" b="1" i="0" u="none" strike="noStrike" cap="none" normalizeH="0" baseline="0" smtClean="0">
              <a:ln>
                <a:noFill/>
              </a:ln>
              <a:solidFill>
                <a:schemeClr val="tx1"/>
              </a:solidFill>
              <a:effectLst>
                <a:glow rad="50800">
                  <a:schemeClr val="bg1"/>
                </a:glow>
              </a:effectLst>
              <a:latin typeface="+mj-lt"/>
            </a:endParaRPr>
          </a:p>
        </p:txBody>
      </p:sp>
      <p:sp>
        <p:nvSpPr>
          <p:cNvPr id="49" name="Rectangle 33"/>
          <p:cNvSpPr>
            <a:spLocks noChangeArrowheads="1"/>
          </p:cNvSpPr>
          <p:nvPr/>
        </p:nvSpPr>
        <p:spPr bwMode="auto">
          <a:xfrm>
            <a:off x="5860277" y="6135449"/>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80°</a:t>
            </a:r>
            <a:endParaRPr kumimoji="0" lang="en-US" altLang="en-US" sz="800" b="1" i="0" u="none" strike="noStrike" cap="none" normalizeH="0" baseline="0" smtClean="0">
              <a:ln>
                <a:noFill/>
              </a:ln>
              <a:solidFill>
                <a:schemeClr val="tx1"/>
              </a:solidFill>
              <a:effectLst>
                <a:glow rad="50800">
                  <a:schemeClr val="bg1"/>
                </a:glow>
              </a:effectLst>
              <a:latin typeface="+mj-lt"/>
            </a:endParaRPr>
          </a:p>
        </p:txBody>
      </p:sp>
      <p:sp>
        <p:nvSpPr>
          <p:cNvPr id="50" name="Rectangle 34"/>
          <p:cNvSpPr>
            <a:spLocks noChangeArrowheads="1"/>
          </p:cNvSpPr>
          <p:nvPr/>
        </p:nvSpPr>
        <p:spPr bwMode="auto">
          <a:xfrm>
            <a:off x="7334474" y="6135449"/>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160°</a:t>
            </a:r>
            <a:endParaRPr kumimoji="0" lang="en-US" altLang="en-US" sz="800" b="1" i="0" u="none" strike="noStrike" cap="none" normalizeH="0" baseline="0" smtClean="0">
              <a:ln>
                <a:noFill/>
              </a:ln>
              <a:solidFill>
                <a:schemeClr val="tx1"/>
              </a:solidFill>
              <a:effectLst>
                <a:glow rad="50800">
                  <a:schemeClr val="bg1"/>
                </a:glow>
              </a:effectLst>
              <a:latin typeface="+mj-lt"/>
            </a:endParaRPr>
          </a:p>
        </p:txBody>
      </p:sp>
      <p:sp>
        <p:nvSpPr>
          <p:cNvPr id="51" name="Rectangle 35"/>
          <p:cNvSpPr>
            <a:spLocks noChangeArrowheads="1"/>
          </p:cNvSpPr>
          <p:nvPr/>
        </p:nvSpPr>
        <p:spPr bwMode="auto">
          <a:xfrm>
            <a:off x="6958352" y="6135449"/>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140°</a:t>
            </a:r>
            <a:endParaRPr kumimoji="0" lang="en-US" altLang="en-US" sz="800" b="1" i="0" u="none" strike="noStrike" cap="none" normalizeH="0" baseline="0" smtClean="0">
              <a:ln>
                <a:noFill/>
              </a:ln>
              <a:solidFill>
                <a:schemeClr val="tx1"/>
              </a:solidFill>
              <a:effectLst>
                <a:glow rad="50800">
                  <a:schemeClr val="bg1"/>
                </a:glow>
              </a:effectLst>
              <a:latin typeface="+mj-lt"/>
            </a:endParaRPr>
          </a:p>
        </p:txBody>
      </p:sp>
      <p:sp>
        <p:nvSpPr>
          <p:cNvPr id="52" name="Rectangle 36"/>
          <p:cNvSpPr>
            <a:spLocks noChangeArrowheads="1"/>
          </p:cNvSpPr>
          <p:nvPr/>
        </p:nvSpPr>
        <p:spPr bwMode="auto">
          <a:xfrm>
            <a:off x="7699235" y="6135449"/>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180°</a:t>
            </a:r>
            <a:endParaRPr kumimoji="0" lang="en-US" altLang="en-US" sz="800" b="1" i="0" u="none" strike="noStrike" cap="none" normalizeH="0" baseline="0" smtClean="0">
              <a:ln>
                <a:noFill/>
              </a:ln>
              <a:solidFill>
                <a:schemeClr val="tx1"/>
              </a:solidFill>
              <a:effectLst>
                <a:glow rad="50800">
                  <a:schemeClr val="bg1"/>
                </a:glow>
              </a:effectLst>
              <a:latin typeface="+mj-lt"/>
            </a:endParaRPr>
          </a:p>
        </p:txBody>
      </p:sp>
      <p:sp>
        <p:nvSpPr>
          <p:cNvPr id="53" name="Rectangle 46"/>
          <p:cNvSpPr>
            <a:spLocks noChangeArrowheads="1"/>
          </p:cNvSpPr>
          <p:nvPr/>
        </p:nvSpPr>
        <p:spPr bwMode="auto">
          <a:xfrm>
            <a:off x="4461538" y="2414794"/>
            <a:ext cx="993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54" name="Rectangle 47"/>
          <p:cNvSpPr>
            <a:spLocks noChangeArrowheads="1"/>
          </p:cNvSpPr>
          <p:nvPr/>
        </p:nvSpPr>
        <p:spPr bwMode="auto">
          <a:xfrm>
            <a:off x="4149307" y="2414794"/>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20°</a:t>
            </a:r>
            <a:endParaRPr kumimoji="0" lang="en-US" altLang="en-US" sz="800" b="1" i="0" u="none" strike="noStrike" cap="none" normalizeH="0" baseline="0" smtClean="0">
              <a:ln>
                <a:noFill/>
              </a:ln>
              <a:solidFill>
                <a:schemeClr val="tx1"/>
              </a:solidFill>
              <a:effectLst>
                <a:glow rad="50800">
                  <a:schemeClr val="bg1"/>
                </a:glow>
              </a:effectLst>
              <a:latin typeface="+mj-lt"/>
            </a:endParaRPr>
          </a:p>
        </p:txBody>
      </p:sp>
      <p:sp>
        <p:nvSpPr>
          <p:cNvPr id="55" name="Rectangle 48"/>
          <p:cNvSpPr>
            <a:spLocks noChangeArrowheads="1"/>
          </p:cNvSpPr>
          <p:nvPr/>
        </p:nvSpPr>
        <p:spPr bwMode="auto">
          <a:xfrm>
            <a:off x="4655081" y="2414794"/>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20°</a:t>
            </a:r>
            <a:endParaRPr kumimoji="0" lang="en-US" altLang="en-US" sz="800" b="1" i="0" u="none" strike="noStrike" cap="none" normalizeH="0" baseline="0" smtClean="0">
              <a:ln>
                <a:noFill/>
              </a:ln>
              <a:solidFill>
                <a:schemeClr val="tx1"/>
              </a:solidFill>
              <a:effectLst>
                <a:glow rad="50800">
                  <a:schemeClr val="bg1"/>
                </a:glow>
              </a:effectLst>
              <a:latin typeface="+mj-lt"/>
            </a:endParaRPr>
          </a:p>
        </p:txBody>
      </p:sp>
      <p:sp>
        <p:nvSpPr>
          <p:cNvPr id="56" name="Rectangle 49"/>
          <p:cNvSpPr>
            <a:spLocks noChangeArrowheads="1"/>
          </p:cNvSpPr>
          <p:nvPr/>
        </p:nvSpPr>
        <p:spPr bwMode="auto">
          <a:xfrm>
            <a:off x="3905386" y="2414794"/>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40°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57" name="Rectangle 50"/>
          <p:cNvSpPr>
            <a:spLocks noChangeArrowheads="1"/>
          </p:cNvSpPr>
          <p:nvPr/>
        </p:nvSpPr>
        <p:spPr bwMode="auto">
          <a:xfrm>
            <a:off x="4902726" y="2414794"/>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40°</a:t>
            </a:r>
            <a:endParaRPr kumimoji="0" lang="en-US" altLang="en-US" sz="800" b="1" i="0" u="none" strike="noStrike" cap="none" normalizeH="0" baseline="0" smtClean="0">
              <a:ln>
                <a:noFill/>
              </a:ln>
              <a:solidFill>
                <a:schemeClr val="tx1"/>
              </a:solidFill>
              <a:effectLst>
                <a:glow rad="50800">
                  <a:schemeClr val="bg1"/>
                </a:glow>
              </a:effectLst>
              <a:latin typeface="+mj-lt"/>
            </a:endParaRPr>
          </a:p>
        </p:txBody>
      </p:sp>
      <p:sp>
        <p:nvSpPr>
          <p:cNvPr id="58" name="Rectangle 51"/>
          <p:cNvSpPr>
            <a:spLocks noChangeArrowheads="1"/>
          </p:cNvSpPr>
          <p:nvPr/>
        </p:nvSpPr>
        <p:spPr bwMode="auto">
          <a:xfrm>
            <a:off x="3643385" y="2414794"/>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60°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59" name="Rectangle 52"/>
          <p:cNvSpPr>
            <a:spLocks noChangeArrowheads="1"/>
          </p:cNvSpPr>
          <p:nvPr/>
        </p:nvSpPr>
        <p:spPr bwMode="auto">
          <a:xfrm>
            <a:off x="3382552" y="2414794"/>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80°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60" name="Rectangle 53"/>
          <p:cNvSpPr>
            <a:spLocks noChangeArrowheads="1"/>
          </p:cNvSpPr>
          <p:nvPr/>
        </p:nvSpPr>
        <p:spPr bwMode="auto">
          <a:xfrm>
            <a:off x="5421385" y="2414794"/>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80°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61" name="Rectangle 54"/>
          <p:cNvSpPr>
            <a:spLocks noChangeArrowheads="1"/>
          </p:cNvSpPr>
          <p:nvPr/>
        </p:nvSpPr>
        <p:spPr bwMode="auto">
          <a:xfrm>
            <a:off x="3120875" y="2414794"/>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100°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62" name="Rectangle 55"/>
          <p:cNvSpPr>
            <a:spLocks noChangeArrowheads="1"/>
          </p:cNvSpPr>
          <p:nvPr/>
        </p:nvSpPr>
        <p:spPr bwMode="auto">
          <a:xfrm>
            <a:off x="5619642" y="2414794"/>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100°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63" name="Rectangle 56"/>
          <p:cNvSpPr>
            <a:spLocks noChangeArrowheads="1"/>
          </p:cNvSpPr>
          <p:nvPr/>
        </p:nvSpPr>
        <p:spPr bwMode="auto">
          <a:xfrm>
            <a:off x="2849907" y="2414794"/>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120°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64" name="Rectangle 57"/>
          <p:cNvSpPr>
            <a:spLocks noChangeArrowheads="1"/>
          </p:cNvSpPr>
          <p:nvPr/>
        </p:nvSpPr>
        <p:spPr bwMode="auto">
          <a:xfrm>
            <a:off x="5879169" y="2414794"/>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120°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65" name="Rectangle 58"/>
          <p:cNvSpPr>
            <a:spLocks noChangeArrowheads="1"/>
          </p:cNvSpPr>
          <p:nvPr/>
        </p:nvSpPr>
        <p:spPr bwMode="auto">
          <a:xfrm>
            <a:off x="2629774" y="2414794"/>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140°</a:t>
            </a:r>
            <a:endParaRPr kumimoji="0" lang="en-US" altLang="en-US" sz="800" b="1" i="0" u="none" strike="noStrike" cap="none" normalizeH="0" baseline="0" smtClean="0">
              <a:ln>
                <a:noFill/>
              </a:ln>
              <a:solidFill>
                <a:schemeClr val="tx1"/>
              </a:solidFill>
              <a:effectLst>
                <a:glow rad="50800">
                  <a:schemeClr val="bg1"/>
                </a:glow>
              </a:effectLst>
              <a:latin typeface="+mj-lt"/>
            </a:endParaRPr>
          </a:p>
        </p:txBody>
      </p:sp>
      <p:sp>
        <p:nvSpPr>
          <p:cNvPr id="66" name="Rectangle 59"/>
          <p:cNvSpPr>
            <a:spLocks noChangeArrowheads="1"/>
          </p:cNvSpPr>
          <p:nvPr/>
        </p:nvSpPr>
        <p:spPr bwMode="auto">
          <a:xfrm>
            <a:off x="2381295" y="2414794"/>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160°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67" name="Rectangle 60"/>
          <p:cNvSpPr>
            <a:spLocks noChangeArrowheads="1"/>
          </p:cNvSpPr>
          <p:nvPr/>
        </p:nvSpPr>
        <p:spPr bwMode="auto">
          <a:xfrm>
            <a:off x="6132435" y="2414794"/>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140°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68" name="Rectangle 61"/>
          <p:cNvSpPr>
            <a:spLocks noChangeArrowheads="1"/>
          </p:cNvSpPr>
          <p:nvPr/>
        </p:nvSpPr>
        <p:spPr bwMode="auto">
          <a:xfrm>
            <a:off x="6369634" y="2414794"/>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160°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69" name="Rectangle 62"/>
          <p:cNvSpPr>
            <a:spLocks noChangeArrowheads="1"/>
          </p:cNvSpPr>
          <p:nvPr/>
        </p:nvSpPr>
        <p:spPr bwMode="auto">
          <a:xfrm>
            <a:off x="5176509" y="2414794"/>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60°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70" name="Rectangle 63"/>
          <p:cNvSpPr>
            <a:spLocks noChangeArrowheads="1"/>
          </p:cNvSpPr>
          <p:nvPr/>
        </p:nvSpPr>
        <p:spPr bwMode="auto">
          <a:xfrm>
            <a:off x="6652655" y="2414794"/>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180°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71" name="Rectangle 25"/>
          <p:cNvSpPr>
            <a:spLocks noChangeArrowheads="1"/>
          </p:cNvSpPr>
          <p:nvPr/>
        </p:nvSpPr>
        <p:spPr bwMode="auto">
          <a:xfrm>
            <a:off x="2430944" y="6135449"/>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100°</a:t>
            </a:r>
            <a:endParaRPr kumimoji="0" lang="en-US" altLang="en-US" sz="800" b="1" i="0" u="none" strike="noStrike" cap="none" normalizeH="0" baseline="0" dirty="0" smtClean="0">
              <a:ln>
                <a:noFill/>
              </a:ln>
              <a:solidFill>
                <a:schemeClr val="tx1"/>
              </a:solidFill>
              <a:effectLst>
                <a:glow rad="50800">
                  <a:schemeClr val="bg1"/>
                </a:glow>
              </a:effectLst>
              <a:latin typeface="+mj-lt"/>
            </a:endParaRPr>
          </a:p>
        </p:txBody>
      </p:sp>
      <p:sp>
        <p:nvSpPr>
          <p:cNvPr id="72" name="Rectangle 552"/>
          <p:cNvSpPr>
            <a:spLocks noChangeArrowheads="1"/>
          </p:cNvSpPr>
          <p:nvPr/>
        </p:nvSpPr>
        <p:spPr bwMode="auto">
          <a:xfrm>
            <a:off x="764643" y="5216354"/>
            <a:ext cx="10676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latin typeface="Arial Black" panose="020B0A04020102020204" pitchFamily="34" charset="0"/>
              </a:rPr>
              <a:t>Annual growth</a:t>
            </a:r>
          </a:p>
          <a:p>
            <a:pPr lvl="0"/>
            <a:r>
              <a:rPr lang="en-US" altLang="en-US" sz="1050" b="1" dirty="0">
                <a:solidFill>
                  <a:srgbClr val="000000"/>
                </a:solidFill>
                <a:latin typeface="Arial Black" panose="020B0A04020102020204" pitchFamily="34" charset="0"/>
              </a:rPr>
              <a:t>(percent)</a:t>
            </a:r>
            <a:endParaRPr kumimoji="0" lang="en-US" altLang="en-US" sz="3200" b="1" i="0" u="none" strike="noStrike" cap="none" normalizeH="0" baseline="0" dirty="0" smtClean="0">
              <a:ln>
                <a:noFill/>
              </a:ln>
              <a:solidFill>
                <a:schemeClr val="tx1"/>
              </a:solidFill>
              <a:effectLst/>
              <a:latin typeface="Arial Black" panose="020B0A04020102020204" pitchFamily="34" charset="0"/>
            </a:endParaRPr>
          </a:p>
        </p:txBody>
      </p:sp>
      <p:sp>
        <p:nvSpPr>
          <p:cNvPr id="73" name="Rectangle 552"/>
          <p:cNvSpPr>
            <a:spLocks noChangeArrowheads="1"/>
          </p:cNvSpPr>
          <p:nvPr/>
        </p:nvSpPr>
        <p:spPr bwMode="auto">
          <a:xfrm>
            <a:off x="954402" y="5620677"/>
            <a:ext cx="88966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latin typeface="+mj-lt"/>
              </a:rPr>
              <a:t>4.0 and above</a:t>
            </a:r>
            <a:endParaRPr kumimoji="0" lang="en-US" altLang="en-US" sz="3200" b="1" i="0" u="none" strike="noStrike" cap="none" normalizeH="0" baseline="0" dirty="0" smtClean="0">
              <a:ln>
                <a:noFill/>
              </a:ln>
              <a:solidFill>
                <a:schemeClr val="tx1"/>
              </a:solidFill>
              <a:effectLst/>
              <a:latin typeface="+mj-lt"/>
            </a:endParaRPr>
          </a:p>
        </p:txBody>
      </p:sp>
      <p:sp>
        <p:nvSpPr>
          <p:cNvPr id="74" name="Rectangle 552"/>
          <p:cNvSpPr>
            <a:spLocks noChangeArrowheads="1"/>
          </p:cNvSpPr>
          <p:nvPr/>
        </p:nvSpPr>
        <p:spPr bwMode="auto">
          <a:xfrm>
            <a:off x="954402" y="5867694"/>
            <a:ext cx="45044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latin typeface="+mj-lt"/>
              </a:rPr>
              <a:t>3.0–3.9</a:t>
            </a:r>
            <a:endParaRPr kumimoji="0" lang="en-US" altLang="en-US" sz="3200" b="1" i="0" u="none" strike="noStrike" cap="none" normalizeH="0" baseline="0" dirty="0" smtClean="0">
              <a:ln>
                <a:noFill/>
              </a:ln>
              <a:solidFill>
                <a:schemeClr val="tx1"/>
              </a:solidFill>
              <a:effectLst/>
              <a:latin typeface="+mj-lt"/>
            </a:endParaRPr>
          </a:p>
        </p:txBody>
      </p:sp>
      <p:sp>
        <p:nvSpPr>
          <p:cNvPr id="75" name="Rectangle 552"/>
          <p:cNvSpPr>
            <a:spLocks noChangeArrowheads="1"/>
          </p:cNvSpPr>
          <p:nvPr/>
        </p:nvSpPr>
        <p:spPr bwMode="auto">
          <a:xfrm>
            <a:off x="954402" y="6099699"/>
            <a:ext cx="60433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latin typeface="+mj-lt"/>
              </a:rPr>
              <a:t>below 3.0</a:t>
            </a:r>
            <a:endParaRPr kumimoji="0" lang="en-US" altLang="en-US" sz="32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779950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551-BBF9-42A2-A425-9ECE74981885}"/>
              </a:ext>
            </a:extLst>
          </p:cNvPr>
          <p:cNvSpPr>
            <a:spLocks noGrp="1"/>
          </p:cNvSpPr>
          <p:nvPr>
            <p:ph type="title"/>
          </p:nvPr>
        </p:nvSpPr>
        <p:spPr>
          <a:xfrm>
            <a:off x="457199" y="215371"/>
            <a:ext cx="8229601" cy="1097279"/>
          </a:xfrm>
        </p:spPr>
        <p:txBody>
          <a:bodyPr/>
          <a:lstStyle/>
          <a:p>
            <a:r>
              <a:rPr lang="en-US" altLang="en-US" dirty="0"/>
              <a:t>12.4.4 Megacities </a:t>
            </a:r>
            <a:r>
              <a:rPr lang="en-US" altLang="en-US" sz="2000" b="0" dirty="0"/>
              <a:t>(6 of 6)</a:t>
            </a:r>
            <a:endParaRPr lang="en-US" sz="2000" b="0" dirty="0"/>
          </a:p>
        </p:txBody>
      </p:sp>
      <p:sp>
        <p:nvSpPr>
          <p:cNvPr id="3" name="Content Placeholder 2">
            <a:extLst>
              <a:ext uri="{FF2B5EF4-FFF2-40B4-BE49-F238E27FC236}">
                <a16:creationId xmlns:a16="http://schemas.microsoft.com/office/drawing/2014/main" id="{D696AF0C-0D0A-4337-8D77-1CC752F1568F}"/>
              </a:ext>
            </a:extLst>
          </p:cNvPr>
          <p:cNvSpPr>
            <a:spLocks noGrp="1"/>
          </p:cNvSpPr>
          <p:nvPr>
            <p:ph sz="quarter" idx="13"/>
          </p:nvPr>
        </p:nvSpPr>
        <p:spPr>
          <a:xfrm>
            <a:off x="457200" y="1556327"/>
            <a:ext cx="8382000" cy="703794"/>
          </a:xfrm>
        </p:spPr>
        <p:txBody>
          <a:bodyPr/>
          <a:lstStyle/>
          <a:p>
            <a:pPr marL="432" indent="0">
              <a:buNone/>
            </a:pPr>
            <a:r>
              <a:rPr lang="en-US" sz="2200" b="1" dirty="0"/>
              <a:t>Figure 12-46:</a:t>
            </a:r>
            <a:r>
              <a:rPr lang="en-US" sz="2200" dirty="0"/>
              <a:t> The world’s fastest-growing urban settlement is Beihai, located in southeastern China.</a:t>
            </a:r>
            <a:endParaRPr lang="en-US" altLang="en-US" sz="2200" dirty="0"/>
          </a:p>
        </p:txBody>
      </p:sp>
      <p:pic>
        <p:nvPicPr>
          <p:cNvPr id="7" name="Picture 6" descr="Dozens of identical townhomes and apartments, as well as high rises are shown in a city skyline. ">
            <a:extLst>
              <a:ext uri="{FF2B5EF4-FFF2-40B4-BE49-F238E27FC236}">
                <a16:creationId xmlns:a16="http://schemas.microsoft.com/office/drawing/2014/main" id="{57D66E6C-C0CD-4B65-84D7-0C3471752093}"/>
              </a:ext>
            </a:extLst>
          </p:cNvPr>
          <p:cNvPicPr>
            <a:picLocks noChangeAspect="1"/>
          </p:cNvPicPr>
          <p:nvPr/>
        </p:nvPicPr>
        <p:blipFill>
          <a:blip r:embed="rId2"/>
          <a:stretch>
            <a:fillRect/>
          </a:stretch>
        </p:blipFill>
        <p:spPr>
          <a:xfrm>
            <a:off x="1045081" y="2349285"/>
            <a:ext cx="7053835" cy="3935032"/>
          </a:xfrm>
          <a:prstGeom prst="rect">
            <a:avLst/>
          </a:prstGeom>
        </p:spPr>
      </p:pic>
    </p:spTree>
    <p:extLst>
      <p:ext uri="{BB962C8B-B14F-4D97-AF65-F5344CB8AC3E}">
        <p14:creationId xmlns:p14="http://schemas.microsoft.com/office/powerpoint/2010/main" val="25333082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12.1.1 Services, Settlements, </a:t>
            </a:r>
            <a:r>
              <a:rPr lang="en-US" altLang="en-US" sz="3400" dirty="0" smtClean="0"/>
              <a:t>and </a:t>
            </a:r>
            <a:r>
              <a:rPr lang="en-US" altLang="en-US" sz="3400" dirty="0"/>
              <a:t>Geography </a:t>
            </a:r>
            <a:r>
              <a:rPr lang="en-US" sz="2000" b="0" dirty="0"/>
              <a:t>(3 of 5)</a:t>
            </a:r>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962587"/>
          </a:xfrm>
        </p:spPr>
        <p:txBody>
          <a:bodyPr/>
          <a:lstStyle/>
          <a:p>
            <a:pPr marL="432" indent="0">
              <a:buNone/>
            </a:pPr>
            <a:r>
              <a:rPr lang="en-US" altLang="en-US" sz="2000" b="1" dirty="0"/>
              <a:t>Figure 12-1:</a:t>
            </a:r>
            <a:r>
              <a:rPr lang="en-US" altLang="en-US" sz="2000" dirty="0"/>
              <a:t> </a:t>
            </a:r>
            <a:r>
              <a:rPr lang="en-US" sz="2000" dirty="0"/>
              <a:t>Approximately one-half of jobs in the United States are in consumer services and one-fourth in business services. The remainder are in public services, manufacturing, and agriculture.</a:t>
            </a:r>
            <a:endParaRPr lang="en-US" sz="20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3935" y="2665892"/>
            <a:ext cx="947745" cy="3825830"/>
          </a:xfrm>
          <a:prstGeom prst="rect">
            <a:avLst/>
          </a:prstGeom>
        </p:spPr>
      </p:pic>
      <p:sp>
        <p:nvSpPr>
          <p:cNvPr id="10" name="Rectangle 5"/>
          <p:cNvSpPr>
            <a:spLocks noChangeArrowheads="1"/>
          </p:cNvSpPr>
          <p:nvPr/>
        </p:nvSpPr>
        <p:spPr bwMode="auto">
          <a:xfrm>
            <a:off x="4238626" y="2954338"/>
            <a:ext cx="519373"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Retail and Wholesale</a:t>
            </a:r>
            <a:endParaRPr kumimoji="0" lang="en-US" altLang="en-US" sz="1800" b="0"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a:off x="4238626" y="3014663"/>
            <a:ext cx="1126912"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250" b="1" dirty="0">
                <a:solidFill>
                  <a:srgbClr val="000000"/>
                </a:solidFill>
                <a:latin typeface="+mj-lt"/>
              </a:rPr>
              <a:t>Department stores, grocers, and motor vehicle sales and service </a:t>
            </a:r>
            <a:r>
              <a:rPr lang="en-US" altLang="en-US" sz="250" b="1" dirty="0" smtClean="0">
                <a:solidFill>
                  <a:srgbClr val="000000"/>
                </a:solidFill>
                <a:latin typeface="+mj-lt"/>
              </a:rPr>
              <a:t>account</a:t>
            </a:r>
          </a:p>
          <a:p>
            <a:pPr lvl="0"/>
            <a:r>
              <a:rPr lang="en-US" altLang="en-US" sz="250" b="1" dirty="0" smtClean="0">
                <a:solidFill>
                  <a:srgbClr val="000000"/>
                </a:solidFill>
                <a:latin typeface="+mj-lt"/>
              </a:rPr>
              <a:t>for </a:t>
            </a:r>
            <a:r>
              <a:rPr lang="en-US" altLang="en-US" sz="250" b="1" dirty="0">
                <a:solidFill>
                  <a:srgbClr val="000000"/>
                </a:solidFill>
                <a:latin typeface="+mj-lt"/>
              </a:rPr>
              <a:t>nearly one-half of this sector. Another one-fourth are </a:t>
            </a:r>
            <a:r>
              <a:rPr lang="en-US" altLang="en-US" sz="250" b="1" dirty="0" smtClean="0">
                <a:solidFill>
                  <a:srgbClr val="000000"/>
                </a:solidFill>
                <a:latin typeface="+mj-lt"/>
              </a:rPr>
              <a:t>wholesalers that</a:t>
            </a:r>
          </a:p>
          <a:p>
            <a:pPr lvl="0"/>
            <a:r>
              <a:rPr lang="en-US" altLang="en-US" sz="250" b="1" dirty="0" smtClean="0">
                <a:solidFill>
                  <a:srgbClr val="000000"/>
                </a:solidFill>
                <a:latin typeface="+mj-lt"/>
              </a:rPr>
              <a:t>provide </a:t>
            </a:r>
            <a:r>
              <a:rPr lang="en-US" altLang="en-US" sz="250" b="1" dirty="0">
                <a:solidFill>
                  <a:srgbClr val="000000"/>
                </a:solidFill>
                <a:latin typeface="+mj-lt"/>
              </a:rPr>
              <a:t>merchandise to retailers.</a:t>
            </a:r>
          </a:p>
        </p:txBody>
      </p:sp>
      <p:sp>
        <p:nvSpPr>
          <p:cNvPr id="14" name="Rectangle 9"/>
          <p:cNvSpPr>
            <a:spLocks noChangeArrowheads="1"/>
          </p:cNvSpPr>
          <p:nvPr/>
        </p:nvSpPr>
        <p:spPr bwMode="auto">
          <a:xfrm>
            <a:off x="4238626" y="3422650"/>
            <a:ext cx="658835"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Health and Social Services</a:t>
            </a:r>
            <a:endParaRPr kumimoji="0" lang="en-US" altLang="en-US" sz="1800" b="0"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4238626" y="3484563"/>
            <a:ext cx="113973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250" b="1" dirty="0">
                <a:solidFill>
                  <a:srgbClr val="000000"/>
                </a:solidFill>
                <a:latin typeface="+mj-lt"/>
              </a:rPr>
              <a:t>One-third are in hospitals, one-half in other health-care services, such</a:t>
            </a:r>
          </a:p>
          <a:p>
            <a:pPr lvl="0"/>
            <a:r>
              <a:rPr lang="en-US" altLang="en-US" sz="250" b="1" dirty="0">
                <a:solidFill>
                  <a:srgbClr val="000000"/>
                </a:solidFill>
                <a:latin typeface="+mj-lt"/>
              </a:rPr>
              <a:t>as doctors’ offices and nursing homes, and one-sixth in social assistance.</a:t>
            </a:r>
          </a:p>
        </p:txBody>
      </p:sp>
      <p:sp>
        <p:nvSpPr>
          <p:cNvPr id="17" name="Rectangle 12"/>
          <p:cNvSpPr>
            <a:spLocks noChangeArrowheads="1"/>
          </p:cNvSpPr>
          <p:nvPr/>
        </p:nvSpPr>
        <p:spPr bwMode="auto">
          <a:xfrm>
            <a:off x="4238626" y="3892550"/>
            <a:ext cx="477695"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Education Services</a:t>
            </a:r>
            <a:endParaRPr kumimoji="0" lang="en-US" altLang="en-US" sz="1800" b="0"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4238626" y="3952875"/>
            <a:ext cx="1008289"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250" b="1" dirty="0">
                <a:solidFill>
                  <a:srgbClr val="000000"/>
                </a:solidFill>
                <a:latin typeface="+mj-lt"/>
              </a:rPr>
              <a:t>This figure includes educators at both public and private schools.</a:t>
            </a:r>
            <a:endParaRPr kumimoji="0" lang="en-US" altLang="en-US" sz="250" b="1" i="0" u="none" strike="noStrike" cap="none" normalizeH="0" baseline="0" dirty="0" smtClean="0">
              <a:ln>
                <a:noFill/>
              </a:ln>
              <a:solidFill>
                <a:schemeClr val="tx1"/>
              </a:solidFill>
              <a:effectLst/>
              <a:latin typeface="+mj-lt"/>
            </a:endParaRPr>
          </a:p>
        </p:txBody>
      </p:sp>
      <p:sp>
        <p:nvSpPr>
          <p:cNvPr id="19" name="Rectangle 14"/>
          <p:cNvSpPr>
            <a:spLocks noChangeArrowheads="1"/>
          </p:cNvSpPr>
          <p:nvPr/>
        </p:nvSpPr>
        <p:spPr bwMode="auto">
          <a:xfrm>
            <a:off x="4238626" y="4256088"/>
            <a:ext cx="798295"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Leisure and Hospitality Services</a:t>
            </a:r>
            <a:endParaRPr kumimoji="0" lang="en-US" altLang="en-US" sz="1800" b="0"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4238626" y="4318000"/>
            <a:ext cx="99546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250" b="1" dirty="0">
                <a:solidFill>
                  <a:srgbClr val="000000"/>
                </a:solidFill>
                <a:latin typeface="+mj-lt"/>
              </a:rPr>
              <a:t>Three-fourths of these jobs are in restaurants, bars, and lodging;</a:t>
            </a:r>
          </a:p>
          <a:p>
            <a:pPr lvl="0"/>
            <a:r>
              <a:rPr lang="en-US" altLang="en-US" sz="250" b="1" dirty="0">
                <a:solidFill>
                  <a:srgbClr val="000000"/>
                </a:solidFill>
                <a:latin typeface="+mj-lt"/>
              </a:rPr>
              <a:t>the other one-fourth are in the arts and entertainment.</a:t>
            </a:r>
            <a:endParaRPr kumimoji="0" lang="en-US" altLang="en-US" sz="250" b="1" i="0" u="none" strike="noStrike" cap="none" normalizeH="0" baseline="0" dirty="0" smtClean="0">
              <a:ln>
                <a:noFill/>
              </a:ln>
              <a:solidFill>
                <a:schemeClr val="tx1"/>
              </a:solidFill>
              <a:effectLst/>
              <a:latin typeface="+mj-lt"/>
            </a:endParaRPr>
          </a:p>
        </p:txBody>
      </p:sp>
      <p:sp>
        <p:nvSpPr>
          <p:cNvPr id="22" name="Rectangle 17"/>
          <p:cNvSpPr>
            <a:spLocks noChangeArrowheads="1"/>
          </p:cNvSpPr>
          <p:nvPr/>
        </p:nvSpPr>
        <p:spPr bwMode="auto">
          <a:xfrm>
            <a:off x="4238626" y="4532313"/>
            <a:ext cx="633187"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Other Consumer Services</a:t>
            </a:r>
            <a:endParaRPr kumimoji="0" lang="en-US" altLang="en-US" sz="1800" b="0" i="0" u="none" strike="noStrike" cap="none" normalizeH="0" baseline="0" smtClean="0">
              <a:ln>
                <a:noFill/>
              </a:ln>
              <a:solidFill>
                <a:schemeClr val="tx1"/>
              </a:solidFill>
              <a:effectLst/>
              <a:latin typeface="+mj-lt"/>
            </a:endParaRPr>
          </a:p>
        </p:txBody>
      </p:sp>
      <p:sp>
        <p:nvSpPr>
          <p:cNvPr id="23" name="Rectangle 18"/>
          <p:cNvSpPr>
            <a:spLocks noChangeArrowheads="1"/>
          </p:cNvSpPr>
          <p:nvPr/>
        </p:nvSpPr>
        <p:spPr bwMode="auto">
          <a:xfrm>
            <a:off x="4238626" y="4713288"/>
            <a:ext cx="53700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Professional Services</a:t>
            </a:r>
            <a:endParaRPr kumimoji="0" lang="en-US" altLang="en-US" sz="1800" b="0" i="0" u="none" strike="noStrike" cap="none" normalizeH="0" baseline="0" smtClean="0">
              <a:ln>
                <a:noFill/>
              </a:ln>
              <a:solidFill>
                <a:schemeClr val="tx1"/>
              </a:solidFill>
              <a:effectLst/>
              <a:latin typeface="+mj-lt"/>
            </a:endParaRPr>
          </a:p>
        </p:txBody>
      </p:sp>
      <p:sp>
        <p:nvSpPr>
          <p:cNvPr id="24" name="Rectangle 19"/>
          <p:cNvSpPr>
            <a:spLocks noChangeArrowheads="1"/>
          </p:cNvSpPr>
          <p:nvPr/>
        </p:nvSpPr>
        <p:spPr bwMode="auto">
          <a:xfrm>
            <a:off x="4238626" y="4773613"/>
            <a:ext cx="113172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250" b="1" dirty="0">
                <a:solidFill>
                  <a:srgbClr val="000000"/>
                </a:solidFill>
                <a:latin typeface="+mj-lt"/>
              </a:rPr>
              <a:t>Technical services, including law, management, accounting, architecture</a:t>
            </a:r>
            <a:r>
              <a:rPr lang="en-US" altLang="en-US" sz="250" b="1" dirty="0" smtClean="0">
                <a:solidFill>
                  <a:srgbClr val="000000"/>
                </a:solidFill>
                <a:latin typeface="+mj-lt"/>
              </a:rPr>
              <a:t>,</a:t>
            </a:r>
            <a:br>
              <a:rPr lang="en-US" altLang="en-US" sz="250" b="1" dirty="0" smtClean="0">
                <a:solidFill>
                  <a:srgbClr val="000000"/>
                </a:solidFill>
                <a:latin typeface="+mj-lt"/>
              </a:rPr>
            </a:br>
            <a:r>
              <a:rPr lang="en-US" altLang="en-US" sz="250" b="1" dirty="0" smtClean="0">
                <a:solidFill>
                  <a:srgbClr val="000000"/>
                </a:solidFill>
                <a:latin typeface="+mj-lt"/>
              </a:rPr>
              <a:t>engineering</a:t>
            </a:r>
            <a:r>
              <a:rPr lang="en-US" altLang="en-US" sz="250" b="1" dirty="0">
                <a:solidFill>
                  <a:srgbClr val="000000"/>
                </a:solidFill>
                <a:latin typeface="+mj-lt"/>
              </a:rPr>
              <a:t>, design, and consulting, comprise 60 percent of </a:t>
            </a:r>
            <a:r>
              <a:rPr lang="en-US" altLang="en-US" sz="250" b="1" dirty="0" smtClean="0">
                <a:solidFill>
                  <a:srgbClr val="000000"/>
                </a:solidFill>
                <a:latin typeface="+mj-lt"/>
              </a:rPr>
              <a:t>professional</a:t>
            </a:r>
            <a:br>
              <a:rPr lang="en-US" altLang="en-US" sz="250" b="1" dirty="0" smtClean="0">
                <a:solidFill>
                  <a:srgbClr val="000000"/>
                </a:solidFill>
                <a:latin typeface="+mj-lt"/>
              </a:rPr>
            </a:br>
            <a:r>
              <a:rPr lang="en-US" altLang="en-US" sz="250" b="1" dirty="0" smtClean="0">
                <a:solidFill>
                  <a:srgbClr val="000000"/>
                </a:solidFill>
                <a:latin typeface="+mj-lt"/>
              </a:rPr>
              <a:t>service </a:t>
            </a:r>
            <a:r>
              <a:rPr lang="en-US" altLang="en-US" sz="250" b="1" dirty="0">
                <a:solidFill>
                  <a:srgbClr val="000000"/>
                </a:solidFill>
                <a:latin typeface="+mj-lt"/>
              </a:rPr>
              <a:t>jobs. Support services, such as clerical, secretarial, and </a:t>
            </a:r>
            <a:r>
              <a:rPr lang="en-US" altLang="en-US" sz="250" b="1" dirty="0" smtClean="0">
                <a:solidFill>
                  <a:srgbClr val="000000"/>
                </a:solidFill>
                <a:latin typeface="+mj-lt"/>
              </a:rPr>
              <a:t>custodial</a:t>
            </a:r>
            <a:br>
              <a:rPr lang="en-US" altLang="en-US" sz="250" b="1" dirty="0" smtClean="0">
                <a:solidFill>
                  <a:srgbClr val="000000"/>
                </a:solidFill>
                <a:latin typeface="+mj-lt"/>
              </a:rPr>
            </a:br>
            <a:r>
              <a:rPr lang="en-US" altLang="en-US" sz="250" b="1" dirty="0" smtClean="0">
                <a:solidFill>
                  <a:srgbClr val="000000"/>
                </a:solidFill>
                <a:latin typeface="+mj-lt"/>
              </a:rPr>
              <a:t>work</a:t>
            </a:r>
            <a:r>
              <a:rPr lang="en-US" altLang="en-US" sz="250" b="1" dirty="0">
                <a:solidFill>
                  <a:srgbClr val="000000"/>
                </a:solidFill>
                <a:latin typeface="+mj-lt"/>
              </a:rPr>
              <a:t>, account for the other 40 percent.</a:t>
            </a:r>
          </a:p>
        </p:txBody>
      </p:sp>
      <p:sp>
        <p:nvSpPr>
          <p:cNvPr id="28" name="Rectangle 23"/>
          <p:cNvSpPr>
            <a:spLocks noChangeArrowheads="1"/>
          </p:cNvSpPr>
          <p:nvPr/>
        </p:nvSpPr>
        <p:spPr bwMode="auto">
          <a:xfrm>
            <a:off x="4238626" y="5024438"/>
            <a:ext cx="100027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Transportation and Information Services</a:t>
            </a:r>
            <a:endParaRPr kumimoji="0" lang="en-US" altLang="en-US" sz="1800" b="0" i="0" u="none" strike="noStrike" cap="none" normalizeH="0" baseline="0" smtClean="0">
              <a:ln>
                <a:noFill/>
              </a:ln>
              <a:solidFill>
                <a:schemeClr val="tx1"/>
              </a:solidFill>
              <a:effectLst/>
              <a:latin typeface="+mj-lt"/>
            </a:endParaRPr>
          </a:p>
        </p:txBody>
      </p:sp>
      <p:sp>
        <p:nvSpPr>
          <p:cNvPr id="29" name="Rectangle 24"/>
          <p:cNvSpPr>
            <a:spLocks noChangeArrowheads="1"/>
          </p:cNvSpPr>
          <p:nvPr/>
        </p:nvSpPr>
        <p:spPr bwMode="auto">
          <a:xfrm>
            <a:off x="4238626" y="5086350"/>
            <a:ext cx="10804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250" b="1" dirty="0">
                <a:solidFill>
                  <a:srgbClr val="000000"/>
                </a:solidFill>
                <a:latin typeface="+mj-lt"/>
              </a:rPr>
              <a:t>Transportation, primarily trucking and warehousing, account for </a:t>
            </a:r>
            <a:r>
              <a:rPr lang="en-US" altLang="en-US" sz="250" b="1" dirty="0" smtClean="0">
                <a:solidFill>
                  <a:srgbClr val="000000"/>
                </a:solidFill>
                <a:latin typeface="+mj-lt"/>
              </a:rPr>
              <a:t>60</a:t>
            </a:r>
            <a:br>
              <a:rPr lang="en-US" altLang="en-US" sz="250" b="1" dirty="0" smtClean="0">
                <a:solidFill>
                  <a:srgbClr val="000000"/>
                </a:solidFill>
                <a:latin typeface="+mj-lt"/>
              </a:rPr>
            </a:br>
            <a:r>
              <a:rPr lang="en-US" altLang="en-US" sz="250" b="1" dirty="0" smtClean="0">
                <a:solidFill>
                  <a:srgbClr val="000000"/>
                </a:solidFill>
                <a:latin typeface="+mj-lt"/>
              </a:rPr>
              <a:t>percent </a:t>
            </a:r>
            <a:r>
              <a:rPr lang="en-US" altLang="en-US" sz="250" b="1" dirty="0">
                <a:solidFill>
                  <a:srgbClr val="000000"/>
                </a:solidFill>
                <a:latin typeface="+mj-lt"/>
              </a:rPr>
              <a:t>of these jobs. The other 40 percent are in information </a:t>
            </a:r>
            <a:r>
              <a:rPr lang="en-US" altLang="en-US" sz="250" b="1" dirty="0" smtClean="0">
                <a:solidFill>
                  <a:srgbClr val="000000"/>
                </a:solidFill>
                <a:latin typeface="+mj-lt"/>
              </a:rPr>
              <a:t>services</a:t>
            </a:r>
            <a:br>
              <a:rPr lang="en-US" altLang="en-US" sz="250" b="1" dirty="0" smtClean="0">
                <a:solidFill>
                  <a:srgbClr val="000000"/>
                </a:solidFill>
                <a:latin typeface="+mj-lt"/>
              </a:rPr>
            </a:br>
            <a:r>
              <a:rPr lang="en-US" altLang="en-US" sz="250" b="1" dirty="0" smtClean="0">
                <a:solidFill>
                  <a:srgbClr val="000000"/>
                </a:solidFill>
                <a:latin typeface="+mj-lt"/>
              </a:rPr>
              <a:t>such </a:t>
            </a:r>
            <a:r>
              <a:rPr lang="en-US" altLang="en-US" sz="250" b="1" dirty="0">
                <a:solidFill>
                  <a:srgbClr val="000000"/>
                </a:solidFill>
                <a:latin typeface="+mj-lt"/>
              </a:rPr>
              <a:t>as publishing and broadcasting as well as utilities such as water</a:t>
            </a:r>
          </a:p>
          <a:p>
            <a:pPr lvl="0"/>
            <a:r>
              <a:rPr lang="en-US" altLang="en-US" sz="250" b="1" dirty="0">
                <a:solidFill>
                  <a:srgbClr val="000000"/>
                </a:solidFill>
                <a:latin typeface="+mj-lt"/>
              </a:rPr>
              <a:t>and electricity.</a:t>
            </a:r>
          </a:p>
        </p:txBody>
      </p:sp>
      <p:sp>
        <p:nvSpPr>
          <p:cNvPr id="33" name="Rectangle 28"/>
          <p:cNvSpPr>
            <a:spLocks noChangeArrowheads="1"/>
          </p:cNvSpPr>
          <p:nvPr/>
        </p:nvSpPr>
        <p:spPr bwMode="auto">
          <a:xfrm>
            <a:off x="4238626" y="5337175"/>
            <a:ext cx="452047"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Financial Services</a:t>
            </a:r>
            <a:endParaRPr kumimoji="0" lang="en-US" altLang="en-US" sz="1800" b="0" i="0" u="none" strike="noStrike" cap="none" normalizeH="0" baseline="0" smtClean="0">
              <a:ln>
                <a:noFill/>
              </a:ln>
              <a:solidFill>
                <a:schemeClr val="tx1"/>
              </a:solidFill>
              <a:effectLst/>
              <a:latin typeface="+mj-lt"/>
            </a:endParaRPr>
          </a:p>
        </p:txBody>
      </p:sp>
      <p:sp>
        <p:nvSpPr>
          <p:cNvPr id="34" name="Rectangle 29"/>
          <p:cNvSpPr>
            <a:spLocks noChangeArrowheads="1"/>
          </p:cNvSpPr>
          <p:nvPr/>
        </p:nvSpPr>
        <p:spPr bwMode="auto">
          <a:xfrm>
            <a:off x="4238626" y="5399088"/>
            <a:ext cx="10643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250" b="1" dirty="0">
                <a:solidFill>
                  <a:srgbClr val="000000"/>
                </a:solidFill>
                <a:latin typeface="+mj-lt"/>
              </a:rPr>
              <a:t>This sector is often called “FIRE,” an acronym for finance, insurance,</a:t>
            </a:r>
          </a:p>
          <a:p>
            <a:pPr lvl="0"/>
            <a:r>
              <a:rPr lang="en-US" altLang="en-US" sz="250" b="1" dirty="0">
                <a:solidFill>
                  <a:srgbClr val="000000"/>
                </a:solidFill>
                <a:latin typeface="+mj-lt"/>
              </a:rPr>
              <a:t>and real estate. One-half of the financial services jobs are in banks</a:t>
            </a:r>
          </a:p>
          <a:p>
            <a:pPr lvl="0"/>
            <a:r>
              <a:rPr lang="en-US" altLang="en-US" sz="250" b="1" dirty="0">
                <a:solidFill>
                  <a:srgbClr val="000000"/>
                </a:solidFill>
                <a:latin typeface="+mj-lt"/>
              </a:rPr>
              <a:t>and other financial institutions, one-third in insurance companies,</a:t>
            </a:r>
          </a:p>
          <a:p>
            <a:pPr lvl="0"/>
            <a:r>
              <a:rPr lang="en-US" altLang="en-US" sz="250" b="1" dirty="0">
                <a:solidFill>
                  <a:srgbClr val="000000"/>
                </a:solidFill>
                <a:latin typeface="+mj-lt"/>
              </a:rPr>
              <a:t>and the remainder in real estate.</a:t>
            </a:r>
            <a:endParaRPr kumimoji="0" lang="en-US" altLang="en-US" sz="250" b="1" i="0" u="none" strike="noStrike" cap="none" normalizeH="0" baseline="0" dirty="0" smtClean="0">
              <a:ln>
                <a:noFill/>
              </a:ln>
              <a:solidFill>
                <a:schemeClr val="tx1"/>
              </a:solidFill>
              <a:effectLst/>
              <a:latin typeface="+mj-lt"/>
            </a:endParaRPr>
          </a:p>
        </p:txBody>
      </p:sp>
      <p:sp>
        <p:nvSpPr>
          <p:cNvPr id="38" name="Rectangle 33"/>
          <p:cNvSpPr>
            <a:spLocks noChangeArrowheads="1"/>
          </p:cNvSpPr>
          <p:nvPr/>
        </p:nvSpPr>
        <p:spPr bwMode="auto">
          <a:xfrm>
            <a:off x="4238626" y="2792412"/>
            <a:ext cx="503343"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0" u="none" strike="noStrike" cap="none" normalizeH="0" baseline="0" dirty="0" smtClean="0">
                <a:ln>
                  <a:noFill/>
                </a:ln>
                <a:solidFill>
                  <a:srgbClr val="FFFFFF"/>
                </a:solidFill>
                <a:effectLst/>
                <a:latin typeface="+mj-lt"/>
              </a:rPr>
              <a:t>CONSUMER SERVICES</a:t>
            </a:r>
            <a:endParaRPr kumimoji="0" lang="en-US" altLang="en-US" sz="350" b="0" i="0" u="none" strike="noStrike" cap="none" normalizeH="0" baseline="0" dirty="0" smtClean="0">
              <a:ln>
                <a:noFill/>
              </a:ln>
              <a:solidFill>
                <a:schemeClr val="tx1"/>
              </a:solidFill>
              <a:effectLst/>
              <a:latin typeface="+mj-lt"/>
            </a:endParaRPr>
          </a:p>
        </p:txBody>
      </p:sp>
      <p:sp>
        <p:nvSpPr>
          <p:cNvPr id="39" name="Rectangle 34"/>
          <p:cNvSpPr>
            <a:spLocks noChangeArrowheads="1"/>
          </p:cNvSpPr>
          <p:nvPr/>
        </p:nvSpPr>
        <p:spPr bwMode="auto">
          <a:xfrm>
            <a:off x="4238626" y="4650580"/>
            <a:ext cx="472886"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0" u="none" strike="noStrike" cap="none" normalizeH="0" baseline="0" dirty="0" smtClean="0">
                <a:ln>
                  <a:noFill/>
                </a:ln>
                <a:solidFill>
                  <a:srgbClr val="FFFFFF"/>
                </a:solidFill>
                <a:effectLst/>
                <a:latin typeface="+mj-lt"/>
              </a:rPr>
              <a:t>BUSINESS SERVICES</a:t>
            </a:r>
            <a:endParaRPr kumimoji="0" lang="en-US" altLang="en-US" sz="350" b="0" i="0" u="none" strike="noStrike" cap="none" normalizeH="0" baseline="0" dirty="0" smtClean="0">
              <a:ln>
                <a:noFill/>
              </a:ln>
              <a:solidFill>
                <a:schemeClr val="tx1"/>
              </a:solidFill>
              <a:effectLst/>
              <a:latin typeface="+mj-lt"/>
            </a:endParaRPr>
          </a:p>
        </p:txBody>
      </p:sp>
      <p:sp>
        <p:nvSpPr>
          <p:cNvPr id="40" name="Rectangle 35"/>
          <p:cNvSpPr>
            <a:spLocks noChangeArrowheads="1"/>
          </p:cNvSpPr>
          <p:nvPr/>
        </p:nvSpPr>
        <p:spPr bwMode="auto">
          <a:xfrm>
            <a:off x="4238626" y="5668167"/>
            <a:ext cx="408766"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0" u="none" strike="noStrike" cap="none" normalizeH="0" baseline="0" dirty="0" smtClean="0">
                <a:ln>
                  <a:noFill/>
                </a:ln>
                <a:solidFill>
                  <a:srgbClr val="FFFFFF"/>
                </a:solidFill>
                <a:effectLst/>
                <a:latin typeface="+mj-lt"/>
              </a:rPr>
              <a:t>PUBLIC SERVICES</a:t>
            </a:r>
            <a:endParaRPr kumimoji="0" lang="en-US" altLang="en-US" sz="350" b="0" i="0" u="none" strike="noStrike" cap="none" normalizeH="0" baseline="0" dirty="0" smtClean="0">
              <a:ln>
                <a:noFill/>
              </a:ln>
              <a:solidFill>
                <a:schemeClr val="tx1"/>
              </a:solidFill>
              <a:effectLst/>
              <a:latin typeface="+mj-lt"/>
            </a:endParaRPr>
          </a:p>
        </p:txBody>
      </p:sp>
      <p:sp>
        <p:nvSpPr>
          <p:cNvPr id="41" name="Rectangle 36"/>
          <p:cNvSpPr>
            <a:spLocks noChangeArrowheads="1"/>
          </p:cNvSpPr>
          <p:nvPr/>
        </p:nvSpPr>
        <p:spPr bwMode="auto">
          <a:xfrm>
            <a:off x="4152901" y="2670175"/>
            <a:ext cx="28693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Arial Black" panose="020B0A04020102020204" pitchFamily="34" charset="0"/>
              </a:rPr>
              <a:t>SERVICES</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42" name="Rectangle 37"/>
          <p:cNvSpPr>
            <a:spLocks noChangeArrowheads="1"/>
          </p:cNvSpPr>
          <p:nvPr/>
        </p:nvSpPr>
        <p:spPr bwMode="auto">
          <a:xfrm>
            <a:off x="3854451" y="2565402"/>
            <a:ext cx="29335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Percent of</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all U.S. jobs</a:t>
            </a:r>
            <a:endParaRPr kumimoji="0" lang="en-US" altLang="en-US" sz="1800" b="0" i="0" u="none" strike="noStrike" cap="none" normalizeH="0" baseline="0" dirty="0" smtClean="0">
              <a:ln>
                <a:noFill/>
              </a:ln>
              <a:solidFill>
                <a:schemeClr val="tx1"/>
              </a:solidFill>
              <a:effectLst/>
              <a:latin typeface="+mj-lt"/>
            </a:endParaRPr>
          </a:p>
        </p:txBody>
      </p:sp>
      <p:sp>
        <p:nvSpPr>
          <p:cNvPr id="44" name="Rectangle 39"/>
          <p:cNvSpPr>
            <a:spLocks noChangeArrowheads="1"/>
          </p:cNvSpPr>
          <p:nvPr/>
        </p:nvSpPr>
        <p:spPr bwMode="auto">
          <a:xfrm>
            <a:off x="4152901" y="6048375"/>
            <a:ext cx="100989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MANUFACTURING AND CONSTRUCTION</a:t>
            </a:r>
            <a:endParaRPr kumimoji="0" lang="en-US" altLang="en-US" sz="1800" b="0" i="0" u="none" strike="noStrike" cap="none" normalizeH="0" baseline="0" dirty="0" smtClean="0">
              <a:ln>
                <a:noFill/>
              </a:ln>
              <a:solidFill>
                <a:schemeClr val="tx1"/>
              </a:solidFill>
              <a:effectLst/>
              <a:latin typeface="+mj-lt"/>
            </a:endParaRPr>
          </a:p>
        </p:txBody>
      </p:sp>
      <p:sp>
        <p:nvSpPr>
          <p:cNvPr id="45" name="Rectangle 40"/>
          <p:cNvSpPr>
            <a:spLocks noChangeArrowheads="1"/>
          </p:cNvSpPr>
          <p:nvPr/>
        </p:nvSpPr>
        <p:spPr bwMode="auto">
          <a:xfrm>
            <a:off x="4152901" y="6342063"/>
            <a:ext cx="698909"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AGRICULTURE AND MINING</a:t>
            </a:r>
            <a:endParaRPr kumimoji="0" lang="en-US" altLang="en-US" sz="1800" b="0" i="0" u="none" strike="noStrike" cap="none" normalizeH="0" baseline="0" dirty="0" smtClean="0">
              <a:ln>
                <a:noFill/>
              </a:ln>
              <a:solidFill>
                <a:schemeClr val="tx1"/>
              </a:solidFill>
              <a:effectLst/>
              <a:latin typeface="+mj-lt"/>
            </a:endParaRPr>
          </a:p>
        </p:txBody>
      </p:sp>
      <p:sp>
        <p:nvSpPr>
          <p:cNvPr id="46" name="Rectangle 41"/>
          <p:cNvSpPr>
            <a:spLocks noChangeArrowheads="1"/>
          </p:cNvSpPr>
          <p:nvPr/>
        </p:nvSpPr>
        <p:spPr bwMode="auto">
          <a:xfrm>
            <a:off x="3890378" y="6353967"/>
            <a:ext cx="17152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2.0%</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47" name="Rectangle 42"/>
          <p:cNvSpPr>
            <a:spLocks noChangeArrowheads="1"/>
          </p:cNvSpPr>
          <p:nvPr/>
        </p:nvSpPr>
        <p:spPr bwMode="auto">
          <a:xfrm>
            <a:off x="3868738" y="6042025"/>
            <a:ext cx="2148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Arial Black" panose="020B0A04020102020204" pitchFamily="34" charset="0"/>
              </a:rPr>
              <a:t>13.0%</a:t>
            </a:r>
            <a:endParaRPr kumimoji="0" lang="en-US" altLang="en-US" sz="1800" b="0" i="0" u="none" strike="noStrike" cap="none" normalizeH="0" baseline="0" smtClean="0">
              <a:ln>
                <a:noFill/>
              </a:ln>
              <a:solidFill>
                <a:schemeClr val="tx1"/>
              </a:solidFill>
              <a:effectLst/>
              <a:latin typeface="Arial Black" panose="020B0A04020102020204" pitchFamily="34" charset="0"/>
            </a:endParaRPr>
          </a:p>
        </p:txBody>
      </p:sp>
      <p:sp>
        <p:nvSpPr>
          <p:cNvPr id="48" name="Rectangle 43"/>
          <p:cNvSpPr>
            <a:spLocks noChangeArrowheads="1"/>
          </p:cNvSpPr>
          <p:nvPr/>
        </p:nvSpPr>
        <p:spPr bwMode="auto">
          <a:xfrm>
            <a:off x="3890378" y="5649913"/>
            <a:ext cx="17152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Arial Black" panose="020B0A04020102020204" pitchFamily="34" charset="0"/>
              </a:rPr>
              <a:t>8.0%</a:t>
            </a:r>
            <a:endParaRPr kumimoji="0" lang="en-US" altLang="en-US" sz="1800" b="0" i="0" u="none" strike="noStrike" cap="none" normalizeH="0" baseline="0" smtClean="0">
              <a:ln>
                <a:noFill/>
              </a:ln>
              <a:solidFill>
                <a:schemeClr val="tx1"/>
              </a:solidFill>
              <a:effectLst/>
              <a:latin typeface="Arial Black" panose="020B0A04020102020204" pitchFamily="34" charset="0"/>
            </a:endParaRPr>
          </a:p>
        </p:txBody>
      </p:sp>
      <p:sp>
        <p:nvSpPr>
          <p:cNvPr id="49" name="Rectangle 44"/>
          <p:cNvSpPr>
            <a:spLocks noChangeArrowheads="1"/>
          </p:cNvSpPr>
          <p:nvPr/>
        </p:nvSpPr>
        <p:spPr bwMode="auto">
          <a:xfrm>
            <a:off x="3890378" y="5387975"/>
            <a:ext cx="17152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Arial Black" panose="020B0A04020102020204" pitchFamily="34" charset="0"/>
              </a:rPr>
              <a:t>5.7%</a:t>
            </a:r>
            <a:endParaRPr kumimoji="0" lang="en-US" altLang="en-US" sz="1800" b="0" i="0" u="none" strike="noStrike" cap="none" normalizeH="0" baseline="0" smtClean="0">
              <a:ln>
                <a:noFill/>
              </a:ln>
              <a:solidFill>
                <a:schemeClr val="tx1"/>
              </a:solidFill>
              <a:effectLst/>
              <a:latin typeface="Arial Black" panose="020B0A04020102020204" pitchFamily="34" charset="0"/>
            </a:endParaRPr>
          </a:p>
        </p:txBody>
      </p:sp>
      <p:sp>
        <p:nvSpPr>
          <p:cNvPr id="50" name="Rectangle 45"/>
          <p:cNvSpPr>
            <a:spLocks noChangeArrowheads="1"/>
          </p:cNvSpPr>
          <p:nvPr/>
        </p:nvSpPr>
        <p:spPr bwMode="auto">
          <a:xfrm>
            <a:off x="3890378" y="5192713"/>
            <a:ext cx="17152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Arial Black" panose="020B0A04020102020204" pitchFamily="34" charset="0"/>
              </a:rPr>
              <a:t>5.6%</a:t>
            </a:r>
            <a:endParaRPr kumimoji="0" lang="en-US" altLang="en-US" sz="1800" b="0" i="0" u="none" strike="noStrike" cap="none" normalizeH="0" baseline="0" smtClean="0">
              <a:ln>
                <a:noFill/>
              </a:ln>
              <a:solidFill>
                <a:schemeClr val="tx1"/>
              </a:solidFill>
              <a:effectLst/>
              <a:latin typeface="Arial Black" panose="020B0A04020102020204" pitchFamily="34" charset="0"/>
            </a:endParaRPr>
          </a:p>
        </p:txBody>
      </p:sp>
      <p:sp>
        <p:nvSpPr>
          <p:cNvPr id="51" name="Rectangle 46"/>
          <p:cNvSpPr>
            <a:spLocks noChangeArrowheads="1"/>
          </p:cNvSpPr>
          <p:nvPr/>
        </p:nvSpPr>
        <p:spPr bwMode="auto">
          <a:xfrm>
            <a:off x="3868738" y="4818063"/>
            <a:ext cx="2148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Arial Black" panose="020B0A04020102020204" pitchFamily="34" charset="0"/>
              </a:rPr>
              <a:t>13.9%</a:t>
            </a:r>
            <a:endParaRPr kumimoji="0" lang="en-US" altLang="en-US" sz="1800" b="0" i="0" u="none" strike="noStrike" cap="none" normalizeH="0" baseline="0" smtClean="0">
              <a:ln>
                <a:noFill/>
              </a:ln>
              <a:solidFill>
                <a:schemeClr val="tx1"/>
              </a:solidFill>
              <a:effectLst/>
              <a:latin typeface="Arial Black" panose="020B0A04020102020204" pitchFamily="34" charset="0"/>
            </a:endParaRPr>
          </a:p>
        </p:txBody>
      </p:sp>
      <p:sp>
        <p:nvSpPr>
          <p:cNvPr id="52" name="Rectangle 47"/>
          <p:cNvSpPr>
            <a:spLocks noChangeArrowheads="1"/>
          </p:cNvSpPr>
          <p:nvPr/>
        </p:nvSpPr>
        <p:spPr bwMode="auto">
          <a:xfrm>
            <a:off x="3890378" y="4527550"/>
            <a:ext cx="17152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Arial Black" panose="020B0A04020102020204" pitchFamily="34" charset="0"/>
              </a:rPr>
              <a:t>3.9%</a:t>
            </a:r>
            <a:endParaRPr kumimoji="0" lang="en-US" altLang="en-US" sz="1800" b="0" i="0" u="none" strike="noStrike" cap="none" normalizeH="0" baseline="0" smtClean="0">
              <a:ln>
                <a:noFill/>
              </a:ln>
              <a:solidFill>
                <a:schemeClr val="tx1"/>
              </a:solidFill>
              <a:effectLst/>
              <a:latin typeface="Arial Black" panose="020B0A04020102020204" pitchFamily="34" charset="0"/>
            </a:endParaRPr>
          </a:p>
        </p:txBody>
      </p:sp>
      <p:sp>
        <p:nvSpPr>
          <p:cNvPr id="53" name="Rectangle 48"/>
          <p:cNvSpPr>
            <a:spLocks noChangeArrowheads="1"/>
          </p:cNvSpPr>
          <p:nvPr/>
        </p:nvSpPr>
        <p:spPr bwMode="auto">
          <a:xfrm>
            <a:off x="3868738" y="4243388"/>
            <a:ext cx="2148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10.7%</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54" name="Rectangle 49"/>
          <p:cNvSpPr>
            <a:spLocks noChangeArrowheads="1"/>
          </p:cNvSpPr>
          <p:nvPr/>
        </p:nvSpPr>
        <p:spPr bwMode="auto">
          <a:xfrm>
            <a:off x="3890378" y="3876675"/>
            <a:ext cx="17152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9.4%</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55" name="Rectangle 50"/>
          <p:cNvSpPr>
            <a:spLocks noChangeArrowheads="1"/>
          </p:cNvSpPr>
          <p:nvPr/>
        </p:nvSpPr>
        <p:spPr bwMode="auto">
          <a:xfrm>
            <a:off x="3868738" y="3421063"/>
            <a:ext cx="2148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Arial Black" panose="020B0A04020102020204" pitchFamily="34" charset="0"/>
              </a:rPr>
              <a:t>13.1%</a:t>
            </a:r>
            <a:endParaRPr kumimoji="0" lang="en-US" altLang="en-US" sz="1800" b="0" i="0" u="none" strike="noStrike" cap="none" normalizeH="0" baseline="0" smtClean="0">
              <a:ln>
                <a:noFill/>
              </a:ln>
              <a:solidFill>
                <a:schemeClr val="tx1"/>
              </a:solidFill>
              <a:effectLst/>
              <a:latin typeface="Arial Black" panose="020B0A04020102020204" pitchFamily="34" charset="0"/>
            </a:endParaRPr>
          </a:p>
        </p:txBody>
      </p:sp>
      <p:sp>
        <p:nvSpPr>
          <p:cNvPr id="56" name="Rectangle 51"/>
          <p:cNvSpPr>
            <a:spLocks noChangeArrowheads="1"/>
          </p:cNvSpPr>
          <p:nvPr/>
        </p:nvSpPr>
        <p:spPr bwMode="auto">
          <a:xfrm>
            <a:off x="3868738" y="2951163"/>
            <a:ext cx="2148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Arial Black" panose="020B0A04020102020204" pitchFamily="34" charset="0"/>
              </a:rPr>
              <a:t>14.6%</a:t>
            </a:r>
            <a:endParaRPr kumimoji="0" lang="en-US" altLang="en-US" sz="1800" b="0" i="0" u="none" strike="noStrike" cap="none" normalizeH="0" baseline="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23435217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latin typeface="Arial (Headings)"/>
                <a:cs typeface="Times New Roman" panose="02020603050405020304" pitchFamily="18" charset="0"/>
              </a:rPr>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0564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027" y="2519340"/>
            <a:ext cx="7299318" cy="3261397"/>
          </a:xfrm>
          <a:prstGeom prst="rect">
            <a:avLst/>
          </a:prstGeom>
        </p:spPr>
      </p:pic>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12.1.1 Services, Settlements, </a:t>
            </a:r>
            <a:r>
              <a:rPr lang="en-US" altLang="en-US" sz="3400" dirty="0" smtClean="0"/>
              <a:t>and </a:t>
            </a:r>
            <a:r>
              <a:rPr lang="en-US" altLang="en-US" sz="3400" dirty="0"/>
              <a:t>Geography </a:t>
            </a:r>
            <a:r>
              <a:rPr lang="en-US" sz="2000" b="0" dirty="0"/>
              <a:t>(4 of 5)</a:t>
            </a:r>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729674"/>
          </a:xfrm>
        </p:spPr>
        <p:txBody>
          <a:bodyPr/>
          <a:lstStyle/>
          <a:p>
            <a:pPr marL="432" indent="0">
              <a:buNone/>
            </a:pPr>
            <a:r>
              <a:rPr lang="en-US" sz="2200" b="1" dirty="0"/>
              <a:t>Figure 12-2:</a:t>
            </a:r>
            <a:r>
              <a:rPr lang="en-US" sz="2200" dirty="0"/>
              <a:t> Services are the major contributor to </a:t>
            </a:r>
            <a:r>
              <a:rPr lang="en-US" sz="2200" dirty="0" smtClean="0"/>
              <a:t>G</a:t>
            </a:r>
            <a:r>
              <a:rPr lang="en-US" sz="100" dirty="0" smtClean="0"/>
              <a:t> </a:t>
            </a:r>
            <a:r>
              <a:rPr lang="en-US" sz="2200" dirty="0" smtClean="0"/>
              <a:t>D</a:t>
            </a:r>
            <a:r>
              <a:rPr lang="en-US" sz="100" dirty="0" smtClean="0"/>
              <a:t> </a:t>
            </a:r>
            <a:r>
              <a:rPr lang="en-US" sz="2200" dirty="0" smtClean="0"/>
              <a:t>P </a:t>
            </a:r>
            <a:r>
              <a:rPr lang="en-US" sz="2200" dirty="0"/>
              <a:t>in developed countries.</a:t>
            </a:r>
            <a:endParaRPr lang="en-US" sz="2200" dirty="0">
              <a:solidFill>
                <a:schemeClr val="tx1"/>
              </a:solidFill>
            </a:endParaRPr>
          </a:p>
        </p:txBody>
      </p:sp>
      <p:sp>
        <p:nvSpPr>
          <p:cNvPr id="5" name="Rectangle 4"/>
          <p:cNvSpPr>
            <a:spLocks noChangeArrowheads="1"/>
          </p:cNvSpPr>
          <p:nvPr/>
        </p:nvSpPr>
        <p:spPr bwMode="auto">
          <a:xfrm>
            <a:off x="3323873" y="5704074"/>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 name="Rectangle 6"/>
          <p:cNvSpPr>
            <a:spLocks noChangeArrowheads="1"/>
          </p:cNvSpPr>
          <p:nvPr/>
        </p:nvSpPr>
        <p:spPr bwMode="auto">
          <a:xfrm>
            <a:off x="1971142" y="3566438"/>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1900927" y="4005301"/>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4284363" y="5704074"/>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5513559" y="5704074"/>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4583972" y="5704074"/>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5208522" y="5704074"/>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8160671" y="4439067"/>
            <a:ext cx="68096"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1872574" y="4447262"/>
            <a:ext cx="68096"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1883820" y="4872505"/>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1996327" y="5316789"/>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7807292" y="3135341"/>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2269143" y="3133197"/>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2849852" y="2696895"/>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8096085" y="3569613"/>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8097227" y="5325392"/>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8148224" y="4006631"/>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8161709" y="4881515"/>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3969206" y="5704074"/>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3655237" y="5704074"/>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3020288" y="5704074"/>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2707186" y="5704074"/>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2401179" y="5704074"/>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4924985" y="5704074"/>
            <a:ext cx="68096"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5827685" y="5704074"/>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60°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6395301" y="5704074"/>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6703107" y="5704074"/>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6121245" y="5704074"/>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80°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7328354" y="5704074"/>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7007680" y="5704074"/>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7622010" y="5707077"/>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7780103" y="4411101"/>
            <a:ext cx="279489" cy="7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EQUATOR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38" name="Rectangle 42"/>
          <p:cNvSpPr>
            <a:spLocks noChangeArrowheads="1"/>
          </p:cNvSpPr>
          <p:nvPr/>
        </p:nvSpPr>
        <p:spPr bwMode="auto">
          <a:xfrm>
            <a:off x="6218858" y="5022446"/>
            <a:ext cx="629739" cy="7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30" normalizeH="0" dirty="0" smtClean="0">
                <a:ln>
                  <a:noFill/>
                </a:ln>
                <a:solidFill>
                  <a:srgbClr val="00AEEF"/>
                </a:solidFill>
                <a:effectLst>
                  <a:glow>
                    <a:schemeClr val="bg1"/>
                  </a:glow>
                </a:effectLst>
                <a:latin typeface="+mj-lt"/>
              </a:rPr>
              <a:t>TROPIC OF CAPRICORN</a:t>
            </a:r>
            <a:endParaRPr kumimoji="0" lang="en-US" altLang="en-US" sz="500" b="1" i="0" u="none" strike="noStrike" cap="none" spc="-30" normalizeH="0" dirty="0" smtClean="0">
              <a:ln>
                <a:noFill/>
              </a:ln>
              <a:solidFill>
                <a:schemeClr val="tx1"/>
              </a:solidFill>
              <a:effectLst>
                <a:glow>
                  <a:schemeClr val="bg1"/>
                </a:glow>
              </a:effectLst>
              <a:latin typeface="+mj-lt"/>
            </a:endParaRPr>
          </a:p>
        </p:txBody>
      </p:sp>
      <p:sp>
        <p:nvSpPr>
          <p:cNvPr id="39" name="Rectangle 45"/>
          <p:cNvSpPr>
            <a:spLocks noChangeArrowheads="1"/>
          </p:cNvSpPr>
          <p:nvPr/>
        </p:nvSpPr>
        <p:spPr bwMode="auto">
          <a:xfrm>
            <a:off x="7456225" y="3897218"/>
            <a:ext cx="554242" cy="7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TROPIC OF CANCER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40" name="Rectangle 39"/>
          <p:cNvSpPr>
            <a:spLocks noChangeArrowheads="1"/>
          </p:cNvSpPr>
          <p:nvPr/>
        </p:nvSpPr>
        <p:spPr bwMode="auto">
          <a:xfrm>
            <a:off x="7248629" y="2705905"/>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41" name="Rectangle 47"/>
          <p:cNvSpPr>
            <a:spLocks noChangeArrowheads="1"/>
          </p:cNvSpPr>
          <p:nvPr/>
        </p:nvSpPr>
        <p:spPr bwMode="auto">
          <a:xfrm>
            <a:off x="4733896" y="2570340"/>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2" name="Rectangle 49"/>
          <p:cNvSpPr>
            <a:spLocks noChangeArrowheads="1"/>
          </p:cNvSpPr>
          <p:nvPr/>
        </p:nvSpPr>
        <p:spPr bwMode="auto">
          <a:xfrm>
            <a:off x="4531065" y="2570340"/>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3" name="Rectangle 51"/>
          <p:cNvSpPr>
            <a:spLocks noChangeArrowheads="1"/>
          </p:cNvSpPr>
          <p:nvPr/>
        </p:nvSpPr>
        <p:spPr bwMode="auto">
          <a:xfrm>
            <a:off x="4317795" y="2570340"/>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4" name="Rectangle 52"/>
          <p:cNvSpPr>
            <a:spLocks noChangeArrowheads="1"/>
          </p:cNvSpPr>
          <p:nvPr/>
        </p:nvSpPr>
        <p:spPr bwMode="auto">
          <a:xfrm>
            <a:off x="4113341" y="2570340"/>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5" name="Rectangle 54"/>
          <p:cNvSpPr>
            <a:spLocks noChangeArrowheads="1"/>
          </p:cNvSpPr>
          <p:nvPr/>
        </p:nvSpPr>
        <p:spPr bwMode="auto">
          <a:xfrm>
            <a:off x="3879633" y="2570340"/>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6" name="Rectangle 56"/>
          <p:cNvSpPr>
            <a:spLocks noChangeArrowheads="1"/>
          </p:cNvSpPr>
          <p:nvPr/>
        </p:nvSpPr>
        <p:spPr bwMode="auto">
          <a:xfrm>
            <a:off x="3676659" y="2570340"/>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7" name="Rectangle 58"/>
          <p:cNvSpPr>
            <a:spLocks noChangeArrowheads="1"/>
          </p:cNvSpPr>
          <p:nvPr/>
        </p:nvSpPr>
        <p:spPr bwMode="auto">
          <a:xfrm>
            <a:off x="3489004" y="2570340"/>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8" name="Rectangle 59"/>
          <p:cNvSpPr>
            <a:spLocks noChangeArrowheads="1"/>
          </p:cNvSpPr>
          <p:nvPr/>
        </p:nvSpPr>
        <p:spPr bwMode="auto">
          <a:xfrm>
            <a:off x="3273616" y="2570340"/>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9" name="Rectangle 46"/>
          <p:cNvSpPr>
            <a:spLocks noChangeArrowheads="1"/>
          </p:cNvSpPr>
          <p:nvPr/>
        </p:nvSpPr>
        <p:spPr bwMode="auto">
          <a:xfrm>
            <a:off x="4971297" y="2570340"/>
            <a:ext cx="68096"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8"/>
          <p:cNvSpPr>
            <a:spLocks noChangeArrowheads="1"/>
          </p:cNvSpPr>
          <p:nvPr/>
        </p:nvSpPr>
        <p:spPr bwMode="auto">
          <a:xfrm>
            <a:off x="5153523" y="2570340"/>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1" name="Rectangle 50"/>
          <p:cNvSpPr>
            <a:spLocks noChangeArrowheads="1"/>
          </p:cNvSpPr>
          <p:nvPr/>
        </p:nvSpPr>
        <p:spPr bwMode="auto">
          <a:xfrm>
            <a:off x="5355604" y="2570340"/>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2" name="Rectangle 53"/>
          <p:cNvSpPr>
            <a:spLocks noChangeArrowheads="1"/>
          </p:cNvSpPr>
          <p:nvPr/>
        </p:nvSpPr>
        <p:spPr bwMode="auto">
          <a:xfrm>
            <a:off x="5777534" y="2570340"/>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3" name="Rectangle 55"/>
          <p:cNvSpPr>
            <a:spLocks noChangeArrowheads="1"/>
          </p:cNvSpPr>
          <p:nvPr/>
        </p:nvSpPr>
        <p:spPr bwMode="auto">
          <a:xfrm>
            <a:off x="5956274" y="2570340"/>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4" name="Rectangle 57"/>
          <p:cNvSpPr>
            <a:spLocks noChangeArrowheads="1"/>
          </p:cNvSpPr>
          <p:nvPr/>
        </p:nvSpPr>
        <p:spPr bwMode="auto">
          <a:xfrm>
            <a:off x="6170927" y="2570340"/>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5" name="Rectangle 60"/>
          <p:cNvSpPr>
            <a:spLocks noChangeArrowheads="1"/>
          </p:cNvSpPr>
          <p:nvPr/>
        </p:nvSpPr>
        <p:spPr bwMode="auto">
          <a:xfrm>
            <a:off x="6383428" y="2570340"/>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6" name="Rectangle 61"/>
          <p:cNvSpPr>
            <a:spLocks noChangeArrowheads="1"/>
          </p:cNvSpPr>
          <p:nvPr/>
        </p:nvSpPr>
        <p:spPr bwMode="auto">
          <a:xfrm>
            <a:off x="6571812" y="2570340"/>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7" name="Rectangle 62"/>
          <p:cNvSpPr>
            <a:spLocks noChangeArrowheads="1"/>
          </p:cNvSpPr>
          <p:nvPr/>
        </p:nvSpPr>
        <p:spPr bwMode="auto">
          <a:xfrm>
            <a:off x="5554821" y="2570340"/>
            <a:ext cx="108067"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3"/>
          <p:cNvSpPr>
            <a:spLocks noChangeArrowheads="1"/>
          </p:cNvSpPr>
          <p:nvPr/>
        </p:nvSpPr>
        <p:spPr bwMode="auto">
          <a:xfrm>
            <a:off x="6786611" y="2570340"/>
            <a:ext cx="148035" cy="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4"/>
          <p:cNvSpPr>
            <a:spLocks noChangeArrowheads="1"/>
          </p:cNvSpPr>
          <p:nvPr/>
        </p:nvSpPr>
        <p:spPr bwMode="auto">
          <a:xfrm>
            <a:off x="3959294" y="3650290"/>
            <a:ext cx="593618" cy="28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0" name="Rectangle 66"/>
          <p:cNvSpPr>
            <a:spLocks noChangeArrowheads="1"/>
          </p:cNvSpPr>
          <p:nvPr/>
        </p:nvSpPr>
        <p:spPr bwMode="auto">
          <a:xfrm>
            <a:off x="4785508" y="2767417"/>
            <a:ext cx="356763" cy="22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1" name="Rectangle 68"/>
          <p:cNvSpPr>
            <a:spLocks noChangeArrowheads="1"/>
          </p:cNvSpPr>
          <p:nvPr/>
        </p:nvSpPr>
        <p:spPr bwMode="auto">
          <a:xfrm>
            <a:off x="4300124" y="5038361"/>
            <a:ext cx="593618" cy="28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2" name="Rectangle 70"/>
          <p:cNvSpPr>
            <a:spLocks noChangeArrowheads="1"/>
          </p:cNvSpPr>
          <p:nvPr/>
        </p:nvSpPr>
        <p:spPr bwMode="auto">
          <a:xfrm>
            <a:off x="6113293" y="4578663"/>
            <a:ext cx="427820" cy="28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3" name="Rectangle 72"/>
          <p:cNvSpPr>
            <a:spLocks noChangeArrowheads="1"/>
          </p:cNvSpPr>
          <p:nvPr/>
        </p:nvSpPr>
        <p:spPr bwMode="auto">
          <a:xfrm>
            <a:off x="2222463" y="4562357"/>
            <a:ext cx="473711" cy="28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4" name="Rectangle 74"/>
          <p:cNvSpPr>
            <a:spLocks noChangeArrowheads="1"/>
          </p:cNvSpPr>
          <p:nvPr/>
        </p:nvSpPr>
        <p:spPr bwMode="auto">
          <a:xfrm>
            <a:off x="7552984" y="4053348"/>
            <a:ext cx="473711" cy="28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5" name="Rectangle 76"/>
          <p:cNvSpPr>
            <a:spLocks noChangeArrowheads="1"/>
          </p:cNvSpPr>
          <p:nvPr/>
        </p:nvSpPr>
        <p:spPr bwMode="auto">
          <a:xfrm>
            <a:off x="5749319" y="5393399"/>
            <a:ext cx="32567" cy="7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6" name="Rectangle 77"/>
          <p:cNvSpPr>
            <a:spLocks noChangeArrowheads="1"/>
          </p:cNvSpPr>
          <p:nvPr/>
        </p:nvSpPr>
        <p:spPr bwMode="auto">
          <a:xfrm>
            <a:off x="6076448" y="5393399"/>
            <a:ext cx="146554" cy="7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7" name="Rectangle 80"/>
          <p:cNvSpPr>
            <a:spLocks noChangeArrowheads="1"/>
          </p:cNvSpPr>
          <p:nvPr/>
        </p:nvSpPr>
        <p:spPr bwMode="auto">
          <a:xfrm>
            <a:off x="6460821" y="5393399"/>
            <a:ext cx="461295" cy="7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Miles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8" name="Rectangle 78"/>
          <p:cNvSpPr>
            <a:spLocks noChangeArrowheads="1"/>
          </p:cNvSpPr>
          <p:nvPr/>
        </p:nvSpPr>
        <p:spPr bwMode="auto">
          <a:xfrm>
            <a:off x="5749319" y="5511897"/>
            <a:ext cx="32567" cy="7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9" name="Rectangle 79"/>
          <p:cNvSpPr>
            <a:spLocks noChangeArrowheads="1"/>
          </p:cNvSpPr>
          <p:nvPr/>
        </p:nvSpPr>
        <p:spPr bwMode="auto">
          <a:xfrm>
            <a:off x="5930145" y="5511897"/>
            <a:ext cx="146554" cy="7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0" name="Rectangle 81"/>
          <p:cNvSpPr>
            <a:spLocks noChangeArrowheads="1"/>
          </p:cNvSpPr>
          <p:nvPr/>
        </p:nvSpPr>
        <p:spPr bwMode="auto">
          <a:xfrm>
            <a:off x="6171135" y="5510392"/>
            <a:ext cx="663525" cy="7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1" name="Rectangle 80"/>
          <p:cNvSpPr>
            <a:spLocks noChangeArrowheads="1"/>
          </p:cNvSpPr>
          <p:nvPr/>
        </p:nvSpPr>
        <p:spPr bwMode="auto">
          <a:xfrm>
            <a:off x="847816" y="3860744"/>
            <a:ext cx="6668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Arial Black" panose="020B0A04020102020204" pitchFamily="34" charset="0"/>
              </a:rPr>
              <a:t>Percent GDP</a:t>
            </a:r>
          </a:p>
          <a:p>
            <a:pPr lvl="0"/>
            <a:r>
              <a:rPr lang="en-US" altLang="en-US" sz="700" b="1" dirty="0">
                <a:solidFill>
                  <a:srgbClr val="000000"/>
                </a:solidFill>
                <a:effectLst>
                  <a:glow>
                    <a:schemeClr val="bg1"/>
                  </a:glow>
                </a:effectLst>
                <a:latin typeface="Arial Black" panose="020B0A04020102020204" pitchFamily="34" charset="0"/>
              </a:rPr>
              <a:t>from services</a:t>
            </a:r>
            <a:endParaRPr kumimoji="0" lang="en-US" altLang="en-US" sz="20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3" name="Rectangle 80"/>
          <p:cNvSpPr>
            <a:spLocks noChangeArrowheads="1"/>
          </p:cNvSpPr>
          <p:nvPr/>
        </p:nvSpPr>
        <p:spPr bwMode="auto">
          <a:xfrm>
            <a:off x="1049442" y="4093116"/>
            <a:ext cx="5674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70 and above</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4" name="Rectangle 80"/>
          <p:cNvSpPr>
            <a:spLocks noChangeArrowheads="1"/>
          </p:cNvSpPr>
          <p:nvPr/>
        </p:nvSpPr>
        <p:spPr bwMode="auto">
          <a:xfrm>
            <a:off x="1049442" y="4375963"/>
            <a:ext cx="3799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below 50</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5" name="Rectangle 80"/>
          <p:cNvSpPr>
            <a:spLocks noChangeArrowheads="1"/>
          </p:cNvSpPr>
          <p:nvPr/>
        </p:nvSpPr>
        <p:spPr bwMode="auto">
          <a:xfrm>
            <a:off x="1049442" y="4229166"/>
            <a:ext cx="24846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mj-lt"/>
              </a:rPr>
              <a:t>50–69</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6" name="Rectangle 80"/>
          <p:cNvSpPr>
            <a:spLocks noChangeArrowheads="1"/>
          </p:cNvSpPr>
          <p:nvPr/>
        </p:nvSpPr>
        <p:spPr bwMode="auto">
          <a:xfrm>
            <a:off x="1049442" y="4514365"/>
            <a:ext cx="31899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no data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2600199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12.1.1 Services, Settlements, </a:t>
            </a:r>
            <a:r>
              <a:rPr lang="en-US" altLang="en-US" sz="3400" dirty="0" smtClean="0"/>
              <a:t>and </a:t>
            </a:r>
            <a:r>
              <a:rPr lang="en-US" altLang="en-US" sz="3400" dirty="0"/>
              <a:t>Geography </a:t>
            </a:r>
            <a:r>
              <a:rPr lang="en-US" sz="2000" b="0" dirty="0"/>
              <a:t>(5 of 5)</a:t>
            </a:r>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634783"/>
          </a:xfrm>
        </p:spPr>
        <p:txBody>
          <a:bodyPr/>
          <a:lstStyle/>
          <a:p>
            <a:pPr marL="432" indent="0">
              <a:buNone/>
            </a:pPr>
            <a:r>
              <a:rPr lang="en-US" sz="2000" b="1" dirty="0"/>
              <a:t>Figure 12-3:</a:t>
            </a:r>
            <a:r>
              <a:rPr lang="en-US" sz="2000" dirty="0"/>
              <a:t> Recent employment growth in the United States has been in the tertiary (service) sector, especially consumer services.</a:t>
            </a:r>
            <a:endParaRPr lang="en-US" sz="20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2277" y="2428360"/>
            <a:ext cx="3551707" cy="3687908"/>
          </a:xfrm>
          <a:prstGeom prst="rect">
            <a:avLst/>
          </a:prstGeom>
        </p:spPr>
      </p:pic>
      <p:sp>
        <p:nvSpPr>
          <p:cNvPr id="10" name="Rectangle 5"/>
          <p:cNvSpPr>
            <a:spLocks noChangeArrowheads="1"/>
          </p:cNvSpPr>
          <p:nvPr/>
        </p:nvSpPr>
        <p:spPr bwMode="auto">
          <a:xfrm>
            <a:off x="2598363" y="6112903"/>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1980</a:t>
            </a:r>
            <a:endParaRPr kumimoji="0" lang="en-US" altLang="en-US" sz="1600"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a:off x="2242763" y="6112903"/>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1975</a:t>
            </a:r>
            <a:endParaRPr kumimoji="0" lang="en-US" altLang="en-US" sz="1600" b="1" i="0" u="none" strike="noStrike" cap="none" normalizeH="0" baseline="0" smtClean="0">
              <a:ln>
                <a:noFill/>
              </a:ln>
              <a:solidFill>
                <a:schemeClr val="tx1"/>
              </a:solidFill>
              <a:effectLst/>
              <a:latin typeface="+mj-lt"/>
            </a:endParaRPr>
          </a:p>
        </p:txBody>
      </p:sp>
      <p:sp>
        <p:nvSpPr>
          <p:cNvPr id="12" name="Rectangle 7"/>
          <p:cNvSpPr>
            <a:spLocks noChangeArrowheads="1"/>
          </p:cNvSpPr>
          <p:nvPr/>
        </p:nvSpPr>
        <p:spPr bwMode="auto">
          <a:xfrm>
            <a:off x="2979363" y="6112903"/>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1985</a:t>
            </a:r>
            <a:endParaRPr kumimoji="0" lang="en-US" altLang="en-US" sz="1600" b="1" i="0" u="none" strike="noStrike" cap="none" normalizeH="0" baseline="0" smtClean="0">
              <a:ln>
                <a:noFill/>
              </a:ln>
              <a:solidFill>
                <a:schemeClr val="tx1"/>
              </a:solidFill>
              <a:effectLst/>
              <a:latin typeface="+mj-lt"/>
            </a:endParaRPr>
          </a:p>
        </p:txBody>
      </p:sp>
      <p:sp>
        <p:nvSpPr>
          <p:cNvPr id="13" name="Rectangle 8"/>
          <p:cNvSpPr>
            <a:spLocks noChangeArrowheads="1"/>
          </p:cNvSpPr>
          <p:nvPr/>
        </p:nvSpPr>
        <p:spPr bwMode="auto">
          <a:xfrm>
            <a:off x="3339725" y="6112903"/>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1990</a:t>
            </a:r>
            <a:endParaRPr kumimoji="0" lang="en-US" altLang="en-US" sz="1600" b="1" i="0" u="none" strike="noStrike" cap="none" normalizeH="0" baseline="0" smtClean="0">
              <a:ln>
                <a:noFill/>
              </a:ln>
              <a:solidFill>
                <a:schemeClr val="tx1"/>
              </a:solidFill>
              <a:effectLst/>
              <a:latin typeface="+mj-lt"/>
            </a:endParaRPr>
          </a:p>
        </p:txBody>
      </p:sp>
      <p:sp>
        <p:nvSpPr>
          <p:cNvPr id="14" name="Rectangle 9"/>
          <p:cNvSpPr>
            <a:spLocks noChangeArrowheads="1"/>
          </p:cNvSpPr>
          <p:nvPr/>
        </p:nvSpPr>
        <p:spPr bwMode="auto">
          <a:xfrm>
            <a:off x="3722313" y="6112903"/>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1995</a:t>
            </a:r>
            <a:endParaRPr kumimoji="0" lang="en-US" altLang="en-US" sz="1600"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4093788" y="6112903"/>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2000</a:t>
            </a:r>
            <a:endParaRPr kumimoji="0" lang="en-US" altLang="en-US" sz="16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4463675" y="6112903"/>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2005</a:t>
            </a:r>
            <a:endParaRPr kumimoji="0" lang="en-US" altLang="en-US" sz="1600" b="1" i="0" u="none" strike="noStrike" cap="none" normalizeH="0" baseline="0" smtClean="0">
              <a:ln>
                <a:noFill/>
              </a:ln>
              <a:solidFill>
                <a:schemeClr val="tx1"/>
              </a:solidFill>
              <a:effectLst/>
              <a:latin typeface="+mj-lt"/>
            </a:endParaRPr>
          </a:p>
        </p:txBody>
      </p:sp>
      <p:sp>
        <p:nvSpPr>
          <p:cNvPr id="17" name="Rectangle 12"/>
          <p:cNvSpPr>
            <a:spLocks noChangeArrowheads="1"/>
          </p:cNvSpPr>
          <p:nvPr/>
        </p:nvSpPr>
        <p:spPr bwMode="auto">
          <a:xfrm>
            <a:off x="4841500" y="6112903"/>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2010</a:t>
            </a:r>
            <a:endParaRPr kumimoji="0" lang="en-US" altLang="en-US" sz="1600"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5211388" y="6112903"/>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2015</a:t>
            </a:r>
            <a:endParaRPr kumimoji="0" lang="en-US" altLang="en-US" sz="16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2036388" y="2350060"/>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160</a:t>
            </a:r>
            <a:endParaRPr kumimoji="0" lang="en-US" altLang="en-US" sz="1600"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2036388" y="2804085"/>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140</a:t>
            </a:r>
            <a:endParaRPr kumimoji="0" lang="en-US" altLang="en-US" sz="1600" b="1" i="0" u="none" strike="noStrike" cap="none" normalizeH="0" baseline="0" smtClean="0">
              <a:ln>
                <a:noFill/>
              </a:ln>
              <a:solidFill>
                <a:schemeClr val="tx1"/>
              </a:solidFill>
              <a:effectLst/>
              <a:latin typeface="+mj-lt"/>
            </a:endParaRPr>
          </a:p>
        </p:txBody>
      </p:sp>
      <p:sp>
        <p:nvSpPr>
          <p:cNvPr id="21" name="Rectangle 16"/>
          <p:cNvSpPr>
            <a:spLocks noChangeArrowheads="1"/>
          </p:cNvSpPr>
          <p:nvPr/>
        </p:nvSpPr>
        <p:spPr bwMode="auto">
          <a:xfrm>
            <a:off x="2036388" y="3251760"/>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120</a:t>
            </a:r>
            <a:endParaRPr kumimoji="0" lang="en-US" altLang="en-US" sz="1600" b="1" i="0" u="none" strike="noStrike" cap="none" normalizeH="0" baseline="0" smtClean="0">
              <a:ln>
                <a:noFill/>
              </a:ln>
              <a:solidFill>
                <a:schemeClr val="tx1"/>
              </a:solidFill>
              <a:effectLst/>
              <a:latin typeface="+mj-lt"/>
            </a:endParaRPr>
          </a:p>
        </p:txBody>
      </p:sp>
      <p:sp>
        <p:nvSpPr>
          <p:cNvPr id="22" name="Rectangle 17"/>
          <p:cNvSpPr>
            <a:spLocks noChangeArrowheads="1"/>
          </p:cNvSpPr>
          <p:nvPr/>
        </p:nvSpPr>
        <p:spPr bwMode="auto">
          <a:xfrm>
            <a:off x="2036388" y="370419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100</a:t>
            </a:r>
            <a:endParaRPr kumimoji="0" lang="en-US" altLang="en-US" sz="1600" b="1" i="0" u="none" strike="noStrike" cap="none" normalizeH="0" baseline="0" smtClean="0">
              <a:ln>
                <a:noFill/>
              </a:ln>
              <a:solidFill>
                <a:schemeClr val="tx1"/>
              </a:solidFill>
              <a:effectLst/>
              <a:latin typeface="+mj-lt"/>
            </a:endParaRPr>
          </a:p>
        </p:txBody>
      </p:sp>
      <p:sp>
        <p:nvSpPr>
          <p:cNvPr id="23" name="Rectangle 18"/>
          <p:cNvSpPr>
            <a:spLocks noChangeArrowheads="1"/>
          </p:cNvSpPr>
          <p:nvPr/>
        </p:nvSpPr>
        <p:spPr bwMode="auto">
          <a:xfrm>
            <a:off x="2114936" y="4156635"/>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80</a:t>
            </a:r>
            <a:endParaRPr kumimoji="0" lang="en-US" altLang="en-US" sz="1600" b="1" i="0" u="none" strike="noStrike" cap="none" normalizeH="0" baseline="0" smtClean="0">
              <a:ln>
                <a:noFill/>
              </a:ln>
              <a:solidFill>
                <a:schemeClr val="tx1"/>
              </a:solidFill>
              <a:effectLst/>
              <a:latin typeface="+mj-lt"/>
            </a:endParaRPr>
          </a:p>
        </p:txBody>
      </p:sp>
      <p:sp>
        <p:nvSpPr>
          <p:cNvPr id="24" name="Rectangle 19"/>
          <p:cNvSpPr>
            <a:spLocks noChangeArrowheads="1"/>
          </p:cNvSpPr>
          <p:nvPr/>
        </p:nvSpPr>
        <p:spPr bwMode="auto">
          <a:xfrm>
            <a:off x="2114936" y="4604310"/>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60</a:t>
            </a:r>
            <a:endParaRPr kumimoji="0" lang="en-US" altLang="en-US" sz="1600" b="1" i="0" u="none" strike="noStrike" cap="none" normalizeH="0" baseline="0" dirty="0" smtClean="0">
              <a:ln>
                <a:noFill/>
              </a:ln>
              <a:solidFill>
                <a:schemeClr val="tx1"/>
              </a:solidFill>
              <a:effectLst/>
              <a:latin typeface="+mj-lt"/>
            </a:endParaRPr>
          </a:p>
        </p:txBody>
      </p:sp>
      <p:sp>
        <p:nvSpPr>
          <p:cNvPr id="25" name="Rectangle 20"/>
          <p:cNvSpPr>
            <a:spLocks noChangeArrowheads="1"/>
          </p:cNvSpPr>
          <p:nvPr/>
        </p:nvSpPr>
        <p:spPr bwMode="auto">
          <a:xfrm>
            <a:off x="2114936" y="5058335"/>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40</a:t>
            </a:r>
            <a:endParaRPr kumimoji="0" lang="en-US" altLang="en-US" sz="1600" b="1" i="0" u="none" strike="noStrike" cap="none" normalizeH="0" baseline="0" smtClean="0">
              <a:ln>
                <a:noFill/>
              </a:ln>
              <a:solidFill>
                <a:schemeClr val="tx1"/>
              </a:solidFill>
              <a:effectLst/>
              <a:latin typeface="+mj-lt"/>
            </a:endParaRPr>
          </a:p>
        </p:txBody>
      </p:sp>
      <p:sp>
        <p:nvSpPr>
          <p:cNvPr id="26" name="Rectangle 21"/>
          <p:cNvSpPr>
            <a:spLocks noChangeArrowheads="1"/>
          </p:cNvSpPr>
          <p:nvPr/>
        </p:nvSpPr>
        <p:spPr bwMode="auto">
          <a:xfrm>
            <a:off x="2114936" y="5504423"/>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20</a:t>
            </a:r>
            <a:endParaRPr kumimoji="0" lang="en-US" altLang="en-US" sz="1600" b="1" i="0" u="none" strike="noStrike" cap="none" normalizeH="0" baseline="0" smtClean="0">
              <a:ln>
                <a:noFill/>
              </a:ln>
              <a:solidFill>
                <a:schemeClr val="tx1"/>
              </a:solidFill>
              <a:effectLst/>
              <a:latin typeface="+mj-lt"/>
            </a:endParaRPr>
          </a:p>
        </p:txBody>
      </p:sp>
      <p:sp>
        <p:nvSpPr>
          <p:cNvPr id="27" name="Rectangle 22"/>
          <p:cNvSpPr>
            <a:spLocks noChangeArrowheads="1"/>
          </p:cNvSpPr>
          <p:nvPr/>
        </p:nvSpPr>
        <p:spPr bwMode="auto">
          <a:xfrm>
            <a:off x="2193482" y="5958448"/>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28" name="Rectangle 23"/>
          <p:cNvSpPr>
            <a:spLocks noChangeArrowheads="1"/>
          </p:cNvSpPr>
          <p:nvPr/>
        </p:nvSpPr>
        <p:spPr bwMode="auto">
          <a:xfrm>
            <a:off x="3755650" y="6287528"/>
            <a:ext cx="39433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Black" panose="020B0A04020102020204" pitchFamily="34" charset="0"/>
              </a:rPr>
              <a:t>Year</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9" name="Rectangle 24"/>
          <p:cNvSpPr>
            <a:spLocks noChangeArrowheads="1"/>
          </p:cNvSpPr>
          <p:nvPr/>
        </p:nvSpPr>
        <p:spPr bwMode="auto">
          <a:xfrm rot="16200000">
            <a:off x="844743" y="4070652"/>
            <a:ext cx="210314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Black" panose="020B0A04020102020204" pitchFamily="34" charset="0"/>
              </a:rPr>
              <a:t>Number of jobs (millions)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30" name="Rectangle 25"/>
          <p:cNvSpPr>
            <a:spLocks noChangeArrowheads="1"/>
          </p:cNvSpPr>
          <p:nvPr/>
        </p:nvSpPr>
        <p:spPr bwMode="auto">
          <a:xfrm>
            <a:off x="5522538" y="4845610"/>
            <a:ext cx="11782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Public services</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31" name="Rectangle 26"/>
          <p:cNvSpPr>
            <a:spLocks noChangeArrowheads="1"/>
          </p:cNvSpPr>
          <p:nvPr/>
        </p:nvSpPr>
        <p:spPr bwMode="auto">
          <a:xfrm>
            <a:off x="5522538" y="2416735"/>
            <a:ext cx="14875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100" b="1" dirty="0">
                <a:solidFill>
                  <a:srgbClr val="000000"/>
                </a:solidFill>
                <a:latin typeface="Arial Black" panose="020B0A04020102020204" pitchFamily="34" charset="0"/>
              </a:rPr>
              <a:t>TERTIARY </a:t>
            </a:r>
            <a:r>
              <a:rPr lang="en-US" altLang="en-US" sz="1100" b="1" dirty="0" smtClean="0">
                <a:solidFill>
                  <a:srgbClr val="000000"/>
                </a:solidFill>
                <a:latin typeface="Arial Black" panose="020B0A04020102020204" pitchFamily="34" charset="0"/>
              </a:rPr>
              <a:t>SECTOR</a:t>
            </a:r>
          </a:p>
          <a:p>
            <a:pPr lvl="0"/>
            <a:r>
              <a:rPr lang="en-US" altLang="en-US" sz="1100" b="1" dirty="0" smtClean="0">
                <a:solidFill>
                  <a:srgbClr val="000000"/>
                </a:solidFill>
                <a:latin typeface="Arial Black" panose="020B0A04020102020204" pitchFamily="34" charset="0"/>
              </a:rPr>
              <a:t>Consumer </a:t>
            </a:r>
            <a:r>
              <a:rPr lang="en-US" altLang="en-US" sz="1100" b="1" dirty="0">
                <a:solidFill>
                  <a:srgbClr val="000000"/>
                </a:solidFill>
                <a:latin typeface="Arial Black" panose="020B0A04020102020204" pitchFamily="34" charset="0"/>
              </a:rPr>
              <a:t>services</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32" name="Rectangle 27"/>
          <p:cNvSpPr>
            <a:spLocks noChangeArrowheads="1"/>
          </p:cNvSpPr>
          <p:nvPr/>
        </p:nvSpPr>
        <p:spPr bwMode="auto">
          <a:xfrm>
            <a:off x="5844800" y="5040873"/>
            <a:ext cx="79348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Government</a:t>
            </a:r>
            <a:endParaRPr kumimoji="0" lang="en-US" altLang="en-US" b="1" i="0" u="none" strike="noStrike" cap="none" normalizeH="0" baseline="0" dirty="0" smtClean="0">
              <a:ln>
                <a:noFill/>
              </a:ln>
              <a:solidFill>
                <a:schemeClr val="tx1"/>
              </a:solidFill>
              <a:effectLst/>
              <a:latin typeface="+mj-lt"/>
            </a:endParaRPr>
          </a:p>
        </p:txBody>
      </p:sp>
      <p:sp>
        <p:nvSpPr>
          <p:cNvPr id="34" name="Rectangle 29"/>
          <p:cNvSpPr>
            <a:spLocks noChangeArrowheads="1"/>
          </p:cNvSpPr>
          <p:nvPr/>
        </p:nvSpPr>
        <p:spPr bwMode="auto">
          <a:xfrm>
            <a:off x="5844800" y="2777098"/>
            <a:ext cx="132247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Retail and wholesale</a:t>
            </a:r>
            <a:endParaRPr kumimoji="0" lang="en-US" altLang="en-US" b="1" i="0" u="none" strike="noStrike" cap="none" normalizeH="0" baseline="0" smtClean="0">
              <a:ln>
                <a:noFill/>
              </a:ln>
              <a:solidFill>
                <a:schemeClr val="tx1"/>
              </a:solidFill>
              <a:effectLst/>
              <a:latin typeface="+mj-lt"/>
            </a:endParaRPr>
          </a:p>
        </p:txBody>
      </p:sp>
      <p:sp>
        <p:nvSpPr>
          <p:cNvPr id="35" name="Rectangle 30"/>
          <p:cNvSpPr>
            <a:spLocks noChangeArrowheads="1"/>
          </p:cNvSpPr>
          <p:nvPr/>
        </p:nvSpPr>
        <p:spPr bwMode="auto">
          <a:xfrm>
            <a:off x="5844800" y="2978710"/>
            <a:ext cx="11060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latin typeface="+mj-lt"/>
              </a:rPr>
              <a:t>Health and social</a:t>
            </a:r>
          </a:p>
          <a:p>
            <a:pPr lvl="0"/>
            <a:r>
              <a:rPr lang="en-US" altLang="en-US" sz="1050" b="1" dirty="0">
                <a:solidFill>
                  <a:srgbClr val="000000"/>
                </a:solidFill>
                <a:latin typeface="+mj-lt"/>
              </a:rPr>
              <a:t>services</a:t>
            </a:r>
            <a:endParaRPr kumimoji="0" lang="en-US" altLang="en-US" b="1" i="0" u="none" strike="noStrike" cap="none" normalizeH="0" baseline="0" dirty="0" smtClean="0">
              <a:ln>
                <a:noFill/>
              </a:ln>
              <a:solidFill>
                <a:schemeClr val="tx1"/>
              </a:solidFill>
              <a:effectLst/>
              <a:latin typeface="+mj-lt"/>
            </a:endParaRPr>
          </a:p>
        </p:txBody>
      </p:sp>
      <p:sp>
        <p:nvSpPr>
          <p:cNvPr id="37" name="Rectangle 32"/>
          <p:cNvSpPr>
            <a:spLocks noChangeArrowheads="1"/>
          </p:cNvSpPr>
          <p:nvPr/>
        </p:nvSpPr>
        <p:spPr bwMode="auto">
          <a:xfrm>
            <a:off x="5844800" y="3321610"/>
            <a:ext cx="64921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Education</a:t>
            </a:r>
            <a:endParaRPr kumimoji="0" lang="en-US" altLang="en-US" b="1" i="0" u="none" strike="noStrike" cap="none" normalizeH="0" baseline="0" smtClean="0">
              <a:ln>
                <a:noFill/>
              </a:ln>
              <a:solidFill>
                <a:schemeClr val="tx1"/>
              </a:solidFill>
              <a:effectLst/>
              <a:latin typeface="+mj-lt"/>
            </a:endParaRPr>
          </a:p>
        </p:txBody>
      </p:sp>
      <p:sp>
        <p:nvSpPr>
          <p:cNvPr id="38" name="Rectangle 33"/>
          <p:cNvSpPr>
            <a:spLocks noChangeArrowheads="1"/>
          </p:cNvSpPr>
          <p:nvPr/>
        </p:nvSpPr>
        <p:spPr bwMode="auto">
          <a:xfrm>
            <a:off x="5844800" y="3523223"/>
            <a:ext cx="146354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Leisure and hospitality</a:t>
            </a:r>
            <a:endParaRPr kumimoji="0" lang="en-US" altLang="en-US" b="1" i="0" u="none" strike="noStrike" cap="none" normalizeH="0" baseline="0" smtClean="0">
              <a:ln>
                <a:noFill/>
              </a:ln>
              <a:solidFill>
                <a:schemeClr val="tx1"/>
              </a:solidFill>
              <a:effectLst/>
              <a:latin typeface="+mj-lt"/>
            </a:endParaRPr>
          </a:p>
        </p:txBody>
      </p:sp>
      <p:sp>
        <p:nvSpPr>
          <p:cNvPr id="39" name="Rectangle 34"/>
          <p:cNvSpPr>
            <a:spLocks noChangeArrowheads="1"/>
          </p:cNvSpPr>
          <p:nvPr/>
        </p:nvSpPr>
        <p:spPr bwMode="auto">
          <a:xfrm>
            <a:off x="5844800" y="3731185"/>
            <a:ext cx="93775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Other services</a:t>
            </a:r>
            <a:endParaRPr kumimoji="0" lang="en-US" altLang="en-US" b="1" i="0" u="none" strike="noStrike" cap="none" normalizeH="0" baseline="0" dirty="0" smtClean="0">
              <a:ln>
                <a:noFill/>
              </a:ln>
              <a:solidFill>
                <a:schemeClr val="tx1"/>
              </a:solidFill>
              <a:effectLst/>
              <a:latin typeface="+mj-lt"/>
            </a:endParaRPr>
          </a:p>
        </p:txBody>
      </p:sp>
      <p:sp>
        <p:nvSpPr>
          <p:cNvPr id="40" name="Rectangle 35"/>
          <p:cNvSpPr>
            <a:spLocks noChangeArrowheads="1"/>
          </p:cNvSpPr>
          <p:nvPr/>
        </p:nvSpPr>
        <p:spPr bwMode="auto">
          <a:xfrm>
            <a:off x="5522538" y="5226610"/>
            <a:ext cx="167353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Black" panose="020B0A04020102020204" pitchFamily="34" charset="0"/>
              </a:rPr>
              <a:t>SECONDARY SECTOR</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41" name="Rectangle 36"/>
          <p:cNvSpPr>
            <a:spLocks noChangeArrowheads="1"/>
          </p:cNvSpPr>
          <p:nvPr/>
        </p:nvSpPr>
        <p:spPr bwMode="auto">
          <a:xfrm>
            <a:off x="5844800" y="5428223"/>
            <a:ext cx="109004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Manufacturing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and construction</a:t>
            </a:r>
            <a:endParaRPr kumimoji="0" lang="en-US" altLang="en-US" b="1" i="0" u="none" strike="noStrike" cap="none" normalizeH="0" baseline="0" dirty="0" smtClean="0">
              <a:ln>
                <a:noFill/>
              </a:ln>
              <a:solidFill>
                <a:schemeClr val="tx1"/>
              </a:solidFill>
              <a:effectLst/>
              <a:latin typeface="+mj-lt"/>
            </a:endParaRPr>
          </a:p>
        </p:txBody>
      </p:sp>
      <p:sp>
        <p:nvSpPr>
          <p:cNvPr id="43" name="Rectangle 38"/>
          <p:cNvSpPr>
            <a:spLocks noChangeArrowheads="1"/>
          </p:cNvSpPr>
          <p:nvPr/>
        </p:nvSpPr>
        <p:spPr bwMode="auto">
          <a:xfrm>
            <a:off x="5522538" y="5750485"/>
            <a:ext cx="141545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Black" panose="020B0A04020102020204" pitchFamily="34" charset="0"/>
              </a:rPr>
              <a:t>PRIMARY SECTOR</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44" name="Rectangle 39"/>
          <p:cNvSpPr>
            <a:spLocks noChangeArrowheads="1"/>
          </p:cNvSpPr>
          <p:nvPr/>
        </p:nvSpPr>
        <p:spPr bwMode="auto">
          <a:xfrm>
            <a:off x="5844800" y="5952098"/>
            <a:ext cx="146995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Agriculture and mining</a:t>
            </a:r>
            <a:endParaRPr kumimoji="0" lang="en-US" altLang="en-US" b="1" i="0" u="none" strike="noStrike" cap="none" normalizeH="0" baseline="0" smtClean="0">
              <a:ln>
                <a:noFill/>
              </a:ln>
              <a:solidFill>
                <a:schemeClr val="tx1"/>
              </a:solidFill>
              <a:effectLst/>
              <a:latin typeface="+mj-lt"/>
            </a:endParaRPr>
          </a:p>
        </p:txBody>
      </p:sp>
      <p:sp>
        <p:nvSpPr>
          <p:cNvPr id="45" name="Rectangle 40"/>
          <p:cNvSpPr>
            <a:spLocks noChangeArrowheads="1"/>
          </p:cNvSpPr>
          <p:nvPr/>
        </p:nvSpPr>
        <p:spPr bwMode="auto">
          <a:xfrm>
            <a:off x="5522538" y="3905810"/>
            <a:ext cx="13978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Business services</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46" name="Rectangle 41"/>
          <p:cNvSpPr>
            <a:spLocks noChangeArrowheads="1"/>
          </p:cNvSpPr>
          <p:nvPr/>
        </p:nvSpPr>
        <p:spPr bwMode="auto">
          <a:xfrm>
            <a:off x="5844800" y="4102660"/>
            <a:ext cx="80791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Professional</a:t>
            </a:r>
            <a:endParaRPr kumimoji="0" lang="en-US" altLang="en-US" b="1" i="0" u="none" strike="noStrike" cap="none" normalizeH="0" baseline="0" smtClean="0">
              <a:ln>
                <a:noFill/>
              </a:ln>
              <a:solidFill>
                <a:schemeClr val="tx1"/>
              </a:solidFill>
              <a:effectLst/>
              <a:latin typeface="+mj-lt"/>
            </a:endParaRPr>
          </a:p>
        </p:txBody>
      </p:sp>
      <p:sp>
        <p:nvSpPr>
          <p:cNvPr id="47" name="Rectangle 42"/>
          <p:cNvSpPr>
            <a:spLocks noChangeArrowheads="1"/>
          </p:cNvSpPr>
          <p:nvPr/>
        </p:nvSpPr>
        <p:spPr bwMode="auto">
          <a:xfrm>
            <a:off x="5844800" y="4310623"/>
            <a:ext cx="10147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latin typeface="+mj-lt"/>
              </a:rPr>
              <a:t>Transportation</a:t>
            </a:r>
          </a:p>
          <a:p>
            <a:pPr lvl="0"/>
            <a:r>
              <a:rPr lang="en-US" altLang="en-US" sz="1050" b="1" dirty="0">
                <a:solidFill>
                  <a:srgbClr val="000000"/>
                </a:solidFill>
                <a:latin typeface="+mj-lt"/>
              </a:rPr>
              <a:t>and information</a:t>
            </a:r>
            <a:endParaRPr kumimoji="0" lang="en-US" altLang="en-US" b="1" i="0" u="none" strike="noStrike" cap="none" normalizeH="0" baseline="0" dirty="0" smtClean="0">
              <a:ln>
                <a:noFill/>
              </a:ln>
              <a:solidFill>
                <a:schemeClr val="tx1"/>
              </a:solidFill>
              <a:effectLst/>
              <a:latin typeface="+mj-lt"/>
            </a:endParaRPr>
          </a:p>
        </p:txBody>
      </p:sp>
      <p:sp>
        <p:nvSpPr>
          <p:cNvPr id="49" name="Rectangle 44"/>
          <p:cNvSpPr>
            <a:spLocks noChangeArrowheads="1"/>
          </p:cNvSpPr>
          <p:nvPr/>
        </p:nvSpPr>
        <p:spPr bwMode="auto">
          <a:xfrm>
            <a:off x="5844800" y="4653523"/>
            <a:ext cx="58189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Financial</a:t>
            </a:r>
            <a:endParaRPr kumimoji="0" lang="en-US" altLang="en-US"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904794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2B761-6C51-46D8-9BB9-B6CA1810593F}"/>
              </a:ext>
            </a:extLst>
          </p:cNvPr>
          <p:cNvSpPr>
            <a:spLocks noGrp="1"/>
          </p:cNvSpPr>
          <p:nvPr>
            <p:ph type="title"/>
          </p:nvPr>
        </p:nvSpPr>
        <p:spPr/>
        <p:txBody>
          <a:bodyPr/>
          <a:lstStyle/>
          <a:p>
            <a:r>
              <a:rPr lang="en-US" altLang="en-US" sz="3400" dirty="0"/>
              <a:t>Key Issue 2: Where Are Consumer Services Distributed?</a:t>
            </a:r>
            <a:endParaRPr lang="en-US" sz="3400" dirty="0"/>
          </a:p>
        </p:txBody>
      </p:sp>
      <p:sp>
        <p:nvSpPr>
          <p:cNvPr id="3" name="Content Placeholder 2">
            <a:extLst>
              <a:ext uri="{FF2B5EF4-FFF2-40B4-BE49-F238E27FC236}">
                <a16:creationId xmlns:a16="http://schemas.microsoft.com/office/drawing/2014/main" id="{3CDF6349-02BF-402A-8F61-9F0E6A47363F}"/>
              </a:ext>
            </a:extLst>
          </p:cNvPr>
          <p:cNvSpPr>
            <a:spLocks noGrp="1"/>
          </p:cNvSpPr>
          <p:nvPr>
            <p:ph sz="quarter" idx="13"/>
          </p:nvPr>
        </p:nvSpPr>
        <p:spPr/>
        <p:txBody>
          <a:bodyPr/>
          <a:lstStyle/>
          <a:p>
            <a:pPr marL="432" indent="0">
              <a:buNone/>
            </a:pPr>
            <a:r>
              <a:rPr lang="en-US" b="1" dirty="0">
                <a:solidFill>
                  <a:srgbClr val="007FA3"/>
                </a:solidFill>
              </a:rPr>
              <a:t>12.2.1</a:t>
            </a:r>
            <a:r>
              <a:rPr lang="en-US" dirty="0"/>
              <a:t> Central Place Theory</a:t>
            </a:r>
          </a:p>
          <a:p>
            <a:pPr marL="432" indent="0">
              <a:buNone/>
            </a:pPr>
            <a:r>
              <a:rPr lang="en-US" b="1" dirty="0">
                <a:solidFill>
                  <a:srgbClr val="007FA3"/>
                </a:solidFill>
              </a:rPr>
              <a:t>12.2.2</a:t>
            </a:r>
            <a:r>
              <a:rPr lang="en-US" dirty="0"/>
              <a:t> Hierarchy of Consumer Services</a:t>
            </a:r>
          </a:p>
          <a:p>
            <a:pPr marL="432" indent="0">
              <a:buNone/>
            </a:pPr>
            <a:r>
              <a:rPr lang="en-US" b="1" dirty="0">
                <a:solidFill>
                  <a:srgbClr val="007FA3"/>
                </a:solidFill>
              </a:rPr>
              <a:t>12.2.3</a:t>
            </a:r>
            <a:r>
              <a:rPr lang="en-US" dirty="0"/>
              <a:t> Market Area Analysis</a:t>
            </a:r>
          </a:p>
          <a:p>
            <a:pPr marL="432" indent="0">
              <a:buNone/>
            </a:pPr>
            <a:r>
              <a:rPr lang="en-US" b="1" dirty="0">
                <a:solidFill>
                  <a:srgbClr val="007FA3"/>
                </a:solidFill>
              </a:rPr>
              <a:t>12.2.4</a:t>
            </a:r>
            <a:r>
              <a:rPr lang="en-US" dirty="0"/>
              <a:t> Periodic </a:t>
            </a:r>
            <a:r>
              <a:rPr lang="en-US" dirty="0" smtClean="0"/>
              <a:t>and </a:t>
            </a:r>
            <a:r>
              <a:rPr lang="en-US" dirty="0"/>
              <a:t>Sharing Services</a:t>
            </a:r>
          </a:p>
        </p:txBody>
      </p:sp>
    </p:spTree>
    <p:extLst>
      <p:ext uri="{BB962C8B-B14F-4D97-AF65-F5344CB8AC3E}">
        <p14:creationId xmlns:p14="http://schemas.microsoft.com/office/powerpoint/2010/main" val="2996422754"/>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11629</TotalTime>
  <Words>5023</Words>
  <Application>Microsoft Office PowerPoint</Application>
  <PresentationFormat>On-screen Show (4:3)</PresentationFormat>
  <Paragraphs>1565</Paragraphs>
  <Slides>60</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60</vt:i4>
      </vt:variant>
    </vt:vector>
  </HeadingPairs>
  <TitlesOfParts>
    <vt:vector size="71" baseType="lpstr">
      <vt:lpstr>Arial</vt:lpstr>
      <vt:lpstr>Arial (body)</vt:lpstr>
      <vt:lpstr>Arial (Headings)</vt:lpstr>
      <vt:lpstr>Arial Black</vt:lpstr>
      <vt:lpstr>Frutiger Neue LT Pro Medium</vt:lpstr>
      <vt:lpstr>Noto Sans Symbols</vt:lpstr>
      <vt:lpstr>Segoe UI Symbol</vt:lpstr>
      <vt:lpstr>Times New Roman</vt:lpstr>
      <vt:lpstr>Verdana</vt:lpstr>
      <vt:lpstr>508 Lecture</vt:lpstr>
      <vt:lpstr>1_508 Lecture</vt:lpstr>
      <vt:lpstr>The Cultural Landscape: An Introduction to Human Geography</vt:lpstr>
      <vt:lpstr>Services and Settlements: Key Issues</vt:lpstr>
      <vt:lpstr>Key Issue 1: Where Are Languages Distributed?</vt:lpstr>
      <vt:lpstr>12.1.1 Services, Settlements, and Geography (1 of 5)</vt:lpstr>
      <vt:lpstr>12.1.1 Services, Settlements, and Geography (2 of 5)</vt:lpstr>
      <vt:lpstr>12.1.1 Services, Settlements, and Geography (3 of 5)</vt:lpstr>
      <vt:lpstr>12.1.1 Services, Settlements, and Geography (4 of 5)</vt:lpstr>
      <vt:lpstr>12.1.1 Services, Settlements, and Geography (5 of 5)</vt:lpstr>
      <vt:lpstr>Key Issue 2: Where Are Consumer Services Distributed?</vt:lpstr>
      <vt:lpstr>12.2.1 Central Place Theory (1 of 4)</vt:lpstr>
      <vt:lpstr>12.2.1 Central Place Theory (2 of 4)</vt:lpstr>
      <vt:lpstr>12.2.1 Central Place Theory (3 of 4)</vt:lpstr>
      <vt:lpstr>12.2.1 Central Place Theory (4 of 4)</vt:lpstr>
      <vt:lpstr>12.2.2 Hierarchy of Consumer Services (1 of 5)</vt:lpstr>
      <vt:lpstr>12.2.2 Hierarchy of Consumer Services (2 of 5)</vt:lpstr>
      <vt:lpstr>12.2.2 Hierarchy of Consumer Services (3 of 5)</vt:lpstr>
      <vt:lpstr>12.2.2 Hierarchy of Consumer Services (4 of 5)</vt:lpstr>
      <vt:lpstr>12.2.2 Hierarchy of Consumer Services (5 of 5)</vt:lpstr>
      <vt:lpstr>12.2.3 Market Area Analysis (1 of 4)</vt:lpstr>
      <vt:lpstr>12.2.3 Market Area Analysis (2 of 4)</vt:lpstr>
      <vt:lpstr>12.2.3 Market Area Analysis (3 of 4)</vt:lpstr>
      <vt:lpstr>12.2.3 Market Area Analysis (4 of 4)</vt:lpstr>
      <vt:lpstr>12.2.4 Periodic and Sharing Services (1 of 3)</vt:lpstr>
      <vt:lpstr>12.2.4 Periodic and Sharing Services (2 of 3)</vt:lpstr>
      <vt:lpstr>12.2.4 Periodic and Sharing Services (3 of 3)</vt:lpstr>
      <vt:lpstr>Key Issue 3: Where are Business Services Distributed?</vt:lpstr>
      <vt:lpstr>12.3.1 Hierarchy of Business Services (1 of 4)</vt:lpstr>
      <vt:lpstr>12.3.1 Hierarchy of Business Services (2 of 4)</vt:lpstr>
      <vt:lpstr>12.3.1 Hierarchy of Business Services (3 of 4)</vt:lpstr>
      <vt:lpstr>12.3.1 Hierarchy of Business Services (4 of 4)</vt:lpstr>
      <vt:lpstr>12.3.2 Business Services in Developing Countries (1 of 3)</vt:lpstr>
      <vt:lpstr>12.3.2 Business Services in Developing Countries (2 of 3)</vt:lpstr>
      <vt:lpstr>12.3.2 Business Services in Developing Countries (3 of 3)</vt:lpstr>
      <vt:lpstr>12.3.3 Economic Specialization of Settlements (1 of 4)</vt:lpstr>
      <vt:lpstr>12.3.3 Economic Specialization of Settlements (2 of 4)</vt:lpstr>
      <vt:lpstr>12.3.3 Economic Specialization of Settlements (3 of 4)</vt:lpstr>
      <vt:lpstr>12.3.3 Economic Specialization of Settlements (4 of 4)</vt:lpstr>
      <vt:lpstr>Key Issue 4: Why Do Services Cluster in Settlements?</vt:lpstr>
      <vt:lpstr>12.4.1 Services in Rural Settlements (1 of 6)</vt:lpstr>
      <vt:lpstr>12.4.1 Services in Rural Settlements (2 of 6)</vt:lpstr>
      <vt:lpstr>12.4.1 Services in Rural Settlements (3 of 6)</vt:lpstr>
      <vt:lpstr>12.4.1 Services in Rural Settlements (4 of 6)</vt:lpstr>
      <vt:lpstr>12.4.1 Services in Rural Settlements (5 of 6)</vt:lpstr>
      <vt:lpstr>12.4.1 Services in Rural Settlements (6 of 6)</vt:lpstr>
      <vt:lpstr>12.4.2 Services in Early Urban Settlements (1 of 4)</vt:lpstr>
      <vt:lpstr>12.4.2 Services in Early Urban Settlements (2 of 4)</vt:lpstr>
      <vt:lpstr>12.4.2 Services in Early Urban Settlements (3 of 4)</vt:lpstr>
      <vt:lpstr>12.4.2 Services in Early Urban Settlements (4 of 4)</vt:lpstr>
      <vt:lpstr>12.4.3 Urbanization (1 of 5)</vt:lpstr>
      <vt:lpstr>12.4.3 Urbanization (2 of 5)</vt:lpstr>
      <vt:lpstr>12.4.3 Urbanization (3 of 5)</vt:lpstr>
      <vt:lpstr>12.4.3 Urbanization (4 of 5)</vt:lpstr>
      <vt:lpstr>12.4.3 Urbanization (5 of 5)</vt:lpstr>
      <vt:lpstr>12.4.4 Megacities (1 of 6)</vt:lpstr>
      <vt:lpstr>12.4.4 Megacities (2 of 6)</vt:lpstr>
      <vt:lpstr>12.4.4 Megacities (3 of 6)</vt:lpstr>
      <vt:lpstr>12.4.4 Megacities (4 of 6)</vt:lpstr>
      <vt:lpstr>12.4.4 Megacities (5 of 6)</vt:lpstr>
      <vt:lpstr>12.4.4 Megacities (6 of 6)</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Cultural Landscape: An Introduction to Human Geography, Thirteenth Edition, Chapter 12, Services and Settlements</dc:title>
  <dc:subject>Science</dc:subject>
  <dc:creator>Rubenstein</dc:creator>
  <cp:keywords>The Cultural Landscape</cp:keywords>
  <cp:lastModifiedBy>Raja B</cp:lastModifiedBy>
  <cp:revision>1580</cp:revision>
  <dcterms:modified xsi:type="dcterms:W3CDTF">2019-07-09T13:25:03Z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