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36" r:id="rId4"/>
    <p:sldId id="293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4" r:id="rId32"/>
    <p:sldId id="36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5BE2C0-BB75-40F6-89D4-639A58F7D54C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4FA343-2417-4E5F-9F52-1B5D44963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D37F2-CC6F-4606-BA7D-0DCFAFD5B3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DD4A618-A5DC-40B2-8697-9570E3C7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ABA98B7-9CA9-4FA3-BF03-A3565A21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1C558F9-3DF7-42DA-9AFB-EB891F6A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B4F186D-4E39-447B-8CE3-1FB07CAA8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97772A6-663E-4985-B1A8-8B25E74BB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A3A9976-0EDB-4FC8-87F8-64B09B1D2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0FB04A2-922B-47D9-9D95-31FB2BC5D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D18BAC6-1BDE-4101-8DA7-2A898812A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CEC9725-2B8A-4210-A1BD-013A44CFE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69E07DD-6687-4BB5-9084-7C1B9FA1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3CEAFA3-EC4D-4C40-9BE7-858725967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F6A70547-3BC3-4C4E-BB0A-599726F17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11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5329238" cy="6858000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11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Geography of Governance</a:t>
            </a:r>
            <a:br>
              <a:rPr lang="en-US" dirty="0"/>
            </a:br>
            <a:r>
              <a:rPr lang="en-US" dirty="0"/>
              <a:t>and Representation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C1A48AE6-02D6-4889-977E-48CE7AB47EA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11C: Types of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4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Authoritarian, or autocratic, states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Concentration of political power in a single individual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 in a few, termed an oligarchy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Totalitarianism is a type of autocracy associated with fascism, communism, and religious fundamentalism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8D006E5C-992A-41EC-8449-E7B07F0080F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11D: Citizenship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02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past, residents of a state were subjects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Citizenship is rooted in ancient Greece &amp; Rome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Implies that some or all citizens have certain rights &amp; responsibilities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Citizenship can be determined in two ways: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Jus sanguinis (“right of blood”) means citizenship is based on your parents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Jus soli (“right of the soil”) means citizenship based on birth within a state’s territory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United States has a jus soli system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Some states allow dual citizenship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5F93C693-0A6D-4F74-B7F3-0935555F27D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11E: Subdividing the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States divide territory into political subunits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Unitary states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Nearly all power resides in the central government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Federal states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Subunits have a certain amount of their own authority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Helps stability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Sometimes there is asymmetrical federalism, when some subunits have more power than others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Quebec in Canada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Confederations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Sovereign states agree to abridge some of their independent powers in order to work together as a group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01967B6E-06B9-4B78-A832-97C26789583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DDC52526-5209-4127-AF2F-55E41CBA9E48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9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11E.2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Tirol</a:t>
            </a:r>
            <a:endParaRPr lang="en-US" sz="2400" b="1"/>
          </a:p>
        </p:txBody>
      </p:sp>
      <p:pic>
        <p:nvPicPr>
          <p:cNvPr id="27654" name="Picture 7" descr="maL22947_11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0"/>
            <a:ext cx="50069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D92E573D-242F-4D69-BDE3-7AC9F936FC66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9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11E.4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Provinces of France</a:t>
            </a:r>
            <a:endParaRPr lang="en-US" sz="2400" b="1"/>
          </a:p>
        </p:txBody>
      </p:sp>
      <p:pic>
        <p:nvPicPr>
          <p:cNvPr id="28678" name="Picture 7" descr="maL22947_11_e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14400"/>
            <a:ext cx="516731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7CDEC362-7CD5-44EF-9423-177D3EDAD3F2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9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11E.5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National vs. State Powers</a:t>
            </a:r>
            <a:endParaRPr lang="en-US" sz="2400" b="1"/>
          </a:p>
        </p:txBody>
      </p:sp>
      <p:pic>
        <p:nvPicPr>
          <p:cNvPr id="29702" name="Picture 7" descr="maL22947_11_e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305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28C3157B-A16A-4B2B-8A2A-9E29B1E9E2ED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9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11E.7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U.S.S.R.</a:t>
            </a:r>
            <a:endParaRPr lang="en-US" sz="2400" b="1"/>
          </a:p>
        </p:txBody>
      </p:sp>
      <p:pic>
        <p:nvPicPr>
          <p:cNvPr id="30726" name="Picture 7" descr="maL22947_11_e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39813"/>
            <a:ext cx="6553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26C79B57-90E3-42EE-A2CD-85BEEF980750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9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11E.9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Belgium</a:t>
            </a:r>
            <a:endParaRPr lang="en-US" sz="2400" b="1"/>
          </a:p>
        </p:txBody>
      </p:sp>
      <p:pic>
        <p:nvPicPr>
          <p:cNvPr id="31750" name="Picture 7" descr="maL22947_11_e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67543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11F: Cores &amp; Capitals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Core Region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Place or region where the state and the dominant nationality emerged or is concentrated</a:t>
            </a:r>
          </a:p>
          <a:p>
            <a:pPr eaLnBrk="1" hangingPunct="1"/>
            <a:r>
              <a:rPr lang="en-US" smtClean="0">
                <a:cs typeface="Arial" charset="0"/>
              </a:rPr>
              <a:t>Capital city &amp; capital region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capital may or may not be the core region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In about 50% of countries, the capital is also the largest city</a:t>
            </a:r>
          </a:p>
          <a:p>
            <a:pPr eaLnBrk="1" hangingPunct="1"/>
            <a:r>
              <a:rPr lang="en-US" smtClean="0">
                <a:cs typeface="Arial" charset="0"/>
              </a:rPr>
              <a:t>A capital’s location can be controversial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2E40B573-764D-4F22-A191-018AD96EA17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BCB24AC8-196F-42F7-9EF7-52B69DDDA592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58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11F.2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549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Germany’s Lack of a Core Area</a:t>
            </a:r>
          </a:p>
        </p:txBody>
      </p:sp>
      <p:pic>
        <p:nvPicPr>
          <p:cNvPr id="33798" name="Picture 7" descr="maL22947_11_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85850"/>
            <a:ext cx="5751513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11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500" smtClean="0">
                <a:cs typeface="Arial" charset="0"/>
              </a:rPr>
              <a:t>11A	Territoriality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11B Political Economy and Functions of the Modern State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11C Theories of the State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11D Citizenship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11E	Subdividing the State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11F Cores and Capitals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11G Peripheral and Special Regions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11H	Electoral Geography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11I Electoral Systems and Manipulation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CA82A31D-DF5D-4093-886A-68E3717AE52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76CCEC30-C51F-408B-8F21-9E4A6EB4D446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2225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11F.5 &amp; 11F.6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306388"/>
            <a:ext cx="549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Capitals 1</a:t>
            </a:r>
          </a:p>
        </p:txBody>
      </p:sp>
      <p:pic>
        <p:nvPicPr>
          <p:cNvPr id="34822" name="Picture 8" descr="maL22947_11_f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5607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maL22947_11_f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7775"/>
            <a:ext cx="4343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1BC6FE61-AA4F-467E-994E-E4AE81C0E8F9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2225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11F.7 &amp; 11F.8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685800" y="2932113"/>
            <a:ext cx="252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[insert Figure 11F.7 here]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04800" y="306388"/>
            <a:ext cx="549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Capitals 2</a:t>
            </a:r>
          </a:p>
        </p:txBody>
      </p:sp>
      <p:pic>
        <p:nvPicPr>
          <p:cNvPr id="35847" name="Picture 8" descr="maL22947_11_f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45148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maL22947_11_f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3873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2C02188F-CBA3-4044-A984-3A7A35C42975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2339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11F.9 &amp; 11F.10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549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Capitals 3</a:t>
            </a:r>
          </a:p>
        </p:txBody>
      </p:sp>
      <p:pic>
        <p:nvPicPr>
          <p:cNvPr id="36870" name="Picture 8" descr="maL22947_11_f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371600"/>
            <a:ext cx="38893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 descr="maL22947_11_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48212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11G: Peripheral &amp; Special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Peripheral Regions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at the edge of effective political control, areas recently added to the state, areas that are culturally distinct, or they may be exclaves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 Regions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Political subunits that are granted different powers than regular subunits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countries have various types of subunits, like provinces and territories (Canada)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Reservations for indigenous peoples are an example of a special region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5A3CDC8A-01E8-4144-94C9-C22898AF860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529346D5-1DBB-4EBA-AE41-B8E5DFFAD719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11G.2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Exclave</a:t>
            </a:r>
          </a:p>
          <a:p>
            <a:r>
              <a:rPr lang="en-US" sz="2400" b="1"/>
              <a:t>When part of a state’s territory is geographically separated by another country.</a:t>
            </a:r>
          </a:p>
        </p:txBody>
      </p:sp>
      <p:pic>
        <p:nvPicPr>
          <p:cNvPr id="38918" name="Picture 7" descr="maL22947_11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56388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0E6DF94D-B08D-44F9-A27E-473810157BC5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11G.3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Enclave</a:t>
            </a:r>
          </a:p>
          <a:p>
            <a:r>
              <a:rPr lang="en-US" sz="2400" b="1"/>
              <a:t>A part of a country or an entire country that is surrounded by another country.</a:t>
            </a:r>
          </a:p>
        </p:txBody>
      </p:sp>
      <p:pic>
        <p:nvPicPr>
          <p:cNvPr id="39942" name="Picture 7" descr="maL22947_11_g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6388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3D015C23-B64C-422D-94E8-63A27D1D71B8}" type="slidenum">
              <a:rPr lang="en-US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11G.6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Italy’s Autonomous Regions</a:t>
            </a:r>
          </a:p>
        </p:txBody>
      </p:sp>
      <p:pic>
        <p:nvPicPr>
          <p:cNvPr id="40966" name="Picture 7" descr="maL22947_11_g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990600"/>
            <a:ext cx="4603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11H: Electoral Geography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Most democratic societies are representative democracies, not pure democracies</a:t>
            </a:r>
          </a:p>
          <a:p>
            <a:pPr eaLnBrk="1" hangingPunct="1"/>
            <a:r>
              <a:rPr lang="en-US" smtClean="0">
                <a:cs typeface="Arial" charset="0"/>
              </a:rPr>
              <a:t>Electoral geography examines how people’s political preferences are manifested in representation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Geography of election outcomes</a:t>
            </a:r>
          </a:p>
          <a:p>
            <a:pPr lvl="2" eaLnBrk="1" hangingPunct="1"/>
            <a:r>
              <a:rPr lang="en-US" smtClean="0">
                <a:cs typeface="Arial" charset="0"/>
              </a:rPr>
              <a:t>Where support is strongest, weakest, etc.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5E4CD03D-5FFE-4578-ADC9-3749743A5B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D08995E5-54F8-4DE1-BC13-6FD3806CA5A9}" type="slidenum">
              <a:rPr lang="en-US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11H.1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Presidential Election of 1948</a:t>
            </a:r>
          </a:p>
        </p:txBody>
      </p:sp>
      <p:pic>
        <p:nvPicPr>
          <p:cNvPr id="43014" name="Picture 7" descr="maL22947_11_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6200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22E98FFD-C0F2-4367-B149-ED57D3E4FC8D}" type="slidenum">
              <a:rPr lang="en-US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6553200" y="304800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11H.2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04800" y="306388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Iraq’s First Election</a:t>
            </a:r>
          </a:p>
        </p:txBody>
      </p:sp>
      <p:pic>
        <p:nvPicPr>
          <p:cNvPr id="44038" name="Picture 7" descr="maL22947_11_h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7630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11A: Territoriality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Organizations divide territory into smaller pieces, or political subunits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u="sng" dirty="0" smtClean="0"/>
              <a:t>Pros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Basic efficiency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Greater flexibility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Greater degree of responsiveness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u="sng" dirty="0" smtClean="0"/>
              <a:t>Cons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Subdividing territory can restrict access to some regions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Proliferation of subdivisions can lead to a mismatch between the problems and the ability to deal with them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DBA158F5-D47B-4416-97E5-36E4AE8DAB4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11I: Electoral Systems &amp; Manipulation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Electoral districts can be manipulated to produce results that favor one party or political interest</a:t>
            </a:r>
          </a:p>
          <a:p>
            <a:pPr eaLnBrk="1" hangingPunct="1"/>
            <a:r>
              <a:rPr lang="en-US" smtClean="0">
                <a:cs typeface="Arial" charset="0"/>
              </a:rPr>
              <a:t>Malapportionment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Manipulation in which some electoral districts vary in size even though they are equal in representation</a:t>
            </a:r>
          </a:p>
          <a:p>
            <a:pPr lvl="2" eaLnBrk="1" hangingPunct="1"/>
            <a:r>
              <a:rPr lang="en-US" smtClean="0">
                <a:cs typeface="Arial" charset="0"/>
              </a:rPr>
              <a:t>U.S. Senate</a:t>
            </a:r>
          </a:p>
          <a:p>
            <a:pPr lvl="2" eaLnBrk="1" hangingPunct="1"/>
            <a:r>
              <a:rPr lang="en-US" smtClean="0">
                <a:cs typeface="Arial" charset="0"/>
              </a:rPr>
              <a:t>Supreme Court 1962: “one person, one vote”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C60F8711-1AA1-45D8-A366-E4A0B587414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11I: Types of Electoral Systems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Single member plurality system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The most votes wins</a:t>
            </a:r>
          </a:p>
          <a:p>
            <a:pPr eaLnBrk="1" hangingPunct="1"/>
            <a:r>
              <a:rPr lang="en-US" smtClean="0">
                <a:cs typeface="Arial" charset="0"/>
              </a:rPr>
              <a:t>Majoritarian system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Winner must have a majority</a:t>
            </a:r>
          </a:p>
          <a:p>
            <a:pPr eaLnBrk="1" hangingPunct="1"/>
            <a:r>
              <a:rPr lang="en-US" smtClean="0">
                <a:cs typeface="Arial" charset="0"/>
              </a:rPr>
              <a:t>List system of proportional representation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An electoral system can have more than one representative if a certain threshold is met</a:t>
            </a:r>
          </a:p>
          <a:p>
            <a:pPr eaLnBrk="1" hangingPunct="1"/>
            <a:r>
              <a:rPr lang="en-US" smtClean="0">
                <a:cs typeface="Arial" charset="0"/>
              </a:rPr>
              <a:t>Mixed system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Includes proportional voting and a plurality system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279D3F48-E0C5-4779-A9E6-D04E7B554E4F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11I: Gerrymandering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Manipulation that concentrates the support of one party or one group of people in one district and dilutes their support throughout a number of other districts.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DD8BB067-DA10-4DA6-A283-7390D809858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47109" name="Picture 7" descr="maL22947_11_i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0"/>
            <a:ext cx="5473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0AB426CC-3E87-4823-8D53-883488DCDA97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11A.1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Toyota Manufacturing Plans</a:t>
            </a:r>
            <a:endParaRPr lang="en-US" sz="2400" b="1"/>
          </a:p>
        </p:txBody>
      </p:sp>
      <p:pic>
        <p:nvPicPr>
          <p:cNvPr id="18438" name="Picture 7" descr="maL22947_11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106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11B: Political Economy &amp; Functions of the Modern State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497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Political economy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relationship among the state, the members of the state, and the economic activities contained within the state</a:t>
            </a:r>
          </a:p>
          <a:p>
            <a:pPr eaLnBrk="1" hangingPunct="1"/>
            <a:r>
              <a:rPr lang="en-US" smtClean="0">
                <a:cs typeface="Arial" charset="0"/>
              </a:rPr>
              <a:t>States practice a mixed economy of both private and public sectors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3DC4B8EB-2033-4783-A858-DA2079FD7FF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6E1F2186-E83B-452F-BB31-3943A86052EF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248400" y="304800"/>
            <a:ext cx="2316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11B.1 &amp; 11B.2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Types of Economies 1</a:t>
            </a:r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890588" y="5791200"/>
            <a:ext cx="24765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EXTRACTION ECONOMY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23114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CAPITALIST ECONOMY</a:t>
            </a:r>
          </a:p>
        </p:txBody>
      </p:sp>
      <p:pic>
        <p:nvPicPr>
          <p:cNvPr id="20488" name="Picture 10" descr="maL22947_11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8862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maL22947_11_b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810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11-</a:t>
            </a:r>
            <a:fld id="{15BEDEFC-E83F-43BF-A56E-05AD633906FC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248400" y="304800"/>
            <a:ext cx="2316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Figures 11B.3 &amp; 11B.4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Types of Economies 2</a:t>
            </a:r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890588" y="5791200"/>
            <a:ext cx="25161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COMMUNIST ECONOMY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190023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MIXED ECONOMY</a:t>
            </a:r>
          </a:p>
        </p:txBody>
      </p:sp>
      <p:pic>
        <p:nvPicPr>
          <p:cNvPr id="21512" name="Picture 10" descr="maL22947_11_b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29813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maL22947_11_b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1910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11C: Theories of the State 1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497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Pluralist theories of the state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View government as a neutral arbiter of all stakeholders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Neoliberalism: a set of policies that favor minimal government interference in markets and promotion of free trade</a:t>
            </a:r>
          </a:p>
          <a:p>
            <a:pPr eaLnBrk="1" hangingPunct="1"/>
            <a:r>
              <a:rPr lang="en-US" smtClean="0">
                <a:cs typeface="Arial" charset="0"/>
              </a:rPr>
              <a:t>Elite theories of the state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See governments as likely to support an elite class of people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C02B797A-7A20-424B-ACE2-3B5E3E461B4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11C: Theories of the State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4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Marxist theories of the state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 government as a vehicle promoting capitalism and capitalist systems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11-</a:t>
            </a:r>
            <a:fld id="{465EFF88-616D-4B2D-9018-A71CD2F7785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1174</Words>
  <Application>Microsoft Office PowerPoint</Application>
  <PresentationFormat>On-screen Show (4:3)</PresentationFormat>
  <Paragraphs>208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Office Theme</vt:lpstr>
      <vt:lpstr>Office Theme</vt:lpstr>
      <vt:lpstr>CHAPTER 11 LECTURE OUTLINE GEOGRAPHY OF GOVERNANCE AND REPRESENTATION</vt:lpstr>
      <vt:lpstr>Chapter 11 Modules</vt:lpstr>
      <vt:lpstr>11A: Territoriality</vt:lpstr>
      <vt:lpstr>Slide 4</vt:lpstr>
      <vt:lpstr>11B: Political Economy &amp; Functions of the Modern State</vt:lpstr>
      <vt:lpstr>Slide 6</vt:lpstr>
      <vt:lpstr>Slide 7</vt:lpstr>
      <vt:lpstr>11C: Theories of the State 1</vt:lpstr>
      <vt:lpstr>11C: Theories of the State 2</vt:lpstr>
      <vt:lpstr>11C: Types of Governments</vt:lpstr>
      <vt:lpstr>11D: Citizenship</vt:lpstr>
      <vt:lpstr>11E: Subdividing the State</vt:lpstr>
      <vt:lpstr>Slide 13</vt:lpstr>
      <vt:lpstr>Slide 14</vt:lpstr>
      <vt:lpstr>Slide 15</vt:lpstr>
      <vt:lpstr>Slide 16</vt:lpstr>
      <vt:lpstr>Slide 17</vt:lpstr>
      <vt:lpstr>11F: Cores &amp; Capitals</vt:lpstr>
      <vt:lpstr>Slide 19</vt:lpstr>
      <vt:lpstr>Slide 20</vt:lpstr>
      <vt:lpstr>Slide 21</vt:lpstr>
      <vt:lpstr>Slide 22</vt:lpstr>
      <vt:lpstr>11G: Peripheral &amp; Special Regions</vt:lpstr>
      <vt:lpstr>Slide 24</vt:lpstr>
      <vt:lpstr>Slide 25</vt:lpstr>
      <vt:lpstr>Slide 26</vt:lpstr>
      <vt:lpstr>11H: Electoral Geography</vt:lpstr>
      <vt:lpstr>Slide 28</vt:lpstr>
      <vt:lpstr>Slide 29</vt:lpstr>
      <vt:lpstr>11I: Electoral Systems &amp; Manipulation</vt:lpstr>
      <vt:lpstr>11I: Types of Electoral Systems</vt:lpstr>
      <vt:lpstr>11I: Gerrymandering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GEOGRAPHY OF GOVERNANCE &amp; REPRESENTATION</dc:title>
  <dc:creator>Malinowski</dc:creator>
  <cp:keywords>Human Geography by Malinowski &amp; Kaplan</cp:keywords>
  <cp:lastModifiedBy>The McGraw-Hill Companies</cp:lastModifiedBy>
  <cp:revision>179</cp:revision>
  <dcterms:created xsi:type="dcterms:W3CDTF">2011-11-27T17:56:32Z</dcterms:created>
  <dcterms:modified xsi:type="dcterms:W3CDTF">2012-02-28T17:27:07Z</dcterms:modified>
</cp:coreProperties>
</file>