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36" r:id="rId4"/>
    <p:sldId id="293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3" autoAdjust="0"/>
  </p:normalViewPr>
  <p:slideViewPr>
    <p:cSldViewPr>
      <p:cViewPr varScale="1">
        <p:scale>
          <a:sx n="133" d="100"/>
          <a:sy n="133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6548E-2D31-4D08-85AB-BA8B051FF6EC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12C8BE-521C-4D14-82C8-FBA2B2260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B8336-62E1-4A39-83F5-98398D66B5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4A9371E-B451-4553-A56F-94ABE2E9A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276E142-EE46-4A1B-AC42-8733CFE5D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706A999-7DBD-420B-884F-D4AC6933B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43AC74E-0AAF-44DE-BEF3-40E67C88D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B38212E-76EB-4608-ADFC-6C117F954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411DED3-69E0-4530-82D5-3E9D56A45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531A5E2-6BED-4CA4-8A5D-B2E5829F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A5049E6-9192-4CD7-96B6-7718CAE2A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E00DF720-F9F7-4D8A-9173-FC31256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843DC1C-2585-4C86-A177-B50F69D5F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D3719E4-01DF-4685-BBA3-ABB702350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AE44AA97-0582-4DFA-8328-B340D1070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maL22947_13_h0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500063" y="-268288"/>
            <a:ext cx="1142998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13 LECTURE OUTLINE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urbanization &amp; urban networks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D22BC9C6-B4FD-4CFD-8BCC-38D6403F264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048000" y="0"/>
            <a:ext cx="5638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13D: Industrial Cities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Industrialization required a lot of labor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Which required more efficient agriculture</a:t>
            </a:r>
          </a:p>
          <a:p>
            <a:pPr eaLnBrk="1" hangingPunct="1"/>
            <a:r>
              <a:rPr lang="en-US" smtClean="0">
                <a:cs typeface="Arial" charset="0"/>
              </a:rPr>
              <a:t>Better transportation allowed cities to get food and resources from farther away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99C34A28-6E03-4F89-ABD5-6B8D43D02AB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24581" name="Picture 7" descr="maL22947_13_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43000"/>
            <a:ext cx="4306888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13-</a:t>
            </a:r>
            <a:fld id="{65FACC2B-920D-4065-9152-5246785B56EE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13D.3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Urbanization in Europe</a:t>
            </a:r>
            <a:endParaRPr lang="en-US" sz="2400" b="1"/>
          </a:p>
        </p:txBody>
      </p:sp>
      <p:pic>
        <p:nvPicPr>
          <p:cNvPr id="25606" name="Picture 7" descr="maL22947_13_d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68400"/>
            <a:ext cx="74676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13E: The Urbanization Curve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 way to describe the process by which a society becomes more urban</a:t>
            </a:r>
          </a:p>
          <a:p>
            <a:pPr eaLnBrk="1" hangingPunct="1"/>
            <a:r>
              <a:rPr lang="en-US" smtClean="0">
                <a:cs typeface="Arial" charset="0"/>
              </a:rPr>
              <a:t>An S-curve, meaning that urbanization starts slowly, then accelerates, then levels off</a:t>
            </a: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34FFCBF-824B-4611-B703-EED236A63696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13-</a:t>
            </a:r>
            <a:fld id="{1C189E6D-61B1-4558-8763-BFA5E4A779BF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13E.1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Urbanization Curve</a:t>
            </a:r>
            <a:endParaRPr lang="en-US" sz="2400" b="1"/>
          </a:p>
        </p:txBody>
      </p:sp>
      <p:pic>
        <p:nvPicPr>
          <p:cNvPr id="27654" name="Picture 7" descr="maL22947_13_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9975"/>
            <a:ext cx="82296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13-</a:t>
            </a:r>
            <a:fld id="{1CB9852F-841D-49FB-83FE-AD257DCDB847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13E.2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Urbanization in Select Countries</a:t>
            </a:r>
            <a:endParaRPr lang="en-US" sz="2400" b="1"/>
          </a:p>
        </p:txBody>
      </p:sp>
      <p:pic>
        <p:nvPicPr>
          <p:cNvPr id="28678" name="Picture 7" descr="maL22947_13_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75" y="914400"/>
            <a:ext cx="52228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13-</a:t>
            </a:r>
            <a:fld id="{C22D9748-0F0E-466C-A6AE-BF27F7292B76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13F.1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13F Urbanization Patterns Globally</a:t>
            </a:r>
            <a:endParaRPr lang="en-US" sz="2400" b="1"/>
          </a:p>
        </p:txBody>
      </p:sp>
      <p:pic>
        <p:nvPicPr>
          <p:cNvPr id="29702" name="Picture 7" descr="maL22947_13_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486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13G: Agglomeration Economies &amp; Urban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Different economic activities tend to locate near each other, which in turn can attract other activities </a:t>
            </a:r>
            <a:r>
              <a:rPr lang="en-US" sz="1800" dirty="0" smtClean="0"/>
              <a:t>(see Module 16.E)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The linkages between urban functions within a city were complemented by more connections among cities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More and more cities began specializing in a particular industry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Boston: Universities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Pittsburgh: Steel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Los Angeles: Film &amp; TV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CAE5CCEA-712B-4FBA-A896-4B110119A5D0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13-</a:t>
            </a:r>
            <a:fld id="{8AB83A64-8140-4BA0-9319-9FB15C7D80FA}" type="slidenum">
              <a:rPr lang="en-US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13G.1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Agglomeration &amp; Rural Areas</a:t>
            </a:r>
            <a:endParaRPr lang="en-US" sz="2400" b="1"/>
          </a:p>
        </p:txBody>
      </p:sp>
      <p:pic>
        <p:nvPicPr>
          <p:cNvPr id="31750" name="Picture 7" descr="maL22947_13_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1534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13H: Urban Hierarchies &amp; the Rank-Size Relationship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Within an urban network there is an urban hierarchy, i.e. not all cities are of equal size or importance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Some regions have an urban hierarchy represented by a </a:t>
            </a:r>
            <a:r>
              <a:rPr lang="en-US" sz="3200" u="sng" dirty="0" smtClean="0"/>
              <a:t>rank-size relationship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u="sng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i="1" dirty="0" smtClean="0"/>
              <a:t>Population of City</a:t>
            </a:r>
            <a:r>
              <a:rPr lang="en-US" sz="3200" i="1" baseline="-25000" dirty="0" smtClean="0"/>
              <a:t>r</a:t>
            </a:r>
            <a:r>
              <a:rPr lang="en-US" sz="3200" i="1" dirty="0" smtClean="0"/>
              <a:t>=Population of City</a:t>
            </a:r>
            <a:r>
              <a:rPr lang="en-US" sz="3200" i="1" baseline="30000" dirty="0" smtClean="0"/>
              <a:t>1</a:t>
            </a:r>
            <a:r>
              <a:rPr lang="en-US" sz="3200" i="1" dirty="0" smtClean="0"/>
              <a:t>/r</a:t>
            </a:r>
            <a:endParaRPr lang="en-US" sz="2600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34D871D2-B7DE-4FC9-9A01-083B0381CEB4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13-</a:t>
            </a:r>
            <a:fld id="{8E586B72-4DE3-476F-B830-DBF4C90CFDA1}" type="slidenum">
              <a:rPr lang="en-US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13H.1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U.S. City Size Distribution</a:t>
            </a:r>
            <a:endParaRPr lang="en-US" sz="2400" b="1"/>
          </a:p>
        </p:txBody>
      </p:sp>
      <p:pic>
        <p:nvPicPr>
          <p:cNvPr id="33798" name="Picture 7" descr="maL22947_13_h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23938"/>
            <a:ext cx="601980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13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sz="2500" smtClean="0">
                <a:cs typeface="Arial" charset="0"/>
              </a:rPr>
              <a:t>13A	Urban Beginnings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13B Early Spread of Urbanism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13C Urbanization in an Era of Capitalism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13D Industrial Cities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13E	The Urbanization Curve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13F Urbanization Patterns around the World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13G Agglomeration Economies and Urban Functions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13H	Urban Hierarchies and the Rank-Size Relationship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13I Globalization and World Cities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971938B2-7185-4749-A7B4-D7D92866544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13H: Urban Hierarchies &amp; the Rank-Size Relationship 2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Some countries have one city that is disproportionally large, called a </a:t>
            </a:r>
            <a:r>
              <a:rPr lang="en-US" u="sng" smtClean="0">
                <a:cs typeface="Arial" charset="0"/>
              </a:rPr>
              <a:t>primate city</a:t>
            </a:r>
          </a:p>
          <a:p>
            <a:pPr eaLnBrk="1" hangingPunct="1"/>
            <a:r>
              <a:rPr lang="en-US" smtClean="0">
                <a:cs typeface="Arial" charset="0"/>
              </a:rPr>
              <a:t>Primate cities are often the cultural and economic hub</a:t>
            </a:r>
          </a:p>
          <a:p>
            <a:pPr eaLnBrk="1" hangingPunct="1"/>
            <a:r>
              <a:rPr lang="en-US" smtClean="0">
                <a:cs typeface="Arial" charset="0"/>
              </a:rPr>
              <a:t>Primate can form because they were once the capital of a larger area or because there is uneven development in the country</a:t>
            </a:r>
          </a:p>
          <a:p>
            <a:pPr eaLnBrk="1" hangingPunct="1"/>
            <a:r>
              <a:rPr lang="en-US" smtClean="0">
                <a:cs typeface="Arial" charset="0"/>
              </a:rPr>
              <a:t>Other countries have binary trinary rank-size distributions, where 2 or 3 cities dominate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E31FFB0C-461A-4637-9D9A-469F4526E00E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13I: Globalization &amp; World Cities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charset="0"/>
              </a:rPr>
              <a:t>Globalization is a greater integration of peoples, companies, and governments around the world</a:t>
            </a:r>
          </a:p>
          <a:p>
            <a:pPr eaLnBrk="1" hangingPunct="1"/>
            <a:r>
              <a:rPr lang="en-US" sz="3200" smtClean="0">
                <a:cs typeface="Arial" charset="0"/>
              </a:rPr>
              <a:t>Today, there is a world system of cities</a:t>
            </a:r>
          </a:p>
          <a:p>
            <a:pPr eaLnBrk="1" hangingPunct="1"/>
            <a:r>
              <a:rPr lang="en-US" sz="3200" smtClean="0">
                <a:cs typeface="Arial" charset="0"/>
              </a:rPr>
              <a:t>A </a:t>
            </a:r>
            <a:r>
              <a:rPr lang="en-US" sz="3200" u="sng" smtClean="0">
                <a:cs typeface="Arial" charset="0"/>
              </a:rPr>
              <a:t>world city</a:t>
            </a:r>
            <a:r>
              <a:rPr lang="en-US" sz="3200" smtClean="0">
                <a:cs typeface="Arial" charset="0"/>
              </a:rPr>
              <a:t> is a city at the top of the global hierarchy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smtClean="0">
                <a:cs typeface="Arial" charset="0"/>
              </a:rPr>
              <a:t>New York, London, Tokyo</a:t>
            </a:r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154AD394-0B9C-4679-9B15-E22A038814B3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13-</a:t>
            </a:r>
            <a:fld id="{D06B8893-9746-4D43-B5BF-9B305D9160A8}" type="slidenum">
              <a:rPr lang="en-US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25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13I.1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World Cities</a:t>
            </a:r>
            <a:endParaRPr lang="en-US" sz="2400" b="1"/>
          </a:p>
        </p:txBody>
      </p:sp>
      <p:pic>
        <p:nvPicPr>
          <p:cNvPr id="36870" name="Picture 7" descr="maL22947_13_i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7253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13A: Urban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Cities are relatively new in human history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Domestication of agriculture led to permanent settlements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food led to higher population densities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Food surpluses led to institutions to store, tax, distribute, and trade food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Agriculture is on a schedule, leading to planning, religion to predict rainfall, 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division of labor in areas with irrigation because someone need to dig channels, etc.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110C782-E943-461F-BD48-DE226BFE4A23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13-</a:t>
            </a:r>
            <a:fld id="{D0D905CD-07B2-4889-8630-291A4565E85C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13A.1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Early Urbanization</a:t>
            </a:r>
            <a:endParaRPr lang="en-US" sz="2400" b="1"/>
          </a:p>
        </p:txBody>
      </p:sp>
      <p:pic>
        <p:nvPicPr>
          <p:cNvPr id="18438" name="Picture 7" descr="maL22947_13_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763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13B: Early Spread of Urbanism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After the core urban hearths were established, the idea of cities spread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Early cities developed hinterlands to support themselves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River locations were critical for farming and for transportation, but technology changes allowed cities in other areas to form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City-states evolved into territorial states which sometimes became empires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Empires developed huge capital cities and promoted the growth of provincial capitals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15AA8CA6-FA9E-4828-89A2-FF643C6EF30F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13-</a:t>
            </a:r>
            <a:fld id="{B950F128-4D49-4C43-8CBF-448B77A2B370}" type="slidenum">
              <a:rPr lang="en-US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13B.2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Sumerian Cities</a:t>
            </a:r>
            <a:endParaRPr lang="en-US" sz="2400" b="1"/>
          </a:p>
        </p:txBody>
      </p:sp>
      <p:pic>
        <p:nvPicPr>
          <p:cNvPr id="20486" name="Picture 7" descr="maL22947_13_b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61722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13-</a:t>
            </a:r>
            <a:fld id="{15F16BC5-FF49-4C29-B385-1A0CEE6A7F0F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13B.4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Roman Empire in 14A.D.</a:t>
            </a:r>
            <a:endParaRPr lang="en-US" sz="2400" b="1"/>
          </a:p>
        </p:txBody>
      </p:sp>
      <p:pic>
        <p:nvPicPr>
          <p:cNvPr id="21510" name="Picture 7" descr="maL22947_13_b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086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13C: Urbanization in an Era of Capitalism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Urbanization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increase in the percentage of people who live in cities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Not the same as an increase in the size of a city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city’s </a:t>
            </a:r>
            <a:r>
              <a:rPr lang="en-US" u="sng" dirty="0" smtClean="0"/>
              <a:t>situation</a:t>
            </a:r>
            <a:r>
              <a:rPr lang="en-US" dirty="0" smtClean="0"/>
              <a:t> is critical because it needs to rely on and protect its hinterland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Capitalism led to cities that relied more on the activities of merchants than politicians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Capitalist cities formed into urban networks with strong functional linkages to other cities and areas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E23F2C35-3D29-4E75-B665-6D0558DC3F8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13-</a:t>
            </a:r>
            <a:fld id="{DD426BA3-2ADE-4E63-AF91-1720AC3F6A23}" type="slidenum">
              <a:rPr lang="en-US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13C.2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Medieval Trade Networks</a:t>
            </a:r>
            <a:endParaRPr lang="en-US" sz="2400" b="1"/>
          </a:p>
        </p:txBody>
      </p:sp>
      <p:pic>
        <p:nvPicPr>
          <p:cNvPr id="23558" name="Picture 7" descr="maL22947_13_c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106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845</Words>
  <Application>Microsoft Office PowerPoint</Application>
  <PresentationFormat>On-screen Show (4:3)</PresentationFormat>
  <Paragraphs>128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Office Theme</vt:lpstr>
      <vt:lpstr>Office Theme</vt:lpstr>
      <vt:lpstr>CHAPTER 13 LECTURE OUTLINE URBANIZATION &amp; URBAN NETWORKS</vt:lpstr>
      <vt:lpstr>Chapter 13 Modules</vt:lpstr>
      <vt:lpstr>13A: Urban Beginnings</vt:lpstr>
      <vt:lpstr>Slide 4</vt:lpstr>
      <vt:lpstr>13B: Early Spread of Urbanism</vt:lpstr>
      <vt:lpstr>Slide 6</vt:lpstr>
      <vt:lpstr>Slide 7</vt:lpstr>
      <vt:lpstr>13C: Urbanization in an Era of Capitalism</vt:lpstr>
      <vt:lpstr>Slide 9</vt:lpstr>
      <vt:lpstr>13D: Industrial Cities</vt:lpstr>
      <vt:lpstr>Slide 11</vt:lpstr>
      <vt:lpstr>13E: The Urbanization Curve</vt:lpstr>
      <vt:lpstr>Slide 13</vt:lpstr>
      <vt:lpstr>Slide 14</vt:lpstr>
      <vt:lpstr>Slide 15</vt:lpstr>
      <vt:lpstr>13G: Agglomeration Economies &amp; Urban Functions</vt:lpstr>
      <vt:lpstr>Slide 17</vt:lpstr>
      <vt:lpstr>13H: Urban Hierarchies &amp; the Rank-Size Relationship 1</vt:lpstr>
      <vt:lpstr>Slide 19</vt:lpstr>
      <vt:lpstr>13H: Urban Hierarchies &amp; the Rank-Size Relationship 2</vt:lpstr>
      <vt:lpstr>13I: Globalization &amp; World Cities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URBANIZATION &amp; URBAN NETWORKS</dc:title>
  <dc:creator>Malinowski</dc:creator>
  <cp:keywords>Human Geography by Malinowski &amp; Kaplan</cp:keywords>
  <cp:lastModifiedBy>The McGraw-Hill Companies</cp:lastModifiedBy>
  <cp:revision>204</cp:revision>
  <dcterms:created xsi:type="dcterms:W3CDTF">2011-11-27T17:56:32Z</dcterms:created>
  <dcterms:modified xsi:type="dcterms:W3CDTF">2012-02-28T17:33:02Z</dcterms:modified>
</cp:coreProperties>
</file>