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36" r:id="rId4"/>
    <p:sldId id="293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4" r:id="rId22"/>
    <p:sldId id="353" r:id="rId23"/>
    <p:sldId id="355" r:id="rId24"/>
    <p:sldId id="356" r:id="rId25"/>
    <p:sldId id="357" r:id="rId26"/>
    <p:sldId id="35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3" autoAdjust="0"/>
  </p:normalViewPr>
  <p:slideViewPr>
    <p:cSldViewPr>
      <p:cViewPr varScale="1">
        <p:scale>
          <a:sx n="133" d="100"/>
          <a:sy n="133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2C9E24-825A-4DE7-8744-E93FEED56A51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EE8691-8FBB-42B8-A149-3705825A0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2343E-AB95-46BC-88FC-928F043547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D5AEB1D-B6EF-4A7B-A601-97E7A9EB3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35C1688-5452-48A5-86AE-0B96FB6A0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7571E8F-F314-4275-8134-E7C7C19F1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E2AC1DD-AC33-4F39-9AE2-79F419A9C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7641827-A5EA-45DE-8AC5-55DB17353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59CF611-3337-4503-AF29-EC56FBB35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49624EE-93CB-4C84-8795-B9EC62A34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93AEBC1-0F92-4F3E-AF4A-7583A790F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9828618-F5F3-43E6-83C3-E6A0635AD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BA4F21C-4205-4B4C-96A6-1E2AA0DB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A60FCB0-FA2E-46B7-B34D-C9DA6C788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DD5CA5A7-6A3D-4EA6-BA02-927DCF479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maL22947_14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0"/>
            <a:ext cx="5791200" cy="6858000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14 LECTURE OUTLINE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CHANGING STRUCTURE OF THE CITY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701D90F3-F730-449A-B01F-9D6F6A2B5FEC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14-</a:t>
            </a:r>
            <a:fld id="{43D95D86-C477-4087-9AE0-555509E25881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14C.1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Land Values in the City</a:t>
            </a:r>
            <a:endParaRPr lang="en-US" sz="2400" b="1"/>
          </a:p>
        </p:txBody>
      </p:sp>
      <p:pic>
        <p:nvPicPr>
          <p:cNvPr id="24582" name="Picture 7" descr="maL22947_14_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148638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14-</a:t>
            </a:r>
            <a:fld id="{C4861F44-85D0-4844-8932-59FC451D1799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14C.2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3276600" y="3109913"/>
            <a:ext cx="2530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[insert figure 14C.2 here]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Urban Functions &amp; Land Values</a:t>
            </a:r>
            <a:endParaRPr lang="en-US" sz="2400" b="1"/>
          </a:p>
        </p:txBody>
      </p:sp>
      <p:pic>
        <p:nvPicPr>
          <p:cNvPr id="25607" name="Picture 8" descr="maL22947_14_c02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0772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14-</a:t>
            </a:r>
            <a:fld id="{E215E29E-949A-4915-886D-8076970E0A33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14C.3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Urban Functions &amp; Land Values</a:t>
            </a:r>
            <a:endParaRPr lang="en-US" sz="2400" b="1"/>
          </a:p>
        </p:txBody>
      </p:sp>
      <p:pic>
        <p:nvPicPr>
          <p:cNvPr id="26630" name="Picture 7" descr="maL22947_14_c02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1247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14-</a:t>
            </a:r>
            <a:fld id="{8D401DCF-9D93-4EE9-B964-71E316A7D0B4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15913"/>
            <a:ext cx="141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14C.5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Density Gradient</a:t>
            </a:r>
            <a:endParaRPr lang="en-US" sz="2400" b="1"/>
          </a:p>
        </p:txBody>
      </p:sp>
      <p:pic>
        <p:nvPicPr>
          <p:cNvPr id="27654" name="Picture 7" descr="maL22947_14_c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34072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14-</a:t>
            </a:r>
            <a:fld id="{A2CBF9EB-1111-471D-BD7F-0F68AFE57DC3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705600" y="315913"/>
            <a:ext cx="141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14C.6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Density in Cleveland</a:t>
            </a:r>
            <a:endParaRPr lang="en-US" sz="2400" b="1"/>
          </a:p>
        </p:txBody>
      </p:sp>
      <p:pic>
        <p:nvPicPr>
          <p:cNvPr id="28678" name="Picture 7" descr="maL22947_14_c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9154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14D: Transportation &amp; Modern Urban Growth 1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Transportation affected the shaping of American cities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The </a:t>
            </a:r>
            <a:r>
              <a:rPr lang="en-US" sz="2800" u="sng" smtClean="0">
                <a:cs typeface="Arial" charset="0"/>
              </a:rPr>
              <a:t>walking city</a:t>
            </a:r>
            <a:r>
              <a:rPr lang="en-US" sz="2800" i="1" smtClean="0">
                <a:cs typeface="Arial" charset="0"/>
              </a:rPr>
              <a:t> </a:t>
            </a:r>
            <a:r>
              <a:rPr lang="en-US" sz="2800" smtClean="0">
                <a:cs typeface="Arial" charset="0"/>
              </a:rPr>
              <a:t>before 1850 only had a radius of about 2 miles</a:t>
            </a:r>
            <a:endParaRPr lang="en-US" sz="2400" u="sng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24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FD548C4-1107-44E7-9078-8A9574CC438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9701" name="Picture 7" descr="maL22947_14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90600"/>
            <a:ext cx="40973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14D: Transportation &amp; Modern Urban Growth 2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The </a:t>
            </a:r>
            <a:r>
              <a:rPr lang="en-US" sz="2800" u="sng" smtClean="0">
                <a:cs typeface="Arial" charset="0"/>
              </a:rPr>
              <a:t>streetcar city</a:t>
            </a:r>
            <a:r>
              <a:rPr lang="en-US" sz="2800" smtClean="0">
                <a:cs typeface="Arial" charset="0"/>
              </a:rPr>
              <a:t> started with horse-drawn omnibuses that were replaced horse-drawn streetcars and finally with electric streetcars at the end of the 19</a:t>
            </a:r>
            <a:r>
              <a:rPr lang="en-US" sz="2800" baseline="30000" smtClean="0">
                <a:cs typeface="Arial" charset="0"/>
              </a:rPr>
              <a:t>th</a:t>
            </a:r>
            <a:r>
              <a:rPr lang="en-US" sz="2800" smtClean="0">
                <a:cs typeface="Arial" charset="0"/>
              </a:rPr>
              <a:t> century</a:t>
            </a:r>
            <a:endParaRPr lang="en-US" sz="2400" u="sng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24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2901D256-BADC-4188-B5CF-C87950E1C80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0725" name="Picture 7" descr="maL22947_14_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2846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14D: Transportation &amp; Modern Urban Growth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u="sng" dirty="0" smtClean="0"/>
              <a:t>auto-centered </a:t>
            </a:r>
            <a:r>
              <a:rPr lang="en-US" sz="2800" dirty="0" smtClean="0"/>
              <a:t>is distinct from earlier forms.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CBD surrounded by an inner city that were the streetcar suburbs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On the outskirts, a ring of edge cities that are shopping and business districts among near suburban housing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Bedroom communities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66D539D9-C717-4F4E-AFF2-92B5C281C62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1749" name="Picture 7" descr="maL22947_14_d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1219200"/>
            <a:ext cx="4337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14-</a:t>
            </a:r>
            <a:fld id="{DA8496A6-F89B-4829-989C-D3A3F7A5EE30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6705600" y="315913"/>
            <a:ext cx="141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14D.6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Interstate Highway System</a:t>
            </a:r>
            <a:endParaRPr lang="en-US" sz="2400" b="1"/>
          </a:p>
        </p:txBody>
      </p:sp>
      <p:pic>
        <p:nvPicPr>
          <p:cNvPr id="32774" name="Picture 7" descr="maL22947_14_d0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8322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maL22947_14_d0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950" y="1295400"/>
            <a:ext cx="40592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14D: Concentric Zone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Early model of the modern city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CBD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CBD fringe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Zone of transition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Zone of independent workingmen’s homes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Residential zone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Commuters zone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791E8474-9A89-4688-A234-974E7AA58B2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3797" name="Picture 7" descr="maL22947_14_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063" y="1371600"/>
            <a:ext cx="41719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14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14A Early Urban Morphology</a:t>
            </a:r>
          </a:p>
          <a:p>
            <a:pPr eaLnBrk="1" hangingPunct="1"/>
            <a:r>
              <a:rPr lang="en-US" smtClean="0">
                <a:cs typeface="Arial" charset="0"/>
              </a:rPr>
              <a:t>14B Three Historical Urban Types</a:t>
            </a:r>
          </a:p>
          <a:p>
            <a:pPr eaLnBrk="1" hangingPunct="1"/>
            <a:r>
              <a:rPr lang="en-US" smtClean="0">
                <a:cs typeface="Arial" charset="0"/>
              </a:rPr>
              <a:t>14C Land Values, Densities, and Urban Form</a:t>
            </a:r>
          </a:p>
          <a:p>
            <a:pPr eaLnBrk="1" hangingPunct="1"/>
            <a:r>
              <a:rPr lang="en-US" smtClean="0">
                <a:cs typeface="Arial" charset="0"/>
              </a:rPr>
              <a:t>14D Transportation and Modern Urban Growth</a:t>
            </a:r>
          </a:p>
          <a:p>
            <a:pPr eaLnBrk="1" hangingPunct="1"/>
            <a:r>
              <a:rPr lang="en-US" smtClean="0">
                <a:cs typeface="Arial" charset="0"/>
              </a:rPr>
              <a:t>14E Housing the City</a:t>
            </a:r>
          </a:p>
          <a:p>
            <a:pPr eaLnBrk="1" hangingPunct="1"/>
            <a:r>
              <a:rPr lang="en-US" smtClean="0">
                <a:cs typeface="Arial" charset="0"/>
              </a:rPr>
              <a:t>14F Urban Development in Europe and Japan</a:t>
            </a:r>
          </a:p>
          <a:p>
            <a:pPr eaLnBrk="1" hangingPunct="1"/>
            <a:r>
              <a:rPr lang="en-US" smtClean="0">
                <a:cs typeface="Arial" charset="0"/>
              </a:rPr>
              <a:t>14G Cities in Less Developed Countries</a:t>
            </a:r>
            <a:endParaRPr lang="en-US" sz="2800" smtClean="0"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130B92BF-DE67-4A09-B13D-273F04A4CBE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14D: Sector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 modification of the concentric zone model</a:t>
            </a:r>
          </a:p>
          <a:p>
            <a:pPr lvl="1" indent="-34290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High-rent areas (5) are far from factories (2)</a:t>
            </a:r>
          </a:p>
          <a:p>
            <a:pPr lvl="1" indent="-34290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Low-rent areas (3) are next to undesirable factories and warehouses</a:t>
            </a:r>
          </a:p>
          <a:p>
            <a:pPr lvl="1" indent="-34290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Middle-income areas (4) are in-between high- and low-rent areas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4D1BE46-2C9A-44DD-AE5F-ADC698CA8C6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4821" name="Picture 8" descr="maL22947_14_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0" y="1524000"/>
            <a:ext cx="4243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14-</a:t>
            </a:r>
            <a:fld id="{FA001F02-1269-4F76-918E-F082D061BA3B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6705600" y="315913"/>
            <a:ext cx="1404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14E.1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Homeownership Over Time</a:t>
            </a:r>
            <a:endParaRPr lang="en-US" sz="2400" b="1"/>
          </a:p>
        </p:txBody>
      </p:sp>
      <p:pic>
        <p:nvPicPr>
          <p:cNvPr id="35846" name="Picture 7" descr="maL22947_14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8991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14E: Housing the City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2743200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Arial" charset="0"/>
              </a:rPr>
              <a:t>Over time, wealthier families move from older housing into newer housing (“filtering”)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Vacancies are filled by less prosperous families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Older housing may be subdivided and turned into rental units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Over time, some poorer areas become wealthy again through gentrification 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24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1C15DE6E-7939-40A6-945F-830B7B53B4C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6869" name="Picture 7" descr="maL22947_14_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467225"/>
            <a:ext cx="418306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14E: Housing the City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u="sng" smtClean="0">
                <a:cs typeface="Arial" charset="0"/>
              </a:rPr>
              <a:t>Subprime lending </a:t>
            </a:r>
            <a:r>
              <a:rPr lang="en-US" sz="2800" smtClean="0">
                <a:cs typeface="Arial" charset="0"/>
              </a:rPr>
              <a:t>refers to mortgages made to people who do not qualify for regular mortgages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If the rates are unfair, it can be </a:t>
            </a:r>
            <a:r>
              <a:rPr lang="en-US" sz="2800" u="sng" smtClean="0">
                <a:cs typeface="Arial" charset="0"/>
              </a:rPr>
              <a:t>predatory lending</a:t>
            </a:r>
            <a:endParaRPr lang="en-US" sz="2400" u="sng" smtClean="0">
              <a:cs typeface="Arial" charset="0"/>
            </a:endParaRPr>
          </a:p>
          <a:p>
            <a:pPr eaLnBrk="1" hangingPunct="1"/>
            <a:endParaRPr lang="en-US" sz="2000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24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DE4B61AA-0BA9-497E-9021-3AEAB9F3894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37893" name="Picture 7" descr="maL22947_14_e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66800"/>
            <a:ext cx="33861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14F: Urban Development in Europe &amp; Japan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A mix of old and new buildings because of World War II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Because of the rebuilding, there are often experimental areas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More government control over cities than the U.S.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Cities end abruptly and transition to the countryside in some areas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Green belts in some areas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Many European cities are compact</a:t>
            </a:r>
            <a:endParaRPr lang="en-US" sz="2400" smtClean="0">
              <a:cs typeface="Arial" charset="0"/>
            </a:endParaRPr>
          </a:p>
          <a:p>
            <a:pPr eaLnBrk="1" hangingPunct="1"/>
            <a:endParaRPr lang="en-US" sz="2000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24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2B37D57-0B23-4CA8-A203-DC941481AD88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14G: Cities in Less Developed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High growth rates but also high poverty make urban planning a challenge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Formal sector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Jobs in industry, established services, and government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Informal sector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Selling items on the street, gambling, scavenging, trade in illegal substances or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Temporary structures for immigrants are sometimes called squatter settlements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Poor population, little or no water, sanitation infrastructure, or electricity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69D19E86-F24B-47C5-AC04-EA1A2BF5DC73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14-</a:t>
            </a:r>
            <a:fld id="{DD8D062C-B439-4112-91B2-F48FA95B7F95}" type="slidenum">
              <a:rPr lang="en-US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6705600" y="315913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14G.4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Latin America City Model</a:t>
            </a:r>
            <a:endParaRPr lang="en-US" sz="2400" b="1"/>
          </a:p>
        </p:txBody>
      </p:sp>
      <p:pic>
        <p:nvPicPr>
          <p:cNvPr id="40966" name="Picture 7" descr="maL22947_14_g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25538"/>
            <a:ext cx="70104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14A: Early Urban Morphology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Morphology means form or shape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All cities share: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 urban population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 urban center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 perimeter, such as a wall and gates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 transportation network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F1C2AB9-0E16-44DA-96A2-2A43FE76059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chemeClr val="tx1"/>
                </a:solidFill>
                <a:cs typeface="Arial" charset="0"/>
              </a:rPr>
              <a:t>14-</a:t>
            </a:r>
            <a:fld id="{0384CB69-3EF1-4F8E-A217-EDFA277E8B03}" type="slidenum">
              <a:rPr lang="en-US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14A.2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Law of the Indies</a:t>
            </a:r>
            <a:endParaRPr lang="en-US" sz="2400" b="1"/>
          </a:p>
        </p:txBody>
      </p:sp>
      <p:pic>
        <p:nvPicPr>
          <p:cNvPr id="18438" name="Picture 7" descr="maL22947_14_a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0866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572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14A: Early Urban </a:t>
            </a:r>
            <a:br>
              <a:rPr lang="en-US" sz="4000" smtClean="0">
                <a:cs typeface="Arial" charset="0"/>
              </a:rPr>
            </a:br>
            <a:r>
              <a:rPr lang="en-US" sz="4000" smtClean="0">
                <a:cs typeface="Arial" charset="0"/>
              </a:rPr>
              <a:t>Morphology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Transportation networks can be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Organic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Street systems develop as the city grows, even if the pattern is odd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Planned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Grid systems like Manhattan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4DD026C8-B798-4403-A9A3-900635CB8D46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9461" name="Picture 7" descr="maL22947_14_a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24955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14B: Three Historical Urban Types 1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Ancient City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Perimeter wall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Elite compound at center for temple, key government functions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Roads were planned and unplanned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Structures were rarely tall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4F81C65-6608-4FBB-9791-6E355A6DB3BA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0485" name="Picture 7" descr="maL22947_14_b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1295400"/>
            <a:ext cx="44592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14B: Three Historical Urban Types 2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Trading City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Centered on a marketplace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Central square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Market near the town gates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Street patterns were meant to help merchants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Warehouses nearby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Guild halls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9659CEE-F42D-40EE-AE92-946B06018BC8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1509" name="Picture 7" descr="maL22947_14_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4389438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14B: Three Historical Urban Types 3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Industrial City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Focused on factories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Factories located near water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Warehouses with nearby hotels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Railroads connecting city to main ports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Tenements and worker housing</a:t>
            </a:r>
          </a:p>
          <a:p>
            <a:pPr lvl="1" eaLnBrk="1" hangingPunct="1">
              <a:buFont typeface="Arial" charset="0"/>
              <a:buChar char="•"/>
            </a:pPr>
            <a:endParaRPr lang="en-US" sz="24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2400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4B291AF-1C0A-4583-ACF5-DE07EE8F4FB9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2533" name="Picture 7" descr="maL22947_14_b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788" y="2209800"/>
            <a:ext cx="44942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14C: Land Values, Densities, &amp; Urban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Land values are generally highest near the Central Business District (CBD)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Often has a peak value intersection (PVI)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Nodal point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Land Value = function ( site, internal situation)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Internal situation relates to access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Cities can have daytime and nighttime densities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24507AD-FCCC-4ABD-9112-2A53F0FDFD09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</TotalTime>
  <Words>966</Words>
  <Application>Microsoft Office PowerPoint</Application>
  <PresentationFormat>On-screen Show (4:3)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Office Theme</vt:lpstr>
      <vt:lpstr>Office Theme</vt:lpstr>
      <vt:lpstr>CHAPTER 14 LECTURE OUTLINE THE CHANGING STRUCTURE OF THE CITY</vt:lpstr>
      <vt:lpstr>Chapter 14 Modules</vt:lpstr>
      <vt:lpstr>14A: Early Urban Morphology 1</vt:lpstr>
      <vt:lpstr>Slide 4</vt:lpstr>
      <vt:lpstr>14A: Early Urban  Morphology 2</vt:lpstr>
      <vt:lpstr>14B: Three Historical Urban Types 1</vt:lpstr>
      <vt:lpstr>14B: Three Historical Urban Types 2</vt:lpstr>
      <vt:lpstr>14B: Three Historical Urban Types 3</vt:lpstr>
      <vt:lpstr>14C: Land Values, Densities, &amp; Urban Form</vt:lpstr>
      <vt:lpstr>Slide 10</vt:lpstr>
      <vt:lpstr>Slide 11</vt:lpstr>
      <vt:lpstr>Slide 12</vt:lpstr>
      <vt:lpstr>Slide 13</vt:lpstr>
      <vt:lpstr>Slide 14</vt:lpstr>
      <vt:lpstr>14D: Transportation &amp; Modern Urban Growth 1</vt:lpstr>
      <vt:lpstr>14D: Transportation &amp; Modern Urban Growth 2</vt:lpstr>
      <vt:lpstr>14D: Transportation &amp; Modern Urban Growth 3</vt:lpstr>
      <vt:lpstr>Slide 18</vt:lpstr>
      <vt:lpstr>14D: Concentric Zone Model</vt:lpstr>
      <vt:lpstr>14D: Sector Model</vt:lpstr>
      <vt:lpstr>Slide 21</vt:lpstr>
      <vt:lpstr>14E: Housing the City</vt:lpstr>
      <vt:lpstr>14E: Housing the City</vt:lpstr>
      <vt:lpstr>14F: Urban Development in Europe &amp; Japan </vt:lpstr>
      <vt:lpstr>14G: Cities in Less Developed Countries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THE CHANGING STRUCTURE OF THE CITY</dc:title>
  <dc:creator>Malinowski</dc:creator>
  <cp:keywords>Human Geography by Malinowski &amp; Kaplan</cp:keywords>
  <cp:lastModifiedBy>The McGraw-Hill Companies</cp:lastModifiedBy>
  <cp:revision>247</cp:revision>
  <dcterms:created xsi:type="dcterms:W3CDTF">2011-11-27T17:56:32Z</dcterms:created>
  <dcterms:modified xsi:type="dcterms:W3CDTF">2012-02-28T17:06:21Z</dcterms:modified>
</cp:coreProperties>
</file>