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336" r:id="rId4"/>
    <p:sldId id="337" r:id="rId5"/>
    <p:sldId id="338" r:id="rId6"/>
    <p:sldId id="339" r:id="rId7"/>
    <p:sldId id="293" r:id="rId8"/>
    <p:sldId id="340" r:id="rId9"/>
    <p:sldId id="341" r:id="rId10"/>
    <p:sldId id="342" r:id="rId11"/>
    <p:sldId id="343" r:id="rId12"/>
    <p:sldId id="344" r:id="rId13"/>
    <p:sldId id="345" r:id="rId14"/>
    <p:sldId id="346" r:id="rId15"/>
    <p:sldId id="347" r:id="rId16"/>
    <p:sldId id="348" r:id="rId17"/>
    <p:sldId id="349" r:id="rId18"/>
    <p:sldId id="350" r:id="rId19"/>
    <p:sldId id="351" r:id="rId20"/>
    <p:sldId id="352" r:id="rId21"/>
    <p:sldId id="353" r:id="rId22"/>
    <p:sldId id="354" r:id="rId23"/>
    <p:sldId id="356" r:id="rId24"/>
    <p:sldId id="357" r:id="rId25"/>
    <p:sldId id="358" r:id="rId26"/>
    <p:sldId id="359" r:id="rId27"/>
    <p:sldId id="360" r:id="rId28"/>
    <p:sldId id="361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183" autoAdjust="0"/>
  </p:normalViewPr>
  <p:slideViewPr>
    <p:cSldViewPr>
      <p:cViewPr varScale="1">
        <p:scale>
          <a:sx n="133" d="100"/>
          <a:sy n="133" d="100"/>
        </p:scale>
        <p:origin x="-100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D36F77E-5A39-4640-B650-C3FE5877BB64}" type="datetimeFigureOut">
              <a:rPr lang="en-US"/>
              <a:pPr>
                <a:defRPr/>
              </a:pPr>
              <a:t>2/28/2012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CCDC01E-9B22-4548-B3D8-C766C738F2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74BBB3-756E-41A6-9238-F3265ACEEB0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D739B57B-AEE0-41F4-877A-E4D32082DE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3D6798CC-0E9B-4890-B9E2-B904EBFD7A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886BC49E-DE69-46E5-AA49-66F035C329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A3F12A9A-F42D-476A-B8F9-F4D6A946F0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748BA10C-B065-4D2E-B779-53345490A4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356350"/>
            <a:ext cx="5791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6725775F-FEBE-4617-B584-929DE3276C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D9718F06-C2B4-4B29-BD7B-48FE5307C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0AD985BA-E82A-4652-8602-8FBC3725EE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0B0DB54F-ED72-4868-BD16-375980F7E8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6A728716-4DB1-467D-8CDE-321E238760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CEE6F6B6-2B78-465E-9D49-3071C0D644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4000"/>
              </a:schemeClr>
            </a:gs>
            <a:gs pos="78000">
              <a:schemeClr val="tx2">
                <a:lumMod val="50000"/>
              </a:schemeClr>
            </a:gs>
            <a:gs pos="100000">
              <a:schemeClr val="tx2">
                <a:lumMod val="75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601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29363" y="6356350"/>
            <a:ext cx="2581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2-</a:t>
            </a:r>
            <a:fld id="{29E30F59-27F9-4481-9FA9-8B03283D54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60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latin typeface="+mj-lt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b="1" kern="1200">
          <a:solidFill>
            <a:schemeClr val="bg1"/>
          </a:solidFill>
          <a:latin typeface="+mj-lt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solidFill>
            <a:schemeClr val="bg1"/>
          </a:solidFill>
          <a:latin typeface="+mj-lt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chemeClr val="bg1"/>
          </a:solidFill>
          <a:latin typeface="+mj-lt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chemeClr val="bg1"/>
          </a:solidFill>
          <a:latin typeface="+mj-lt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b="1" kern="1200">
          <a:solidFill>
            <a:schemeClr val="bg1"/>
          </a:solidFill>
          <a:latin typeface="+mj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7" name="Picture 11" descr="maL22947_15_C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4800"/>
            <a:ext cx="9144000" cy="6129338"/>
          </a:xfrm>
          <a:prstGeom prst="rect">
            <a:avLst/>
          </a:prstGeom>
          <a:noFill/>
        </p:spPr>
      </p:pic>
      <p:sp>
        <p:nvSpPr>
          <p:cNvPr id="9" name="Text Placeholder 5"/>
          <p:cNvSpPr txBox="1">
            <a:spLocks/>
          </p:cNvSpPr>
          <p:nvPr/>
        </p:nvSpPr>
        <p:spPr>
          <a:xfrm>
            <a:off x="1371600" y="4267200"/>
            <a:ext cx="7772400" cy="457200"/>
          </a:xfrm>
          <a:prstGeom prst="rect">
            <a:avLst/>
          </a:prstGeom>
          <a:solidFill>
            <a:schemeClr val="tx1">
              <a:lumMod val="85000"/>
              <a:lumOff val="15000"/>
              <a:alpha val="67000"/>
            </a:schemeClr>
          </a:solidFill>
        </p:spPr>
        <p:txBody>
          <a:bodyPr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371600" y="4724400"/>
            <a:ext cx="7772400" cy="1600200"/>
          </a:xfrm>
          <a:prstGeom prst="rect">
            <a:avLst/>
          </a:prstGeom>
          <a:solidFill>
            <a:schemeClr val="tx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ound Same Side Corner Rectangle 6"/>
          <p:cNvSpPr/>
          <p:nvPr/>
        </p:nvSpPr>
        <p:spPr>
          <a:xfrm rot="5400000">
            <a:off x="457200" y="-152400"/>
            <a:ext cx="1142999" cy="2057400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8" name="Picture 4" descr="MHHE-logo-mark-72dpi-100scal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28600" y="474661"/>
            <a:ext cx="1616075" cy="803275"/>
          </a:xfrm>
          <a:prstGeom prst="round2Same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47800" y="4711700"/>
            <a:ext cx="7391400" cy="1612900"/>
          </a:xfrm>
        </p:spPr>
        <p:txBody>
          <a:bodyPr rtlCol="0"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2700" dirty="0" smtClean="0"/>
              <a:t>Chapter 15 LECTURE OUTLINE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The Geography </a:t>
            </a:r>
            <a:r>
              <a:rPr lang="en-US" dirty="0" smtClean="0"/>
              <a:t>of Economic Activity and Agriculture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371600" y="4267200"/>
            <a:ext cx="7467600" cy="457200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Human Geography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by Malinowski &amp; Kaplan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76200" y="6456363"/>
            <a:ext cx="5791200" cy="365125"/>
          </a:xfrm>
          <a:solidFill>
            <a:srgbClr val="000000">
              <a:alpha val="38824"/>
            </a:srgb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15-</a:t>
            </a:r>
            <a:fld id="{A545BC50-76BE-443F-9508-FCA3E9F6F126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cs typeface="Arial" charset="0"/>
              </a:rPr>
              <a:t>15C: Economic Categories &amp; Measures of the Economy 1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Gross Domestic Product (GDP)</a:t>
            </a:r>
          </a:p>
          <a:p>
            <a:pPr lvl="1" eaLnBrk="1" hangingPunct="1"/>
            <a:r>
              <a:rPr lang="en-US" smtClean="0">
                <a:cs typeface="Arial" charset="0"/>
              </a:rPr>
              <a:t>the total of all goods and services produced within a country</a:t>
            </a:r>
          </a:p>
          <a:p>
            <a:pPr eaLnBrk="1" hangingPunct="1"/>
            <a:r>
              <a:rPr lang="en-US" smtClean="0">
                <a:cs typeface="Arial" charset="0"/>
              </a:rPr>
              <a:t>Gross National Product (GNP)</a:t>
            </a:r>
          </a:p>
          <a:p>
            <a:pPr lvl="1" eaLnBrk="1" hangingPunct="1"/>
            <a:r>
              <a:rPr lang="en-US" smtClean="0">
                <a:cs typeface="Arial" charset="0"/>
              </a:rPr>
              <a:t>The total of goods and services produced by the citizens of a country whether at home or abroad</a:t>
            </a:r>
          </a:p>
          <a:p>
            <a:pPr eaLnBrk="1" hangingPunct="1"/>
            <a:r>
              <a:rPr lang="en-US" smtClean="0">
                <a:cs typeface="Arial" charset="0"/>
              </a:rPr>
              <a:t>Gross National Income (GNI)</a:t>
            </a:r>
          </a:p>
          <a:p>
            <a:pPr lvl="1" eaLnBrk="1" hangingPunct="1"/>
            <a:r>
              <a:rPr lang="en-US" smtClean="0">
                <a:cs typeface="Arial" charset="0"/>
              </a:rPr>
              <a:t>GNP except it does not include taxes, depreciation, and subsidies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15-</a:t>
            </a:r>
            <a:fld id="{582D7203-9C47-4F5A-B0A0-5D26E549F274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15-</a:t>
            </a:r>
            <a:fld id="{5E101030-B0C9-4131-B38B-53456422C5FE}" type="slidenum">
              <a:rPr lang="en-US">
                <a:solidFill>
                  <a:schemeClr val="tx1"/>
                </a:solidFill>
              </a:rPr>
              <a:pPr>
                <a:defRPr/>
              </a:pPr>
              <a:t>11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5604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4160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15C.1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304800" y="306388"/>
            <a:ext cx="5943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GNP PER CAPITA</a:t>
            </a:r>
            <a:endParaRPr lang="en-US" sz="2400" b="1"/>
          </a:p>
        </p:txBody>
      </p:sp>
      <p:pic>
        <p:nvPicPr>
          <p:cNvPr id="25606" name="Picture 7" descr="maL22947_15_c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936625"/>
            <a:ext cx="7772400" cy="524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cs typeface="Arial" charset="0"/>
              </a:rPr>
              <a:t>15C: Economic Categories &amp; Measures of the Economy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Recession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When measures of the economy decline for a sustained period of time, such as six months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Depression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 more severe downturn for a longer time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Public Sector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All output produced by the government at all levels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Private Sector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All output by individuals or privately-owned businesses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15-</a:t>
            </a:r>
            <a:fld id="{26E5C3A6-1A47-44A4-8509-AC98F23DC01F}" type="slidenum">
              <a:rPr lang="en-US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15-</a:t>
            </a:r>
            <a:fld id="{403F0CCA-ED83-4EEB-8D76-98BC5948225A}" type="slidenum">
              <a:rPr lang="en-US">
                <a:solidFill>
                  <a:schemeClr val="tx1"/>
                </a:solidFill>
              </a:rPr>
              <a:pPr>
                <a:defRPr/>
              </a:pPr>
              <a:t>13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7652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4160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15C.2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304800" y="306388"/>
            <a:ext cx="5943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ECONOMIC SECTORS</a:t>
            </a:r>
            <a:endParaRPr lang="en-US" sz="2400" b="1"/>
          </a:p>
        </p:txBody>
      </p:sp>
      <p:pic>
        <p:nvPicPr>
          <p:cNvPr id="27654" name="Picture 7" descr="maL22947_15_c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990600"/>
            <a:ext cx="5943600" cy="540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cs typeface="Arial" charset="0"/>
              </a:rPr>
              <a:t>15D: Origins of Agriculture &amp; the Process of Domestication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watershed moment in human development, but why?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u="sng" dirty="0" smtClean="0"/>
              <a:t>Theory 1</a:t>
            </a:r>
            <a:r>
              <a:rPr lang="en-US" dirty="0" smtClean="0"/>
              <a:t>: Domestication started in well-watered, fertile areas where pieces of plants could easily be buried to make grow new plants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u="sng" dirty="0" smtClean="0"/>
              <a:t>Theory 2</a:t>
            </a:r>
            <a:r>
              <a:rPr lang="en-US" dirty="0" smtClean="0"/>
              <a:t>: A time of environmental stress, perhaps global warming, led humans to search for new food sources because areas had reached their carrying capacity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15-</a:t>
            </a:r>
            <a:fld id="{ED5BED43-F9E1-4CE0-B716-721C1FB585EC}" type="slidenum">
              <a:rPr lang="en-US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15-</a:t>
            </a:r>
            <a:fld id="{6CC233D3-3911-4747-B9A8-9FCB8A2262A8}" type="slidenum">
              <a:rPr lang="en-US">
                <a:solidFill>
                  <a:schemeClr val="tx1"/>
                </a:solidFill>
              </a:rPr>
              <a:pPr>
                <a:defRPr/>
              </a:pPr>
              <a:t>15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9700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4160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15D.1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304800" y="306388"/>
            <a:ext cx="5943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Agricultural Domestication</a:t>
            </a:r>
            <a:endParaRPr lang="en-US" sz="2400" b="1"/>
          </a:p>
        </p:txBody>
      </p:sp>
      <p:pic>
        <p:nvPicPr>
          <p:cNvPr id="29702" name="Picture 7" descr="maL22947_15_d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219200"/>
            <a:ext cx="8934450" cy="458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cs typeface="Arial" charset="0"/>
              </a:rPr>
              <a:t>15D: Origins of Agriculture &amp; the Process of Domestication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Complex foraging in ecotones resulted in greater knowledge of and intervention in the natural environment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Humans chose which plants to grow, and thus human selection often replaced natural selection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downside is that agriculture is a lot more work than hunting or gathering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Over time, regions developed their own crop complexes consisting of different plants, which led to today’s regional cuisines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15-</a:t>
            </a:r>
            <a:fld id="{9C548EE9-D773-4E91-AD34-58CA07876A3F}" type="slidenum">
              <a:rPr lang="en-US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15-</a:t>
            </a:r>
            <a:fld id="{459FD8DB-B68F-4722-98DF-A572326F7008}" type="slidenum">
              <a:rPr lang="en-US">
                <a:solidFill>
                  <a:schemeClr val="tx1"/>
                </a:solidFill>
              </a:rPr>
              <a:pPr>
                <a:defRPr/>
              </a:pPr>
              <a:t>17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1748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4160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15D.6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304800" y="306388"/>
            <a:ext cx="6248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Expansion of Agriculture in Europe</a:t>
            </a:r>
            <a:endParaRPr lang="en-US" sz="2400" b="1"/>
          </a:p>
        </p:txBody>
      </p:sp>
      <p:pic>
        <p:nvPicPr>
          <p:cNvPr id="31750" name="Picture 7" descr="maL22947_15_d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919163"/>
            <a:ext cx="7010400" cy="535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cs typeface="Arial" charset="0"/>
              </a:rPr>
              <a:t>15E: Different Types of Agriculture 1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First, realize that some areas are arable, and others are not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cs typeface="Arial" charset="0"/>
              </a:rPr>
              <a:t>Some areas are too dry, some too cold</a:t>
            </a:r>
          </a:p>
          <a:p>
            <a:pPr eaLnBrk="1" hangingPunct="1"/>
            <a:r>
              <a:rPr lang="en-US" smtClean="0">
                <a:cs typeface="Arial" charset="0"/>
              </a:rPr>
              <a:t>Some areas are animal-centered, others are plant-centered</a:t>
            </a:r>
          </a:p>
          <a:p>
            <a:pPr eaLnBrk="1" hangingPunct="1"/>
            <a:r>
              <a:rPr lang="en-US" smtClean="0">
                <a:cs typeface="Arial" charset="0"/>
              </a:rPr>
              <a:t>Some areas are focused on </a:t>
            </a:r>
            <a:r>
              <a:rPr lang="en-US" u="sng" smtClean="0">
                <a:cs typeface="Arial" charset="0"/>
              </a:rPr>
              <a:t>subsistence agriculture</a:t>
            </a:r>
            <a:r>
              <a:rPr lang="en-US" smtClean="0">
                <a:cs typeface="Arial" charset="0"/>
              </a:rPr>
              <a:t> and others are focused on </a:t>
            </a:r>
            <a:r>
              <a:rPr lang="en-US" u="sng" smtClean="0">
                <a:cs typeface="Arial" charset="0"/>
              </a:rPr>
              <a:t>commercial agriculture</a:t>
            </a:r>
          </a:p>
          <a:p>
            <a:pPr eaLnBrk="1" hangingPunct="1"/>
            <a:endParaRPr lang="en-US" smtClean="0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15-</a:t>
            </a:r>
            <a:fld id="{B18DBFFC-DA7C-4C9E-AD29-4222473DE702}" type="slidenum">
              <a:rPr lang="en-US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cs typeface="Arial" charset="0"/>
              </a:rPr>
              <a:t>15E: Different Types of Agriculture 2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Pastoral nomadism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cs typeface="Arial" charset="0"/>
              </a:rPr>
              <a:t>Moving around with animals</a:t>
            </a:r>
          </a:p>
          <a:p>
            <a:pPr eaLnBrk="1" hangingPunct="1"/>
            <a:r>
              <a:rPr lang="en-US" smtClean="0">
                <a:cs typeface="Arial" charset="0"/>
              </a:rPr>
              <a:t>Mixed agricultural economy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cs typeface="Arial" charset="0"/>
              </a:rPr>
              <a:t>Both plants and animals</a:t>
            </a:r>
          </a:p>
          <a:p>
            <a:pPr eaLnBrk="1" hangingPunct="1"/>
            <a:r>
              <a:rPr lang="en-US" smtClean="0">
                <a:cs typeface="Arial" charset="0"/>
              </a:rPr>
              <a:t>Agribusiness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cs typeface="Arial" charset="0"/>
              </a:rPr>
              <a:t>A company owns the land and hires farmers to work it</a:t>
            </a:r>
          </a:p>
          <a:p>
            <a:pPr eaLnBrk="1" hangingPunct="1"/>
            <a:endParaRPr lang="en-US" smtClean="0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15-</a:t>
            </a:r>
            <a:fld id="{8AEAB3E3-6EBD-4BB7-8E2A-B07BB2BD7271}" type="slidenum">
              <a:rPr lang="en-US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Chapter 15 Modules</a:t>
            </a:r>
          </a:p>
        </p:txBody>
      </p:sp>
      <p:sp>
        <p:nvSpPr>
          <p:cNvPr id="16386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 eaLnBrk="1" hangingPunct="1"/>
            <a:r>
              <a:rPr lang="en-US" sz="2800" smtClean="0">
                <a:cs typeface="Arial" charset="0"/>
              </a:rPr>
              <a:t>15A Small-Scale Economic Systems</a:t>
            </a:r>
          </a:p>
          <a:p>
            <a:pPr eaLnBrk="1" hangingPunct="1"/>
            <a:r>
              <a:rPr lang="en-US" sz="2800" smtClean="0">
                <a:cs typeface="Arial" charset="0"/>
              </a:rPr>
              <a:t>15B Large-Scale Economic Systems</a:t>
            </a:r>
          </a:p>
          <a:p>
            <a:pPr eaLnBrk="1" hangingPunct="1"/>
            <a:r>
              <a:rPr lang="en-US" sz="2800" smtClean="0">
                <a:cs typeface="Arial" charset="0"/>
              </a:rPr>
              <a:t>15C Economic Categories and Measures of the Economy</a:t>
            </a:r>
          </a:p>
          <a:p>
            <a:pPr eaLnBrk="1" hangingPunct="1"/>
            <a:r>
              <a:rPr lang="en-US" sz="2800" smtClean="0">
                <a:cs typeface="Arial" charset="0"/>
              </a:rPr>
              <a:t>15D Origins of Agriculture and the Process of Domestication</a:t>
            </a:r>
          </a:p>
          <a:p>
            <a:pPr eaLnBrk="1" hangingPunct="1"/>
            <a:r>
              <a:rPr lang="en-US" sz="2800" smtClean="0">
                <a:cs typeface="Arial" charset="0"/>
              </a:rPr>
              <a:t>15E	Different Types of Agriculture</a:t>
            </a:r>
          </a:p>
          <a:p>
            <a:pPr eaLnBrk="1" hangingPunct="1"/>
            <a:r>
              <a:rPr lang="en-US" sz="2800" smtClean="0">
                <a:cs typeface="Arial" charset="0"/>
              </a:rPr>
              <a:t>15F Theory of Rural Land Use</a:t>
            </a:r>
          </a:p>
          <a:p>
            <a:pPr eaLnBrk="1" hangingPunct="1"/>
            <a:r>
              <a:rPr lang="en-US" sz="2800" smtClean="0">
                <a:cs typeface="Arial" charset="0"/>
              </a:rPr>
              <a:t>15G Agricultural Globalization, Then and Now</a:t>
            </a:r>
            <a:endParaRPr lang="en-US" sz="2500" smtClean="0">
              <a:cs typeface="Arial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15-</a:t>
            </a:r>
            <a:fld id="{B0ACB0DB-27F6-464C-927A-7F9FAF21035E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15-</a:t>
            </a:r>
            <a:fld id="{F0983412-4A0A-48D7-9079-C2EC961D88B3}" type="slidenum">
              <a:rPr lang="en-US">
                <a:solidFill>
                  <a:schemeClr val="tx1"/>
                </a:solidFill>
              </a:rPr>
              <a:pPr>
                <a:defRPr/>
              </a:pPr>
              <a:t>20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4820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4049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15E.4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304800" y="306388"/>
            <a:ext cx="6248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Agricultural Regions of the World</a:t>
            </a:r>
            <a:endParaRPr lang="en-US" sz="2400" b="1"/>
          </a:p>
        </p:txBody>
      </p:sp>
      <p:pic>
        <p:nvPicPr>
          <p:cNvPr id="34822" name="Picture 7" descr="maL22947_15_e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19200"/>
            <a:ext cx="8763000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cs typeface="Arial" charset="0"/>
              </a:rPr>
              <a:t>15F: Theory of Rural Land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Comparative advantage leads to regional differences in agricultural production because of better environment, the skill of local farmers, and proximity to markets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u="sng" dirty="0" smtClean="0"/>
              <a:t>Land rent</a:t>
            </a:r>
            <a:r>
              <a:rPr lang="en-US" dirty="0" smtClean="0"/>
              <a:t> refers to the profitability of land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Theory of Rural Land Use: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800" i="1" dirty="0" smtClean="0"/>
              <a:t>Land </a:t>
            </a:r>
            <a:r>
              <a:rPr lang="en-US" sz="2800" i="1" dirty="0"/>
              <a:t>rent = (output × (price – production costs)) – (output × transport costs × distance from market)</a:t>
            </a:r>
            <a:endParaRPr lang="en-US" sz="2800" i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15-</a:t>
            </a:r>
            <a:fld id="{533E8EEC-EFEC-43F8-B9AD-E19FE91B8BED}" type="slidenum">
              <a:rPr lang="en-US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15-</a:t>
            </a:r>
            <a:fld id="{2FE14C4B-47C8-49CB-93E9-D8A00C0E9406}" type="slidenum">
              <a:rPr lang="en-US">
                <a:solidFill>
                  <a:schemeClr val="tx1"/>
                </a:solidFill>
              </a:rPr>
              <a:pPr>
                <a:defRPr/>
              </a:pPr>
              <a:t>22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6868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21351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15F.1 &amp; 15F.2</a:t>
            </a: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304800" y="306388"/>
            <a:ext cx="6248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Theory of Rural Land Use</a:t>
            </a:r>
            <a:endParaRPr lang="en-US" sz="2400" b="1"/>
          </a:p>
        </p:txBody>
      </p:sp>
      <p:pic>
        <p:nvPicPr>
          <p:cNvPr id="36870" name="Picture 8" descr="maL22947_15_f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0"/>
            <a:ext cx="3886200" cy="314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9" descr="maL22947_15_f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590800"/>
            <a:ext cx="4191000" cy="258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15-</a:t>
            </a:r>
            <a:fld id="{8F0CB5E4-485C-41BA-BD5E-16E090677789}" type="slidenum">
              <a:rPr lang="en-US">
                <a:solidFill>
                  <a:schemeClr val="tx1"/>
                </a:solidFill>
              </a:rPr>
              <a:pPr>
                <a:defRPr/>
              </a:pPr>
              <a:t>23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7892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3700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15F.3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304800" y="350838"/>
            <a:ext cx="62484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Hypothetical Land Use Model for the United States</a:t>
            </a:r>
            <a:endParaRPr lang="en-US" sz="2400" b="1"/>
          </a:p>
        </p:txBody>
      </p:sp>
      <p:pic>
        <p:nvPicPr>
          <p:cNvPr id="37894" name="Picture 7" descr="maL22947_15_f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516063"/>
            <a:ext cx="7010400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15-</a:t>
            </a:r>
            <a:fld id="{ACDF31AE-71E2-4023-B144-222546EDD133}" type="slidenum">
              <a:rPr lang="en-US">
                <a:solidFill>
                  <a:schemeClr val="tx1"/>
                </a:solidFill>
              </a:rPr>
              <a:pPr>
                <a:defRPr/>
              </a:pPr>
              <a:t>24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8916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3700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15F.4</a:t>
            </a: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304800" y="350838"/>
            <a:ext cx="6248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Land Use in the Real World</a:t>
            </a:r>
            <a:endParaRPr lang="en-US" sz="2400" b="1"/>
          </a:p>
        </p:txBody>
      </p:sp>
      <p:pic>
        <p:nvPicPr>
          <p:cNvPr id="38918" name="Picture 7" descr="maL22947_15_f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990600"/>
            <a:ext cx="6705600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cs typeface="Arial" charset="0"/>
              </a:rPr>
              <a:t>15G: Agricultural Globalization 1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The Great Columbian Exchange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400" smtClean="0">
                <a:cs typeface="Arial" charset="0"/>
              </a:rPr>
              <a:t>The exchange of crops between the Americas and Europe after 1492</a:t>
            </a:r>
          </a:p>
          <a:p>
            <a:pPr eaLnBrk="1" hangingPunct="1"/>
            <a:endParaRPr lang="en-US" smtClean="0">
              <a:cs typeface="Arial" charset="0"/>
            </a:endParaRPr>
          </a:p>
          <a:p>
            <a:pPr eaLnBrk="1" hangingPunct="1"/>
            <a:endParaRPr lang="en-US" smtClean="0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15-</a:t>
            </a:r>
            <a:fld id="{83D7CA9B-2DCE-4470-B99B-21D2EC663C89}" type="slidenum">
              <a:rPr lang="en-US"/>
              <a:pPr>
                <a:defRPr/>
              </a:pPr>
              <a:t>25</a:t>
            </a:fld>
            <a:endParaRPr lang="en-US"/>
          </a:p>
        </p:txBody>
      </p:sp>
      <p:pic>
        <p:nvPicPr>
          <p:cNvPr id="39941" name="Picture 7" descr="maL22947_15_g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971800"/>
            <a:ext cx="4941888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cs typeface="Arial" charset="0"/>
              </a:rPr>
              <a:t>15G: Agricultural Globalization 1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Modern farming is different: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cs typeface="Arial" charset="0"/>
              </a:rPr>
              <a:t>Traditional fertilizers have been replaced by synthetic nitrogen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cs typeface="Arial" charset="0"/>
              </a:rPr>
              <a:t>Farmers purchase hybrid seeds that can quadruple yields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cs typeface="Arial" charset="0"/>
              </a:rPr>
              <a:t>Vast amounts of herbicides and pesticides are needed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cs typeface="Arial" charset="0"/>
              </a:rPr>
              <a:t>Large farms require expensive equipment</a:t>
            </a:r>
          </a:p>
          <a:p>
            <a:pPr eaLnBrk="1" hangingPunct="1"/>
            <a:endParaRPr lang="en-US" smtClean="0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15-</a:t>
            </a:r>
            <a:fld id="{A3BEF239-86C2-415F-9353-0A3AEF1C0DC9}" type="slidenum">
              <a:rPr lang="en-US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cs typeface="Arial" charset="0"/>
              </a:rPr>
              <a:t>15G: Agricultural Globalization 2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Green Revolution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cs typeface="Arial" charset="0"/>
              </a:rPr>
              <a:t>Introduction of Western agricultural practices to Asia, Latin America, and Africa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cs typeface="Arial" charset="0"/>
              </a:rPr>
              <a:t>Genetically-modified strains of rice, wheat, and corn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cs typeface="Arial" charset="0"/>
              </a:rPr>
              <a:t>Large irrigation projects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cs typeface="Arial" charset="0"/>
              </a:rPr>
              <a:t>But, expensive and resource intensive</a:t>
            </a:r>
          </a:p>
          <a:p>
            <a:pPr eaLnBrk="1" hangingPunct="1"/>
            <a:r>
              <a:rPr lang="en-US" smtClean="0">
                <a:cs typeface="Arial" charset="0"/>
              </a:rPr>
              <a:t>Food distribution is also more globalized</a:t>
            </a:r>
          </a:p>
          <a:p>
            <a:pPr eaLnBrk="1" hangingPunct="1"/>
            <a:endParaRPr lang="en-US" smtClean="0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15-</a:t>
            </a:r>
            <a:fld id="{C72C4849-F176-4B27-8E95-43498403C2CD}" type="slidenum">
              <a:rPr lang="en-US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15-</a:t>
            </a:r>
            <a:fld id="{7DA80FAE-82CB-4733-B651-8E8BB0D84AA1}" type="slidenum">
              <a:rPr lang="en-US">
                <a:solidFill>
                  <a:schemeClr val="tx1"/>
                </a:solidFill>
              </a:rPr>
              <a:pPr>
                <a:defRPr/>
              </a:pPr>
              <a:t>28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3012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4287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15G.2</a:t>
            </a: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304800" y="350838"/>
            <a:ext cx="6248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Globalization of Agriculture</a:t>
            </a:r>
            <a:endParaRPr lang="en-US" sz="2400" b="1"/>
          </a:p>
        </p:txBody>
      </p:sp>
      <p:pic>
        <p:nvPicPr>
          <p:cNvPr id="43014" name="Picture 7" descr="maL22947_15_g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76400"/>
            <a:ext cx="8248650" cy="382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cs typeface="Arial" charset="0"/>
              </a:rPr>
              <a:t>15A: Small-Scale Economic Systems 1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All economic activity takes place within an economic system</a:t>
            </a:r>
          </a:p>
          <a:p>
            <a:pPr eaLnBrk="1" hangingPunct="1"/>
            <a:r>
              <a:rPr lang="en-US" smtClean="0">
                <a:cs typeface="Arial" charset="0"/>
              </a:rPr>
              <a:t>Earliest economic systems were marked by: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cs typeface="Arial" charset="0"/>
              </a:rPr>
              <a:t>Reliance on subsistence food gathering or agriculture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cs typeface="Arial" charset="0"/>
              </a:rPr>
              <a:t>Most activities took place within small groups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cs typeface="Arial" charset="0"/>
              </a:rPr>
              <a:t>Small-scale production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cs typeface="Arial" charset="0"/>
              </a:rPr>
              <a:t>Extensive use of bartering</a:t>
            </a:r>
          </a:p>
          <a:p>
            <a:pPr lvl="1" eaLnBrk="1" hangingPunct="1">
              <a:buFont typeface="Arial" charset="0"/>
              <a:buChar char="•"/>
            </a:pPr>
            <a:endParaRPr lang="en-US" smtClean="0">
              <a:cs typeface="Arial" charset="0"/>
            </a:endParaRPr>
          </a:p>
          <a:p>
            <a:pPr lvl="1" eaLnBrk="1" hangingPunct="1">
              <a:buFont typeface="Arial" charset="0"/>
              <a:buChar char="•"/>
            </a:pPr>
            <a:endParaRPr lang="en-US" smtClean="0">
              <a:cs typeface="Arial" charset="0"/>
            </a:endParaRPr>
          </a:p>
          <a:p>
            <a:pPr lvl="1" eaLnBrk="1" hangingPunct="1"/>
            <a:endParaRPr lang="en-US" smtClean="0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15-</a:t>
            </a:r>
            <a:fld id="{B093E3D4-64E5-4FB5-B91E-9E3CA022D55A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cs typeface="Arial" charset="0"/>
              </a:rPr>
              <a:t>15A: Small-Scale Economic Systems 2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In prehistoric times, humans were </a:t>
            </a:r>
            <a:r>
              <a:rPr lang="en-US" u="sng" smtClean="0">
                <a:cs typeface="Arial" charset="0"/>
              </a:rPr>
              <a:t>hunters and gatherers</a:t>
            </a:r>
          </a:p>
          <a:p>
            <a:pPr eaLnBrk="1" hangingPunct="1"/>
            <a:r>
              <a:rPr lang="en-US" smtClean="0">
                <a:cs typeface="Arial" charset="0"/>
              </a:rPr>
              <a:t>The Neolithic period (“New Stone Age”) began the transition to </a:t>
            </a:r>
            <a:r>
              <a:rPr lang="en-US" u="sng" smtClean="0">
                <a:cs typeface="Arial" charset="0"/>
              </a:rPr>
              <a:t>primitive agriculture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cs typeface="Arial" charset="0"/>
              </a:rPr>
              <a:t>Gradual process beginning about 11,000 years ago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cs typeface="Arial" charset="0"/>
              </a:rPr>
              <a:t>Primitive agriculture was subsistence-based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cs typeface="Arial" charset="0"/>
              </a:rPr>
              <a:t>Any surpluses would likely be bartered </a:t>
            </a:r>
          </a:p>
          <a:p>
            <a:pPr lvl="1" eaLnBrk="1" hangingPunct="1">
              <a:buFont typeface="Arial" charset="0"/>
              <a:buChar char="•"/>
            </a:pPr>
            <a:endParaRPr lang="en-US" smtClean="0">
              <a:cs typeface="Arial" charset="0"/>
            </a:endParaRPr>
          </a:p>
          <a:p>
            <a:pPr lvl="1" eaLnBrk="1" hangingPunct="1">
              <a:buFont typeface="Arial" charset="0"/>
              <a:buChar char="•"/>
            </a:pPr>
            <a:endParaRPr lang="en-US" smtClean="0">
              <a:cs typeface="Arial" charset="0"/>
            </a:endParaRPr>
          </a:p>
          <a:p>
            <a:pPr lvl="1" eaLnBrk="1" hangingPunct="1"/>
            <a:endParaRPr lang="en-US" smtClean="0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15-</a:t>
            </a:r>
            <a:fld id="{D51B351F-A3E3-44D9-BAAD-1FCEE1031056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cs typeface="Arial" charset="0"/>
              </a:rPr>
              <a:t>15A: Small-Scale Economic Systems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Surpluses led to occupational specialization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other words, people provided services in exchange for food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time, </a:t>
            </a:r>
            <a:r>
              <a:rPr lang="en-US" u="sng" dirty="0" smtClean="0"/>
              <a:t>feudalism</a:t>
            </a:r>
            <a:r>
              <a:rPr lang="en-US" dirty="0" smtClean="0"/>
              <a:t> developed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Farming was done by serfs on a manor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Surplus was ceded to the lord of the manor, who had to pay for defense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medium of exchange was surplus, not money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Very little trade because production and consumption stayed within the manor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15-</a:t>
            </a:r>
            <a:fld id="{D3079146-2F8B-4694-91F0-8EBBD3FD5764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cs typeface="Arial" charset="0"/>
              </a:rPr>
              <a:t>15B: Large-Scale Economic Systems 1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Larger political units led to </a:t>
            </a:r>
            <a:r>
              <a:rPr lang="en-US" u="sng" smtClean="0">
                <a:cs typeface="Arial" charset="0"/>
              </a:rPr>
              <a:t>imperial economies</a:t>
            </a:r>
            <a:r>
              <a:rPr lang="en-US" smtClean="0">
                <a:cs typeface="Arial" charset="0"/>
              </a:rPr>
              <a:t>, which dominated until 1300</a:t>
            </a:r>
          </a:p>
          <a:p>
            <a:pPr eaLnBrk="1" hangingPunct="1"/>
            <a:r>
              <a:rPr lang="en-US" smtClean="0">
                <a:cs typeface="Arial" charset="0"/>
              </a:rPr>
              <a:t>The size of imperial economies meant they were much more complex and therefore quite diverse</a:t>
            </a:r>
          </a:p>
          <a:p>
            <a:pPr eaLnBrk="1" hangingPunct="1"/>
            <a:r>
              <a:rPr lang="en-US" smtClean="0">
                <a:cs typeface="Arial" charset="0"/>
              </a:rPr>
              <a:t>Imperial economies included some capitalism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cs typeface="Arial" charset="0"/>
              </a:rPr>
              <a:t>Buying and selling goods to make a profit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cs typeface="Arial" charset="0"/>
              </a:rPr>
              <a:t>Merchants and artisans</a:t>
            </a:r>
          </a:p>
          <a:p>
            <a:pPr eaLnBrk="1" hangingPunct="1"/>
            <a:endParaRPr lang="en-US" u="sng" smtClean="0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15-</a:t>
            </a:r>
            <a:fld id="{9BEA36F4-B120-43C2-9187-69658E963E4C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15-</a:t>
            </a:r>
            <a:fld id="{9C967006-E0B7-4546-B5B6-DD79A251849F}" type="slidenum">
              <a:rPr lang="en-US">
                <a:solidFill>
                  <a:schemeClr val="tx1"/>
                </a:solidFill>
              </a:rPr>
              <a:pPr>
                <a:defRPr/>
              </a:pPr>
              <a:t>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1508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4160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15B.1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304800" y="306388"/>
            <a:ext cx="5943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Economy of the Roman Empire</a:t>
            </a:r>
            <a:endParaRPr lang="en-US" sz="2400" b="1"/>
          </a:p>
        </p:txBody>
      </p:sp>
      <p:pic>
        <p:nvPicPr>
          <p:cNvPr id="21510" name="Picture 7" descr="maL22947_15_b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936625"/>
            <a:ext cx="7239000" cy="530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cs typeface="Arial" charset="0"/>
              </a:rPr>
              <a:t>15B: Large-Scale Economic Systems 2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/>
          <a:lstStyle/>
          <a:p>
            <a:pPr eaLnBrk="1" hangingPunct="1"/>
            <a:r>
              <a:rPr lang="en-US" sz="2800" smtClean="0">
                <a:cs typeface="Arial" charset="0"/>
              </a:rPr>
              <a:t>In time, capitalist economic systems take hold: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u="sng" smtClean="0">
                <a:cs typeface="Arial" charset="0"/>
              </a:rPr>
              <a:t>Capitalist commercial economies</a:t>
            </a:r>
            <a:r>
              <a:rPr lang="en-US" smtClean="0">
                <a:cs typeface="Arial" charset="0"/>
              </a:rPr>
              <a:t> came first, primarily concerned with the buying and selling of commodities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u="sng" smtClean="0">
                <a:cs typeface="Arial" charset="0"/>
              </a:rPr>
              <a:t>Capitalist industrial economic systems</a:t>
            </a:r>
            <a:r>
              <a:rPr lang="en-US" smtClean="0">
                <a:cs typeface="Arial" charset="0"/>
              </a:rPr>
              <a:t> are based on highly specialized industrial products sold for profits</a:t>
            </a:r>
          </a:p>
          <a:p>
            <a:pPr lvl="2" eaLnBrk="1" hangingPunct="1"/>
            <a:r>
              <a:rPr lang="en-US" smtClean="0">
                <a:cs typeface="Arial" charset="0"/>
              </a:rPr>
              <a:t>The need for raw materials created a different relationship among regions. Places that produced goods made profits while places that provided raw materials were poorer</a:t>
            </a:r>
          </a:p>
          <a:p>
            <a:pPr eaLnBrk="1" hangingPunct="1"/>
            <a:endParaRPr lang="en-US" u="sng" smtClean="0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15-</a:t>
            </a:r>
            <a:fld id="{60A7FF90-861D-486D-AB0E-2A4A496B12CD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cs typeface="Arial" charset="0"/>
              </a:rPr>
              <a:t>15B: Large-Scale Economic Systems 3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Alternatives to capitalist economic systems include: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cs typeface="Arial" charset="0"/>
              </a:rPr>
              <a:t>Planned economies</a:t>
            </a:r>
          </a:p>
          <a:p>
            <a:pPr lvl="2" eaLnBrk="1" hangingPunct="1"/>
            <a:r>
              <a:rPr lang="en-US" smtClean="0">
                <a:cs typeface="Arial" charset="0"/>
              </a:rPr>
              <a:t>All factories, farms, and services are publically owned and decisions are made by the state</a:t>
            </a:r>
          </a:p>
          <a:p>
            <a:pPr lvl="2" eaLnBrk="1" hangingPunct="1"/>
            <a:r>
              <a:rPr lang="en-US" smtClean="0">
                <a:cs typeface="Arial" charset="0"/>
              </a:rPr>
              <a:t>Examples include Maoist China, the USSR, etc.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cs typeface="Arial" charset="0"/>
              </a:rPr>
              <a:t>Mixed economies</a:t>
            </a:r>
          </a:p>
          <a:p>
            <a:pPr lvl="2" eaLnBrk="1" hangingPunct="1"/>
            <a:r>
              <a:rPr lang="en-US" smtClean="0">
                <a:cs typeface="Arial" charset="0"/>
              </a:rPr>
              <a:t>Capitalist with frequent government intervention</a:t>
            </a:r>
          </a:p>
          <a:p>
            <a:pPr lvl="2" eaLnBrk="1" hangingPunct="1"/>
            <a:r>
              <a:rPr lang="en-US" smtClean="0">
                <a:cs typeface="Arial" charset="0"/>
              </a:rPr>
              <a:t>Such as free public education, health care, restrictions on certain activities, etc.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15-</a:t>
            </a:r>
            <a:fld id="{41E82EEC-F299-4856-9D1D-FE924D848BFC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2313</TotalTime>
  <Words>1247</Words>
  <Application>Microsoft Office PowerPoint</Application>
  <PresentationFormat>On-screen Show (4:3)</PresentationFormat>
  <Paragraphs>187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Calibri</vt:lpstr>
      <vt:lpstr>Arial</vt:lpstr>
      <vt:lpstr>Office Theme</vt:lpstr>
      <vt:lpstr>Office Theme</vt:lpstr>
      <vt:lpstr>CHAPTER 15 LECTURE OUTLINE THE GEOGRAPHY OF ECONOMIC ACTIVITY AND AGRICULTURE</vt:lpstr>
      <vt:lpstr>Chapter 15 Modules</vt:lpstr>
      <vt:lpstr>15A: Small-Scale Economic Systems 1</vt:lpstr>
      <vt:lpstr>15A: Small-Scale Economic Systems 2</vt:lpstr>
      <vt:lpstr>15A: Small-Scale Economic Systems 3</vt:lpstr>
      <vt:lpstr>15B: Large-Scale Economic Systems 1</vt:lpstr>
      <vt:lpstr>Slide 7</vt:lpstr>
      <vt:lpstr>15B: Large-Scale Economic Systems 2</vt:lpstr>
      <vt:lpstr>15B: Large-Scale Economic Systems 3</vt:lpstr>
      <vt:lpstr>15C: Economic Categories &amp; Measures of the Economy 1</vt:lpstr>
      <vt:lpstr>Slide 11</vt:lpstr>
      <vt:lpstr>15C: Economic Categories &amp; Measures of the Economy 2</vt:lpstr>
      <vt:lpstr>Slide 13</vt:lpstr>
      <vt:lpstr>15D: Origins of Agriculture &amp; the Process of Domestication 1</vt:lpstr>
      <vt:lpstr>Slide 15</vt:lpstr>
      <vt:lpstr>15D: Origins of Agriculture &amp; the Process of Domestication 2</vt:lpstr>
      <vt:lpstr>Slide 17</vt:lpstr>
      <vt:lpstr>15E: Different Types of Agriculture 1</vt:lpstr>
      <vt:lpstr>15E: Different Types of Agriculture 2</vt:lpstr>
      <vt:lpstr>Slide 20</vt:lpstr>
      <vt:lpstr>15F: Theory of Rural Land Use</vt:lpstr>
      <vt:lpstr>Slide 22</vt:lpstr>
      <vt:lpstr>Slide 23</vt:lpstr>
      <vt:lpstr>Slide 24</vt:lpstr>
      <vt:lpstr>15G: Agricultural Globalization 1</vt:lpstr>
      <vt:lpstr>15G: Agricultural Globalization 1</vt:lpstr>
      <vt:lpstr>15G: Agricultural Globalization 2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15: THE GEOGRAPHY OF ECONOMIC ACTIVITY AND AGRICULTURE</dc:title>
  <dc:creator>Malinowski</dc:creator>
  <cp:keywords>Human Geography by Malinowski &amp; Kaplan</cp:keywords>
  <cp:lastModifiedBy>The McGraw-Hill Companies</cp:lastModifiedBy>
  <cp:revision>235</cp:revision>
  <dcterms:created xsi:type="dcterms:W3CDTF">2011-11-27T17:56:32Z</dcterms:created>
  <dcterms:modified xsi:type="dcterms:W3CDTF">2012-02-28T17:35:34Z</dcterms:modified>
</cp:coreProperties>
</file>