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36" r:id="rId4"/>
    <p:sldId id="338" r:id="rId5"/>
    <p:sldId id="293" r:id="rId6"/>
    <p:sldId id="337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133" d="100"/>
          <a:sy n="133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3B54A2-FECA-4775-AD1B-C4DDBBDF1887}" type="datetimeFigureOut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8F22C7-7B32-498A-8C7E-5C6F63DD3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64293-94B5-4FD9-8191-F148465009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B99DE1D-506C-40AC-B64D-D6EF8EC50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477DFDE-F9D6-40F1-9A55-899CE3F19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40959EB-B088-4547-8AA6-2BF0ADAD1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C55BA43-996C-4D4F-BA91-A9FF54566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97CCCE9-9CEF-4670-9D90-F66D69B9F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0E134DC-CB58-460D-B98A-F98379177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91CFA36-62AF-461B-99D0-CDB6C1F94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3928CCB-1BFD-4E59-9879-404627AFE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071185C-88A3-4F79-BE3D-9B8AFF491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FBD6EE3-A267-48F7-9493-6141CF668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EFC94D8-7739-4C77-ADF2-55141380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D23ED5E6-B58F-4866-8138-AA6D1CD35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1" descr="maL22947_17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17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DISTRIBUTION &amp; TRANSPORTATION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05B2616-6358-499A-9420-E8CBDD0EBDC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C8821DB0-D73F-4840-BA96-5BCA534D665E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17D.1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 Transportation System</a:t>
            </a:r>
            <a:endParaRPr lang="en-US" sz="2400" b="1"/>
          </a:p>
        </p:txBody>
      </p:sp>
      <p:pic>
        <p:nvPicPr>
          <p:cNvPr id="24582" name="Picture 7" descr="maL22947_17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39825"/>
            <a:ext cx="6172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1A6EC60F-DB17-48FB-838C-E1173B96D5A4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17D.3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Cost of Moving Goods</a:t>
            </a:r>
            <a:endParaRPr lang="en-US" sz="2400" b="1"/>
          </a:p>
        </p:txBody>
      </p:sp>
      <p:pic>
        <p:nvPicPr>
          <p:cNvPr id="25606" name="Picture 7" descr="maL22947_17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8" y="1143000"/>
            <a:ext cx="4924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1BA573B7-23FD-49FB-8353-2E75503F1ED3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17E.1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Gallatin’s Proposals &amp; Construction</a:t>
            </a:r>
            <a:endParaRPr lang="en-US" sz="2400" b="1"/>
          </a:p>
        </p:txBody>
      </p:sp>
      <p:pic>
        <p:nvPicPr>
          <p:cNvPr id="26630" name="Picture 7" descr="maL22947_17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914400"/>
            <a:ext cx="4305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E27033D3-C38A-4FDF-916A-D20A3063EB9D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17E.2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63246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Canals &amp; the Cumberland Road </a:t>
            </a:r>
            <a:r>
              <a:rPr lang="en-US" sz="2800" b="1" u="sng"/>
              <a:t>1785-1850</a:t>
            </a:r>
            <a:endParaRPr lang="en-US" sz="2000" b="1"/>
          </a:p>
        </p:txBody>
      </p:sp>
      <p:pic>
        <p:nvPicPr>
          <p:cNvPr id="27654" name="Picture 7" descr="maL22947_17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23975"/>
            <a:ext cx="8001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22601BFB-347A-44E8-982B-6D6452CA1822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17E.3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Travel Times 1830 &amp; 1857</a:t>
            </a:r>
            <a:endParaRPr lang="en-US" sz="2000" b="1"/>
          </a:p>
        </p:txBody>
      </p:sp>
      <p:pic>
        <p:nvPicPr>
          <p:cNvPr id="28678" name="Picture 7" descr="maL22947_17_e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5000"/>
            <a:ext cx="45878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maL22947_17_e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219200"/>
            <a:ext cx="3448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31BFFA53-2E6F-4801-AF7D-5C433C8AB3EE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17F.1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What do People Travel For?</a:t>
            </a:r>
            <a:endParaRPr lang="en-US" sz="2000" b="1"/>
          </a:p>
        </p:txBody>
      </p:sp>
      <p:pic>
        <p:nvPicPr>
          <p:cNvPr id="29702" name="Picture 7" descr="maL22947_17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55626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E2D84305-17E0-4834-AF3D-AE220F6F9C40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17F.2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Commuting Patterns in the U.S.</a:t>
            </a:r>
            <a:endParaRPr lang="en-US" sz="2000" b="1"/>
          </a:p>
        </p:txBody>
      </p:sp>
      <p:pic>
        <p:nvPicPr>
          <p:cNvPr id="30726" name="Picture 7" descr="maL22947_17_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3152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17G: Geographic Aspects of US Retailing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7924800" cy="47545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Christaller’s Central Place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Stores cluster into central places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Each store type needs a certain size hinterland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Smaller hinterlands (gas stations) are nested in larger ones (big box store)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Small towns thus have only basic businesses that have small hinterlands and large cities have nearly every type of business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6592F6A-8234-4696-8666-7AAF116620F1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680D832E-D605-4281-809D-570AF868AD50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17G.2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06388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Central Places</a:t>
            </a:r>
            <a:endParaRPr lang="en-US" sz="2000" b="1"/>
          </a:p>
        </p:txBody>
      </p:sp>
      <p:pic>
        <p:nvPicPr>
          <p:cNvPr id="32774" name="Picture 7" descr="maL22947_17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5532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17G: Geographic Aspects of US Retailing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7924800" cy="4754562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Changes in retailing are related to a few factors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Retail outlets have gotten larger</a:t>
            </a:r>
          </a:p>
          <a:p>
            <a:pPr lvl="2" eaLnBrk="1" hangingPunct="1"/>
            <a:r>
              <a:rPr lang="en-US" smtClean="0">
                <a:cs typeface="Arial" charset="0"/>
              </a:rPr>
              <a:t>A Walmart Supercenter is about 4 acres</a:t>
            </a:r>
            <a:endParaRPr lang="en-US" sz="18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Retail stores are more likely to be in the suburbs today compared to the past, when they were in the city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We now have retail chains</a:t>
            </a:r>
            <a:endParaRPr lang="en-US" sz="32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15D5A38-A03E-4174-AF23-9DFDDAA2680C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17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 eaLnBrk="1" hangingPunct="1"/>
            <a:r>
              <a:rPr lang="en-US" sz="2600" smtClean="0">
                <a:cs typeface="Arial" charset="0"/>
              </a:rPr>
              <a:t>17A	Growth of Trade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17B Reasons for International Trade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17C What Determines the Flow of Trade?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17D Concepts in Transportation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17E Developing Transportation Networks in the United States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17F Modern Urban Daily Transportation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17G Geographic Aspects of US Retailing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17H	Changing Geographies of Retailing in the Internet Age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AD512E3-7B9A-4DF6-BA8C-0ABC7F46A76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17G: Geographic Aspects of US Retailing 2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153400" cy="4754562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Types of retail development:</a:t>
            </a:r>
          </a:p>
          <a:p>
            <a:pPr lvl="1" eaLnBrk="1" hangingPunct="1"/>
            <a:r>
              <a:rPr lang="en-US" smtClean="0">
                <a:cs typeface="Arial" charset="0"/>
              </a:rPr>
              <a:t>Pedestrian-oriented commercial strips</a:t>
            </a:r>
          </a:p>
          <a:p>
            <a:pPr lvl="1" eaLnBrk="1" hangingPunct="1"/>
            <a:r>
              <a:rPr lang="en-US" smtClean="0">
                <a:cs typeface="Arial" charset="0"/>
              </a:rPr>
              <a:t>Enclosed malls</a:t>
            </a:r>
          </a:p>
          <a:p>
            <a:pPr lvl="1" eaLnBrk="1" hangingPunct="1"/>
            <a:r>
              <a:rPr lang="en-US" smtClean="0">
                <a:cs typeface="Arial" charset="0"/>
              </a:rPr>
              <a:t>Neighborhood/community centers &amp; strips</a:t>
            </a:r>
          </a:p>
          <a:p>
            <a:pPr lvl="1" eaLnBrk="1" hangingPunct="1"/>
            <a:r>
              <a:rPr lang="en-US" smtClean="0">
                <a:cs typeface="Arial" charset="0"/>
              </a:rPr>
              <a:t>Specialty shopping centers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Mix retail with tourism</a:t>
            </a:r>
          </a:p>
          <a:p>
            <a:pPr lvl="1" eaLnBrk="1" hangingPunct="1"/>
            <a:r>
              <a:rPr lang="en-US" smtClean="0">
                <a:cs typeface="Arial" charset="0"/>
              </a:rPr>
              <a:t>Power centers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Mostly big “category killer” stores</a:t>
            </a:r>
          </a:p>
          <a:p>
            <a:pPr lvl="1" eaLnBrk="1" hangingPunct="1"/>
            <a:r>
              <a:rPr lang="en-US" smtClean="0">
                <a:cs typeface="Arial" charset="0"/>
              </a:rPr>
              <a:t>Open-air “lifestyle” centers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649C5EA-4F42-42D7-85D1-BB3C7C1375A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17H: Changing Geographies of Retailing in the Internet Age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4419600" cy="4754562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Nonstore retailing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Door-to-door salespeople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Catalogs, such as Sears-Roebuck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In recent decades, niche marketing, such as Lands’ End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Home shopping channels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With the Internet, the rise of e-tailing</a:t>
            </a:r>
          </a:p>
          <a:p>
            <a:pPr lvl="1" eaLnBrk="1" hangingPunct="1"/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D72C04E-5782-4213-BF2B-E959E01E02D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5845" name="Picture 7" descr="maL22947_17_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4196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17A: Growth of Trade 1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Barter gave way over time to cash exchanges</a:t>
            </a:r>
          </a:p>
          <a:p>
            <a:pPr eaLnBrk="1" hangingPunct="1"/>
            <a:r>
              <a:rPr lang="en-US" smtClean="0">
                <a:cs typeface="Arial" charset="0"/>
              </a:rPr>
              <a:t>Today, the term trade usually means international trade</a:t>
            </a:r>
          </a:p>
          <a:p>
            <a:pPr eaLnBrk="1" hangingPunct="1"/>
            <a:r>
              <a:rPr lang="en-US" smtClean="0">
                <a:cs typeface="Arial" charset="0"/>
              </a:rPr>
              <a:t>Maritime trade in the Mediterranean goes back as far as 9,000 years</a:t>
            </a:r>
          </a:p>
          <a:p>
            <a:pPr eaLnBrk="1" hangingPunct="1"/>
            <a:r>
              <a:rPr lang="en-US" smtClean="0">
                <a:cs typeface="Arial" charset="0"/>
              </a:rPr>
              <a:t>Trade regulations were already in place in some areas 4,000 years ago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78BCAF0-E8D5-4E1B-ABE6-84861BA601A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17A: Growth of Trade 1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Barter gave way over time to cash exchanges</a:t>
            </a:r>
          </a:p>
          <a:p>
            <a:pPr eaLnBrk="1" hangingPunct="1"/>
            <a:r>
              <a:rPr lang="en-US" smtClean="0">
                <a:cs typeface="Arial" charset="0"/>
              </a:rPr>
              <a:t>Today, the term trade usually means international trade</a:t>
            </a:r>
          </a:p>
          <a:p>
            <a:pPr eaLnBrk="1" hangingPunct="1"/>
            <a:r>
              <a:rPr lang="en-US" smtClean="0">
                <a:cs typeface="Arial" charset="0"/>
              </a:rPr>
              <a:t>Maritime trade in the Mediterranean goes back as far as 9,000 years</a:t>
            </a:r>
          </a:p>
          <a:p>
            <a:pPr eaLnBrk="1" hangingPunct="1"/>
            <a:r>
              <a:rPr lang="en-US" smtClean="0">
                <a:cs typeface="Arial" charset="0"/>
              </a:rPr>
              <a:t>Trade regulations were already in place in some areas 4,000 years ago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76B159B-245C-4A47-8F31-D37AED38DAA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349BAC83-D0AC-431F-9F32-EA687F79FB5E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17A.3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Regional Trade Agreements</a:t>
            </a:r>
            <a:endParaRPr lang="en-US" sz="2400" b="1"/>
          </a:p>
        </p:txBody>
      </p:sp>
      <p:pic>
        <p:nvPicPr>
          <p:cNvPr id="19462" name="Picture 7" descr="maL22947_17_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5344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17B: Reasons for International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Countries have different views of trade: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Autarky: A self-sufficient country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Protectionism: When a country limits trade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Advantages of trade: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Able to get resources that you wouldn’t normally have at a good price</a:t>
            </a:r>
          </a:p>
          <a:p>
            <a:pPr eaLnBrk="1" hangingPunct="1">
              <a:defRPr/>
            </a:pPr>
            <a:r>
              <a:rPr lang="en-US" dirty="0" smtClean="0"/>
              <a:t>Competitive advantage:</a:t>
            </a:r>
          </a:p>
          <a:p>
            <a:pPr lvl="1" eaLnBrk="1" hangingPunct="1">
              <a:defRPr/>
            </a:pPr>
            <a:r>
              <a:rPr lang="en-US" dirty="0" smtClean="0"/>
              <a:t>A modification of comparative advantage that </a:t>
            </a:r>
            <a:r>
              <a:rPr lang="en-US" dirty="0"/>
              <a:t>takes into account the mix of </a:t>
            </a:r>
            <a:r>
              <a:rPr lang="en-US" dirty="0" smtClean="0"/>
              <a:t> infrastructure</a:t>
            </a:r>
            <a:r>
              <a:rPr lang="en-US" dirty="0"/>
              <a:t>, skilled labor, government</a:t>
            </a:r>
            <a:r>
              <a:rPr lang="en-US" dirty="0" smtClean="0"/>
              <a:t>, domestic </a:t>
            </a:r>
            <a:r>
              <a:rPr lang="en-US" dirty="0"/>
              <a:t>demand, levels of domestic </a:t>
            </a:r>
            <a:r>
              <a:rPr lang="en-US" dirty="0" smtClean="0"/>
              <a:t>competition</a:t>
            </a:r>
            <a:r>
              <a:rPr lang="en-US" dirty="0"/>
              <a:t>, agglomeration economies</a:t>
            </a:r>
            <a:r>
              <a:rPr lang="en-US" dirty="0" smtClean="0"/>
              <a:t>, and </a:t>
            </a:r>
            <a:r>
              <a:rPr lang="en-US" dirty="0"/>
              <a:t>other items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4F4A04F-EFB9-4369-9E55-E779DCFFD2E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17-</a:t>
            </a:r>
            <a:fld id="{8E68F045-90A1-4176-B1CB-5045D060A8AC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17B.2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Comparative Advantage</a:t>
            </a:r>
            <a:endParaRPr lang="en-US" sz="2400" b="1"/>
          </a:p>
        </p:txBody>
      </p:sp>
      <p:pic>
        <p:nvPicPr>
          <p:cNvPr id="21510" name="Picture 7" descr="maL22947_17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4676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17C: What Determines the Flow of Trade?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69E069E-271A-446B-8FB6-AA2A9841D76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2514600" cy="4154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Elements of Supply</a:t>
            </a: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Quality of raw materials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Labor &amp; Productivity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Financial, Fixed, &amp; Human Capital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Entrepreneurship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371600"/>
            <a:ext cx="2514600" cy="3908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Barriers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Distance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Bad transportation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Trade barriers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Tariffs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Currency Manipulation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390650"/>
            <a:ext cx="2514600" cy="2800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Demand Conditions</a:t>
            </a:r>
            <a:endParaRPr lang="en-US" sz="24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Wealth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Discretionary income</a:t>
            </a:r>
          </a:p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Preferences</a:t>
            </a:r>
          </a:p>
        </p:txBody>
      </p:sp>
      <p:sp>
        <p:nvSpPr>
          <p:cNvPr id="8" name="Pentagon 7"/>
          <p:cNvSpPr/>
          <p:nvPr/>
        </p:nvSpPr>
        <p:spPr>
          <a:xfrm>
            <a:off x="1828800" y="5791200"/>
            <a:ext cx="5334000" cy="60325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/>
              <a:t>Flow of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17D: Concepts in Transportation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Transportation is required for the military, for freight, and for personal mobility</a:t>
            </a:r>
          </a:p>
          <a:p>
            <a:pPr eaLnBrk="1" hangingPunct="1"/>
            <a:r>
              <a:rPr lang="en-US" u="sng" smtClean="0">
                <a:cs typeface="Arial" charset="0"/>
              </a:rPr>
              <a:t>Conveyances</a:t>
            </a:r>
            <a:r>
              <a:rPr lang="en-US" smtClean="0">
                <a:cs typeface="Arial" charset="0"/>
              </a:rPr>
              <a:t> are modes of travel</a:t>
            </a:r>
          </a:p>
          <a:p>
            <a:pPr eaLnBrk="1" hangingPunct="1"/>
            <a:r>
              <a:rPr lang="en-US" u="sng" smtClean="0">
                <a:cs typeface="Arial" charset="0"/>
              </a:rPr>
              <a:t>Transportation facilities</a:t>
            </a:r>
            <a:r>
              <a:rPr lang="en-US" smtClean="0">
                <a:cs typeface="Arial" charset="0"/>
              </a:rPr>
              <a:t>: Improvements in the ease and volume of travel, such as airports or the upgrading of roadways</a:t>
            </a:r>
          </a:p>
          <a:p>
            <a:pPr eaLnBrk="1" hangingPunct="1"/>
            <a:r>
              <a:rPr lang="en-US" smtClean="0">
                <a:cs typeface="Arial" charset="0"/>
              </a:rPr>
              <a:t>Transportation systems are composed of nodes and links that form a network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3D636F0-3AC4-46D0-8EC2-146BC4EFB18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</TotalTime>
  <Words>787</Words>
  <Application>Microsoft Office PowerPoint</Application>
  <PresentationFormat>On-screen Show (4:3)</PresentationFormat>
  <Paragraphs>161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Office Theme</vt:lpstr>
      <vt:lpstr>Office Theme</vt:lpstr>
      <vt:lpstr>CHAPTER 17 LECTURE OUTLINE DISTRIBUTION &amp; TRANSPORTATION</vt:lpstr>
      <vt:lpstr>Chapter 17 Modules</vt:lpstr>
      <vt:lpstr>17A: Growth of Trade 1</vt:lpstr>
      <vt:lpstr>17A: Growth of Trade 1</vt:lpstr>
      <vt:lpstr>Slide 5</vt:lpstr>
      <vt:lpstr>17B: Reasons for International Trade</vt:lpstr>
      <vt:lpstr>Slide 7</vt:lpstr>
      <vt:lpstr>17C: What Determines the Flow of Trade?</vt:lpstr>
      <vt:lpstr>17D: Concepts in Transportation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17G: Geographic Aspects of US Retailing</vt:lpstr>
      <vt:lpstr>Slide 18</vt:lpstr>
      <vt:lpstr>17G: Geographic Aspects of US Retailing</vt:lpstr>
      <vt:lpstr>17G: Geographic Aspects of US Retailing 2</vt:lpstr>
      <vt:lpstr>17H: Changing Geographies of Retailing in the Internet 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Distribution &amp; Transportation</dc:title>
  <dc:creator>Malinowski</dc:creator>
  <cp:keywords>Human Geography by Malinowski &amp; Kaplan</cp:keywords>
  <cp:lastModifiedBy>The McGraw-Hill Companies</cp:lastModifiedBy>
  <cp:revision>261</cp:revision>
  <dcterms:created xsi:type="dcterms:W3CDTF">2011-11-27T17:56:32Z</dcterms:created>
  <dcterms:modified xsi:type="dcterms:W3CDTF">2012-02-08T15:01:09Z</dcterms:modified>
</cp:coreProperties>
</file>