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79" r:id="rId5"/>
    <p:sldId id="259" r:id="rId6"/>
    <p:sldId id="260" r:id="rId7"/>
    <p:sldId id="280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59" autoAdjust="0"/>
  </p:normalViewPr>
  <p:slideViewPr>
    <p:cSldViewPr>
      <p:cViewPr varScale="1">
        <p:scale>
          <a:sx n="131" d="100"/>
          <a:sy n="131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C5D016D-96C2-46D7-959E-899F62521FD0}" type="datetimeFigureOut">
              <a:rPr lang="en-US"/>
              <a:pPr>
                <a:defRPr/>
              </a:pPr>
              <a:t>2/28/2012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5B5280-01C8-40BD-A091-CA7DDBF336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8480FC-9945-4F60-8F04-D54ACB415EA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DA5FC859-718F-43A4-9F12-5B53E38EA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0DC28-CE6D-49F8-958F-556AD21BDF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7AE9571C-796F-45AB-9185-33FF40C5C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91FAAAB2-3336-4DBB-9A02-2EC85D3D8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71F10416-7A1A-491C-A36F-9688D2BA0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791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531B4E88-82F1-48F1-BF7C-73D30A804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4F95B5B3-DBE3-4FAA-A184-09D957823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189C5FBD-3585-48F2-A271-4D3125756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6FD09AAC-BE4D-4BF3-9F4C-4B7351002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6-</a:t>
            </a:r>
            <a:fld id="{03694C95-C064-4E7D-BCDB-E0ED77096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1B6F00D8-C5AC-44CE-A3A5-FB3570AAE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4000"/>
              </a:schemeClr>
            </a:gs>
            <a:gs pos="78000">
              <a:schemeClr val="tx2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9363" y="6356350"/>
            <a:ext cx="258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9870CEEE-C097-44F6-80B0-C5D178B87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0" r:id="rId3"/>
    <p:sldLayoutId id="2147483657" r:id="rId4"/>
    <p:sldLayoutId id="2147483656" r:id="rId5"/>
    <p:sldLayoutId id="2147483655" r:id="rId6"/>
    <p:sldLayoutId id="2147483654" r:id="rId7"/>
    <p:sldLayoutId id="2147483661" r:id="rId8"/>
    <p:sldLayoutId id="2147483653" r:id="rId9"/>
    <p:sldLayoutId id="2147483662" r:id="rId10"/>
    <p:sldLayoutId id="2147483652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7" name="Picture 11" descr="maL22947_01_h0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5863" y="0"/>
            <a:ext cx="5356225" cy="6858000"/>
          </a:xfrm>
          <a:prstGeom prst="rect">
            <a:avLst/>
          </a:prstGeom>
          <a:noFill/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1371600" y="4267200"/>
            <a:ext cx="7772400" cy="457200"/>
          </a:xfrm>
          <a:prstGeom prst="rect">
            <a:avLst/>
          </a:prstGeom>
          <a:solidFill>
            <a:schemeClr val="tx1">
              <a:lumMod val="85000"/>
              <a:lumOff val="15000"/>
              <a:alpha val="67000"/>
            </a:schemeClr>
          </a:solidFill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71600" y="4724400"/>
            <a:ext cx="7772400" cy="1600200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 Same Side Corner Rectangle 6"/>
          <p:cNvSpPr/>
          <p:nvPr/>
        </p:nvSpPr>
        <p:spPr>
          <a:xfrm rot="5400000">
            <a:off x="457200" y="-152400"/>
            <a:ext cx="1142999" cy="205740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4" descr="MHHE-logo-mark-72dpi-100scal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28600" y="474661"/>
            <a:ext cx="1616075" cy="803275"/>
          </a:xfrm>
          <a:prstGeom prst="round2Same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7800" y="4711700"/>
            <a:ext cx="7391400" cy="16129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Chapter 1 LECTURE OUTLINE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MAJOR GEOGRAPHIC CONCEPTS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71600" y="4267200"/>
            <a:ext cx="7467600" cy="4572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Human Geography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by Malinowski &amp; Kaplan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76200" y="6456363"/>
            <a:ext cx="5791200" cy="365125"/>
          </a:xfrm>
          <a:solidFill>
            <a:srgbClr val="000000">
              <a:alpha val="38824"/>
            </a:srgb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68443F42-BF6D-461E-9A06-24F728512C4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7070725" y="228600"/>
            <a:ext cx="2073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5867400" y="152400"/>
            <a:ext cx="1905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rial" charset="0"/>
              </a:rPr>
              <a:t>Photo © Jon Malinowski. </a:t>
            </a:r>
          </a:p>
          <a:p>
            <a:r>
              <a:rPr lang="en-US" sz="1200">
                <a:solidFill>
                  <a:schemeClr val="bg1"/>
                </a:solidFill>
                <a:latin typeface="Arial" charset="0"/>
              </a:rPr>
              <a:t>All rights reserved. Used with permission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1F: Spatial Interactions &amp; Distance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Arial" charset="0"/>
              </a:rPr>
              <a:t>Spatial Interaction</a:t>
            </a:r>
          </a:p>
          <a:p>
            <a:pPr lvl="1" eaLnBrk="1" hangingPunct="1">
              <a:defRPr/>
            </a:pPr>
            <a:r>
              <a:rPr lang="en-US" sz="2400" dirty="0" smtClean="0">
                <a:cs typeface="Arial" charset="0"/>
              </a:rPr>
              <a:t>the </a:t>
            </a:r>
            <a:r>
              <a:rPr lang="en-US" sz="2400" dirty="0">
                <a:cs typeface="Arial" charset="0"/>
              </a:rPr>
              <a:t>movement and interconnections between places</a:t>
            </a:r>
            <a:r>
              <a:rPr lang="en-US" sz="2400" dirty="0" smtClean="0">
                <a:cs typeface="Arial" charset="0"/>
              </a:rPr>
              <a:t>.</a:t>
            </a:r>
          </a:p>
          <a:p>
            <a:pPr lvl="2" eaLnBrk="1" hangingPunct="1">
              <a:defRPr/>
            </a:pPr>
            <a:r>
              <a:rPr lang="en-US" dirty="0" smtClean="0">
                <a:cs typeface="Arial" charset="0"/>
              </a:rPr>
              <a:t>Influenced by accessibility</a:t>
            </a:r>
            <a:endParaRPr lang="en-US" sz="2000" dirty="0" smtClean="0">
              <a:cs typeface="Arial" charset="0"/>
            </a:endParaRPr>
          </a:p>
          <a:p>
            <a:pPr eaLnBrk="1" hangingPunct="1">
              <a:defRPr/>
            </a:pPr>
            <a:r>
              <a:rPr lang="en-US" dirty="0" smtClean="0">
                <a:cs typeface="Arial" charset="0"/>
              </a:rPr>
              <a:t>Distance</a:t>
            </a:r>
          </a:p>
          <a:p>
            <a:pPr lvl="1" eaLnBrk="1" hangingPunct="1">
              <a:defRPr/>
            </a:pPr>
            <a:r>
              <a:rPr lang="en-US" sz="2400" dirty="0" smtClean="0">
                <a:cs typeface="Arial" charset="0"/>
              </a:rPr>
              <a:t>Absolute / Euclidean distance</a:t>
            </a:r>
          </a:p>
          <a:p>
            <a:pPr lvl="2" eaLnBrk="1" hangingPunct="1">
              <a:defRPr/>
            </a:pPr>
            <a:r>
              <a:rPr lang="en-US" dirty="0" smtClean="0">
                <a:cs typeface="Arial" charset="0"/>
              </a:rPr>
              <a:t>Travel distance</a:t>
            </a:r>
            <a:endParaRPr lang="en-US" sz="2000" dirty="0" smtClean="0">
              <a:cs typeface="Arial" charset="0"/>
            </a:endParaRPr>
          </a:p>
          <a:p>
            <a:pPr lvl="1" eaLnBrk="1" hangingPunct="1">
              <a:defRPr/>
            </a:pPr>
            <a:r>
              <a:rPr lang="en-US" dirty="0" smtClean="0">
                <a:cs typeface="Arial" charset="0"/>
              </a:rPr>
              <a:t>Travel time</a:t>
            </a:r>
          </a:p>
          <a:p>
            <a:pPr lvl="1" eaLnBrk="1" hangingPunct="1">
              <a:defRPr/>
            </a:pPr>
            <a:r>
              <a:rPr lang="en-US" dirty="0" smtClean="0">
                <a:cs typeface="Arial" charset="0"/>
              </a:rPr>
              <a:t>Cognitive distance</a:t>
            </a:r>
            <a:endParaRPr lang="en-US" dirty="0">
              <a:cs typeface="Arial" charset="0"/>
            </a:endParaRPr>
          </a:p>
          <a:p>
            <a:pPr lvl="1" eaLnBrk="1" hangingPunct="1">
              <a:defRPr/>
            </a:pPr>
            <a:endParaRPr lang="en-US" dirty="0" smtClean="0">
              <a:cs typeface="Arial" charset="0"/>
            </a:endParaRPr>
          </a:p>
          <a:p>
            <a:pPr lvl="1" eaLnBrk="1" hangingPunct="1">
              <a:defRPr/>
            </a:pPr>
            <a:endParaRPr lang="en-US" dirty="0">
              <a:cs typeface="Arial" charset="0"/>
            </a:endParaRPr>
          </a:p>
          <a:p>
            <a:pPr lvl="1" eaLnBrk="1" hangingPunct="1">
              <a:defRPr/>
            </a:pPr>
            <a:endParaRPr lang="en-US" dirty="0" smtClean="0">
              <a:cs typeface="Arial" charset="0"/>
            </a:endParaRPr>
          </a:p>
          <a:p>
            <a:pPr lvl="1" eaLnBrk="1" hangingPunct="1">
              <a:defRPr/>
            </a:pPr>
            <a:endParaRPr lang="en-US" dirty="0">
              <a:cs typeface="Arial" charset="0"/>
            </a:endParaRPr>
          </a:p>
          <a:p>
            <a:pPr lvl="1" eaLnBrk="1" hangingPunct="1">
              <a:defRPr/>
            </a:pPr>
            <a:endParaRPr lang="en-US" dirty="0" smtClean="0">
              <a:cs typeface="Arial" charset="0"/>
            </a:endParaRPr>
          </a:p>
          <a:p>
            <a:pPr lvl="1" eaLnBrk="1" hangingPunct="1">
              <a:defRPr/>
            </a:pPr>
            <a:endParaRPr lang="en-US" dirty="0">
              <a:cs typeface="Arial" charset="0"/>
            </a:endParaRPr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US" dirty="0">
              <a:cs typeface="Arial" charset="0"/>
            </a:endParaRPr>
          </a:p>
          <a:p>
            <a:pPr lvl="1" eaLnBrk="1" hangingPunct="1">
              <a:defRPr/>
            </a:pPr>
            <a:endParaRPr lang="en-US" dirty="0" smtClean="0"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1D28B51C-C15B-47A8-AC52-55B8C54E7DFA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1-</a:t>
            </a:r>
            <a:fld id="{C489A1D8-D6CF-45F4-8EA4-B05E1025DBA4}" type="slidenum">
              <a:rPr lang="en-US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7388225" y="304800"/>
            <a:ext cx="12557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1F.4</a:t>
            </a:r>
          </a:p>
        </p:txBody>
      </p:sp>
      <p:sp>
        <p:nvSpPr>
          <p:cNvPr id="25605" name="Rectangle 2"/>
          <p:cNvSpPr>
            <a:spLocks noChangeArrowheads="1"/>
          </p:cNvSpPr>
          <p:nvPr/>
        </p:nvSpPr>
        <p:spPr bwMode="auto">
          <a:xfrm>
            <a:off x="304800" y="306388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Travel Time</a:t>
            </a:r>
          </a:p>
        </p:txBody>
      </p:sp>
      <p:pic>
        <p:nvPicPr>
          <p:cNvPr id="25606" name="Picture 7" descr="maL22947_01_f04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2967038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8" descr="maL22947_01_f04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828800"/>
            <a:ext cx="523875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1-</a:t>
            </a:r>
            <a:fld id="{48D017D8-0A70-4D37-BDCB-5B53DE0718DA}" type="slidenum">
              <a:rPr lang="en-US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7388225" y="304800"/>
            <a:ext cx="12557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1F.5</a:t>
            </a:r>
          </a:p>
        </p:txBody>
      </p:sp>
      <p:sp>
        <p:nvSpPr>
          <p:cNvPr id="26629" name="Rectangle 2"/>
          <p:cNvSpPr>
            <a:spLocks noChangeArrowheads="1"/>
          </p:cNvSpPr>
          <p:nvPr/>
        </p:nvSpPr>
        <p:spPr bwMode="auto">
          <a:xfrm>
            <a:off x="304800" y="306388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Distance Decay</a:t>
            </a:r>
          </a:p>
        </p:txBody>
      </p:sp>
      <p:pic>
        <p:nvPicPr>
          <p:cNvPr id="26630" name="Picture 7" descr="maL22947_01_f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147763"/>
            <a:ext cx="57150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1G: Regions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 way of subdividing space </a:t>
            </a:r>
            <a:r>
              <a:rPr lang="en-US" dirty="0" smtClean="0"/>
              <a:t>into categorizable </a:t>
            </a:r>
            <a:r>
              <a:rPr lang="en-US" dirty="0"/>
              <a:t>geographic units</a:t>
            </a:r>
            <a:r>
              <a:rPr lang="en-US" dirty="0" smtClean="0"/>
              <a:t>.</a:t>
            </a:r>
          </a:p>
          <a:p>
            <a:pPr eaLnBrk="1" hangingPunct="1">
              <a:defRPr/>
            </a:pPr>
            <a:r>
              <a:rPr lang="en-US" dirty="0" smtClean="0">
                <a:cs typeface="Arial" charset="0"/>
              </a:rPr>
              <a:t>Types:</a:t>
            </a:r>
          </a:p>
          <a:p>
            <a:pPr lvl="1" eaLnBrk="1" hangingPunct="1">
              <a:defRPr/>
            </a:pPr>
            <a:r>
              <a:rPr lang="en-US" dirty="0" smtClean="0">
                <a:cs typeface="Arial" charset="0"/>
              </a:rPr>
              <a:t>Formal</a:t>
            </a:r>
          </a:p>
          <a:p>
            <a:pPr lvl="1" eaLnBrk="1" hangingPunct="1">
              <a:defRPr/>
            </a:pPr>
            <a:r>
              <a:rPr lang="en-US" dirty="0" smtClean="0">
                <a:cs typeface="Arial" charset="0"/>
              </a:rPr>
              <a:t>Functional</a:t>
            </a:r>
          </a:p>
          <a:p>
            <a:pPr lvl="1" eaLnBrk="1" hangingPunct="1">
              <a:defRPr/>
            </a:pPr>
            <a:r>
              <a:rPr lang="en-US" dirty="0" smtClean="0">
                <a:cs typeface="Arial" charset="0"/>
              </a:rPr>
              <a:t>Vernacular</a:t>
            </a:r>
            <a:endParaRPr lang="en-US" dirty="0">
              <a:cs typeface="Arial" charset="0"/>
            </a:endParaRPr>
          </a:p>
          <a:p>
            <a:pPr lvl="1" eaLnBrk="1" hangingPunct="1">
              <a:defRPr/>
            </a:pPr>
            <a:endParaRPr lang="en-US" dirty="0" smtClean="0">
              <a:cs typeface="Arial" charset="0"/>
            </a:endParaRPr>
          </a:p>
          <a:p>
            <a:pPr lvl="1" eaLnBrk="1" hangingPunct="1">
              <a:defRPr/>
            </a:pPr>
            <a:endParaRPr lang="en-US" dirty="0">
              <a:cs typeface="Arial" charset="0"/>
            </a:endParaRPr>
          </a:p>
          <a:p>
            <a:pPr lvl="1" eaLnBrk="1" hangingPunct="1">
              <a:defRPr/>
            </a:pPr>
            <a:endParaRPr lang="en-US" dirty="0" smtClean="0">
              <a:cs typeface="Arial" charset="0"/>
            </a:endParaRPr>
          </a:p>
          <a:p>
            <a:pPr lvl="1" eaLnBrk="1" hangingPunct="1">
              <a:defRPr/>
            </a:pPr>
            <a:endParaRPr lang="en-US" dirty="0">
              <a:cs typeface="Arial" charset="0"/>
            </a:endParaRPr>
          </a:p>
          <a:p>
            <a:pPr lvl="1" eaLnBrk="1" hangingPunct="1">
              <a:defRPr/>
            </a:pPr>
            <a:endParaRPr lang="en-US" dirty="0" smtClean="0">
              <a:cs typeface="Arial" charset="0"/>
            </a:endParaRPr>
          </a:p>
          <a:p>
            <a:pPr lvl="1" eaLnBrk="1" hangingPunct="1">
              <a:defRPr/>
            </a:pPr>
            <a:endParaRPr lang="en-US" dirty="0">
              <a:cs typeface="Arial" charset="0"/>
            </a:endParaRPr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US" dirty="0">
              <a:cs typeface="Arial" charset="0"/>
            </a:endParaRPr>
          </a:p>
          <a:p>
            <a:pPr lvl="1" eaLnBrk="1" hangingPunct="1">
              <a:defRPr/>
            </a:pPr>
            <a:endParaRPr lang="en-US" dirty="0" smtClean="0"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02E85A93-2285-42EA-848C-C779CF85C68A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27653" name="Picture 7" descr="maL22947_01_g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433513"/>
            <a:ext cx="4572000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1-</a:t>
            </a:r>
            <a:fld id="{560EF217-96F9-4C5A-9B3A-DE50DCF1FBB4}" type="slidenum">
              <a:rPr lang="en-US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7388225" y="304800"/>
            <a:ext cx="1314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1G.4</a:t>
            </a:r>
          </a:p>
        </p:txBody>
      </p:sp>
      <p:sp>
        <p:nvSpPr>
          <p:cNvPr id="28677" name="Rectangle 2"/>
          <p:cNvSpPr>
            <a:spLocks noChangeArrowheads="1"/>
          </p:cNvSpPr>
          <p:nvPr/>
        </p:nvSpPr>
        <p:spPr bwMode="auto">
          <a:xfrm>
            <a:off x="304800" y="306388"/>
            <a:ext cx="50292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Formal Regions</a:t>
            </a:r>
          </a:p>
          <a:p>
            <a:r>
              <a:rPr lang="en-US" sz="2400" b="1"/>
              <a:t>Composed of places that have one or more characteristics in common.</a:t>
            </a:r>
          </a:p>
        </p:txBody>
      </p:sp>
      <p:pic>
        <p:nvPicPr>
          <p:cNvPr id="28678" name="Picture 7" descr="maL22947_01_g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6629400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1-</a:t>
            </a:r>
            <a:fld id="{39BC66DF-8DD9-4567-B652-071E02EE7568}" type="slidenum">
              <a:rPr lang="en-US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7388225" y="304800"/>
            <a:ext cx="1563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Figure 1G.6</a:t>
            </a:r>
          </a:p>
          <a:p>
            <a:pPr algn="ctr"/>
            <a:r>
              <a:rPr lang="en-US" sz="1600" b="1">
                <a:latin typeface="Arial" charset="0"/>
              </a:rPr>
              <a:t>Activity space</a:t>
            </a:r>
          </a:p>
        </p:txBody>
      </p:sp>
      <p:sp>
        <p:nvSpPr>
          <p:cNvPr id="29701" name="Rectangle 2"/>
          <p:cNvSpPr>
            <a:spLocks noChangeArrowheads="1"/>
          </p:cNvSpPr>
          <p:nvPr/>
        </p:nvSpPr>
        <p:spPr bwMode="auto">
          <a:xfrm>
            <a:off x="304800" y="306388"/>
            <a:ext cx="50292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Functional Regions</a:t>
            </a:r>
          </a:p>
          <a:p>
            <a:r>
              <a:rPr lang="en-US" sz="2400" b="1"/>
              <a:t>Regions constructed out of places that interact.</a:t>
            </a:r>
          </a:p>
        </p:txBody>
      </p:sp>
      <p:pic>
        <p:nvPicPr>
          <p:cNvPr id="29702" name="Picture 7" descr="maL22947_01_g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71638"/>
            <a:ext cx="670560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1-</a:t>
            </a:r>
            <a:fld id="{86E78081-75D4-4092-AB11-6F080C96D090}" type="slidenum">
              <a:rPr lang="en-US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0724" name="TextBox 7"/>
          <p:cNvSpPr txBox="1">
            <a:spLocks noChangeArrowheads="1"/>
          </p:cNvSpPr>
          <p:nvPr/>
        </p:nvSpPr>
        <p:spPr bwMode="auto">
          <a:xfrm>
            <a:off x="7512050" y="304800"/>
            <a:ext cx="13160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1G.8</a:t>
            </a:r>
          </a:p>
        </p:txBody>
      </p:sp>
      <p:sp>
        <p:nvSpPr>
          <p:cNvPr id="30725" name="Rectangle 2"/>
          <p:cNvSpPr>
            <a:spLocks noChangeArrowheads="1"/>
          </p:cNvSpPr>
          <p:nvPr/>
        </p:nvSpPr>
        <p:spPr bwMode="auto">
          <a:xfrm>
            <a:off x="304800" y="306388"/>
            <a:ext cx="6019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Vernacular Regions</a:t>
            </a:r>
          </a:p>
          <a:p>
            <a:r>
              <a:rPr lang="en-US" sz="2400" b="1"/>
              <a:t>Regions that people construct in their mind.</a:t>
            </a:r>
          </a:p>
        </p:txBody>
      </p:sp>
      <p:pic>
        <p:nvPicPr>
          <p:cNvPr id="30726" name="Picture 7" descr="maL22947_01_g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12900"/>
            <a:ext cx="6629400" cy="432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1H: Idea of Landscape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An area that is less </a:t>
            </a:r>
            <a:r>
              <a:rPr lang="en-US" dirty="0" smtClean="0"/>
              <a:t>defined </a:t>
            </a:r>
            <a:r>
              <a:rPr lang="en-US" dirty="0"/>
              <a:t>than a region and is described in </a:t>
            </a:r>
            <a:r>
              <a:rPr lang="en-US" dirty="0" smtClean="0"/>
              <a:t>an abstract manner.</a:t>
            </a:r>
          </a:p>
          <a:p>
            <a:pPr eaLnBrk="1" hangingPunct="1">
              <a:defRPr/>
            </a:pPr>
            <a:r>
              <a:rPr lang="en-US" dirty="0" smtClean="0">
                <a:cs typeface="Arial" charset="0"/>
              </a:rPr>
              <a:t>Types:</a:t>
            </a:r>
          </a:p>
          <a:p>
            <a:pPr lvl="1" eaLnBrk="1" hangingPunct="1">
              <a:defRPr/>
            </a:pPr>
            <a:r>
              <a:rPr lang="en-US" dirty="0" smtClean="0">
                <a:cs typeface="Arial" charset="0"/>
              </a:rPr>
              <a:t>Ordinary</a:t>
            </a:r>
          </a:p>
          <a:p>
            <a:pPr lvl="1" eaLnBrk="1" hangingPunct="1">
              <a:defRPr/>
            </a:pPr>
            <a:r>
              <a:rPr lang="en-US" dirty="0" smtClean="0">
                <a:cs typeface="Arial" charset="0"/>
              </a:rPr>
              <a:t>Iconic</a:t>
            </a:r>
          </a:p>
          <a:p>
            <a:pPr lvl="1" eaLnBrk="1" hangingPunct="1">
              <a:defRPr/>
            </a:pPr>
            <a:r>
              <a:rPr lang="en-US" dirty="0" smtClean="0">
                <a:cs typeface="Arial" charset="0"/>
              </a:rPr>
              <a:t>Interior</a:t>
            </a:r>
            <a:endParaRPr lang="en-US" dirty="0">
              <a:cs typeface="Arial" charset="0"/>
            </a:endParaRPr>
          </a:p>
          <a:p>
            <a:pPr lvl="1" eaLnBrk="1" hangingPunct="1">
              <a:defRPr/>
            </a:pPr>
            <a:endParaRPr lang="en-US" dirty="0" smtClean="0">
              <a:cs typeface="Arial" charset="0"/>
            </a:endParaRPr>
          </a:p>
          <a:p>
            <a:pPr lvl="1" eaLnBrk="1" hangingPunct="1">
              <a:defRPr/>
            </a:pPr>
            <a:endParaRPr lang="en-US" dirty="0">
              <a:cs typeface="Arial" charset="0"/>
            </a:endParaRPr>
          </a:p>
          <a:p>
            <a:pPr lvl="1" eaLnBrk="1" hangingPunct="1">
              <a:defRPr/>
            </a:pPr>
            <a:endParaRPr lang="en-US" dirty="0" smtClean="0">
              <a:cs typeface="Arial" charset="0"/>
            </a:endParaRPr>
          </a:p>
          <a:p>
            <a:pPr lvl="1" eaLnBrk="1" hangingPunct="1">
              <a:defRPr/>
            </a:pPr>
            <a:endParaRPr lang="en-US" dirty="0">
              <a:cs typeface="Arial" charset="0"/>
            </a:endParaRPr>
          </a:p>
          <a:p>
            <a:pPr lvl="1" eaLnBrk="1" hangingPunct="1">
              <a:defRPr/>
            </a:pPr>
            <a:endParaRPr lang="en-US" dirty="0" smtClean="0">
              <a:cs typeface="Arial" charset="0"/>
            </a:endParaRPr>
          </a:p>
          <a:p>
            <a:pPr lvl="1" eaLnBrk="1" hangingPunct="1">
              <a:defRPr/>
            </a:pPr>
            <a:endParaRPr lang="en-US" dirty="0">
              <a:cs typeface="Arial" charset="0"/>
            </a:endParaRPr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US" dirty="0">
              <a:cs typeface="Arial" charset="0"/>
            </a:endParaRPr>
          </a:p>
          <a:p>
            <a:pPr lvl="1" eaLnBrk="1" hangingPunct="1">
              <a:defRPr/>
            </a:pPr>
            <a:endParaRPr lang="en-US" dirty="0" smtClean="0"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B57734AB-51D9-4F5E-802A-E2A63850E6BE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31749" name="Picture 7" descr="maL22947_01_h0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295400"/>
            <a:ext cx="3260725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Chapter 1 Modules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1A	Pattern and Process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1B Absolute and Relative Location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1C Place and Space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1D Place Attributes and Significance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1E	Mapping Spatial Distributions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1F Spatial Interactions and Distance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1G Regions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1H	Idea of Landscape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C6E8F4F8-DADC-478C-B1D8-BF046D790EFD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1A: Pattern &amp; Process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Pattern</a:t>
            </a:r>
          </a:p>
          <a:p>
            <a:pPr lvl="1" eaLnBrk="1" hangingPunct="1"/>
            <a:r>
              <a:rPr lang="en-US" smtClean="0">
                <a:cs typeface="Arial" charset="0"/>
              </a:rPr>
              <a:t>a spatial arrangement of a phenomenon</a:t>
            </a:r>
          </a:p>
          <a:p>
            <a:pPr eaLnBrk="1" hangingPunct="1"/>
            <a:r>
              <a:rPr lang="en-US" smtClean="0">
                <a:cs typeface="Arial" charset="0"/>
              </a:rPr>
              <a:t>Process</a:t>
            </a:r>
          </a:p>
          <a:p>
            <a:pPr lvl="1" eaLnBrk="1" hangingPunct="1"/>
            <a:r>
              <a:rPr lang="en-US" smtClean="0">
                <a:cs typeface="Arial" charset="0"/>
              </a:rPr>
              <a:t>the action that brings about a particular pattern</a:t>
            </a:r>
          </a:p>
          <a:p>
            <a:pPr lvl="1" eaLnBrk="1" hangingPunct="1"/>
            <a:r>
              <a:rPr lang="en-US" smtClean="0">
                <a:cs typeface="Arial" charset="0"/>
              </a:rPr>
              <a:t>in human geography, processes tend to be </a:t>
            </a:r>
            <a:r>
              <a:rPr lang="en-US" u="sng" smtClean="0">
                <a:cs typeface="Arial" charset="0"/>
              </a:rPr>
              <a:t>probabilistic</a:t>
            </a:r>
          </a:p>
          <a:p>
            <a:pPr lvl="1" eaLnBrk="1" hangingPunct="1"/>
            <a:r>
              <a:rPr lang="en-US" smtClean="0">
                <a:cs typeface="Arial" charset="0"/>
              </a:rPr>
              <a:t>may be multivariate and multiscalar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71D95CCB-19CA-4A9B-B0CB-B4EE5DB568D4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1B: Absolute &amp; Relative Location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Absolute Location</a:t>
            </a:r>
          </a:p>
          <a:p>
            <a:pPr lvl="1" eaLnBrk="1" hangingPunct="1"/>
            <a:r>
              <a:rPr lang="en-US" smtClean="0">
                <a:cs typeface="Arial" charset="0"/>
              </a:rPr>
              <a:t>where something exists on a reference system</a:t>
            </a:r>
          </a:p>
          <a:p>
            <a:pPr eaLnBrk="1" hangingPunct="1"/>
            <a:r>
              <a:rPr lang="en-US" smtClean="0">
                <a:cs typeface="Arial" charset="0"/>
              </a:rPr>
              <a:t>Relative Location</a:t>
            </a:r>
          </a:p>
          <a:p>
            <a:pPr lvl="1" eaLnBrk="1" hangingPunct="1"/>
            <a:r>
              <a:rPr lang="en-US" smtClean="0">
                <a:cs typeface="Arial" charset="0"/>
              </a:rPr>
              <a:t>Location compared to other places or in context</a:t>
            </a:r>
          </a:p>
          <a:p>
            <a:pPr eaLnBrk="1" hangingPunct="1">
              <a:buFont typeface="Arial" charset="0"/>
              <a:buChar char="–"/>
            </a:pPr>
            <a:r>
              <a:rPr lang="en-US" smtClean="0">
                <a:cs typeface="Arial" charset="0"/>
              </a:rPr>
              <a:t>Site vs. Situation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9DE5738A-0818-4DED-999D-5909E19B1448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800600" y="1447800"/>
            <a:ext cx="3886200" cy="4800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Insert Figure 1B.1</a:t>
            </a:r>
          </a:p>
        </p:txBody>
      </p:sp>
      <p:pic>
        <p:nvPicPr>
          <p:cNvPr id="18438" name="Picture 7" descr="maL22947_01_b0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209800"/>
            <a:ext cx="3698875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1-</a:t>
            </a:r>
            <a:fld id="{868CD4E5-2522-4D84-87E0-ED4441EE588B}" type="slidenum">
              <a:rPr lang="en-US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2111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Figures 1B.2 &amp; 1B.3</a:t>
            </a:r>
          </a:p>
        </p:txBody>
      </p:sp>
      <p:pic>
        <p:nvPicPr>
          <p:cNvPr id="19461" name="Picture 6" descr="maL22947_01_b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1600"/>
            <a:ext cx="4494213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 descr="maL22947_01_b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752600"/>
            <a:ext cx="3970338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1C: Place &amp; Space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495800" cy="4525963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Place</a:t>
            </a:r>
          </a:p>
          <a:p>
            <a:pPr lvl="1" eaLnBrk="1" hangingPunct="1"/>
            <a:r>
              <a:rPr lang="en-US" sz="2400" smtClean="0">
                <a:cs typeface="Arial" charset="0"/>
              </a:rPr>
              <a:t>Can refer to a series of concrete attributes or can imply diverse meanings attached to a location</a:t>
            </a:r>
          </a:p>
          <a:p>
            <a:pPr eaLnBrk="1" hangingPunct="1"/>
            <a:r>
              <a:rPr lang="en-US" smtClean="0">
                <a:cs typeface="Arial" charset="0"/>
              </a:rPr>
              <a:t>Space</a:t>
            </a:r>
          </a:p>
          <a:p>
            <a:pPr lvl="1" eaLnBrk="1" hangingPunct="1"/>
            <a:r>
              <a:rPr lang="en-US" sz="2400" smtClean="0">
                <a:cs typeface="Arial" charset="0"/>
              </a:rPr>
              <a:t>A two-dimensional area that contains a number of places and boundaries that may or may not be clearly defined.</a:t>
            </a:r>
            <a:endParaRPr lang="en-US" smtClean="0"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63F223B0-90E0-437C-A21B-A0E08D252069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20485" name="Picture 7" descr="maL22947_01_c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524000"/>
            <a:ext cx="4025900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1-</a:t>
            </a:r>
            <a:fld id="{C25DDDBB-DCFC-49E3-9E9B-3BB3F6BD9605}" type="slidenum">
              <a:rPr lang="en-US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7388225" y="304800"/>
            <a:ext cx="1301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1D.1</a:t>
            </a:r>
          </a:p>
        </p:txBody>
      </p:sp>
      <p:pic>
        <p:nvPicPr>
          <p:cNvPr id="21509" name="Picture 6" descr="maL22947_01_d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43000"/>
            <a:ext cx="798195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1E: Mapping Spatial Distributions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Thematic Maps</a:t>
            </a:r>
          </a:p>
          <a:p>
            <a:pPr lvl="1" eaLnBrk="1" hangingPunct="1"/>
            <a:r>
              <a:rPr lang="en-US" sz="2400" smtClean="0">
                <a:cs typeface="Arial" charset="0"/>
              </a:rPr>
              <a:t>show the distribution, flow, or connection of one or more characteristics</a:t>
            </a:r>
          </a:p>
          <a:p>
            <a:pPr eaLnBrk="1" hangingPunct="1"/>
            <a:r>
              <a:rPr lang="en-US" smtClean="0">
                <a:cs typeface="Arial" charset="0"/>
              </a:rPr>
              <a:t>Point Pattern Map</a:t>
            </a:r>
          </a:p>
          <a:p>
            <a:pPr lvl="1" eaLnBrk="1" hangingPunct="1"/>
            <a:r>
              <a:rPr lang="en-US" sz="2400" smtClean="0">
                <a:cs typeface="Arial" charset="0"/>
              </a:rPr>
              <a:t>each incident is displayed as a point</a:t>
            </a:r>
          </a:p>
          <a:p>
            <a:pPr lvl="2" eaLnBrk="1" hangingPunct="1"/>
            <a:r>
              <a:rPr lang="en-US" smtClean="0">
                <a:cs typeface="Arial" charset="0"/>
              </a:rPr>
              <a:t>can show whether a distribution is </a:t>
            </a:r>
            <a:r>
              <a:rPr lang="en-US" u="sng" smtClean="0">
                <a:cs typeface="Arial" charset="0"/>
              </a:rPr>
              <a:t>dispersed</a:t>
            </a:r>
            <a:r>
              <a:rPr lang="en-US" smtClean="0">
                <a:cs typeface="Arial" charset="0"/>
              </a:rPr>
              <a:t> or </a:t>
            </a:r>
            <a:r>
              <a:rPr lang="en-US" u="sng" smtClean="0">
                <a:cs typeface="Arial" charset="0"/>
              </a:rPr>
              <a:t>clustered</a:t>
            </a:r>
            <a:endParaRPr lang="en-US" smtClean="0">
              <a:cs typeface="Arial" charset="0"/>
            </a:endParaRPr>
          </a:p>
          <a:p>
            <a:pPr eaLnBrk="1" hangingPunct="1"/>
            <a:r>
              <a:rPr lang="en-US" smtClean="0">
                <a:cs typeface="Arial" charset="0"/>
              </a:rPr>
              <a:t>Choropleth Maps</a:t>
            </a:r>
          </a:p>
          <a:p>
            <a:pPr lvl="1" eaLnBrk="1" hangingPunct="1"/>
            <a:r>
              <a:rPr lang="en-US" sz="2400" smtClean="0">
                <a:cs typeface="Arial" charset="0"/>
              </a:rPr>
              <a:t>show the quantity or type of phenomena by area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2511B7B1-4A65-49AF-8185-19E732B4294D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1-</a:t>
            </a:r>
            <a:fld id="{5C75C0D8-6AF9-4871-A98B-C3D7FD52356F}" type="slidenum">
              <a:rPr lang="en-US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7388225" y="304800"/>
            <a:ext cx="1290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1E.2</a:t>
            </a:r>
          </a:p>
        </p:txBody>
      </p:sp>
      <p:pic>
        <p:nvPicPr>
          <p:cNvPr id="23557" name="Picture 6" descr="maL22947_01_e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85800"/>
            <a:ext cx="7308850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</TotalTime>
  <Words>529</Words>
  <Application>Microsoft Office PowerPoint</Application>
  <PresentationFormat>On-screen Show (4:3)</PresentationFormat>
  <Paragraphs>131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Arial</vt:lpstr>
      <vt:lpstr>Office Theme</vt:lpstr>
      <vt:lpstr>Office Theme</vt:lpstr>
      <vt:lpstr>Office Theme</vt:lpstr>
      <vt:lpstr>Office Theme</vt:lpstr>
      <vt:lpstr>CHAPTER 1 LECTURE OUTLINE MAJOR GEOGRAPHIC CONCEPTS</vt:lpstr>
      <vt:lpstr>Chapter 1 Modules</vt:lpstr>
      <vt:lpstr>1A: Pattern &amp; Process</vt:lpstr>
      <vt:lpstr>1B: Absolute &amp; Relative Location</vt:lpstr>
      <vt:lpstr>Slide 5</vt:lpstr>
      <vt:lpstr>1C: Place &amp; Space</vt:lpstr>
      <vt:lpstr>Slide 7</vt:lpstr>
      <vt:lpstr>1E: Mapping Spatial Distributions</vt:lpstr>
      <vt:lpstr>Slide 9</vt:lpstr>
      <vt:lpstr>1F: Spatial Interactions &amp; Distance</vt:lpstr>
      <vt:lpstr>Slide 11</vt:lpstr>
      <vt:lpstr>Slide 12</vt:lpstr>
      <vt:lpstr>1G: Regions</vt:lpstr>
      <vt:lpstr>Slide 14</vt:lpstr>
      <vt:lpstr>Slide 15</vt:lpstr>
      <vt:lpstr>Slide 16</vt:lpstr>
      <vt:lpstr>1H: Idea of Landscape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Major Geographic Concepts</dc:title>
  <dc:creator>Malinowski</dc:creator>
  <cp:keywords>Human Geography by Malinowski &amp; Kaplan</cp:keywords>
  <cp:lastModifiedBy>The McGraw-Hill Companies</cp:lastModifiedBy>
  <cp:revision>59</cp:revision>
  <dcterms:created xsi:type="dcterms:W3CDTF">2011-11-27T17:56:32Z</dcterms:created>
  <dcterms:modified xsi:type="dcterms:W3CDTF">2012-02-28T16:14:13Z</dcterms:modified>
</cp:coreProperties>
</file>