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9" autoAdjust="0"/>
  </p:normalViewPr>
  <p:slideViewPr>
    <p:cSldViewPr>
      <p:cViewPr varScale="1">
        <p:scale>
          <a:sx n="131" d="100"/>
          <a:sy n="131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A30379-ADAB-4FB9-BC6B-41F5F660FE50}" type="datetimeFigureOut">
              <a:rPr lang="en-US"/>
              <a:pPr>
                <a:defRPr/>
              </a:pPr>
              <a:t>2/28/2012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55F40F-F2DC-4E23-92D9-49AA0EC669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EDFF3B-E639-454B-A046-3F6E5F7219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993ED922-6477-4F9D-A9C5-C7104FFBB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A47FE51E-EED5-4550-827A-1EFCBF2F4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12FC076A-8A80-47A3-A0B9-A38629774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CAA0A26F-A838-4324-BF47-144F30D9E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9BD045AD-60D0-43A1-A1CC-4ABC85498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79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8A6FD75C-5A99-4667-B66F-7ACD8616B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DD92613C-E9F3-4518-B386-B723AD529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2F4A50D4-60DF-4AB5-ADD9-4F36BA251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C7D2DC39-9463-430D-B69F-3659D8A59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3A8FB2F1-0CC9-438A-8163-D792BF50B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F2BA19B4-13AA-422B-AB90-D51F820E2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4000"/>
              </a:schemeClr>
            </a:gs>
            <a:gs pos="7800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9363" y="6356350"/>
            <a:ext cx="258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8F474F98-FA38-469B-99C6-599E77D50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1" descr="maL22947_02_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25" y="0"/>
            <a:ext cx="4425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371600" y="4267200"/>
            <a:ext cx="7772400" cy="457200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4724400"/>
            <a:ext cx="7772400" cy="16002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57200" y="-152400"/>
            <a:ext cx="1142999" cy="205740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 descr="MHHE-logo-mark-72dpi-100scal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600" y="474661"/>
            <a:ext cx="1616075" cy="803275"/>
          </a:xfrm>
          <a:prstGeom prst="round2Same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4711700"/>
            <a:ext cx="7391400" cy="16129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Chapter 2 LECTURE OUTLINE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GEOGRAPHY THROUGH THE AGES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4267200"/>
            <a:ext cx="7467600" cy="4572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Human Geography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Malinowski &amp; Kaplan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76200" y="6456363"/>
            <a:ext cx="5791200" cy="365125"/>
          </a:xfrm>
          <a:solidFill>
            <a:srgbClr val="000000">
              <a:alpha val="38824"/>
            </a:srgb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4A533C8-0914-4366-AB18-4E89A19BEEBE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2D: The Birth of Modern Geography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Alexander von Humboldt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Traveled, collected, &amp; categorized plants / rocks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Promoted appreciation of scientific inquiry</a:t>
            </a:r>
          </a:p>
          <a:p>
            <a:pPr eaLnBrk="1" hangingPunct="1"/>
            <a:r>
              <a:rPr lang="en-US" smtClean="0">
                <a:cs typeface="Arial" charset="0"/>
              </a:rPr>
              <a:t>Carl Ritter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Pushed academic geography toward scientific observation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Searched for interconnections among 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0F54F17C-0A86-46C6-BE07-9BDA8920E90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Environmental Determinism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Theory that human culture is </a:t>
            </a:r>
            <a:r>
              <a:rPr lang="en-US" u="sng" smtClean="0">
                <a:cs typeface="Arial" charset="0"/>
              </a:rPr>
              <a:t>caused</a:t>
            </a:r>
            <a:r>
              <a:rPr lang="en-US" smtClean="0">
                <a:cs typeface="Arial" charset="0"/>
              </a:rPr>
              <a:t> the environment a society lives in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Used to overgeneralize people, races, and areas of the world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Generally discredited today as racist and imperialist</a:t>
            </a:r>
          </a:p>
          <a:p>
            <a:pPr eaLnBrk="1" hangingPunct="1"/>
            <a:r>
              <a:rPr lang="en-US" smtClean="0">
                <a:cs typeface="Arial" charset="0"/>
              </a:rPr>
              <a:t>Challenged by the “possibilists” led by French geographer Vidal de la Blache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057F5159-2CDD-445E-B5AA-96B4239CF56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2-</a:t>
            </a:r>
            <a:fld id="{17B8EFF0-110E-41BF-9AF5-CFC75F7D9414}" type="slidenum">
              <a:rPr lang="en-US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2D.3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457200" y="304800"/>
            <a:ext cx="3200400" cy="914400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Environmental Determinism</a:t>
            </a:r>
          </a:p>
        </p:txBody>
      </p:sp>
      <p:sp>
        <p:nvSpPr>
          <p:cNvPr id="7" name="Up Arrow Callout 6"/>
          <p:cNvSpPr/>
          <p:nvPr/>
        </p:nvSpPr>
        <p:spPr>
          <a:xfrm>
            <a:off x="457200" y="5257800"/>
            <a:ext cx="3200400" cy="914400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Possibilism</a:t>
            </a:r>
          </a:p>
        </p:txBody>
      </p:sp>
      <p:pic>
        <p:nvPicPr>
          <p:cNvPr id="26631" name="Picture 8" descr="maL22947_02_d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57400"/>
            <a:ext cx="264795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2E: The Twentieth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1920s: Carl Sauer emphasizes the changing cultural landscape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1930s: Increasing focus on regional geography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Mid-Century: Rise in systematic geography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1950s: Quantitative revolution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Positivism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10D6A9E8-4EBF-449D-A601-E27CF5CFB8D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pic>
        <p:nvPicPr>
          <p:cNvPr id="27653" name="Picture 7" descr="maL22947_02_e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524000"/>
            <a:ext cx="337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2-</a:t>
            </a:r>
            <a:fld id="{5B830781-15BB-46FE-B448-EE0F05DE3619}" type="slidenum">
              <a:rPr lang="en-US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2E.2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Subdisciplines of Geography</a:t>
            </a:r>
            <a:endParaRPr lang="en-US" sz="2400" b="1"/>
          </a:p>
        </p:txBody>
      </p:sp>
      <p:pic>
        <p:nvPicPr>
          <p:cNvPr id="28678" name="Picture 7" descr="maL22947_02_e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6868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cs typeface="Arial" charset="0"/>
              </a:rPr>
              <a:t>2F: Behavioral &amp; Humanistic Geography</a:t>
            </a:r>
            <a:endParaRPr lang="en-US" smtClean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Behavioral Geography</a:t>
            </a:r>
          </a:p>
          <a:p>
            <a:pPr lvl="1" eaLnBrk="1" hangingPunct="1">
              <a:defRPr/>
            </a:pPr>
            <a:r>
              <a:rPr lang="en-US" dirty="0"/>
              <a:t>focus on the psychological processes </a:t>
            </a:r>
            <a:r>
              <a:rPr lang="en-US" dirty="0" smtClean="0"/>
              <a:t>that underlie </a:t>
            </a:r>
            <a:r>
              <a:rPr lang="en-US" dirty="0"/>
              <a:t>geographic </a:t>
            </a:r>
            <a:r>
              <a:rPr lang="en-US" dirty="0" smtClean="0"/>
              <a:t>decisions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Mental Maps</a:t>
            </a:r>
          </a:p>
          <a:p>
            <a:pPr lvl="1" eaLnBrk="1" hangingPunct="1">
              <a:defRPr/>
            </a:pPr>
            <a:r>
              <a:rPr lang="en-US" dirty="0" smtClean="0"/>
              <a:t>representations of the real world that we have in our heads</a:t>
            </a:r>
          </a:p>
          <a:p>
            <a:pPr eaLnBrk="1" hangingPunct="1">
              <a:defRPr/>
            </a:pPr>
            <a:r>
              <a:rPr lang="en-US" dirty="0" smtClean="0"/>
              <a:t>Humanistic Geography</a:t>
            </a:r>
          </a:p>
          <a:p>
            <a:pPr lvl="1" eaLnBrk="1" hangingPunct="1">
              <a:defRPr/>
            </a:pPr>
            <a:r>
              <a:rPr lang="en-US" dirty="0" smtClean="0"/>
              <a:t>a greater emphasis on the meaning that humans places on the environment &amp; surroundings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34EB91ED-668E-43D0-95FD-DD704E3158F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2-</a:t>
            </a:r>
            <a:fld id="{53210FF7-D8AE-43BB-8B9E-86E4D220DB8E}" type="slidenum">
              <a:rPr lang="en-US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257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2F.1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Mental Map</a:t>
            </a:r>
            <a:endParaRPr lang="en-US" sz="2400" b="1"/>
          </a:p>
        </p:txBody>
      </p:sp>
      <p:pic>
        <p:nvPicPr>
          <p:cNvPr id="30726" name="Picture 7" descr="maL22947_02_f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019175"/>
            <a:ext cx="67056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Yi-Fu Tuan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Topophilia</a:t>
            </a:r>
          </a:p>
          <a:p>
            <a:pPr lvl="1" eaLnBrk="1" hangingPunct="1"/>
            <a:r>
              <a:rPr lang="en-US" smtClean="0">
                <a:cs typeface="Arial" charset="0"/>
              </a:rPr>
              <a:t>love of place</a:t>
            </a:r>
          </a:p>
          <a:p>
            <a:pPr eaLnBrk="1" hangingPunct="1"/>
            <a:r>
              <a:rPr lang="en-US" smtClean="0">
                <a:cs typeface="Arial" charset="0"/>
              </a:rPr>
              <a:t>Topophobia</a:t>
            </a:r>
          </a:p>
          <a:p>
            <a:pPr lvl="1" eaLnBrk="1" hangingPunct="1"/>
            <a:r>
              <a:rPr lang="en-US" smtClean="0">
                <a:cs typeface="Arial" charset="0"/>
              </a:rPr>
              <a:t>fear of place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The McGraw-Hill Companies, Inc. Permission required for reproduction or display.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3B2D8735-FDAE-40D4-8B9E-8EEB3D1EB486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31749" name="Picture 7" descr="maL22947_02_f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524000"/>
            <a:ext cx="469582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2G: Structuralist Geographies 1</a:t>
            </a:r>
            <a:endParaRPr lang="en-US" sz="5400" smtClean="0">
              <a:cs typeface="Arial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8307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Structuralism</a:t>
            </a:r>
          </a:p>
          <a:p>
            <a:pPr lvl="1" eaLnBrk="1" hangingPunct="1"/>
            <a:r>
              <a:rPr lang="en-US" b="0" smtClean="0">
                <a:cs typeface="Arial" charset="0"/>
              </a:rPr>
              <a:t>A set of social theories that generally look for deep structures or theories that guide human actions and societies</a:t>
            </a:r>
          </a:p>
          <a:p>
            <a:pPr lvl="1" eaLnBrk="1" hangingPunct="1"/>
            <a:r>
              <a:rPr lang="en-US" b="0" smtClean="0">
                <a:cs typeface="Arial" charset="0"/>
              </a:rPr>
              <a:t>Structure vs. Agency</a:t>
            </a:r>
            <a:endParaRPr lang="en-US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10C8D31B-3042-4280-87D5-3C62D863129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pic>
        <p:nvPicPr>
          <p:cNvPr id="32773" name="Picture 7" descr="maL22947_02_g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733800"/>
            <a:ext cx="61579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2-</a:t>
            </a:r>
            <a:fld id="{1DC95D34-43F3-4CC2-B1F3-8D16ACA779A2}" type="slidenum">
              <a:rPr lang="en-US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14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2G.1</a:t>
            </a:r>
          </a:p>
        </p:txBody>
      </p:sp>
      <p:pic>
        <p:nvPicPr>
          <p:cNvPr id="33797" name="Picture 6" descr="maL22947_02_g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585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Chapter 2 Modules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2A	Ancient Geography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2B The Middle Ages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2C The Age of Exploration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2D The Birth of Modern Geography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2E	The Twentieth Century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2F Behavioral and Humanistic Geography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2G Structuralist Geographies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2H	Recent Decades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BB4E84AB-D03C-4F39-90D8-1BF2422F1A1A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2G: Structuralist Geographies 2</a:t>
            </a:r>
            <a:endParaRPr lang="en-US" sz="5400" smtClean="0">
              <a:cs typeface="Arial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8307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Structuration</a:t>
            </a:r>
          </a:p>
          <a:p>
            <a:pPr lvl="1" eaLnBrk="1" hangingPunct="1"/>
            <a:r>
              <a:rPr lang="en-US" smtClean="0">
                <a:cs typeface="Arial" charset="0"/>
              </a:rPr>
              <a:t>A theory that human action is partly constrained by social structures governed by laws and social norms and that societies can choose to either reproduce or change their behaviors.</a:t>
            </a:r>
          </a:p>
          <a:p>
            <a:pPr lvl="2" eaLnBrk="1" hangingPunct="1"/>
            <a:r>
              <a:rPr lang="en-US" smtClean="0">
                <a:cs typeface="Arial" charset="0"/>
              </a:rPr>
              <a:t>Geographic focus on </a:t>
            </a:r>
            <a:r>
              <a:rPr lang="en-US" u="sng" smtClean="0">
                <a:cs typeface="Arial" charset="0"/>
              </a:rPr>
              <a:t>locales</a:t>
            </a:r>
          </a:p>
          <a:p>
            <a:pPr eaLnBrk="1" hangingPunct="1"/>
            <a:r>
              <a:rPr lang="en-US" smtClean="0">
                <a:cs typeface="Arial" charset="0"/>
              </a:rPr>
              <a:t>Marxism</a:t>
            </a:r>
          </a:p>
          <a:p>
            <a:pPr lvl="1" eaLnBrk="1" hangingPunct="1"/>
            <a:r>
              <a:rPr lang="en-US" smtClean="0">
                <a:cs typeface="Arial" charset="0"/>
              </a:rPr>
              <a:t>For geographers, a focus on spatial inequality and how capitalism influences the world around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661F7EEE-EC2A-429E-B2D8-FADEC6F2E59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2H: Recent Decades 1</a:t>
            </a:r>
            <a:endParaRPr lang="en-US" sz="5400" smtClean="0">
              <a:cs typeface="Arial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8307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Modernism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20</a:t>
            </a:r>
            <a:r>
              <a:rPr lang="en-US" baseline="30000" smtClean="0">
                <a:cs typeface="Arial" charset="0"/>
              </a:rPr>
              <a:t>th</a:t>
            </a:r>
            <a:r>
              <a:rPr lang="en-US" smtClean="0">
                <a:cs typeface="Arial" charset="0"/>
              </a:rPr>
              <a:t> century trends in art, architecture, &amp; literature that broke from tradition</a:t>
            </a:r>
          </a:p>
          <a:p>
            <a:pPr eaLnBrk="1" hangingPunct="1"/>
            <a:r>
              <a:rPr lang="en-US" smtClean="0">
                <a:cs typeface="Arial" charset="0"/>
              </a:rPr>
              <a:t>Postmodernism</a:t>
            </a:r>
          </a:p>
          <a:p>
            <a:pPr lvl="1" eaLnBrk="1" hangingPunct="1"/>
            <a:r>
              <a:rPr lang="en-US" smtClean="0">
                <a:cs typeface="Arial" charset="0"/>
              </a:rPr>
              <a:t>A complex set of ideas that arose as a criticism of modernism and that, in general, rejects that everything in the world is rational or neatly categorized.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1674756-F029-47C1-B210-9782A56FF0E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2-</a:t>
            </a:r>
            <a:fld id="{6EAD1768-B281-4BC8-A1DA-AE5383C7C097}" type="slidenum">
              <a:rPr lang="en-US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14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2H.1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04800" y="306388"/>
            <a:ext cx="563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Modernist vs. Postmodernist</a:t>
            </a:r>
            <a:endParaRPr lang="en-US" sz="2400" b="1"/>
          </a:p>
        </p:txBody>
      </p:sp>
      <p:pic>
        <p:nvPicPr>
          <p:cNvPr id="36870" name="Picture 7" descr="maL22947_02_h0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1066800"/>
            <a:ext cx="34448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8" descr="maL22947_02_h0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219200"/>
            <a:ext cx="3300413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2H: Recent Decades 2</a:t>
            </a:r>
            <a:endParaRPr lang="en-US" sz="5400" smtClean="0">
              <a:cs typeface="Arial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8307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Poststructuralism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Social theories that question structuralism’s search for deep structures and focus on individuals and local differences. </a:t>
            </a:r>
          </a:p>
          <a:p>
            <a:pPr lvl="2" eaLnBrk="1" hangingPunct="1"/>
            <a:r>
              <a:rPr lang="en-US" smtClean="0">
                <a:cs typeface="Arial" charset="0"/>
              </a:rPr>
              <a:t>In geography, many  poststructuralists focus on how marginalized groups view and use landscapes.</a:t>
            </a:r>
          </a:p>
          <a:p>
            <a:pPr eaLnBrk="1" hangingPunct="1"/>
            <a:r>
              <a:rPr lang="en-US" smtClean="0">
                <a:cs typeface="Arial" charset="0"/>
              </a:rPr>
              <a:t>Feminism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Theories and philosophies that focus on the status and rights of women.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2599C07-E4EB-49B4-97DC-BF292FB6AA1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Geographic Information Systems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“GIS”</a:t>
            </a:r>
          </a:p>
          <a:p>
            <a:pPr eaLnBrk="1" hangingPunct="1"/>
            <a:r>
              <a:rPr lang="en-US" smtClean="0">
                <a:cs typeface="Arial" charset="0"/>
              </a:rPr>
              <a:t>Computer systems that can capture, store, analyze, and output geographic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The McGraw-Hill Companies, Inc. Permission required for reproduction or display.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36BB506-A3A0-48D6-83FF-A0570A20CC39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38917" name="Picture 7" descr="maL22947_02_h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95400"/>
            <a:ext cx="3641725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2A: Ancient Geography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Early geography focused on description &amp; 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DE7EB31E-6638-47A2-9802-1BC11D5179C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pic>
        <p:nvPicPr>
          <p:cNvPr id="17413" name="Picture 7" descr="maL22947_02_a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675" y="1371600"/>
            <a:ext cx="38925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Early Geographic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Homer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Works such as The Odyssey described Mediterranean areas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Hecataeus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Wrote </a:t>
            </a:r>
            <a:r>
              <a:rPr lang="en-US" i="1" dirty="0" smtClean="0"/>
              <a:t>Ges Periodos</a:t>
            </a:r>
            <a:r>
              <a:rPr lang="en-US" dirty="0" smtClean="0"/>
              <a:t>, a coastal survey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Herodotus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Included detailed geographic descriptions in his writings</a:t>
            </a:r>
          </a:p>
        </p:txBody>
      </p:sp>
      <p:sp>
        <p:nvSpPr>
          <p:cNvPr id="18435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Ptolemy</a:t>
            </a:r>
          </a:p>
          <a:p>
            <a:pPr lvl="1" eaLnBrk="1" hangingPunct="1"/>
            <a:r>
              <a:rPr lang="en-US" smtClean="0">
                <a:cs typeface="Arial" charset="0"/>
              </a:rPr>
              <a:t>Wrote an extensive geography of the world in the 2</a:t>
            </a:r>
            <a:r>
              <a:rPr lang="en-US" baseline="30000" smtClean="0">
                <a:cs typeface="Arial" charset="0"/>
              </a:rPr>
              <a:t>nd</a:t>
            </a:r>
            <a:r>
              <a:rPr lang="en-US" smtClean="0">
                <a:cs typeface="Arial" charset="0"/>
              </a:rPr>
              <a:t> century AD</a:t>
            </a:r>
          </a:p>
          <a:p>
            <a:pPr eaLnBrk="1" hangingPunct="1"/>
            <a:r>
              <a:rPr lang="en-US" smtClean="0">
                <a:cs typeface="Arial" charset="0"/>
              </a:rPr>
              <a:t>Eratosthenes</a:t>
            </a:r>
          </a:p>
          <a:p>
            <a:pPr lvl="1" eaLnBrk="1" hangingPunct="1"/>
            <a:r>
              <a:rPr lang="en-US" smtClean="0">
                <a:cs typeface="Arial" charset="0"/>
              </a:rPr>
              <a:t>Calculated the circumference of the world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44C140A2-0504-4B51-8608-E2C2A2C4C5E0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2-</a:t>
            </a:r>
            <a:fld id="{FE643157-75DA-4BB9-81F6-6D2F294BAAF8}" type="slidenum">
              <a:rPr lang="en-US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2A.3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Ptolemaic World Map</a:t>
            </a:r>
            <a:endParaRPr lang="en-US" sz="2400" b="1"/>
          </a:p>
        </p:txBody>
      </p:sp>
      <p:pic>
        <p:nvPicPr>
          <p:cNvPr id="19462" name="Picture 7" descr="maL22947_02_a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60463"/>
            <a:ext cx="65532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2B: The Middle Ages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Geographic understanding stagnated in Christian Europe compared to Islamic world and China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B7F7BCD-6E3C-4D71-929D-4524FB07DB21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pic>
        <p:nvPicPr>
          <p:cNvPr id="20485" name="Picture 7" descr="maL22947_02_b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371600"/>
            <a:ext cx="40259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2-</a:t>
            </a:r>
            <a:fld id="{211F0E9D-71EC-49FA-B1FD-DC381BF636AF}" type="slidenum">
              <a:rPr lang="en-US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2B.2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Travels of Ibn-Battuta</a:t>
            </a:r>
            <a:endParaRPr lang="en-US" sz="2400" b="1"/>
          </a:p>
        </p:txBody>
      </p:sp>
      <p:pic>
        <p:nvPicPr>
          <p:cNvPr id="21510" name="Picture 7" descr="maL22947_02_b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256463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2C: The Age of Exploration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Wide-reaching expansion of European overseas interest</a:t>
            </a:r>
          </a:p>
          <a:p>
            <a:pPr eaLnBrk="1" hangingPunct="1"/>
            <a:r>
              <a:rPr lang="en-US" smtClean="0">
                <a:cs typeface="Arial" charset="0"/>
              </a:rPr>
              <a:t>Prince Henry the Navigator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Employed geographers, cartographers, astronomers and other experts</a:t>
            </a:r>
          </a:p>
          <a:p>
            <a:pPr eaLnBrk="1" hangingPunct="1"/>
            <a:r>
              <a:rPr lang="en-US" smtClean="0">
                <a:cs typeface="Arial" charset="0"/>
              </a:rPr>
              <a:t>Long distance navigation was aided by improvements in measuring latitude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John Harrison’s clock (late 18</a:t>
            </a:r>
            <a:r>
              <a:rPr lang="en-US" baseline="30000" smtClean="0">
                <a:cs typeface="Arial" charset="0"/>
              </a:rPr>
              <a:t>th</a:t>
            </a:r>
            <a:r>
              <a:rPr lang="en-US" smtClean="0">
                <a:cs typeface="Arial" charset="0"/>
              </a:rPr>
              <a:t> century)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49CE1824-07B7-4285-ADC0-9E795025DA7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The Columbian Exchange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Important interaction between the Eastern &amp; Western Hemispheres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Crops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Livestock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Disease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68F1D87D-0A30-4BDF-BE8E-76845B2BE99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834</Words>
  <Application>Microsoft Office PowerPoint</Application>
  <PresentationFormat>On-screen Show (4:3)</PresentationFormat>
  <Paragraphs>154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Arial</vt:lpstr>
      <vt:lpstr>Office Theme</vt:lpstr>
      <vt:lpstr>Office Theme</vt:lpstr>
      <vt:lpstr>CHAPTER 2 LECTURE OUTLINE GEOGRAPHY THROUGH THE AGES</vt:lpstr>
      <vt:lpstr>Chapter 2 Modules</vt:lpstr>
      <vt:lpstr>2A: Ancient Geography</vt:lpstr>
      <vt:lpstr>Early Geographic Figures</vt:lpstr>
      <vt:lpstr>Slide 5</vt:lpstr>
      <vt:lpstr>2B: The Middle Ages</vt:lpstr>
      <vt:lpstr>Slide 7</vt:lpstr>
      <vt:lpstr>2C: The Age of Exploration</vt:lpstr>
      <vt:lpstr>The Columbian Exchange</vt:lpstr>
      <vt:lpstr>2D: The Birth of Modern Geography</vt:lpstr>
      <vt:lpstr>Environmental Determinism</vt:lpstr>
      <vt:lpstr>Slide 12</vt:lpstr>
      <vt:lpstr>2E: The Twentieth Century</vt:lpstr>
      <vt:lpstr>Slide 14</vt:lpstr>
      <vt:lpstr>2F: Behavioral &amp; Humanistic Geography</vt:lpstr>
      <vt:lpstr>Slide 16</vt:lpstr>
      <vt:lpstr>Yi-Fu Tuan</vt:lpstr>
      <vt:lpstr>2G: Structuralist Geographies 1</vt:lpstr>
      <vt:lpstr>Slide 19</vt:lpstr>
      <vt:lpstr>2G: Structuralist Geographies 2</vt:lpstr>
      <vt:lpstr>2H: Recent Decades 1</vt:lpstr>
      <vt:lpstr>Slide 22</vt:lpstr>
      <vt:lpstr>2H: Recent Decades 2</vt:lpstr>
      <vt:lpstr>Geographic Information Systems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Geography Through the Ages</dc:title>
  <dc:creator>Malinowski</dc:creator>
  <cp:keywords>Human Geography by Malinowski &amp; Kaplan</cp:keywords>
  <cp:lastModifiedBy>The McGraw-Hill Companies</cp:lastModifiedBy>
  <cp:revision>72</cp:revision>
  <dcterms:created xsi:type="dcterms:W3CDTF">2011-11-27T17:56:32Z</dcterms:created>
  <dcterms:modified xsi:type="dcterms:W3CDTF">2012-02-28T16:14:57Z</dcterms:modified>
</cp:coreProperties>
</file>