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336" r:id="rId5"/>
    <p:sldId id="293" r:id="rId6"/>
    <p:sldId id="337" r:id="rId7"/>
    <p:sldId id="338" r:id="rId8"/>
    <p:sldId id="339" r:id="rId9"/>
    <p:sldId id="340" r:id="rId10"/>
    <p:sldId id="313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59" autoAdjust="0"/>
  </p:normalViewPr>
  <p:slideViewPr>
    <p:cSldViewPr>
      <p:cViewPr varScale="1">
        <p:scale>
          <a:sx n="131" d="100"/>
          <a:sy n="131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0C1F09-DDCE-42C4-A112-216CF51BB5DF}" type="datetimeFigureOut">
              <a:rPr lang="en-US"/>
              <a:pPr>
                <a:defRPr/>
              </a:pPr>
              <a:t>2/28/2012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46464F-CAD6-46F7-869C-39DD1C749A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9B1A00-45CD-4534-860C-480775341A4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4735319F-42C9-4F51-A7E3-B74CF4829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CAEC42ED-1A3A-4295-937F-F1BDD2518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01B41B52-8157-4662-BE0C-CA3781D1B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52CE04B0-6D9D-483E-B7A4-AD07390E1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79B8B63A-DB14-4B16-A0C6-959E38709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791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1AC77E73-4F5D-4C63-8F73-D27A08490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B414591F-6DA0-4BD7-8B17-6854D38E5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E2FC10DF-064C-4E8A-AF16-36EF11F20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D2A4E088-F3EF-4C0B-A6EC-25CC00690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E94D5555-1421-4C78-930E-F846A2725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6AA169D4-5C99-4DA4-966B-62F2F141B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4000"/>
              </a:schemeClr>
            </a:gs>
            <a:gs pos="78000">
              <a:schemeClr val="tx2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9363" y="6356350"/>
            <a:ext cx="258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2-</a:t>
            </a:r>
            <a:fld id="{C4B2379F-A98C-4B99-A15A-593B91581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0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7" name="Picture 11" descr="maL22947_04_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0"/>
            <a:ext cx="6043613" cy="6858000"/>
          </a:xfrm>
          <a:prstGeom prst="rect">
            <a:avLst/>
          </a:prstGeom>
          <a:noFill/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1371600" y="4267200"/>
            <a:ext cx="7772400" cy="457200"/>
          </a:xfrm>
          <a:prstGeom prst="rect">
            <a:avLst/>
          </a:prstGeom>
          <a:solidFill>
            <a:schemeClr val="tx1">
              <a:lumMod val="85000"/>
              <a:lumOff val="15000"/>
              <a:alpha val="67000"/>
            </a:schemeClr>
          </a:solidFill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71600" y="4724400"/>
            <a:ext cx="7772400" cy="1600200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 Same Side Corner Rectangle 6"/>
          <p:cNvSpPr/>
          <p:nvPr/>
        </p:nvSpPr>
        <p:spPr>
          <a:xfrm rot="5400000">
            <a:off x="457200" y="-152400"/>
            <a:ext cx="1142999" cy="205740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4" descr="MHHE-logo-mark-72dpi-100scal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28600" y="474661"/>
            <a:ext cx="1616075" cy="803275"/>
          </a:xfrm>
          <a:prstGeom prst="round2Same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7800" y="4711700"/>
            <a:ext cx="7391400" cy="1612900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Chapter 4 LECTURE OUTLINE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GEOGRAPHY of health &amp; DISEASE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71600" y="4267200"/>
            <a:ext cx="7467600" cy="4572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Human Geography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by Malinowski &amp; Kaplan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76200" y="6456363"/>
            <a:ext cx="5791200" cy="365125"/>
          </a:xfrm>
          <a:solidFill>
            <a:srgbClr val="000000">
              <a:alpha val="38824"/>
            </a:srgb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5C129C50-79DB-4CAA-A824-EB6F2EBAB644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4-</a:t>
            </a:r>
            <a:fld id="{9B053695-C726-443B-97B3-A5AB830BCCA8}" type="slidenum">
              <a:rPr lang="en-US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4580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01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4C.3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04800" y="306388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Schistosomiasis</a:t>
            </a:r>
            <a:endParaRPr lang="en-US" sz="2400" b="1"/>
          </a:p>
        </p:txBody>
      </p:sp>
      <p:pic>
        <p:nvPicPr>
          <p:cNvPr id="24582" name="Picture 7" descr="maL22947_04_c03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82675"/>
            <a:ext cx="80772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4D: HIV/AIDS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800600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Pandemic: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Over 25 million deaths since 1981</a:t>
            </a:r>
          </a:p>
          <a:p>
            <a:pPr eaLnBrk="1" hangingPunct="1"/>
            <a:r>
              <a:rPr lang="en-US" smtClean="0">
                <a:cs typeface="Arial" charset="0"/>
              </a:rPr>
              <a:t>Different geographies around the world</a:t>
            </a:r>
          </a:p>
          <a:p>
            <a:pPr eaLnBrk="1" hangingPunct="1"/>
            <a:r>
              <a:rPr lang="en-US" smtClean="0">
                <a:cs typeface="Arial" charset="0"/>
              </a:rPr>
              <a:t>Prevention measures: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Sex education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Retroviral drugs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Free syringes in high drug-use areas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Affordable testing</a:t>
            </a:r>
          </a:p>
          <a:p>
            <a:pPr eaLnBrk="1" hangingPunct="1"/>
            <a:endParaRPr lang="en-US" smtClean="0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B9F84C0D-4E21-49C8-A881-CA2848F760EF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4-</a:t>
            </a:r>
            <a:fld id="{8792C73D-2989-48C2-9D56-68FDE6D7D065}" type="slidenum">
              <a:rPr lang="en-US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01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4D.1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04800" y="306388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HIV/AIDS</a:t>
            </a:r>
            <a:endParaRPr lang="en-US" sz="2400" b="1"/>
          </a:p>
        </p:txBody>
      </p:sp>
      <p:pic>
        <p:nvPicPr>
          <p:cNvPr id="26630" name="Picture 7" descr="maL22947_04_d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8329613" cy="443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4-</a:t>
            </a:r>
            <a:fld id="{02D110F7-CD7C-4B57-804B-17B73DC3CE51}" type="slidenum">
              <a:rPr lang="en-US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01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4D.2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04800" y="306388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HIV/AIDS IN AFRICA</a:t>
            </a:r>
            <a:endParaRPr lang="en-US" sz="2400" b="1"/>
          </a:p>
        </p:txBody>
      </p:sp>
      <p:pic>
        <p:nvPicPr>
          <p:cNvPr id="27654" name="Picture 7" descr="maL22947_04_d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0" y="990600"/>
            <a:ext cx="46450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4E: Common Diseases 1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800600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Malaria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40% of the world’s population is at risk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500,000,000 cases per year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Caused by </a:t>
            </a:r>
            <a:r>
              <a:rPr lang="en-US" i="1" smtClean="0">
                <a:cs typeface="Arial" charset="0"/>
              </a:rPr>
              <a:t>Plasmodium</a:t>
            </a:r>
            <a:r>
              <a:rPr lang="en-US" smtClean="0">
                <a:cs typeface="Arial" charset="0"/>
              </a:rPr>
              <a:t> parasites spread by mosquitoes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Proximity to water is a key factor</a:t>
            </a:r>
          </a:p>
          <a:p>
            <a:pPr lvl="1" eaLnBrk="1" hangingPunct="1">
              <a:buFont typeface="Arial" charset="0"/>
              <a:buChar char="•"/>
            </a:pPr>
            <a:endParaRPr lang="en-US" smtClean="0">
              <a:cs typeface="Arial" charset="0"/>
            </a:endParaRPr>
          </a:p>
          <a:p>
            <a:pPr eaLnBrk="1" hangingPunct="1"/>
            <a:endParaRPr lang="en-US" smtClean="0">
              <a:cs typeface="Arial" charset="0"/>
            </a:endParaRPr>
          </a:p>
          <a:p>
            <a:pPr eaLnBrk="1" hangingPunct="1"/>
            <a:endParaRPr lang="en-US" smtClean="0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7EE3AAA3-D558-42D9-B505-B6B51AFCA733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4-</a:t>
            </a:r>
            <a:fld id="{E9583710-104F-4541-9B68-C8CADDB6332C}" type="slidenum">
              <a:rPr lang="en-US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290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4E.1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04800" y="306388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DISTRIBUTION OF MALARIA</a:t>
            </a:r>
            <a:endParaRPr lang="en-US" sz="2400" b="1"/>
          </a:p>
        </p:txBody>
      </p:sp>
      <p:pic>
        <p:nvPicPr>
          <p:cNvPr id="29702" name="Picture 7" descr="maL22947_04_e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06488"/>
            <a:ext cx="81534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4E: Common Diseases 2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800600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Tuberculosis (TB)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Pulmonary disease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9 million new cases a year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1/3 of the world’s population has been exposed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Hard to control because it is transmitted person-to-person</a:t>
            </a:r>
          </a:p>
          <a:p>
            <a:pPr lvl="2" eaLnBrk="1" hangingPunct="1"/>
            <a:r>
              <a:rPr lang="en-US" smtClean="0">
                <a:cs typeface="Arial" charset="0"/>
              </a:rPr>
              <a:t>Single sneeze can release 40,000 droplets of infected spit</a:t>
            </a:r>
          </a:p>
          <a:p>
            <a:pPr lvl="1" eaLnBrk="1" hangingPunct="1">
              <a:buFont typeface="Arial" charset="0"/>
              <a:buChar char="•"/>
            </a:pPr>
            <a:endParaRPr lang="en-US" smtClean="0"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US" smtClean="0">
              <a:cs typeface="Arial" charset="0"/>
            </a:endParaRPr>
          </a:p>
          <a:p>
            <a:pPr eaLnBrk="1" hangingPunct="1"/>
            <a:endParaRPr lang="en-US" smtClean="0">
              <a:cs typeface="Arial" charset="0"/>
            </a:endParaRPr>
          </a:p>
          <a:p>
            <a:pPr eaLnBrk="1" hangingPunct="1"/>
            <a:endParaRPr lang="en-US" smtClean="0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957C09C4-9B28-4F27-AC80-A236271E6307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4-</a:t>
            </a:r>
            <a:fld id="{6A2F2BC9-5773-4F14-9397-469279B631F3}" type="slidenum">
              <a:rPr lang="en-US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1748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290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4E.2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04800" y="306388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DISTRIBUTION OF TB</a:t>
            </a:r>
            <a:endParaRPr lang="en-US" sz="2400" b="1"/>
          </a:p>
        </p:txBody>
      </p:sp>
      <p:pic>
        <p:nvPicPr>
          <p:cNvPr id="31750" name="Picture 7" descr="maL22947_04_e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8686800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4E: Common Diseases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8006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Yellow Fever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Mosquito-transmitted viral disease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Endemic in Africa &amp; Latin America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200,000 cases &amp; 30,000 deaths a year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Diarrhea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leading killer worldwide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Kills 2 million children under 5 each year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Influenza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Killed 100 million people during 1916-1918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Continues to be a major health concern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993BD0EE-70C0-451F-A10A-DAF683904027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4-</a:t>
            </a:r>
            <a:fld id="{D587346C-515F-4097-B58D-EABE46C65182}" type="slidenum">
              <a:rPr lang="en-US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3796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290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4E.3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04800" y="306388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YELLOW FEVER</a:t>
            </a:r>
            <a:endParaRPr lang="en-US" sz="2400" b="1"/>
          </a:p>
        </p:txBody>
      </p:sp>
      <p:pic>
        <p:nvPicPr>
          <p:cNvPr id="33798" name="Picture 7" descr="maL22947_04_e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7630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Chapter 4 Modules</a:t>
            </a:r>
          </a:p>
        </p:txBody>
      </p:sp>
      <p:sp>
        <p:nvSpPr>
          <p:cNvPr id="16386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4A	Health and Geography</a:t>
            </a:r>
          </a:p>
          <a:p>
            <a:pPr eaLnBrk="1" hangingPunct="1"/>
            <a:r>
              <a:rPr lang="en-US" smtClean="0">
                <a:cs typeface="Arial" charset="0"/>
              </a:rPr>
              <a:t>4B Human Ecology of Disease</a:t>
            </a:r>
          </a:p>
          <a:p>
            <a:pPr eaLnBrk="1" hangingPunct="1"/>
            <a:r>
              <a:rPr lang="en-US" smtClean="0">
                <a:cs typeface="Arial" charset="0"/>
              </a:rPr>
              <a:t>4C Disease Basics</a:t>
            </a:r>
          </a:p>
          <a:p>
            <a:pPr eaLnBrk="1" hangingPunct="1"/>
            <a:r>
              <a:rPr lang="en-US" smtClean="0">
                <a:cs typeface="Arial" charset="0"/>
              </a:rPr>
              <a:t>4D HIV/AIDS</a:t>
            </a:r>
          </a:p>
          <a:p>
            <a:pPr eaLnBrk="1" hangingPunct="1"/>
            <a:r>
              <a:rPr lang="en-US" smtClean="0">
                <a:cs typeface="Arial" charset="0"/>
              </a:rPr>
              <a:t>4E Common Diseases</a:t>
            </a:r>
          </a:p>
          <a:p>
            <a:pPr eaLnBrk="1" hangingPunct="1"/>
            <a:r>
              <a:rPr lang="en-US" smtClean="0">
                <a:cs typeface="Arial" charset="0"/>
              </a:rPr>
              <a:t>4F Snapshot of Global Health</a:t>
            </a:r>
          </a:p>
          <a:p>
            <a:pPr eaLnBrk="1" hangingPunct="1"/>
            <a:r>
              <a:rPr lang="en-US" smtClean="0">
                <a:cs typeface="Arial" charset="0"/>
              </a:rPr>
              <a:t>4G Geography of Health Care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7A6A1DA4-EF5D-4370-A455-3A8603EA920C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4-</a:t>
            </a:r>
            <a:fld id="{AC7607B2-7CEC-41CC-9D66-B525F133CB75}" type="slidenum">
              <a:rPr lang="en-US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4820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290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4E.5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04800" y="306388"/>
            <a:ext cx="609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INFLUENZA in the U.S., </a:t>
            </a:r>
            <a:r>
              <a:rPr lang="en-US" sz="2400" b="1" u="sng"/>
              <a:t>1918-1920</a:t>
            </a:r>
            <a:endParaRPr lang="en-US" b="1"/>
          </a:p>
        </p:txBody>
      </p:sp>
      <p:pic>
        <p:nvPicPr>
          <p:cNvPr id="34822" name="Picture 7" descr="maL22947_04_e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8686800" cy="539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4-</a:t>
            </a:r>
            <a:fld id="{64104B54-3641-4D78-B22C-9129279EEA4A}" type="slidenum">
              <a:rPr lang="en-US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5844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257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4F.1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04800" y="306388"/>
            <a:ext cx="609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PHYSICIANS / 10,000 PEOPLE</a:t>
            </a:r>
            <a:endParaRPr lang="en-US" b="1"/>
          </a:p>
        </p:txBody>
      </p:sp>
      <p:pic>
        <p:nvPicPr>
          <p:cNvPr id="35846" name="Picture 7" descr="maL22947_04_f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885825"/>
            <a:ext cx="7620000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4-</a:t>
            </a:r>
            <a:fld id="{2FE57F69-E5B9-4A99-8987-E40240CC6CB1}" type="slidenum">
              <a:rPr lang="en-US">
                <a:solidFill>
                  <a:schemeClr val="tx1"/>
                </a:solidFill>
              </a:rPr>
              <a:pPr>
                <a:defRPr/>
              </a:pPr>
              <a:t>22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6868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257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4F.2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04800" y="306388"/>
            <a:ext cx="609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SAFE DRINKING WATER</a:t>
            </a:r>
            <a:endParaRPr lang="en-US" b="1"/>
          </a:p>
        </p:txBody>
      </p:sp>
      <p:pic>
        <p:nvPicPr>
          <p:cNvPr id="36870" name="Picture 7" descr="maL22947_04_f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883920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4-</a:t>
            </a:r>
            <a:fld id="{D3C24202-4E4E-4C15-BDD4-49AA1249D173}" type="slidenum">
              <a:rPr lang="en-US">
                <a:solidFill>
                  <a:schemeClr val="tx1"/>
                </a:solidFill>
              </a:rPr>
              <a:pPr>
                <a:defRPr/>
              </a:pPr>
              <a:t>23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7892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257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4F.3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04800" y="306388"/>
            <a:ext cx="609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PROPER SANITATION</a:t>
            </a:r>
            <a:endParaRPr lang="en-US" b="1"/>
          </a:p>
        </p:txBody>
      </p:sp>
      <p:pic>
        <p:nvPicPr>
          <p:cNvPr id="37894" name="Picture 7" descr="maL22947_04_f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8686800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4-</a:t>
            </a:r>
            <a:fld id="{21907A1D-10D7-4237-AD28-A3E8A7E7EE47}" type="slidenum">
              <a:rPr lang="en-US">
                <a:solidFill>
                  <a:schemeClr val="tx1"/>
                </a:solidFill>
              </a:rPr>
              <a:pPr>
                <a:defRPr/>
              </a:pPr>
              <a:t>24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8916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257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4F.4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304800" y="306388"/>
            <a:ext cx="609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UNDERNOURISHED POPULATION</a:t>
            </a:r>
            <a:endParaRPr lang="en-US" b="1"/>
          </a:p>
        </p:txBody>
      </p:sp>
      <p:pic>
        <p:nvPicPr>
          <p:cNvPr id="38918" name="Picture 7" descr="maL22947_04_f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86800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4G: Geography of Health Care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800600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Access to health care can be limited by: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Functional factors</a:t>
            </a:r>
          </a:p>
          <a:p>
            <a:pPr lvl="2" eaLnBrk="1" hangingPunct="1"/>
            <a:r>
              <a:rPr lang="en-US" smtClean="0">
                <a:cs typeface="Arial" charset="0"/>
              </a:rPr>
              <a:t>Absence or presence of health care resources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Geographic factors</a:t>
            </a:r>
          </a:p>
          <a:p>
            <a:pPr lvl="2" eaLnBrk="1" hangingPunct="1"/>
            <a:r>
              <a:rPr lang="en-US" smtClean="0">
                <a:cs typeface="Arial" charset="0"/>
              </a:rPr>
              <a:t>Proximity to resources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Social factors</a:t>
            </a:r>
          </a:p>
          <a:p>
            <a:pPr lvl="2" eaLnBrk="1" hangingPunct="1"/>
            <a:r>
              <a:rPr lang="en-US" smtClean="0">
                <a:cs typeface="Arial" charset="0"/>
              </a:rPr>
              <a:t>Racism, sexism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Financial factors</a:t>
            </a:r>
          </a:p>
          <a:p>
            <a:pPr lvl="2" eaLnBrk="1" hangingPunct="1"/>
            <a:r>
              <a:rPr lang="en-US" smtClean="0">
                <a:cs typeface="Arial" charset="0"/>
              </a:rPr>
              <a:t>Limited access to the poor in some areas</a:t>
            </a:r>
          </a:p>
          <a:p>
            <a:pPr lvl="1" eaLnBrk="1" hangingPunct="1">
              <a:buFont typeface="Arial" charset="0"/>
              <a:buChar char="•"/>
            </a:pPr>
            <a:endParaRPr lang="en-US" smtClean="0"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US" smtClean="0">
              <a:cs typeface="Arial" charset="0"/>
            </a:endParaRPr>
          </a:p>
          <a:p>
            <a:pPr eaLnBrk="1" hangingPunct="1"/>
            <a:endParaRPr lang="en-US" smtClean="0">
              <a:cs typeface="Arial" charset="0"/>
            </a:endParaRPr>
          </a:p>
          <a:p>
            <a:pPr eaLnBrk="1" hangingPunct="1"/>
            <a:endParaRPr lang="en-US" smtClean="0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1C25CEB7-E40B-489C-86DE-A09E8C6922D3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4-</a:t>
            </a:r>
            <a:fld id="{394D590B-151E-4055-95DF-F23C2548E85B}" type="slidenum">
              <a:rPr lang="en-US">
                <a:solidFill>
                  <a:schemeClr val="tx1"/>
                </a:solidFill>
              </a:rPr>
              <a:pPr>
                <a:defRPr/>
              </a:pPr>
              <a:t>26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0964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14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4G.1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04800" y="306388"/>
            <a:ext cx="609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PUBLIC HEALTH EXPENDITURES</a:t>
            </a:r>
            <a:endParaRPr lang="en-US" b="1"/>
          </a:p>
        </p:txBody>
      </p:sp>
      <p:pic>
        <p:nvPicPr>
          <p:cNvPr id="40966" name="Picture 7" descr="maL22947_04_g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86868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4-</a:t>
            </a:r>
            <a:fld id="{E2C5702D-2F88-4892-91E1-2508C8D4C723}" type="slidenum">
              <a:rPr lang="en-US">
                <a:solidFill>
                  <a:schemeClr val="tx1"/>
                </a:solidFill>
              </a:rPr>
              <a:pPr>
                <a:defRPr/>
              </a:pPr>
              <a:t>27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1988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14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4G.2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304800" y="306388"/>
            <a:ext cx="609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DOCTORS PER CAPITA</a:t>
            </a:r>
            <a:endParaRPr lang="en-US" b="1"/>
          </a:p>
        </p:txBody>
      </p:sp>
      <p:pic>
        <p:nvPicPr>
          <p:cNvPr id="41990" name="Picture 7" descr="maL22947_04_g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90600"/>
            <a:ext cx="6400800" cy="534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Medical Geography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The application of geographic ideas, information, and theories to the study of disease, health, and health care.</a:t>
            </a:r>
          </a:p>
          <a:p>
            <a:pPr eaLnBrk="1" hangingPunct="1"/>
            <a:r>
              <a:rPr lang="en-US" smtClean="0">
                <a:cs typeface="Arial" charset="0"/>
              </a:rPr>
              <a:t>Also called Health Geography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22DA81C4-6A9B-4DFB-845D-530197074FEC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4A: Health and Geography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Approaches: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Human-Environment relationships</a:t>
            </a:r>
          </a:p>
          <a:p>
            <a:pPr lvl="2" eaLnBrk="1" hangingPunct="1"/>
            <a:r>
              <a:rPr lang="en-US" smtClean="0">
                <a:cs typeface="Arial" charset="0"/>
              </a:rPr>
              <a:t>Poor environments can negatively affect health</a:t>
            </a:r>
          </a:p>
          <a:p>
            <a:pPr lvl="2" eaLnBrk="1" hangingPunct="1"/>
            <a:r>
              <a:rPr lang="en-US" smtClean="0">
                <a:cs typeface="Arial" charset="0"/>
              </a:rPr>
              <a:t>Pollution and other human-made problems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Culture</a:t>
            </a:r>
          </a:p>
          <a:p>
            <a:pPr lvl="2" eaLnBrk="1" hangingPunct="1"/>
            <a:r>
              <a:rPr lang="en-US" smtClean="0">
                <a:cs typeface="Arial" charset="0"/>
              </a:rPr>
              <a:t>Religious or other cultural attitudes/practices can affect how diseases or other ailments are dealt with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Movement</a:t>
            </a:r>
          </a:p>
          <a:p>
            <a:pPr lvl="2" eaLnBrk="1" hangingPunct="1"/>
            <a:r>
              <a:rPr lang="en-US" smtClean="0">
                <a:cs typeface="Arial" charset="0"/>
              </a:rPr>
              <a:t>Diffusion of diseases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FD55B081-30C1-4975-9D2A-F3BD674E2A8F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4-</a:t>
            </a:r>
            <a:fld id="{A0B7A612-102F-4721-B9E1-0C1C245EDD15}" type="slidenum">
              <a:rPr lang="en-US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01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4A.3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04800" y="306388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SARS 2002-2003</a:t>
            </a:r>
            <a:endParaRPr lang="en-US" sz="2400" b="1"/>
          </a:p>
        </p:txBody>
      </p:sp>
      <p:pic>
        <p:nvPicPr>
          <p:cNvPr id="19462" name="Picture 7" descr="maL22947_04_a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73225"/>
            <a:ext cx="86868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4B: Human Ecology of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Human Ecology: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the interconnections between human populations and </a:t>
            </a:r>
            <a:r>
              <a:rPr lang="en-US" dirty="0" smtClean="0"/>
              <a:t>the physical world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Triangle of Human Ecology: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Population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Behavior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Habitat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67C625EE-4F07-4B97-81C5-687B853A6ED7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pic>
        <p:nvPicPr>
          <p:cNvPr id="20485" name="Picture 7" descr="maL22947_04_b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676400"/>
            <a:ext cx="469582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Insults and Stimuli on Health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Chemical Insults: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Drugs, exposure to chemicals or gases</a:t>
            </a:r>
          </a:p>
          <a:p>
            <a:pPr eaLnBrk="1" hangingPunct="1"/>
            <a:r>
              <a:rPr lang="en-US" smtClean="0">
                <a:cs typeface="Arial" charset="0"/>
              </a:rPr>
              <a:t>Physical Insults: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Trauma from accidents, radiation, shock</a:t>
            </a:r>
          </a:p>
          <a:p>
            <a:pPr eaLnBrk="1" hangingPunct="1"/>
            <a:r>
              <a:rPr lang="en-US" smtClean="0">
                <a:cs typeface="Arial" charset="0"/>
              </a:rPr>
              <a:t>Psychosocial Insults: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Crowding, anxiety, love, sense of belonging</a:t>
            </a:r>
          </a:p>
          <a:p>
            <a:pPr eaLnBrk="1" hangingPunct="1"/>
            <a:r>
              <a:rPr lang="en-US" smtClean="0">
                <a:cs typeface="Arial" charset="0"/>
              </a:rPr>
              <a:t>Infectious Stimuli: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Viruses, bacteria, protozoa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122EB733-9F75-49C7-9B75-35195939B909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4C: Disease Basics 1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Endemic: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A disease that’s always present in a population</a:t>
            </a:r>
          </a:p>
          <a:p>
            <a:pPr eaLnBrk="1" hangingPunct="1"/>
            <a:r>
              <a:rPr lang="en-US" smtClean="0">
                <a:cs typeface="Arial" charset="0"/>
              </a:rPr>
              <a:t>Epidemic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A disease that occurs in larger #s than normal</a:t>
            </a:r>
          </a:p>
          <a:p>
            <a:pPr eaLnBrk="1" hangingPunct="1"/>
            <a:r>
              <a:rPr lang="en-US" smtClean="0">
                <a:cs typeface="Arial" charset="0"/>
              </a:rPr>
              <a:t>Pandemic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A worldwide epidemic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B0E82042-22E5-4128-AEB3-9969F541FE11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4C: Disease Basics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800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Agent: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organism that causes a disease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Bacteria, viruses, protozoa, worms, etc.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Host: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life form, animal or human, that has the disease caused by an agent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Vector: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means by which the agent is transmitted to the host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Such as mosquitoes, flies, ticks, bats, or rodents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D21EF100-5074-48AA-8349-7C656B5977C1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</TotalTime>
  <Words>813</Words>
  <Application>Microsoft Office PowerPoint</Application>
  <PresentationFormat>On-screen Show (4:3)</PresentationFormat>
  <Paragraphs>187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Calibri</vt:lpstr>
      <vt:lpstr>Arial</vt:lpstr>
      <vt:lpstr>Office Theme</vt:lpstr>
      <vt:lpstr>Office Theme</vt:lpstr>
      <vt:lpstr>CHAPTER 4 LECTURE OUTLINE GEOGRAPHY OF HEALTH &amp; DISEASE</vt:lpstr>
      <vt:lpstr>Chapter 4 Modules</vt:lpstr>
      <vt:lpstr>Medical Geography</vt:lpstr>
      <vt:lpstr>4A: Health and Geography</vt:lpstr>
      <vt:lpstr>Slide 5</vt:lpstr>
      <vt:lpstr>4B: Human Ecology of Disease</vt:lpstr>
      <vt:lpstr>Insults and Stimuli on Health</vt:lpstr>
      <vt:lpstr>4C: Disease Basics 1</vt:lpstr>
      <vt:lpstr>4C: Disease Basics 2</vt:lpstr>
      <vt:lpstr>Slide 10</vt:lpstr>
      <vt:lpstr>4D: HIV/AIDS</vt:lpstr>
      <vt:lpstr>Slide 12</vt:lpstr>
      <vt:lpstr>Slide 13</vt:lpstr>
      <vt:lpstr>4E: Common Diseases 1</vt:lpstr>
      <vt:lpstr>Slide 15</vt:lpstr>
      <vt:lpstr>4E: Common Diseases 2</vt:lpstr>
      <vt:lpstr>Slide 17</vt:lpstr>
      <vt:lpstr>4E: Common Diseases 3</vt:lpstr>
      <vt:lpstr>Slide 19</vt:lpstr>
      <vt:lpstr>Slide 20</vt:lpstr>
      <vt:lpstr>Slide 21</vt:lpstr>
      <vt:lpstr>Slide 22</vt:lpstr>
      <vt:lpstr>Slide 23</vt:lpstr>
      <vt:lpstr>Slide 24</vt:lpstr>
      <vt:lpstr>4G: Geography of Health Care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Geography Through the Ages</dc:title>
  <dc:creator>Malinowski</dc:creator>
  <cp:keywords>Human Geography by Malinowski &amp; Kaplan</cp:keywords>
  <cp:lastModifiedBy>The McGraw-Hill Companies</cp:lastModifiedBy>
  <cp:revision>96</cp:revision>
  <dcterms:created xsi:type="dcterms:W3CDTF">2011-11-27T17:56:32Z</dcterms:created>
  <dcterms:modified xsi:type="dcterms:W3CDTF">2012-02-28T17:21:52Z</dcterms:modified>
</cp:coreProperties>
</file>