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3" r:id="rId4"/>
    <p:sldId id="264" r:id="rId5"/>
    <p:sldId id="259" r:id="rId6"/>
    <p:sldId id="266" r:id="rId7"/>
    <p:sldId id="265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4" autoAdjust="0"/>
    <p:restoredTop sz="68167" autoAdjust="0"/>
  </p:normalViewPr>
  <p:slideViewPr>
    <p:cSldViewPr>
      <p:cViewPr varScale="1">
        <p:scale>
          <a:sx n="55" d="100"/>
          <a:sy n="55" d="100"/>
        </p:scale>
        <p:origin x="-9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E1CDFB-8FD6-4056-9B6B-66DBB3539B77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8888C0-1514-4CBF-B447-BEE2380F67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6421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Beginning with the 2014-2015 school year,</a:t>
            </a:r>
            <a:r>
              <a:rPr lang="en-US" baseline="0" dirty="0" smtClean="0"/>
              <a:t> Florida’s public schools will transition to the new, Florida Standards adopted in the February of 2014.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Previously, the transition in Standards-based education was to the Common Core State Standards, which after public input and review, led to the adoption of the Florida Standards for all school districts in the state.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530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1600" dirty="0"/>
              <a:t>The intent of the new Florida Standards is to provide for more rigorous instruction so that students have the knowledge and skills to meet the demands of the 21</a:t>
            </a:r>
            <a:r>
              <a:rPr lang="en-US" sz="1600" baseline="30000" dirty="0"/>
              <a:t>st</a:t>
            </a:r>
            <a:r>
              <a:rPr lang="en-US" sz="1600" dirty="0"/>
              <a:t> century:    “college and career ready”    “success for any path that a student takes in life”    </a:t>
            </a:r>
          </a:p>
          <a:p>
            <a:endParaRPr lang="en-US" sz="1600" dirty="0"/>
          </a:p>
          <a:p>
            <a:r>
              <a:rPr lang="en-US" sz="1600" dirty="0"/>
              <a:t>Students must be better prepared to compete in the global job market with a skill set and knowledge base that is changing as new technologies and careers evolve.  These standards will drive this change.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789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new</a:t>
            </a:r>
            <a:r>
              <a:rPr lang="en-US" baseline="0" dirty="0" smtClean="0"/>
              <a:t> Florida Standards will address;</a:t>
            </a:r>
          </a:p>
          <a:p>
            <a:r>
              <a:rPr lang="en-US" baseline="0" dirty="0" smtClean="0"/>
              <a:t>MAFS - mathematics and (LAFS)  English language arts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Other subject areas (science, social sciences) will continue under the Next Generation Sunshine State Standards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77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Teaching</a:t>
            </a:r>
            <a:r>
              <a:rPr lang="en-US" baseline="0" dirty="0" smtClean="0"/>
              <a:t> and learning will change as a result of the Florida Standards.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Language Arts </a:t>
            </a:r>
            <a:r>
              <a:rPr lang="en-US" baseline="0" dirty="0" smtClean="0"/>
              <a:t>include: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Building knowledge through content-rich non-fiction text</a:t>
            </a:r>
          </a:p>
          <a:p>
            <a:pPr marL="628576" lvl="1" indent="-171430">
              <a:buFont typeface="Arial" panose="020B0604020202020204" pitchFamily="34" charset="0"/>
              <a:buChar char="•"/>
            </a:pPr>
            <a:r>
              <a:rPr lang="en-US" baseline="0" dirty="0" smtClean="0"/>
              <a:t>Use of literary and informational text as a basis for reading, writing, and speaking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Reading and practicing with complex text and academic language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endParaRPr lang="en-US" baseline="0" dirty="0" smtClean="0"/>
          </a:p>
          <a:p>
            <a:pPr defTabSz="914292">
              <a:defRPr/>
            </a:pPr>
            <a:r>
              <a:rPr lang="en-US" baseline="0" dirty="0" smtClean="0"/>
              <a:t>Important instructional shifts for </a:t>
            </a:r>
            <a:r>
              <a:rPr lang="en-US" u="sng" baseline="0" dirty="0" smtClean="0"/>
              <a:t>Mathematics</a:t>
            </a:r>
            <a:r>
              <a:rPr lang="en-US" baseline="0" dirty="0" smtClean="0"/>
              <a:t> include:          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Deep and narrow focus on concepts that are prioritized in the standards to build strong foundational knowledge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Students’ conceptual understanding builds over time</a:t>
            </a:r>
          </a:p>
          <a:p>
            <a:pPr marL="628576" lvl="1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Rigor is defined through four components to guide instruction to include: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1. Mathematical fluency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2. Deep understanding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3. Application </a:t>
            </a:r>
          </a:p>
          <a:p>
            <a:pPr marL="1085722" lvl="2" indent="-171430" defTabSz="914292">
              <a:buFont typeface="Arial" panose="020B0604020202020204" pitchFamily="34" charset="0"/>
              <a:buChar char="•"/>
              <a:defRPr/>
            </a:pPr>
            <a:r>
              <a:rPr lang="en-US" baseline="0" dirty="0" smtClean="0"/>
              <a:t>4. Dual intensity or a balance between “drills” and application of concepts </a:t>
            </a:r>
          </a:p>
          <a:p>
            <a:pPr marL="914292" lvl="2" defTabSz="914292">
              <a:defRPr/>
            </a:pPr>
            <a:r>
              <a:rPr lang="en-US" baseline="0" dirty="0" smtClean="0"/>
              <a:t>    </a:t>
            </a:r>
          </a:p>
          <a:p>
            <a:pPr defTabSz="914292">
              <a:defRPr/>
            </a:pPr>
            <a:r>
              <a:rPr lang="en-US" baseline="0" dirty="0" smtClean="0"/>
              <a:t>Mathematics includes two types of standards – Standards for Mathematical Practice and   Standards for Mathematical Content                                                              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9379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 progress and</a:t>
            </a:r>
            <a:r>
              <a:rPr lang="en-US" baseline="0" dirty="0" smtClean="0"/>
              <a:t> achievement of the Florida Standards in Language Arts and Mathematics will be assessed with the new Florida Standards Assessments for the first time during the 2014-2015 school year.      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Assessments will be computer-based.  Paper-based accommodations will be available for eligible students with disabilities at all assessed grades.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5517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baseline="0" dirty="0" smtClean="0"/>
              <a:t>In science and social sciences, the next generation sunshine state standards remain as the basis for instruction and so the assessments remain the same</a:t>
            </a:r>
            <a:r>
              <a:rPr lang="en-US" baseline="0" dirty="0" smtClean="0"/>
              <a:t>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 Biology 1 EOC continues to be the assessment  for:  Biology 1 or Biology 1 Honors,  Pre-AICE Biology, Biology Technology, Biology 1 </a:t>
            </a:r>
            <a:r>
              <a:rPr lang="en-US" baseline="0" dirty="0" err="1" smtClean="0"/>
              <a:t>PreIB</a:t>
            </a:r>
            <a:r>
              <a:rPr lang="en-US" baseline="0" dirty="0" smtClean="0"/>
              <a:t>, IB Middle Years, Program Biology Honors,  Integrated Science 3, Integrated Science 3 Honors.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11th grade  US History remains </a:t>
            </a:r>
          </a:p>
          <a:p>
            <a:r>
              <a:rPr lang="en-US" baseline="0" dirty="0" smtClean="0"/>
              <a:t> </a:t>
            </a:r>
          </a:p>
          <a:p>
            <a:r>
              <a:rPr lang="en-US" baseline="0" dirty="0" smtClean="0"/>
              <a:t>Additionally, there will be retake opportunities for: FCAT 2.0 Reading Retake, Algebra 1 EOC Retake; and  FCAT Sunshine State Standards (SSS) Mathematics Retake will continue to be administered in Fall 2014 and Spring 2015.  It will be discontinued after the Spring 2015 administration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/>
              <a:t>Assessments will be computer-based.  Paper-based accommodations will be available for eligible students with disabilities at all assessed grades. </a:t>
            </a: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5409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Refer</a:t>
            </a:r>
            <a:r>
              <a:rPr lang="en-US" baseline="0" dirty="0" smtClean="0"/>
              <a:t> to Parent Brochures as another resource for information.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8888C0-1514-4CBF-B447-BEE2380F675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714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648200"/>
            <a:ext cx="7772400" cy="857250"/>
          </a:xfrm>
        </p:spPr>
        <p:txBody>
          <a:bodyPr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5595938"/>
            <a:ext cx="6400800" cy="609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5C755A1-0835-4251-B41B-C5FDD7628CC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D4BFC0-3835-44A3-A49A-F639D90354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59053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5ECC-E4AE-4181-B922-3F268D5851F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14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B09B3A-D118-4F46-8742-E5056EC62F7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985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2709C6-8359-4E09-9062-6C496078D7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18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FB55CA-5CAF-474E-A4D7-73D37F5670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21487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12A9EC-806F-482E-AF94-DB0FB336D4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971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143E12-E08F-464D-A062-F1D5C6BB0D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688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155AD83-1975-4E50-87C8-87679F76B8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1634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EBCAFF-382E-456C-8474-209A5484DD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6010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28AA4B-19F1-4B43-9CAC-E217BFB8A1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3030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6172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B057CA4-7FBD-425B-9AFA-B4C3DDD615E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sassessments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The Florida Standards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5595938"/>
            <a:ext cx="9144000" cy="8810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New State Standards: 2014-2015 School Year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64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24600" cy="17827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/>
              <a:t>The Florida Standards</a:t>
            </a:r>
            <a:br>
              <a:rPr lang="en-US" b="1" dirty="0" smtClean="0"/>
            </a:br>
            <a:r>
              <a:rPr lang="en-US" b="1" dirty="0" smtClean="0"/>
              <a:t>Why Are We Changing?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9067800" cy="4572000"/>
          </a:xfrm>
        </p:spPr>
        <p:txBody>
          <a:bodyPr/>
          <a:lstStyle/>
          <a:p>
            <a:r>
              <a:rPr lang="en-US" sz="3200" b="1" dirty="0"/>
              <a:t>Emphasize success in college and careers </a:t>
            </a:r>
          </a:p>
          <a:p>
            <a:r>
              <a:rPr lang="en-US" sz="3200" b="1" dirty="0"/>
              <a:t>Prepare students with 21</a:t>
            </a:r>
            <a:r>
              <a:rPr lang="en-US" sz="3200" b="1" baseline="30000" dirty="0"/>
              <a:t>st</a:t>
            </a:r>
            <a:r>
              <a:rPr lang="en-US" sz="3200" b="1" dirty="0"/>
              <a:t> century skills</a:t>
            </a:r>
          </a:p>
          <a:p>
            <a:r>
              <a:rPr lang="en-US" sz="3200" b="1" dirty="0"/>
              <a:t>Provide more rigorous content and application of knowledge </a:t>
            </a:r>
          </a:p>
          <a:p>
            <a:r>
              <a:rPr lang="en-US" sz="3200" b="1" dirty="0"/>
              <a:t>Place emphasis on critical and analytical thinking</a:t>
            </a:r>
          </a:p>
          <a:p>
            <a:r>
              <a:rPr lang="en-US" sz="3200" b="1" dirty="0"/>
              <a:t>Establish clear, consistent guidelines for </a:t>
            </a:r>
            <a:r>
              <a:rPr lang="en-US" sz="3200" b="1" dirty="0" smtClean="0"/>
              <a:t>instruction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7900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6858000" cy="17065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>
                <a:solidFill>
                  <a:srgbClr val="FFFFFF"/>
                </a:solidFill>
              </a:rPr>
              <a:t>The </a:t>
            </a:r>
            <a:r>
              <a:rPr lang="en-US" b="1" dirty="0" smtClean="0">
                <a:solidFill>
                  <a:srgbClr val="FFFFFF"/>
                </a:solidFill>
              </a:rPr>
              <a:t>Florida </a:t>
            </a:r>
            <a:r>
              <a:rPr lang="en-US" b="1" dirty="0">
                <a:solidFill>
                  <a:srgbClr val="FFFFFF"/>
                </a:solidFill>
              </a:rPr>
              <a:t>Standards</a:t>
            </a:r>
            <a:br>
              <a:rPr lang="en-US" b="1" dirty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Subjects Are Included?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438400"/>
            <a:ext cx="8915400" cy="4038600"/>
          </a:xfrm>
        </p:spPr>
        <p:txBody>
          <a:bodyPr/>
          <a:lstStyle/>
          <a:p>
            <a:r>
              <a:rPr lang="en-US" sz="3200" b="1" dirty="0" smtClean="0"/>
              <a:t>Language Arts Florida Standards (LAFS) and Mathematics Florida Standards (MAFS) provide a clear set of goals and expectations </a:t>
            </a:r>
          </a:p>
          <a:p>
            <a:r>
              <a:rPr lang="en-US" sz="3200" b="1" dirty="0" smtClean="0"/>
              <a:t>Define what students should know and be able to do at each grade level – kindergarten through grade 12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1458468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305800" cy="1524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Do They Mean For 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Teaching and Learning?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52600"/>
            <a:ext cx="4800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LAFS</a:t>
            </a:r>
          </a:p>
          <a:p>
            <a:r>
              <a:rPr lang="en-US" sz="2600" b="1" dirty="0" smtClean="0"/>
              <a:t>Regular practice with complex text &amp; academic </a:t>
            </a:r>
            <a:r>
              <a:rPr lang="en-US" sz="2600" b="1" dirty="0"/>
              <a:t>language</a:t>
            </a:r>
          </a:p>
          <a:p>
            <a:r>
              <a:rPr lang="en-US" sz="2600" b="1" dirty="0"/>
              <a:t>Reading, writing, listening and speaking grounded in evidence from </a:t>
            </a:r>
            <a:r>
              <a:rPr lang="en-US" sz="2600" b="1" dirty="0" smtClean="0"/>
              <a:t>text</a:t>
            </a:r>
          </a:p>
          <a:p>
            <a:r>
              <a:rPr lang="en-US" sz="2600" b="1" dirty="0"/>
              <a:t>Real-world applications </a:t>
            </a:r>
          </a:p>
          <a:p>
            <a:r>
              <a:rPr lang="en-US" sz="2600" b="1" dirty="0" smtClean="0"/>
              <a:t>Build knowledge </a:t>
            </a:r>
            <a:r>
              <a:rPr lang="en-US" sz="2600" b="1" dirty="0"/>
              <a:t>through </a:t>
            </a:r>
            <a:r>
              <a:rPr lang="en-US" sz="2600" b="1" dirty="0" smtClean="0"/>
              <a:t>content-rich 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495800" cy="4953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MAFS</a:t>
            </a:r>
          </a:p>
          <a:p>
            <a:r>
              <a:rPr lang="en-US" sz="2600" b="1" dirty="0" smtClean="0"/>
              <a:t>Deeper understanding of mathematical concepts </a:t>
            </a:r>
          </a:p>
          <a:p>
            <a:r>
              <a:rPr lang="en-US" sz="2600" b="1" dirty="0" smtClean="0"/>
              <a:t>Builds habits of mind of productive mathematical thinkers</a:t>
            </a:r>
          </a:p>
          <a:p>
            <a:r>
              <a:rPr lang="en-US" sz="2600" b="1" dirty="0" smtClean="0"/>
              <a:t>Real-world applications </a:t>
            </a:r>
          </a:p>
          <a:p>
            <a:r>
              <a:rPr lang="en-US" sz="2600" b="1" dirty="0" smtClean="0"/>
              <a:t>Modeling with pictures technology, graphs, manipulatives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05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077200" cy="155416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What About the New Assessments?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9067800" cy="4876800"/>
          </a:xfrm>
        </p:spPr>
        <p:txBody>
          <a:bodyPr/>
          <a:lstStyle/>
          <a:p>
            <a:r>
              <a:rPr lang="en-US" sz="2800" b="1" dirty="0"/>
              <a:t>L</a:t>
            </a:r>
            <a:r>
              <a:rPr lang="en-US" sz="2800" b="1" dirty="0" smtClean="0"/>
              <a:t>AFS and MAFS will be assessed with the new Florida Standards Assessments (FSA) </a:t>
            </a:r>
          </a:p>
          <a:p>
            <a:r>
              <a:rPr lang="en-US" sz="2800" b="1" dirty="0" smtClean="0"/>
              <a:t>Spring 2015 administration of senior high school assessments will include:</a:t>
            </a:r>
          </a:p>
          <a:p>
            <a:pPr lvl="1"/>
            <a:r>
              <a:rPr lang="en-US" sz="2800" b="1" dirty="0" smtClean="0"/>
              <a:t>English Language Arts (ELA): grades 9-11</a:t>
            </a:r>
          </a:p>
          <a:p>
            <a:pPr lvl="1"/>
            <a:r>
              <a:rPr lang="en-US" sz="2800" b="1" dirty="0" smtClean="0"/>
              <a:t>ELA Writing Component: grades 9-11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b="1" dirty="0" smtClean="0"/>
              <a:t>FSA End-of-Course (EOC) Assessments:     Algebra 1, Geometry, Algebra 2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800" b="1" dirty="0" smtClean="0"/>
          </a:p>
          <a:p>
            <a:pPr marL="0" indent="0" algn="ctr">
              <a:buNone/>
            </a:pPr>
            <a:r>
              <a:rPr lang="en-US" sz="2800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FSA and EOC assessments are computer-based</a:t>
            </a:r>
          </a:p>
        </p:txBody>
      </p:sp>
    </p:spTree>
    <p:extLst>
      <p:ext uri="{BB962C8B-B14F-4D97-AF65-F5344CB8AC3E}">
        <p14:creationId xmlns:p14="http://schemas.microsoft.com/office/powerpoint/2010/main" val="3604423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28600"/>
            <a:ext cx="8610600" cy="14478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en-US" b="1" dirty="0" smtClean="0"/>
              <a:t>What  Are the Standards and Assessments For Science and</a:t>
            </a:r>
            <a:br>
              <a:rPr lang="en-US" b="1" dirty="0" smtClean="0"/>
            </a:br>
            <a:r>
              <a:rPr lang="en-US" b="1" dirty="0" smtClean="0"/>
              <a:t>Social Sciences?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4724400"/>
          </a:xfrm>
          <a:effectLst/>
        </p:spPr>
        <p:txBody>
          <a:bodyPr/>
          <a:lstStyle/>
          <a:p>
            <a:r>
              <a:rPr lang="en-US" sz="2500" b="1" dirty="0" smtClean="0">
                <a:solidFill>
                  <a:schemeClr val="tx2"/>
                </a:solidFill>
              </a:rPr>
              <a:t>2008 Next Generation Sunshine State Standards (NGSSS) remain for science and social sciences</a:t>
            </a:r>
          </a:p>
          <a:p>
            <a:pPr lvl="0"/>
            <a:r>
              <a:rPr lang="en-US" sz="2500" b="1" dirty="0" smtClean="0"/>
              <a:t>End-of-Course (EOC) assessments for senior high school students:</a:t>
            </a:r>
          </a:p>
          <a:p>
            <a:pPr lvl="1"/>
            <a:r>
              <a:rPr lang="en-US" sz="2500" b="1" dirty="0" smtClean="0"/>
              <a:t>Biology 1 </a:t>
            </a:r>
          </a:p>
          <a:p>
            <a:pPr lvl="1"/>
            <a:r>
              <a:rPr lang="en-US" sz="2500" b="1" dirty="0" smtClean="0"/>
              <a:t>11</a:t>
            </a:r>
            <a:r>
              <a:rPr lang="en-US" sz="2500" b="1" baseline="30000" dirty="0" smtClean="0"/>
              <a:t>th</a:t>
            </a:r>
            <a:r>
              <a:rPr lang="en-US" sz="2500" b="1" dirty="0" smtClean="0"/>
              <a:t> Grade United States History </a:t>
            </a:r>
          </a:p>
          <a:p>
            <a:pPr lvl="1"/>
            <a:r>
              <a:rPr lang="en-US" sz="2500" b="1" dirty="0" smtClean="0"/>
              <a:t>“Retakes” for Algebra 1, </a:t>
            </a:r>
            <a:r>
              <a:rPr lang="en-US" sz="2500" b="1" dirty="0"/>
              <a:t>FCAT 2.0 </a:t>
            </a:r>
            <a:r>
              <a:rPr lang="en-US" sz="2500" b="1" dirty="0" smtClean="0"/>
              <a:t>Reading, Biology 1, and FCAT SSS Mathematic</a:t>
            </a:r>
          </a:p>
          <a:p>
            <a:pPr marL="457200" lvl="1" indent="0">
              <a:buNone/>
            </a:pPr>
            <a:r>
              <a:rPr lang="en-US" sz="2400" i="1" dirty="0" smtClean="0">
                <a:solidFill>
                  <a:schemeClr val="accent1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 on EOC assessments constitute 30% of the final course grade. </a:t>
            </a:r>
            <a:endParaRPr lang="en-US" sz="2800" b="1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5847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6858000" cy="11430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en-US" b="1" dirty="0" smtClean="0">
                <a:solidFill>
                  <a:srgbClr val="FFFFFF"/>
                </a:solidFill>
              </a:rPr>
              <a:t>The Florida Standards</a:t>
            </a:r>
            <a:br>
              <a:rPr lang="en-US" b="1" dirty="0" smtClean="0">
                <a:solidFill>
                  <a:srgbClr val="FFFFFF"/>
                </a:solidFill>
              </a:rPr>
            </a:br>
            <a:r>
              <a:rPr lang="en-US" b="1" dirty="0" smtClean="0">
                <a:solidFill>
                  <a:srgbClr val="FFFFFF"/>
                </a:solidFill>
              </a:rPr>
              <a:t>How May I Help My Child?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981200"/>
            <a:ext cx="8991600" cy="4724400"/>
          </a:xfrm>
        </p:spPr>
        <p:txBody>
          <a:bodyPr/>
          <a:lstStyle/>
          <a:p>
            <a:r>
              <a:rPr lang="en-US" b="1" dirty="0" smtClean="0"/>
              <a:t>Read different types of books and informational text with your child</a:t>
            </a:r>
          </a:p>
          <a:p>
            <a:r>
              <a:rPr lang="en-US" b="1" dirty="0" smtClean="0"/>
              <a:t>Ask your child to find answers to questions in the text of books, newspaper articles, manuals, etc.</a:t>
            </a:r>
          </a:p>
          <a:p>
            <a:r>
              <a:rPr lang="en-US" b="1" dirty="0" smtClean="0"/>
              <a:t>Encourage your child to form </a:t>
            </a:r>
            <a:r>
              <a:rPr lang="en-US" b="1" dirty="0">
                <a:solidFill>
                  <a:srgbClr val="000000"/>
                </a:solidFill>
              </a:rPr>
              <a:t>and defend </a:t>
            </a:r>
            <a:r>
              <a:rPr lang="en-US" b="1" dirty="0" smtClean="0"/>
              <a:t>opinions by supporting these with facts, details and reasons from text</a:t>
            </a:r>
          </a:p>
          <a:p>
            <a:r>
              <a:rPr lang="en-US" b="1" dirty="0" smtClean="0"/>
              <a:t>Discuss mathematics ideas with your child have them explain these to you using pictures, graphs, etc.</a:t>
            </a:r>
          </a:p>
          <a:p>
            <a:r>
              <a:rPr lang="en-US" b="1" dirty="0" smtClean="0"/>
              <a:t>Visit the Florida Standards Assessment online portal at:</a:t>
            </a:r>
          </a:p>
          <a:p>
            <a:pPr marL="400050" lvl="1" indent="0">
              <a:buNone/>
            </a:pPr>
            <a:r>
              <a:rPr lang="en-US" sz="2400" b="1" dirty="0" smtClean="0">
                <a:hlinkClick r:id="rId3"/>
              </a:rPr>
              <a:t>www.fsassessments.org</a:t>
            </a:r>
            <a:r>
              <a:rPr lang="en-US" sz="2400" b="1" dirty="0"/>
              <a:t> </a:t>
            </a:r>
            <a:r>
              <a:rPr lang="en-US" sz="2400" b="1" dirty="0" smtClean="0"/>
              <a:t>to become familiar with the new assessments.  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793438400"/>
      </p:ext>
    </p:extLst>
  </p:cSld>
  <p:clrMapOvr>
    <a:masterClrMapping/>
  </p:clrMapOvr>
</p:sld>
</file>

<file path=ppt/theme/theme1.xml><?xml version="1.0" encoding="utf-8"?>
<a:theme xmlns:a="http://schemas.openxmlformats.org/drawingml/2006/main" name="10288563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10288563</Template>
  <TotalTime>379</TotalTime>
  <Words>881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10288563</vt:lpstr>
      <vt:lpstr>The Florida Standards</vt:lpstr>
      <vt:lpstr>The Florida Standards Why Are We Changing?</vt:lpstr>
      <vt:lpstr>The Florida Standards What Subjects Are Included?</vt:lpstr>
      <vt:lpstr>The Florida Standards  What Do They Mean For  Teaching and Learning?</vt:lpstr>
      <vt:lpstr>The Florida Standards What About the New Assessments?</vt:lpstr>
      <vt:lpstr>What  Are the Standards and Assessments For Science and Social Sciences?</vt:lpstr>
      <vt:lpstr>The Florida Standards How May I Help My Child?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Florida Standards</dc:title>
  <dc:creator>Windows User</dc:creator>
  <cp:lastModifiedBy>Larkin, Chandrell</cp:lastModifiedBy>
  <cp:revision>34</cp:revision>
  <dcterms:created xsi:type="dcterms:W3CDTF">2014-07-29T15:34:16Z</dcterms:created>
  <dcterms:modified xsi:type="dcterms:W3CDTF">2014-09-19T16:32:07Z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TC102885631033</vt:lpwstr>
  </property>
</Properties>
</file>