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lamunga, Charles D." userId="6cccb8f7-6328-4831-86d2-458e4a54dcca" providerId="ADAL" clId="{60F238AB-3862-440D-8598-46C34FB4337E}"/>
    <pc:docChg chg="custSel modSld">
      <pc:chgData name="Pilamunga, Charles D." userId="6cccb8f7-6328-4831-86d2-458e4a54dcca" providerId="ADAL" clId="{60F238AB-3862-440D-8598-46C34FB4337E}" dt="2020-05-20T15:14:42.465" v="2" actId="478"/>
      <pc:docMkLst>
        <pc:docMk/>
      </pc:docMkLst>
      <pc:sldChg chg="delSp modSp mod">
        <pc:chgData name="Pilamunga, Charles D." userId="6cccb8f7-6328-4831-86d2-458e4a54dcca" providerId="ADAL" clId="{60F238AB-3862-440D-8598-46C34FB4337E}" dt="2020-05-20T15:14:42.465" v="2" actId="478"/>
        <pc:sldMkLst>
          <pc:docMk/>
          <pc:sldMk cId="1548541420" sldId="260"/>
        </pc:sldMkLst>
        <pc:spChg chg="del mod">
          <ac:chgData name="Pilamunga, Charles D." userId="6cccb8f7-6328-4831-86d2-458e4a54dcca" providerId="ADAL" clId="{60F238AB-3862-440D-8598-46C34FB4337E}" dt="2020-05-20T15:14:35.917" v="1" actId="478"/>
          <ac:spMkLst>
            <pc:docMk/>
            <pc:sldMk cId="1548541420" sldId="260"/>
            <ac:spMk id="2" creationId="{6BF35BEC-1E68-4A0B-B233-E688A2A1DFD7}"/>
          </ac:spMkLst>
        </pc:spChg>
        <pc:spChg chg="del">
          <ac:chgData name="Pilamunga, Charles D." userId="6cccb8f7-6328-4831-86d2-458e4a54dcca" providerId="ADAL" clId="{60F238AB-3862-440D-8598-46C34FB4337E}" dt="2020-05-20T15:14:42.465" v="2" actId="478"/>
          <ac:spMkLst>
            <pc:docMk/>
            <pc:sldMk cId="1548541420" sldId="260"/>
            <ac:spMk id="3" creationId="{6006B37E-28BB-4578-8870-AC1AA8854D0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C9555-368D-4F9E-B931-4C6F0568CE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E9CD9E-1529-4737-BFE8-A390F2446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ACFE79-92A4-450C-9BD7-48F9B2BA0DDD}"/>
              </a:ext>
            </a:extLst>
          </p:cNvPr>
          <p:cNvSpPr>
            <a:spLocks noGrp="1"/>
          </p:cNvSpPr>
          <p:nvPr>
            <p:ph type="dt" sz="half" idx="10"/>
          </p:nvPr>
        </p:nvSpPr>
        <p:spPr/>
        <p:txBody>
          <a:bodyPr/>
          <a:lstStyle/>
          <a:p>
            <a:fld id="{2BD2618E-956E-4E42-8BD3-AA78E1B38018}" type="datetimeFigureOut">
              <a:rPr lang="en-US" smtClean="0"/>
              <a:t>5/20/2020</a:t>
            </a:fld>
            <a:endParaRPr lang="en-US"/>
          </a:p>
        </p:txBody>
      </p:sp>
      <p:sp>
        <p:nvSpPr>
          <p:cNvPr id="5" name="Footer Placeholder 4">
            <a:extLst>
              <a:ext uri="{FF2B5EF4-FFF2-40B4-BE49-F238E27FC236}">
                <a16:creationId xmlns:a16="http://schemas.microsoft.com/office/drawing/2014/main" id="{3291294A-71E6-465D-9799-35D3EBD11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4B862-83FD-457A-A69B-959D180DD21D}"/>
              </a:ext>
            </a:extLst>
          </p:cNvPr>
          <p:cNvSpPr>
            <a:spLocks noGrp="1"/>
          </p:cNvSpPr>
          <p:nvPr>
            <p:ph type="sldNum" sz="quarter" idx="12"/>
          </p:nvPr>
        </p:nvSpPr>
        <p:spPr/>
        <p:txBody>
          <a:bodyPr/>
          <a:lstStyle/>
          <a:p>
            <a:fld id="{344983F2-DF86-474E-9CE2-67DF1CE011CF}" type="slidenum">
              <a:rPr lang="en-US" smtClean="0"/>
              <a:t>‹#›</a:t>
            </a:fld>
            <a:endParaRPr lang="en-US"/>
          </a:p>
        </p:txBody>
      </p:sp>
    </p:spTree>
    <p:extLst>
      <p:ext uri="{BB962C8B-B14F-4D97-AF65-F5344CB8AC3E}">
        <p14:creationId xmlns:p14="http://schemas.microsoft.com/office/powerpoint/2010/main" val="180570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13325-82B7-456F-B913-0BA1022F7C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BC8656-B3D4-4958-AFE9-1DB6255B23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D7E47E-1A43-4E31-8D87-C0631CAB8994}"/>
              </a:ext>
            </a:extLst>
          </p:cNvPr>
          <p:cNvSpPr>
            <a:spLocks noGrp="1"/>
          </p:cNvSpPr>
          <p:nvPr>
            <p:ph type="dt" sz="half" idx="10"/>
          </p:nvPr>
        </p:nvSpPr>
        <p:spPr/>
        <p:txBody>
          <a:bodyPr/>
          <a:lstStyle/>
          <a:p>
            <a:fld id="{2BD2618E-956E-4E42-8BD3-AA78E1B38018}" type="datetimeFigureOut">
              <a:rPr lang="en-US" smtClean="0"/>
              <a:t>5/20/2020</a:t>
            </a:fld>
            <a:endParaRPr lang="en-US"/>
          </a:p>
        </p:txBody>
      </p:sp>
      <p:sp>
        <p:nvSpPr>
          <p:cNvPr id="5" name="Footer Placeholder 4">
            <a:extLst>
              <a:ext uri="{FF2B5EF4-FFF2-40B4-BE49-F238E27FC236}">
                <a16:creationId xmlns:a16="http://schemas.microsoft.com/office/drawing/2014/main" id="{3D5E5A26-BD3B-4F0C-B127-6CA83E223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F448E-F820-4614-927D-00DF45621C0F}"/>
              </a:ext>
            </a:extLst>
          </p:cNvPr>
          <p:cNvSpPr>
            <a:spLocks noGrp="1"/>
          </p:cNvSpPr>
          <p:nvPr>
            <p:ph type="sldNum" sz="quarter" idx="12"/>
          </p:nvPr>
        </p:nvSpPr>
        <p:spPr/>
        <p:txBody>
          <a:bodyPr/>
          <a:lstStyle/>
          <a:p>
            <a:fld id="{344983F2-DF86-474E-9CE2-67DF1CE011CF}" type="slidenum">
              <a:rPr lang="en-US" smtClean="0"/>
              <a:t>‹#›</a:t>
            </a:fld>
            <a:endParaRPr lang="en-US"/>
          </a:p>
        </p:txBody>
      </p:sp>
    </p:spTree>
    <p:extLst>
      <p:ext uri="{BB962C8B-B14F-4D97-AF65-F5344CB8AC3E}">
        <p14:creationId xmlns:p14="http://schemas.microsoft.com/office/powerpoint/2010/main" val="414168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264F6C-27C4-4D34-B9E1-0CFD21A916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08452D-185F-4D3D-9C81-FE57ECA791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F4E30-F00B-4311-9CF0-3DFEA6244B57}"/>
              </a:ext>
            </a:extLst>
          </p:cNvPr>
          <p:cNvSpPr>
            <a:spLocks noGrp="1"/>
          </p:cNvSpPr>
          <p:nvPr>
            <p:ph type="dt" sz="half" idx="10"/>
          </p:nvPr>
        </p:nvSpPr>
        <p:spPr/>
        <p:txBody>
          <a:bodyPr/>
          <a:lstStyle/>
          <a:p>
            <a:fld id="{2BD2618E-956E-4E42-8BD3-AA78E1B38018}" type="datetimeFigureOut">
              <a:rPr lang="en-US" smtClean="0"/>
              <a:t>5/20/2020</a:t>
            </a:fld>
            <a:endParaRPr lang="en-US"/>
          </a:p>
        </p:txBody>
      </p:sp>
      <p:sp>
        <p:nvSpPr>
          <p:cNvPr id="5" name="Footer Placeholder 4">
            <a:extLst>
              <a:ext uri="{FF2B5EF4-FFF2-40B4-BE49-F238E27FC236}">
                <a16:creationId xmlns:a16="http://schemas.microsoft.com/office/drawing/2014/main" id="{B731C554-BC4D-455A-8A3B-77CC6E3479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CAA8B-97C2-4CA2-9BE1-51DB6C579859}"/>
              </a:ext>
            </a:extLst>
          </p:cNvPr>
          <p:cNvSpPr>
            <a:spLocks noGrp="1"/>
          </p:cNvSpPr>
          <p:nvPr>
            <p:ph type="sldNum" sz="quarter" idx="12"/>
          </p:nvPr>
        </p:nvSpPr>
        <p:spPr/>
        <p:txBody>
          <a:bodyPr/>
          <a:lstStyle/>
          <a:p>
            <a:fld id="{344983F2-DF86-474E-9CE2-67DF1CE011CF}" type="slidenum">
              <a:rPr lang="en-US" smtClean="0"/>
              <a:t>‹#›</a:t>
            </a:fld>
            <a:endParaRPr lang="en-US"/>
          </a:p>
        </p:txBody>
      </p:sp>
    </p:spTree>
    <p:extLst>
      <p:ext uri="{BB962C8B-B14F-4D97-AF65-F5344CB8AC3E}">
        <p14:creationId xmlns:p14="http://schemas.microsoft.com/office/powerpoint/2010/main" val="41523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0E94-20B4-49AD-8553-5617819FF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8D8D5-09A8-4118-903B-52BDEF1CD8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C4B73-234D-4977-956B-16C909BA0AC7}"/>
              </a:ext>
            </a:extLst>
          </p:cNvPr>
          <p:cNvSpPr>
            <a:spLocks noGrp="1"/>
          </p:cNvSpPr>
          <p:nvPr>
            <p:ph type="dt" sz="half" idx="10"/>
          </p:nvPr>
        </p:nvSpPr>
        <p:spPr/>
        <p:txBody>
          <a:bodyPr/>
          <a:lstStyle/>
          <a:p>
            <a:fld id="{2BD2618E-956E-4E42-8BD3-AA78E1B38018}" type="datetimeFigureOut">
              <a:rPr lang="en-US" smtClean="0"/>
              <a:t>5/20/2020</a:t>
            </a:fld>
            <a:endParaRPr lang="en-US"/>
          </a:p>
        </p:txBody>
      </p:sp>
      <p:sp>
        <p:nvSpPr>
          <p:cNvPr id="5" name="Footer Placeholder 4">
            <a:extLst>
              <a:ext uri="{FF2B5EF4-FFF2-40B4-BE49-F238E27FC236}">
                <a16:creationId xmlns:a16="http://schemas.microsoft.com/office/drawing/2014/main" id="{7A9EDDD1-E6B4-4551-A59E-266FCABEB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0EBDA-268C-4089-A22E-C7EC4756B76E}"/>
              </a:ext>
            </a:extLst>
          </p:cNvPr>
          <p:cNvSpPr>
            <a:spLocks noGrp="1"/>
          </p:cNvSpPr>
          <p:nvPr>
            <p:ph type="sldNum" sz="quarter" idx="12"/>
          </p:nvPr>
        </p:nvSpPr>
        <p:spPr/>
        <p:txBody>
          <a:bodyPr/>
          <a:lstStyle/>
          <a:p>
            <a:fld id="{344983F2-DF86-474E-9CE2-67DF1CE011CF}" type="slidenum">
              <a:rPr lang="en-US" smtClean="0"/>
              <a:t>‹#›</a:t>
            </a:fld>
            <a:endParaRPr lang="en-US"/>
          </a:p>
        </p:txBody>
      </p:sp>
    </p:spTree>
    <p:extLst>
      <p:ext uri="{BB962C8B-B14F-4D97-AF65-F5344CB8AC3E}">
        <p14:creationId xmlns:p14="http://schemas.microsoft.com/office/powerpoint/2010/main" val="288612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7F8E-7BA5-4DF2-9E4D-2ED9C47ED3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54E3FE-4893-42FA-AD2E-9528752935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5F7C7C-0B6D-4376-971A-89A49E10244A}"/>
              </a:ext>
            </a:extLst>
          </p:cNvPr>
          <p:cNvSpPr>
            <a:spLocks noGrp="1"/>
          </p:cNvSpPr>
          <p:nvPr>
            <p:ph type="dt" sz="half" idx="10"/>
          </p:nvPr>
        </p:nvSpPr>
        <p:spPr/>
        <p:txBody>
          <a:bodyPr/>
          <a:lstStyle/>
          <a:p>
            <a:fld id="{2BD2618E-956E-4E42-8BD3-AA78E1B38018}" type="datetimeFigureOut">
              <a:rPr lang="en-US" smtClean="0"/>
              <a:t>5/20/2020</a:t>
            </a:fld>
            <a:endParaRPr lang="en-US"/>
          </a:p>
        </p:txBody>
      </p:sp>
      <p:sp>
        <p:nvSpPr>
          <p:cNvPr id="5" name="Footer Placeholder 4">
            <a:extLst>
              <a:ext uri="{FF2B5EF4-FFF2-40B4-BE49-F238E27FC236}">
                <a16:creationId xmlns:a16="http://schemas.microsoft.com/office/drawing/2014/main" id="{A62EB3CC-A8AA-4C7D-853A-12F769689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C4D8C-2FE5-4CA0-8069-29B9C481915F}"/>
              </a:ext>
            </a:extLst>
          </p:cNvPr>
          <p:cNvSpPr>
            <a:spLocks noGrp="1"/>
          </p:cNvSpPr>
          <p:nvPr>
            <p:ph type="sldNum" sz="quarter" idx="12"/>
          </p:nvPr>
        </p:nvSpPr>
        <p:spPr/>
        <p:txBody>
          <a:bodyPr/>
          <a:lstStyle/>
          <a:p>
            <a:fld id="{344983F2-DF86-474E-9CE2-67DF1CE011CF}" type="slidenum">
              <a:rPr lang="en-US" smtClean="0"/>
              <a:t>‹#›</a:t>
            </a:fld>
            <a:endParaRPr lang="en-US"/>
          </a:p>
        </p:txBody>
      </p:sp>
    </p:spTree>
    <p:extLst>
      <p:ext uri="{BB962C8B-B14F-4D97-AF65-F5344CB8AC3E}">
        <p14:creationId xmlns:p14="http://schemas.microsoft.com/office/powerpoint/2010/main" val="292839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54D3-9EC1-430F-BEA9-C21E3A14AC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004D61-4FCF-48BB-9FEA-2D0E546A05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8098B3-CE08-4A34-88E1-F5BEDB4F0C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D20364-A128-40E5-A9E4-8DD7922F0B98}"/>
              </a:ext>
            </a:extLst>
          </p:cNvPr>
          <p:cNvSpPr>
            <a:spLocks noGrp="1"/>
          </p:cNvSpPr>
          <p:nvPr>
            <p:ph type="dt" sz="half" idx="10"/>
          </p:nvPr>
        </p:nvSpPr>
        <p:spPr/>
        <p:txBody>
          <a:bodyPr/>
          <a:lstStyle/>
          <a:p>
            <a:fld id="{2BD2618E-956E-4E42-8BD3-AA78E1B38018}" type="datetimeFigureOut">
              <a:rPr lang="en-US" smtClean="0"/>
              <a:t>5/20/2020</a:t>
            </a:fld>
            <a:endParaRPr lang="en-US"/>
          </a:p>
        </p:txBody>
      </p:sp>
      <p:sp>
        <p:nvSpPr>
          <p:cNvPr id="6" name="Footer Placeholder 5">
            <a:extLst>
              <a:ext uri="{FF2B5EF4-FFF2-40B4-BE49-F238E27FC236}">
                <a16:creationId xmlns:a16="http://schemas.microsoft.com/office/drawing/2014/main" id="{E103F8A7-967C-4327-ADFD-ED45C11D5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CAA82-E2B8-497D-A2EA-AC04174FDCDE}"/>
              </a:ext>
            </a:extLst>
          </p:cNvPr>
          <p:cNvSpPr>
            <a:spLocks noGrp="1"/>
          </p:cNvSpPr>
          <p:nvPr>
            <p:ph type="sldNum" sz="quarter" idx="12"/>
          </p:nvPr>
        </p:nvSpPr>
        <p:spPr/>
        <p:txBody>
          <a:bodyPr/>
          <a:lstStyle/>
          <a:p>
            <a:fld id="{344983F2-DF86-474E-9CE2-67DF1CE011CF}" type="slidenum">
              <a:rPr lang="en-US" smtClean="0"/>
              <a:t>‹#›</a:t>
            </a:fld>
            <a:endParaRPr lang="en-US"/>
          </a:p>
        </p:txBody>
      </p:sp>
    </p:spTree>
    <p:extLst>
      <p:ext uri="{BB962C8B-B14F-4D97-AF65-F5344CB8AC3E}">
        <p14:creationId xmlns:p14="http://schemas.microsoft.com/office/powerpoint/2010/main" val="364954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50EE1-86DA-4587-8219-461C2CE671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60BEB2-4151-45AC-8423-9DD5ED004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08F49A-5301-42F4-8A42-E191A9919C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120E69-8818-4071-A094-369486DC98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14114D-C0DC-4B69-9C14-18EB54D9EE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C97136-7F48-4A29-89AE-8FC1CD326B27}"/>
              </a:ext>
            </a:extLst>
          </p:cNvPr>
          <p:cNvSpPr>
            <a:spLocks noGrp="1"/>
          </p:cNvSpPr>
          <p:nvPr>
            <p:ph type="dt" sz="half" idx="10"/>
          </p:nvPr>
        </p:nvSpPr>
        <p:spPr/>
        <p:txBody>
          <a:bodyPr/>
          <a:lstStyle/>
          <a:p>
            <a:fld id="{2BD2618E-956E-4E42-8BD3-AA78E1B38018}" type="datetimeFigureOut">
              <a:rPr lang="en-US" smtClean="0"/>
              <a:t>5/20/2020</a:t>
            </a:fld>
            <a:endParaRPr lang="en-US"/>
          </a:p>
        </p:txBody>
      </p:sp>
      <p:sp>
        <p:nvSpPr>
          <p:cNvPr id="8" name="Footer Placeholder 7">
            <a:extLst>
              <a:ext uri="{FF2B5EF4-FFF2-40B4-BE49-F238E27FC236}">
                <a16:creationId xmlns:a16="http://schemas.microsoft.com/office/drawing/2014/main" id="{8D451181-EC38-4365-86A6-CCAE4749B3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0BB212-06F9-42EF-B1C0-BECCCCA88399}"/>
              </a:ext>
            </a:extLst>
          </p:cNvPr>
          <p:cNvSpPr>
            <a:spLocks noGrp="1"/>
          </p:cNvSpPr>
          <p:nvPr>
            <p:ph type="sldNum" sz="quarter" idx="12"/>
          </p:nvPr>
        </p:nvSpPr>
        <p:spPr/>
        <p:txBody>
          <a:bodyPr/>
          <a:lstStyle/>
          <a:p>
            <a:fld id="{344983F2-DF86-474E-9CE2-67DF1CE011CF}" type="slidenum">
              <a:rPr lang="en-US" smtClean="0"/>
              <a:t>‹#›</a:t>
            </a:fld>
            <a:endParaRPr lang="en-US"/>
          </a:p>
        </p:txBody>
      </p:sp>
    </p:spTree>
    <p:extLst>
      <p:ext uri="{BB962C8B-B14F-4D97-AF65-F5344CB8AC3E}">
        <p14:creationId xmlns:p14="http://schemas.microsoft.com/office/powerpoint/2010/main" val="367495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AD50-25E7-4528-A9DB-8BF3523835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6D8E70-14D8-4E87-9C7B-C65C1857DD30}"/>
              </a:ext>
            </a:extLst>
          </p:cNvPr>
          <p:cNvSpPr>
            <a:spLocks noGrp="1"/>
          </p:cNvSpPr>
          <p:nvPr>
            <p:ph type="dt" sz="half" idx="10"/>
          </p:nvPr>
        </p:nvSpPr>
        <p:spPr/>
        <p:txBody>
          <a:bodyPr/>
          <a:lstStyle/>
          <a:p>
            <a:fld id="{2BD2618E-956E-4E42-8BD3-AA78E1B38018}" type="datetimeFigureOut">
              <a:rPr lang="en-US" smtClean="0"/>
              <a:t>5/20/2020</a:t>
            </a:fld>
            <a:endParaRPr lang="en-US"/>
          </a:p>
        </p:txBody>
      </p:sp>
      <p:sp>
        <p:nvSpPr>
          <p:cNvPr id="4" name="Footer Placeholder 3">
            <a:extLst>
              <a:ext uri="{FF2B5EF4-FFF2-40B4-BE49-F238E27FC236}">
                <a16:creationId xmlns:a16="http://schemas.microsoft.com/office/drawing/2014/main" id="{7519C79E-7D15-4076-A140-3BC0BD1142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BCCAF9-5657-4038-82FB-AB60BEF76762}"/>
              </a:ext>
            </a:extLst>
          </p:cNvPr>
          <p:cNvSpPr>
            <a:spLocks noGrp="1"/>
          </p:cNvSpPr>
          <p:nvPr>
            <p:ph type="sldNum" sz="quarter" idx="12"/>
          </p:nvPr>
        </p:nvSpPr>
        <p:spPr/>
        <p:txBody>
          <a:bodyPr/>
          <a:lstStyle/>
          <a:p>
            <a:fld id="{344983F2-DF86-474E-9CE2-67DF1CE011CF}" type="slidenum">
              <a:rPr lang="en-US" smtClean="0"/>
              <a:t>‹#›</a:t>
            </a:fld>
            <a:endParaRPr lang="en-US"/>
          </a:p>
        </p:txBody>
      </p:sp>
    </p:spTree>
    <p:extLst>
      <p:ext uri="{BB962C8B-B14F-4D97-AF65-F5344CB8AC3E}">
        <p14:creationId xmlns:p14="http://schemas.microsoft.com/office/powerpoint/2010/main" val="190721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A71C24-F5DF-4CD9-BB95-FC3CE79118B2}"/>
              </a:ext>
            </a:extLst>
          </p:cNvPr>
          <p:cNvSpPr>
            <a:spLocks noGrp="1"/>
          </p:cNvSpPr>
          <p:nvPr>
            <p:ph type="dt" sz="half" idx="10"/>
          </p:nvPr>
        </p:nvSpPr>
        <p:spPr/>
        <p:txBody>
          <a:bodyPr/>
          <a:lstStyle/>
          <a:p>
            <a:fld id="{2BD2618E-956E-4E42-8BD3-AA78E1B38018}" type="datetimeFigureOut">
              <a:rPr lang="en-US" smtClean="0"/>
              <a:t>5/20/2020</a:t>
            </a:fld>
            <a:endParaRPr lang="en-US"/>
          </a:p>
        </p:txBody>
      </p:sp>
      <p:sp>
        <p:nvSpPr>
          <p:cNvPr id="3" name="Footer Placeholder 2">
            <a:extLst>
              <a:ext uri="{FF2B5EF4-FFF2-40B4-BE49-F238E27FC236}">
                <a16:creationId xmlns:a16="http://schemas.microsoft.com/office/drawing/2014/main" id="{95C44346-1207-4893-A998-D6EAD9CA0C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EE2BF0-2090-4AB5-ADA7-4CAEFC937AF4}"/>
              </a:ext>
            </a:extLst>
          </p:cNvPr>
          <p:cNvSpPr>
            <a:spLocks noGrp="1"/>
          </p:cNvSpPr>
          <p:nvPr>
            <p:ph type="sldNum" sz="quarter" idx="12"/>
          </p:nvPr>
        </p:nvSpPr>
        <p:spPr/>
        <p:txBody>
          <a:bodyPr/>
          <a:lstStyle/>
          <a:p>
            <a:fld id="{344983F2-DF86-474E-9CE2-67DF1CE011CF}" type="slidenum">
              <a:rPr lang="en-US" smtClean="0"/>
              <a:t>‹#›</a:t>
            </a:fld>
            <a:endParaRPr lang="en-US"/>
          </a:p>
        </p:txBody>
      </p:sp>
    </p:spTree>
    <p:extLst>
      <p:ext uri="{BB962C8B-B14F-4D97-AF65-F5344CB8AC3E}">
        <p14:creationId xmlns:p14="http://schemas.microsoft.com/office/powerpoint/2010/main" val="253063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9B2B1-797B-45FB-966C-4FE64ABCAA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DDC1EA-7F8B-452D-B61F-19788C589B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DEB75E-B79F-4513-928B-528A0D3F9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BB7F53-1AF8-4CF5-99BE-67860D18DC1B}"/>
              </a:ext>
            </a:extLst>
          </p:cNvPr>
          <p:cNvSpPr>
            <a:spLocks noGrp="1"/>
          </p:cNvSpPr>
          <p:nvPr>
            <p:ph type="dt" sz="half" idx="10"/>
          </p:nvPr>
        </p:nvSpPr>
        <p:spPr/>
        <p:txBody>
          <a:bodyPr/>
          <a:lstStyle/>
          <a:p>
            <a:fld id="{2BD2618E-956E-4E42-8BD3-AA78E1B38018}" type="datetimeFigureOut">
              <a:rPr lang="en-US" smtClean="0"/>
              <a:t>5/20/2020</a:t>
            </a:fld>
            <a:endParaRPr lang="en-US"/>
          </a:p>
        </p:txBody>
      </p:sp>
      <p:sp>
        <p:nvSpPr>
          <p:cNvPr id="6" name="Footer Placeholder 5">
            <a:extLst>
              <a:ext uri="{FF2B5EF4-FFF2-40B4-BE49-F238E27FC236}">
                <a16:creationId xmlns:a16="http://schemas.microsoft.com/office/drawing/2014/main" id="{6D46DC92-E20A-4DAD-B94A-027376E03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23A7DC-02EB-443D-9E8B-E84924DFD803}"/>
              </a:ext>
            </a:extLst>
          </p:cNvPr>
          <p:cNvSpPr>
            <a:spLocks noGrp="1"/>
          </p:cNvSpPr>
          <p:nvPr>
            <p:ph type="sldNum" sz="quarter" idx="12"/>
          </p:nvPr>
        </p:nvSpPr>
        <p:spPr/>
        <p:txBody>
          <a:bodyPr/>
          <a:lstStyle/>
          <a:p>
            <a:fld id="{344983F2-DF86-474E-9CE2-67DF1CE011CF}" type="slidenum">
              <a:rPr lang="en-US" smtClean="0"/>
              <a:t>‹#›</a:t>
            </a:fld>
            <a:endParaRPr lang="en-US"/>
          </a:p>
        </p:txBody>
      </p:sp>
    </p:spTree>
    <p:extLst>
      <p:ext uri="{BB962C8B-B14F-4D97-AF65-F5344CB8AC3E}">
        <p14:creationId xmlns:p14="http://schemas.microsoft.com/office/powerpoint/2010/main" val="4127798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313C-08B7-4C61-8CB0-A8B2CFA3B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CCBB58-968C-4026-AC77-045DA3B67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E056EB-96E4-4A24-85AE-E1CE42A44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45388C-2296-4EC0-AB72-4367157AB016}"/>
              </a:ext>
            </a:extLst>
          </p:cNvPr>
          <p:cNvSpPr>
            <a:spLocks noGrp="1"/>
          </p:cNvSpPr>
          <p:nvPr>
            <p:ph type="dt" sz="half" idx="10"/>
          </p:nvPr>
        </p:nvSpPr>
        <p:spPr/>
        <p:txBody>
          <a:bodyPr/>
          <a:lstStyle/>
          <a:p>
            <a:fld id="{2BD2618E-956E-4E42-8BD3-AA78E1B38018}" type="datetimeFigureOut">
              <a:rPr lang="en-US" smtClean="0"/>
              <a:t>5/20/2020</a:t>
            </a:fld>
            <a:endParaRPr lang="en-US"/>
          </a:p>
        </p:txBody>
      </p:sp>
      <p:sp>
        <p:nvSpPr>
          <p:cNvPr id="6" name="Footer Placeholder 5">
            <a:extLst>
              <a:ext uri="{FF2B5EF4-FFF2-40B4-BE49-F238E27FC236}">
                <a16:creationId xmlns:a16="http://schemas.microsoft.com/office/drawing/2014/main" id="{925C1966-A5A7-444E-9460-9CB8D022C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15737-046F-4614-9F6A-42B1EB92BE35}"/>
              </a:ext>
            </a:extLst>
          </p:cNvPr>
          <p:cNvSpPr>
            <a:spLocks noGrp="1"/>
          </p:cNvSpPr>
          <p:nvPr>
            <p:ph type="sldNum" sz="quarter" idx="12"/>
          </p:nvPr>
        </p:nvSpPr>
        <p:spPr/>
        <p:txBody>
          <a:bodyPr/>
          <a:lstStyle/>
          <a:p>
            <a:fld id="{344983F2-DF86-474E-9CE2-67DF1CE011CF}" type="slidenum">
              <a:rPr lang="en-US" smtClean="0"/>
              <a:t>‹#›</a:t>
            </a:fld>
            <a:endParaRPr lang="en-US"/>
          </a:p>
        </p:txBody>
      </p:sp>
    </p:spTree>
    <p:extLst>
      <p:ext uri="{BB962C8B-B14F-4D97-AF65-F5344CB8AC3E}">
        <p14:creationId xmlns:p14="http://schemas.microsoft.com/office/powerpoint/2010/main" val="351103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FF2281-43C2-4685-B3A5-630B8D7EE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9F0B83-3F87-4284-8354-365B38648C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3FBD6-5FFE-4693-A19B-59D73C970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2618E-956E-4E42-8BD3-AA78E1B38018}" type="datetimeFigureOut">
              <a:rPr lang="en-US" smtClean="0"/>
              <a:t>5/20/2020</a:t>
            </a:fld>
            <a:endParaRPr lang="en-US"/>
          </a:p>
        </p:txBody>
      </p:sp>
      <p:sp>
        <p:nvSpPr>
          <p:cNvPr id="5" name="Footer Placeholder 4">
            <a:extLst>
              <a:ext uri="{FF2B5EF4-FFF2-40B4-BE49-F238E27FC236}">
                <a16:creationId xmlns:a16="http://schemas.microsoft.com/office/drawing/2014/main" id="{EC45F0C8-AF6B-4485-8EA1-EE0C6B58DC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592139-1611-4591-9500-F8523ADFAA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983F2-DF86-474E-9CE2-67DF1CE011CF}" type="slidenum">
              <a:rPr lang="en-US" smtClean="0"/>
              <a:t>‹#›</a:t>
            </a:fld>
            <a:endParaRPr lang="en-US"/>
          </a:p>
        </p:txBody>
      </p:sp>
    </p:spTree>
    <p:extLst>
      <p:ext uri="{BB962C8B-B14F-4D97-AF65-F5344CB8AC3E}">
        <p14:creationId xmlns:p14="http://schemas.microsoft.com/office/powerpoint/2010/main" val="2515705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7700-54D0-4E8F-9B8C-28A2FC0EA337}"/>
              </a:ext>
            </a:extLst>
          </p:cNvPr>
          <p:cNvSpPr>
            <a:spLocks noGrp="1"/>
          </p:cNvSpPr>
          <p:nvPr>
            <p:ph type="ctrTitle"/>
          </p:nvPr>
        </p:nvSpPr>
        <p:spPr/>
        <p:txBody>
          <a:bodyPr/>
          <a:lstStyle/>
          <a:p>
            <a:r>
              <a:rPr lang="en-US" dirty="0"/>
              <a:t>Imperialism around the World</a:t>
            </a:r>
          </a:p>
        </p:txBody>
      </p:sp>
      <p:sp>
        <p:nvSpPr>
          <p:cNvPr id="3" name="Subtitle 2">
            <a:extLst>
              <a:ext uri="{FF2B5EF4-FFF2-40B4-BE49-F238E27FC236}">
                <a16:creationId xmlns:a16="http://schemas.microsoft.com/office/drawing/2014/main" id="{9BA3DF62-5609-4300-8CF4-BEC286E6EE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1267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D4274-4780-4D9E-B2FE-1AC2A17B37F4}"/>
              </a:ext>
            </a:extLst>
          </p:cNvPr>
          <p:cNvSpPr>
            <a:spLocks noGrp="1"/>
          </p:cNvSpPr>
          <p:nvPr>
            <p:ph type="title"/>
          </p:nvPr>
        </p:nvSpPr>
        <p:spPr/>
        <p:txBody>
          <a:bodyPr/>
          <a:lstStyle/>
          <a:p>
            <a:pPr algn="ctr"/>
            <a:r>
              <a:rPr lang="en-US" dirty="0"/>
              <a:t>Sepoy Rebellion</a:t>
            </a:r>
          </a:p>
        </p:txBody>
      </p:sp>
      <p:sp>
        <p:nvSpPr>
          <p:cNvPr id="3" name="Content Placeholder 2">
            <a:extLst>
              <a:ext uri="{FF2B5EF4-FFF2-40B4-BE49-F238E27FC236}">
                <a16:creationId xmlns:a16="http://schemas.microsoft.com/office/drawing/2014/main" id="{E63C17ED-D987-49F2-9FC7-B4B8FE56E03A}"/>
              </a:ext>
            </a:extLst>
          </p:cNvPr>
          <p:cNvSpPr>
            <a:spLocks noGrp="1"/>
          </p:cNvSpPr>
          <p:nvPr>
            <p:ph idx="1"/>
          </p:nvPr>
        </p:nvSpPr>
        <p:spPr/>
        <p:txBody>
          <a:bodyPr/>
          <a:lstStyle/>
          <a:p>
            <a:r>
              <a:rPr lang="en-US" dirty="0"/>
              <a:t>The cartridges were greased with fat from cows (sacred to Hindus) or pigs (Muslims are forbidden to eat)</a:t>
            </a:r>
          </a:p>
          <a:p>
            <a:r>
              <a:rPr lang="en-US" dirty="0"/>
              <a:t>The sepoys refused to put the cartridges in their mouths and were sent home without pay – they rebelled against this unfair treatment and slaughtered British men, women, and children</a:t>
            </a:r>
          </a:p>
          <a:p>
            <a:r>
              <a:rPr lang="en-US" dirty="0"/>
              <a:t>More violence – the British responded by burning villages and slaughtering Indians</a:t>
            </a:r>
          </a:p>
          <a:p>
            <a:endParaRPr lang="en-US" dirty="0"/>
          </a:p>
        </p:txBody>
      </p:sp>
    </p:spTree>
    <p:extLst>
      <p:ext uri="{BB962C8B-B14F-4D97-AF65-F5344CB8AC3E}">
        <p14:creationId xmlns:p14="http://schemas.microsoft.com/office/powerpoint/2010/main" val="848920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0BF5A-6EB3-4206-9CA4-BD22BFEEACB2}"/>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F681E18-6F10-4ED4-80D9-655F7CC792E3}"/>
              </a:ext>
            </a:extLst>
          </p:cNvPr>
          <p:cNvPicPr>
            <a:picLocks noGrp="1" noChangeAspect="1"/>
          </p:cNvPicPr>
          <p:nvPr>
            <p:ph idx="1"/>
          </p:nvPr>
        </p:nvPicPr>
        <p:blipFill>
          <a:blip r:embed="rId2"/>
          <a:stretch>
            <a:fillRect/>
          </a:stretch>
        </p:blipFill>
        <p:spPr>
          <a:xfrm>
            <a:off x="838200" y="365125"/>
            <a:ext cx="10515600" cy="5811838"/>
          </a:xfrm>
          <a:prstGeom prst="rect">
            <a:avLst/>
          </a:prstGeom>
        </p:spPr>
      </p:pic>
    </p:spTree>
    <p:extLst>
      <p:ext uri="{BB962C8B-B14F-4D97-AF65-F5344CB8AC3E}">
        <p14:creationId xmlns:p14="http://schemas.microsoft.com/office/powerpoint/2010/main" val="166605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1C75-A971-4E7A-875F-6D35877F7E68}"/>
              </a:ext>
            </a:extLst>
          </p:cNvPr>
          <p:cNvSpPr>
            <a:spLocks noGrp="1"/>
          </p:cNvSpPr>
          <p:nvPr>
            <p:ph type="title"/>
          </p:nvPr>
        </p:nvSpPr>
        <p:spPr>
          <a:xfrm>
            <a:off x="838200" y="187325"/>
            <a:ext cx="10515600" cy="1031875"/>
          </a:xfrm>
        </p:spPr>
        <p:txBody>
          <a:bodyPr/>
          <a:lstStyle/>
          <a:p>
            <a:pPr algn="ctr"/>
            <a:r>
              <a:rPr lang="en-US" dirty="0"/>
              <a:t>Effect of the Sepoy Rebellion</a:t>
            </a:r>
          </a:p>
        </p:txBody>
      </p:sp>
      <p:sp>
        <p:nvSpPr>
          <p:cNvPr id="3" name="Content Placeholder 2">
            <a:extLst>
              <a:ext uri="{FF2B5EF4-FFF2-40B4-BE49-F238E27FC236}">
                <a16:creationId xmlns:a16="http://schemas.microsoft.com/office/drawing/2014/main" id="{377286FF-1731-4A6F-B8DF-9CD09578B68D}"/>
              </a:ext>
            </a:extLst>
          </p:cNvPr>
          <p:cNvSpPr>
            <a:spLocks noGrp="1"/>
          </p:cNvSpPr>
          <p:nvPr>
            <p:ph idx="1"/>
          </p:nvPr>
        </p:nvSpPr>
        <p:spPr>
          <a:xfrm>
            <a:off x="838200" y="1584324"/>
            <a:ext cx="10515600" cy="5273675"/>
          </a:xfrm>
        </p:spPr>
        <p:txBody>
          <a:bodyPr/>
          <a:lstStyle/>
          <a:p>
            <a:r>
              <a:rPr lang="en-US" dirty="0"/>
              <a:t>British parliament ended the East India Company’s control of India</a:t>
            </a:r>
          </a:p>
          <a:p>
            <a:r>
              <a:rPr lang="en-US" dirty="0"/>
              <a:t>1858 – India was ruled by Parliament</a:t>
            </a:r>
          </a:p>
          <a:p>
            <a:pPr marL="0" indent="0" algn="ctr">
              <a:buNone/>
            </a:pPr>
            <a:r>
              <a:rPr lang="en-US" dirty="0"/>
              <a:t>Political Impact</a:t>
            </a:r>
          </a:p>
          <a:p>
            <a:r>
              <a:rPr lang="en-US" dirty="0"/>
              <a:t>Colonial governors</a:t>
            </a:r>
          </a:p>
          <a:p>
            <a:r>
              <a:rPr lang="en-US" dirty="0"/>
              <a:t>Viceroys</a:t>
            </a:r>
          </a:p>
          <a:p>
            <a:r>
              <a:rPr lang="en-US" dirty="0"/>
              <a:t>Some areas remained under control of local rajas</a:t>
            </a:r>
          </a:p>
          <a:p>
            <a:r>
              <a:rPr lang="en-US" dirty="0"/>
              <a:t>Lower level government officials and workers were native Indians</a:t>
            </a:r>
          </a:p>
          <a:p>
            <a:endParaRPr lang="en-US" dirty="0"/>
          </a:p>
        </p:txBody>
      </p:sp>
    </p:spTree>
    <p:extLst>
      <p:ext uri="{BB962C8B-B14F-4D97-AF65-F5344CB8AC3E}">
        <p14:creationId xmlns:p14="http://schemas.microsoft.com/office/powerpoint/2010/main" val="258911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9FA1-197E-4A23-9742-38AA64E835B3}"/>
              </a:ext>
            </a:extLst>
          </p:cNvPr>
          <p:cNvSpPr>
            <a:spLocks noGrp="1"/>
          </p:cNvSpPr>
          <p:nvPr>
            <p:ph type="title"/>
          </p:nvPr>
        </p:nvSpPr>
        <p:spPr/>
        <p:txBody>
          <a:bodyPr/>
          <a:lstStyle/>
          <a:p>
            <a:pPr algn="ctr"/>
            <a:r>
              <a:rPr lang="en-US" dirty="0"/>
              <a:t>Economic Impact</a:t>
            </a:r>
            <a:br>
              <a:rPr lang="en-US" dirty="0"/>
            </a:br>
            <a:endParaRPr lang="en-US" dirty="0"/>
          </a:p>
        </p:txBody>
      </p:sp>
      <p:sp>
        <p:nvSpPr>
          <p:cNvPr id="3" name="Content Placeholder 2">
            <a:extLst>
              <a:ext uri="{FF2B5EF4-FFF2-40B4-BE49-F238E27FC236}">
                <a16:creationId xmlns:a16="http://schemas.microsoft.com/office/drawing/2014/main" id="{6C8CB25D-36C9-45A5-9960-ECB3B09AB8EB}"/>
              </a:ext>
            </a:extLst>
          </p:cNvPr>
          <p:cNvSpPr>
            <a:spLocks noGrp="1"/>
          </p:cNvSpPr>
          <p:nvPr>
            <p:ph idx="1"/>
          </p:nvPr>
        </p:nvSpPr>
        <p:spPr/>
        <p:txBody>
          <a:bodyPr/>
          <a:lstStyle/>
          <a:p>
            <a:r>
              <a:rPr lang="en-US" dirty="0"/>
              <a:t>Cash crops – cotton, indigo, tea, opium</a:t>
            </a:r>
          </a:p>
          <a:p>
            <a:r>
              <a:rPr lang="en-US" dirty="0"/>
              <a:t>British control the textile and salt markets</a:t>
            </a:r>
          </a:p>
          <a:p>
            <a:r>
              <a:rPr lang="en-US" dirty="0"/>
              <a:t>Destroys Indian textile producers</a:t>
            </a:r>
          </a:p>
          <a:p>
            <a:r>
              <a:rPr lang="en-US" dirty="0"/>
              <a:t>Starvation</a:t>
            </a:r>
          </a:p>
          <a:p>
            <a:r>
              <a:rPr lang="en-US" dirty="0"/>
              <a:t>Industrialization moves backwards</a:t>
            </a:r>
          </a:p>
          <a:p>
            <a:endParaRPr lang="en-US" dirty="0"/>
          </a:p>
        </p:txBody>
      </p:sp>
    </p:spTree>
    <p:extLst>
      <p:ext uri="{BB962C8B-B14F-4D97-AF65-F5344CB8AC3E}">
        <p14:creationId xmlns:p14="http://schemas.microsoft.com/office/powerpoint/2010/main" val="96505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EB00-5FBA-4BC6-8CF3-7ABFB569ABE9}"/>
              </a:ext>
            </a:extLst>
          </p:cNvPr>
          <p:cNvSpPr>
            <a:spLocks noGrp="1"/>
          </p:cNvSpPr>
          <p:nvPr>
            <p:ph type="title"/>
          </p:nvPr>
        </p:nvSpPr>
        <p:spPr/>
        <p:txBody>
          <a:bodyPr/>
          <a:lstStyle/>
          <a:p>
            <a:pPr algn="ctr"/>
            <a:r>
              <a:rPr lang="en-US" dirty="0"/>
              <a:t>Cultural Impact</a:t>
            </a:r>
          </a:p>
        </p:txBody>
      </p:sp>
      <p:sp>
        <p:nvSpPr>
          <p:cNvPr id="3" name="Content Placeholder 2">
            <a:extLst>
              <a:ext uri="{FF2B5EF4-FFF2-40B4-BE49-F238E27FC236}">
                <a16:creationId xmlns:a16="http://schemas.microsoft.com/office/drawing/2014/main" id="{FFA01B29-267C-47C1-828B-151456D3ADBD}"/>
              </a:ext>
            </a:extLst>
          </p:cNvPr>
          <p:cNvSpPr>
            <a:spLocks noGrp="1"/>
          </p:cNvSpPr>
          <p:nvPr>
            <p:ph idx="1"/>
          </p:nvPr>
        </p:nvSpPr>
        <p:spPr/>
        <p:txBody>
          <a:bodyPr/>
          <a:lstStyle/>
          <a:p>
            <a:r>
              <a:rPr lang="en-US" dirty="0"/>
              <a:t>Language </a:t>
            </a:r>
          </a:p>
          <a:p>
            <a:r>
              <a:rPr lang="en-US" dirty="0"/>
              <a:t>Education – “Brown Englishmen”</a:t>
            </a:r>
          </a:p>
          <a:p>
            <a:r>
              <a:rPr lang="en-US" dirty="0"/>
              <a:t>Disrupted traditional culture actually increased Indian national identity</a:t>
            </a:r>
          </a:p>
          <a:p>
            <a:r>
              <a:rPr lang="en-US" dirty="0"/>
              <a:t>Racism</a:t>
            </a:r>
          </a:p>
          <a:p>
            <a:endParaRPr lang="en-US" dirty="0"/>
          </a:p>
        </p:txBody>
      </p:sp>
    </p:spTree>
    <p:extLst>
      <p:ext uri="{BB962C8B-B14F-4D97-AF65-F5344CB8AC3E}">
        <p14:creationId xmlns:p14="http://schemas.microsoft.com/office/powerpoint/2010/main" val="817198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29024-445A-4227-873C-5EE2FD6DF1D4}"/>
              </a:ext>
            </a:extLst>
          </p:cNvPr>
          <p:cNvSpPr>
            <a:spLocks noGrp="1"/>
          </p:cNvSpPr>
          <p:nvPr>
            <p:ph type="title"/>
          </p:nvPr>
        </p:nvSpPr>
        <p:spPr/>
        <p:txBody>
          <a:bodyPr/>
          <a:lstStyle/>
          <a:p>
            <a:pPr algn="ctr"/>
            <a:r>
              <a:rPr lang="en-US" dirty="0"/>
              <a:t>China</a:t>
            </a:r>
          </a:p>
        </p:txBody>
      </p:sp>
      <p:sp>
        <p:nvSpPr>
          <p:cNvPr id="3" name="Content Placeholder 2">
            <a:extLst>
              <a:ext uri="{FF2B5EF4-FFF2-40B4-BE49-F238E27FC236}">
                <a16:creationId xmlns:a16="http://schemas.microsoft.com/office/drawing/2014/main" id="{435D1F27-2A6B-4748-93E4-0281ECA123ED}"/>
              </a:ext>
            </a:extLst>
          </p:cNvPr>
          <p:cNvSpPr>
            <a:spLocks noGrp="1"/>
          </p:cNvSpPr>
          <p:nvPr>
            <p:ph idx="1"/>
          </p:nvPr>
        </p:nvSpPr>
        <p:spPr/>
        <p:txBody>
          <a:bodyPr/>
          <a:lstStyle/>
          <a:p>
            <a:r>
              <a:rPr lang="en-US" dirty="0"/>
              <a:t>Background: Early 1800s, Brits were importing opium from India to China</a:t>
            </a:r>
          </a:p>
          <a:p>
            <a:r>
              <a:rPr lang="en-US" dirty="0"/>
              <a:t>Chinese Government asked Britain to stop(opium is a very addictive drug)</a:t>
            </a:r>
          </a:p>
          <a:p>
            <a:r>
              <a:rPr lang="en-US" dirty="0"/>
              <a:t>When the British did not stop, China tried to stop the trade… this led to first Opium War in 1840</a:t>
            </a:r>
          </a:p>
          <a:p>
            <a:r>
              <a:rPr lang="en-US" dirty="0"/>
              <a:t>Britain won and the opium trade continued</a:t>
            </a:r>
          </a:p>
          <a:p>
            <a:endParaRPr lang="en-US" dirty="0"/>
          </a:p>
        </p:txBody>
      </p:sp>
    </p:spTree>
    <p:extLst>
      <p:ext uri="{BB962C8B-B14F-4D97-AF65-F5344CB8AC3E}">
        <p14:creationId xmlns:p14="http://schemas.microsoft.com/office/powerpoint/2010/main" val="3166553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1DA4E-DED1-420C-A015-4DA18D9DFCA7}"/>
              </a:ext>
            </a:extLst>
          </p:cNvPr>
          <p:cNvSpPr>
            <a:spLocks noGrp="1"/>
          </p:cNvSpPr>
          <p:nvPr>
            <p:ph type="title"/>
          </p:nvPr>
        </p:nvSpPr>
        <p:spPr/>
        <p:txBody>
          <a:bodyPr/>
          <a:lstStyle/>
          <a:p>
            <a:pPr algn="ctr"/>
            <a:r>
              <a:rPr lang="en-US" dirty="0"/>
              <a:t>Effects of the Opium War</a:t>
            </a:r>
          </a:p>
        </p:txBody>
      </p:sp>
      <p:sp>
        <p:nvSpPr>
          <p:cNvPr id="3" name="Content Placeholder 2">
            <a:extLst>
              <a:ext uri="{FF2B5EF4-FFF2-40B4-BE49-F238E27FC236}">
                <a16:creationId xmlns:a16="http://schemas.microsoft.com/office/drawing/2014/main" id="{328AA482-EC17-424C-B443-64143B06CF7E}"/>
              </a:ext>
            </a:extLst>
          </p:cNvPr>
          <p:cNvSpPr>
            <a:spLocks noGrp="1"/>
          </p:cNvSpPr>
          <p:nvPr>
            <p:ph idx="1"/>
          </p:nvPr>
        </p:nvSpPr>
        <p:spPr/>
        <p:txBody>
          <a:bodyPr/>
          <a:lstStyle/>
          <a:p>
            <a:r>
              <a:rPr lang="en-US" dirty="0"/>
              <a:t>Open door policy- all countries have equal trading rights in the area</a:t>
            </a:r>
          </a:p>
          <a:p>
            <a:r>
              <a:rPr lang="en-US" dirty="0"/>
              <a:t>Caused foreign pressure/ message of weakness</a:t>
            </a:r>
          </a:p>
          <a:p>
            <a:r>
              <a:rPr lang="en-US" dirty="0"/>
              <a:t>Spheres of influence – area where only the foreign power had the right to trade with a country</a:t>
            </a:r>
          </a:p>
          <a:p>
            <a:endParaRPr lang="en-US" dirty="0"/>
          </a:p>
        </p:txBody>
      </p:sp>
    </p:spTree>
    <p:extLst>
      <p:ext uri="{BB962C8B-B14F-4D97-AF65-F5344CB8AC3E}">
        <p14:creationId xmlns:p14="http://schemas.microsoft.com/office/powerpoint/2010/main" val="2278230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9D97-17EA-4CE5-A355-E57751E0292C}"/>
              </a:ext>
            </a:extLst>
          </p:cNvPr>
          <p:cNvSpPr>
            <a:spLocks noGrp="1"/>
          </p:cNvSpPr>
          <p:nvPr>
            <p:ph type="title"/>
          </p:nvPr>
        </p:nvSpPr>
        <p:spPr/>
        <p:txBody>
          <a:bodyPr/>
          <a:lstStyle/>
          <a:p>
            <a:pPr algn="ctr"/>
            <a:r>
              <a:rPr lang="en-US" dirty="0"/>
              <a:t>Spheres of Influence</a:t>
            </a:r>
          </a:p>
        </p:txBody>
      </p:sp>
      <p:sp>
        <p:nvSpPr>
          <p:cNvPr id="3" name="Content Placeholder 2">
            <a:extLst>
              <a:ext uri="{FF2B5EF4-FFF2-40B4-BE49-F238E27FC236}">
                <a16:creationId xmlns:a16="http://schemas.microsoft.com/office/drawing/2014/main" id="{C1288E15-7CFC-40CB-8641-EA89B394D524}"/>
              </a:ext>
            </a:extLst>
          </p:cNvPr>
          <p:cNvSpPr>
            <a:spLocks noGrp="1"/>
          </p:cNvSpPr>
          <p:nvPr>
            <p:ph idx="1"/>
          </p:nvPr>
        </p:nvSpPr>
        <p:spPr/>
        <p:txBody>
          <a:bodyPr/>
          <a:lstStyle/>
          <a:p>
            <a:r>
              <a:rPr lang="en-US" dirty="0"/>
              <a:t>Foreign countries controlled areas of China – lived and traded under their own laws, not China’s </a:t>
            </a:r>
          </a:p>
          <a:p>
            <a:r>
              <a:rPr lang="en-US" dirty="0"/>
              <a:t>While this led to the creation of markets, it also led to the exploitation of resources.</a:t>
            </a:r>
          </a:p>
          <a:p>
            <a:endParaRPr lang="en-US" dirty="0"/>
          </a:p>
        </p:txBody>
      </p:sp>
    </p:spTree>
    <p:extLst>
      <p:ext uri="{BB962C8B-B14F-4D97-AF65-F5344CB8AC3E}">
        <p14:creationId xmlns:p14="http://schemas.microsoft.com/office/powerpoint/2010/main" val="1512771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9C82-9DDB-46C7-9F76-B9E96170070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E61EF39-290D-4F4A-B3D5-B4A1D6F16910}"/>
              </a:ext>
            </a:extLst>
          </p:cNvPr>
          <p:cNvPicPr>
            <a:picLocks noGrp="1" noChangeAspect="1"/>
          </p:cNvPicPr>
          <p:nvPr>
            <p:ph idx="1"/>
          </p:nvPr>
        </p:nvPicPr>
        <p:blipFill>
          <a:blip r:embed="rId2"/>
          <a:stretch>
            <a:fillRect/>
          </a:stretch>
        </p:blipFill>
        <p:spPr>
          <a:xfrm>
            <a:off x="838200" y="365124"/>
            <a:ext cx="10515600" cy="5946775"/>
          </a:xfrm>
          <a:prstGeom prst="rect">
            <a:avLst/>
          </a:prstGeom>
        </p:spPr>
      </p:pic>
    </p:spTree>
    <p:extLst>
      <p:ext uri="{BB962C8B-B14F-4D97-AF65-F5344CB8AC3E}">
        <p14:creationId xmlns:p14="http://schemas.microsoft.com/office/powerpoint/2010/main" val="1535722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396D-2105-4658-BE89-9DB949B95D34}"/>
              </a:ext>
            </a:extLst>
          </p:cNvPr>
          <p:cNvSpPr>
            <a:spLocks noGrp="1"/>
          </p:cNvSpPr>
          <p:nvPr>
            <p:ph type="title"/>
          </p:nvPr>
        </p:nvSpPr>
        <p:spPr/>
        <p:txBody>
          <a:bodyPr/>
          <a:lstStyle/>
          <a:p>
            <a:pPr algn="ctr"/>
            <a:r>
              <a:rPr lang="en-US" dirty="0"/>
              <a:t>The Boxer Rebellion </a:t>
            </a:r>
          </a:p>
        </p:txBody>
      </p:sp>
      <p:sp>
        <p:nvSpPr>
          <p:cNvPr id="3" name="Content Placeholder 2">
            <a:extLst>
              <a:ext uri="{FF2B5EF4-FFF2-40B4-BE49-F238E27FC236}">
                <a16:creationId xmlns:a16="http://schemas.microsoft.com/office/drawing/2014/main" id="{419020AA-88C4-4F5B-BBEF-1DC3324AE2CF}"/>
              </a:ext>
            </a:extLst>
          </p:cNvPr>
          <p:cNvSpPr>
            <a:spLocks noGrp="1"/>
          </p:cNvSpPr>
          <p:nvPr>
            <p:ph idx="1"/>
          </p:nvPr>
        </p:nvSpPr>
        <p:spPr/>
        <p:txBody>
          <a:bodyPr/>
          <a:lstStyle/>
          <a:p>
            <a:r>
              <a:rPr lang="en-US" dirty="0"/>
              <a:t>1900 - Rebellion in China against imperialism and the open door policy there</a:t>
            </a:r>
          </a:p>
          <a:p>
            <a:r>
              <a:rPr lang="en-US" dirty="0"/>
              <a:t>Chinese “boxers” (guys who studied martial arts) formed a secret society to rebel against the foreigners in their country</a:t>
            </a:r>
          </a:p>
          <a:p>
            <a:r>
              <a:rPr lang="en-US" dirty="0"/>
              <a:t> Japan, Russia, Britain, France, the United States, Germany, Italy and Austria-Hungary bring forces to </a:t>
            </a:r>
            <a:r>
              <a:rPr lang="en-US"/>
              <a:t>fight the Boxers on Chinese soil</a:t>
            </a:r>
          </a:p>
          <a:p>
            <a:r>
              <a:rPr lang="en-US" dirty="0"/>
              <a:t>Two month siege – eventually were defeated</a:t>
            </a:r>
          </a:p>
          <a:p>
            <a:endParaRPr lang="en-US" dirty="0"/>
          </a:p>
        </p:txBody>
      </p:sp>
    </p:spTree>
    <p:extLst>
      <p:ext uri="{BB962C8B-B14F-4D97-AF65-F5344CB8AC3E}">
        <p14:creationId xmlns:p14="http://schemas.microsoft.com/office/powerpoint/2010/main" val="55985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8C3C-4E02-414E-91B8-A39B7A1EE3DB}"/>
              </a:ext>
            </a:extLst>
          </p:cNvPr>
          <p:cNvSpPr>
            <a:spLocks noGrp="1"/>
          </p:cNvSpPr>
          <p:nvPr>
            <p:ph type="title"/>
          </p:nvPr>
        </p:nvSpPr>
        <p:spPr/>
        <p:txBody>
          <a:bodyPr/>
          <a:lstStyle/>
          <a:p>
            <a:pPr algn="ctr"/>
            <a:r>
              <a:rPr lang="en-US" dirty="0"/>
              <a:t>The Berlin Conference</a:t>
            </a:r>
          </a:p>
        </p:txBody>
      </p:sp>
      <p:sp>
        <p:nvSpPr>
          <p:cNvPr id="3" name="Content Placeholder 2">
            <a:extLst>
              <a:ext uri="{FF2B5EF4-FFF2-40B4-BE49-F238E27FC236}">
                <a16:creationId xmlns:a16="http://schemas.microsoft.com/office/drawing/2014/main" id="{A0D046AD-52C5-43CA-B171-85158FD909A2}"/>
              </a:ext>
            </a:extLst>
          </p:cNvPr>
          <p:cNvSpPr>
            <a:spLocks noGrp="1"/>
          </p:cNvSpPr>
          <p:nvPr>
            <p:ph idx="1"/>
          </p:nvPr>
        </p:nvSpPr>
        <p:spPr/>
        <p:txBody>
          <a:bodyPr/>
          <a:lstStyle/>
          <a:p>
            <a:r>
              <a:rPr lang="en-US" dirty="0"/>
              <a:t>1880s – nations were fighting over territory</a:t>
            </a:r>
          </a:p>
          <a:p>
            <a:r>
              <a:rPr lang="en-US" dirty="0"/>
              <a:t>1884 – Otto von Bismarck called a conference in Berlin to partition – divide up Africa by formal treaty</a:t>
            </a:r>
          </a:p>
          <a:p>
            <a:r>
              <a:rPr lang="en-US" dirty="0"/>
              <a:t>14 European nations and the US were invited, not a single African nation or person was invited </a:t>
            </a:r>
          </a:p>
          <a:p>
            <a:r>
              <a:rPr lang="en-US" dirty="0"/>
              <a:t>Africa is divided by these countries to be used for their natural resources. The European countries could rule with the help of African rulers or without. </a:t>
            </a:r>
          </a:p>
        </p:txBody>
      </p:sp>
    </p:spTree>
    <p:extLst>
      <p:ext uri="{BB962C8B-B14F-4D97-AF65-F5344CB8AC3E}">
        <p14:creationId xmlns:p14="http://schemas.microsoft.com/office/powerpoint/2010/main" val="22905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48163-616C-4E1F-901E-3D6B3FF6F6EB}"/>
              </a:ext>
            </a:extLst>
          </p:cNvPr>
          <p:cNvSpPr>
            <a:spLocks noGrp="1"/>
          </p:cNvSpPr>
          <p:nvPr>
            <p:ph type="title"/>
          </p:nvPr>
        </p:nvSpPr>
        <p:spPr/>
        <p:txBody>
          <a:bodyPr/>
          <a:lstStyle/>
          <a:p>
            <a:pPr algn="ctr"/>
            <a:r>
              <a:rPr lang="en-US" dirty="0">
                <a:solidFill>
                  <a:prstClr val="black"/>
                </a:solidFill>
              </a:rPr>
              <a:t>The Berlin Conference</a:t>
            </a:r>
            <a:endParaRPr lang="en-US" dirty="0"/>
          </a:p>
        </p:txBody>
      </p:sp>
      <p:pic>
        <p:nvPicPr>
          <p:cNvPr id="4" name="Content Placeholder 3">
            <a:extLst>
              <a:ext uri="{FF2B5EF4-FFF2-40B4-BE49-F238E27FC236}">
                <a16:creationId xmlns:a16="http://schemas.microsoft.com/office/drawing/2014/main" id="{F2FFF9B7-2F2B-44FD-8B0F-A79A8B537E17}"/>
              </a:ext>
            </a:extLst>
          </p:cNvPr>
          <p:cNvPicPr>
            <a:picLocks noGrp="1" noChangeAspect="1"/>
          </p:cNvPicPr>
          <p:nvPr>
            <p:ph idx="1"/>
          </p:nvPr>
        </p:nvPicPr>
        <p:blipFill>
          <a:blip r:embed="rId2"/>
          <a:stretch>
            <a:fillRect/>
          </a:stretch>
        </p:blipFill>
        <p:spPr>
          <a:xfrm>
            <a:off x="3783586" y="1825625"/>
            <a:ext cx="4624827" cy="4351338"/>
          </a:xfrm>
          <a:prstGeom prst="rect">
            <a:avLst/>
          </a:prstGeom>
        </p:spPr>
      </p:pic>
    </p:spTree>
    <p:extLst>
      <p:ext uri="{BB962C8B-B14F-4D97-AF65-F5344CB8AC3E}">
        <p14:creationId xmlns:p14="http://schemas.microsoft.com/office/powerpoint/2010/main" val="39672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2331-49A6-4290-B5BE-4763BE2A3C7A}"/>
              </a:ext>
            </a:extLst>
          </p:cNvPr>
          <p:cNvSpPr>
            <a:spLocks noGrp="1"/>
          </p:cNvSpPr>
          <p:nvPr>
            <p:ph type="title"/>
          </p:nvPr>
        </p:nvSpPr>
        <p:spPr/>
        <p:txBody>
          <a:bodyPr/>
          <a:lstStyle/>
          <a:p>
            <a:pPr algn="ctr"/>
            <a:r>
              <a:rPr lang="en-US" dirty="0"/>
              <a:t>The Scramble for Africa</a:t>
            </a:r>
          </a:p>
        </p:txBody>
      </p:sp>
      <p:sp>
        <p:nvSpPr>
          <p:cNvPr id="3" name="Content Placeholder 2">
            <a:extLst>
              <a:ext uri="{FF2B5EF4-FFF2-40B4-BE49-F238E27FC236}">
                <a16:creationId xmlns:a16="http://schemas.microsoft.com/office/drawing/2014/main" id="{5FE909BB-C299-4B5D-A839-A171978B5D80}"/>
              </a:ext>
            </a:extLst>
          </p:cNvPr>
          <p:cNvSpPr>
            <a:spLocks noGrp="1"/>
          </p:cNvSpPr>
          <p:nvPr>
            <p:ph idx="1"/>
          </p:nvPr>
        </p:nvSpPr>
        <p:spPr/>
        <p:txBody>
          <a:bodyPr/>
          <a:lstStyle/>
          <a:p>
            <a:r>
              <a:rPr lang="en-US" dirty="0"/>
              <a:t>(1880-1900) was a period of rapid colonization of the African continent by European powers</a:t>
            </a:r>
          </a:p>
          <a:p>
            <a:r>
              <a:rPr lang="en-US" dirty="0"/>
              <a:t>1850 = small colonies along the coast</a:t>
            </a:r>
          </a:p>
          <a:p>
            <a:r>
              <a:rPr lang="en-US" dirty="0"/>
              <a:t>1914 = only Ethiopia and Liberia remained independent</a:t>
            </a:r>
          </a:p>
          <a:p>
            <a:endParaRPr lang="en-US" dirty="0"/>
          </a:p>
        </p:txBody>
      </p:sp>
    </p:spTree>
    <p:extLst>
      <p:ext uri="{BB962C8B-B14F-4D97-AF65-F5344CB8AC3E}">
        <p14:creationId xmlns:p14="http://schemas.microsoft.com/office/powerpoint/2010/main" val="19614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fps.k12.mt.us/teachers/carmichaelg/africa2.gif">
            <a:extLst>
              <a:ext uri="{FF2B5EF4-FFF2-40B4-BE49-F238E27FC236}">
                <a16:creationId xmlns:a16="http://schemas.microsoft.com/office/drawing/2014/main" id="{A1653422-47AD-4065-A147-BF2352409A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713" y="136524"/>
            <a:ext cx="8816975" cy="65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54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91F1C-D79C-4AD4-89D5-24EACFDBA55F}"/>
              </a:ext>
            </a:extLst>
          </p:cNvPr>
          <p:cNvSpPr>
            <a:spLocks noGrp="1"/>
          </p:cNvSpPr>
          <p:nvPr>
            <p:ph type="title"/>
          </p:nvPr>
        </p:nvSpPr>
        <p:spPr/>
        <p:txBody>
          <a:bodyPr/>
          <a:lstStyle/>
          <a:p>
            <a:pPr algn="ctr"/>
            <a:r>
              <a:rPr lang="en-US" dirty="0"/>
              <a:t>Economic Impact of Scramble for Africa</a:t>
            </a:r>
          </a:p>
        </p:txBody>
      </p:sp>
      <p:sp>
        <p:nvSpPr>
          <p:cNvPr id="3" name="Content Placeholder 2">
            <a:extLst>
              <a:ext uri="{FF2B5EF4-FFF2-40B4-BE49-F238E27FC236}">
                <a16:creationId xmlns:a16="http://schemas.microsoft.com/office/drawing/2014/main" id="{D26DBC2E-B5E3-4E8E-949E-B4BC7AB6CDAB}"/>
              </a:ext>
            </a:extLst>
          </p:cNvPr>
          <p:cNvSpPr>
            <a:spLocks noGrp="1"/>
          </p:cNvSpPr>
          <p:nvPr>
            <p:ph idx="1"/>
          </p:nvPr>
        </p:nvSpPr>
        <p:spPr/>
        <p:txBody>
          <a:bodyPr/>
          <a:lstStyle/>
          <a:p>
            <a:r>
              <a:rPr lang="en-US" dirty="0"/>
              <a:t>Shift from subsistence farming (growing your crops and then eating them with your family, this is your only job and you make no income) to cash crops (growing crops and then selling them for income) </a:t>
            </a:r>
          </a:p>
          <a:p>
            <a:r>
              <a:rPr lang="en-US" dirty="0"/>
              <a:t>Creation of plantations and mines</a:t>
            </a:r>
          </a:p>
          <a:p>
            <a:r>
              <a:rPr lang="en-US" dirty="0"/>
              <a:t>Exploitation of raw materials and resources</a:t>
            </a:r>
          </a:p>
          <a:p>
            <a:r>
              <a:rPr lang="en-US" dirty="0"/>
              <a:t>European control of markets – economic control </a:t>
            </a:r>
          </a:p>
        </p:txBody>
      </p:sp>
    </p:spTree>
    <p:extLst>
      <p:ext uri="{BB962C8B-B14F-4D97-AF65-F5344CB8AC3E}">
        <p14:creationId xmlns:p14="http://schemas.microsoft.com/office/powerpoint/2010/main" val="183126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CD540-00C3-4AB6-A139-781A4EDB80D0}"/>
              </a:ext>
            </a:extLst>
          </p:cNvPr>
          <p:cNvSpPr>
            <a:spLocks noGrp="1"/>
          </p:cNvSpPr>
          <p:nvPr>
            <p:ph type="title"/>
          </p:nvPr>
        </p:nvSpPr>
        <p:spPr/>
        <p:txBody>
          <a:bodyPr/>
          <a:lstStyle/>
          <a:p>
            <a:pPr algn="ctr"/>
            <a:r>
              <a:rPr lang="en-US" dirty="0"/>
              <a:t>India</a:t>
            </a:r>
          </a:p>
        </p:txBody>
      </p:sp>
      <p:sp>
        <p:nvSpPr>
          <p:cNvPr id="3" name="Content Placeholder 2">
            <a:extLst>
              <a:ext uri="{FF2B5EF4-FFF2-40B4-BE49-F238E27FC236}">
                <a16:creationId xmlns:a16="http://schemas.microsoft.com/office/drawing/2014/main" id="{DDBEFA94-6C8A-41A5-9273-B9E890E23A38}"/>
              </a:ext>
            </a:extLst>
          </p:cNvPr>
          <p:cNvSpPr>
            <a:spLocks noGrp="1"/>
          </p:cNvSpPr>
          <p:nvPr>
            <p:ph idx="1"/>
          </p:nvPr>
        </p:nvSpPr>
        <p:spPr/>
        <p:txBody>
          <a:bodyPr/>
          <a:lstStyle/>
          <a:p>
            <a:r>
              <a:rPr lang="en-US" dirty="0"/>
              <a:t>Europeans colonies first competed for colonies in India</a:t>
            </a:r>
          </a:p>
          <a:p>
            <a:r>
              <a:rPr lang="en-US" dirty="0"/>
              <a:t>1600s – British East India Company began trading in India and elsewhere in Asia</a:t>
            </a:r>
          </a:p>
          <a:p>
            <a:r>
              <a:rPr lang="en-US" dirty="0"/>
              <a:t>By the 1850s, more than 60 percent of India was under control of the East India Company</a:t>
            </a:r>
          </a:p>
          <a:p>
            <a:endParaRPr lang="en-US" dirty="0"/>
          </a:p>
        </p:txBody>
      </p:sp>
    </p:spTree>
    <p:extLst>
      <p:ext uri="{BB962C8B-B14F-4D97-AF65-F5344CB8AC3E}">
        <p14:creationId xmlns:p14="http://schemas.microsoft.com/office/powerpoint/2010/main" val="271800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CD15-819E-42BE-B4A2-889514D931C0}"/>
              </a:ext>
            </a:extLst>
          </p:cNvPr>
          <p:cNvSpPr>
            <a:spLocks noGrp="1"/>
          </p:cNvSpPr>
          <p:nvPr>
            <p:ph type="title"/>
          </p:nvPr>
        </p:nvSpPr>
        <p:spPr/>
        <p:txBody>
          <a:bodyPr/>
          <a:lstStyle/>
          <a:p>
            <a:pPr algn="ctr"/>
            <a:r>
              <a:rPr lang="en-US" dirty="0"/>
              <a:t>East India Company </a:t>
            </a:r>
          </a:p>
        </p:txBody>
      </p:sp>
      <p:sp>
        <p:nvSpPr>
          <p:cNvPr id="3" name="Content Placeholder 2">
            <a:extLst>
              <a:ext uri="{FF2B5EF4-FFF2-40B4-BE49-F238E27FC236}">
                <a16:creationId xmlns:a16="http://schemas.microsoft.com/office/drawing/2014/main" id="{0FA4561A-24CB-4D94-A34D-1E5B977A6D65}"/>
              </a:ext>
            </a:extLst>
          </p:cNvPr>
          <p:cNvSpPr>
            <a:spLocks noGrp="1"/>
          </p:cNvSpPr>
          <p:nvPr>
            <p:ph idx="1"/>
          </p:nvPr>
        </p:nvSpPr>
        <p:spPr/>
        <p:txBody>
          <a:bodyPr/>
          <a:lstStyle/>
          <a:p>
            <a:pPr marL="0" indent="0" algn="ctr">
              <a:buNone/>
            </a:pPr>
            <a:r>
              <a:rPr lang="en-US" dirty="0"/>
              <a:t>Made life in India better by:</a:t>
            </a:r>
          </a:p>
          <a:p>
            <a:r>
              <a:rPr lang="en-US" dirty="0"/>
              <a:t>Setting up schools</a:t>
            </a:r>
          </a:p>
          <a:p>
            <a:r>
              <a:rPr lang="en-US" dirty="0"/>
              <a:t>Improving and building railroads</a:t>
            </a:r>
          </a:p>
          <a:p>
            <a:r>
              <a:rPr lang="en-US" dirty="0"/>
              <a:t>Kept peace between rival local leaders</a:t>
            </a:r>
          </a:p>
          <a:p>
            <a:r>
              <a:rPr lang="en-US" dirty="0"/>
              <a:t>While doing all of this they made sure to make plenty of $$ from Indian resources and labor</a:t>
            </a:r>
          </a:p>
          <a:p>
            <a:endParaRPr lang="en-US" dirty="0"/>
          </a:p>
        </p:txBody>
      </p:sp>
    </p:spTree>
    <p:extLst>
      <p:ext uri="{BB962C8B-B14F-4D97-AF65-F5344CB8AC3E}">
        <p14:creationId xmlns:p14="http://schemas.microsoft.com/office/powerpoint/2010/main" val="200249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DEC2-030F-47B0-975E-3A112B6E7E23}"/>
              </a:ext>
            </a:extLst>
          </p:cNvPr>
          <p:cNvSpPr>
            <a:spLocks noGrp="1"/>
          </p:cNvSpPr>
          <p:nvPr>
            <p:ph type="title"/>
          </p:nvPr>
        </p:nvSpPr>
        <p:spPr/>
        <p:txBody>
          <a:bodyPr/>
          <a:lstStyle/>
          <a:p>
            <a:pPr algn="ctr"/>
            <a:r>
              <a:rPr lang="en-US" dirty="0">
                <a:solidFill>
                  <a:prstClr val="black"/>
                </a:solidFill>
              </a:rPr>
              <a:t>East India Company </a:t>
            </a:r>
            <a:endParaRPr lang="en-US" dirty="0"/>
          </a:p>
        </p:txBody>
      </p:sp>
      <p:sp>
        <p:nvSpPr>
          <p:cNvPr id="3" name="Content Placeholder 2">
            <a:extLst>
              <a:ext uri="{FF2B5EF4-FFF2-40B4-BE49-F238E27FC236}">
                <a16:creationId xmlns:a16="http://schemas.microsoft.com/office/drawing/2014/main" id="{79E0E3E7-5D03-4AE5-B558-B99C89A012EE}"/>
              </a:ext>
            </a:extLst>
          </p:cNvPr>
          <p:cNvSpPr>
            <a:spLocks noGrp="1"/>
          </p:cNvSpPr>
          <p:nvPr>
            <p:ph idx="1"/>
          </p:nvPr>
        </p:nvSpPr>
        <p:spPr/>
        <p:txBody>
          <a:bodyPr/>
          <a:lstStyle/>
          <a:p>
            <a:r>
              <a:rPr lang="en-US" dirty="0"/>
              <a:t>The company had its own army and forts to protect its property and British citizens</a:t>
            </a:r>
          </a:p>
          <a:p>
            <a:r>
              <a:rPr lang="en-US" dirty="0"/>
              <a:t>Hired Indian soldiers called sepoys</a:t>
            </a:r>
          </a:p>
          <a:p>
            <a:r>
              <a:rPr lang="en-US" dirty="0"/>
              <a:t>1857 – company gave sepoys new rifles – to load them, soldiers had to bite off the end of the powder cartridge with their teeth</a:t>
            </a:r>
          </a:p>
          <a:p>
            <a:pPr marL="0" indent="0">
              <a:buNone/>
            </a:pPr>
            <a:endParaRPr lang="en-US" dirty="0"/>
          </a:p>
          <a:p>
            <a:pPr marL="0" indent="0">
              <a:buNone/>
            </a:pPr>
            <a:r>
              <a:rPr lang="en-US" dirty="0"/>
              <a:t>So what’s wrong with that???</a:t>
            </a:r>
          </a:p>
          <a:p>
            <a:endParaRPr lang="en-US" dirty="0"/>
          </a:p>
        </p:txBody>
      </p:sp>
    </p:spTree>
    <p:extLst>
      <p:ext uri="{BB962C8B-B14F-4D97-AF65-F5344CB8AC3E}">
        <p14:creationId xmlns:p14="http://schemas.microsoft.com/office/powerpoint/2010/main" val="527554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686</Words>
  <Application>Microsoft Office PowerPoint</Application>
  <PresentationFormat>Widescreen</PresentationFormat>
  <Paragraphs>72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Imperialism around the World</vt:lpstr>
      <vt:lpstr>The Berlin Conference</vt:lpstr>
      <vt:lpstr>The Berlin Conference</vt:lpstr>
      <vt:lpstr>The Scramble for Africa</vt:lpstr>
      <vt:lpstr>PowerPoint Presentation</vt:lpstr>
      <vt:lpstr>Economic Impact of Scramble for Africa</vt:lpstr>
      <vt:lpstr>India</vt:lpstr>
      <vt:lpstr>East India Company </vt:lpstr>
      <vt:lpstr>East India Company </vt:lpstr>
      <vt:lpstr>Sepoy Rebellion</vt:lpstr>
      <vt:lpstr>PowerPoint Presentation</vt:lpstr>
      <vt:lpstr>Effect of the Sepoy Rebellion</vt:lpstr>
      <vt:lpstr>Economic Impact </vt:lpstr>
      <vt:lpstr>Cultural Impact</vt:lpstr>
      <vt:lpstr>China</vt:lpstr>
      <vt:lpstr>Effects of the Opium War</vt:lpstr>
      <vt:lpstr>Spheres of Influence</vt:lpstr>
      <vt:lpstr>PowerPoint Presentation</vt:lpstr>
      <vt:lpstr>The Boxer Rebellion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Colonialiasm around the World</dc:title>
  <dc:creator>Pilamunga, Charles D.</dc:creator>
  <cp:lastModifiedBy>Pilamunga, Charles D.</cp:lastModifiedBy>
  <cp:revision>41</cp:revision>
  <dcterms:created xsi:type="dcterms:W3CDTF">2018-05-03T17:02:12Z</dcterms:created>
  <dcterms:modified xsi:type="dcterms:W3CDTF">2020-05-20T15:15:01Z</dcterms:modified>
</cp:coreProperties>
</file>