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7"/>
  </p:notesMasterIdLst>
  <p:sldIdLst>
    <p:sldId id="256" r:id="rId2"/>
    <p:sldId id="290" r:id="rId3"/>
    <p:sldId id="291" r:id="rId4"/>
    <p:sldId id="292" r:id="rId5"/>
    <p:sldId id="293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9" r:id="rId35"/>
    <p:sldId id="288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18" autoAdjust="0"/>
    <p:restoredTop sz="94000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E473F6-85EA-40BB-BB0E-01868CB594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C519C-B28F-4A34-8F88-97D12B8A1A0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43BA5-FF83-4C87-9B2A-8D64B732D5C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6B989-C19F-4C63-BAEA-4ABA439A0D1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D4F2F-F0EC-410B-B378-401B8CB36F8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C138B-090B-4D1C-A3AC-55D9C61B5BE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D9D55-E375-41BF-93EF-B0773E27866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1D605-5255-4DF5-B8F2-DEBF22458E4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BC971-3CEC-4E2A-8B78-7A87AC26C57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C822D-0EA9-456B-96AD-A91E994AFCE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68408-8786-4367-AC50-815BA4D2A352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19BE8-5367-48EE-8337-3CEF6994E8F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A6626-A09C-4ED2-8979-1889DA1F72A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59BAF-9D93-43D6-B152-EC27D2840AB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45739-021A-45D7-B1A6-7C7B0032198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5898D-429A-4053-8193-3ACB7FC405D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B7A9F-4D15-4BFB-AEC5-D632FCC1DA8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FC6B2-D351-43EC-A444-43B59422C56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D0DA5-17B2-41C2-87E2-8CF557CE83AC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BBE27-03E1-4EF5-A1EB-2EDF7D5D9FAE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0A96E-BABD-49E1-95D2-4BF05D99AF2F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FF79D-3F8A-47D2-8FCB-1B4CA18FC883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B34F-6F9E-4DAA-920C-7E217AC509C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324B4-05E5-4CCE-88D7-E6E2ECD7FF1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E9B8C-8D11-4F00-9F11-F86DB18EC4B7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9B95E-C311-458F-BF8D-BCF792C228DF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13A9A-B3E7-4CCD-BEE5-5A1893528A1D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B5515-9F16-4310-9597-BACEA6EF79AD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64FDD-721E-475F-9DA6-B34D55887616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2EC39-AA89-4FF7-8696-90FB101AC690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9ABF2-6014-44D6-809C-6CF974715E4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32F29-586E-443B-BBFE-2B339BF2F05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BB859-4D20-4D09-9D09-E14C753CD66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AB00B-39D8-436B-84BA-7EB00E7B0CE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CECC3-1646-4DD8-BD5B-F4503A046F5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F2F8E-E1CE-46EC-BD6C-C2F44E51981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8944-34D6-40E6-8A3E-8899FF3D69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1234-D3EE-4CAC-8867-1932C0244D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2DFA-4CCD-451D-9FE3-23E2E58381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C5F-6397-4BBA-9E2E-E0DF9C537F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B610-242E-40F5-8E2B-76074010D6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B486-E4F4-4FA6-A313-60D6A37412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FA902-E698-42BF-8313-E883385809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BDD8E-DE60-41AA-82E6-3B1EAC0875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A5956-621E-4220-BBB2-80F4639373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216FA-CDD2-40C1-90A4-10746359F3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C217A-88BC-4F2B-AFD2-F5AD5C3769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7BCE7E1-D731-44D6-8183-D596118CF3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19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Increasing Influence </a:t>
            </a:r>
            <a:br>
              <a:rPr lang="en-US" sz="4000" smtClean="0"/>
            </a:br>
            <a:r>
              <a:rPr lang="en-US" sz="4000" smtClean="0"/>
              <a:t>of Europe</a:t>
            </a:r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77F49-D92C-47CD-B98B-070678CD31AC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Italy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Series of ecclesiastical states, city-states, and principalities</a:t>
            </a:r>
          </a:p>
          <a:p>
            <a:pPr eaLnBrk="1" hangingPunct="1"/>
            <a:r>
              <a:rPr lang="en-US" smtClean="0"/>
              <a:t>Papal State directly controlled by Pope, good-sized territory in central Italy</a:t>
            </a:r>
          </a:p>
          <a:p>
            <a:pPr eaLnBrk="1" hangingPunct="1"/>
            <a:r>
              <a:rPr lang="en-US" smtClean="0"/>
              <a:t>By twelfth century, city-states increasingly displace church control in northern Italy</a:t>
            </a:r>
          </a:p>
          <a:p>
            <a:pPr eaLnBrk="1" hangingPunct="1"/>
            <a:r>
              <a:rPr lang="en-US" smtClean="0"/>
              <a:t>Normans invade southern Italy, displace Byzantine and Muslim authorities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DAED0-7072-467E-8F7F-04610879548D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Iberian Peninsula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Muslims control Iberian peninsula, eighth to twelfth century</a:t>
            </a:r>
          </a:p>
          <a:p>
            <a:pPr eaLnBrk="1" hangingPunct="1"/>
            <a:r>
              <a:rPr lang="en-US" smtClean="0"/>
              <a:t>From eleventh century on, Christian conquest of Spanish Muslim territories</a:t>
            </a:r>
          </a:p>
          <a:p>
            <a:pPr eaLnBrk="1" hangingPunct="1"/>
            <a:r>
              <a:rPr lang="en-US" smtClean="0"/>
              <a:t>Late thirteenth century, Muslims remain only in Granada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1BD78-987E-463A-890B-B57EF2992ADE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Growth of the Agricultural Economy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Increasing development of arable lands</a:t>
            </a:r>
          </a:p>
          <a:p>
            <a:pPr lvl="1" eaLnBrk="1" hangingPunct="1"/>
            <a:r>
              <a:rPr lang="en-US" smtClean="0"/>
              <a:t>Minimized threat of invading nomads</a:t>
            </a:r>
          </a:p>
          <a:p>
            <a:pPr lvl="1" eaLnBrk="1" hangingPunct="1"/>
            <a:r>
              <a:rPr lang="en-US" smtClean="0"/>
              <a:t>Clearing of swamps, forests</a:t>
            </a:r>
          </a:p>
          <a:p>
            <a:pPr eaLnBrk="1" hangingPunct="1"/>
            <a:r>
              <a:rPr lang="en-US" smtClean="0"/>
              <a:t>Improved agricultural techniques</a:t>
            </a:r>
          </a:p>
          <a:p>
            <a:pPr lvl="1" eaLnBrk="1" hangingPunct="1"/>
            <a:r>
              <a:rPr lang="en-US" smtClean="0"/>
              <a:t>Crop rotation</a:t>
            </a:r>
          </a:p>
          <a:p>
            <a:pPr lvl="1" eaLnBrk="1" hangingPunct="1"/>
            <a:r>
              <a:rPr lang="en-US" smtClean="0"/>
              <a:t>New crops, especially beans</a:t>
            </a:r>
          </a:p>
          <a:p>
            <a:pPr lvl="1" eaLnBrk="1" hangingPunct="1"/>
            <a:r>
              <a:rPr lang="en-US" smtClean="0"/>
              <a:t>Horseshoes, horse collars (horses faster than oxen)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7FAB8-980D-40D3-9D1E-523ECBB08CC2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European Population Growth, </a:t>
            </a:r>
            <a:br>
              <a:rPr lang="en-US" sz="3800" smtClean="0"/>
            </a:br>
            <a:r>
              <a:rPr lang="en-US" sz="3800" smtClean="0"/>
              <a:t>800-1300 C.E.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460375" y="1600200"/>
          <a:ext cx="8223250" cy="4530725"/>
        </p:xfrm>
        <a:graphic>
          <a:graphicData uri="http://schemas.openxmlformats.org/presentationml/2006/ole">
            <p:oleObj spid="_x0000_s1026" name="Chart" r:id="rId4" imgW="8229600" imgH="4533900" progId="MSGraph.Chart.8">
              <p:embed followColorScheme="full"/>
            </p:oleObj>
          </a:graphicData>
        </a:graphic>
      </p:graphicFrame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B8765-D7A2-462D-A7EB-4DDD369CEF97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Revival of Towns and Trade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Urbanization follows increase in food supply</a:t>
            </a:r>
          </a:p>
          <a:p>
            <a:pPr eaLnBrk="1" hangingPunct="1"/>
            <a:r>
              <a:rPr lang="en-US" smtClean="0"/>
              <a:t>Specialization of labor</a:t>
            </a:r>
          </a:p>
          <a:p>
            <a:pPr lvl="1" eaLnBrk="1" hangingPunct="1"/>
            <a:r>
              <a:rPr lang="en-US" smtClean="0"/>
              <a:t>Textile production</a:t>
            </a:r>
          </a:p>
          <a:p>
            <a:pPr eaLnBrk="1" hangingPunct="1"/>
            <a:r>
              <a:rPr lang="en-US" smtClean="0"/>
              <a:t>Mediterranean trade</a:t>
            </a:r>
          </a:p>
          <a:p>
            <a:pPr lvl="1" eaLnBrk="1" hangingPunct="1"/>
            <a:r>
              <a:rPr lang="en-US" smtClean="0"/>
              <a:t>Italy well-positioned for sea trade</a:t>
            </a:r>
          </a:p>
          <a:p>
            <a:pPr lvl="1" eaLnBrk="1" hangingPunct="1"/>
            <a:r>
              <a:rPr lang="en-US" smtClean="0"/>
              <a:t>Italian colonies established in major ports of Mediterranean, Black Sea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3557-416C-4CCD-AEE8-A6BEA5D28B48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Hanseatic League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“Hansa,” association of trading cities</a:t>
            </a:r>
          </a:p>
          <a:p>
            <a:pPr eaLnBrk="1" hangingPunct="1"/>
            <a:r>
              <a:rPr lang="en-US" smtClean="0"/>
              <a:t>Trade in Baltic and North seas</a:t>
            </a:r>
          </a:p>
          <a:p>
            <a:pPr lvl="1" eaLnBrk="1" hangingPunct="1"/>
            <a:r>
              <a:rPr lang="en-US" smtClean="0"/>
              <a:t>Poland, northern Germany, Scandinavia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32295-E2ED-4CAE-9612-E59BDA7E0AEF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Major Trade Routes of Medieval Europe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B2B37-04A2-4F24-8AE7-1E4D6D36F0C6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19463" name="Picture 7" descr="ben85646_m19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0" y="1101725"/>
            <a:ext cx="5695950" cy="48720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Change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Three Estates</a:t>
            </a:r>
          </a:p>
          <a:p>
            <a:pPr lvl="1" eaLnBrk="1" hangingPunct="1"/>
            <a:r>
              <a:rPr lang="en-US" smtClean="0"/>
              <a:t>Those who pray: clergy</a:t>
            </a:r>
          </a:p>
          <a:p>
            <a:pPr lvl="1" eaLnBrk="1" hangingPunct="1"/>
            <a:r>
              <a:rPr lang="en-US" smtClean="0"/>
              <a:t>Those who fight: knights</a:t>
            </a:r>
          </a:p>
          <a:p>
            <a:pPr lvl="1" eaLnBrk="1" hangingPunct="1"/>
            <a:r>
              <a:rPr lang="en-US" smtClean="0"/>
              <a:t>Those who work: peasants</a:t>
            </a:r>
          </a:p>
          <a:p>
            <a:pPr eaLnBrk="1" hangingPunct="1"/>
            <a:r>
              <a:rPr lang="en-US" smtClean="0"/>
              <a:t>Oversimplification of complex social reality</a:t>
            </a:r>
          </a:p>
          <a:p>
            <a:pPr lvl="1" eaLnBrk="1" hangingPunct="1"/>
            <a:endParaRPr lang="en-US" smtClean="0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DDF07-6BA3-4AAB-BAB3-9B1AC22587F8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Chivalry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Code of conduct for nobles</a:t>
            </a:r>
          </a:p>
          <a:p>
            <a:pPr eaLnBrk="1" hangingPunct="1"/>
            <a:r>
              <a:rPr lang="en-US" smtClean="0"/>
              <a:t>Sponsored by Church to minimize fighting among Christians</a:t>
            </a:r>
          </a:p>
          <a:p>
            <a:pPr eaLnBrk="1" hangingPunct="1"/>
            <a:r>
              <a:rPr lang="en-US" smtClean="0"/>
              <a:t>Technically, knight to dedicate his efforts to promotion of Christianity</a:t>
            </a:r>
          </a:p>
          <a:p>
            <a:pPr lvl="1" eaLnBrk="1" hangingPunct="1"/>
            <a:r>
              <a:rPr lang="en-US" smtClean="0"/>
              <a:t>Protection of women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C1226-4723-46F9-AB75-B49D253DE3DE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Troubadours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of traveling poets, minstrels, entertainers</a:t>
            </a:r>
          </a:p>
          <a:p>
            <a:pPr eaLnBrk="1" hangingPunct="1"/>
            <a:r>
              <a:rPr lang="en-US" smtClean="0"/>
              <a:t>Borrowed Islamic traditions of love poetry</a:t>
            </a:r>
          </a:p>
          <a:p>
            <a:pPr eaLnBrk="1" hangingPunct="1"/>
            <a:r>
              <a:rPr lang="en-US" smtClean="0"/>
              <a:t>Spread of cultural ideas to Europe</a:t>
            </a:r>
          </a:p>
          <a:p>
            <a:pPr lvl="1" eaLnBrk="1" hangingPunct="1"/>
            <a:r>
              <a:rPr lang="en-US" smtClean="0"/>
              <a:t>Popular among aristocratic women</a:t>
            </a:r>
          </a:p>
          <a:p>
            <a:pPr lvl="1" eaLnBrk="1" hangingPunct="1"/>
            <a:r>
              <a:rPr lang="en-US" smtClean="0"/>
              <a:t>Eleanor of Aquitaine (1122-1204) major supporter</a:t>
            </a:r>
          </a:p>
          <a:p>
            <a:pPr eaLnBrk="1" hangingPunct="1"/>
            <a:r>
              <a:rPr lang="en-US" smtClean="0"/>
              <a:t>Popularization of idea of romantic love, refinement of European knights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67F3F-9C05-4228-85BD-B4FE4B1D7C84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Late Byzantine Empire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Eleventh century, wealthy landowners undermine the theme system</a:t>
            </a:r>
          </a:p>
          <a:p>
            <a:pPr lvl="1" eaLnBrk="1" hangingPunct="1"/>
            <a:r>
              <a:rPr lang="en-US" smtClean="0"/>
              <a:t>Free peasants become dependent agricultural laborers</a:t>
            </a:r>
          </a:p>
          <a:p>
            <a:pPr lvl="1" eaLnBrk="1" hangingPunct="1"/>
            <a:r>
              <a:rPr lang="en-US" smtClean="0"/>
              <a:t>Diminished tax receipts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A683D-6FE8-4C0B-AFD0-C6AF8AD24C11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Independent Cities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Additions to class of “those who work”</a:t>
            </a:r>
          </a:p>
          <a:p>
            <a:pPr lvl="1" eaLnBrk="1" hangingPunct="1"/>
            <a:r>
              <a:rPr lang="en-US" smtClean="0"/>
              <a:t>Merchants, artisans, physicians, lawyers, etc.</a:t>
            </a:r>
          </a:p>
          <a:p>
            <a:pPr eaLnBrk="1" hangingPunct="1"/>
            <a:r>
              <a:rPr lang="en-US" smtClean="0"/>
              <a:t>Awkward fit into in the framework of medieval political order</a:t>
            </a:r>
          </a:p>
          <a:p>
            <a:pPr eaLnBrk="1" hangingPunct="1"/>
            <a:r>
              <a:rPr lang="en-US" smtClean="0"/>
              <a:t>By late eleventh century, towns demand charters of integration for greater self-government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B84A6-8AFF-4400-8E66-1ED15FEDD47A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Guilds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Organizations of merchants, workers, artisans</a:t>
            </a:r>
          </a:p>
          <a:p>
            <a:pPr eaLnBrk="1" hangingPunct="1"/>
            <a:r>
              <a:rPr lang="en-US" smtClean="0"/>
              <a:t>By thirteenth century, guilds control good portion of urban economy</a:t>
            </a:r>
          </a:p>
          <a:p>
            <a:pPr lvl="1" eaLnBrk="1" hangingPunct="1"/>
            <a:r>
              <a:rPr lang="en-US" smtClean="0"/>
              <a:t>Price and quality control</a:t>
            </a:r>
          </a:p>
          <a:p>
            <a:pPr lvl="1" eaLnBrk="1" hangingPunct="1"/>
            <a:r>
              <a:rPr lang="en-US" smtClean="0"/>
              <a:t>Membership</a:t>
            </a:r>
          </a:p>
          <a:p>
            <a:pPr eaLnBrk="1" hangingPunct="1"/>
            <a:r>
              <a:rPr lang="en-US" smtClean="0"/>
              <a:t>Created social support network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065F-8B14-4E60-9BF7-717D38C4E526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 Women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economic opportunities for women</a:t>
            </a:r>
          </a:p>
          <a:p>
            <a:pPr eaLnBrk="1" hangingPunct="1"/>
            <a:r>
              <a:rPr lang="en-US" smtClean="0"/>
              <a:t>Dominated needle trade</a:t>
            </a:r>
          </a:p>
          <a:p>
            <a:pPr eaLnBrk="1" hangingPunct="1"/>
            <a:r>
              <a:rPr lang="en-US" smtClean="0"/>
              <a:t>Representation in wide variety of trades</a:t>
            </a:r>
          </a:p>
          <a:p>
            <a:pPr eaLnBrk="1" hangingPunct="1"/>
            <a:r>
              <a:rPr lang="en-US" smtClean="0"/>
              <a:t>Admitted to most guilds</a:t>
            </a:r>
          </a:p>
          <a:p>
            <a:pPr lvl="1" eaLnBrk="1" hangingPunct="1"/>
            <a:r>
              <a:rPr lang="en-US" smtClean="0"/>
              <a:t>Some guilds for women only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3E2AC-014D-4647-BBAD-BAB06E57A17F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Cathedral Schools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During early middle ages, European society too unstable to provide institutions of advanced learning</a:t>
            </a:r>
          </a:p>
          <a:p>
            <a:pPr eaLnBrk="1" hangingPunct="1">
              <a:defRPr/>
            </a:pPr>
            <a:r>
              <a:rPr lang="en-US" dirty="0" smtClean="0"/>
              <a:t>Some rudimentary education at monasteries, occasional scholars at courts</a:t>
            </a:r>
          </a:p>
          <a:p>
            <a:pPr eaLnBrk="1" hangingPunct="1">
              <a:defRPr/>
            </a:pPr>
            <a:r>
              <a:rPr lang="en-US" dirty="0" smtClean="0"/>
              <a:t>High middle ages (1000-1300 C.E.), increasing wealth makes education possible</a:t>
            </a:r>
          </a:p>
          <a:p>
            <a:pPr eaLnBrk="1" hangingPunct="1">
              <a:defRPr/>
            </a:pPr>
            <a:r>
              <a:rPr lang="en-US" dirty="0" smtClean="0"/>
              <a:t>Schools based in cathedrals</a:t>
            </a:r>
          </a:p>
          <a:p>
            <a:pPr eaLnBrk="1" hangingPunct="1">
              <a:defRPr/>
            </a:pPr>
            <a:r>
              <a:rPr lang="en-US" dirty="0" smtClean="0"/>
              <a:t>Curriculum of Latin writings</a:t>
            </a:r>
          </a:p>
          <a:p>
            <a:pPr lvl="1" eaLnBrk="1" hangingPunct="1">
              <a:defRPr/>
            </a:pPr>
            <a:r>
              <a:rPr lang="en-US" dirty="0" smtClean="0"/>
              <a:t>Literature, philosophy, some law, medicine, theology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A49EF-2910-410C-9FC8-80D871A8BD23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Universities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 guilds formed in twelfth century</a:t>
            </a:r>
          </a:p>
          <a:p>
            <a:pPr eaLnBrk="1" hangingPunct="1"/>
            <a:r>
              <a:rPr lang="en-US" smtClean="0"/>
              <a:t>Both student and faculty organizations</a:t>
            </a:r>
          </a:p>
          <a:p>
            <a:pPr eaLnBrk="1" hangingPunct="1"/>
            <a:r>
              <a:rPr lang="en-US" smtClean="0"/>
              <a:t>Higher standards of education promoted</a:t>
            </a:r>
          </a:p>
          <a:p>
            <a:pPr eaLnBrk="1" hangingPunct="1"/>
            <a:r>
              <a:rPr lang="en-US" smtClean="0"/>
              <a:t>Treatment of students in town major source of concern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E2654-123C-4521-9E59-2DF98D469526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Influence of Aristotle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Latin translations of Byzantine Greek texts circulate in Europe</a:t>
            </a:r>
          </a:p>
          <a:p>
            <a:pPr eaLnBrk="1" hangingPunct="1"/>
            <a:r>
              <a:rPr lang="en-US" smtClean="0"/>
              <a:t>Jewish and Muslim scholars provide other translations from Arabic translations</a:t>
            </a:r>
          </a:p>
          <a:p>
            <a:pPr eaLnBrk="1" hangingPunct="1"/>
            <a:r>
              <a:rPr lang="en-US" smtClean="0"/>
              <a:t>St. Thomas Aquinas (1225-1274), major proponent of Scholasticism</a:t>
            </a:r>
          </a:p>
          <a:p>
            <a:pPr lvl="1" eaLnBrk="1" hangingPunct="1"/>
            <a:r>
              <a:rPr lang="en-US" smtClean="0"/>
              <a:t>Synthesis of Christianity and Aristotle</a:t>
            </a:r>
          </a:p>
          <a:p>
            <a:pPr lvl="1" eaLnBrk="1" hangingPunct="1"/>
            <a:r>
              <a:rPr lang="en-US" smtClean="0"/>
              <a:t>University of Paris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6826-0402-4848-BF37-D1CEF10AA246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Popular Religion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at large remained unaffected by Scholasticism</a:t>
            </a:r>
          </a:p>
          <a:p>
            <a:pPr eaLnBrk="1" hangingPunct="1"/>
            <a:r>
              <a:rPr lang="en-US" smtClean="0"/>
              <a:t>The seven sacraments gain ritual popularity</a:t>
            </a:r>
          </a:p>
          <a:p>
            <a:pPr lvl="1" eaLnBrk="1" hangingPunct="1"/>
            <a:r>
              <a:rPr lang="en-US" smtClean="0"/>
              <a:t>Especially Eucharist</a:t>
            </a:r>
          </a:p>
          <a:p>
            <a:pPr eaLnBrk="1" hangingPunct="1"/>
            <a:r>
              <a:rPr lang="en-US" smtClean="0"/>
              <a:t>Devotion to saints</a:t>
            </a:r>
          </a:p>
          <a:p>
            <a:pPr lvl="1" eaLnBrk="1" hangingPunct="1"/>
            <a:r>
              <a:rPr lang="en-US" smtClean="0"/>
              <a:t>Heavenly intercession, pilgrimages, veneration of relics</a:t>
            </a:r>
          </a:p>
          <a:p>
            <a:pPr eaLnBrk="1" hangingPunct="1"/>
            <a:r>
              <a:rPr lang="en-US" smtClean="0"/>
              <a:t>The Virgin Mary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8CC85-E7C4-46E5-A31F-266477E92491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Religious Movements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Rebellion against perceived materialism of Roman Catholic church</a:t>
            </a:r>
          </a:p>
          <a:p>
            <a:pPr eaLnBrk="1" hangingPunct="1"/>
            <a:r>
              <a:rPr lang="en-US" smtClean="0"/>
              <a:t>St. Dominic (1170-1221) and St. Francis (1182-1226) create orders of mendicants</a:t>
            </a:r>
          </a:p>
          <a:p>
            <a:pPr lvl="1" eaLnBrk="1" hangingPunct="1"/>
            <a:r>
              <a:rPr lang="en-US" smtClean="0"/>
              <a:t>Vows of poverty</a:t>
            </a:r>
          </a:p>
          <a:p>
            <a:pPr eaLnBrk="1" hangingPunct="1"/>
            <a:r>
              <a:rPr lang="en-US" smtClean="0"/>
              <a:t>Popular preachers</a:t>
            </a:r>
          </a:p>
          <a:p>
            <a:pPr eaLnBrk="1" hangingPunct="1"/>
            <a:r>
              <a:rPr lang="en-US" smtClean="0"/>
              <a:t>Religious zealots, very opposed to heretical movements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5ABC0-7D3A-4F16-BEE4-2248473A0CD8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Popular Heresy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Waldensians (southern France, northern Italy)</a:t>
            </a:r>
          </a:p>
          <a:p>
            <a:pPr lvl="1" eaLnBrk="1" hangingPunct="1"/>
            <a:r>
              <a:rPr lang="en-US" smtClean="0"/>
              <a:t>Urged more lay control of preaching, sacraments</a:t>
            </a:r>
          </a:p>
          <a:p>
            <a:pPr eaLnBrk="1" hangingPunct="1"/>
            <a:r>
              <a:rPr lang="en-US" smtClean="0"/>
              <a:t>Bogomils; Cathars (Albigensians)</a:t>
            </a:r>
          </a:p>
          <a:p>
            <a:pPr lvl="1" eaLnBrk="1" hangingPunct="1"/>
            <a:r>
              <a:rPr lang="en-US" smtClean="0"/>
              <a:t>Flourished in both Byzantium and western Europe</a:t>
            </a:r>
          </a:p>
          <a:p>
            <a:pPr lvl="1" eaLnBrk="1" hangingPunct="1"/>
            <a:r>
              <a:rPr lang="en-US" smtClean="0"/>
              <a:t>Ascetic regimes; rejection of official church</a:t>
            </a:r>
          </a:p>
          <a:p>
            <a:pPr lvl="1" eaLnBrk="1" hangingPunct="1"/>
            <a:r>
              <a:rPr lang="en-US" smtClean="0"/>
              <a:t>Government and church mount campaign to destroy both</a:t>
            </a:r>
          </a:p>
          <a:p>
            <a:pPr lvl="2" eaLnBrk="1" hangingPunct="1"/>
            <a:r>
              <a:rPr lang="en-US" smtClean="0"/>
              <a:t>By fourteenth century, only around in a few remote locations</a:t>
            </a:r>
          </a:p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D1E31-DEB1-494D-A7CF-5B1F141B0FCF}" type="slidenum">
              <a:rPr lang="en-US" altLang="en-US"/>
              <a:pPr>
                <a:defRPr/>
              </a:pPr>
              <a:t>28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Medieval Expansion of Europe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Atlantic and Baltic colonization</a:t>
            </a:r>
          </a:p>
          <a:p>
            <a:pPr lvl="1" eaLnBrk="1" hangingPunct="1"/>
            <a:r>
              <a:rPr lang="en-US" smtClean="0"/>
              <a:t>Scandinavians explore North Atlantic Ocean</a:t>
            </a:r>
          </a:p>
          <a:p>
            <a:pPr lvl="2" eaLnBrk="1" hangingPunct="1"/>
            <a:r>
              <a:rPr lang="en-US" smtClean="0"/>
              <a:t>Iceland, Greenland, Vinland (Canada)</a:t>
            </a:r>
          </a:p>
          <a:p>
            <a:pPr lvl="2" eaLnBrk="1" hangingPunct="1"/>
            <a:r>
              <a:rPr lang="en-US" smtClean="0"/>
              <a:t>Canadian settlements do not succeed</a:t>
            </a:r>
          </a:p>
          <a:p>
            <a:pPr lvl="1" eaLnBrk="1" hangingPunct="1"/>
            <a:r>
              <a:rPr lang="en-US" smtClean="0"/>
              <a:t>Kings of Denmark nominally convert to Christianity; Sweden and Finland follow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D7FA8-5726-4213-BD3B-0FB9F5DB55E0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 from the West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Western European economic development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Normans from Scandinavia press on Byzantine territories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Crusades of twelfth and thirteenth centuries rampage through Byzantine territory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Constantinople sacked, 1204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A6BF2-784F-4335-BC2D-EBE653B7BD05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Crusading Orders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Religious Christians form military-religious orders</a:t>
            </a:r>
          </a:p>
          <a:p>
            <a:pPr lvl="1" eaLnBrk="1" hangingPunct="1"/>
            <a:r>
              <a:rPr lang="en-US" smtClean="0"/>
              <a:t>Templars, Hospitallers, Teutonic Knights</a:t>
            </a:r>
          </a:p>
          <a:p>
            <a:pPr eaLnBrk="1" hangingPunct="1"/>
            <a:r>
              <a:rPr lang="en-US" smtClean="0"/>
              <a:t>Religious vows of opposition to Islam, paganism</a:t>
            </a:r>
          </a:p>
          <a:p>
            <a:pPr eaLnBrk="1" hangingPunct="1"/>
            <a:r>
              <a:rPr lang="en-US" smtClean="0"/>
              <a:t>Founded churches and monasteries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8452F-0ACA-4053-BC71-412F094B16FA}" type="slidenum">
              <a:rPr lang="en-US" altLang="en-US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Reconquest of Sicily and Spain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Sicily taken by Muslims in ninth century, reconquered by Normans in eleventh century</a:t>
            </a:r>
          </a:p>
          <a:p>
            <a:pPr lvl="1" eaLnBrk="1" hangingPunct="1"/>
            <a:r>
              <a:rPr lang="en-US" smtClean="0"/>
              <a:t>Slow displacement of Islam</a:t>
            </a:r>
          </a:p>
          <a:p>
            <a:pPr lvl="1" eaLnBrk="1" hangingPunct="1"/>
            <a:r>
              <a:rPr lang="en-US" smtClean="0"/>
              <a:t>Opportunity for cross-cultural fertilization</a:t>
            </a:r>
          </a:p>
          <a:p>
            <a:pPr eaLnBrk="1" hangingPunct="1"/>
            <a:r>
              <a:rPr lang="en-US" smtClean="0"/>
              <a:t>Two small Christian states survive Muslim conquest</a:t>
            </a:r>
          </a:p>
          <a:p>
            <a:pPr eaLnBrk="1" hangingPunct="1"/>
            <a:r>
              <a:rPr lang="en-US" smtClean="0"/>
              <a:t>Become nucleus of reconquest, 1060s-1492</a:t>
            </a:r>
          </a:p>
          <a:p>
            <a:pPr eaLnBrk="1" hangingPunct="1"/>
            <a:r>
              <a:rPr lang="en-US" smtClean="0"/>
              <a:t>Rapid, forceful assertions of Christian authority</a:t>
            </a: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DAFD-A7A2-4BBF-B0FF-5CBE9F87A4AA}" type="slidenum">
              <a:rPr lang="en-US" altLang="en-US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of the Crusades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Pope Urban II calls for liberation of Jerusalem from Muslim control, 1095</a:t>
            </a:r>
          </a:p>
          <a:p>
            <a:pPr lvl="1" eaLnBrk="1" hangingPunct="1"/>
            <a:r>
              <a:rPr lang="en-US" smtClean="0"/>
              <a:t>Council of Clermont</a:t>
            </a:r>
          </a:p>
          <a:p>
            <a:pPr eaLnBrk="1" hangingPunct="1"/>
            <a:r>
              <a:rPr lang="en-US" smtClean="0"/>
              <a:t>“Deus vult” – “God wills it!”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75585-26F1-4D5A-859C-D184FA10C99D}" type="slidenum">
              <a:rPr lang="en-US" altLang="en-US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Crusade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1096-1099, more organized expedition</a:t>
            </a:r>
          </a:p>
          <a:p>
            <a:pPr eaLnBrk="1" hangingPunct="1"/>
            <a:r>
              <a:rPr lang="en-US" smtClean="0"/>
              <a:t>Captures Jerusalem, largely due to poor Muslim organization</a:t>
            </a:r>
          </a:p>
          <a:p>
            <a:pPr eaLnBrk="1" hangingPunct="1"/>
            <a:r>
              <a:rPr lang="en-US" smtClean="0"/>
              <a:t>Salah al-Din (Saladin) recaptures Jerusalem in 1187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43244-F1DC-43E6-B90A-A049779DE923}" type="slidenum">
              <a:rPr lang="en-US" altLang="en-US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Medieval Expansion of Europe, 1000-1250 C.E.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9B984-EA8B-41D4-87AD-18276D6F7E5E}" type="slidenum">
              <a:rPr lang="en-US" altLang="en-US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37895" name="Picture 7" descr="ben85646_m19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49400"/>
            <a:ext cx="5735638" cy="4338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Later Crusades and Their Consequences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Five crusades by mid-thirteenth century, none successful</a:t>
            </a:r>
          </a:p>
          <a:p>
            <a:pPr eaLnBrk="1" hangingPunct="1"/>
            <a:r>
              <a:rPr lang="en-US" smtClean="0"/>
              <a:t>Fourth crusade destroys Constantinople, 1202-1204</a:t>
            </a:r>
          </a:p>
          <a:p>
            <a:pPr eaLnBrk="1" hangingPunct="1"/>
            <a:r>
              <a:rPr lang="en-US" smtClean="0"/>
              <a:t>Yet Crusades provide direct contact with Muslim ideologies, trade</a:t>
            </a:r>
          </a:p>
          <a:p>
            <a:pPr lvl="1" eaLnBrk="1" hangingPunct="1"/>
            <a:r>
              <a:rPr lang="en-US" smtClean="0"/>
              <a:t>Aristotle, “Arabic” numerals, paper production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2814B-507A-42FA-ADB0-50ECC3A2439E}" type="slidenum">
              <a:rPr lang="en-US" altLang="en-US"/>
              <a:pPr>
                <a:defRPr/>
              </a:pPr>
              <a:t>35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 from the East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Muslim Saljuqs invade Anatolia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Threatens grain supply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Defeat of Byzantine army in 1071 creates civil conflict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Period of steady decline until Ottoman Turks capture Constantinople in 1453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Renamed Istanbul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cs typeface="Times New Roman" pitchFamily="18" charset="0"/>
            </a:endParaRP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0095A-D783-4228-A455-6C4FB6BB21D4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Regional States of Medieval Europe, 1000-1300 C.E.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B2E26-8FE7-41D1-AB46-A804B7276B72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223" name="Picture 7" descr="ben85646_m19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03363"/>
            <a:ext cx="5762625" cy="43640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Holy Roman Empire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Otto I of Saxony takes advantage of decline of Carolingian empire to establish kingdom in north Germany, mid-tenth century C.E.</a:t>
            </a:r>
          </a:p>
          <a:p>
            <a:pPr eaLnBrk="1" hangingPunct="1"/>
            <a:r>
              <a:rPr lang="en-US" smtClean="0"/>
              <a:t>Military forays into eastern Europe</a:t>
            </a:r>
          </a:p>
          <a:p>
            <a:pPr eaLnBrk="1" hangingPunct="1"/>
            <a:r>
              <a:rPr lang="en-US" smtClean="0"/>
              <a:t>Twice enters Italy to aid Roman Catholic church</a:t>
            </a:r>
          </a:p>
          <a:p>
            <a:pPr eaLnBrk="1" hangingPunct="1"/>
            <a:r>
              <a:rPr lang="en-US" smtClean="0"/>
              <a:t>Pope John XII names Otto emperor of Holy Roman Empire, 962 C.E.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F35B7-104B-4E2C-8517-DEB9BC103FE7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Tensions between Emperors and the Church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Investiture Contest, late eleventh to early twelfth century</a:t>
            </a:r>
          </a:p>
          <a:p>
            <a:pPr eaLnBrk="1" hangingPunct="1"/>
            <a:r>
              <a:rPr lang="en-US" smtClean="0"/>
              <a:t>Pope Gregory VII (1073-1085) attempts to end practice of lay investiture</a:t>
            </a:r>
          </a:p>
          <a:p>
            <a:pPr eaLnBrk="1" hangingPunct="1"/>
            <a:r>
              <a:rPr lang="en-US" smtClean="0"/>
              <a:t>Excommunicates Emperor Henry IV (1056-1106)</a:t>
            </a:r>
          </a:p>
          <a:p>
            <a:pPr eaLnBrk="1" hangingPunct="1"/>
            <a:r>
              <a:rPr lang="en-US" smtClean="0"/>
              <a:t>German peoples take opportunity to rebel</a:t>
            </a:r>
          </a:p>
          <a:p>
            <a:pPr lvl="1" eaLnBrk="1" hangingPunct="1"/>
            <a:r>
              <a:rPr lang="en-US" smtClean="0"/>
              <a:t>Quashed with difficulty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DA245-F372-405E-9146-1AD421CE6A99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Frederick Barbarossa </a:t>
            </a:r>
            <a:br>
              <a:rPr lang="en-US" smtClean="0"/>
            </a:br>
            <a:r>
              <a:rPr lang="en-US" smtClean="0"/>
              <a:t>(r. 1152-1190 C.E.)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Frederick I, “red beard”</a:t>
            </a:r>
          </a:p>
          <a:p>
            <a:pPr eaLnBrk="1" hangingPunct="1"/>
            <a:r>
              <a:rPr lang="en-US" smtClean="0"/>
              <a:t>Attempt to absorb Lombardy (northern Italy)</a:t>
            </a:r>
          </a:p>
          <a:p>
            <a:pPr eaLnBrk="1" hangingPunct="1"/>
            <a:r>
              <a:rPr lang="en-US" smtClean="0"/>
              <a:t>Popes did not want him to gain that much power, enlisted aid from other states</a:t>
            </a:r>
          </a:p>
          <a:p>
            <a:pPr eaLnBrk="1" hangingPunct="1"/>
            <a:r>
              <a:rPr lang="en-US" smtClean="0"/>
              <a:t>Frederick forced to back down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64176-C3B7-4032-97FA-33D7708234CC}" type="slidenum">
              <a:rPr lang="en-US" altLang="en-US" smtClean="0"/>
              <a:pPr>
                <a:defRPr/>
              </a:pPr>
              <a:t>8</a:t>
            </a:fld>
            <a:endParaRPr lang="en-US" altLang="en-US" dirty="0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Regional Monarchies: </a:t>
            </a:r>
            <a:br>
              <a:rPr lang="en-US" smtClean="0"/>
            </a:br>
            <a:r>
              <a:rPr lang="en-US" smtClean="0"/>
              <a:t>France and England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Capetian France</a:t>
            </a:r>
          </a:p>
          <a:p>
            <a:pPr lvl="1" eaLnBrk="1" hangingPunct="1"/>
            <a:r>
              <a:rPr lang="en-US" smtClean="0"/>
              <a:t>Hugh Capet succeeds last Carolingian Emperor, 987 C.E.</a:t>
            </a:r>
          </a:p>
          <a:p>
            <a:pPr lvl="1" eaLnBrk="1" hangingPunct="1"/>
            <a:r>
              <a:rPr lang="en-US" smtClean="0"/>
              <a:t>Slowly expands authority out from Paris</a:t>
            </a:r>
          </a:p>
          <a:p>
            <a:pPr eaLnBrk="1" hangingPunct="1"/>
            <a:r>
              <a:rPr lang="en-US" smtClean="0"/>
              <a:t>Normans in England</a:t>
            </a:r>
          </a:p>
          <a:p>
            <a:pPr lvl="1" eaLnBrk="1" hangingPunct="1"/>
            <a:r>
              <a:rPr lang="en-US" smtClean="0"/>
              <a:t>Invade England in 1066 under William the Conqueror</a:t>
            </a:r>
          </a:p>
          <a:p>
            <a:pPr lvl="1" eaLnBrk="1" hangingPunct="1"/>
            <a:r>
              <a:rPr lang="en-US" smtClean="0"/>
              <a:t>Dominate Angles, Saxons, and other Germanic groups</a:t>
            </a:r>
          </a:p>
          <a:p>
            <a:pPr lvl="1"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 dirty="0" smtClean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31113-D5E6-427B-8AE2-D66DDAA2A556}" type="slidenum">
              <a:rPr lang="en-US" altLang="en-US" smtClean="0"/>
              <a:pPr>
                <a:defRPr/>
              </a:pPr>
              <a:t>9</a:t>
            </a:fld>
            <a:endParaRPr lang="en-US" altLang="en-US" dirty="0" smtClean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4"/>
  <p:tag name="MMPROD_UIDATA" val="&lt;database version=&quot;7.0&quot;&gt;&lt;object type=&quot;1&quot; unique_id=&quot;10001&quot;&gt;&lt;object type=&quot;8&quot; unique_id=&quot;11539&quot;&gt;&lt;/object&gt;&lt;object type=&quot;2&quot; unique_id=&quot;11540&quot;&gt;&lt;object type=&quot;3&quot; unique_id=&quot;11541&quot;&gt;&lt;property id=&quot;20148&quot; value=&quot;5&quot;/&gt;&lt;property id=&quot;20300&quot; value=&quot;Slide 1 - &amp;quot;Chapter 19&amp;quot;&quot;/&gt;&lt;property id=&quot;20307&quot; value=&quot;256&quot;/&gt;&lt;/object&gt;&lt;object type=&quot;3&quot; unique_id=&quot;11542&quot;&gt;&lt;property id=&quot;20148&quot; value=&quot;5&quot;/&gt;&lt;property id=&quot;20300&quot; value=&quot;Slide 2 - &amp;quot;The Late Byzantine Empire&amp;quot;&quot;/&gt;&lt;property id=&quot;20307&quot; value=&quot;290&quot;/&gt;&lt;/object&gt;&lt;object type=&quot;3&quot; unique_id=&quot;11543&quot;&gt;&lt;property id=&quot;20148&quot; value=&quot;5&quot;/&gt;&lt;property id=&quot;20300&quot; value=&quot;Slide 3 - &amp;quot;Challenges from the West&amp;quot;&quot;/&gt;&lt;property id=&quot;20307&quot; value=&quot;291&quot;/&gt;&lt;/object&gt;&lt;object type=&quot;3&quot; unique_id=&quot;11544&quot;&gt;&lt;property id=&quot;20148&quot; value=&quot;5&quot;/&gt;&lt;property id=&quot;20300&quot; value=&quot;Slide 4 - &amp;quot;Challenges from the East&amp;quot;&quot;/&gt;&lt;property id=&quot;20307&quot; value=&quot;292&quot;/&gt;&lt;/object&gt;&lt;object type=&quot;3&quot; unique_id=&quot;11545&quot;&gt;&lt;property id=&quot;20148&quot; value=&quot;5&quot;/&gt;&lt;property id=&quot;20300&quot; value=&quot;Slide 5 - &amp;quot;The Regional States of Medieval Europe, 1000-1300 C.E.&amp;quot;&quot;/&gt;&lt;property id=&quot;20307&quot; value=&quot;293&quot;/&gt;&lt;/object&gt;&lt;object type=&quot;3&quot; unique_id=&quot;11546&quot;&gt;&lt;property id=&quot;20148&quot; value=&quot;5&quot;/&gt;&lt;property id=&quot;20300&quot; value=&quot;Slide 6 - &amp;quot;The Holy Roman Empire&amp;quot;&quot;/&gt;&lt;property id=&quot;20307&quot; value=&quot;259&quot;/&gt;&lt;/object&gt;&lt;object type=&quot;3&quot; unique_id=&quot;11547&quot;&gt;&lt;property id=&quot;20148&quot; value=&quot;5&quot;/&gt;&lt;property id=&quot;20300&quot; value=&quot;Slide 7 - &amp;quot;Tensions between Emperors and the Church&amp;quot;&quot;/&gt;&lt;property id=&quot;20307&quot; value=&quot;260&quot;/&gt;&lt;/object&gt;&lt;object type=&quot;3&quot; unique_id=&quot;11548&quot;&gt;&lt;property id=&quot;20148&quot; value=&quot;5&quot;/&gt;&lt;property id=&quot;20300&quot; value=&quot;Slide 8 - &amp;quot;Frederick Barbarossa &amp;#x0D;&amp;#x0A;(r. 1152-1190 C.E.)&amp;quot;&quot;/&gt;&lt;property id=&quot;20307&quot; value=&quot;262&quot;/&gt;&lt;/object&gt;&lt;object type=&quot;3&quot; unique_id=&quot;11549&quot;&gt;&lt;property id=&quot;20148&quot; value=&quot;5&quot;/&gt;&lt;property id=&quot;20300&quot; value=&quot;Slide 9 - &amp;quot;Regional Monarchies: &amp;#x0D;&amp;#x0A;France and England&amp;quot;&quot;/&gt;&lt;property id=&quot;20307&quot; value=&quot;263&quot;/&gt;&lt;/object&gt;&lt;object type=&quot;3&quot; unique_id=&quot;11550&quot;&gt;&lt;property id=&quot;20148&quot; value=&quot;5&quot;/&gt;&lt;property id=&quot;20300&quot; value=&quot;Slide 10 - &amp;quot;Italy&amp;quot;&quot;/&gt;&lt;property id=&quot;20307&quot; value=&quot;264&quot;/&gt;&lt;/object&gt;&lt;object type=&quot;3&quot; unique_id=&quot;11551&quot;&gt;&lt;property id=&quot;20148&quot; value=&quot;5&quot;/&gt;&lt;property id=&quot;20300&quot; value=&quot;Slide 11 - &amp;quot;Iberian Peninsula&amp;quot;&quot;/&gt;&lt;property id=&quot;20307&quot; value=&quot;265&quot;/&gt;&lt;/object&gt;&lt;object type=&quot;3&quot; unique_id=&quot;11552&quot;&gt;&lt;property id=&quot;20148&quot; value=&quot;5&quot;/&gt;&lt;property id=&quot;20300&quot; value=&quot;Slide 12 - &amp;quot;Growth of the Agricultural Economy&amp;quot;&quot;/&gt;&lt;property id=&quot;20307&quot; value=&quot;266&quot;/&gt;&lt;/object&gt;&lt;object type=&quot;3&quot; unique_id=&quot;11553&quot;&gt;&lt;property id=&quot;20148&quot; value=&quot;5&quot;/&gt;&lt;property id=&quot;20300&quot; value=&quot;Slide 13 - &amp;quot;European Population Growth, &amp;#x0D;&amp;#x0A;800-1300 C.E.&amp;quot;&quot;/&gt;&lt;property id=&quot;20307&quot; value=&quot;267&quot;/&gt;&lt;/object&gt;&lt;object type=&quot;3&quot; unique_id=&quot;11554&quot;&gt;&lt;property id=&quot;20148&quot; value=&quot;5&quot;/&gt;&lt;property id=&quot;20300&quot; value=&quot;Slide 14 - &amp;quot;Revival of Towns and Trade&amp;quot;&quot;/&gt;&lt;property id=&quot;20307&quot; value=&quot;268&quot;/&gt;&lt;/object&gt;&lt;object type=&quot;3&quot; unique_id=&quot;11555&quot;&gt;&lt;property id=&quot;20148&quot; value=&quot;5&quot;/&gt;&lt;property id=&quot;20300&quot; value=&quot;Slide 15 - &amp;quot;The Hanseatic League&amp;quot;&quot;/&gt;&lt;property id=&quot;20307&quot; value=&quot;269&quot;/&gt;&lt;/object&gt;&lt;object type=&quot;3&quot; unique_id=&quot;11556&quot;&gt;&lt;property id=&quot;20148&quot; value=&quot;5&quot;/&gt;&lt;property id=&quot;20300&quot; value=&quot;Slide 16 - &amp;quot;Major Trade Routes of Medieval Europe&amp;quot;&quot;/&gt;&lt;property id=&quot;20307&quot; value=&quot;294&quot;/&gt;&lt;/object&gt;&lt;object type=&quot;3&quot; unique_id=&quot;11557&quot;&gt;&lt;property id=&quot;20148&quot; value=&quot;5&quot;/&gt;&lt;property id=&quot;20300&quot; value=&quot;Slide 17 - &amp;quot;Social Change&amp;quot;&quot;/&gt;&lt;property id=&quot;20307&quot; value=&quot;270&quot;/&gt;&lt;/object&gt;&lt;object type=&quot;3&quot; unique_id=&quot;11558&quot;&gt;&lt;property id=&quot;20148&quot; value=&quot;5&quot;/&gt;&lt;property id=&quot;20300&quot; value=&quot;Slide 18 - &amp;quot;Chivalry&amp;quot;&quot;/&gt;&lt;property id=&quot;20307&quot; value=&quot;271&quot;/&gt;&lt;/object&gt;&lt;object type=&quot;3&quot; unique_id=&quot;11559&quot;&gt;&lt;property id=&quot;20148&quot; value=&quot;5&quot;/&gt;&lt;property id=&quot;20300&quot; value=&quot;Slide 19 - &amp;quot;Troubadours&amp;quot;&quot;/&gt;&lt;property id=&quot;20307&quot; value=&quot;272&quot;/&gt;&lt;/object&gt;&lt;object type=&quot;3&quot; unique_id=&quot;11560&quot;&gt;&lt;property id=&quot;20148&quot; value=&quot;5&quot;/&gt;&lt;property id=&quot;20300&quot; value=&quot;Slide 20 - &amp;quot;Independent Cities&amp;quot;&quot;/&gt;&lt;property id=&quot;20307&quot; value=&quot;273&quot;/&gt;&lt;/object&gt;&lt;object type=&quot;3&quot; unique_id=&quot;11561&quot;&gt;&lt;property id=&quot;20148&quot; value=&quot;5&quot;/&gt;&lt;property id=&quot;20300&quot; value=&quot;Slide 21 - &amp;quot;Guilds&amp;quot;&quot;/&gt;&lt;property id=&quot;20307&quot; value=&quot;274&quot;/&gt;&lt;/object&gt;&lt;object type=&quot;3&quot; unique_id=&quot;11562&quot;&gt;&lt;property id=&quot;20148&quot; value=&quot;5&quot;/&gt;&lt;property id=&quot;20300&quot; value=&quot;Slide 22 - &amp;quot;Urban Women&amp;quot;&quot;/&gt;&lt;property id=&quot;20307&quot; value=&quot;275&quot;/&gt;&lt;/object&gt;&lt;object type=&quot;3&quot; unique_id=&quot;11563&quot;&gt;&lt;property id=&quot;20148&quot; value=&quot;5&quot;/&gt;&lt;property id=&quot;20300&quot; value=&quot;Slide 23 - &amp;quot;Cathedral Schools&amp;quot;&quot;/&gt;&lt;property id=&quot;20307&quot; value=&quot;276&quot;/&gt;&lt;/object&gt;&lt;object type=&quot;3&quot; unique_id=&quot;11564&quot;&gt;&lt;property id=&quot;20148&quot; value=&quot;5&quot;/&gt;&lt;property id=&quot;20300&quot; value=&quot;Slide 24 - &amp;quot;Universities&amp;quot;&quot;/&gt;&lt;property id=&quot;20307&quot; value=&quot;277&quot;/&gt;&lt;/object&gt;&lt;object type=&quot;3&quot; unique_id=&quot;11565&quot;&gt;&lt;property id=&quot;20148&quot; value=&quot;5&quot;/&gt;&lt;property id=&quot;20300&quot; value=&quot;Slide 25 - &amp;quot;The Influence of Aristotle&amp;quot;&quot;/&gt;&lt;property id=&quot;20307&quot; value=&quot;278&quot;/&gt;&lt;/object&gt;&lt;object type=&quot;3&quot; unique_id=&quot;11566&quot;&gt;&lt;property id=&quot;20148&quot; value=&quot;5&quot;/&gt;&lt;property id=&quot;20300&quot; value=&quot;Slide 26 - &amp;quot;Popular Religion&amp;quot;&quot;/&gt;&lt;property id=&quot;20307&quot; value=&quot;279&quot;/&gt;&lt;/object&gt;&lt;object type=&quot;3&quot; unique_id=&quot;11567&quot;&gt;&lt;property id=&quot;20148&quot; value=&quot;5&quot;/&gt;&lt;property id=&quot;20300&quot; value=&quot;Slide 27 - &amp;quot;Religious Movements&amp;quot;&quot;/&gt;&lt;property id=&quot;20307&quot; value=&quot;280&quot;/&gt;&lt;/object&gt;&lt;object type=&quot;3&quot; unique_id=&quot;11568&quot;&gt;&lt;property id=&quot;20148&quot; value=&quot;5&quot;/&gt;&lt;property id=&quot;20300&quot; value=&quot;Slide 28 - &amp;quot;Popular Heresy&amp;quot;&quot;/&gt;&lt;property id=&quot;20307&quot; value=&quot;281&quot;/&gt;&lt;/object&gt;&lt;object type=&quot;3&quot; unique_id=&quot;11569&quot;&gt;&lt;property id=&quot;20148&quot; value=&quot;5&quot;/&gt;&lt;property id=&quot;20300&quot; value=&quot;Slide 29 - &amp;quot;Medieval Expansion of Europe&amp;quot;&quot;/&gt;&lt;property id=&quot;20307&quot; value=&quot;282&quot;/&gt;&lt;/object&gt;&lt;object type=&quot;3&quot; unique_id=&quot;11570&quot;&gt;&lt;property id=&quot;20148&quot; value=&quot;5&quot;/&gt;&lt;property id=&quot;20300&quot; value=&quot;Slide 30 - &amp;quot;Crusading Orders&amp;quot;&quot;/&gt;&lt;property id=&quot;20307&quot; value=&quot;283&quot;/&gt;&lt;/object&gt;&lt;object type=&quot;3&quot; unique_id=&quot;11571&quot;&gt;&lt;property id=&quot;20148&quot; value=&quot;5&quot;/&gt;&lt;property id=&quot;20300&quot; value=&quot;Slide 31 - &amp;quot;The Reconquest of Sicily and Spain&amp;quot;&quot;/&gt;&lt;property id=&quot;20307&quot; value=&quot;284&quot;/&gt;&lt;/object&gt;&lt;object type=&quot;3&quot; unique_id=&quot;11572&quot;&gt;&lt;property id=&quot;20148&quot; value=&quot;5&quot;/&gt;&lt;property id=&quot;20300&quot; value=&quot;Slide 32 - &amp;quot;The Beginning of the Crusades&amp;quot;&quot;/&gt;&lt;property id=&quot;20307&quot; value=&quot;285&quot;/&gt;&lt;/object&gt;&lt;object type=&quot;3&quot; unique_id=&quot;11573&quot;&gt;&lt;property id=&quot;20148&quot; value=&quot;5&quot;/&gt;&lt;property id=&quot;20300&quot; value=&quot;Slide 33 - &amp;quot;The First Crusade&amp;quot;&quot;/&gt;&lt;property id=&quot;20307&quot; value=&quot;287&quot;/&gt;&lt;/object&gt;&lt;object type=&quot;3&quot; unique_id=&quot;11574&quot;&gt;&lt;property id=&quot;20148&quot; value=&quot;5&quot;/&gt;&lt;property id=&quot;20300&quot; value=&quot;Slide 34 - &amp;quot;The Medieval Expansion of Europe, 1000-1250 C.E.&amp;quot;&quot;/&gt;&lt;property id=&quot;20307&quot; value=&quot;289&quot;/&gt;&lt;/object&gt;&lt;object type=&quot;3&quot; unique_id=&quot;11575&quot;&gt;&lt;property id=&quot;20148&quot; value=&quot;5&quot;/&gt;&lt;property id=&quot;20300&quot; value=&quot;Slide 35 - &amp;quot;Later Crusades and Their Consequences&amp;quot;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150</TotalTime>
  <Words>1641</Words>
  <Application>Microsoft Office PowerPoint</Application>
  <PresentationFormat>On-screen Show (4:3)</PresentationFormat>
  <Paragraphs>282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Times New Roman</vt:lpstr>
      <vt:lpstr>Arial</vt:lpstr>
      <vt:lpstr>Wingdings</vt:lpstr>
      <vt:lpstr>Garamond</vt:lpstr>
      <vt:lpstr>bentley5</vt:lpstr>
      <vt:lpstr>Microsoft Graph Chart</vt:lpstr>
      <vt:lpstr>Chapter 19</vt:lpstr>
      <vt:lpstr>The Late Byzantine Empire</vt:lpstr>
      <vt:lpstr>Challenges from the West</vt:lpstr>
      <vt:lpstr>Challenges from the East</vt:lpstr>
      <vt:lpstr>The Regional States of Medieval Europe, 1000-1300 C.E.</vt:lpstr>
      <vt:lpstr>The Holy Roman Empire</vt:lpstr>
      <vt:lpstr>Tensions between Emperors and the Church</vt:lpstr>
      <vt:lpstr>Frederick Barbarossa  (r. 1152-1190 C.E.)</vt:lpstr>
      <vt:lpstr>Regional Monarchies:  France and England</vt:lpstr>
      <vt:lpstr>Italy</vt:lpstr>
      <vt:lpstr>Iberian Peninsula</vt:lpstr>
      <vt:lpstr>Growth of the Agricultural Economy</vt:lpstr>
      <vt:lpstr>European Population Growth,  800-1300 C.E.</vt:lpstr>
      <vt:lpstr>Revival of Towns and Trade</vt:lpstr>
      <vt:lpstr>The Hanseatic League</vt:lpstr>
      <vt:lpstr>Major Trade Routes of Medieval Europe</vt:lpstr>
      <vt:lpstr>Social Change</vt:lpstr>
      <vt:lpstr>Chivalry</vt:lpstr>
      <vt:lpstr>Troubadours</vt:lpstr>
      <vt:lpstr>Independent Cities</vt:lpstr>
      <vt:lpstr>Guilds</vt:lpstr>
      <vt:lpstr>Urban Women</vt:lpstr>
      <vt:lpstr>Cathedral Schools</vt:lpstr>
      <vt:lpstr>Universities</vt:lpstr>
      <vt:lpstr>The Influence of Aristotle</vt:lpstr>
      <vt:lpstr>Popular Religion</vt:lpstr>
      <vt:lpstr>Religious Movements</vt:lpstr>
      <vt:lpstr>Popular Heresy</vt:lpstr>
      <vt:lpstr>Medieval Expansion of Europe</vt:lpstr>
      <vt:lpstr>Crusading Orders</vt:lpstr>
      <vt:lpstr>The Reconquest of Sicily and Spain</vt:lpstr>
      <vt:lpstr>The Beginning of the Crusades</vt:lpstr>
      <vt:lpstr>The First Crusade</vt:lpstr>
      <vt:lpstr>The Medieval Expansion of Europe, 1000-1250 C.E.</vt:lpstr>
      <vt:lpstr>Later Crusades and Their Consequences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</dc:title>
  <dc:creator>Henry Abramson</dc:creator>
  <cp:lastModifiedBy>ventulethk</cp:lastModifiedBy>
  <cp:revision>18</cp:revision>
  <dcterms:created xsi:type="dcterms:W3CDTF">2004-11-21T20:45:30Z</dcterms:created>
  <dcterms:modified xsi:type="dcterms:W3CDTF">2013-02-06T19:00:10Z</dcterms:modified>
</cp:coreProperties>
</file>