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5" r:id="rId15"/>
    <p:sldId id="272" r:id="rId16"/>
    <p:sldId id="273" r:id="rId17"/>
    <p:sldId id="274" r:id="rId18"/>
    <p:sldId id="275" r:id="rId19"/>
    <p:sldId id="276" r:id="rId20"/>
    <p:sldId id="25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6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A8600A-BFC3-4B18-AB4B-659D656CA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71CDA-B09E-4A49-9FCD-BE022C75CF7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AEAAF-EF51-4B15-9A9F-AB09B17535D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038A-DD80-4A0E-B237-4A5B9E1B3C1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CA531-8F59-443F-A376-703414AC8BD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43E75-D230-46A5-9FF8-C2F46783664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BCFE4-B8EA-468E-925B-CE446BF5560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98ADD-5F29-483D-8402-0E75C8D0179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45F00-C939-42CE-BF13-0AA0EB3D00A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2D078-4F8B-4BD3-8C6E-DAC344E9988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30586-63BD-42CA-92E0-F177CD8C705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B8924-9B5D-41F3-A21F-32921FC332D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25E88-4BB1-492D-9320-60A98B2858A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4ACE7-488A-4814-9B46-C482628FBC1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2C103-43A8-4B3A-A5E9-F3FDB1445E7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67F17-522A-43E7-9B22-0BDAE831CCA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60CEA-AAC4-497A-83EB-ECAB8771777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EA8A2-29AF-4DC8-B569-CD584198178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92C1C-2615-4180-B4BA-74BDFB260572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00BFC-FA20-4285-8A34-99FE15F1144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60924-0CF5-4CED-BFB6-A03B766DCECF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3D590-929D-447B-95A2-47E0E063700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8AE2F-4200-44DB-A69E-5264E2AAAC8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B1E4E-D66B-4AC6-A662-1C9D99DF671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82A2E-21B7-43F6-9D82-E8AD1063F8F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DD019-DE04-45A0-BB55-FBA2AA8BCD4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CE363-3E6E-498E-9E97-8D5E49F5271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59BDB-C9F1-45FB-B866-3A06F3BB5D0C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55A26-207A-4B78-9451-2B7DE18B397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49C9F-0682-4CF3-9E99-10FDD7B21FC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4A01F-8B3A-4F5B-A093-A39D13AC978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E6FBA-A688-4ADE-B58B-312DFB3E032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0BB50-79D8-4A23-9B20-908CC3809E5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40128-5451-4036-81C5-79B9D00D72F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05107-34BD-4BC1-BE88-D7A680E1CE3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3A9C-58CA-4B56-A4FC-4F93F236A7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B737-757C-47F1-AD3A-73793A6E55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1F761-2503-4D3F-828F-79C99BB452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CB25-0C99-4FAB-9FBE-1E09A7C865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6488-1CAE-4C89-9992-9B8D6E35B7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10280-B6A1-4B27-827B-99E9256EF4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6E226-F7DC-4765-BBFB-0DBE6F12A5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A530-8B4A-42A2-A291-414CEA208E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C43E-FF63-4895-869A-88B6D7B60B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19A8-7AB9-49A9-9820-92179E256D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EF00-4AF6-4EE2-9733-0528C66FA4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EF9EC46-CA3C-4EDB-A96C-30FD52B971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Times New Roman" pitchFamily="18" charset="0"/>
              </a:rPr>
              <a:t>Worlds Apart: </a:t>
            </a:r>
            <a:br>
              <a:rPr lang="en-US" sz="4000" smtClean="0">
                <a:cs typeface="Times New Roman" pitchFamily="18" charset="0"/>
              </a:rPr>
            </a:br>
            <a:r>
              <a:rPr lang="en-US" sz="4000" smtClean="0">
                <a:cs typeface="Times New Roman" pitchFamily="18" charset="0"/>
              </a:rPr>
              <a:t>The Americas and Oceania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521F6-DE35-472D-914B-2710414231F4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Cultivators and Slaves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Communal groups: </a:t>
            </a:r>
            <a:r>
              <a:rPr lang="en-US" i="1" smtClean="0"/>
              <a:t>calpulli</a:t>
            </a:r>
          </a:p>
          <a:p>
            <a:pPr lvl="1" eaLnBrk="1" hangingPunct="1"/>
            <a:r>
              <a:rPr lang="en-US" smtClean="0"/>
              <a:t>Originally kin-based</a:t>
            </a:r>
          </a:p>
          <a:p>
            <a:pPr lvl="1" eaLnBrk="1" hangingPunct="1"/>
            <a:r>
              <a:rPr lang="en-US" smtClean="0"/>
              <a:t>Management of communal lands</a:t>
            </a:r>
          </a:p>
          <a:p>
            <a:pPr lvl="1" eaLnBrk="1" hangingPunct="1"/>
            <a:r>
              <a:rPr lang="en-US" smtClean="0"/>
              <a:t>Work obligation on aristocratic lands</a:t>
            </a:r>
          </a:p>
          <a:p>
            <a:pPr eaLnBrk="1" hangingPunct="1"/>
            <a:r>
              <a:rPr lang="en-US" smtClean="0"/>
              <a:t>Slave class</a:t>
            </a:r>
          </a:p>
          <a:p>
            <a:pPr lvl="1" eaLnBrk="1" hangingPunct="1"/>
            <a:r>
              <a:rPr lang="en-US" smtClean="0"/>
              <a:t>Debtors</a:t>
            </a:r>
          </a:p>
          <a:p>
            <a:pPr lvl="1" eaLnBrk="1" hangingPunct="1"/>
            <a:r>
              <a:rPr lang="en-US" smtClean="0"/>
              <a:t>Children sold into slavery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310F0-8D49-45A9-A5F6-E2D8214B6897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Mexica Religion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Influenced by indigenous traditions from the Olmec period</a:t>
            </a:r>
          </a:p>
          <a:p>
            <a:pPr eaLnBrk="1" hangingPunct="1"/>
            <a:r>
              <a:rPr lang="en-US" smtClean="0"/>
              <a:t>Ritual ball game</a:t>
            </a:r>
          </a:p>
          <a:p>
            <a:pPr eaLnBrk="1" hangingPunct="1"/>
            <a:r>
              <a:rPr lang="en-US" smtClean="0"/>
              <a:t>Solar calendar (365 days) and ritual calendar </a:t>
            </a:r>
            <a:br>
              <a:rPr lang="en-US" smtClean="0"/>
            </a:br>
            <a:r>
              <a:rPr lang="en-US" smtClean="0"/>
              <a:t>(260 days)</a:t>
            </a:r>
          </a:p>
          <a:p>
            <a:pPr lvl="1" eaLnBrk="1" hangingPunct="1"/>
            <a:r>
              <a:rPr lang="en-US" smtClean="0"/>
              <a:t>Not as elaborate as Maya calendar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BB479-F3D2-4E49-B7E9-F032009BB84A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Mexica Gods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Tezcatlipoca (“the Smoking Mirror”)</a:t>
            </a:r>
          </a:p>
          <a:p>
            <a:pPr lvl="1" eaLnBrk="1" hangingPunct="1"/>
            <a:r>
              <a:rPr lang="en-US" smtClean="0"/>
              <a:t>Powerful god of life and death</a:t>
            </a:r>
          </a:p>
          <a:p>
            <a:pPr lvl="1" eaLnBrk="1" hangingPunct="1"/>
            <a:r>
              <a:rPr lang="en-US" smtClean="0"/>
              <a:t>Patron god of warriors</a:t>
            </a:r>
          </a:p>
          <a:p>
            <a:pPr eaLnBrk="1" hangingPunct="1"/>
            <a:r>
              <a:rPr lang="en-US" smtClean="0"/>
              <a:t>Quetzalc</a:t>
            </a:r>
            <a:r>
              <a:rPr lang="en-US" smtClean="0">
                <a:cs typeface="Times New Roman" pitchFamily="18" charset="0"/>
              </a:rPr>
              <a:t>óatl (“the Feathered Serpent”)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Arts, crafts, agriculture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Huitzilopochtli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Fourteenth-century popularity, patron of Mexica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Emphasis on blood sacrifices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D4D9F-98A0-4BD5-BE54-02B2B5902A82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Ritual Bloodletting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emphasis on human sacrifice than predecessor cultures</a:t>
            </a:r>
          </a:p>
          <a:p>
            <a:pPr eaLnBrk="1" hangingPunct="1"/>
            <a:r>
              <a:rPr lang="en-US" smtClean="0"/>
              <a:t>Sacrificial victims had tips of fingers torn off before death, ritual wounds</a:t>
            </a:r>
          </a:p>
          <a:p>
            <a:pPr lvl="1" eaLnBrk="1" hangingPunct="1"/>
            <a:r>
              <a:rPr lang="en-US" smtClean="0"/>
              <a:t>Victims: Mexica criminals, captured enemy soldiers</a:t>
            </a:r>
          </a:p>
          <a:p>
            <a:pPr eaLnBrk="1" hangingPunct="1"/>
            <a:r>
              <a:rPr lang="en-US" smtClean="0"/>
              <a:t>Personal rituals: piercing of penis, earlobes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787EE-BC40-43C4-8D9B-DE3CA60EE934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Aztec Human Sacrifice</a:t>
            </a:r>
          </a:p>
        </p:txBody>
      </p:sp>
      <p:pic>
        <p:nvPicPr>
          <p:cNvPr id="17411" name="Picture 5" descr="Azte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47800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53ADF-6947-4D2D-84F3-442CC5395152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Peoples and Societies of the North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Pueblo and Navajo societies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American southwest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Maize farming 80% of diet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By 700 C.E., construction of permanent stone or adobe dwellings; 125 sites discovered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Iroquois peoples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Settled communities in woodlands east of Mississippi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Mound-building peoples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Ceremonial platforms, homes, burial grounds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Cahokia large mound near east St. Louis, 900-1250 C.E.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D29F6-A356-47B9-B384-88E855ACA495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written documents survive regarding northern cultures</a:t>
            </a:r>
          </a:p>
          <a:p>
            <a:pPr eaLnBrk="1" hangingPunct="1"/>
            <a:r>
              <a:rPr lang="en-US" smtClean="0"/>
              <a:t>Archaeological evidence indicates widespread trade</a:t>
            </a:r>
          </a:p>
          <a:p>
            <a:pPr eaLnBrk="1" hangingPunct="1"/>
            <a:r>
              <a:rPr lang="en-US" smtClean="0"/>
              <a:t>River routes exploited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2E473-BE43-4AF4-B40B-451BCC480482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States and Empires in South America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writing before arrival of Spaniards, sixteenth century C.E.</a:t>
            </a:r>
          </a:p>
          <a:p>
            <a:pPr lvl="1" eaLnBrk="1" hangingPunct="1"/>
            <a:r>
              <a:rPr lang="en-US" smtClean="0"/>
              <a:t>Unlike Mesoamerican cultures, writing from fifth century C.E.</a:t>
            </a:r>
          </a:p>
          <a:p>
            <a:pPr eaLnBrk="1" hangingPunct="1"/>
            <a:r>
              <a:rPr lang="en-US" smtClean="0"/>
              <a:t>Archaeological evidence reveals Andean society from first millennium B.C.E.</a:t>
            </a:r>
          </a:p>
          <a:p>
            <a:pPr eaLnBrk="1" hangingPunct="1"/>
            <a:r>
              <a:rPr lang="en-US" smtClean="0"/>
              <a:t>Development of cities 1000-1500 C.E.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42215-7764-4C1F-B90C-B5A8BD07415C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Before the Coming of the Incas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After displacement of Chav</a:t>
            </a:r>
            <a:r>
              <a:rPr lang="en-US" smtClean="0">
                <a:cs typeface="Times New Roman" pitchFamily="18" charset="0"/>
              </a:rPr>
              <a:t>ín, Moche societies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Development of autonomous regional states in Andean South America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Kingdom of Chucuito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Lake Titicaca (border of Peru and Bolivia)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Potato cultivation, herding of llamas, alpacas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Kingdom of Chimu (Chimor)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Peruvian coast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Capital Chanchan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5D1F4-16BF-4710-A890-CBC09B5EB620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Inca Empire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valley of Cuzco</a:t>
            </a:r>
          </a:p>
          <a:p>
            <a:pPr eaLnBrk="1" hangingPunct="1"/>
            <a:r>
              <a:rPr lang="en-US" smtClean="0"/>
              <a:t>Refers to people who spoke Quechua language</a:t>
            </a:r>
          </a:p>
          <a:p>
            <a:pPr eaLnBrk="1" hangingPunct="1"/>
            <a:r>
              <a:rPr lang="en-US" smtClean="0"/>
              <a:t>Settlement around Lake Titicaca mid-thirteenth century</a:t>
            </a:r>
          </a:p>
          <a:p>
            <a:pPr eaLnBrk="1" hangingPunct="1"/>
            <a:r>
              <a:rPr lang="en-US" smtClean="0"/>
              <a:t>Ruler Pachacuti (r. 1438-1471) expands territory</a:t>
            </a:r>
          </a:p>
          <a:p>
            <a:pPr lvl="1" eaLnBrk="1" hangingPunct="1"/>
            <a:r>
              <a:rPr lang="en-US" smtClean="0"/>
              <a:t>Modern Peru, parts of Ecuador, Bolivia, Chile, Argentina</a:t>
            </a:r>
          </a:p>
          <a:p>
            <a:pPr lvl="1" eaLnBrk="1" hangingPunct="1"/>
            <a:r>
              <a:rPr lang="en-US" smtClean="0"/>
              <a:t>Population 11.5 million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FB889-B43D-496B-B4ED-D99C5B6F701D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States and Empires in Mesoamerica and North America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Societies had limited or no contact with Africa, Asia, Europe</a:t>
            </a:r>
          </a:p>
          <a:p>
            <a:pPr lvl="1" eaLnBrk="1" hangingPunct="1"/>
            <a:r>
              <a:rPr lang="en-US" smtClean="0"/>
              <a:t>Brief presence of Scandinavians in Newfoundland, Canada</a:t>
            </a:r>
          </a:p>
          <a:p>
            <a:pPr lvl="1" eaLnBrk="1" hangingPunct="1"/>
            <a:r>
              <a:rPr lang="en-US" smtClean="0"/>
              <a:t>Some Asian contact with Australia</a:t>
            </a:r>
          </a:p>
          <a:p>
            <a:pPr eaLnBrk="1" hangingPunct="1"/>
            <a:r>
              <a:rPr lang="en-US" smtClean="0"/>
              <a:t>Mesoamerica in period of war and conquest, eighth century C.E.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F5CCE-0F61-4B12-900E-F2BCB404E07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Inca Empire, 1471-1532 C.E.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18F59-B778-4F99-8149-D6309CEC1C9A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23559" name="Picture 7" descr="ben85646_m2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988" y="1089025"/>
            <a:ext cx="3249612" cy="46815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Inca Administration and </a:t>
            </a:r>
            <a:r>
              <a:rPr lang="en-US" i="1" smtClean="0"/>
              <a:t>Quipu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Incas ruled by holding hostages, colonization</a:t>
            </a:r>
          </a:p>
          <a:p>
            <a:pPr eaLnBrk="1" hangingPunct="1"/>
            <a:r>
              <a:rPr lang="en-US" smtClean="0"/>
              <a:t>No writing; used system of cords and knots called </a:t>
            </a:r>
            <a:r>
              <a:rPr lang="en-US" i="1" smtClean="0"/>
              <a:t>quipu</a:t>
            </a:r>
          </a:p>
          <a:p>
            <a:pPr eaLnBrk="1" hangingPunct="1"/>
            <a:r>
              <a:rPr lang="en-US" smtClean="0"/>
              <a:t>Mnemonic aid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20F6E-B60C-4CD1-B2FA-EFE30C7CCB56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Cuzco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Capital of Inca empire</a:t>
            </a:r>
          </a:p>
          <a:p>
            <a:pPr eaLnBrk="1" hangingPunct="1"/>
            <a:r>
              <a:rPr lang="en-US" smtClean="0"/>
              <a:t>Residents high nobility, priests, hostages</a:t>
            </a:r>
          </a:p>
          <a:p>
            <a:pPr eaLnBrk="1" hangingPunct="1"/>
            <a:r>
              <a:rPr lang="en-US" smtClean="0"/>
              <a:t>Gold facades on buildings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7A2F-563F-400F-9644-31B5F0652A75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Inca Roads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Massive road-building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Two north-south roads, approximately 10,000 miles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Mountain route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Coastal route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Paved, shaded, wide roads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Courier and messenger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Limited long-distance trade, held by government monopoly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19F0F-E536-4B96-A221-9B81213FB7D0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Inca Society and Religion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elites dominated by infallible king</a:t>
            </a:r>
          </a:p>
          <a:p>
            <a:pPr lvl="1" eaLnBrk="1" hangingPunct="1"/>
            <a:r>
              <a:rPr lang="en-US" smtClean="0"/>
              <a:t>Claimed descent from the sun</a:t>
            </a:r>
          </a:p>
          <a:p>
            <a:pPr eaLnBrk="1" hangingPunct="1"/>
            <a:r>
              <a:rPr lang="en-US" smtClean="0"/>
              <a:t>Worship of ancestors</a:t>
            </a:r>
          </a:p>
          <a:p>
            <a:pPr lvl="1" eaLnBrk="1" hangingPunct="1"/>
            <a:r>
              <a:rPr lang="en-US" smtClean="0"/>
              <a:t>Remains preserved in mummified form</a:t>
            </a:r>
          </a:p>
          <a:p>
            <a:pPr lvl="1" eaLnBrk="1" hangingPunct="1"/>
            <a:r>
              <a:rPr lang="en-US" smtClean="0"/>
              <a:t>Regularly consulted</a:t>
            </a:r>
          </a:p>
          <a:p>
            <a:pPr lvl="1" eaLnBrk="1" hangingPunct="1"/>
            <a:r>
              <a:rPr lang="en-US" smtClean="0"/>
              <a:t>Sacrifices offered</a:t>
            </a:r>
          </a:p>
          <a:p>
            <a:pPr lvl="1" eaLnBrk="1" hangingPunct="1"/>
            <a:r>
              <a:rPr lang="en-US" smtClean="0"/>
              <a:t>Paraded on festive occasions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3898E-A4BC-4DD7-B71A-A24022B85206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Aristocrats, Priests, and Peasants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Aristocrats receive special privileges</a:t>
            </a:r>
          </a:p>
          <a:p>
            <a:pPr lvl="1" eaLnBrk="1" hangingPunct="1"/>
            <a:r>
              <a:rPr lang="en-US" smtClean="0"/>
              <a:t>Earlobe spools as adornment</a:t>
            </a:r>
          </a:p>
          <a:p>
            <a:pPr eaLnBrk="1" hangingPunct="1"/>
            <a:r>
              <a:rPr lang="en-US" smtClean="0"/>
              <a:t>Priestly class ascetic, celibate</a:t>
            </a:r>
          </a:p>
          <a:p>
            <a:pPr eaLnBrk="1" hangingPunct="1"/>
            <a:r>
              <a:rPr lang="en-US" smtClean="0"/>
              <a:t>Peasants organized into community groups called </a:t>
            </a:r>
            <a:r>
              <a:rPr lang="en-US" i="1" smtClean="0"/>
              <a:t>ayllu</a:t>
            </a:r>
          </a:p>
          <a:p>
            <a:pPr lvl="1" eaLnBrk="1" hangingPunct="1"/>
            <a:r>
              <a:rPr lang="en-US" smtClean="0"/>
              <a:t>Land, tools held communally</a:t>
            </a:r>
          </a:p>
          <a:p>
            <a:pPr lvl="1" eaLnBrk="1" hangingPunct="1"/>
            <a:r>
              <a:rPr lang="en-US" smtClean="0"/>
              <a:t>Mandatory work details on land of aristocrats</a:t>
            </a:r>
          </a:p>
          <a:p>
            <a:pPr lvl="1" eaLnBrk="1" hangingPunct="1"/>
            <a:r>
              <a:rPr lang="en-US" smtClean="0"/>
              <a:t>Public 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F95B1-221A-4430-80F6-67D29967F8A2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Inca Religion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Inti sun god</a:t>
            </a:r>
          </a:p>
          <a:p>
            <a:pPr eaLnBrk="1" hangingPunct="1"/>
            <a:r>
              <a:rPr lang="en-US" smtClean="0"/>
              <a:t>Viracocha creator god</a:t>
            </a:r>
          </a:p>
          <a:p>
            <a:pPr eaLnBrk="1" hangingPunct="1"/>
            <a:r>
              <a:rPr lang="en-US" smtClean="0"/>
              <a:t>Temples as pilgrimage sites</a:t>
            </a:r>
          </a:p>
          <a:p>
            <a:pPr eaLnBrk="1" hangingPunct="1"/>
            <a:r>
              <a:rPr lang="en-US" smtClean="0"/>
              <a:t>Peasant sacrifices usually produce and animals (not humans)</a:t>
            </a:r>
          </a:p>
          <a:p>
            <a:pPr eaLnBrk="1" hangingPunct="1"/>
            <a:r>
              <a:rPr lang="en-US" smtClean="0"/>
              <a:t>Sin understood as disruption of divine order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9045F-E58B-4D51-9A90-C41CD4782869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Societies of Oceania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Nomadic foragers of Australia</a:t>
            </a:r>
          </a:p>
          <a:p>
            <a:pPr lvl="1" eaLnBrk="1" hangingPunct="1"/>
            <a:r>
              <a:rPr lang="en-US" smtClean="0"/>
              <a:t>Virtually static culture  </a:t>
            </a:r>
          </a:p>
          <a:p>
            <a:pPr lvl="2" eaLnBrk="1" hangingPunct="1"/>
            <a:r>
              <a:rPr lang="en-US" smtClean="0"/>
              <a:t>No agriculture</a:t>
            </a:r>
          </a:p>
          <a:p>
            <a:pPr eaLnBrk="1" hangingPunct="1"/>
            <a:r>
              <a:rPr lang="en-US" smtClean="0"/>
              <a:t>New Guinea </a:t>
            </a:r>
          </a:p>
          <a:p>
            <a:pPr lvl="1" eaLnBrk="1" hangingPunct="1"/>
            <a:r>
              <a:rPr lang="en-US" smtClean="0"/>
              <a:t>Swine herding, root cultivation ca. 5000 B.C.E.</a:t>
            </a:r>
          </a:p>
          <a:p>
            <a:pPr eaLnBrk="1" hangingPunct="1"/>
            <a:r>
              <a:rPr lang="en-US" smtClean="0"/>
              <a:t>Small-scale trade of surplus food, some goods</a:t>
            </a:r>
          </a:p>
          <a:p>
            <a:pPr lvl="1" eaLnBrk="1" hangingPunct="1"/>
            <a:r>
              <a:rPr lang="en-US" smtClean="0"/>
              <a:t>Pearly oyster shells, spears, boomerangs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B53E2-6001-4081-9629-3433375CD38E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Aborigine with Boomerang</a:t>
            </a:r>
          </a:p>
        </p:txBody>
      </p:sp>
      <p:pic>
        <p:nvPicPr>
          <p:cNvPr id="31747" name="Picture 5" descr="Aborigi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FD4B6-DB28-473A-8DC1-01B0B9CBEC2C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Cultural and Religious Traditions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Loosely tied to environment</a:t>
            </a:r>
          </a:p>
          <a:p>
            <a:pPr eaLnBrk="1" hangingPunct="1"/>
            <a:r>
              <a:rPr lang="en-US" smtClean="0"/>
              <a:t>Myths, stories about geological features</a:t>
            </a:r>
          </a:p>
          <a:p>
            <a:pPr eaLnBrk="1" hangingPunct="1"/>
            <a:r>
              <a:rPr lang="en-US" smtClean="0"/>
              <a:t>Rituals to ensure continuing food supply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FB8B8-DBF5-49E8-B18B-47E195E10230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Toltecs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Regional states in central Mexican valley</a:t>
            </a:r>
          </a:p>
          <a:p>
            <a:pPr lvl="1" eaLnBrk="1" hangingPunct="1">
              <a:defRPr/>
            </a:pPr>
            <a:r>
              <a:rPr lang="en-US" dirty="0" smtClean="0"/>
              <a:t>Religious and cultural influence of collapsed Teotihuacan</a:t>
            </a:r>
          </a:p>
          <a:p>
            <a:pPr lvl="1" eaLnBrk="1" hangingPunct="1">
              <a:defRPr/>
            </a:pPr>
            <a:r>
              <a:rPr lang="en-US" dirty="0" smtClean="0"/>
              <a:t>Intense warfare</a:t>
            </a:r>
          </a:p>
          <a:p>
            <a:pPr eaLnBrk="1" hangingPunct="1">
              <a:defRPr/>
            </a:pPr>
            <a:r>
              <a:rPr lang="en-US" dirty="0" smtClean="0"/>
              <a:t>Toltecs migrate from northwest Mexico, settle at Tula (near modern Mexico city)</a:t>
            </a:r>
          </a:p>
          <a:p>
            <a:pPr lvl="1" eaLnBrk="1" hangingPunct="1">
              <a:defRPr/>
            </a:pPr>
            <a:r>
              <a:rPr lang="en-US" dirty="0" smtClean="0"/>
              <a:t>High point of civilization: 950-1150 C.E.</a:t>
            </a:r>
          </a:p>
          <a:p>
            <a:pPr lvl="1" eaLnBrk="1" hangingPunct="1">
              <a:defRPr/>
            </a:pPr>
            <a:r>
              <a:rPr lang="en-US" dirty="0" smtClean="0"/>
              <a:t>Urban population of 60,000; another 60,000 in surrounding area</a:t>
            </a:r>
          </a:p>
          <a:p>
            <a:pPr lvl="1" eaLnBrk="1" hangingPunct="1">
              <a:defRPr/>
            </a:pPr>
            <a:r>
              <a:rPr lang="en-US" dirty="0" smtClean="0"/>
              <a:t>Subjugation of surrounding peoples</a:t>
            </a:r>
          </a:p>
          <a:p>
            <a:pPr eaLnBrk="1" hangingPunct="1">
              <a:defRPr/>
            </a:pPr>
            <a:r>
              <a:rPr lang="en-US" dirty="0" smtClean="0"/>
              <a:t>Civilization destroyed by internal strife, nomadic incursions, 1175 C.E.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A1D81-2DBA-4269-AF89-EC876C2D862A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Societies of Oceania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1F40-45C6-4888-BD89-00497BD19021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33799" name="Picture 7" descr="ben85646_m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6889750" cy="4772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Development of Pacific Island Societies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Established in almost all islands in early centuries B.C.E.</a:t>
            </a:r>
          </a:p>
          <a:p>
            <a:pPr eaLnBrk="1" hangingPunct="1"/>
            <a:r>
              <a:rPr lang="en-US" smtClean="0"/>
              <a:t>Trade between island groups</a:t>
            </a:r>
          </a:p>
          <a:p>
            <a:pPr eaLnBrk="1" hangingPunct="1"/>
            <a:r>
              <a:rPr lang="en-US" smtClean="0"/>
              <a:t>Long-distance voyaging on intermittent basis</a:t>
            </a:r>
          </a:p>
          <a:p>
            <a:pPr lvl="1" eaLnBrk="1" hangingPunct="1"/>
            <a:r>
              <a:rPr lang="en-US" smtClean="0"/>
              <a:t>Brought sweet potatoes from South America </a:t>
            </a:r>
            <a:br>
              <a:rPr lang="en-US" smtClean="0"/>
            </a:br>
            <a:r>
              <a:rPr lang="en-US" smtClean="0"/>
              <a:t>ca. 300 C.E.</a:t>
            </a:r>
          </a:p>
          <a:p>
            <a:pPr lvl="1" eaLnBrk="1" hangingPunct="1"/>
            <a:r>
              <a:rPr lang="en-US" smtClean="0"/>
              <a:t>Voyages preserved in oral traditions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2EEC-E56D-4B0B-865C-582C842CA065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Growth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Extensive cultivation</a:t>
            </a:r>
          </a:p>
          <a:p>
            <a:pPr eaLnBrk="1" hangingPunct="1"/>
            <a:r>
              <a:rPr lang="en-US" smtClean="0"/>
              <a:t>Fishing innovations</a:t>
            </a:r>
          </a:p>
          <a:p>
            <a:pPr lvl="1" eaLnBrk="1" hangingPunct="1"/>
            <a:r>
              <a:rPr lang="en-US" smtClean="0"/>
              <a:t>Fishponds allow small fish through, trap larger fish</a:t>
            </a:r>
          </a:p>
          <a:p>
            <a:pPr eaLnBrk="1" hangingPunct="1"/>
            <a:r>
              <a:rPr lang="en-US" smtClean="0"/>
              <a:t>Population density leads to social strife, economic degradation</a:t>
            </a:r>
          </a:p>
          <a:p>
            <a:pPr eaLnBrk="1" hangingPunct="1"/>
            <a:r>
              <a:rPr lang="en-US" smtClean="0"/>
              <a:t>Fierce fighting, cannibalism, ca. 1500 C.E.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F0054-6305-4167-B879-63F25A0B0C81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 of Social Classes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Complexity of population leads to articulation of distinct classes</a:t>
            </a:r>
          </a:p>
          <a:p>
            <a:pPr lvl="1" eaLnBrk="1" hangingPunct="1"/>
            <a:r>
              <a:rPr lang="en-US" smtClean="0"/>
              <a:t>High chiefs, lesser chiefs, commoners, artisans, peasants</a:t>
            </a:r>
          </a:p>
          <a:p>
            <a:pPr eaLnBrk="1" hangingPunct="1"/>
            <a:r>
              <a:rPr lang="en-US" smtClean="0"/>
              <a:t>Small multi-island empires form</a:t>
            </a:r>
          </a:p>
          <a:p>
            <a:pPr lvl="1" eaLnBrk="1" hangingPunct="1"/>
            <a:r>
              <a:rPr lang="en-US" smtClean="0"/>
              <a:t>Limited before nineteenth century</a:t>
            </a:r>
          </a:p>
          <a:p>
            <a:pPr lvl="1" eaLnBrk="1" hangingPunct="1"/>
            <a:r>
              <a:rPr lang="en-US" smtClean="0"/>
              <a:t>Yet controlled land allocation, labor and military conscription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D2BBB-D86E-45D0-90BA-D5E3C587143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Polynesian Religion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Priests as intermediaries to divine</a:t>
            </a:r>
          </a:p>
          <a:p>
            <a:pPr eaLnBrk="1" hangingPunct="1"/>
            <a:r>
              <a:rPr lang="en-US" smtClean="0"/>
              <a:t>Gods of war, agriculture most prominent</a:t>
            </a:r>
          </a:p>
          <a:p>
            <a:pPr eaLnBrk="1" hangingPunct="1"/>
            <a:r>
              <a:rPr lang="en-US" smtClean="0"/>
              <a:t>Ceremonial precinct or temple: </a:t>
            </a:r>
            <a:r>
              <a:rPr lang="en-US" i="1" smtClean="0"/>
              <a:t>marae</a:t>
            </a:r>
            <a:r>
              <a:rPr lang="en-US" smtClean="0"/>
              <a:t> (</a:t>
            </a:r>
            <a:r>
              <a:rPr lang="en-US" i="1" smtClean="0"/>
              <a:t>heiau </a:t>
            </a:r>
            <a:r>
              <a:rPr lang="en-US" smtClean="0"/>
              <a:t>in Hawaiian)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1ACC6-A67C-4C57-8BB1-A8C56E5D4734}" type="slidenum">
              <a:rPr lang="en-US" altLang="en-US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Mexica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of several groups of migrants, mid-thirteenth century C.E.</a:t>
            </a:r>
          </a:p>
          <a:p>
            <a:pPr eaLnBrk="1" hangingPunct="1"/>
            <a:r>
              <a:rPr lang="en-US" smtClean="0"/>
              <a:t>Tradition of kidnapping women, seizing cultivated lands</a:t>
            </a:r>
          </a:p>
          <a:p>
            <a:pPr eaLnBrk="1" hangingPunct="1"/>
            <a:r>
              <a:rPr lang="en-US" smtClean="0"/>
              <a:t>Settled ca. 1345 C.E. in Tenochtitlan (later becomes Mexico City)</a:t>
            </a:r>
          </a:p>
          <a:p>
            <a:pPr eaLnBrk="1" hangingPunct="1"/>
            <a:r>
              <a:rPr lang="en-US" smtClean="0"/>
              <a:t>Dredged soil from lake bottom to create fertile plots of land</a:t>
            </a:r>
          </a:p>
          <a:p>
            <a:pPr lvl="1" eaLnBrk="1" hangingPunct="1"/>
            <a:r>
              <a:rPr lang="en-US" i="1" smtClean="0"/>
              <a:t>Chinampas</a:t>
            </a:r>
            <a:r>
              <a:rPr lang="en-US" smtClean="0"/>
              <a:t>, up to seven crops per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9C045-3574-4480-9DB4-344AB0870B79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Aztec Empire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Mexica develop tributary empire by fifteenth century</a:t>
            </a:r>
          </a:p>
          <a:p>
            <a:pPr eaLnBrk="1" hangingPunct="1"/>
            <a:r>
              <a:rPr lang="en-US" smtClean="0"/>
              <a:t>Itzc</a:t>
            </a:r>
            <a:r>
              <a:rPr lang="en-US" smtClean="0">
                <a:cs typeface="Times New Roman" pitchFamily="18" charset="0"/>
              </a:rPr>
              <a:t>óatl (1428-1440), Motecuzoma I (Montezuma, 1440-1469)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Joined with Texcoco and Tlacopan to create Aztec empire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8A57C-7AE8-4343-817E-F2338071E4B7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Toltec and Aztec Empires, </a:t>
            </a:r>
            <a:br>
              <a:rPr lang="en-US" sz="3800" smtClean="0"/>
            </a:br>
            <a:r>
              <a:rPr lang="en-US" sz="3800" smtClean="0"/>
              <a:t>950-1520 C.E.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FA49A-E87A-40A1-89E6-D9042C74545C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9223" name="Picture 7" descr="ben85646_m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169150" cy="43481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Mexica Society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social structure</a:t>
            </a:r>
          </a:p>
          <a:p>
            <a:pPr eaLnBrk="1" hangingPunct="1"/>
            <a:r>
              <a:rPr lang="en-US" smtClean="0"/>
              <a:t>High stature for soldiers</a:t>
            </a:r>
          </a:p>
          <a:p>
            <a:pPr lvl="1" eaLnBrk="1" hangingPunct="1"/>
            <a:r>
              <a:rPr lang="en-US" smtClean="0"/>
              <a:t>Mainly drawn from aristocratic class</a:t>
            </a:r>
          </a:p>
          <a:p>
            <a:pPr lvl="1" eaLnBrk="1" hangingPunct="1"/>
            <a:r>
              <a:rPr lang="en-US" smtClean="0"/>
              <a:t>Land grants, food privileges</a:t>
            </a:r>
          </a:p>
          <a:p>
            <a:pPr lvl="1" eaLnBrk="1" hangingPunct="1"/>
            <a:r>
              <a:rPr lang="en-US" smtClean="0"/>
              <a:t>Sumptuary privileges, personal adornment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80217-A695-4BC8-B8C6-8623EC900BCE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Mexica Women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Patriarchal structure</a:t>
            </a:r>
          </a:p>
          <a:p>
            <a:pPr eaLnBrk="1" hangingPunct="1"/>
            <a:r>
              <a:rPr lang="en-US" smtClean="0"/>
              <a:t>Emphasis on child-bearing</a:t>
            </a:r>
          </a:p>
          <a:p>
            <a:pPr lvl="1" eaLnBrk="1" hangingPunct="1"/>
            <a:r>
              <a:rPr lang="en-US" smtClean="0"/>
              <a:t>Especially future soldiers</a:t>
            </a:r>
          </a:p>
          <a:p>
            <a:pPr lvl="1" eaLnBrk="1" hangingPunct="1"/>
            <a:r>
              <a:rPr lang="en-US" smtClean="0"/>
              <a:t>Mothers of warriors especially lauded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38763-F6D4-49CB-976D-FF30F788AE49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Priests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Masters of complex agricultural/ritual calendars</a:t>
            </a:r>
          </a:p>
          <a:p>
            <a:pPr eaLnBrk="1" hangingPunct="1"/>
            <a:r>
              <a:rPr lang="en-US" smtClean="0"/>
              <a:t>Ritual functions</a:t>
            </a:r>
          </a:p>
          <a:p>
            <a:pPr eaLnBrk="1" hangingPunct="1"/>
            <a:r>
              <a:rPr lang="en-US" smtClean="0"/>
              <a:t>Read omens, advised rulers</a:t>
            </a:r>
          </a:p>
          <a:p>
            <a:pPr eaLnBrk="1" hangingPunct="1"/>
            <a:r>
              <a:rPr lang="en-US" smtClean="0"/>
              <a:t>Occasionally became rulers as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FB002-54F6-4B9C-BAAE-9803F459AC2F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5"/>
  <p:tag name="MMPROD_UIDATA" val="&lt;database version=&quot;7.0&quot;&gt;&lt;object type=&quot;1&quot; unique_id=&quot;10001&quot;&gt;&lt;object type=&quot;8&quot; unique_id=&quot;11724&quot;&gt;&lt;/object&gt;&lt;object type=&quot;2&quot; unique_id=&quot;11725&quot;&gt;&lt;object type=&quot;3&quot; unique_id=&quot;11726&quot;&gt;&lt;property id=&quot;20148&quot; value=&quot;5&quot;/&gt;&lt;property id=&quot;20300&quot; value=&quot;Slide 1 - &amp;quot;Chapter 20&amp;quot;&quot;/&gt;&lt;property id=&quot;20307&quot; value=&quot;256&quot;/&gt;&lt;/object&gt;&lt;object type=&quot;3&quot; unique_id=&quot;11727&quot;&gt;&lt;property id=&quot;20148&quot; value=&quot;5&quot;/&gt;&lt;property id=&quot;20300&quot; value=&quot;Slide 2 - &amp;quot;States and Empires in Mesoamerica and North America&amp;quot;&quot;/&gt;&lt;property id=&quot;20307&quot; value=&quot;260&quot;/&gt;&lt;/object&gt;&lt;object type=&quot;3&quot; unique_id=&quot;11728&quot;&gt;&lt;property id=&quot;20148&quot; value=&quot;5&quot;/&gt;&lt;property id=&quot;20300&quot; value=&quot;Slide 3 - &amp;quot;The Toltecs&amp;quot;&quot;/&gt;&lt;property id=&quot;20307&quot; value=&quot;261&quot;/&gt;&lt;/object&gt;&lt;object type=&quot;3&quot; unique_id=&quot;11729&quot;&gt;&lt;property id=&quot;20148&quot; value=&quot;5&quot;/&gt;&lt;property id=&quot;20300&quot; value=&quot;Slide 4 - &amp;quot;The Mexica&amp;quot;&quot;/&gt;&lt;property id=&quot;20307&quot; value=&quot;262&quot;/&gt;&lt;/object&gt;&lt;object type=&quot;3&quot; unique_id=&quot;11730&quot;&gt;&lt;property id=&quot;20148&quot; value=&quot;5&quot;/&gt;&lt;property id=&quot;20300&quot; value=&quot;Slide 5 - &amp;quot;The Aztec Empire&amp;quot;&quot;/&gt;&lt;property id=&quot;20307&quot; value=&quot;263&quot;/&gt;&lt;/object&gt;&lt;object type=&quot;3&quot; unique_id=&quot;11731&quot;&gt;&lt;property id=&quot;20148&quot; value=&quot;5&quot;/&gt;&lt;property id=&quot;20300&quot; value=&quot;Slide 6 - &amp;quot;The Toltec and Aztec Empires, &amp;#x0D;&amp;#x0A;950-1520 C.E.&amp;quot;&quot;/&gt;&lt;property id=&quot;20307&quot; value=&quot;264&quot;/&gt;&lt;/object&gt;&lt;object type=&quot;3&quot; unique_id=&quot;11732&quot;&gt;&lt;property id=&quot;20148&quot; value=&quot;5&quot;/&gt;&lt;property id=&quot;20300&quot; value=&quot;Slide 7 - &amp;quot;Mexica Society&amp;quot;&quot;/&gt;&lt;property id=&quot;20307&quot; value=&quot;265&quot;/&gt;&lt;/object&gt;&lt;object type=&quot;3&quot; unique_id=&quot;11733&quot;&gt;&lt;property id=&quot;20148&quot; value=&quot;5&quot;/&gt;&lt;property id=&quot;20300&quot; value=&quot;Slide 8 - &amp;quot;Mexica Women&amp;quot;&quot;/&gt;&lt;property id=&quot;20307&quot; value=&quot;266&quot;/&gt;&lt;/object&gt;&lt;object type=&quot;3&quot; unique_id=&quot;11734&quot;&gt;&lt;property id=&quot;20148&quot; value=&quot;5&quot;/&gt;&lt;property id=&quot;20300&quot; value=&quot;Slide 9 - &amp;quot;Priests&amp;quot;&quot;/&gt;&lt;property id=&quot;20307&quot; value=&quot;267&quot;/&gt;&lt;/object&gt;&lt;object type=&quot;3&quot; unique_id=&quot;11735&quot;&gt;&lt;property id=&quot;20148&quot; value=&quot;5&quot;/&gt;&lt;property id=&quot;20300&quot; value=&quot;Slide 10 - &amp;quot;Cultivators and Slaves&amp;quot;&quot;/&gt;&lt;property id=&quot;20307&quot; value=&quot;268&quot;/&gt;&lt;/object&gt;&lt;object type=&quot;3&quot; unique_id=&quot;11736&quot;&gt;&lt;property id=&quot;20148&quot; value=&quot;5&quot;/&gt;&lt;property id=&quot;20300&quot; value=&quot;Slide 11 - &amp;quot;Mexica Religion&amp;quot;&quot;/&gt;&lt;property id=&quot;20307&quot; value=&quot;269&quot;/&gt;&lt;/object&gt;&lt;object type=&quot;3&quot; unique_id=&quot;11737&quot;&gt;&lt;property id=&quot;20148&quot; value=&quot;5&quot;/&gt;&lt;property id=&quot;20300&quot; value=&quot;Slide 12 - &amp;quot;Mexica Gods&amp;quot;&quot;/&gt;&lt;property id=&quot;20307&quot; value=&quot;270&quot;/&gt;&lt;/object&gt;&lt;object type=&quot;3&quot; unique_id=&quot;11738&quot;&gt;&lt;property id=&quot;20148&quot; value=&quot;5&quot;/&gt;&lt;property id=&quot;20300&quot; value=&quot;Slide 13 - &amp;quot;Ritual Bloodletting&amp;quot;&quot;/&gt;&lt;property id=&quot;20307&quot; value=&quot;271&quot;/&gt;&lt;/object&gt;&lt;object type=&quot;3&quot; unique_id=&quot;11739&quot;&gt;&lt;property id=&quot;20148&quot; value=&quot;5&quot;/&gt;&lt;property id=&quot;20300&quot; value=&quot;Slide 14 - &amp;quot;Aztec Human Sacrifice&amp;quot;&quot;/&gt;&lt;property id=&quot;20307&quot; value=&quot;285&quot;/&gt;&lt;/object&gt;&lt;object type=&quot;3&quot; unique_id=&quot;11740&quot;&gt;&lt;property id=&quot;20148&quot; value=&quot;5&quot;/&gt;&lt;property id=&quot;20300&quot; value=&quot;Slide 15 - &amp;quot;Peoples and Societies of the North&amp;quot;&quot;/&gt;&lt;property id=&quot;20307&quot; value=&quot;272&quot;/&gt;&lt;/object&gt;&lt;object type=&quot;3&quot; unique_id=&quot;11741&quot;&gt;&lt;property id=&quot;20148&quot; value=&quot;5&quot;/&gt;&lt;property id=&quot;20300&quot; value=&quot;Slide 16 - &amp;quot;Trade&amp;quot;&quot;/&gt;&lt;property id=&quot;20307&quot; value=&quot;273&quot;/&gt;&lt;/object&gt;&lt;object type=&quot;3&quot; unique_id=&quot;11742&quot;&gt;&lt;property id=&quot;20148&quot; value=&quot;5&quot;/&gt;&lt;property id=&quot;20300&quot; value=&quot;Slide 17 - &amp;quot;States and Empires in South America&amp;quot;&quot;/&gt;&lt;property id=&quot;20307&quot; value=&quot;274&quot;/&gt;&lt;/object&gt;&lt;object type=&quot;3&quot; unique_id=&quot;11743&quot;&gt;&lt;property id=&quot;20148&quot; value=&quot;5&quot;/&gt;&lt;property id=&quot;20300&quot; value=&quot;Slide 18 - &amp;quot;Before the Coming of the Incas&amp;quot;&quot;/&gt;&lt;property id=&quot;20307&quot; value=&quot;275&quot;/&gt;&lt;/object&gt;&lt;object type=&quot;3&quot; unique_id=&quot;11744&quot;&gt;&lt;property id=&quot;20148&quot; value=&quot;5&quot;/&gt;&lt;property id=&quot;20300&quot; value=&quot;Slide 19 - &amp;quot;The Inca Empire&amp;quot;&quot;/&gt;&lt;property id=&quot;20307&quot; value=&quot;276&quot;/&gt;&lt;/object&gt;&lt;object type=&quot;3&quot; unique_id=&quot;11745&quot;&gt;&lt;property id=&quot;20148&quot; value=&quot;5&quot;/&gt;&lt;property id=&quot;20300&quot; value=&quot;Slide 20 - &amp;quot;The Inca Empire, 1471-1532 C.E.&amp;quot;&quot;/&gt;&lt;property id=&quot;20307&quot; value=&quot;258&quot;/&gt;&lt;/object&gt;&lt;object type=&quot;3&quot; unique_id=&quot;11746&quot;&gt;&lt;property id=&quot;20148&quot; value=&quot;5&quot;/&gt;&lt;property id=&quot;20300&quot; value=&quot;Slide 21 - &amp;quot;Inca Administration and Quipu&amp;quot;&quot;/&gt;&lt;property id=&quot;20307&quot; value=&quot;277&quot;/&gt;&lt;/object&gt;&lt;object type=&quot;3&quot; unique_id=&quot;11747&quot;&gt;&lt;property id=&quot;20148&quot; value=&quot;5&quot;/&gt;&lt;property id=&quot;20300&quot; value=&quot;Slide 22 - &amp;quot;Cuzco&amp;quot;&quot;/&gt;&lt;property id=&quot;20307&quot; value=&quot;278&quot;/&gt;&lt;/object&gt;&lt;object type=&quot;3&quot; unique_id=&quot;11748&quot;&gt;&lt;property id=&quot;20148&quot; value=&quot;5&quot;/&gt;&lt;property id=&quot;20300&quot; value=&quot;Slide 23 - &amp;quot;Inca Roads&amp;quot;&quot;/&gt;&lt;property id=&quot;20307&quot; value=&quot;279&quot;/&gt;&lt;/object&gt;&lt;object type=&quot;3&quot; unique_id=&quot;11749&quot;&gt;&lt;property id=&quot;20148&quot; value=&quot;5&quot;/&gt;&lt;property id=&quot;20300&quot; value=&quot;Slide 24 - &amp;quot;Inca Society and Religion&amp;quot;&quot;/&gt;&lt;property id=&quot;20307&quot; value=&quot;280&quot;/&gt;&lt;/object&gt;&lt;object type=&quot;3&quot; unique_id=&quot;11750&quot;&gt;&lt;property id=&quot;20148&quot; value=&quot;5&quot;/&gt;&lt;property id=&quot;20300&quot; value=&quot;Slide 25 - &amp;quot;Aristocrats, Priests, and Peasants&amp;quot;&quot;/&gt;&lt;property id=&quot;20307&quot; value=&quot;281&quot;/&gt;&lt;/object&gt;&lt;object type=&quot;3&quot; unique_id=&quot;11751&quot;&gt;&lt;property id=&quot;20148&quot; value=&quot;5&quot;/&gt;&lt;property id=&quot;20300&quot; value=&quot;Slide 26 - &amp;quot;Inca Religion&amp;quot;&quot;/&gt;&lt;property id=&quot;20307&quot; value=&quot;282&quot;/&gt;&lt;/object&gt;&lt;object type=&quot;3&quot; unique_id=&quot;11752&quot;&gt;&lt;property id=&quot;20148&quot; value=&quot;5&quot;/&gt;&lt;property id=&quot;20300&quot; value=&quot;Slide 27 - &amp;quot;The Societies of Oceania&amp;quot;&quot;/&gt;&lt;property id=&quot;20307&quot; value=&quot;283&quot;/&gt;&lt;/object&gt;&lt;object type=&quot;3&quot; unique_id=&quot;11753&quot;&gt;&lt;property id=&quot;20148&quot; value=&quot;5&quot;/&gt;&lt;property id=&quot;20300&quot; value=&quot;Slide 28 - &amp;quot; Aborigine with Boomerang&amp;quot;&quot;/&gt;&lt;property id=&quot;20307&quot; value=&quot;284&quot;/&gt;&lt;/object&gt;&lt;object type=&quot;3&quot; unique_id=&quot;11754&quot;&gt;&lt;property id=&quot;20148&quot; value=&quot;5&quot;/&gt;&lt;property id=&quot;20300&quot; value=&quot;Slide 29 - &amp;quot;Cultural and Religious Traditions&amp;quot;&quot;/&gt;&lt;property id=&quot;20307&quot; value=&quot;287&quot;/&gt;&lt;/object&gt;&lt;object type=&quot;3&quot; unique_id=&quot;11755&quot;&gt;&lt;property id=&quot;20148&quot; value=&quot;5&quot;/&gt;&lt;property id=&quot;20300&quot; value=&quot;Slide 30 - &amp;quot;The Societies of Oceania&amp;quot;&quot;/&gt;&lt;property id=&quot;20307&quot; value=&quot;286&quot;/&gt;&lt;/object&gt;&lt;object type=&quot;3&quot; unique_id=&quot;11756&quot;&gt;&lt;property id=&quot;20148&quot; value=&quot;5&quot;/&gt;&lt;property id=&quot;20300&quot; value=&quot;Slide 31 - &amp;quot;The Development of Pacific Island Societies&amp;quot;&quot;/&gt;&lt;property id=&quot;20307&quot; value=&quot;288&quot;/&gt;&lt;/object&gt;&lt;object type=&quot;3&quot; unique_id=&quot;11757&quot;&gt;&lt;property id=&quot;20148&quot; value=&quot;5&quot;/&gt;&lt;property id=&quot;20300&quot; value=&quot;Slide 32 - &amp;quot;Population Growth&amp;quot;&quot;/&gt;&lt;property id=&quot;20307&quot; value=&quot;289&quot;/&gt;&lt;/object&gt;&lt;object type=&quot;3&quot; unique_id=&quot;11758&quot;&gt;&lt;property id=&quot;20148&quot; value=&quot;5&quot;/&gt;&lt;property id=&quot;20300&quot; value=&quot;Slide 33 - &amp;quot;Development of Social Classes&amp;quot;&quot;/&gt;&lt;property id=&quot;20307&quot; value=&quot;290&quot;/&gt;&lt;/object&gt;&lt;object type=&quot;3&quot; unique_id=&quot;11759&quot;&gt;&lt;property id=&quot;20148&quot; value=&quot;5&quot;/&gt;&lt;property id=&quot;20300&quot; value=&quot;Slide 34 - &amp;quot;Polynesian Religion&amp;quot;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108</TotalTime>
  <Words>1500</Words>
  <Application>Microsoft Office PowerPoint</Application>
  <PresentationFormat>On-screen Show (4:3)</PresentationFormat>
  <Paragraphs>283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Wingdings</vt:lpstr>
      <vt:lpstr>Garamond</vt:lpstr>
      <vt:lpstr>bentley5</vt:lpstr>
      <vt:lpstr>Chapter 20</vt:lpstr>
      <vt:lpstr>States and Empires in Mesoamerica and North America</vt:lpstr>
      <vt:lpstr>The Toltecs</vt:lpstr>
      <vt:lpstr>The Mexica</vt:lpstr>
      <vt:lpstr>The Aztec Empire</vt:lpstr>
      <vt:lpstr>The Toltec and Aztec Empires,  950-1520 C.E.</vt:lpstr>
      <vt:lpstr>Mexica Society</vt:lpstr>
      <vt:lpstr>Mexica Women</vt:lpstr>
      <vt:lpstr>Priests</vt:lpstr>
      <vt:lpstr>Cultivators and Slaves</vt:lpstr>
      <vt:lpstr>Mexica Religion</vt:lpstr>
      <vt:lpstr>Mexica Gods</vt:lpstr>
      <vt:lpstr>Ritual Bloodletting</vt:lpstr>
      <vt:lpstr>Aztec Human Sacrifice</vt:lpstr>
      <vt:lpstr>Peoples and Societies of the North</vt:lpstr>
      <vt:lpstr>Trade</vt:lpstr>
      <vt:lpstr>States and Empires in South America</vt:lpstr>
      <vt:lpstr>Before the Coming of the Incas</vt:lpstr>
      <vt:lpstr>The Inca Empire</vt:lpstr>
      <vt:lpstr>The Inca Empire, 1471-1532 C.E.</vt:lpstr>
      <vt:lpstr>Inca Administration and Quipu</vt:lpstr>
      <vt:lpstr>Cuzco</vt:lpstr>
      <vt:lpstr>Inca Roads</vt:lpstr>
      <vt:lpstr>Inca Society and Religion</vt:lpstr>
      <vt:lpstr>Aristocrats, Priests, and Peasants</vt:lpstr>
      <vt:lpstr>Inca Religion</vt:lpstr>
      <vt:lpstr>The Societies of Oceania</vt:lpstr>
      <vt:lpstr> Aborigine with Boomerang</vt:lpstr>
      <vt:lpstr>Cultural and Religious Traditions</vt:lpstr>
      <vt:lpstr>The Societies of Oceania</vt:lpstr>
      <vt:lpstr>The Development of Pacific Island Societies</vt:lpstr>
      <vt:lpstr>Population Growth</vt:lpstr>
      <vt:lpstr>Development of Social Classes</vt:lpstr>
      <vt:lpstr>Polynesian Religion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creator>Henry Abramson</dc:creator>
  <cp:lastModifiedBy>ventulethk</cp:lastModifiedBy>
  <cp:revision>11</cp:revision>
  <dcterms:created xsi:type="dcterms:W3CDTF">2004-11-21T21:29:37Z</dcterms:created>
  <dcterms:modified xsi:type="dcterms:W3CDTF">2013-02-07T16:17:03Z</dcterms:modified>
</cp:coreProperties>
</file>