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68" r:id="rId13"/>
    <p:sldId id="25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18" autoAdjust="0"/>
    <p:restoredTop sz="94699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7858A8-221A-445F-89AA-25785D0DB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DB7C5-8808-417C-B0B0-F00045831C1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7410C-532B-4772-892C-31EE75C8794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D4EA1-C379-463A-AFF8-02A888665AB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2C639-A747-40C3-9706-24F89D70FB4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B7B93-335C-4B21-A13D-2A6603BF24C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749AB-24E0-4F47-8087-A5690CC94AD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C5F37-80A2-46A0-99CD-2ECF4E80802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B7B68-A36A-4CD6-9514-1496B3CFC9D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14B75-CAC5-4F4B-9DB1-842FE6E3CD3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AC1BC-2CC3-424D-AD8D-F06FE973F1A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39D4F-2B30-4433-A568-BFA086FF637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2A355-9A8E-4A4C-B2AC-699A76CF759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02888-0C1A-4955-AE9E-51AF23E33F2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169DC-B03C-446E-B9F3-6CCCCD77D619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D4FE1-F937-46AE-BC97-62F2793D94B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CCAC5-0C74-4DBA-8FA9-0044CADF299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E003D-3187-48EE-9A6D-A08FEFF7C67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DB787-0EE0-45BF-89D9-03E08A9DD02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3AECD-A10C-42E4-8220-45478203031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EBEFF-7AA6-406B-9301-70DF1038553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C475F-F6AF-421F-8AB0-4B6154FCC13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93BCF-B1EA-446C-8F47-94690754E3F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8E6F1-71A9-4BD6-8E5D-2B39A1921A4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8492C-1D0D-4289-9C8E-FA919DE71D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C523-C2FC-4BAF-819B-A0197DFD00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4EE8-0B33-468A-9909-0BA3F9AF24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B1C9-0ED2-4923-9267-2D63C5DA08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67E2-FAC5-45B0-A6D6-40404D1C6F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A154-1C92-499A-9291-7D52FD68E2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A3C3A-91C5-44F6-B2DE-CA8C9FDC6C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1690-6C67-49A0-BD90-4FA67703FB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5056E-F9C9-4069-A08C-52A26017DA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5065B-6318-4B09-B7F0-24CEE38EFE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23F04-FC25-41CB-9ACF-4A5D6F8F73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99513676-1A66-4658-BDDD-85F1422F89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35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Nationalism and Political Identities in Asia, Africa, and Latin America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2823F-55AC-40D0-9966-4430F97E755B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Civil War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Jiang Jieshi (Chiang Kai-Shek, 1887-1975) takes over after death of Sun Yatsen</a:t>
            </a:r>
          </a:p>
          <a:p>
            <a:pPr eaLnBrk="1" hangingPunct="1"/>
            <a:r>
              <a:rPr lang="en-US" smtClean="0"/>
              <a:t>Launches military expedition to unify China, turns against communist allies</a:t>
            </a:r>
          </a:p>
          <a:p>
            <a:pPr eaLnBrk="1" hangingPunct="1"/>
            <a:r>
              <a:rPr lang="en-US" smtClean="0"/>
              <a:t>Communists flee 6,215 miles to northwest China, 1934: the Long March</a:t>
            </a:r>
          </a:p>
          <a:p>
            <a:pPr eaLnBrk="1" hangingPunct="1"/>
            <a:r>
              <a:rPr lang="en-US" smtClean="0"/>
              <a:t>Mao Zedong leads, elucidates Chinese communism (Maoism)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B7329-24CE-41CE-9A88-DBECD83201DB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Struggle for Control in China, </a:t>
            </a:r>
            <a:br>
              <a:rPr lang="en-US" sz="3800" smtClean="0"/>
            </a:br>
            <a:r>
              <a:rPr lang="en-US" sz="3800" smtClean="0"/>
              <a:t>1927-1936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ACF9-CF5F-413D-A0CC-C05AB1A07E0A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4343" name="Picture 7" descr="ben85646_m3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35100"/>
            <a:ext cx="4270375" cy="45672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Imperialist Japan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Japan signs treaties under League of Nations to limit imperialist activity, 1922-1928</a:t>
            </a:r>
          </a:p>
          <a:p>
            <a:pPr eaLnBrk="1" hangingPunct="1"/>
            <a:r>
              <a:rPr lang="en-US" smtClean="0"/>
              <a:t>Political chaos in interwar Japan, assassinations</a:t>
            </a:r>
          </a:p>
          <a:p>
            <a:pPr eaLnBrk="1" hangingPunct="1"/>
            <a:r>
              <a:rPr lang="en-US" smtClean="0"/>
              <a:t>Militarist, imperialist circles advocate greater assertion of Japanese power in the region</a:t>
            </a:r>
          </a:p>
          <a:p>
            <a:pPr eaLnBrk="1" hangingPunct="1"/>
            <a:r>
              <a:rPr lang="en-US" smtClean="0"/>
              <a:t>China a soft target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90F2-F37F-43C6-A0CF-C2CD160B6E6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Mukden Incident (1931)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Japanese troops in Manchuria, China, secretly blow up small parts of the Japanese-built South Manchuria Railway as pretext for war</a:t>
            </a:r>
          </a:p>
          <a:p>
            <a:pPr eaLnBrk="1" hangingPunct="1"/>
            <a:r>
              <a:rPr lang="en-US" smtClean="0"/>
              <a:t>Over opposition of Japanese civilian government, military takes Manchuria, renames it Manchukuo, a puppet state</a:t>
            </a:r>
          </a:p>
          <a:p>
            <a:pPr eaLnBrk="1" hangingPunct="1"/>
            <a:r>
              <a:rPr lang="en-US" smtClean="0"/>
              <a:t>League of Nations censures Japan; Japan leaves the League of Nations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B3157-C067-4C2C-8BF3-E8B51899C242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Africa and the Great War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African colonies participate in World War I</a:t>
            </a:r>
          </a:p>
          <a:p>
            <a:pPr eaLnBrk="1" hangingPunct="1"/>
            <a:r>
              <a:rPr lang="en-US" smtClean="0"/>
              <a:t>Allies invade German-controlled colonies</a:t>
            </a:r>
          </a:p>
          <a:p>
            <a:pPr eaLnBrk="1" hangingPunct="1"/>
            <a:r>
              <a:rPr lang="en-US" smtClean="0"/>
              <a:t>Africans encouraged to fight white soldiers</a:t>
            </a:r>
          </a:p>
          <a:p>
            <a:pPr eaLnBrk="1" hangingPunct="1"/>
            <a:r>
              <a:rPr lang="en-US" smtClean="0"/>
              <a:t>Many Europeans left to be deployed elsewhere</a:t>
            </a:r>
          </a:p>
          <a:p>
            <a:pPr eaLnBrk="1" hangingPunct="1"/>
            <a:r>
              <a:rPr lang="en-US" smtClean="0"/>
              <a:t>Encouraged local rebellions and challenges to European domination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D0DB5-5719-4054-B778-8105E30E8119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Africa’s New Elite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Postwar class of elite</a:t>
            </a:r>
          </a:p>
          <a:p>
            <a:pPr eaLnBrk="1" hangingPunct="1"/>
            <a:r>
              <a:rPr lang="en-US" smtClean="0"/>
              <a:t>Often influenced by education, other experiences abroad</a:t>
            </a:r>
          </a:p>
          <a:p>
            <a:pPr lvl="1" eaLnBrk="1" hangingPunct="1"/>
            <a:r>
              <a:rPr lang="en-US" smtClean="0"/>
              <a:t>Jomo Kenyatta (1895-1978), Kenyan nationalist</a:t>
            </a:r>
          </a:p>
          <a:p>
            <a:pPr eaLnBrk="1" hangingPunct="1"/>
            <a:r>
              <a:rPr lang="en-US" smtClean="0"/>
              <a:t>Moved to create modern nation-states in Africa</a:t>
            </a:r>
          </a:p>
          <a:p>
            <a:pPr eaLnBrk="1" hangingPunct="1"/>
            <a:r>
              <a:rPr lang="en-US" smtClean="0"/>
              <a:t>Pan-Africanism promoted by Marcus Garvey (Jamaica, 1887-1940)</a:t>
            </a:r>
          </a:p>
          <a:p>
            <a:pPr lvl="1" eaLnBrk="1" hangingPunct="1"/>
            <a:r>
              <a:rPr lang="en-US" smtClean="0"/>
              <a:t>“Back to Africa”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093A1-CC3D-4F72-A503-98B42D4837ED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Latin American Developments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against U.S. influence; protests by university students</a:t>
            </a:r>
          </a:p>
          <a:p>
            <a:pPr lvl="1" eaLnBrk="1" hangingPunct="1"/>
            <a:r>
              <a:rPr lang="en-US" smtClean="0"/>
              <a:t>Explore alternate political ideologies, especially Marxism</a:t>
            </a:r>
          </a:p>
          <a:p>
            <a:pPr lvl="1" eaLnBrk="1" hangingPunct="1"/>
            <a:r>
              <a:rPr lang="en-US" smtClean="0"/>
              <a:t>Fidel Castro (Cuba, 1926- )</a:t>
            </a:r>
          </a:p>
          <a:p>
            <a:pPr lvl="1" eaLnBrk="1" hangingPunct="1"/>
            <a:r>
              <a:rPr lang="en-US" smtClean="0"/>
              <a:t>José Carlos Mariátegui (Peru, 1895-1930)</a:t>
            </a:r>
          </a:p>
          <a:p>
            <a:pPr lvl="1" eaLnBrk="1" hangingPunct="1"/>
            <a:r>
              <a:rPr lang="en-US" smtClean="0"/>
              <a:t>Artist Diego Rivera (Mexico, 1886-1957)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E02D5-B6AA-46D8-93C9-9DD17629E3A4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Fidel Castro (1926- )</a:t>
            </a:r>
          </a:p>
        </p:txBody>
      </p:sp>
      <p:pic>
        <p:nvPicPr>
          <p:cNvPr id="20483" name="Picture 5" descr="Castr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5625" y="1447800"/>
            <a:ext cx="549275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A606F-6658-464B-B2C2-8CD2473EA071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States Economic Domination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Great War ensures U.S. domination</a:t>
            </a:r>
          </a:p>
          <a:p>
            <a:pPr eaLnBrk="1" hangingPunct="1"/>
            <a:r>
              <a:rPr lang="en-US" smtClean="0"/>
              <a:t>Huge capital investment in Latin America; export of raw materials</a:t>
            </a:r>
          </a:p>
          <a:p>
            <a:pPr eaLnBrk="1" hangingPunct="1"/>
            <a:r>
              <a:rPr lang="en-US" smtClean="0"/>
              <a:t>U.S. economic neocolonialism under President William Howard Taft (1857-1931)</a:t>
            </a:r>
          </a:p>
          <a:p>
            <a:pPr lvl="1" eaLnBrk="1" hangingPunct="1"/>
            <a:r>
              <a:rPr lang="en-US" smtClean="0"/>
              <a:t>“Dollar diplomacy”</a:t>
            </a:r>
          </a:p>
          <a:p>
            <a:pPr lvl="1" eaLnBrk="1" hangingPunct="1"/>
            <a:r>
              <a:rPr lang="en-US" smtClean="0"/>
              <a:t>“Yankee imperialism”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E7F75-5E93-4B64-B54A-383C5DAE3EBC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United States in Latin America, 1895-1941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4654B-47A6-4D64-A46D-C6B18BB0462A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22535" name="Picture 7" descr="ben85646_m3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242050" cy="4498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India’s Quest for Home Rule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Indian National Congress founded 1885, to promote self-rule</a:t>
            </a:r>
          </a:p>
          <a:p>
            <a:pPr eaLnBrk="1" hangingPunct="1"/>
            <a:r>
              <a:rPr lang="en-US" smtClean="0"/>
              <a:t>Initial support from both Hindus and Muslims</a:t>
            </a:r>
          </a:p>
          <a:p>
            <a:pPr eaLnBrk="1" hangingPunct="1"/>
            <a:r>
              <a:rPr lang="en-US" smtClean="0"/>
              <a:t>Original position in favor of collaboration with British, after World War I moved to opposition</a:t>
            </a:r>
          </a:p>
          <a:p>
            <a:pPr eaLnBrk="1" hangingPunct="1"/>
            <a:r>
              <a:rPr lang="en-US" smtClean="0"/>
              <a:t>British encouraged development of Muslim League (1906) to blunt Congress</a:t>
            </a:r>
          </a:p>
          <a:p>
            <a:pPr eaLnBrk="1" hangingPunct="1"/>
            <a:r>
              <a:rPr lang="en-US" smtClean="0"/>
              <a:t>Woodrow Wilson, Lenin inspirations to movement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CD112-A28D-4A0D-A24A-806893BFE84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“Good Neighbor Policy”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Franklin Delano Roosevelt (1882-1945)</a:t>
            </a:r>
          </a:p>
          <a:p>
            <a:pPr eaLnBrk="1" hangingPunct="1"/>
            <a:r>
              <a:rPr lang="en-US" smtClean="0"/>
              <a:t>Avoids direct intervention by supporting local leaders</a:t>
            </a:r>
          </a:p>
          <a:p>
            <a:pPr eaLnBrk="1" hangingPunct="1"/>
            <a:r>
              <a:rPr lang="en-US" smtClean="0"/>
              <a:t>U.S. Marines train local militias</a:t>
            </a:r>
          </a:p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DFE88-8761-4148-9603-E9E40FF3DA31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FDR</a:t>
            </a:r>
          </a:p>
        </p:txBody>
      </p:sp>
      <p:pic>
        <p:nvPicPr>
          <p:cNvPr id="24579" name="Picture 5" descr="FD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5450" y="1412875"/>
            <a:ext cx="57531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F1A8-D322-48BE-9F02-B0712085A2DB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Nicaraguan Developments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Civil war in Nicaragua, 1920s</a:t>
            </a:r>
          </a:p>
          <a:p>
            <a:pPr eaLnBrk="1" hangingPunct="1"/>
            <a:r>
              <a:rPr lang="en-US" smtClean="0"/>
              <a:t>U.S. supports Anastacio Somoza Garcia (1896-1956)</a:t>
            </a:r>
          </a:p>
          <a:p>
            <a:pPr eaLnBrk="1" hangingPunct="1"/>
            <a:r>
              <a:rPr lang="en-US" smtClean="0"/>
              <a:t>Augusto César Sandino leads opposition to U.S. influence</a:t>
            </a:r>
          </a:p>
          <a:p>
            <a:pPr eaLnBrk="1" hangingPunct="1"/>
            <a:r>
              <a:rPr lang="en-US" smtClean="0"/>
              <a:t>Somoza assassinates Sandino in 1934</a:t>
            </a:r>
          </a:p>
          <a:p>
            <a:pPr eaLnBrk="1" hangingPunct="1"/>
            <a:r>
              <a:rPr lang="en-US" smtClean="0"/>
              <a:t>Maintains good relations with U.S.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BD71-D766-4A37-A218-9FAE65F27428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Mexican Developments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Roosevelt formally renounces intervention as per Monroe Doctrine, 1933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Lázaro Cárdenas (1895-1970) nationalizes Mexican oil industry in 1938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Previously controlled by U.S., British interests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Roosevelt convinces U.S., British businesses to accept $24 million in compensation ($260 sought)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U.S. wants to retain support of Mexico with approaching war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Also, increasing dependence on Mexican immigrant labor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1EDDD-64DA-4C7B-AE75-BB1F11023C19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Mohandas K. Gandhi (1869-1948)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Hindu, studied law in London, practiced in South Africa</a:t>
            </a:r>
          </a:p>
          <a:p>
            <a:pPr lvl="1" eaLnBrk="1" hangingPunct="1"/>
            <a:r>
              <a:rPr lang="en-US" smtClean="0"/>
              <a:t>Opposed apartheid</a:t>
            </a:r>
          </a:p>
          <a:p>
            <a:pPr eaLnBrk="1" hangingPunct="1"/>
            <a:r>
              <a:rPr lang="en-US" smtClean="0"/>
              <a:t>Returned to India 1915, made Indian National Congress into a mass movement</a:t>
            </a:r>
          </a:p>
          <a:p>
            <a:pPr eaLnBrk="1" hangingPunct="1"/>
            <a:r>
              <a:rPr lang="en-US" smtClean="0"/>
              <a:t>Titled </a:t>
            </a:r>
            <a:r>
              <a:rPr lang="en-US" i="1" smtClean="0"/>
              <a:t>Mahatma</a:t>
            </a:r>
            <a:r>
              <a:rPr lang="en-US" smtClean="0"/>
              <a:t>: “great soul”</a:t>
            </a:r>
          </a:p>
          <a:p>
            <a:pPr eaLnBrk="1" hangingPunct="1"/>
            <a:r>
              <a:rPr lang="en-US" smtClean="0"/>
              <a:t>Opposed caste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91B1D-8814-45F0-9ED5-5B9A57405202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Gandhi</a:t>
            </a:r>
          </a:p>
        </p:txBody>
      </p:sp>
      <p:pic>
        <p:nvPicPr>
          <p:cNvPr id="7171" name="Picture 6" descr="Gandh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5450" y="1447800"/>
            <a:ext cx="57531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C786E-9B50-4636-8059-DCADE4A3F15E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Gandhi’s Passive Resistance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Ahimsa:</a:t>
            </a:r>
            <a:r>
              <a:rPr lang="en-US" smtClean="0"/>
              <a:t> nonviolence</a:t>
            </a:r>
          </a:p>
          <a:p>
            <a:pPr eaLnBrk="1" hangingPunct="1"/>
            <a:r>
              <a:rPr lang="en-US" i="1" smtClean="0"/>
              <a:t>Satyagraha: </a:t>
            </a:r>
            <a:r>
              <a:rPr lang="en-US" smtClean="0"/>
              <a:t>passive resistance (“truth and firmness”)</a:t>
            </a:r>
          </a:p>
          <a:p>
            <a:pPr eaLnBrk="1" hangingPunct="1"/>
            <a:r>
              <a:rPr lang="en-US" smtClean="0"/>
              <a:t>Non-Cooperation Movement (1920-1922)</a:t>
            </a:r>
          </a:p>
          <a:p>
            <a:pPr eaLnBrk="1" hangingPunct="1"/>
            <a:r>
              <a:rPr lang="en-US" smtClean="0"/>
              <a:t>Civil Disobedience Movement (1930)</a:t>
            </a:r>
          </a:p>
          <a:p>
            <a:pPr eaLnBrk="1" hangingPunct="1"/>
            <a:r>
              <a:rPr lang="en-US" smtClean="0"/>
              <a:t>Boycott of British institutions</a:t>
            </a:r>
          </a:p>
          <a:p>
            <a:pPr eaLnBrk="1" hangingPunct="1"/>
            <a:r>
              <a:rPr lang="en-US" smtClean="0"/>
              <a:t>Amritsar Massacre (1919)</a:t>
            </a:r>
            <a:endParaRPr lang="en-US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44993-532D-4ECE-B556-ACF07643E6E4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Government of India Act (1937)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Creation of autonomous legislature</a:t>
            </a:r>
          </a:p>
          <a:p>
            <a:pPr lvl="1" eaLnBrk="1" hangingPunct="1"/>
            <a:r>
              <a:rPr lang="en-US" smtClean="0"/>
              <a:t>600 nominally sovereign princes refuse to cooperate</a:t>
            </a:r>
          </a:p>
          <a:p>
            <a:pPr eaLnBrk="1" hangingPunct="1"/>
            <a:r>
              <a:rPr lang="en-US" smtClean="0"/>
              <a:t>Muslim fears of Hindu dominance</a:t>
            </a:r>
          </a:p>
          <a:p>
            <a:pPr lvl="1" eaLnBrk="1" hangingPunct="1"/>
            <a:r>
              <a:rPr lang="en-US" smtClean="0"/>
              <a:t>Traditional economic divide</a:t>
            </a:r>
          </a:p>
          <a:p>
            <a:pPr lvl="1" eaLnBrk="1" hangingPunct="1"/>
            <a:r>
              <a:rPr lang="en-US" smtClean="0"/>
              <a:t>Especially severe with Great Depression</a:t>
            </a:r>
          </a:p>
          <a:p>
            <a:pPr eaLnBrk="1" hangingPunct="1"/>
            <a:r>
              <a:rPr lang="en-US" smtClean="0"/>
              <a:t>Muhammad Ali Jinnah (1876-1948) proposes partition, creation of the state of Pakistan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1356-F488-4471-99D7-360EAA6022B1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Republic of China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Revolution in 1911 forces Emperor Puyi to abdicate</a:t>
            </a:r>
          </a:p>
          <a:p>
            <a:pPr eaLnBrk="1" hangingPunct="1"/>
            <a:r>
              <a:rPr lang="en-US" smtClean="0"/>
              <a:t>Sun Yatsen (1866-1925) proclaims Republic of China in 1912</a:t>
            </a:r>
          </a:p>
          <a:p>
            <a:pPr eaLnBrk="1" hangingPunct="1"/>
            <a:r>
              <a:rPr lang="en-US" smtClean="0"/>
              <a:t>Political anarchy follows</a:t>
            </a:r>
          </a:p>
          <a:p>
            <a:pPr eaLnBrk="1" hangingPunct="1"/>
            <a:r>
              <a:rPr lang="en-US" smtClean="0"/>
              <a:t>Independent warlords exercise local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3A99D-E4CD-47B3-A368-4F5884860369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Chinese Nationalism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May Fourth Movement</a:t>
            </a:r>
          </a:p>
          <a:p>
            <a:pPr lvl="1" eaLnBrk="1" hangingPunct="1"/>
            <a:r>
              <a:rPr lang="en-US" smtClean="0"/>
              <a:t>Students, urban intellectuals protest foreign interference</a:t>
            </a:r>
          </a:p>
          <a:p>
            <a:pPr lvl="2" eaLnBrk="1" hangingPunct="1"/>
            <a:r>
              <a:rPr lang="en-US" smtClean="0"/>
              <a:t>Especially Japanese interference</a:t>
            </a:r>
          </a:p>
          <a:p>
            <a:pPr eaLnBrk="1" hangingPunct="1"/>
            <a:r>
              <a:rPr lang="en-US" smtClean="0"/>
              <a:t>Marxism increases in popularity</a:t>
            </a:r>
          </a:p>
          <a:p>
            <a:pPr eaLnBrk="1" hangingPunct="1"/>
            <a:r>
              <a:rPr lang="en-US" smtClean="0"/>
              <a:t>Chinese Communist Party founded in Shanghai (1921)</a:t>
            </a:r>
          </a:p>
          <a:p>
            <a:pPr lvl="1" eaLnBrk="1" hangingPunct="1"/>
            <a:r>
              <a:rPr lang="en-US" smtClean="0"/>
              <a:t>Leader: Mao Zedong (1893-1976)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9F5A3-9B00-4411-AA4B-D19EED8F91CD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Sun Yatsen (1866-1925)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Created Nationalist People’s Party (</a:t>
            </a:r>
            <a:r>
              <a:rPr lang="en-US" i="1" smtClean="0"/>
              <a:t>Guomindang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Accepts support from Soviet Union</a:t>
            </a:r>
          </a:p>
          <a:p>
            <a:pPr eaLnBrk="1" hangingPunct="1"/>
            <a:r>
              <a:rPr lang="en-US" smtClean="0"/>
              <a:t>Members of the Chinese Communist Party also join Guomindang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02608-69EA-4321-A793-4F2CA4856167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9"/>
  <p:tag name="MMPROD_UIDATA" val="&lt;database version=&quot;7.0&quot;&gt;&lt;object type=&quot;1&quot; unique_id=&quot;10001&quot;&gt;&lt;object type=&quot;8&quot; unique_id=&quot;11337&quot;&gt;&lt;/object&gt;&lt;object type=&quot;2&quot; unique_id=&quot;11338&quot;&gt;&lt;object type=&quot;3&quot; unique_id=&quot;11339&quot;&gt;&lt;property id=&quot;20148&quot; value=&quot;5&quot;/&gt;&lt;property id=&quot;20300&quot; value=&quot;Slide 1 - &amp;quot;Chapter 35&amp;quot;&quot;/&gt;&lt;property id=&quot;20307&quot; value=&quot;256&quot;/&gt;&lt;/object&gt;&lt;object type=&quot;3&quot; unique_id=&quot;11340&quot;&gt;&lt;property id=&quot;20148&quot; value=&quot;5&quot;/&gt;&lt;property id=&quot;20300&quot; value=&quot;Slide 2 - &amp;quot;India’s Quest for Home Rule&amp;quot;&quot;/&gt;&lt;property id=&quot;20307&quot; value=&quot;259&quot;/&gt;&lt;/object&gt;&lt;object type=&quot;3&quot; unique_id=&quot;11341&quot;&gt;&lt;property id=&quot;20148&quot; value=&quot;5&quot;/&gt;&lt;property id=&quot;20300&quot; value=&quot;Slide 3 - &amp;quot;Mohandas K. Gandhi (1869-1948)&amp;quot;&quot;/&gt;&lt;property id=&quot;20307&quot; value=&quot;260&quot;/&gt;&lt;/object&gt;&lt;object type=&quot;3&quot; unique_id=&quot;11342&quot;&gt;&lt;property id=&quot;20148&quot; value=&quot;5&quot;/&gt;&lt;property id=&quot;20300&quot; value=&quot;Slide 4 - &amp;quot;Gandhi&amp;quot;&quot;/&gt;&lt;property id=&quot;20307&quot; value=&quot;261&quot;/&gt;&lt;/object&gt;&lt;object type=&quot;3&quot; unique_id=&quot;11343&quot;&gt;&lt;property id=&quot;20148&quot; value=&quot;5&quot;/&gt;&lt;property id=&quot;20300&quot; value=&quot;Slide 5 - &amp;quot;Gandhi’s Passive Resistance&amp;quot;&quot;/&gt;&lt;property id=&quot;20307&quot; value=&quot;262&quot;/&gt;&lt;/object&gt;&lt;object type=&quot;3&quot; unique_id=&quot;11344&quot;&gt;&lt;property id=&quot;20148&quot; value=&quot;5&quot;/&gt;&lt;property id=&quot;20300&quot; value=&quot;Slide 6 - &amp;quot;The Government of India Act (1937)&amp;quot;&quot;/&gt;&lt;property id=&quot;20307&quot; value=&quot;263&quot;/&gt;&lt;/object&gt;&lt;object type=&quot;3&quot; unique_id=&quot;11345&quot;&gt;&lt;property id=&quot;20148&quot; value=&quot;5&quot;/&gt;&lt;property id=&quot;20300&quot; value=&quot;Slide 7 - &amp;quot;The Republic of China&amp;quot;&quot;/&gt;&lt;property id=&quot;20307&quot; value=&quot;264&quot;/&gt;&lt;/object&gt;&lt;object type=&quot;3&quot; unique_id=&quot;11346&quot;&gt;&lt;property id=&quot;20148&quot; value=&quot;5&quot;/&gt;&lt;property id=&quot;20300&quot; value=&quot;Slide 8 - &amp;quot;Chinese Nationalism&amp;quot;&quot;/&gt;&lt;property id=&quot;20307&quot; value=&quot;265&quot;/&gt;&lt;/object&gt;&lt;object type=&quot;3&quot; unique_id=&quot;11347&quot;&gt;&lt;property id=&quot;20148&quot; value=&quot;5&quot;/&gt;&lt;property id=&quot;20300&quot; value=&quot;Slide 9 - &amp;quot;Sun Yatsen (1866-1925)&amp;quot;&quot;/&gt;&lt;property id=&quot;20307&quot; value=&quot;266&quot;/&gt;&lt;/object&gt;&lt;object type=&quot;3&quot; unique_id=&quot;11348&quot;&gt;&lt;property id=&quot;20148&quot; value=&quot;5&quot;/&gt;&lt;property id=&quot;20300&quot; value=&quot;Slide 10 - &amp;quot;Civil War&amp;quot;&quot;/&gt;&lt;property id=&quot;20307&quot; value=&quot;267&quot;/&gt;&lt;/object&gt;&lt;object type=&quot;3&quot; unique_id=&quot;11349&quot;&gt;&lt;property id=&quot;20148&quot; value=&quot;5&quot;/&gt;&lt;property id=&quot;20300&quot; value=&quot;Slide 11 - &amp;quot;The Struggle for Control in China, &amp;#x0D;&amp;#x0A;1927-1936&amp;quot;&quot;/&gt;&lt;property id=&quot;20307&quot; value=&quot;257&quot;/&gt;&lt;/object&gt;&lt;object type=&quot;3&quot; unique_id=&quot;11350&quot;&gt;&lt;property id=&quot;20148&quot; value=&quot;5&quot;/&gt;&lt;property id=&quot;20300&quot; value=&quot;Slide 12 - &amp;quot;Imperialist Japan&amp;quot;&quot;/&gt;&lt;property id=&quot;20307&quot; value=&quot;268&quot;/&gt;&lt;/object&gt;&lt;object type=&quot;3&quot; unique_id=&quot;11351&quot;&gt;&lt;property id=&quot;20148&quot; value=&quot;5&quot;/&gt;&lt;property id=&quot;20300&quot; value=&quot;Slide 13 - &amp;quot;The Mukden Incident (1931)&amp;quot;&quot;/&gt;&lt;property id=&quot;20307&quot; value=&quot;258&quot;/&gt;&lt;/object&gt;&lt;object type=&quot;3&quot; unique_id=&quot;11352&quot;&gt;&lt;property id=&quot;20148&quot; value=&quot;5&quot;/&gt;&lt;property id=&quot;20300&quot; value=&quot;Slide 14 - &amp;quot;Africa and the Great War&amp;quot;&quot;/&gt;&lt;property id=&quot;20307&quot; value=&quot;269&quot;/&gt;&lt;/object&gt;&lt;object type=&quot;3&quot; unique_id=&quot;11353&quot;&gt;&lt;property id=&quot;20148&quot; value=&quot;5&quot;/&gt;&lt;property id=&quot;20300&quot; value=&quot;Slide 15 - &amp;quot;Africa’s New Elite&amp;quot;&quot;/&gt;&lt;property id=&quot;20307&quot; value=&quot;270&quot;/&gt;&lt;/object&gt;&lt;object type=&quot;3&quot; unique_id=&quot;11354&quot;&gt;&lt;property id=&quot;20148&quot; value=&quot;5&quot;/&gt;&lt;property id=&quot;20300&quot; value=&quot;Slide 16 - &amp;quot;Latin American Developments&amp;quot;&quot;/&gt;&lt;property id=&quot;20307&quot; value=&quot;271&quot;/&gt;&lt;/object&gt;&lt;object type=&quot;3&quot; unique_id=&quot;11355&quot;&gt;&lt;property id=&quot;20148&quot; value=&quot;5&quot;/&gt;&lt;property id=&quot;20300&quot; value=&quot;Slide 17 - &amp;quot;Fidel Castro (1926- )&amp;quot;&quot;/&gt;&lt;property id=&quot;20307&quot; value=&quot;276&quot;/&gt;&lt;/object&gt;&lt;object type=&quot;3&quot; unique_id=&quot;11356&quot;&gt;&lt;property id=&quot;20148&quot; value=&quot;5&quot;/&gt;&lt;property id=&quot;20300&quot; value=&quot;Slide 18 - &amp;quot;United States Economic Domination&amp;quot;&quot;/&gt;&lt;property id=&quot;20307&quot; value=&quot;272&quot;/&gt;&lt;/object&gt;&lt;object type=&quot;3&quot; unique_id=&quot;11357&quot;&gt;&lt;property id=&quot;20148&quot; value=&quot;5&quot;/&gt;&lt;property id=&quot;20300&quot; value=&quot;Slide 19 - &amp;quot;The United States in Latin America, 1895-1941&amp;quot;&quot;/&gt;&lt;property id=&quot;20307&quot; value=&quot;273&quot;/&gt;&lt;/object&gt;&lt;object type=&quot;3&quot; unique_id=&quot;11358&quot;&gt;&lt;property id=&quot;20148&quot; value=&quot;5&quot;/&gt;&lt;property id=&quot;20300&quot; value=&quot;Slide 20 - &amp;quot;The “Good Neighbor Policy”&amp;quot;&quot;/&gt;&lt;property id=&quot;20307&quot; value=&quot;274&quot;/&gt;&lt;/object&gt;&lt;object type=&quot;3&quot; unique_id=&quot;11359&quot;&gt;&lt;property id=&quot;20148&quot; value=&quot;5&quot;/&gt;&lt;property id=&quot;20300&quot; value=&quot;Slide 21 - &amp;quot;FDR&amp;quot;&quot;/&gt;&lt;property id=&quot;20307&quot; value=&quot;275&quot;/&gt;&lt;/object&gt;&lt;object type=&quot;3&quot; unique_id=&quot;11360&quot;&gt;&lt;property id=&quot;20148&quot; value=&quot;5&quot;/&gt;&lt;property id=&quot;20300&quot; value=&quot;Slide 22 - &amp;quot;Nicaraguan Developments&amp;quot;&quot;/&gt;&lt;property id=&quot;20307&quot; value=&quot;277&quot;/&gt;&lt;/object&gt;&lt;object type=&quot;3&quot; unique_id=&quot;11361&quot;&gt;&lt;property id=&quot;20148&quot; value=&quot;5&quot;/&gt;&lt;property id=&quot;20300&quot; value=&quot;Slide 23 - &amp;quot;Mexican Developments&amp;quot;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1049</TotalTime>
  <Words>1095</Words>
  <Application>Microsoft Office PowerPoint</Application>
  <PresentationFormat>On-screen Show (4:3)</PresentationFormat>
  <Paragraphs>174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Wingdings</vt:lpstr>
      <vt:lpstr>Garamond</vt:lpstr>
      <vt:lpstr>bentley5</vt:lpstr>
      <vt:lpstr>Chapter 35</vt:lpstr>
      <vt:lpstr>India’s Quest for Home Rule</vt:lpstr>
      <vt:lpstr>Mohandas K. Gandhi (1869-1948)</vt:lpstr>
      <vt:lpstr>Gandhi</vt:lpstr>
      <vt:lpstr>Gandhi’s Passive Resistance</vt:lpstr>
      <vt:lpstr>The Government of India Act (1937)</vt:lpstr>
      <vt:lpstr>The Republic of China</vt:lpstr>
      <vt:lpstr>Chinese Nationalism</vt:lpstr>
      <vt:lpstr>Sun Yatsen (1866-1925)</vt:lpstr>
      <vt:lpstr>Civil War</vt:lpstr>
      <vt:lpstr>The Struggle for Control in China,  1927-1936</vt:lpstr>
      <vt:lpstr>Imperialist Japan</vt:lpstr>
      <vt:lpstr>The Mukden Incident (1931)</vt:lpstr>
      <vt:lpstr>Africa and the Great War</vt:lpstr>
      <vt:lpstr>Africa’s New Elite</vt:lpstr>
      <vt:lpstr>Latin American Developments</vt:lpstr>
      <vt:lpstr>Fidel Castro (1926- )</vt:lpstr>
      <vt:lpstr>United States Economic Domination</vt:lpstr>
      <vt:lpstr>The United States in Latin America, 1895-1941</vt:lpstr>
      <vt:lpstr>The “Good Neighbor Policy”</vt:lpstr>
      <vt:lpstr>FDR</vt:lpstr>
      <vt:lpstr>Nicaraguan Developments</vt:lpstr>
      <vt:lpstr>Mexican Developments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36</dc:title>
  <dc:creator>Henry Abramson</dc:creator>
  <cp:lastModifiedBy>ventulethk</cp:lastModifiedBy>
  <cp:revision>12</cp:revision>
  <dcterms:created xsi:type="dcterms:W3CDTF">2004-11-29T22:15:01Z</dcterms:created>
  <dcterms:modified xsi:type="dcterms:W3CDTF">2013-02-06T18:47:04Z</dcterms:modified>
</cp:coreProperties>
</file>