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64" r:id="rId2"/>
  </p:sldMasterIdLst>
  <p:notesMasterIdLst>
    <p:notesMasterId r:id="rId12"/>
  </p:notesMasterIdLst>
  <p:handoutMasterIdLst>
    <p:handoutMasterId r:id="rId13"/>
  </p:handoutMasterIdLst>
  <p:sldIdLst>
    <p:sldId id="26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63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49F"/>
    <a:srgbClr val="8C2B85"/>
    <a:srgbClr val="692163"/>
    <a:srgbClr val="8911C9"/>
    <a:srgbClr val="9211DE"/>
    <a:srgbClr val="910AEB"/>
    <a:srgbClr val="08A9F1"/>
    <a:srgbClr val="94C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9" autoAdjust="0"/>
    <p:restoredTop sz="64413" autoAdjust="0"/>
  </p:normalViewPr>
  <p:slideViewPr>
    <p:cSldViewPr snapToGrid="0" snapToObjects="1">
      <p:cViewPr varScale="1">
        <p:scale>
          <a:sx n="69" d="100"/>
          <a:sy n="69" d="100"/>
        </p:scale>
        <p:origin x="27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31813" y="369888"/>
            <a:ext cx="2882900" cy="458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dirty="0" smtClean="0">
                <a:latin typeface="Franklin Gothic Medium" panose="020B0603020102020204" pitchFamily="34" charset="0"/>
              </a:defRPr>
            </a:lvl1pPr>
          </a:lstStyle>
          <a:p>
            <a:pPr>
              <a:defRPr/>
            </a:pPr>
            <a:r>
              <a:rPr lang="en-US"/>
              <a:t>High School Financial Planning Progr</a:t>
            </a:r>
            <a:r>
              <a:rPr lang="en-US">
                <a:latin typeface="+mn-lt"/>
              </a:rPr>
              <a:t>am</a:t>
            </a:r>
            <a:endParaRPr lang="en-US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414713" y="369888"/>
            <a:ext cx="2886075" cy="458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latin typeface="Franklin Gothic Medium" panose="020B0603020102020204" pitchFamily="34" charset="0"/>
              </a:defRPr>
            </a:lvl1pPr>
          </a:lstStyle>
          <a:p>
            <a:pPr>
              <a:defRPr/>
            </a:pPr>
            <a:r>
              <a:rPr lang="en-US"/>
              <a:t>Lesson 6-3: Selecting Insurance</a:t>
            </a:r>
            <a:endParaRPr lang="en-US" sz="12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31813" y="8226425"/>
            <a:ext cx="4746625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r>
              <a:rPr lang="en-US"/>
              <a:t>©2014 National Endowment for Financial Education | www.hsfpp.org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45163" y="8253413"/>
            <a:ext cx="555625" cy="431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Franklin Gothic Book" pitchFamily="34" charset="0"/>
              </a:defRPr>
            </a:lvl1pPr>
          </a:lstStyle>
          <a:p>
            <a:fld id="{C62188FA-0194-4358-BD47-0AD5218FDC77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727045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85800" y="358775"/>
            <a:ext cx="2971800" cy="327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latin typeface="Franklin Gothic Medium" panose="020B0603020102020204" pitchFamily="34" charset="0"/>
              </a:defRPr>
            </a:lvl1pPr>
          </a:lstStyle>
          <a:p>
            <a:pPr>
              <a:defRPr/>
            </a:pPr>
            <a:r>
              <a:rPr lang="en-US"/>
              <a:t>High School Financial Planning Program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38563" y="358775"/>
            <a:ext cx="2433637" cy="327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Franklin Gothic Medium" panose="020B0603020102020204" pitchFamily="34" charset="0"/>
              </a:defRPr>
            </a:lvl1pPr>
          </a:lstStyle>
          <a:p>
            <a:pPr>
              <a:defRPr/>
            </a:pPr>
            <a:r>
              <a:rPr lang="en-US"/>
              <a:t>Lesson 6-3: Selecting Insurance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85800" y="8456613"/>
            <a:ext cx="4719638" cy="328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r>
              <a:rPr lang="en-US"/>
              <a:t>©2014 National Endowment for Financial Education | www.hsfpp.o</a:t>
            </a:r>
            <a:r>
              <a:rPr lang="en-US" sz="1200">
                <a:latin typeface="+mn-lt"/>
              </a:rPr>
              <a:t>rg</a:t>
            </a:r>
            <a:endParaRPr lang="en-US" sz="120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59438" y="8456613"/>
            <a:ext cx="512762" cy="3286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Franklin Gothic Book" pitchFamily="34" charset="0"/>
              </a:defRPr>
            </a:lvl1pPr>
          </a:lstStyle>
          <a:p>
            <a:fld id="{77B7A2EE-6AF6-41CC-8387-1FB212175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353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231775" indent="-231775" algn="l" defTabSz="457200" rtl="0" fontAlgn="base">
      <a:spcBef>
        <a:spcPts val="1200"/>
      </a:spcBef>
      <a:spcAft>
        <a:spcPct val="0"/>
      </a:spcAft>
      <a:buFont typeface="Wingdings" pitchFamily="2" charset="2"/>
      <a:buChar char="q"/>
      <a:defRPr sz="11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63550" indent="-231775" algn="l" defTabSz="457200" rtl="0" fontAlgn="base">
      <a:spcBef>
        <a:spcPts val="1200"/>
      </a:spcBef>
      <a:spcAft>
        <a:spcPct val="0"/>
      </a:spcAft>
      <a:buFont typeface="Courier New" pitchFamily="49" charset="0"/>
      <a:buChar char="­"/>
      <a:defRPr sz="11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463550" indent="-231775" algn="l" defTabSz="457200" rtl="0" fontAlgn="base">
      <a:spcBef>
        <a:spcPts val="1200"/>
      </a:spcBef>
      <a:spcAft>
        <a:spcPct val="0"/>
      </a:spcAft>
      <a:defRPr sz="11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600200" indent="-228600" algn="l" defTabSz="457200" rtl="0" fontAlgn="base">
      <a:spcBef>
        <a:spcPts val="1200"/>
      </a:spcBef>
      <a:spcAft>
        <a:spcPct val="0"/>
      </a:spcAft>
      <a:defRPr sz="11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2057400" indent="-228600" algn="l" defTabSz="457200" rtl="0" fontAlgn="base">
      <a:spcBef>
        <a:spcPts val="1200"/>
      </a:spcBef>
      <a:spcAft>
        <a:spcPct val="0"/>
      </a:spcAft>
      <a:defRPr sz="11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High School Financial Planning Program</a:t>
            </a: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Lesson 6-3: Selecting Insurance</a:t>
            </a: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88F2C5F-561A-4B72-A5E3-4767F215689D}" type="slidenum">
              <a:rPr lang="en-US">
                <a:latin typeface="Franklin Gothic Book" pitchFamily="34" charset="0"/>
              </a:rPr>
              <a:pPr/>
              <a:t>0</a:t>
            </a:fld>
            <a:endParaRPr lang="en-US">
              <a:latin typeface="Franklin Gothic Book" pitchFamily="34" charset="0"/>
            </a:endParaRPr>
          </a:p>
        </p:txBody>
      </p:sp>
      <p:sp>
        <p:nvSpPr>
          <p:cNvPr id="11271" name="Footer Placeholder 7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Book" pitchFamily="34" charset="0"/>
              </a:rPr>
              <a:t>©2014 National Endowment for Financial Education | www.hsfpp.o</a:t>
            </a:r>
            <a:r>
              <a:rPr lang="en-US" sz="1200"/>
              <a:t>rg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High School Financial Planning Program</a:t>
            </a:r>
          </a:p>
        </p:txBody>
      </p:sp>
      <p:sp>
        <p:nvSpPr>
          <p:cNvPr id="133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Lesson 6-3: Selecting Insurance</a:t>
            </a:r>
          </a:p>
        </p:txBody>
      </p:sp>
      <p:sp>
        <p:nvSpPr>
          <p:cNvPr id="1331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66B225A-64B3-46BD-B8E3-788E6174E938}" type="slidenum">
              <a:rPr lang="en-US">
                <a:latin typeface="Franklin Gothic Book" pitchFamily="34" charset="0"/>
              </a:rPr>
              <a:pPr/>
              <a:t>1</a:t>
            </a:fld>
            <a:endParaRPr lang="en-US">
              <a:latin typeface="Franklin Gothic Book" pitchFamily="34" charset="0"/>
            </a:endParaRPr>
          </a:p>
        </p:txBody>
      </p:sp>
      <p:sp>
        <p:nvSpPr>
          <p:cNvPr id="13319" name="Footer Placeholder 7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Book" pitchFamily="34" charset="0"/>
              </a:rPr>
              <a:t>©2014 National Endowment for Financial Education | www.hsfpp.o</a:t>
            </a:r>
            <a:r>
              <a:rPr lang="en-US" sz="1200"/>
              <a:t>rg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54138" y="685800"/>
            <a:ext cx="4149725" cy="3113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4010025"/>
            <a:ext cx="5689600" cy="434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High School Financial Planning Program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Lesson 6-3: Selecting Insurance</a:t>
            </a:r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62DFCBF-BD18-4C9A-B4EE-0DD785BF9ADD}" type="slidenum">
              <a:rPr lang="en-US">
                <a:latin typeface="Franklin Gothic Book" pitchFamily="34" charset="0"/>
              </a:rPr>
              <a:pPr/>
              <a:t>2</a:t>
            </a:fld>
            <a:endParaRPr lang="en-US">
              <a:latin typeface="Franklin Gothic Book" pitchFamily="34" charset="0"/>
            </a:endParaRPr>
          </a:p>
        </p:txBody>
      </p:sp>
      <p:sp>
        <p:nvSpPr>
          <p:cNvPr id="15367" name="Footer Placeholder 7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Book" pitchFamily="34" charset="0"/>
              </a:rPr>
              <a:t>©2014 National Endowment for Financial Education | www.hsfpp.o</a:t>
            </a:r>
            <a:r>
              <a:rPr lang="en-US" sz="1200"/>
              <a:t>rg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High School Financial Planning Program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Lesson 6-3: Selecting Insurance</a:t>
            </a:r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EB15E01-5537-484D-A25F-576C79BF77E6}" type="slidenum">
              <a:rPr lang="en-US">
                <a:latin typeface="Franklin Gothic Book" pitchFamily="34" charset="0"/>
              </a:rPr>
              <a:pPr/>
              <a:t>3</a:t>
            </a:fld>
            <a:endParaRPr lang="en-US">
              <a:latin typeface="Franklin Gothic Book" pitchFamily="34" charset="0"/>
            </a:endParaRPr>
          </a:p>
        </p:txBody>
      </p:sp>
      <p:sp>
        <p:nvSpPr>
          <p:cNvPr id="17415" name="Footer Placeholder 7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Book" pitchFamily="34" charset="0"/>
              </a:rPr>
              <a:t>©2014 National Endowment for Financial Education | www.hsfpp.o</a:t>
            </a:r>
            <a:r>
              <a:rPr lang="en-US" sz="1200"/>
              <a:t>rg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High School Financial Planning Program</a:t>
            </a:r>
          </a:p>
        </p:txBody>
      </p:sp>
      <p:sp>
        <p:nvSpPr>
          <p:cNvPr id="1946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Lesson 6-3: Selecting Insurance</a:t>
            </a:r>
          </a:p>
        </p:txBody>
      </p:sp>
      <p:sp>
        <p:nvSpPr>
          <p:cNvPr id="1946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A514512-A607-41A3-B5BB-874319CDB139}" type="slidenum">
              <a:rPr lang="en-US">
                <a:latin typeface="Franklin Gothic Book" pitchFamily="34" charset="0"/>
              </a:rPr>
              <a:pPr/>
              <a:t>4</a:t>
            </a:fld>
            <a:endParaRPr lang="en-US">
              <a:latin typeface="Franklin Gothic Book" pitchFamily="34" charset="0"/>
            </a:endParaRPr>
          </a:p>
        </p:txBody>
      </p:sp>
      <p:sp>
        <p:nvSpPr>
          <p:cNvPr id="19463" name="Footer Placeholder 7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Book" pitchFamily="34" charset="0"/>
              </a:rPr>
              <a:t>©2014 National Endowment for Financial Education | www.hsfpp.o</a:t>
            </a:r>
            <a:r>
              <a:rPr lang="en-US" sz="1200"/>
              <a:t>rg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2075" y="685800"/>
            <a:ext cx="4133850" cy="3100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3951288"/>
            <a:ext cx="5803900" cy="450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300"/>
              </a:lnSpc>
              <a:spcBef>
                <a:spcPts val="800"/>
              </a:spcBef>
              <a:buFont typeface="Wingdings" pitchFamily="2" charset="2"/>
              <a:buNone/>
            </a:pPr>
            <a:endParaRPr lang="en-US" sz="1000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High School Financial Planning Program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Lesson 6-3: Selecting Insurance</a:t>
            </a:r>
          </a:p>
        </p:txBody>
      </p:sp>
      <p:sp>
        <p:nvSpPr>
          <p:cNvPr id="2151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CA232C2-2661-46CA-AA2A-0DBD5D64067C}" type="slidenum">
              <a:rPr lang="en-US">
                <a:latin typeface="Franklin Gothic Book" pitchFamily="34" charset="0"/>
              </a:rPr>
              <a:pPr/>
              <a:t>5</a:t>
            </a:fld>
            <a:endParaRPr lang="en-US">
              <a:latin typeface="Franklin Gothic Book" pitchFamily="34" charset="0"/>
            </a:endParaRPr>
          </a:p>
        </p:txBody>
      </p:sp>
      <p:sp>
        <p:nvSpPr>
          <p:cNvPr id="21511" name="Footer Placeholder 7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Book" pitchFamily="34" charset="0"/>
              </a:rPr>
              <a:t>©2014 National Endowment for Financial Education | www.hsfpp.o</a:t>
            </a:r>
            <a:r>
              <a:rPr lang="en-US" sz="1200"/>
              <a:t>rg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High School Financial Planning Program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Lesson 6-3: Selecting Insurance</a:t>
            </a:r>
          </a:p>
        </p:txBody>
      </p:sp>
      <p:sp>
        <p:nvSpPr>
          <p:cNvPr id="2355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4BFCFFD-1171-4A3E-B480-9205B5F79AE0}" type="slidenum">
              <a:rPr lang="en-US">
                <a:latin typeface="Franklin Gothic Book" pitchFamily="34" charset="0"/>
              </a:rPr>
              <a:pPr/>
              <a:t>6</a:t>
            </a:fld>
            <a:endParaRPr lang="en-US">
              <a:latin typeface="Franklin Gothic Book" pitchFamily="34" charset="0"/>
            </a:endParaRPr>
          </a:p>
        </p:txBody>
      </p:sp>
      <p:sp>
        <p:nvSpPr>
          <p:cNvPr id="23559" name="Footer Placeholder 7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Book" pitchFamily="34" charset="0"/>
              </a:rPr>
              <a:t>©2014 National Endowment for Financial Education | www.hsfpp.o</a:t>
            </a:r>
            <a:r>
              <a:rPr lang="en-US" sz="1200"/>
              <a:t>rg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560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High School Financial Planning Program</a:t>
            </a:r>
          </a:p>
        </p:txBody>
      </p:sp>
      <p:sp>
        <p:nvSpPr>
          <p:cNvPr id="256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Medium" pitchFamily="34" charset="0"/>
              </a:rPr>
              <a:t>Lesson 6-3: Selecting Insurance</a:t>
            </a:r>
          </a:p>
        </p:txBody>
      </p:sp>
      <p:sp>
        <p:nvSpPr>
          <p:cNvPr id="2560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9A89067-BB5A-4DAF-A0B2-2FB81D0041FC}" type="slidenum">
              <a:rPr lang="en-US">
                <a:latin typeface="Franklin Gothic Book" pitchFamily="34" charset="0"/>
              </a:rPr>
              <a:pPr/>
              <a:t>7</a:t>
            </a:fld>
            <a:endParaRPr lang="en-US">
              <a:latin typeface="Franklin Gothic Book" pitchFamily="34" charset="0"/>
            </a:endParaRPr>
          </a:p>
        </p:txBody>
      </p:sp>
      <p:sp>
        <p:nvSpPr>
          <p:cNvPr id="25607" name="Footer Placeholder 7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Franklin Gothic Book" pitchFamily="34" charset="0"/>
              </a:rPr>
              <a:t>©2014 National Endowment for Financial Education | www.hsfpp.o</a:t>
            </a:r>
            <a:r>
              <a:rPr lang="en-US" sz="1200"/>
              <a:t>rg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64951"/>
          </a:xfrm>
        </p:spPr>
        <p:txBody>
          <a:bodyPr/>
          <a:lstStyle>
            <a:lvl1pPr algn="ctr"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5377"/>
            <a:ext cx="6400800" cy="2243423"/>
          </a:xfrm>
        </p:spPr>
        <p:txBody>
          <a:bodyPr>
            <a:normAutofit/>
          </a:bodyPr>
          <a:lstStyle>
            <a:lvl1pPr marL="0" indent="0" algn="ctr">
              <a:buNone/>
              <a:defRPr sz="2400"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130640-31D6-4E47-9523-B96075A90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8043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33C071-DC68-4356-B809-7DA471FAC3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1598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Ligh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42478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D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32558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Page Ligh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13527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 Page D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09018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64951"/>
          </a:xfrm>
        </p:spPr>
        <p:txBody>
          <a:bodyPr/>
          <a:lstStyle>
            <a:lvl1pPr algn="ctr"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5377"/>
            <a:ext cx="6400800" cy="2243423"/>
          </a:xfrm>
        </p:spPr>
        <p:txBody>
          <a:bodyPr>
            <a:normAutofit/>
          </a:bodyPr>
          <a:lstStyle>
            <a:lvl1pPr marL="0" indent="0" algn="ctr">
              <a:buNone/>
              <a:defRPr sz="2400" cap="all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A5460B-2AB3-4F5D-8917-5B9E31D350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8637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0466"/>
            <a:ext cx="8146869" cy="12654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D28747-8767-4861-83D0-3518D71DBD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72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466"/>
            <a:ext cx="8248650" cy="12654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9995"/>
            <a:ext cx="4772450" cy="3937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389563" y="1979613"/>
            <a:ext cx="3316287" cy="393858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81DB84F-D735-4959-99F6-8623761A8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2968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cap="all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62090D-E8F2-421E-A11C-8E21C9B14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7777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52"/>
            <a:ext cx="8229600" cy="12051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6658"/>
            <a:ext cx="4038600" cy="43880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6658"/>
            <a:ext cx="4038600" cy="43880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690013-56C4-4235-A5A9-157A238BF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2629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194"/>
            <a:ext cx="8229600" cy="10776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978867-F021-4E07-9796-7C5DFE8F3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1689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0466"/>
            <a:ext cx="8155577" cy="11609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634"/>
            <a:ext cx="4040188" cy="573525"/>
          </a:xfrm>
        </p:spPr>
        <p:txBody>
          <a:bodyPr anchor="b"/>
          <a:lstStyle>
            <a:lvl1pPr marL="0" indent="0">
              <a:buNone/>
              <a:defRPr sz="2400" b="0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5270"/>
            <a:ext cx="4040188" cy="3571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634"/>
            <a:ext cx="4041775" cy="573525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kern="1200" dirty="0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  <a:ea typeface="+mn-ea"/>
                <a:cs typeface="Franklin Gothic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25270"/>
            <a:ext cx="4041775" cy="3571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CD4FCB-124E-4D5C-8BF8-391F5BFD26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7469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078"/>
            <a:ext cx="8221552" cy="1326712"/>
          </a:xfrm>
        </p:spPr>
        <p:txBody>
          <a:bodyPr/>
          <a:lstStyle>
            <a:lvl1pPr algn="ctr"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FB10F5-E8A7-4E89-B522-B4870DA036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2225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62063" y="6356350"/>
            <a:ext cx="6061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356350"/>
            <a:ext cx="722313" cy="501650"/>
          </a:xfrm>
        </p:spPr>
        <p:txBody>
          <a:bodyPr/>
          <a:lstStyle>
            <a:lvl1pPr>
              <a:defRPr b="1"/>
            </a:lvl1pPr>
          </a:lstStyle>
          <a:p>
            <a:fld id="{FDE87E5E-23AC-47CE-B307-D53DAE539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6658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958"/>
            <a:ext cx="8138160" cy="994142"/>
          </a:xfrm>
        </p:spPr>
        <p:txBody>
          <a:bodyPr/>
          <a:lstStyle>
            <a:lvl1pPr algn="l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0364"/>
            <a:ext cx="5111750" cy="4485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40364"/>
            <a:ext cx="3008313" cy="4485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425301-E471-4AA2-85A2-8A29FE26FF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0235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48407D-543B-4337-BDDC-D09F5F93D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6009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194"/>
            <a:ext cx="8248650" cy="115601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2343"/>
            <a:ext cx="4772450" cy="404531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389563" y="1872343"/>
            <a:ext cx="3316287" cy="404585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8486605-79A1-4111-9F59-537690257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0684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703B53-FD64-40B2-8780-BCFA60815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59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194"/>
            <a:ext cx="8229600" cy="10776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566"/>
            <a:ext cx="4038600" cy="418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566"/>
            <a:ext cx="4038600" cy="418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303F28-EEDB-4B75-89D9-46B25956AB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3752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1194"/>
            <a:ext cx="8129451" cy="10776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8910"/>
            <a:ext cx="4040188" cy="573525"/>
          </a:xfrm>
        </p:spPr>
        <p:txBody>
          <a:bodyPr anchor="b"/>
          <a:lstStyle>
            <a:lvl1pPr marL="0" indent="0">
              <a:buNone/>
              <a:defRPr sz="2400" b="0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2435"/>
            <a:ext cx="4040188" cy="3645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8910"/>
            <a:ext cx="4041775" cy="573525"/>
          </a:xfrm>
        </p:spPr>
        <p:txBody>
          <a:bodyPr anchor="b"/>
          <a:lstStyle>
            <a:lvl1pPr marL="0" indent="0">
              <a:buNone/>
              <a:defRPr sz="2400" b="0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2435"/>
            <a:ext cx="4041775" cy="3645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CF765A-DA73-4345-BE9C-9E10573024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0421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078"/>
            <a:ext cx="8221552" cy="1326712"/>
          </a:xfrm>
        </p:spPr>
        <p:txBody>
          <a:bodyPr/>
          <a:lstStyle>
            <a:lvl1pPr algn="ctr"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DA1914-CF08-4F92-B070-28E1D3CCC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002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62063" y="6356350"/>
            <a:ext cx="604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356350"/>
            <a:ext cx="749300" cy="501650"/>
          </a:xfrm>
        </p:spPr>
        <p:txBody>
          <a:bodyPr/>
          <a:lstStyle>
            <a:lvl1pPr>
              <a:defRPr/>
            </a:lvl1pPr>
          </a:lstStyle>
          <a:p>
            <a:fld id="{546AFED5-1607-4F96-8C6E-37DC4D0F40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5138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958"/>
            <a:ext cx="8229600" cy="994142"/>
          </a:xfrm>
        </p:spPr>
        <p:txBody>
          <a:bodyPr/>
          <a:lstStyle>
            <a:lvl1pPr algn="l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0364"/>
            <a:ext cx="5111750" cy="4485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40364"/>
            <a:ext cx="3008313" cy="4485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9040EB-57A3-4895-BDAF-2B9494905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525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3388"/>
            <a:ext cx="822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41488"/>
            <a:ext cx="82296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1875" y="6356350"/>
            <a:ext cx="5821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706438" cy="5016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fld id="{6B2D35CC-513E-482E-83B0-A95C1C5F11D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6264275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06" r:id="rId8"/>
    <p:sldLayoutId id="2147483695" r:id="rId9"/>
    <p:sldLayoutId id="2147483696" r:id="rId10"/>
    <p:sldLayoutId id="2147483707" r:id="rId11"/>
    <p:sldLayoutId id="2147483708" r:id="rId12"/>
    <p:sldLayoutId id="2147483709" r:id="rId13"/>
    <p:sldLayoutId id="2147483710" r:id="rId14"/>
  </p:sldLayoutIdLst>
  <p:transition spd="slow">
    <p:push dir="u"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kern="1200">
          <a:solidFill>
            <a:srgbClr val="88249F"/>
          </a:solidFill>
          <a:latin typeface="Franklin Gothic Medium" panose="020B0603020102020204" pitchFamily="34" charset="0"/>
          <a:ea typeface="Franklin Gothic Medium" pitchFamily="34" charset="0"/>
          <a:cs typeface="Franklin Gothic Medium" panose="020B0603020102020204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88249F"/>
        </a:buClr>
        <a:buFont typeface="Arial" pitchFamily="34" charset="0"/>
        <a:buChar char="•"/>
        <a:defRPr sz="2800" kern="1200">
          <a:solidFill>
            <a:srgbClr val="4A452A"/>
          </a:solidFill>
          <a:latin typeface="Franklin Gothic Book" panose="020B0503020102020204" pitchFamily="34" charset="0"/>
          <a:ea typeface="Franklin Gothic Book" pitchFamily="34" charset="0"/>
          <a:cs typeface="Franklin Gothic Book" panose="020B0503020102020204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4A452A"/>
          </a:solidFill>
          <a:latin typeface="Franklin Gothic Book" panose="020B0503020102020204" pitchFamily="34" charset="0"/>
          <a:ea typeface="Franklin Gothic Book" pitchFamily="34" charset="0"/>
          <a:cs typeface="Franklin Gothic Book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88249F"/>
        </a:buClr>
        <a:buFont typeface="Lucida Grande"/>
        <a:buChar char="»"/>
        <a:defRPr sz="2000" kern="1200">
          <a:solidFill>
            <a:srgbClr val="4A452A"/>
          </a:solidFill>
          <a:latin typeface="Franklin Gothic Book" panose="020B0503020102020204" pitchFamily="34" charset="0"/>
          <a:ea typeface="Franklin Gothic Book" pitchFamily="34" charset="0"/>
          <a:cs typeface="Franklin Gothic Book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Franklin Gothic Book" pitchFamily="34" charset="0"/>
          <a:cs typeface="Franklin Gothic Book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88249F"/>
        </a:buClr>
        <a:buFont typeface="Lucida Grande"/>
        <a:buChar char="»"/>
        <a:defRPr sz="2000" kern="1200">
          <a:solidFill>
            <a:schemeClr val="tx1"/>
          </a:solidFill>
          <a:latin typeface="+mn-lt"/>
          <a:ea typeface="Franklin Gothic Book" pitchFamily="34" charset="0"/>
          <a:cs typeface="Franklin Gothic Book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7025"/>
            <a:ext cx="82296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9613"/>
            <a:ext cx="82296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1875" y="6356350"/>
            <a:ext cx="5821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706438" cy="501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fld id="{22AC537A-14B4-4322-A8DC-618EFE7D9C4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4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6264275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11" r:id="rId8"/>
    <p:sldLayoutId id="2147483704" r:id="rId9"/>
    <p:sldLayoutId id="2147483705" r:id="rId10"/>
  </p:sldLayoutIdLst>
  <p:transition spd="slow">
    <p:push dir="u"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kern="1200">
          <a:solidFill>
            <a:srgbClr val="88249F"/>
          </a:solidFill>
          <a:latin typeface="Franklin Gothic Medium" panose="020B0603020102020204" pitchFamily="34" charset="0"/>
          <a:ea typeface="Franklin Gothic Medium" pitchFamily="34" charset="0"/>
          <a:cs typeface="Franklin Gothic Medium" panose="020B0603020102020204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88249F"/>
          </a:solidFill>
          <a:latin typeface="Franklin Gothic Medium" pitchFamily="34" charset="0"/>
          <a:ea typeface="Franklin Gothic Medium" pitchFamily="34" charset="0"/>
          <a:cs typeface="Franklin Gothic Medium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88249F"/>
        </a:buClr>
        <a:buFont typeface="Arial" pitchFamily="34" charset="0"/>
        <a:buChar char="•"/>
        <a:defRPr sz="2800" kern="1200">
          <a:solidFill>
            <a:srgbClr val="F2F2F2"/>
          </a:solidFill>
          <a:latin typeface="Franklin Gothic Book"/>
          <a:ea typeface="Franklin Gothic Book" pitchFamily="34" charset="0"/>
          <a:cs typeface="Franklin Gothic Book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BFBFBF"/>
          </a:solidFill>
          <a:latin typeface="+mn-lt"/>
          <a:ea typeface="Franklin Gothic Book" pitchFamily="34" charset="0"/>
          <a:cs typeface="Franklin Gothic Book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88249F"/>
        </a:buClr>
        <a:buFont typeface="Lucida Grande"/>
        <a:buChar char="»"/>
        <a:defRPr sz="2000" kern="1200">
          <a:solidFill>
            <a:srgbClr val="BFBFBF"/>
          </a:solidFill>
          <a:latin typeface="+mn-lt"/>
          <a:ea typeface="Franklin Gothic Book" pitchFamily="34" charset="0"/>
          <a:cs typeface="Franklin Gothic Book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Franklin Gothic Book" pitchFamily="34" charset="0"/>
          <a:cs typeface="Franklin Gothic Book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88249F"/>
        </a:buClr>
        <a:buFont typeface="Lucida Grande"/>
        <a:buChar char="»"/>
        <a:defRPr sz="2000" kern="1200">
          <a:solidFill>
            <a:schemeClr val="bg1"/>
          </a:solidFill>
          <a:latin typeface="+mn-lt"/>
          <a:ea typeface="Franklin Gothic Book" pitchFamily="34" charset="0"/>
          <a:cs typeface="Franklin Gothic Book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65238"/>
          </a:xfrm>
        </p:spPr>
        <p:txBody>
          <a:bodyPr/>
          <a:lstStyle/>
          <a:p>
            <a:r>
              <a:rPr lang="en-US" smtClean="0"/>
              <a:t>Selecting Insurance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5663"/>
            <a:ext cx="6400800" cy="22431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Select insurance 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for a specific circumstance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47050" cy="1265238"/>
          </a:xfrm>
        </p:spPr>
        <p:txBody>
          <a:bodyPr/>
          <a:lstStyle/>
          <a:p>
            <a:r>
              <a:rPr lang="en-US" smtClean="0"/>
              <a:t>Do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57200" indent="-457200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What are the top five most expensive states for car insurance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? </a:t>
            </a:r>
          </a:p>
          <a:p>
            <a:pPr marL="457200" indent="-457200" fontAlgn="auto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Young adults in their 20’s and 30’s account for what percentage of new long-term disability claims?</a:t>
            </a:r>
          </a:p>
          <a:p>
            <a:pPr marL="971550" lvl="1" indent="-514350" fontAlgn="auto">
              <a:spcBef>
                <a:spcPts val="40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Zero, they haven’t worked long enough to file disability claims</a:t>
            </a:r>
          </a:p>
          <a:p>
            <a:pPr marL="971550" lvl="1" indent="-514350" fontAlgn="auto">
              <a:spcBef>
                <a:spcPts val="40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 small portion because of their good health and youth (0-5 percent) </a:t>
            </a:r>
          </a:p>
          <a:p>
            <a:pPr marL="971550" lvl="1" indent="-514350" fontAlgn="auto">
              <a:spcBef>
                <a:spcPts val="40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 significant portion (20 percent)</a:t>
            </a:r>
          </a:p>
          <a:p>
            <a:pPr marL="457200" indent="-457200" fontAlgn="auto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Which of the following is a major factor in nearly a third of all 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business bankruptcies?</a:t>
            </a:r>
          </a:p>
          <a:p>
            <a:pPr marL="971550" lvl="1" indent="-514350" fontAlgn="auto">
              <a:spcBef>
                <a:spcPts val="40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employee theft</a:t>
            </a:r>
          </a:p>
          <a:p>
            <a:pPr marL="971550" lvl="1" indent="-514350" fontAlgn="auto">
              <a:spcBef>
                <a:spcPts val="40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customer theft</a:t>
            </a:r>
          </a:p>
          <a:p>
            <a:pPr marL="971550" lvl="1" indent="-514350" fontAlgn="auto">
              <a:spcBef>
                <a:spcPts val="40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poor management</a:t>
            </a:r>
          </a:p>
          <a:p>
            <a:pPr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Arial"/>
              <a:buNone/>
              <a:defRPr/>
            </a:pPr>
            <a:endParaRPr lang="en-US" sz="3000" dirty="0" smtClean="0">
              <a:solidFill>
                <a:schemeClr val="bg1">
                  <a:lumMod val="95000"/>
                </a:schemeClr>
              </a:solidFill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47050" cy="1265238"/>
          </a:xfrm>
        </p:spPr>
        <p:txBody>
          <a:bodyPr/>
          <a:lstStyle/>
          <a:p>
            <a:r>
              <a:rPr lang="en-US" smtClean="0"/>
              <a:t>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Today we will answer these questions: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What can I insure?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What types of insurance are right for me?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Will I have the same insurance my entire life?</a:t>
            </a:r>
          </a:p>
          <a:p>
            <a:pPr marL="0" indent="0" algn="ctr" fontAlgn="auto">
              <a:spcBef>
                <a:spcPts val="3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Use what you learn today to decide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ea typeface="+mn-ea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on insurance coverage for a specific circumstance.</a:t>
            </a:r>
            <a:endParaRPr lang="en-US" dirty="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9600" cy="1204913"/>
          </a:xfrm>
        </p:spPr>
        <p:txBody>
          <a:bodyPr/>
          <a:lstStyle/>
          <a:p>
            <a:r>
              <a:rPr lang="en-US" smtClean="0"/>
              <a:t>Specialist Insurance Topics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7188"/>
            <a:ext cx="4038600" cy="4387850"/>
          </a:xfrm>
        </p:spPr>
        <p:txBody>
          <a:bodyPr/>
          <a:lstStyle/>
          <a:p>
            <a:r>
              <a:rPr lang="en-US" smtClean="0">
                <a:latin typeface="Franklin Gothic Book" pitchFamily="34" charset="0"/>
                <a:cs typeface="Franklin Gothic Book" pitchFamily="34" charset="0"/>
              </a:rPr>
              <a:t>Auto</a:t>
            </a:r>
          </a:p>
          <a:p>
            <a:r>
              <a:rPr lang="en-US" smtClean="0">
                <a:latin typeface="Franklin Gothic Book" pitchFamily="34" charset="0"/>
                <a:cs typeface="Franklin Gothic Book" pitchFamily="34" charset="0"/>
              </a:rPr>
              <a:t>Dental</a:t>
            </a:r>
          </a:p>
          <a:p>
            <a:r>
              <a:rPr lang="en-US" smtClean="0">
                <a:latin typeface="Franklin Gothic Book" pitchFamily="34" charset="0"/>
                <a:cs typeface="Franklin Gothic Book" pitchFamily="34" charset="0"/>
              </a:rPr>
              <a:t>Disability</a:t>
            </a:r>
          </a:p>
          <a:p>
            <a:r>
              <a:rPr lang="en-US" smtClean="0">
                <a:latin typeface="Franklin Gothic Book" pitchFamily="34" charset="0"/>
                <a:cs typeface="Franklin Gothic Book" pitchFamily="34" charset="0"/>
              </a:rPr>
              <a:t>Fidelity Bond</a:t>
            </a:r>
          </a:p>
          <a:p>
            <a:r>
              <a:rPr lang="en-US" smtClean="0">
                <a:latin typeface="Franklin Gothic Book" pitchFamily="34" charset="0"/>
                <a:cs typeface="Franklin Gothic Book" pitchFamily="34" charset="0"/>
              </a:rPr>
              <a:t>Health</a:t>
            </a:r>
          </a:p>
          <a:p>
            <a:r>
              <a:rPr lang="en-US" smtClean="0">
                <a:latin typeface="Franklin Gothic Book" pitchFamily="34" charset="0"/>
                <a:cs typeface="Franklin Gothic Book" pitchFamily="34" charset="0"/>
              </a:rPr>
              <a:t>Homeowners’</a:t>
            </a:r>
          </a:p>
        </p:txBody>
      </p:sp>
      <p:sp>
        <p:nvSpPr>
          <p:cNvPr id="1843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27188"/>
            <a:ext cx="4038600" cy="4387850"/>
          </a:xfrm>
        </p:spPr>
        <p:txBody>
          <a:bodyPr/>
          <a:lstStyle/>
          <a:p>
            <a:r>
              <a:rPr lang="en-US" smtClean="0">
                <a:latin typeface="Franklin Gothic Book" pitchFamily="34" charset="0"/>
                <a:cs typeface="Franklin Gothic Book" pitchFamily="34" charset="0"/>
              </a:rPr>
              <a:t>Liability</a:t>
            </a:r>
          </a:p>
          <a:p>
            <a:r>
              <a:rPr lang="en-US" smtClean="0">
                <a:latin typeface="Franklin Gothic Book" pitchFamily="34" charset="0"/>
                <a:cs typeface="Franklin Gothic Book" pitchFamily="34" charset="0"/>
              </a:rPr>
              <a:t>Life</a:t>
            </a:r>
          </a:p>
          <a:p>
            <a:r>
              <a:rPr lang="en-US" smtClean="0">
                <a:latin typeface="Franklin Gothic Book" pitchFamily="34" charset="0"/>
                <a:cs typeface="Franklin Gothic Book" pitchFamily="34" charset="0"/>
              </a:rPr>
              <a:t>Renters’</a:t>
            </a:r>
          </a:p>
          <a:p>
            <a:r>
              <a:rPr lang="en-US" smtClean="0">
                <a:latin typeface="Franklin Gothic Book" pitchFamily="34" charset="0"/>
                <a:cs typeface="Franklin Gothic Book" pitchFamily="34" charset="0"/>
              </a:rPr>
              <a:t>Unemployment</a:t>
            </a:r>
          </a:p>
          <a:p>
            <a:r>
              <a:rPr lang="en-US" smtClean="0">
                <a:latin typeface="Franklin Gothic Book" pitchFamily="34" charset="0"/>
                <a:cs typeface="Franklin Gothic Book" pitchFamily="34" charset="0"/>
              </a:rPr>
              <a:t>Vision</a:t>
            </a:r>
          </a:p>
          <a:p>
            <a:r>
              <a:rPr lang="en-US" smtClean="0">
                <a:latin typeface="Franklin Gothic Book" pitchFamily="34" charset="0"/>
                <a:cs typeface="Franklin Gothic Book" pitchFamily="34" charset="0"/>
              </a:rPr>
              <a:t>Workers’ Compensation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47050" cy="1265238"/>
          </a:xfrm>
        </p:spPr>
        <p:txBody>
          <a:bodyPr/>
          <a:lstStyle/>
          <a:p>
            <a:r>
              <a:rPr lang="en-US" smtClean="0"/>
              <a:t>Specialist Report Outline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2400"/>
              </a:spcBef>
              <a:buFont typeface="Calibri" pitchFamily="34" charset="0"/>
              <a:buAutoNum type="arabicPeriod"/>
            </a:pPr>
            <a:r>
              <a:rPr lang="en-US" sz="2000" smtClean="0">
                <a:latin typeface="Franklin Gothic Book" pitchFamily="34" charset="0"/>
                <a:cs typeface="Franklin Gothic Book" pitchFamily="34" charset="0"/>
              </a:rPr>
              <a:t>What is the purpose of the insurance?</a:t>
            </a:r>
          </a:p>
          <a:p>
            <a:pPr marL="514350" indent="-514350">
              <a:spcBef>
                <a:spcPts val="2400"/>
              </a:spcBef>
              <a:buFont typeface="Calibri" pitchFamily="34" charset="0"/>
              <a:buAutoNum type="arabicPeriod"/>
            </a:pPr>
            <a:r>
              <a:rPr lang="en-US" sz="2000" smtClean="0">
                <a:latin typeface="Franklin Gothic Book" pitchFamily="34" charset="0"/>
                <a:cs typeface="Franklin Gothic Book" pitchFamily="34" charset="0"/>
              </a:rPr>
              <a:t>Who is the logical candidate to purchase the insurance?</a:t>
            </a:r>
          </a:p>
          <a:p>
            <a:pPr marL="514350" indent="-514350">
              <a:spcBef>
                <a:spcPts val="2400"/>
              </a:spcBef>
              <a:buFont typeface="Calibri" pitchFamily="34" charset="0"/>
              <a:buAutoNum type="arabicPeriod"/>
            </a:pPr>
            <a:r>
              <a:rPr lang="en-US" sz="2000" smtClean="0">
                <a:latin typeface="Franklin Gothic Book" pitchFamily="34" charset="0"/>
                <a:cs typeface="Franklin Gothic Book" pitchFamily="34" charset="0"/>
              </a:rPr>
              <a:t>What factors impact the cost of this type of insurance?</a:t>
            </a:r>
          </a:p>
          <a:p>
            <a:pPr marL="514350" indent="-514350">
              <a:spcBef>
                <a:spcPts val="2400"/>
              </a:spcBef>
              <a:buFont typeface="Calibri" pitchFamily="34" charset="0"/>
              <a:buAutoNum type="arabicPeriod"/>
            </a:pPr>
            <a:r>
              <a:rPr lang="en-US" sz="2000" smtClean="0">
                <a:latin typeface="Franklin Gothic Book" pitchFamily="34" charset="0"/>
                <a:cs typeface="Franklin Gothic Book" pitchFamily="34" charset="0"/>
              </a:rPr>
              <a:t>Do you think that the insurance is worthwhile? Why or why not? </a:t>
            </a:r>
          </a:p>
          <a:p>
            <a:pPr marL="514350" indent="-514350">
              <a:spcBef>
                <a:spcPts val="2400"/>
              </a:spcBef>
              <a:buFont typeface="Calibri" pitchFamily="34" charset="0"/>
              <a:buAutoNum type="arabicPeriod"/>
            </a:pPr>
            <a:r>
              <a:rPr lang="en-US" sz="2000" smtClean="0">
                <a:latin typeface="Franklin Gothic Book" pitchFamily="34" charset="0"/>
                <a:cs typeface="Franklin Gothic Book" pitchFamily="34" charset="0"/>
              </a:rPr>
              <a:t>What are some ways to keep costs down for this type of insurance?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5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47050" cy="1265238"/>
          </a:xfrm>
        </p:spPr>
        <p:txBody>
          <a:bodyPr/>
          <a:lstStyle/>
          <a:p>
            <a:r>
              <a:rPr lang="en-US" smtClean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What two or three types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of insurance coverage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do think are most important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for teens and young adults?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</a:br>
            <a:endParaRPr lang="en-US" dirty="0" smtClean="0">
              <a:solidFill>
                <a:schemeClr val="bg1">
                  <a:lumMod val="95000"/>
                </a:schemeClr>
              </a:solidFill>
              <a:ea typeface="+mn-ea"/>
            </a:endParaRPr>
          </a:p>
          <a:p>
            <a:pPr marL="0" indent="0" algn="ctr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Why?</a:t>
            </a:r>
          </a:p>
          <a:p>
            <a:pPr marL="0" indent="0" algn="ctr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6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47050" cy="1265238"/>
          </a:xfrm>
        </p:spPr>
        <p:txBody>
          <a:bodyPr/>
          <a:lstStyle/>
          <a:p>
            <a:r>
              <a:rPr lang="en-US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Medium" pitchFamily="34" charset="0"/>
                <a:ea typeface="+mn-ea"/>
              </a:rPr>
              <a:t>Should you insure your cellphone?</a:t>
            </a:r>
          </a:p>
          <a:p>
            <a:pPr marL="457200" indent="-457200" fontAlgn="auto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Find out how much it would cost to replace or repair your phone.</a:t>
            </a:r>
          </a:p>
          <a:p>
            <a:pPr marL="457200" indent="-457200" fontAlgn="auto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Find out the cost of cellphone insurance, the terms, any deductible, and the conditions for coverage.</a:t>
            </a:r>
          </a:p>
          <a:p>
            <a:pPr marL="457200" indent="-457200" fontAlgn="auto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Investigate whether or not your cellphone is covered by an existing homeowners’ insurance policy.</a:t>
            </a:r>
          </a:p>
          <a:p>
            <a:pPr marL="457200" indent="-457200" fontAlgn="auto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Decide whether or not it is worthwhile to insure your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cellphone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.</a:t>
            </a:r>
          </a:p>
          <a:p>
            <a:pPr marL="457200" indent="-457200" fontAlgn="auto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Consider alternative ways to reduce, avoid, or accept the risk to replace the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cellphone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.</a:t>
            </a:r>
          </a:p>
          <a:p>
            <a:pPr marL="457200" indent="-457200" fontAlgn="auto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©2014 National Endowment for Financial Planning | Lesson 6-3: Selecting Insurance</a:t>
            </a:r>
            <a:endParaRPr lang="en-US" dirty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1 Master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1 Master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552</Words>
  <Application>Microsoft Office PowerPoint</Application>
  <PresentationFormat>On-screen Show (4:3)</PresentationFormat>
  <Paragraphs>93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Arial</vt:lpstr>
      <vt:lpstr>Franklin Gothic Medium</vt:lpstr>
      <vt:lpstr>Franklin Gothic Book</vt:lpstr>
      <vt:lpstr>Lucida Grande</vt:lpstr>
      <vt:lpstr>Wingdings</vt:lpstr>
      <vt:lpstr>Courier New</vt:lpstr>
      <vt:lpstr>Mod1 Master Light</vt:lpstr>
      <vt:lpstr>Mod1 Master Dark</vt:lpstr>
      <vt:lpstr>PowerPoint Presentation</vt:lpstr>
      <vt:lpstr>Selecting Insurance</vt:lpstr>
      <vt:lpstr>Do You Know?</vt:lpstr>
      <vt:lpstr>Preview</vt:lpstr>
      <vt:lpstr>Specialist Insurance Topics</vt:lpstr>
      <vt:lpstr>Specialist Report Outline</vt:lpstr>
      <vt:lpstr>Reflection</vt:lpstr>
      <vt:lpstr>Challenge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Lorraine Armgardt</dc:creator>
  <cp:lastModifiedBy>Schmidt, David P.</cp:lastModifiedBy>
  <cp:revision>48</cp:revision>
  <dcterms:created xsi:type="dcterms:W3CDTF">2014-11-04T19:35:43Z</dcterms:created>
  <dcterms:modified xsi:type="dcterms:W3CDTF">2016-04-03T22:24:50Z</dcterms:modified>
</cp:coreProperties>
</file>