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79" r:id="rId4"/>
    <p:sldId id="280" r:id="rId5"/>
    <p:sldId id="281" r:id="rId6"/>
    <p:sldId id="287" r:id="rId7"/>
    <p:sldId id="283" r:id="rId8"/>
    <p:sldId id="282" r:id="rId9"/>
    <p:sldId id="284" r:id="rId10"/>
    <p:sldId id="288" r:id="rId11"/>
    <p:sldId id="277" r:id="rId12"/>
    <p:sldId id="286" r:id="rId13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2400" i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2400" i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2400" i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2400" i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2400" i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4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h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84000" autoAdjust="0"/>
  </p:normalViewPr>
  <p:slideViewPr>
    <p:cSldViewPr snapToGrid="0">
      <p:cViewPr varScale="1">
        <p:scale>
          <a:sx n="98" d="100"/>
          <a:sy n="98" d="100"/>
        </p:scale>
        <p:origin x="-948" y="-90"/>
      </p:cViewPr>
      <p:guideLst>
        <p:guide orient="horz" pos="37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082" y="-82"/>
      </p:cViewPr>
      <p:guideLst>
        <p:guide orient="horz" pos="2880"/>
        <p:guide pos="4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" pitchFamily="-96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" pitchFamily="-96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7438D19-A410-4EFD-923D-02E9BCB6CAB2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" pitchFamily="-96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2007-2009 National Academy Foundation.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" pitchFamily="-96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14B8187-43C8-42B5-8480-5249A38F5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774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i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2007-2009 National Academy Foundation. All rights reserved.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i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0CD6B41-4426-45EA-A1F0-E2BC14BF0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103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59A7-D389-4C6F-996D-58740253B8D9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09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99F2F-216E-46BE-A29C-83801F4813B7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6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A0C04-93BA-4FD5-8CE0-82DE8729B5AD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1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C594B-7236-4A03-8D37-5D5F37CF7EDD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B3A66-D224-4995-8ACD-F236A52D0C26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0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3B616-FB05-4608-A6C6-4E2879F54151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7663" lvl="1" indent="-233363"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2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DF5BD-8998-4AE5-A4B9-1B0BAA0154BC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9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A0418-DCBE-45FF-87C0-AA8DF36CB3C4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0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39932-C973-4862-9644-4B6622A3531C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9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6F6D9-B35B-4BE8-BC07-A2607E579523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4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E61DA-04BB-4606-BBFD-742B4CD869CC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1125"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0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B6913-A6FC-4812-A54F-2B6215B98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E47A5-DA11-4795-9598-6F780A81B9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4E581-A924-4811-99A8-5BCFEE8DE9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76400"/>
            <a:ext cx="9144000" cy="777875"/>
          </a:xfrm>
          <a:prstGeom prst="rect">
            <a:avLst/>
          </a:prstGeom>
          <a:gradFill flip="none" rotWithShape="1">
            <a:gsLst>
              <a:gs pos="0">
                <a:srgbClr val="335C9E"/>
              </a:gs>
              <a:gs pos="39999">
                <a:srgbClr val="6E93D0"/>
              </a:gs>
              <a:gs pos="90000">
                <a:schemeClr val="bg1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286000" y="3352800"/>
            <a:ext cx="4572000" cy="708025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655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82000" cy="4800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7228-DEE5-4B82-BA62-CDE7FB112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89F2B-7EB6-4080-8533-9C1FA58F3E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595D1E7-2E29-4450-A09B-E6AB984C8C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DC647-3F15-40BD-99CA-93CC87A753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4DC90-B5D4-4E8A-AD2D-FC8EB675A0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4EF36-2091-467A-B6A3-908663E545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6B4A8-12CC-4EA9-BB7B-BBCAC047EE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02796-ABA9-4078-B9F2-27E1D70369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1642F-81B7-4799-97B2-C0078D6CB4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r>
              <a:rPr lang="en-US" sz="1400" smtClean="0">
                <a:solidFill>
                  <a:schemeClr val="tx2"/>
                </a:solidFill>
              </a:rPr>
              <a:t>Lesson 6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kumimoji="0" lang="en-US" sz="1400" smtClean="0">
                <a:solidFill>
                  <a:schemeClr val="tx2"/>
                </a:solidFill>
              </a:rPr>
              <a:t>MBSH AOIT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B6913-A6FC-4812-A54F-2B6215B98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219075"/>
          </a:xfrm>
          <a:prstGeom prst="rect">
            <a:avLst/>
          </a:prstGeom>
          <a:gradFill flip="none" rotWithShape="1">
            <a:gsLst>
              <a:gs pos="0">
                <a:srgbClr val="335C9E"/>
              </a:gs>
              <a:gs pos="39999">
                <a:srgbClr val="6E93D0"/>
              </a:gs>
              <a:gs pos="90000">
                <a:schemeClr val="bg1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hyperlink" Target="http://upload.wikimedia.org/wikipedia/commons/1/17/Dvd-burning-cutaway3.JPG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8763000" cy="31242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Arial" charset="0"/>
                <a:ea typeface="Verdana" pitchFamily="34" charset="0"/>
                <a:cs typeface="Arial" charset="0"/>
              </a:rPr>
              <a:t>Unit 2, </a:t>
            </a:r>
            <a:br>
              <a:rPr lang="en-US" dirty="0" smtClean="0">
                <a:latin typeface="Arial" charset="0"/>
                <a:ea typeface="Verdana" pitchFamily="34" charset="0"/>
                <a:cs typeface="Arial" charset="0"/>
              </a:rPr>
            </a:br>
            <a:r>
              <a:rPr lang="en-US" dirty="0" smtClean="0">
                <a:latin typeface="Arial" charset="0"/>
                <a:ea typeface="Verdana" pitchFamily="34" charset="0"/>
                <a:cs typeface="Arial" charset="0"/>
              </a:rPr>
              <a:t>Lesson 6</a:t>
            </a:r>
            <a:r>
              <a:rPr lang="en-US" b="1" dirty="0" smtClean="0">
                <a:latin typeface="Arial" charset="0"/>
                <a:ea typeface="Verdana" pitchFamily="34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Verdana" pitchFamily="34" charset="0"/>
                <a:cs typeface="Arial" charset="0"/>
              </a:rPr>
            </a:br>
            <a:r>
              <a:rPr lang="en-US" b="1" dirty="0" smtClean="0">
                <a:latin typeface="Arial" charset="0"/>
                <a:ea typeface="Verdana" pitchFamily="34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Verdana" pitchFamily="34" charset="0"/>
                <a:cs typeface="Arial" charset="0"/>
              </a:rPr>
            </a:br>
            <a:r>
              <a:rPr lang="en-US" b="1" i="1" dirty="0" smtClean="0">
                <a:latin typeface="Arial" charset="0"/>
                <a:ea typeface="Verdana" pitchFamily="34" charset="0"/>
                <a:cs typeface="Arial" charset="0"/>
              </a:rPr>
              <a:t>Learning about</a:t>
            </a:r>
            <a:r>
              <a:rPr lang="en-US" b="1" dirty="0" smtClean="0">
                <a:latin typeface="Arial" charset="0"/>
                <a:ea typeface="Verdana" pitchFamily="34" charset="0"/>
                <a:cs typeface="Arial" charset="0"/>
              </a:rPr>
              <a:t> </a:t>
            </a:r>
            <a:br>
              <a:rPr lang="en-US" b="1" dirty="0" smtClean="0">
                <a:latin typeface="Arial" charset="0"/>
                <a:ea typeface="Verdana" pitchFamily="34" charset="0"/>
                <a:cs typeface="Arial" charset="0"/>
              </a:rPr>
            </a:br>
            <a:r>
              <a:rPr lang="en-US" b="1" i="1" dirty="0" smtClean="0">
                <a:latin typeface="Arial" charset="0"/>
                <a:ea typeface="Verdana" pitchFamily="34" charset="0"/>
                <a:cs typeface="Arial" charset="0"/>
              </a:rPr>
              <a:t>Peripherals</a:t>
            </a:r>
            <a:endParaRPr lang="en-US" b="1" dirty="0" smtClean="0"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97223" y="381000"/>
            <a:ext cx="86330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charset="0"/>
              </a:rPr>
              <a:t>AOIT</a:t>
            </a:r>
            <a:br>
              <a:rPr 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charset="0"/>
              </a:rPr>
            </a:br>
            <a:r>
              <a:rPr 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charset="0"/>
              </a:rPr>
              <a:t>Principles of Information Technology</a:t>
            </a:r>
            <a:br>
              <a:rPr 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charset="0"/>
              </a:rPr>
            </a:br>
            <a:endParaRPr lang="en-US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24638"/>
            <a:ext cx="35671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2B5A9C"/>
              </a:buClr>
              <a:buSzPct val="60000"/>
              <a:buFont typeface="Times" pitchFamily="18" charset="0"/>
              <a:buNone/>
            </a:pPr>
            <a:r>
              <a:rPr lang="en-US" sz="800" i="0" dirty="0">
                <a:solidFill>
                  <a:schemeClr val="tx1"/>
                </a:solidFill>
                <a:ea typeface="ＭＳ Ｐゴシック" charset="-128"/>
              </a:rPr>
              <a:t>Copyright © </a:t>
            </a:r>
            <a:r>
              <a:rPr lang="en-US" sz="800" i="0" dirty="0" smtClean="0">
                <a:solidFill>
                  <a:schemeClr val="tx1"/>
                </a:solidFill>
                <a:ea typeface="ＭＳ Ｐゴシック" charset="-128"/>
              </a:rPr>
              <a:t>2007</a:t>
            </a:r>
            <a:r>
              <a:rPr lang="en-US" sz="800" i="0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–</a:t>
            </a:r>
            <a:r>
              <a:rPr lang="en-US" sz="800" i="0" dirty="0" smtClean="0">
                <a:solidFill>
                  <a:schemeClr val="tx1"/>
                </a:solidFill>
                <a:ea typeface="ＭＳ Ｐゴシック" charset="-128"/>
              </a:rPr>
              <a:t>2014 </a:t>
            </a:r>
            <a:r>
              <a:rPr lang="en-US" sz="800" i="0" dirty="0">
                <a:solidFill>
                  <a:schemeClr val="tx1"/>
                </a:solidFill>
                <a:ea typeface="ＭＳ Ｐゴシック" charset="-128"/>
              </a:rPr>
              <a:t>National Academy Foundation. All rights reserved.</a:t>
            </a:r>
          </a:p>
        </p:txBody>
      </p:sp>
      <p:pic>
        <p:nvPicPr>
          <p:cNvPr id="2" name="Marquette - Parked C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572" y="5524313"/>
            <a:ext cx="487363" cy="487363"/>
          </a:xfrm>
          <a:prstGeom prst="rect">
            <a:avLst/>
          </a:prstGeom>
        </p:spPr>
      </p:pic>
      <p:pic>
        <p:nvPicPr>
          <p:cNvPr id="3" name="Picture 2" descr="http://rs220.pbsrc.com/albums/dd188/lindapuddin/animated%20gifs/0012.gif~c2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85" y="3005177"/>
            <a:ext cx="3471636" cy="3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9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75" y="118996"/>
            <a:ext cx="8229600" cy="1143000"/>
          </a:xfrm>
        </p:spPr>
        <p:txBody>
          <a:bodyPr/>
          <a:lstStyle/>
          <a:p>
            <a:r>
              <a:rPr lang="en-US" dirty="0" smtClean="0"/>
              <a:t>Storage in the Cloud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past 2 years Adobe and Microsoft has develop space for users to store their files in huge large servers in many parts of the United States. Users can get their files on-line through OneDrive and </a:t>
            </a:r>
            <a:r>
              <a:rPr lang="en-US" dirty="0" err="1" smtClean="0"/>
              <a:t>Google.docs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What is the advantages and disadvantages using the cloud for storage?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A7228-DEE5-4B82-BA62-CDE7FB1121D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50" name="Picture 2" descr="http://tse1.mm.bing.net/th?&amp;id=OIP.Mb0ff978bfccc5426e8f7e301bd981ae5o0&amp;w=300&amp;h=94&amp;c=0&amp;pid=1.9&amp;rs=0&amp;p=0&amp;url=https%3A%2F%2Fblog.onedrive.com%2Fonedrive-for-everything-your-life%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80" y="1722775"/>
            <a:ext cx="3815495" cy="11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zztALqQgNR4/VLPqt4p3L2I/AAAAAAAAPUk/G7hyWkXLUs4/s1600/Google%2Bdocs%2B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30" y="3748973"/>
            <a:ext cx="3107717" cy="21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50" y="1404938"/>
            <a:ext cx="3090863" cy="4576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534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Tower cases have expansion bays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76200" y="5981700"/>
            <a:ext cx="889635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What kind of drives do computers in your classroom have?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518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SzPct val="100000"/>
              <a:buFont typeface="Times" pitchFamily="18" charset="0"/>
              <a:buChar char="•"/>
              <a:defRPr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Towers usually have at least one bay for an optical drive, such as a DVD or </a:t>
            </a:r>
            <a:r>
              <a:rPr lang="en-US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Blu</a:t>
            </a: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-ray drive.</a:t>
            </a:r>
          </a:p>
          <a:p>
            <a:pPr marL="342900" indent="-342900">
              <a:lnSpc>
                <a:spcPct val="100000"/>
              </a:lnSpc>
              <a:buSzPct val="100000"/>
              <a:buFont typeface="Times" pitchFamily="18" charset="0"/>
              <a:buChar char="•"/>
              <a:defRPr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Different sizes and types of drives can all be loaded into the same tower case.</a:t>
            </a:r>
          </a:p>
          <a:p>
            <a:pPr marL="342900" indent="-342900">
              <a:lnSpc>
                <a:spcPct val="100000"/>
              </a:lnSpc>
              <a:buSzPct val="100000"/>
              <a:buFont typeface="Times" pitchFamily="18" charset="0"/>
              <a:buChar char="•"/>
              <a:defRPr/>
            </a:pPr>
            <a:endParaRPr lang="en-US" i="0" kern="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Times" pitchFamily="18" charset="0"/>
              <a:buChar char="•"/>
              <a:defRPr/>
            </a:pPr>
            <a:endParaRPr lang="en-US" i="0" kern="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Times" pitchFamily="18" charset="0"/>
              <a:buChar char="•"/>
              <a:defRPr/>
            </a:pPr>
            <a:endParaRPr lang="en-US" i="0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A7228-DEE5-4B82-BA62-CDE7FB1121D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69646"/>
            <a:ext cx="8458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Your dream computer needs peripherals</a:t>
            </a:r>
            <a:r>
              <a:rPr lang="en-US" dirty="0" smtClean="0"/>
              <a:t>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34788" y="1586753"/>
            <a:ext cx="8045824" cy="4800600"/>
          </a:xfrm>
        </p:spPr>
        <p:txBody>
          <a:bodyPr>
            <a:normAutofit/>
          </a:bodyPr>
          <a:lstStyle/>
          <a:p>
            <a:pPr eaLnBrk="1" hangingPunct="1">
              <a:buSzPct val="100000"/>
            </a:pPr>
            <a:r>
              <a:rPr lang="en-US" sz="3200" dirty="0" smtClean="0"/>
              <a:t>Keyboard</a:t>
            </a:r>
          </a:p>
          <a:p>
            <a:pPr eaLnBrk="1" hangingPunct="1">
              <a:buSzPct val="100000"/>
            </a:pPr>
            <a:r>
              <a:rPr lang="en-US" sz="3200" dirty="0" smtClean="0"/>
              <a:t>Mouse</a:t>
            </a:r>
          </a:p>
          <a:p>
            <a:pPr eaLnBrk="1" hangingPunct="1">
              <a:buSzPct val="100000"/>
            </a:pPr>
            <a:r>
              <a:rPr lang="en-US" sz="3200" dirty="0" smtClean="0"/>
              <a:t>Monitor</a:t>
            </a:r>
          </a:p>
          <a:p>
            <a:pPr eaLnBrk="1" hangingPunct="1">
              <a:buSzPct val="100000"/>
            </a:pPr>
            <a:r>
              <a:rPr lang="en-US" sz="3200" dirty="0" smtClean="0"/>
              <a:t>Printer</a:t>
            </a:r>
          </a:p>
          <a:p>
            <a:pPr eaLnBrk="1" hangingPunct="1">
              <a:buSzPct val="100000"/>
            </a:pPr>
            <a:r>
              <a:rPr lang="en-US" sz="3200" dirty="0" smtClean="0"/>
              <a:t>Scanner</a:t>
            </a:r>
          </a:p>
          <a:p>
            <a:pPr eaLnBrk="1" hangingPunct="1">
              <a:buSzPct val="100000"/>
            </a:pPr>
            <a:r>
              <a:rPr lang="en-US" sz="3200" dirty="0" smtClean="0"/>
              <a:t>Storage drives</a:t>
            </a:r>
          </a:p>
          <a:p>
            <a:pPr eaLnBrk="1" hangingPunct="1">
              <a:buSzPct val="100000"/>
            </a:pPr>
            <a:r>
              <a:rPr lang="en-US" sz="3200" dirty="0" smtClean="0"/>
              <a:t>Game </a:t>
            </a:r>
            <a:r>
              <a:rPr lang="en-US" sz="3200" dirty="0" smtClean="0"/>
              <a:t>controllers/joysticks</a:t>
            </a:r>
          </a:p>
          <a:p>
            <a:pPr eaLnBrk="1" hangingPunct="1">
              <a:buSzPct val="100000"/>
            </a:pPr>
            <a:r>
              <a:rPr lang="en-US" sz="3200" dirty="0" smtClean="0"/>
              <a:t>Can you think of anything else?</a:t>
            </a:r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89F2B-7EB6-4080-8533-9C1FA58F3EB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  <p:pic>
        <p:nvPicPr>
          <p:cNvPr id="2054" name="Picture 6" descr="http://images.clipshrine.com/download/downloadpnglarge/Desktop-computer-PC-with-LCD-screen-,-keyboard-and-mouse-1993-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41" y="1672944"/>
            <a:ext cx="5383306" cy="34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3144"/>
            <a:ext cx="8763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Peripherals are devices used for computer input and output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5943600"/>
            <a:ext cx="7595349" cy="397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Verdana" pitchFamily="34" charset="0"/>
              </a:rPr>
              <a:t>Why are the objects </a:t>
            </a:r>
            <a:r>
              <a:rPr lang="en-US" sz="2200" dirty="0" smtClean="0">
                <a:solidFill>
                  <a:schemeClr val="tx1"/>
                </a:solidFill>
                <a:latin typeface="Verdana" pitchFamily="34" charset="0"/>
              </a:rPr>
              <a:t>on </a:t>
            </a:r>
            <a:r>
              <a:rPr lang="en-US" sz="2200" dirty="0">
                <a:solidFill>
                  <a:schemeClr val="tx1"/>
                </a:solidFill>
                <a:latin typeface="Verdana" pitchFamily="34" charset="0"/>
              </a:rPr>
              <a:t>this slide called peripherals?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5368925" y="2057400"/>
            <a:ext cx="184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01" name="Picture 8" descr="Fotolia_7359178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2514600" cy="153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943225" y="2933700"/>
            <a:ext cx="184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03" name="Picture 3" descr="key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2743200" cy="144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6054725" y="3416300"/>
            <a:ext cx="184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05" name="Picture 12" descr="Fotolia_3870792_X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4512" y="1843088"/>
            <a:ext cx="262731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5711825" y="3429000"/>
            <a:ext cx="184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07" name="Picture 14" descr="Fotolia_508057_X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581400"/>
            <a:ext cx="25908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7426325" y="1739900"/>
            <a:ext cx="184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09" name="Picture 16" descr="Fotolia_2603264_X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7800" y="1816894"/>
            <a:ext cx="1981200" cy="132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Lesson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89F2B-7EB6-4080-8533-9C1FA58F3EB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MBSH AOIT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The keyboard is an input device</a:t>
            </a:r>
          </a:p>
        </p:txBody>
      </p:sp>
      <p:pic>
        <p:nvPicPr>
          <p:cNvPr id="5123" name="Picture 3" descr="key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25" y="1790700"/>
            <a:ext cx="4054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036"/>
          <p:cNvSpPr>
            <a:spLocks noChangeArrowheads="1"/>
          </p:cNvSpPr>
          <p:nvPr/>
        </p:nvSpPr>
        <p:spPr bwMode="auto">
          <a:xfrm>
            <a:off x="4991100" y="5238750"/>
            <a:ext cx="3695700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What makes a keyboard an “input device”?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209550" y="1438275"/>
            <a:ext cx="426720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Pct val="100000"/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 computer keyboard reports each key press to a software program that interprets the keystrokes. </a:t>
            </a:r>
            <a:b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57200" indent="-457200">
              <a:buSzPct val="100000"/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 keyboard also gives commands to the operating system of a computer, such as the Windows Ctrl-Alt-Delete combination, which brings up a task window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A7228-DEE5-4B82-BA62-CDE7FB1121D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32" descr="Fotolia_7359178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733550"/>
            <a:ext cx="35052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523330"/>
            <a:ext cx="8915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Most mice use either optical or laser technology</a:t>
            </a:r>
          </a:p>
        </p:txBody>
      </p:sp>
      <p:sp>
        <p:nvSpPr>
          <p:cNvPr id="7172" name="Rectangle 1034"/>
          <p:cNvSpPr>
            <a:spLocks noChangeArrowheads="1"/>
          </p:cNvSpPr>
          <p:nvPr/>
        </p:nvSpPr>
        <p:spPr bwMode="auto">
          <a:xfrm>
            <a:off x="1714500" y="5905500"/>
            <a:ext cx="51435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What kind of mouse do you have?</a:t>
            </a:r>
          </a:p>
        </p:txBody>
      </p:sp>
      <p:sp>
        <p:nvSpPr>
          <p:cNvPr id="7173" name="Rectangle 1036"/>
          <p:cNvSpPr>
            <a:spLocks noChangeArrowheads="1"/>
          </p:cNvSpPr>
          <p:nvPr/>
        </p:nvSpPr>
        <p:spPr bwMode="auto">
          <a:xfrm>
            <a:off x="1014413" y="4133850"/>
            <a:ext cx="2335896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USB wireless </a:t>
            </a:r>
            <a:b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optical mouse</a:t>
            </a:r>
          </a:p>
        </p:txBody>
      </p:sp>
      <p:pic>
        <p:nvPicPr>
          <p:cNvPr id="7174" name="Picture 9" descr="http://www.mousearena.com/wp-content/uploads/2010/06/totally-free-computer-mous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438" y="1550988"/>
            <a:ext cx="2771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36"/>
          <p:cNvSpPr>
            <a:spLocks noChangeArrowheads="1"/>
          </p:cNvSpPr>
          <p:nvPr/>
        </p:nvSpPr>
        <p:spPr bwMode="auto">
          <a:xfrm>
            <a:off x="5624513" y="4457700"/>
            <a:ext cx="267874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Trackball mouse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A7228-DEE5-4B82-BA62-CDE7FB1121D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10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Monitors are output devices</a:t>
            </a:r>
          </a:p>
        </p:txBody>
      </p:sp>
      <p:pic>
        <p:nvPicPr>
          <p:cNvPr id="8195" name="Picture 3" descr="crt-monitor-side-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5814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Fotolia_3870792_X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3136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295400" y="4876800"/>
            <a:ext cx="212288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LCD monitor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5867400" y="4876800"/>
            <a:ext cx="211205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CRT monitor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533400" y="5537200"/>
            <a:ext cx="7493000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Verdana" pitchFamily="34" charset="0"/>
              </a:rPr>
              <a:t>What makes a monitor an output device?</a:t>
            </a:r>
          </a:p>
          <a:p>
            <a:r>
              <a:rPr lang="en-US" sz="2200" dirty="0">
                <a:solidFill>
                  <a:schemeClr val="tx1"/>
                </a:solidFill>
                <a:latin typeface="Verdana" pitchFamily="34" charset="0"/>
              </a:rPr>
              <a:t>Could an LCD </a:t>
            </a:r>
            <a:r>
              <a:rPr lang="en-US" sz="2200" dirty="0" smtClean="0">
                <a:solidFill>
                  <a:schemeClr val="tx1"/>
                </a:solidFill>
                <a:latin typeface="Verdana" pitchFamily="34" charset="0"/>
              </a:rPr>
              <a:t>ever </a:t>
            </a:r>
            <a:r>
              <a:rPr lang="en-US" sz="2200" dirty="0">
                <a:solidFill>
                  <a:schemeClr val="tx1"/>
                </a:solidFill>
                <a:latin typeface="Verdana" pitchFamily="34" charset="0"/>
              </a:rPr>
              <a:t>be an input device too?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A7228-DEE5-4B82-BA62-CDE7FB1121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5100" y="190505"/>
            <a:ext cx="87503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Many games and videos require high-definition (HD) monitors</a:t>
            </a:r>
          </a:p>
        </p:txBody>
      </p:sp>
      <p:pic>
        <p:nvPicPr>
          <p:cNvPr id="9219" name="Picture 5" descr="Resolution_illustra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4256088"/>
            <a:ext cx="87947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44450" y="1231900"/>
            <a:ext cx="90995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High-definition monitors have better resolution, which means a clearer picture.</a:t>
            </a:r>
          </a:p>
          <a:p>
            <a:pPr marL="292100" indent="-2921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 pixel (picture element) is the smallest colored dot that can be displayed on the screen.</a:t>
            </a:r>
          </a:p>
          <a:p>
            <a:pPr marL="292100" indent="-2921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More pixels = more detail.</a:t>
            </a:r>
          </a:p>
          <a:p>
            <a:pPr marL="292100" indent="-2921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Standard resolution: 1280 x 720 pixels (width x height)</a:t>
            </a:r>
          </a:p>
          <a:p>
            <a:pPr marL="292100" indent="-2921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High definition: 1920 x 1080 pixels</a:t>
            </a:r>
          </a:p>
        </p:txBody>
      </p:sp>
      <p:sp>
        <p:nvSpPr>
          <p:cNvPr id="9221" name="Rectangle 1034"/>
          <p:cNvSpPr>
            <a:spLocks noChangeArrowheads="1"/>
          </p:cNvSpPr>
          <p:nvPr/>
        </p:nvSpPr>
        <p:spPr bwMode="auto">
          <a:xfrm>
            <a:off x="355600" y="5867400"/>
            <a:ext cx="85979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latin typeface="Verdana" pitchFamily="34" charset="0"/>
              </a:rPr>
              <a:t>Does your monitor have HD? Have you ever noticed the difference between HD and standard resolution?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A7228-DEE5-4B82-BA62-CDE7FB1121D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se1.mm.bing.net/th?&amp;id=OIP.M23e580ed5640d09c8f389d2f0b61581dH0&amp;w=300&amp;h=200&amp;c=0&amp;pid=1.9&amp;rs=0&amp;p=0&amp;url=http%3A%2F%2Flaserresources.com%2Flaser-printer-vs-inkjet-printer%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76" y="1167319"/>
            <a:ext cx="3623283" cy="24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7148"/>
            <a:ext cx="8991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Printers and scanners add value to systems </a:t>
            </a:r>
          </a:p>
        </p:txBody>
      </p:sp>
      <p:pic>
        <p:nvPicPr>
          <p:cNvPr id="10243" name="Picture 8" descr="Fotolia_508057_X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83888" y="2632143"/>
            <a:ext cx="28971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685800" y="5772150"/>
            <a:ext cx="7772400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Is a printer an input device or an output device?</a:t>
            </a:r>
            <a:br>
              <a:rPr lang="en-US" sz="2200">
                <a:solidFill>
                  <a:schemeClr val="tx1"/>
                </a:solidFill>
                <a:latin typeface="Verdana" pitchFamily="34" charset="0"/>
              </a:rPr>
            </a:b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What about a scanner?</a:t>
            </a:r>
          </a:p>
        </p:txBody>
      </p:sp>
      <p:pic>
        <p:nvPicPr>
          <p:cNvPr id="10246" name="Picture 11" descr="Fotolia_1415310_X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4" b="89753" l="0" r="8985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7500" y="3268688"/>
            <a:ext cx="3505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666750" y="4843463"/>
            <a:ext cx="23082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Laser Printers</a:t>
            </a:r>
            <a:endParaRPr lang="en-US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6953250" y="4843463"/>
            <a:ext cx="110318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Inkjet</a:t>
            </a: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4000500" y="5183931"/>
            <a:ext cx="144462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Scanner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A7228-DEE5-4B82-BA62-CDE7FB1121D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 descr="http://tse1.mm.bing.net/th?&amp;id=OIP.Ma5ef4fdd09d9e45ec5b890fcefcb534fH0&amp;w=300&amp;h=274&amp;c=0&amp;pid=1.9&amp;rs=0&amp;p=0&amp;url=http%3A%2F%2Fwww.amazon.com%2FHP-Color-Laserjet-CP1215-Printer%2Fdp%2FB00165TAT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20" b="100000" l="1000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5978"/>
            <a:ext cx="2857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56912" y="1698186"/>
            <a:ext cx="269253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Multifunctional Printers</a:t>
            </a:r>
            <a:endParaRPr lang="en-US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/>
      <p:bldP spid="10248" grpId="0"/>
      <p:bldP spid="1024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842" y="457200"/>
            <a:ext cx="86868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Drives have changed considerably over 20 years</a:t>
            </a:r>
          </a:p>
        </p:txBody>
      </p:sp>
      <p:pic>
        <p:nvPicPr>
          <p:cNvPr id="11267" name="Picture 3" descr="floppy"/>
          <p:cNvPicPr>
            <a:picLocks noChangeAspect="1" noChangeArrowheads="1"/>
          </p:cNvPicPr>
          <p:nvPr/>
        </p:nvPicPr>
        <p:blipFill>
          <a:blip r:embed="rId3" cstate="print"/>
          <a:srcRect l="1160" t="24742" r="1031" b="22681"/>
          <a:stretch>
            <a:fillRect/>
          </a:stretch>
        </p:blipFill>
        <p:spPr bwMode="auto">
          <a:xfrm>
            <a:off x="600074" y="2277782"/>
            <a:ext cx="2409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d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659" y="1783976"/>
            <a:ext cx="3400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vd_1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" y="4312225"/>
            <a:ext cx="2990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484113" y="3573182"/>
            <a:ext cx="312752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3½ in. floppy drive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5715000" y="3843676"/>
            <a:ext cx="237327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CD-ROM drive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6131859" y="5885560"/>
            <a:ext cx="218752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Blu-ray drive</a:t>
            </a:r>
          </a:p>
        </p:txBody>
      </p:sp>
      <p:pic>
        <p:nvPicPr>
          <p:cNvPr id="11273" name="Picture 12" descr="29693"/>
          <p:cNvPicPr>
            <a:picLocks noChangeAspect="1" noChangeArrowheads="1"/>
          </p:cNvPicPr>
          <p:nvPr/>
        </p:nvPicPr>
        <p:blipFill>
          <a:blip r:embed="rId6" cstate="print"/>
          <a:srcRect t="31206" b="32269"/>
          <a:stretch>
            <a:fillRect/>
          </a:stretch>
        </p:blipFill>
        <p:spPr bwMode="auto">
          <a:xfrm>
            <a:off x="5532410" y="4629150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930132" y="5895616"/>
            <a:ext cx="174971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DVD drive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A7228-DEE5-4B82-BA62-CDE7FB1121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  <p:bldP spid="11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2718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External drives give users more storage options</a:t>
            </a:r>
          </a:p>
        </p:txBody>
      </p:sp>
      <p:pic>
        <p:nvPicPr>
          <p:cNvPr id="12291" name="Picture 3" descr="combo h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33550"/>
            <a:ext cx="4572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228600" y="5638800"/>
            <a:ext cx="5029200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Which of these external devices have you used?</a:t>
            </a:r>
          </a:p>
        </p:txBody>
      </p:sp>
      <p:pic>
        <p:nvPicPr>
          <p:cNvPr id="12293" name="Picture 10" descr="Fotolia_2603264_X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4745777"/>
            <a:ext cx="21336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7505700" y="5804259"/>
            <a:ext cx="160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USB drive</a:t>
            </a: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4800600" y="4129088"/>
            <a:ext cx="415421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DVD drive with laser light</a:t>
            </a:r>
          </a:p>
        </p:txBody>
      </p:sp>
      <p:pic>
        <p:nvPicPr>
          <p:cNvPr id="12296" name="Picture 11" descr="File:Dvd-burning-cutaway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18000"/>
          </a:blip>
          <a:srcRect/>
          <a:stretch>
            <a:fillRect/>
          </a:stretch>
        </p:blipFill>
        <p:spPr bwMode="auto">
          <a:xfrm>
            <a:off x="4979894" y="138672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A7228-DEE5-4B82-BA62-CDE7FB1121D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5922</TotalTime>
  <Words>420</Words>
  <Application>Microsoft Office PowerPoint</Application>
  <PresentationFormat>On-screen Show (4:3)</PresentationFormat>
  <Paragraphs>83</Paragraphs>
  <Slides>12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Unit 2,  Lesson 6  Learning about  Peripherals</vt:lpstr>
      <vt:lpstr>Peripherals are devices used for computer input and output</vt:lpstr>
      <vt:lpstr>The keyboard is an input device</vt:lpstr>
      <vt:lpstr>Most mice use either optical or laser technology</vt:lpstr>
      <vt:lpstr>Monitors are output devices</vt:lpstr>
      <vt:lpstr>Many games and videos require high-definition (HD) monitors</vt:lpstr>
      <vt:lpstr>Printers and scanners add value to systems </vt:lpstr>
      <vt:lpstr>Drives have changed considerably over 20 years</vt:lpstr>
      <vt:lpstr>External drives give users more storage options</vt:lpstr>
      <vt:lpstr>Storage in the Cloud</vt:lpstr>
      <vt:lpstr>Tower cases have expansion bays</vt:lpstr>
      <vt:lpstr>Your dream computer needs peripherals </vt:lpstr>
    </vt:vector>
  </TitlesOfParts>
  <Company>Nanci Lamb Roider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#, Lesson #  Presentation Name</dc:title>
  <dc:creator>Nanci Lamb Roider</dc:creator>
  <cp:lastModifiedBy>Schmidt, David P.</cp:lastModifiedBy>
  <cp:revision>266</cp:revision>
  <dcterms:created xsi:type="dcterms:W3CDTF">2008-04-30T17:10:42Z</dcterms:created>
  <dcterms:modified xsi:type="dcterms:W3CDTF">2016-02-01T23:16:23Z</dcterms:modified>
</cp:coreProperties>
</file>