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D04D9-7DB9-41EE-A41C-A31B71B0F734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1E3A9-76E0-4F80-A701-E56D09E5A6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5E4654-367C-4506-847F-0D1E81D6A583}" type="slidenum">
              <a:rPr lang="en-US"/>
              <a:pPr/>
              <a:t>1</a:t>
            </a:fld>
            <a:endParaRPr lang="en-US"/>
          </a:p>
        </p:txBody>
      </p:sp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56F11A-3CC0-4EE0-9B34-98EEA265370B}" type="slidenum">
              <a:rPr lang="en-US"/>
              <a:pPr/>
              <a:t>2</a:t>
            </a:fld>
            <a:endParaRPr lang="en-US"/>
          </a:p>
        </p:txBody>
      </p:sp>
      <p:sp>
        <p:nvSpPr>
          <p:cNvPr id="72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527CD0-99D2-4868-8FBB-E926E4BA327D}" type="slidenum">
              <a:rPr lang="en-US"/>
              <a:pPr/>
              <a:t>6</a:t>
            </a:fld>
            <a:endParaRPr lang="en-US"/>
          </a:p>
        </p:txBody>
      </p:sp>
      <p:sp>
        <p:nvSpPr>
          <p:cNvPr id="79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B97734-DEEB-489F-A305-D0ACE234899B}" type="slidenum">
              <a:rPr lang="en-US"/>
              <a:pPr/>
              <a:t>7</a:t>
            </a:fld>
            <a:endParaRPr lang="en-US"/>
          </a:p>
        </p:txBody>
      </p:sp>
      <p:sp>
        <p:nvSpPr>
          <p:cNvPr id="808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C16CD-A39D-421F-985A-CFAE626BA50B}" type="slidenum">
              <a:rPr lang="en-US"/>
              <a:pPr/>
              <a:t>11</a:t>
            </a:fld>
            <a:endParaRPr lang="en-US"/>
          </a:p>
        </p:txBody>
      </p:sp>
      <p:sp>
        <p:nvSpPr>
          <p:cNvPr id="911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5BD6C1-0C61-4A30-9961-27CCE7507CDC}" type="slidenum">
              <a:rPr lang="en-US"/>
              <a:pPr/>
              <a:t>13</a:t>
            </a:fld>
            <a:endParaRPr lang="en-US"/>
          </a:p>
        </p:txBody>
      </p:sp>
      <p:sp>
        <p:nvSpPr>
          <p:cNvPr id="921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4BDD8E-53B7-476C-8692-14BAC08CBB05}" type="slidenum">
              <a:rPr lang="en-US"/>
              <a:pPr/>
              <a:t>14</a:t>
            </a:fld>
            <a:endParaRPr lang="en-US"/>
          </a:p>
        </p:txBody>
      </p:sp>
      <p:sp>
        <p:nvSpPr>
          <p:cNvPr id="931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592D1D-6213-4ABD-B50E-570F80BCC94C}" type="slidenum">
              <a:rPr lang="en-US"/>
              <a:pPr/>
              <a:t>16</a:t>
            </a:fld>
            <a:endParaRPr lang="en-US"/>
          </a:p>
        </p:txBody>
      </p:sp>
      <p:sp>
        <p:nvSpPr>
          <p:cNvPr id="952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AA2932-CB27-49DB-A726-61A9FDE69559}" type="slidenum">
              <a:rPr lang="en-US"/>
              <a:pPr/>
              <a:t>17</a:t>
            </a:fld>
            <a:endParaRPr lang="en-US"/>
          </a:p>
        </p:txBody>
      </p:sp>
      <p:sp>
        <p:nvSpPr>
          <p:cNvPr id="962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F8E0-56F9-4FD5-BF26-52397EDF33E8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96FE-E707-49F6-8C3C-E9472CD18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F8E0-56F9-4FD5-BF26-52397EDF33E8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96FE-E707-49F6-8C3C-E9472CD18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F8E0-56F9-4FD5-BF26-52397EDF33E8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96FE-E707-49F6-8C3C-E9472CD18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F8E0-56F9-4FD5-BF26-52397EDF33E8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96FE-E707-49F6-8C3C-E9472CD18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F8E0-56F9-4FD5-BF26-52397EDF33E8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96FE-E707-49F6-8C3C-E9472CD18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F8E0-56F9-4FD5-BF26-52397EDF33E8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96FE-E707-49F6-8C3C-E9472CD18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F8E0-56F9-4FD5-BF26-52397EDF33E8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96FE-E707-49F6-8C3C-E9472CD18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F8E0-56F9-4FD5-BF26-52397EDF33E8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96FE-E707-49F6-8C3C-E9472CD18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F8E0-56F9-4FD5-BF26-52397EDF33E8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96FE-E707-49F6-8C3C-E9472CD18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F8E0-56F9-4FD5-BF26-52397EDF33E8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96FE-E707-49F6-8C3C-E9472CD18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F8E0-56F9-4FD5-BF26-52397EDF33E8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96FE-E707-49F6-8C3C-E9472CD18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8F8E0-56F9-4FD5-BF26-52397EDF33E8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596FE-E707-49F6-8C3C-E9472CD183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audio" Target="../media/audio6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audio" Target="../media/audio1.wav"/><Relationship Id="rId4" Type="http://schemas.openxmlformats.org/officeDocument/2006/relationships/audio" Target="../media/audio4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audio" Target="../media/audio5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C7072-34F1-43CA-85E5-416A18684B40}" type="slidenum">
              <a:rPr lang="en-US"/>
              <a:pPr/>
              <a:t>1</a:t>
            </a:fld>
            <a:endParaRPr lang="en-US"/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746125" y="498475"/>
            <a:ext cx="593181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/>
              <a:t>Ideal Gases and the Ideal Gas Law: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854075" y="1558925"/>
            <a:ext cx="1731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PV = nRT</a:t>
            </a:r>
          </a:p>
        </p:txBody>
      </p:sp>
      <p:cxnSp>
        <p:nvCxnSpPr>
          <p:cNvPr id="45060" name="AutoShape 4"/>
          <p:cNvCxnSpPr>
            <a:cxnSpLocks noChangeShapeType="1"/>
          </p:cNvCxnSpPr>
          <p:nvPr/>
        </p:nvCxnSpPr>
        <p:spPr bwMode="auto">
          <a:xfrm>
            <a:off x="2378075" y="2016125"/>
            <a:ext cx="533400" cy="381000"/>
          </a:xfrm>
          <a:prstGeom prst="bentConnector3">
            <a:avLst>
              <a:gd name="adj1" fmla="val 0"/>
            </a:avLst>
          </a:prstGeom>
          <a:noFill/>
          <a:ln w="53975">
            <a:solidFill>
              <a:srgbClr val="FF00FF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45062" name="AutoShape 6"/>
          <p:cNvCxnSpPr>
            <a:cxnSpLocks noChangeShapeType="1"/>
          </p:cNvCxnSpPr>
          <p:nvPr/>
        </p:nvCxnSpPr>
        <p:spPr bwMode="auto">
          <a:xfrm rot="16200000" flipH="1">
            <a:off x="2318544" y="1923256"/>
            <a:ext cx="623888" cy="962025"/>
          </a:xfrm>
          <a:prstGeom prst="bentConnector2">
            <a:avLst/>
          </a:prstGeom>
          <a:noFill/>
          <a:ln w="53975">
            <a:solidFill>
              <a:srgbClr val="FF00FF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45063" name="AutoShape 7"/>
          <p:cNvCxnSpPr>
            <a:cxnSpLocks noChangeShapeType="1"/>
          </p:cNvCxnSpPr>
          <p:nvPr/>
        </p:nvCxnSpPr>
        <p:spPr bwMode="auto">
          <a:xfrm rot="16200000" flipH="1">
            <a:off x="1856581" y="2080419"/>
            <a:ext cx="1262063" cy="1285875"/>
          </a:xfrm>
          <a:prstGeom prst="bentConnector2">
            <a:avLst/>
          </a:prstGeom>
          <a:noFill/>
          <a:ln w="53975">
            <a:solidFill>
              <a:srgbClr val="FF00FF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45064" name="AutoShape 8"/>
          <p:cNvCxnSpPr>
            <a:cxnSpLocks noChangeShapeType="1"/>
          </p:cNvCxnSpPr>
          <p:nvPr/>
        </p:nvCxnSpPr>
        <p:spPr bwMode="auto">
          <a:xfrm>
            <a:off x="1235075" y="2168525"/>
            <a:ext cx="1676400" cy="1524000"/>
          </a:xfrm>
          <a:prstGeom prst="bentConnector3">
            <a:avLst>
              <a:gd name="adj1" fmla="val 3407"/>
            </a:avLst>
          </a:prstGeom>
          <a:noFill/>
          <a:ln w="53975">
            <a:solidFill>
              <a:srgbClr val="FF00FF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45065" name="AutoShape 9"/>
          <p:cNvCxnSpPr>
            <a:cxnSpLocks noChangeShapeType="1"/>
          </p:cNvCxnSpPr>
          <p:nvPr/>
        </p:nvCxnSpPr>
        <p:spPr bwMode="auto">
          <a:xfrm rot="16200000" flipH="1">
            <a:off x="1006475" y="2244725"/>
            <a:ext cx="1828800" cy="1828800"/>
          </a:xfrm>
          <a:prstGeom prst="bentConnector3">
            <a:avLst>
              <a:gd name="adj1" fmla="val 101995"/>
            </a:avLst>
          </a:prstGeom>
          <a:noFill/>
          <a:ln w="53975">
            <a:solidFill>
              <a:srgbClr val="FF00FF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3124200" y="2133600"/>
            <a:ext cx="23209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Temperature in </a:t>
            </a:r>
            <a:r>
              <a:rPr lang="en-US" sz="2400" dirty="0">
                <a:solidFill>
                  <a:srgbClr val="CC0000"/>
                </a:solidFill>
              </a:rPr>
              <a:t>K</a:t>
            </a:r>
            <a:endParaRPr lang="en-US" sz="2400" dirty="0"/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3063875" y="2473325"/>
            <a:ext cx="553843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30000" dirty="0">
                <a:solidFill>
                  <a:srgbClr val="CC0000"/>
                </a:solidFill>
              </a:rPr>
              <a:t>*</a:t>
            </a:r>
            <a:r>
              <a:rPr lang="en-US" sz="2400" dirty="0"/>
              <a:t>gas constant  </a:t>
            </a:r>
            <a:r>
              <a:rPr lang="en-US" sz="2400" u="sng" dirty="0"/>
              <a:t>0.0821 </a:t>
            </a:r>
            <a:r>
              <a:rPr lang="en-US" sz="2400" u="sng" dirty="0" err="1"/>
              <a:t>L•atm</a:t>
            </a:r>
            <a:r>
              <a:rPr lang="en-US" sz="2400" dirty="0"/>
              <a:t>  = </a:t>
            </a:r>
            <a:r>
              <a:rPr lang="en-US" sz="2400" u="sng" dirty="0"/>
              <a:t>62.37 </a:t>
            </a:r>
            <a:r>
              <a:rPr lang="en-US" sz="2400" u="sng" dirty="0" err="1"/>
              <a:t>L•torr</a:t>
            </a:r>
            <a:endParaRPr lang="en-US" sz="2400" dirty="0"/>
          </a:p>
          <a:p>
            <a:r>
              <a:rPr lang="en-US" sz="2400" dirty="0"/>
              <a:t>                                  </a:t>
            </a:r>
            <a:r>
              <a:rPr lang="en-US" sz="2400" dirty="0" err="1"/>
              <a:t>mol•K</a:t>
            </a:r>
            <a:r>
              <a:rPr lang="en-US" sz="2400" dirty="0"/>
              <a:t>              </a:t>
            </a:r>
            <a:r>
              <a:rPr lang="en-US" sz="2400" dirty="0" err="1"/>
              <a:t>mol•K</a:t>
            </a:r>
            <a:endParaRPr lang="en-US" sz="2400" dirty="0"/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3124200" y="3124200"/>
            <a:ext cx="175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moles of gas</a:t>
            </a: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3048000" y="3505200"/>
            <a:ext cx="16148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volume in L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3048000" y="3886200"/>
            <a:ext cx="44549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pressure </a:t>
            </a:r>
            <a:r>
              <a:rPr lang="en-US" sz="2400" dirty="0">
                <a:solidFill>
                  <a:srgbClr val="CC0000"/>
                </a:solidFill>
              </a:rPr>
              <a:t>in units to match </a:t>
            </a:r>
            <a:r>
              <a:rPr lang="en-US" sz="2400" baseline="30000" dirty="0">
                <a:solidFill>
                  <a:srgbClr val="CC0000"/>
                </a:solidFill>
              </a:rPr>
              <a:t>*</a:t>
            </a:r>
            <a:r>
              <a:rPr lang="en-US" sz="2400" dirty="0">
                <a:solidFill>
                  <a:srgbClr val="CC0000"/>
                </a:solidFill>
              </a:rPr>
              <a:t>R units</a:t>
            </a:r>
            <a:endParaRPr lang="en-US" sz="2400" dirty="0"/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1219200" y="5105400"/>
            <a:ext cx="534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Note: </a:t>
            </a:r>
            <a:r>
              <a:rPr lang="en-US" sz="2400" u="sng" dirty="0">
                <a:solidFill>
                  <a:srgbClr val="006600"/>
                </a:solidFill>
              </a:rPr>
              <a:t>there is only one set of conditions.</a:t>
            </a:r>
            <a:endParaRPr lang="en-US" sz="24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75"/>
                                        <p:tgtEl>
                                          <p:spTgt spid="45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75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75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75"/>
                                        <p:tgtEl>
                                          <p:spTgt spid="45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75"/>
                                        <p:tgtEl>
                                          <p:spTgt spid="45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4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75"/>
                                        <p:tgtEl>
                                          <p:spTgt spid="45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5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5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  <p:bldP spid="45066" grpId="0" build="p" autoUpdateAnimBg="0"/>
      <p:bldP spid="45067" grpId="0" autoUpdateAnimBg="0"/>
      <p:bldP spid="45068" grpId="0" build="p" autoUpdateAnimBg="0"/>
      <p:bldP spid="45069" grpId="0" build="p" autoUpdateAnimBg="0"/>
      <p:bldP spid="45070" grpId="0" build="p" autoUpdateAnimBg="0"/>
      <p:bldP spid="4507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9C61-9057-40EF-AC69-EC4AE1775DDE}" type="slidenum">
              <a:rPr lang="en-US"/>
              <a:pPr/>
              <a:t>11</a:t>
            </a:fld>
            <a:endParaRPr lang="en-US"/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828800" y="457200"/>
            <a:ext cx="50075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99"/>
                </a:solidFill>
              </a:rPr>
              <a:t>Molecular diffusion and effusion: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990600" y="1219200"/>
            <a:ext cx="736740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Diffusion:</a:t>
            </a:r>
          </a:p>
          <a:p>
            <a:r>
              <a:rPr lang="en-US" sz="2400" dirty="0">
                <a:solidFill>
                  <a:srgbClr val="006600"/>
                </a:solidFill>
              </a:rPr>
              <a:t> “gas molecules spreading out to fill a room are diffusing.”</a:t>
            </a:r>
          </a:p>
        </p:txBody>
      </p:sp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1066800" y="4038600"/>
          <a:ext cx="1936750" cy="2082800"/>
        </p:xfrm>
        <a:graphic>
          <a:graphicData uri="http://schemas.openxmlformats.org/presentationml/2006/ole">
            <p:oleObj spid="_x0000_s2050" name="Clip" r:id="rId4" imgW="3025440" imgH="3252600" progId="MS_ClipArt_Gallery.2">
              <p:embed/>
            </p:oleObj>
          </a:graphicData>
        </a:graphic>
      </p:graphicFrame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3429000" y="2133600"/>
            <a:ext cx="5029200" cy="2362200"/>
          </a:xfrm>
          <a:prstGeom prst="wedgeRoundRectCallout">
            <a:avLst>
              <a:gd name="adj1" fmla="val -63542"/>
              <a:gd name="adj2" fmla="val 42407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/>
              <a:t>Its not easy since an average gas</a:t>
            </a:r>
          </a:p>
          <a:p>
            <a:pPr algn="ctr"/>
            <a:r>
              <a:rPr lang="en-US" sz="2400" dirty="0"/>
              <a:t>molecule at room temperature and</a:t>
            </a:r>
          </a:p>
          <a:p>
            <a:pPr algn="ctr"/>
            <a:r>
              <a:rPr lang="en-US" sz="2400" dirty="0"/>
              <a:t>pressure will experience about</a:t>
            </a:r>
          </a:p>
          <a:p>
            <a:pPr algn="ctr"/>
            <a:r>
              <a:rPr lang="en-US" sz="2400" dirty="0">
                <a:solidFill>
                  <a:srgbClr val="CC0000"/>
                </a:solidFill>
              </a:rPr>
              <a:t>10 billion</a:t>
            </a:r>
            <a:r>
              <a:rPr lang="en-US" sz="2400" dirty="0"/>
              <a:t> collisions per second! </a:t>
            </a:r>
          </a:p>
          <a:p>
            <a:pPr algn="ctr"/>
            <a:r>
              <a:rPr lang="en-US" sz="2400" dirty="0"/>
              <a:t>It only travels about 60 nm</a:t>
            </a:r>
          </a:p>
          <a:p>
            <a:pPr algn="ctr"/>
            <a:r>
              <a:rPr lang="en-US" sz="2400" dirty="0"/>
              <a:t> between collisions!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2895600" y="4800600"/>
            <a:ext cx="4038600" cy="1600200"/>
          </a:xfrm>
          <a:prstGeom prst="cube">
            <a:avLst>
              <a:gd name="adj" fmla="val 25000"/>
            </a:avLst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3124200" y="5143500"/>
            <a:ext cx="2833688" cy="1168400"/>
          </a:xfrm>
          <a:custGeom>
            <a:avLst/>
            <a:gdLst/>
            <a:ahLst/>
            <a:cxnLst>
              <a:cxn ang="0">
                <a:pos x="60" y="636"/>
              </a:cxn>
              <a:cxn ang="0">
                <a:pos x="84" y="564"/>
              </a:cxn>
              <a:cxn ang="0">
                <a:pos x="120" y="468"/>
              </a:cxn>
              <a:cxn ang="0">
                <a:pos x="204" y="552"/>
              </a:cxn>
              <a:cxn ang="0">
                <a:pos x="396" y="624"/>
              </a:cxn>
              <a:cxn ang="0">
                <a:pos x="204" y="672"/>
              </a:cxn>
              <a:cxn ang="0">
                <a:pos x="252" y="480"/>
              </a:cxn>
              <a:cxn ang="0">
                <a:pos x="84" y="168"/>
              </a:cxn>
              <a:cxn ang="0">
                <a:pos x="336" y="288"/>
              </a:cxn>
              <a:cxn ang="0">
                <a:pos x="528" y="432"/>
              </a:cxn>
              <a:cxn ang="0">
                <a:pos x="744" y="612"/>
              </a:cxn>
              <a:cxn ang="0">
                <a:pos x="540" y="528"/>
              </a:cxn>
              <a:cxn ang="0">
                <a:pos x="528" y="480"/>
              </a:cxn>
              <a:cxn ang="0">
                <a:pos x="456" y="444"/>
              </a:cxn>
              <a:cxn ang="0">
                <a:pos x="468" y="348"/>
              </a:cxn>
              <a:cxn ang="0">
                <a:pos x="588" y="396"/>
              </a:cxn>
              <a:cxn ang="0">
                <a:pos x="912" y="360"/>
              </a:cxn>
              <a:cxn ang="0">
                <a:pos x="432" y="456"/>
              </a:cxn>
              <a:cxn ang="0">
                <a:pos x="480" y="312"/>
              </a:cxn>
              <a:cxn ang="0">
                <a:pos x="900" y="456"/>
              </a:cxn>
              <a:cxn ang="0">
                <a:pos x="1128" y="516"/>
              </a:cxn>
              <a:cxn ang="0">
                <a:pos x="1272" y="600"/>
              </a:cxn>
              <a:cxn ang="0">
                <a:pos x="1332" y="504"/>
              </a:cxn>
              <a:cxn ang="0">
                <a:pos x="1236" y="420"/>
              </a:cxn>
              <a:cxn ang="0">
                <a:pos x="1284" y="360"/>
              </a:cxn>
              <a:cxn ang="0">
                <a:pos x="1380" y="372"/>
              </a:cxn>
              <a:cxn ang="0">
                <a:pos x="1752" y="516"/>
              </a:cxn>
              <a:cxn ang="0">
                <a:pos x="1560" y="420"/>
              </a:cxn>
              <a:cxn ang="0">
                <a:pos x="1464" y="636"/>
              </a:cxn>
              <a:cxn ang="0">
                <a:pos x="1248" y="636"/>
              </a:cxn>
              <a:cxn ang="0">
                <a:pos x="1092" y="564"/>
              </a:cxn>
              <a:cxn ang="0">
                <a:pos x="1344" y="372"/>
              </a:cxn>
            </a:cxnLst>
            <a:rect l="0" t="0" r="r" b="b"/>
            <a:pathLst>
              <a:path w="1785" h="736">
                <a:moveTo>
                  <a:pt x="24" y="696"/>
                </a:moveTo>
                <a:cubicBezTo>
                  <a:pt x="36" y="676"/>
                  <a:pt x="42" y="651"/>
                  <a:pt x="60" y="636"/>
                </a:cubicBezTo>
                <a:cubicBezTo>
                  <a:pt x="137" y="570"/>
                  <a:pt x="90" y="679"/>
                  <a:pt x="120" y="588"/>
                </a:cubicBezTo>
                <a:cubicBezTo>
                  <a:pt x="108" y="580"/>
                  <a:pt x="98" y="569"/>
                  <a:pt x="84" y="564"/>
                </a:cubicBezTo>
                <a:cubicBezTo>
                  <a:pt x="65" y="557"/>
                  <a:pt x="34" y="569"/>
                  <a:pt x="24" y="552"/>
                </a:cubicBezTo>
                <a:cubicBezTo>
                  <a:pt x="0" y="512"/>
                  <a:pt x="101" y="474"/>
                  <a:pt x="120" y="468"/>
                </a:cubicBezTo>
                <a:cubicBezTo>
                  <a:pt x="144" y="484"/>
                  <a:pt x="168" y="500"/>
                  <a:pt x="192" y="516"/>
                </a:cubicBezTo>
                <a:cubicBezTo>
                  <a:pt x="203" y="523"/>
                  <a:pt x="192" y="550"/>
                  <a:pt x="204" y="552"/>
                </a:cubicBezTo>
                <a:cubicBezTo>
                  <a:pt x="283" y="567"/>
                  <a:pt x="364" y="560"/>
                  <a:pt x="444" y="564"/>
                </a:cubicBezTo>
                <a:cubicBezTo>
                  <a:pt x="428" y="584"/>
                  <a:pt x="419" y="614"/>
                  <a:pt x="396" y="624"/>
                </a:cubicBezTo>
                <a:cubicBezTo>
                  <a:pt x="351" y="644"/>
                  <a:pt x="299" y="636"/>
                  <a:pt x="252" y="648"/>
                </a:cubicBezTo>
                <a:cubicBezTo>
                  <a:pt x="235" y="652"/>
                  <a:pt x="220" y="664"/>
                  <a:pt x="204" y="672"/>
                </a:cubicBezTo>
                <a:cubicBezTo>
                  <a:pt x="208" y="624"/>
                  <a:pt x="204" y="575"/>
                  <a:pt x="216" y="528"/>
                </a:cubicBezTo>
                <a:cubicBezTo>
                  <a:pt x="221" y="509"/>
                  <a:pt x="251" y="500"/>
                  <a:pt x="252" y="480"/>
                </a:cubicBezTo>
                <a:cubicBezTo>
                  <a:pt x="270" y="114"/>
                  <a:pt x="284" y="169"/>
                  <a:pt x="228" y="0"/>
                </a:cubicBezTo>
                <a:cubicBezTo>
                  <a:pt x="158" y="47"/>
                  <a:pt x="112" y="85"/>
                  <a:pt x="84" y="168"/>
                </a:cubicBezTo>
                <a:cubicBezTo>
                  <a:pt x="164" y="172"/>
                  <a:pt x="252" y="146"/>
                  <a:pt x="324" y="180"/>
                </a:cubicBezTo>
                <a:cubicBezTo>
                  <a:pt x="357" y="196"/>
                  <a:pt x="315" y="258"/>
                  <a:pt x="336" y="288"/>
                </a:cubicBezTo>
                <a:cubicBezTo>
                  <a:pt x="350" y="308"/>
                  <a:pt x="384" y="296"/>
                  <a:pt x="408" y="300"/>
                </a:cubicBezTo>
                <a:cubicBezTo>
                  <a:pt x="494" y="352"/>
                  <a:pt x="495" y="334"/>
                  <a:pt x="528" y="432"/>
                </a:cubicBezTo>
                <a:cubicBezTo>
                  <a:pt x="540" y="691"/>
                  <a:pt x="459" y="736"/>
                  <a:pt x="708" y="648"/>
                </a:cubicBezTo>
                <a:cubicBezTo>
                  <a:pt x="724" y="642"/>
                  <a:pt x="732" y="624"/>
                  <a:pt x="744" y="612"/>
                </a:cubicBezTo>
                <a:cubicBezTo>
                  <a:pt x="680" y="608"/>
                  <a:pt x="611" y="624"/>
                  <a:pt x="552" y="600"/>
                </a:cubicBezTo>
                <a:cubicBezTo>
                  <a:pt x="530" y="591"/>
                  <a:pt x="560" y="541"/>
                  <a:pt x="540" y="528"/>
                </a:cubicBezTo>
                <a:cubicBezTo>
                  <a:pt x="503" y="503"/>
                  <a:pt x="452" y="512"/>
                  <a:pt x="408" y="504"/>
                </a:cubicBezTo>
                <a:cubicBezTo>
                  <a:pt x="448" y="496"/>
                  <a:pt x="489" y="492"/>
                  <a:pt x="528" y="480"/>
                </a:cubicBezTo>
                <a:cubicBezTo>
                  <a:pt x="542" y="476"/>
                  <a:pt x="577" y="462"/>
                  <a:pt x="564" y="456"/>
                </a:cubicBezTo>
                <a:cubicBezTo>
                  <a:pt x="532" y="440"/>
                  <a:pt x="492" y="448"/>
                  <a:pt x="456" y="444"/>
                </a:cubicBezTo>
                <a:cubicBezTo>
                  <a:pt x="440" y="440"/>
                  <a:pt x="421" y="442"/>
                  <a:pt x="408" y="432"/>
                </a:cubicBezTo>
                <a:cubicBezTo>
                  <a:pt x="356" y="391"/>
                  <a:pt x="442" y="357"/>
                  <a:pt x="468" y="348"/>
                </a:cubicBezTo>
                <a:cubicBezTo>
                  <a:pt x="483" y="303"/>
                  <a:pt x="486" y="254"/>
                  <a:pt x="576" y="324"/>
                </a:cubicBezTo>
                <a:cubicBezTo>
                  <a:pt x="595" y="339"/>
                  <a:pt x="584" y="372"/>
                  <a:pt x="588" y="396"/>
                </a:cubicBezTo>
                <a:cubicBezTo>
                  <a:pt x="648" y="392"/>
                  <a:pt x="708" y="391"/>
                  <a:pt x="768" y="384"/>
                </a:cubicBezTo>
                <a:cubicBezTo>
                  <a:pt x="816" y="379"/>
                  <a:pt x="912" y="311"/>
                  <a:pt x="912" y="360"/>
                </a:cubicBezTo>
                <a:cubicBezTo>
                  <a:pt x="912" y="409"/>
                  <a:pt x="816" y="386"/>
                  <a:pt x="768" y="396"/>
                </a:cubicBezTo>
                <a:cubicBezTo>
                  <a:pt x="663" y="418"/>
                  <a:pt x="539" y="438"/>
                  <a:pt x="432" y="456"/>
                </a:cubicBezTo>
                <a:cubicBezTo>
                  <a:pt x="424" y="440"/>
                  <a:pt x="406" y="426"/>
                  <a:pt x="408" y="408"/>
                </a:cubicBezTo>
                <a:cubicBezTo>
                  <a:pt x="412" y="374"/>
                  <a:pt x="457" y="335"/>
                  <a:pt x="480" y="312"/>
                </a:cubicBezTo>
                <a:cubicBezTo>
                  <a:pt x="527" y="172"/>
                  <a:pt x="896" y="276"/>
                  <a:pt x="912" y="276"/>
                </a:cubicBezTo>
                <a:cubicBezTo>
                  <a:pt x="908" y="336"/>
                  <a:pt x="909" y="397"/>
                  <a:pt x="900" y="456"/>
                </a:cubicBezTo>
                <a:cubicBezTo>
                  <a:pt x="878" y="592"/>
                  <a:pt x="665" y="550"/>
                  <a:pt x="1080" y="528"/>
                </a:cubicBezTo>
                <a:cubicBezTo>
                  <a:pt x="1096" y="524"/>
                  <a:pt x="1119" y="502"/>
                  <a:pt x="1128" y="516"/>
                </a:cubicBezTo>
                <a:cubicBezTo>
                  <a:pt x="1147" y="544"/>
                  <a:pt x="1079" y="581"/>
                  <a:pt x="1068" y="588"/>
                </a:cubicBezTo>
                <a:cubicBezTo>
                  <a:pt x="1068" y="588"/>
                  <a:pt x="1204" y="596"/>
                  <a:pt x="1272" y="600"/>
                </a:cubicBezTo>
                <a:cubicBezTo>
                  <a:pt x="1259" y="651"/>
                  <a:pt x="1245" y="682"/>
                  <a:pt x="1296" y="600"/>
                </a:cubicBezTo>
                <a:cubicBezTo>
                  <a:pt x="1322" y="558"/>
                  <a:pt x="1320" y="550"/>
                  <a:pt x="1332" y="504"/>
                </a:cubicBezTo>
                <a:cubicBezTo>
                  <a:pt x="1328" y="480"/>
                  <a:pt x="1338" y="448"/>
                  <a:pt x="1320" y="432"/>
                </a:cubicBezTo>
                <a:cubicBezTo>
                  <a:pt x="1299" y="413"/>
                  <a:pt x="1210" y="431"/>
                  <a:pt x="1236" y="420"/>
                </a:cubicBezTo>
                <a:cubicBezTo>
                  <a:pt x="1281" y="402"/>
                  <a:pt x="1332" y="412"/>
                  <a:pt x="1380" y="408"/>
                </a:cubicBezTo>
                <a:cubicBezTo>
                  <a:pt x="1489" y="353"/>
                  <a:pt x="1398" y="411"/>
                  <a:pt x="1284" y="360"/>
                </a:cubicBezTo>
                <a:cubicBezTo>
                  <a:pt x="1271" y="354"/>
                  <a:pt x="1308" y="344"/>
                  <a:pt x="1320" y="336"/>
                </a:cubicBezTo>
                <a:cubicBezTo>
                  <a:pt x="1340" y="348"/>
                  <a:pt x="1362" y="357"/>
                  <a:pt x="1380" y="372"/>
                </a:cubicBezTo>
                <a:cubicBezTo>
                  <a:pt x="1430" y="415"/>
                  <a:pt x="1419" y="482"/>
                  <a:pt x="1488" y="528"/>
                </a:cubicBezTo>
                <a:cubicBezTo>
                  <a:pt x="1576" y="524"/>
                  <a:pt x="1673" y="555"/>
                  <a:pt x="1752" y="516"/>
                </a:cubicBezTo>
                <a:cubicBezTo>
                  <a:pt x="1785" y="500"/>
                  <a:pt x="1761" y="424"/>
                  <a:pt x="1728" y="408"/>
                </a:cubicBezTo>
                <a:cubicBezTo>
                  <a:pt x="1678" y="383"/>
                  <a:pt x="1616" y="416"/>
                  <a:pt x="1560" y="420"/>
                </a:cubicBezTo>
                <a:cubicBezTo>
                  <a:pt x="1568" y="440"/>
                  <a:pt x="1586" y="459"/>
                  <a:pt x="1584" y="480"/>
                </a:cubicBezTo>
                <a:cubicBezTo>
                  <a:pt x="1579" y="531"/>
                  <a:pt x="1511" y="615"/>
                  <a:pt x="1464" y="636"/>
                </a:cubicBezTo>
                <a:cubicBezTo>
                  <a:pt x="1445" y="644"/>
                  <a:pt x="1424" y="644"/>
                  <a:pt x="1404" y="648"/>
                </a:cubicBezTo>
                <a:cubicBezTo>
                  <a:pt x="1352" y="644"/>
                  <a:pt x="1296" y="657"/>
                  <a:pt x="1248" y="636"/>
                </a:cubicBezTo>
                <a:cubicBezTo>
                  <a:pt x="1229" y="628"/>
                  <a:pt x="1255" y="585"/>
                  <a:pt x="1236" y="576"/>
                </a:cubicBezTo>
                <a:cubicBezTo>
                  <a:pt x="1192" y="556"/>
                  <a:pt x="1140" y="568"/>
                  <a:pt x="1092" y="564"/>
                </a:cubicBezTo>
                <a:cubicBezTo>
                  <a:pt x="1106" y="285"/>
                  <a:pt x="1026" y="294"/>
                  <a:pt x="1296" y="348"/>
                </a:cubicBezTo>
                <a:cubicBezTo>
                  <a:pt x="1314" y="352"/>
                  <a:pt x="1328" y="364"/>
                  <a:pt x="1344" y="372"/>
                </a:cubicBezTo>
                <a:cubicBezTo>
                  <a:pt x="1332" y="380"/>
                  <a:pt x="1308" y="396"/>
                  <a:pt x="1308" y="3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70" grpId="0" animBg="1" autoUpdateAnimBg="0"/>
      <p:bldP spid="11271" grpId="0" animBg="1"/>
      <p:bldP spid="1127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2703-ED9D-43F9-9074-37CFBD930C35}" type="slidenum">
              <a:rPr lang="en-US"/>
              <a:pPr/>
              <a:t>13</a:t>
            </a:fld>
            <a:endParaRPr lang="en-US"/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762000" y="381000"/>
            <a:ext cx="747281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6600"/>
                </a:solidFill>
              </a:rPr>
              <a:t>Effusion:</a:t>
            </a:r>
          </a:p>
          <a:p>
            <a:r>
              <a:rPr lang="en-US" sz="2800" dirty="0">
                <a:solidFill>
                  <a:srgbClr val="006600"/>
                </a:solidFill>
              </a:rPr>
              <a:t>        “A Helium filled balloon loses He by effusion.”</a:t>
            </a:r>
          </a:p>
        </p:txBody>
      </p:sp>
      <p:pic>
        <p:nvPicPr>
          <p:cNvPr id="23555" name="Picture 3" descr="FG10_0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1600200"/>
            <a:ext cx="6553200" cy="4368800"/>
          </a:xfrm>
          <a:prstGeom prst="rect">
            <a:avLst/>
          </a:prstGeom>
          <a:noFill/>
        </p:spPr>
      </p:pic>
      <p:sp>
        <p:nvSpPr>
          <p:cNvPr id="23558" name="Line 6"/>
          <p:cNvSpPr>
            <a:spLocks noChangeShapeType="1"/>
          </p:cNvSpPr>
          <p:nvPr/>
        </p:nvSpPr>
        <p:spPr bwMode="auto">
          <a:xfrm flipV="1">
            <a:off x="2667000" y="3733800"/>
            <a:ext cx="2362200" cy="1752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746125" y="5527675"/>
            <a:ext cx="24649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Small hole or pore</a:t>
            </a:r>
            <a:endParaRPr lang="en-US" sz="2400" dirty="0">
              <a:solidFill>
                <a:srgbClr val="006600"/>
              </a:solidFill>
            </a:endParaRPr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H="1" flipV="1">
            <a:off x="5257800" y="4572000"/>
            <a:ext cx="2819400" cy="6858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6324600" y="5257800"/>
            <a:ext cx="252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escaping molecule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75"/>
                                        <p:tgtEl>
                                          <p:spTgt spid="23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 autoUpdateAnimBg="0"/>
      <p:bldP spid="23558" grpId="0" animBg="1"/>
      <p:bldP spid="23559" grpId="0" autoUpdateAnimBg="0"/>
      <p:bldP spid="23562" grpId="0" animBg="1"/>
      <p:bldP spid="2356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D075-6F6C-44B9-A831-0CB5F3232216}" type="slidenum">
              <a:rPr lang="en-US"/>
              <a:pPr/>
              <a:t>14</a:t>
            </a:fld>
            <a:endParaRPr lang="en-US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3048000" y="1219200"/>
            <a:ext cx="2895600" cy="3124200"/>
          </a:xfrm>
          <a:prstGeom prst="can">
            <a:avLst>
              <a:gd name="adj" fmla="val 26974"/>
            </a:avLst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3733800" y="2514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3505200" y="3276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4343400" y="3733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4876800" y="3657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4800600" y="2743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4191000" y="2286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40386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Oval 11"/>
          <p:cNvSpPr>
            <a:spLocks noChangeArrowheads="1"/>
          </p:cNvSpPr>
          <p:nvPr/>
        </p:nvSpPr>
        <p:spPr bwMode="auto">
          <a:xfrm>
            <a:off x="3962400" y="3276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685800" y="457200"/>
            <a:ext cx="833651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99"/>
                </a:solidFill>
              </a:rPr>
              <a:t>Which molecules will effuse faster from this </a:t>
            </a:r>
            <a:r>
              <a:rPr lang="en-US" sz="2800" dirty="0" err="1">
                <a:solidFill>
                  <a:srgbClr val="000099"/>
                </a:solidFill>
              </a:rPr>
              <a:t>semiporous</a:t>
            </a:r>
            <a:endParaRPr lang="en-US" sz="2800" dirty="0">
              <a:solidFill>
                <a:srgbClr val="000099"/>
              </a:solidFill>
            </a:endParaRPr>
          </a:p>
          <a:p>
            <a:r>
              <a:rPr lang="en-US" sz="2800" dirty="0">
                <a:solidFill>
                  <a:srgbClr val="000099"/>
                </a:solidFill>
              </a:rPr>
              <a:t>container?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533400" y="4537075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Graham’s Law of effusion: </a:t>
            </a:r>
            <a:r>
              <a:rPr lang="en-US" sz="2400" dirty="0">
                <a:solidFill>
                  <a:srgbClr val="000099"/>
                </a:solidFill>
              </a:rPr>
              <a:t>effusion rate is inversely proportional to the square root of its molar mass.</a:t>
            </a:r>
            <a:endParaRPr lang="en-US" sz="2400" dirty="0">
              <a:solidFill>
                <a:srgbClr val="006600"/>
              </a:solidFill>
            </a:endParaRP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669925" y="5527675"/>
            <a:ext cx="16270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CC0000"/>
                </a:solidFill>
              </a:rPr>
              <a:t>For 2 gases</a:t>
            </a:r>
            <a:r>
              <a:rPr lang="en-US" dirty="0">
                <a:solidFill>
                  <a:srgbClr val="CC0000"/>
                </a:solidFill>
              </a:rPr>
              <a:t>:</a:t>
            </a:r>
          </a:p>
        </p:txBody>
      </p:sp>
      <p:graphicFrame>
        <p:nvGraphicFramePr>
          <p:cNvPr id="24592" name="Object 16"/>
          <p:cNvGraphicFramePr>
            <a:graphicFrameLocks noChangeAspect="1"/>
          </p:cNvGraphicFramePr>
          <p:nvPr/>
        </p:nvGraphicFramePr>
        <p:xfrm>
          <a:off x="2760663" y="5410200"/>
          <a:ext cx="1793875" cy="1258888"/>
        </p:xfrm>
        <a:graphic>
          <a:graphicData uri="http://schemas.openxmlformats.org/presentationml/2006/ole">
            <p:oleObj spid="_x0000_s3074" name="Equation" r:id="rId6" imgW="685800" imgH="482400" progId="Equation.3">
              <p:embed/>
            </p:oleObj>
          </a:graphicData>
        </a:graphic>
      </p:graphicFrame>
      <p:sp>
        <p:nvSpPr>
          <p:cNvPr id="24593" name="Oval 17"/>
          <p:cNvSpPr>
            <a:spLocks noChangeArrowheads="1"/>
          </p:cNvSpPr>
          <p:nvPr/>
        </p:nvSpPr>
        <p:spPr bwMode="auto">
          <a:xfrm>
            <a:off x="4419600" y="3048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Oval 18"/>
          <p:cNvSpPr>
            <a:spLocks noChangeArrowheads="1"/>
          </p:cNvSpPr>
          <p:nvPr/>
        </p:nvSpPr>
        <p:spPr bwMode="auto">
          <a:xfrm>
            <a:off x="3886200" y="3962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Oval 19"/>
          <p:cNvSpPr>
            <a:spLocks noChangeArrowheads="1"/>
          </p:cNvSpPr>
          <p:nvPr/>
        </p:nvSpPr>
        <p:spPr bwMode="auto">
          <a:xfrm>
            <a:off x="5257800" y="3352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Oval 20"/>
          <p:cNvSpPr>
            <a:spLocks noChangeArrowheads="1"/>
          </p:cNvSpPr>
          <p:nvPr/>
        </p:nvSpPr>
        <p:spPr bwMode="auto">
          <a:xfrm>
            <a:off x="5410200" y="2514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Oval 21"/>
          <p:cNvSpPr>
            <a:spLocks noChangeArrowheads="1"/>
          </p:cNvSpPr>
          <p:nvPr/>
        </p:nvSpPr>
        <p:spPr bwMode="auto">
          <a:xfrm>
            <a:off x="4343400" y="2590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Oval 22"/>
          <p:cNvSpPr>
            <a:spLocks noChangeArrowheads="1"/>
          </p:cNvSpPr>
          <p:nvPr/>
        </p:nvSpPr>
        <p:spPr bwMode="auto">
          <a:xfrm>
            <a:off x="3581400" y="2133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4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4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4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9" grpId="0" build="p" autoUpdateAnimBg="0"/>
      <p:bldP spid="24590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609600"/>
            <a:ext cx="74615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99"/>
                </a:solidFill>
              </a:rPr>
              <a:t>Compare the rates of effusion of He and N</a:t>
            </a:r>
            <a:r>
              <a:rPr lang="en-US" sz="3200" baseline="-25000" dirty="0" smtClean="0">
                <a:solidFill>
                  <a:srgbClr val="000099"/>
                </a:solidFill>
              </a:rPr>
              <a:t>2</a:t>
            </a:r>
            <a:r>
              <a:rPr lang="en-US" sz="3200" dirty="0" smtClean="0">
                <a:solidFill>
                  <a:srgbClr val="000099"/>
                </a:solidFill>
              </a:rPr>
              <a:t>.</a:t>
            </a:r>
            <a:endParaRPr lang="en-US" sz="32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DAED-78A4-4A86-BBB3-704E7E63CED9}" type="slidenum">
              <a:rPr lang="en-US"/>
              <a:pPr/>
              <a:t>16</a:t>
            </a:fld>
            <a:endParaRPr lang="en-US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1295400" y="609600"/>
          <a:ext cx="2814638" cy="4454525"/>
        </p:xfrm>
        <a:graphic>
          <a:graphicData uri="http://schemas.openxmlformats.org/presentationml/2006/ole">
            <p:oleObj spid="_x0000_s4098" name="Clip" r:id="rId5" imgW="2064960" imgH="3268440" progId="MS_ClipArt_Gallery.2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5181600" y="609600"/>
          <a:ext cx="2814638" cy="4454525"/>
        </p:xfrm>
        <a:graphic>
          <a:graphicData uri="http://schemas.openxmlformats.org/presentationml/2006/ole">
            <p:oleObj spid="_x0000_s4099" name="Clip" r:id="rId6" imgW="2064960" imgH="3268440" progId="MS_ClipArt_Gallery.2">
              <p:embed/>
            </p:oleObj>
          </a:graphicData>
        </a:graphic>
      </p:graphicFrame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133600" y="2133600"/>
            <a:ext cx="99060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99"/>
                </a:solidFill>
              </a:rPr>
              <a:t>  </a:t>
            </a:r>
            <a:r>
              <a:rPr lang="en-US" sz="3200" dirty="0">
                <a:solidFill>
                  <a:srgbClr val="000099"/>
                </a:solidFill>
              </a:rPr>
              <a:t>N</a:t>
            </a:r>
            <a:r>
              <a:rPr lang="en-US" sz="3200" baseline="-25000" dirty="0">
                <a:solidFill>
                  <a:srgbClr val="000099"/>
                </a:solidFill>
              </a:rPr>
              <a:t>2</a:t>
            </a:r>
            <a:endParaRPr lang="en-US" sz="3200" dirty="0">
              <a:solidFill>
                <a:srgbClr val="000099"/>
              </a:solidFill>
            </a:endParaRP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6096000" y="1905000"/>
            <a:ext cx="685800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99"/>
                </a:solidFill>
              </a:rPr>
              <a:t>He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1600200" y="5334000"/>
            <a:ext cx="70010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6600"/>
                </a:solidFill>
              </a:rPr>
              <a:t>Which balloon will lose pressure sooner?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9F28-C3E3-4F6B-99C2-9C9FD0B2ECF1}" type="slidenum">
              <a:rPr lang="en-US"/>
              <a:pPr/>
              <a:t>17</a:t>
            </a:fld>
            <a:endParaRPr lang="en-US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1295400" y="609600"/>
          <a:ext cx="2814638" cy="4454525"/>
        </p:xfrm>
        <a:graphic>
          <a:graphicData uri="http://schemas.openxmlformats.org/presentationml/2006/ole">
            <p:oleObj spid="_x0000_s5122" name="Clip" r:id="rId6" imgW="2064960" imgH="3268440" progId="MS_ClipArt_Gallery.2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5638800" y="990600"/>
          <a:ext cx="1658937" cy="2971800"/>
        </p:xfrm>
        <a:graphic>
          <a:graphicData uri="http://schemas.openxmlformats.org/presentationml/2006/ole">
            <p:oleObj spid="_x0000_s5123" name="Clip" r:id="rId7" imgW="2064960" imgH="3268440" progId="MS_ClipArt_Gallery.2">
              <p:embed/>
            </p:oleObj>
          </a:graphicData>
        </a:graphic>
      </p:graphicFrame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133600" y="2286000"/>
            <a:ext cx="914400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99"/>
                </a:solidFill>
              </a:rPr>
              <a:t>  </a:t>
            </a:r>
            <a:r>
              <a:rPr lang="en-US" sz="3200">
                <a:solidFill>
                  <a:srgbClr val="000099"/>
                </a:solidFill>
              </a:rPr>
              <a:t>N</a:t>
            </a:r>
            <a:r>
              <a:rPr lang="en-US" sz="3200" baseline="-25000">
                <a:solidFill>
                  <a:srgbClr val="000099"/>
                </a:solidFill>
              </a:rPr>
              <a:t>2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096000" y="2362200"/>
            <a:ext cx="609600" cy="3693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99"/>
                </a:solidFill>
              </a:rPr>
              <a:t>He</a:t>
            </a:r>
            <a:endParaRPr lang="en-US" sz="3200" dirty="0">
              <a:solidFill>
                <a:srgbClr val="000099"/>
              </a:solidFill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600200" y="5334000"/>
            <a:ext cx="5491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Which balloon will lose pressure sooner?</a:t>
            </a: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 flipV="1">
            <a:off x="990600" y="3124200"/>
            <a:ext cx="533400" cy="76200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 flipV="1">
            <a:off x="5334000" y="3276600"/>
            <a:ext cx="457200" cy="53340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304800" y="3810000"/>
            <a:ext cx="196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99"/>
                </a:solidFill>
              </a:rPr>
              <a:t>Big molecules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4191000" y="3733800"/>
            <a:ext cx="247189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99"/>
                </a:solidFill>
              </a:rPr>
              <a:t>Little molecules</a:t>
            </a:r>
          </a:p>
          <a:p>
            <a:r>
              <a:rPr lang="en-US" sz="2800" dirty="0">
                <a:solidFill>
                  <a:srgbClr val="CC0000"/>
                </a:solidFill>
              </a:rPr>
              <a:t>(escape more </a:t>
            </a:r>
          </a:p>
          <a:p>
            <a:r>
              <a:rPr lang="en-US" sz="2800" dirty="0">
                <a:solidFill>
                  <a:srgbClr val="CC0000"/>
                </a:solidFill>
              </a:rPr>
              <a:t>easily)</a:t>
            </a:r>
            <a:endParaRPr lang="en-US" sz="28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30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30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 animBg="1"/>
      <p:bldP spid="30728" grpId="0" animBg="1"/>
      <p:bldP spid="30729" grpId="0" build="p" autoUpdateAnimBg="0"/>
      <p:bldP spid="3073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B369-02D7-4C1A-AF51-B2A4AF3CB411}" type="slidenum">
              <a:rPr lang="en-US"/>
              <a:pPr/>
              <a:t>2</a:t>
            </a:fld>
            <a:endParaRPr lang="en-US"/>
          </a:p>
        </p:txBody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584325" y="498475"/>
            <a:ext cx="25279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6600"/>
                </a:solidFill>
              </a:rPr>
              <a:t>Avogadro’s Law: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685800" y="1336675"/>
            <a:ext cx="7696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0099"/>
                </a:solidFill>
              </a:rPr>
              <a:t>Equal volumes of any two gases (ideal) at the same temperature and pressure contain the same number of molecules (</a:t>
            </a:r>
            <a:r>
              <a:rPr lang="en-US" sz="2400" dirty="0">
                <a:solidFill>
                  <a:srgbClr val="CC0000"/>
                </a:solidFill>
              </a:rPr>
              <a:t>they also occupy equal volumes</a:t>
            </a:r>
            <a:r>
              <a:rPr lang="en-US" sz="2400" dirty="0">
                <a:solidFill>
                  <a:srgbClr val="000099"/>
                </a:solidFill>
              </a:rPr>
              <a:t>).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279525" y="2762250"/>
            <a:ext cx="9286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STP</a:t>
            </a:r>
          </a:p>
        </p:txBody>
      </p:sp>
      <p:cxnSp>
        <p:nvCxnSpPr>
          <p:cNvPr id="46085" name="AutoShape 5"/>
          <p:cNvCxnSpPr>
            <a:cxnSpLocks noChangeShapeType="1"/>
          </p:cNvCxnSpPr>
          <p:nvPr/>
        </p:nvCxnSpPr>
        <p:spPr bwMode="auto">
          <a:xfrm rot="16200000" flipH="1">
            <a:off x="2276476" y="3038475"/>
            <a:ext cx="239712" cy="846137"/>
          </a:xfrm>
          <a:prstGeom prst="bentConnector2">
            <a:avLst/>
          </a:prstGeom>
          <a:noFill/>
          <a:ln w="38100">
            <a:solidFill>
              <a:srgbClr val="FF00FF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46086" name="AutoShape 6"/>
          <p:cNvCxnSpPr>
            <a:cxnSpLocks noChangeShapeType="1"/>
            <a:stCxn id="46084" idx="2"/>
          </p:cNvCxnSpPr>
          <p:nvPr/>
        </p:nvCxnSpPr>
        <p:spPr bwMode="auto">
          <a:xfrm rot="16200000" flipH="1">
            <a:off x="1819276" y="3267075"/>
            <a:ext cx="773112" cy="922337"/>
          </a:xfrm>
          <a:prstGeom prst="bentConnector2">
            <a:avLst/>
          </a:prstGeom>
          <a:noFill/>
          <a:ln w="38100">
            <a:solidFill>
              <a:srgbClr val="FF00FF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46087" name="AutoShape 7"/>
          <p:cNvCxnSpPr>
            <a:cxnSpLocks noChangeShapeType="1"/>
          </p:cNvCxnSpPr>
          <p:nvPr/>
        </p:nvCxnSpPr>
        <p:spPr bwMode="auto">
          <a:xfrm>
            <a:off x="1524000" y="3276600"/>
            <a:ext cx="1431925" cy="1371600"/>
          </a:xfrm>
          <a:prstGeom prst="bentConnector3">
            <a:avLst>
              <a:gd name="adj1" fmla="val -3213"/>
            </a:avLst>
          </a:prstGeom>
          <a:noFill/>
          <a:ln w="38100">
            <a:solidFill>
              <a:srgbClr val="FF00FF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2803525" y="3317875"/>
            <a:ext cx="38012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Pressure  1 </a:t>
            </a:r>
            <a:r>
              <a:rPr lang="en-US" sz="2400" dirty="0" err="1"/>
              <a:t>atm</a:t>
            </a:r>
            <a:r>
              <a:rPr lang="en-US" sz="2400" dirty="0"/>
              <a:t> (760 mm Hg)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2803525" y="3851275"/>
            <a:ext cx="33068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Temperature  0</a:t>
            </a:r>
            <a:r>
              <a:rPr lang="en-US" sz="2400" baseline="30000" dirty="0"/>
              <a:t>o</a:t>
            </a:r>
            <a:r>
              <a:rPr lang="en-US" sz="2400" dirty="0"/>
              <a:t>C (</a:t>
            </a:r>
            <a:r>
              <a:rPr lang="en-US" sz="2400" dirty="0">
                <a:solidFill>
                  <a:srgbClr val="FF0000"/>
                </a:solidFill>
              </a:rPr>
              <a:t>273 K</a:t>
            </a:r>
            <a:r>
              <a:rPr lang="en-US" sz="2400" dirty="0"/>
              <a:t>)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2955925" y="4419600"/>
            <a:ext cx="13083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Standard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960438" y="5070475"/>
            <a:ext cx="56657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At STP one mole of ideal gas occupies 22.4 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"/>
                                        <p:tgtEl>
                                          <p:spTgt spid="46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75"/>
                                        <p:tgtEl>
                                          <p:spTgt spid="46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75"/>
                                        <p:tgtEl>
                                          <p:spTgt spid="46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75" fill="hold"/>
                                        <p:tgtEl>
                                          <p:spTgt spid="46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75" fill="hold"/>
                                        <p:tgtEl>
                                          <p:spTgt spid="46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autoUpdateAnimBg="0"/>
      <p:bldP spid="46084" grpId="0" build="p" autoUpdateAnimBg="0"/>
      <p:bldP spid="46088" grpId="0" build="p" autoUpdateAnimBg="0"/>
      <p:bldP spid="46089" grpId="0" build="p" autoUpdateAnimBg="0"/>
      <p:bldP spid="46090" grpId="0" build="p" autoUpdateAnimBg="0"/>
      <p:bldP spid="4609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457200"/>
            <a:ext cx="7239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A 12.25 L cylinder contains 75.5 g of neon at 24.5 </a:t>
            </a:r>
            <a:r>
              <a:rPr lang="en-US" sz="2800" baseline="30000" dirty="0" err="1" smtClean="0"/>
              <a:t>o</a:t>
            </a:r>
            <a:r>
              <a:rPr lang="en-US" sz="2800" dirty="0" err="1" smtClean="0"/>
              <a:t>C.</a:t>
            </a:r>
            <a:r>
              <a:rPr lang="en-US" sz="2800" dirty="0" smtClean="0"/>
              <a:t>  Determine the pressure in the cylinder.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838200"/>
            <a:ext cx="7315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What is the density of carbon dioxide gas at 25 </a:t>
            </a:r>
            <a:r>
              <a:rPr lang="en-US" sz="2800" baseline="30000" dirty="0" err="1" smtClean="0"/>
              <a:t>o</a:t>
            </a:r>
            <a:r>
              <a:rPr lang="en-US" sz="2800" dirty="0" err="1" smtClean="0"/>
              <a:t>C</a:t>
            </a:r>
            <a:r>
              <a:rPr lang="en-US" sz="2800" dirty="0" smtClean="0"/>
              <a:t> and 725 mmHg pressure?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09600"/>
            <a:ext cx="7924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A 2.50 gram sample of a solid was vaporized in a 505ml vessel.  If the vapor pressure of the solid was 755 mmHg at 155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C, what is the molecular weight of the solid?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BF0D-B807-467D-B449-F5A6A06B103A}" type="slidenum">
              <a:rPr lang="en-US"/>
              <a:pPr/>
              <a:t>6</a:t>
            </a:fld>
            <a:endParaRPr lang="en-US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143000" y="1981200"/>
          <a:ext cx="4046538" cy="3352800"/>
        </p:xfrm>
        <a:graphic>
          <a:graphicData uri="http://schemas.openxmlformats.org/presentationml/2006/ole">
            <p:oleObj spid="_x0000_s1026" name="Clip" r:id="rId5" imgW="4046400" imgH="3352320" progId="MS_ClipArt_Gallery.2">
              <p:embed/>
            </p:oleObj>
          </a:graphicData>
        </a:graphic>
      </p:graphicFrame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4953000" y="381000"/>
            <a:ext cx="3657600" cy="3276600"/>
          </a:xfrm>
          <a:prstGeom prst="wedgeRoundRectCallout">
            <a:avLst>
              <a:gd name="adj1" fmla="val -79903"/>
              <a:gd name="adj2" fmla="val 28583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So Density is g/L (g ÷ L) </a:t>
            </a:r>
          </a:p>
          <a:p>
            <a:pPr algn="ctr"/>
            <a:r>
              <a:rPr lang="en-US" sz="2800" dirty="0"/>
              <a:t>and </a:t>
            </a:r>
          </a:p>
          <a:p>
            <a:pPr algn="ctr"/>
            <a:r>
              <a:rPr lang="en-US" sz="2800" dirty="0"/>
              <a:t>molar mass </a:t>
            </a:r>
          </a:p>
          <a:p>
            <a:pPr algn="ctr"/>
            <a:r>
              <a:rPr lang="en-US" sz="2800" dirty="0"/>
              <a:t>is g/mol (g ÷ mol).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741D-1F39-40BB-9C47-7E521D4D2A97}" type="slidenum">
              <a:rPr lang="en-US"/>
              <a:pPr/>
              <a:t>7</a:t>
            </a:fld>
            <a:endParaRPr lang="en-US"/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981200" y="838200"/>
            <a:ext cx="49854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99"/>
                </a:solidFill>
              </a:rPr>
              <a:t>Dalton’s Law of Partial Pressures: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667000" y="4724400"/>
            <a:ext cx="33121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err="1"/>
              <a:t>P</a:t>
            </a:r>
            <a:r>
              <a:rPr lang="en-US" sz="2800" baseline="-25000" dirty="0" err="1"/>
              <a:t>total</a:t>
            </a:r>
            <a:r>
              <a:rPr lang="en-US" sz="2800" dirty="0"/>
              <a:t> = P</a:t>
            </a:r>
            <a:r>
              <a:rPr lang="en-US" sz="2800" baseline="-25000" dirty="0"/>
              <a:t>1</a:t>
            </a:r>
            <a:r>
              <a:rPr lang="en-US" sz="2800" dirty="0"/>
              <a:t> + P</a:t>
            </a:r>
            <a:r>
              <a:rPr lang="en-US" sz="2800" baseline="-25000" dirty="0"/>
              <a:t>2</a:t>
            </a:r>
            <a:r>
              <a:rPr lang="en-US" sz="2800" dirty="0"/>
              <a:t> + P</a:t>
            </a:r>
            <a:r>
              <a:rPr lang="en-US" sz="2800" baseline="-25000" dirty="0"/>
              <a:t>3</a:t>
            </a:r>
            <a:r>
              <a:rPr lang="en-US" sz="2800" dirty="0"/>
              <a:t> +...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2362200" y="1752600"/>
            <a:ext cx="4114800" cy="2514600"/>
          </a:xfrm>
          <a:prstGeom prst="cube">
            <a:avLst>
              <a:gd name="adj" fmla="val 25000"/>
            </a:avLst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743200" y="2590800"/>
            <a:ext cx="27432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6600"/>
                </a:solidFill>
              </a:rPr>
              <a:t>He</a:t>
            </a:r>
            <a:r>
              <a:rPr lang="en-US" sz="2800" b="0" dirty="0"/>
              <a:t>   </a:t>
            </a:r>
          </a:p>
          <a:p>
            <a:r>
              <a:rPr lang="en-US" sz="2800" b="0" dirty="0"/>
              <a:t>          </a:t>
            </a:r>
            <a:r>
              <a:rPr lang="en-US" sz="2800" dirty="0">
                <a:solidFill>
                  <a:srgbClr val="FF0000"/>
                </a:solidFill>
              </a:rPr>
              <a:t>H</a:t>
            </a:r>
            <a:r>
              <a:rPr lang="en-US" sz="2800" baseline="-25000" dirty="0">
                <a:solidFill>
                  <a:srgbClr val="FF0000"/>
                </a:solidFill>
              </a:rPr>
              <a:t>2</a:t>
            </a:r>
            <a:r>
              <a:rPr lang="en-US" sz="2800" b="0" dirty="0"/>
              <a:t>          </a:t>
            </a:r>
            <a:r>
              <a:rPr lang="en-US" sz="2800" dirty="0">
                <a:solidFill>
                  <a:srgbClr val="000099"/>
                </a:solidFill>
              </a:rPr>
              <a:t>N</a:t>
            </a:r>
            <a:r>
              <a:rPr lang="en-US" sz="2800" baseline="-25000" dirty="0">
                <a:solidFill>
                  <a:srgbClr val="000099"/>
                </a:solidFill>
              </a:rPr>
              <a:t>2</a:t>
            </a:r>
            <a:r>
              <a:rPr lang="en-US" sz="2800" b="0" dirty="0"/>
              <a:t>   </a:t>
            </a:r>
          </a:p>
          <a:p>
            <a:pPr>
              <a:spcBef>
                <a:spcPct val="50000"/>
              </a:spcBef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8458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A 250.0 </a:t>
            </a:r>
            <a:r>
              <a:rPr lang="en-US" sz="2800" dirty="0" err="1" smtClean="0"/>
              <a:t>mL</a:t>
            </a:r>
            <a:r>
              <a:rPr lang="en-US" sz="2800" dirty="0" smtClean="0"/>
              <a:t> flask contains 1.00 mg of He and 2.00 mg of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at 25.0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C.  Calculate the total gas pressure in the flask in atmospheres.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404</Words>
  <Application>Microsoft Office PowerPoint</Application>
  <PresentationFormat>On-screen Show (4:3)</PresentationFormat>
  <Paragraphs>74</Paragraphs>
  <Slides>17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Office Theme</vt:lpstr>
      <vt:lpstr>Microsoft Clip Gallery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DADESCHOOLS\258001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221031</dc:creator>
  <cp:lastModifiedBy>221031</cp:lastModifiedBy>
  <cp:revision>4</cp:revision>
  <dcterms:created xsi:type="dcterms:W3CDTF">2013-04-18T00:00:10Z</dcterms:created>
  <dcterms:modified xsi:type="dcterms:W3CDTF">2013-04-18T00:32:44Z</dcterms:modified>
</cp:coreProperties>
</file>