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383C-692B-4274-AA01-95A0C87D7A8C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74DB-6164-4814-9397-189057D53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383C-692B-4274-AA01-95A0C87D7A8C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74DB-6164-4814-9397-189057D53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383C-692B-4274-AA01-95A0C87D7A8C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74DB-6164-4814-9397-189057D53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383C-692B-4274-AA01-95A0C87D7A8C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74DB-6164-4814-9397-189057D53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383C-692B-4274-AA01-95A0C87D7A8C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74DB-6164-4814-9397-189057D53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383C-692B-4274-AA01-95A0C87D7A8C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74DB-6164-4814-9397-189057D53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383C-692B-4274-AA01-95A0C87D7A8C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74DB-6164-4814-9397-189057D53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383C-692B-4274-AA01-95A0C87D7A8C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74DB-6164-4814-9397-189057D53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383C-692B-4274-AA01-95A0C87D7A8C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74DB-6164-4814-9397-189057D53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383C-692B-4274-AA01-95A0C87D7A8C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74DB-6164-4814-9397-189057D53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383C-692B-4274-AA01-95A0C87D7A8C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74DB-6164-4814-9397-189057D53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3383C-692B-4274-AA01-95A0C87D7A8C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74DB-6164-4814-9397-189057D53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Significant figures</a:t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800" dirty="0" smtClean="0"/>
              <a:t>A significant figure represents an actual measurement</a:t>
            </a:r>
          </a:p>
          <a:p>
            <a:pPr>
              <a:buNone/>
            </a:pPr>
            <a:r>
              <a:rPr lang="en-US" sz="4800" dirty="0" smtClean="0"/>
              <a:t>A measurement of all the digits known with certainty, plus one that is estimated or uncertain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900" dirty="0" smtClean="0"/>
              <a:t>All non-zero digits are significant</a:t>
            </a:r>
          </a:p>
          <a:p>
            <a:pPr>
              <a:buNone/>
            </a:pPr>
            <a:r>
              <a:rPr lang="en-US" sz="3900" dirty="0" smtClean="0"/>
              <a:t>325 ml          1.325 ml</a:t>
            </a:r>
          </a:p>
          <a:p>
            <a:pPr>
              <a:buNone/>
            </a:pPr>
            <a:r>
              <a:rPr lang="en-US" sz="3900" dirty="0" smtClean="0"/>
              <a:t>Zeros appearing between non-zero digits are significant</a:t>
            </a:r>
          </a:p>
          <a:p>
            <a:pPr>
              <a:buNone/>
            </a:pPr>
            <a:r>
              <a:rPr lang="en-US" sz="3900" dirty="0" smtClean="0"/>
              <a:t>40.7 L     32006m</a:t>
            </a:r>
          </a:p>
          <a:p>
            <a:pPr>
              <a:buNone/>
            </a:pPr>
            <a:r>
              <a:rPr lang="en-US" sz="3900" dirty="0" smtClean="0"/>
              <a:t>Zeros appearing in front of non-zeros are not significant</a:t>
            </a:r>
          </a:p>
          <a:p>
            <a:pPr>
              <a:buNone/>
            </a:pPr>
            <a:r>
              <a:rPr lang="en-US" sz="3900" dirty="0" smtClean="0"/>
              <a:t>0.0572 m</a:t>
            </a:r>
            <a:r>
              <a:rPr lang="en-US" sz="3900" baseline="30000" dirty="0" smtClean="0"/>
              <a:t>2</a:t>
            </a:r>
            <a:r>
              <a:rPr lang="en-US" sz="3900" dirty="0" smtClean="0"/>
              <a:t>      0.0002 g</a:t>
            </a:r>
          </a:p>
          <a:p>
            <a:pPr>
              <a:buNone/>
            </a:pPr>
            <a:r>
              <a:rPr lang="en-US" sz="3900" dirty="0" smtClean="0"/>
              <a:t>Zeros at the end of a number with a decimal are significant      97.00 kg    1200.00 g</a:t>
            </a:r>
          </a:p>
          <a:p>
            <a:pPr>
              <a:buNone/>
            </a:pPr>
            <a:r>
              <a:rPr lang="en-US" sz="3900" dirty="0" smtClean="0"/>
              <a:t>Numbers without decimals usually have non-significant zeros  3400 g     4000 ml</a:t>
            </a:r>
          </a:p>
          <a:p>
            <a:pPr>
              <a:buNone/>
            </a:pPr>
            <a:endParaRPr lang="en-US" sz="39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30040 g </a:t>
            </a:r>
          </a:p>
          <a:p>
            <a:pPr>
              <a:buNone/>
            </a:pPr>
            <a:r>
              <a:rPr lang="en-US" sz="3600" dirty="0" smtClean="0"/>
              <a:t>0.663 kg</a:t>
            </a:r>
          </a:p>
          <a:p>
            <a:pPr>
              <a:buNone/>
            </a:pPr>
            <a:r>
              <a:rPr lang="en-US" sz="3600" dirty="0" smtClean="0"/>
              <a:t>20.05 ml</a:t>
            </a:r>
          </a:p>
          <a:p>
            <a:pPr>
              <a:buNone/>
            </a:pPr>
            <a:r>
              <a:rPr lang="en-US" sz="3600" dirty="0" smtClean="0"/>
              <a:t>1500. m</a:t>
            </a:r>
          </a:p>
          <a:p>
            <a:pPr>
              <a:buNone/>
            </a:pPr>
            <a:r>
              <a:rPr lang="en-US" sz="3600" dirty="0" smtClean="0"/>
              <a:t>0.0008 cm</a:t>
            </a:r>
          </a:p>
          <a:p>
            <a:pPr>
              <a:buNone/>
            </a:pPr>
            <a:r>
              <a:rPr lang="en-US" sz="3600" dirty="0" smtClean="0"/>
              <a:t>640 cm</a:t>
            </a:r>
            <a:r>
              <a:rPr lang="en-US" sz="3600" baseline="30000" dirty="0" smtClean="0"/>
              <a:t>3</a:t>
            </a:r>
          </a:p>
          <a:p>
            <a:pPr>
              <a:buNone/>
            </a:pPr>
            <a:r>
              <a:rPr lang="en-US" sz="3600" dirty="0" smtClean="0"/>
              <a:t>200.0 ml</a:t>
            </a:r>
          </a:p>
          <a:p>
            <a:pPr>
              <a:buNone/>
            </a:pPr>
            <a:r>
              <a:rPr lang="en-US" sz="3600" dirty="0" smtClean="0"/>
              <a:t>0.5200g</a:t>
            </a:r>
          </a:p>
          <a:p>
            <a:pPr>
              <a:buNone/>
            </a:pPr>
            <a:r>
              <a:rPr lang="en-US" sz="3600" dirty="0" smtClean="0"/>
              <a:t>1.005 kg</a:t>
            </a:r>
          </a:p>
          <a:p>
            <a:pPr>
              <a:buNone/>
            </a:pPr>
            <a:r>
              <a:rPr lang="en-US" sz="3600" dirty="0" smtClean="0"/>
              <a:t>10000L</a:t>
            </a:r>
          </a:p>
          <a:p>
            <a:pPr>
              <a:buNone/>
            </a:pPr>
            <a:r>
              <a:rPr lang="en-US" sz="3600" dirty="0" smtClean="0"/>
              <a:t>120 g/L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You can calculate any measurement as accurately as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least accurate </a:t>
            </a:r>
            <a:r>
              <a:rPr lang="en-US" dirty="0" smtClean="0"/>
              <a:t>measurement that was used in the calculation. </a:t>
            </a:r>
          </a:p>
          <a:p>
            <a:pPr>
              <a:buNone/>
            </a:pPr>
            <a:r>
              <a:rPr lang="en-US" dirty="0" smtClean="0"/>
              <a:t>Density = mass /volume</a:t>
            </a:r>
          </a:p>
          <a:p>
            <a:pPr>
              <a:buNone/>
            </a:pPr>
            <a:r>
              <a:rPr lang="en-US" dirty="0" smtClean="0"/>
              <a:t>11.079g/12.7m  = 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47.0 m/2.2s</a:t>
            </a:r>
          </a:p>
          <a:p>
            <a:pPr marL="514350" indent="-514350">
              <a:buAutoNum type="alphaLcPeriod"/>
            </a:pPr>
            <a:r>
              <a:rPr lang="en-US" dirty="0" smtClean="0"/>
              <a:t>140 x 35cm</a:t>
            </a:r>
          </a:p>
          <a:p>
            <a:pPr marL="514350" indent="-514350">
              <a:buAutoNum type="alphaLcPeriod"/>
            </a:pPr>
            <a:r>
              <a:rPr lang="en-US" dirty="0" smtClean="0"/>
              <a:t>5.88kg /200 m</a:t>
            </a:r>
            <a:r>
              <a:rPr lang="en-US" baseline="30000" dirty="0" smtClean="0"/>
              <a:t>3</a:t>
            </a:r>
          </a:p>
          <a:p>
            <a:pPr marL="514350" indent="-514350">
              <a:buAutoNum type="alphaLcPeriod"/>
            </a:pPr>
            <a:r>
              <a:rPr lang="en-US" dirty="0" smtClean="0"/>
              <a:t>0.050 m</a:t>
            </a:r>
            <a:r>
              <a:rPr lang="en-US" baseline="30000" dirty="0" smtClean="0"/>
              <a:t>2</a:t>
            </a:r>
            <a:r>
              <a:rPr lang="en-US" dirty="0" smtClean="0"/>
              <a:t> x 0.042 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Exact numbers do not have to be considered when rounding</a:t>
            </a:r>
          </a:p>
          <a:p>
            <a:pPr>
              <a:buNone/>
            </a:pPr>
            <a:r>
              <a:rPr lang="en-US" sz="4400" dirty="0" smtClean="0"/>
              <a:t>For example conversion factors or counted numbers</a:t>
            </a:r>
          </a:p>
          <a:p>
            <a:pPr>
              <a:buNone/>
            </a:pPr>
            <a:r>
              <a:rPr lang="en-US" sz="4400" dirty="0" smtClean="0"/>
              <a:t>If I have 10 test tubes and I put 2.56 g of sugar in each I will have _____ g of sugar (no need for rounding) 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Express the following in scientific notation, with the correct number of sig. figs.  and correct units</a:t>
            </a:r>
          </a:p>
          <a:p>
            <a:r>
              <a:rPr lang="en-US" sz="4000" dirty="0" smtClean="0"/>
              <a:t>4.70 m/2.2 s</a:t>
            </a:r>
          </a:p>
          <a:p>
            <a:r>
              <a:rPr lang="en-US" sz="4000" dirty="0" smtClean="0"/>
              <a:t>140 x 35 cm</a:t>
            </a:r>
          </a:p>
          <a:p>
            <a:r>
              <a:rPr lang="en-US" sz="4000" dirty="0" smtClean="0"/>
              <a:t>5.88 kg/200 m</a:t>
            </a:r>
            <a:r>
              <a:rPr lang="en-US" sz="4000" baseline="30000" dirty="0" smtClean="0"/>
              <a:t>3</a:t>
            </a:r>
          </a:p>
          <a:p>
            <a:r>
              <a:rPr lang="en-US" sz="4000" dirty="0" smtClean="0"/>
              <a:t>0. 0050 m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x 0.042 m</a:t>
            </a:r>
          </a:p>
          <a:p>
            <a:r>
              <a:rPr lang="en-US" sz="4000" dirty="0" smtClean="0"/>
              <a:t>33.00 cm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x 2.70 cm</a:t>
            </a:r>
          </a:p>
          <a:p>
            <a:r>
              <a:rPr lang="en-US" sz="4000" dirty="0" smtClean="0"/>
              <a:t>35000kJ /0.250 mm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Perform the following computations and express the results in sci. notation with the correct # of sig. figs.</a:t>
            </a:r>
          </a:p>
          <a:p>
            <a:r>
              <a:rPr lang="en-US" dirty="0" smtClean="0"/>
              <a:t>1.547 x 10</a:t>
            </a:r>
            <a:r>
              <a:rPr lang="en-US" baseline="30000" dirty="0" smtClean="0"/>
              <a:t>-1</a:t>
            </a:r>
            <a:r>
              <a:rPr lang="en-US" dirty="0" smtClean="0"/>
              <a:t> / 2.36 x 10</a:t>
            </a:r>
            <a:r>
              <a:rPr lang="en-US" baseline="30000" dirty="0" smtClean="0"/>
              <a:t>-4</a:t>
            </a:r>
          </a:p>
          <a:p>
            <a:r>
              <a:rPr lang="en-US" dirty="0" smtClean="0"/>
              <a:t>3.89 x 10</a:t>
            </a:r>
            <a:r>
              <a:rPr lang="en-US" baseline="30000" dirty="0" smtClean="0"/>
              <a:t>4</a:t>
            </a:r>
            <a:r>
              <a:rPr lang="en-US" dirty="0" smtClean="0"/>
              <a:t> mm x 4.7 x 10</a:t>
            </a:r>
            <a:r>
              <a:rPr lang="en-US" baseline="30000" dirty="0" smtClean="0"/>
              <a:t>2</a:t>
            </a:r>
            <a:r>
              <a:rPr lang="en-US" dirty="0" smtClean="0"/>
              <a:t> mm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9.57 x 10</a:t>
            </a:r>
            <a:r>
              <a:rPr lang="en-US" baseline="30000" dirty="0" smtClean="0"/>
              <a:t>3</a:t>
            </a:r>
            <a:r>
              <a:rPr lang="en-US" dirty="0" smtClean="0"/>
              <a:t> kg / 3.823 x 10</a:t>
            </a:r>
            <a:r>
              <a:rPr lang="en-US" baseline="30000" dirty="0" smtClean="0"/>
              <a:t>-1</a:t>
            </a:r>
            <a:r>
              <a:rPr lang="en-US" dirty="0" smtClean="0"/>
              <a:t> m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8.331 x 10</a:t>
            </a:r>
            <a:r>
              <a:rPr lang="en-US" baseline="30000" dirty="0" smtClean="0"/>
              <a:t>3</a:t>
            </a:r>
            <a:r>
              <a:rPr lang="en-US" dirty="0" smtClean="0"/>
              <a:t> km / 1.970 x 10</a:t>
            </a:r>
            <a:r>
              <a:rPr lang="en-US" baseline="30000" dirty="0" smtClean="0"/>
              <a:t>2</a:t>
            </a:r>
            <a:r>
              <a:rPr lang="en-US" dirty="0" smtClean="0"/>
              <a:t> s</a:t>
            </a:r>
          </a:p>
          <a:p>
            <a:r>
              <a:rPr lang="en-US" dirty="0" smtClean="0"/>
              <a:t>9.364 x 10</a:t>
            </a:r>
            <a:r>
              <a:rPr lang="en-US" baseline="30000" dirty="0" smtClean="0"/>
              <a:t>2</a:t>
            </a:r>
            <a:r>
              <a:rPr lang="en-US" dirty="0" smtClean="0"/>
              <a:t> m x 3.8254 x 10</a:t>
            </a:r>
            <a:r>
              <a:rPr lang="en-US" baseline="30000" dirty="0" smtClean="0"/>
              <a:t>3</a:t>
            </a:r>
            <a:r>
              <a:rPr lang="en-US" dirty="0" smtClean="0"/>
              <a:t> m x 9.01 x 10</a:t>
            </a:r>
            <a:r>
              <a:rPr lang="en-US" baseline="30000" dirty="0" smtClean="0"/>
              <a:t>-1</a:t>
            </a:r>
            <a:r>
              <a:rPr lang="en-US" dirty="0" smtClean="0"/>
              <a:t> m</a:t>
            </a:r>
          </a:p>
          <a:p>
            <a:r>
              <a:rPr lang="en-US" dirty="0" smtClean="0"/>
              <a:t>1.36 x 10</a:t>
            </a:r>
            <a:r>
              <a:rPr lang="en-US" baseline="30000" dirty="0" smtClean="0"/>
              <a:t>7</a:t>
            </a:r>
            <a:r>
              <a:rPr lang="en-US" dirty="0" smtClean="0"/>
              <a:t> cm – 1.010 x 10</a:t>
            </a:r>
            <a:r>
              <a:rPr lang="en-US" baseline="30000" dirty="0" smtClean="0"/>
              <a:t>6</a:t>
            </a:r>
            <a:r>
              <a:rPr lang="en-US" dirty="0" smtClean="0"/>
              <a:t> cm</a:t>
            </a:r>
          </a:p>
          <a:p>
            <a:r>
              <a:rPr lang="en-US" smtClean="0"/>
              <a:t>3.610 x </a:t>
            </a:r>
            <a:r>
              <a:rPr lang="en-US" dirty="0" smtClean="0"/>
              <a:t>10</a:t>
            </a:r>
            <a:r>
              <a:rPr lang="en-US" baseline="30000" dirty="0" smtClean="0"/>
              <a:t>-2</a:t>
            </a:r>
            <a:r>
              <a:rPr lang="en-US" dirty="0" smtClean="0"/>
              <a:t> g </a:t>
            </a:r>
            <a:r>
              <a:rPr lang="en-US" smtClean="0"/>
              <a:t>– 3.6 </a:t>
            </a:r>
            <a:r>
              <a:rPr lang="en-US" dirty="0" smtClean="0"/>
              <a:t>x 10</a:t>
            </a:r>
            <a:r>
              <a:rPr lang="en-US" baseline="30000" dirty="0" smtClean="0"/>
              <a:t>-3</a:t>
            </a:r>
            <a:r>
              <a:rPr lang="en-US" dirty="0" smtClean="0"/>
              <a:t> 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323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Significant figures </vt:lpstr>
      <vt:lpstr>Slide 2</vt:lpstr>
      <vt:lpstr>Slide 3</vt:lpstr>
      <vt:lpstr>Slide 4</vt:lpstr>
      <vt:lpstr>Slide 5</vt:lpstr>
      <vt:lpstr>Slide 6</vt:lpstr>
      <vt:lpstr>Slide 7</vt:lpstr>
    </vt:vector>
  </TitlesOfParts>
  <Company>7201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figures </dc:title>
  <dc:creator>221031</dc:creator>
  <cp:lastModifiedBy>221031</cp:lastModifiedBy>
  <cp:revision>10</cp:revision>
  <dcterms:created xsi:type="dcterms:W3CDTF">2010-08-31T12:59:19Z</dcterms:created>
  <dcterms:modified xsi:type="dcterms:W3CDTF">2011-09-01T17:42:51Z</dcterms:modified>
</cp:coreProperties>
</file>