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9" r:id="rId2"/>
    <p:sldId id="400" r:id="rId3"/>
    <p:sldId id="378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, Mohanapriya" initials="D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99008C"/>
    <a:srgbClr val="007FA3"/>
    <a:srgbClr val="001581"/>
    <a:srgbClr val="82007C"/>
    <a:srgbClr val="96008F"/>
    <a:srgbClr val="595375"/>
    <a:srgbClr val="6B638B"/>
    <a:srgbClr val="000000"/>
    <a:srgbClr val="FDB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9" autoAdjust="0"/>
    <p:restoredTop sz="96305" autoAdjust="0"/>
  </p:normalViewPr>
  <p:slideViewPr>
    <p:cSldViewPr>
      <p:cViewPr>
        <p:scale>
          <a:sx n="52" d="100"/>
          <a:sy n="52" d="100"/>
        </p:scale>
        <p:origin x="-1584" y="-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1) MathType Plugin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3) NVDA Reader (free versions available)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46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0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1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41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41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7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7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7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7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7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8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9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5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00200" y="6429345"/>
            <a:ext cx="716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US" altLang="en-US" sz="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2018, 2014, 2010 </a:t>
            </a:r>
            <a:r>
              <a:rPr lang="en-US" altLang="en-US" sz="800" b="1" dirty="0"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8/8/2017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0200" y="6429345"/>
            <a:ext cx="716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US" altLang="en-US" sz="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2018, 2014, 2010 </a:t>
            </a:r>
            <a:r>
              <a:rPr lang="en-US" altLang="en-US" sz="800" b="1" dirty="0"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8/8/2017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Shape 23" descr="Pearson Logo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284488"/>
            <a:ext cx="695828" cy="4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0" y="6529254"/>
            <a:ext cx="5867400" cy="187537"/>
          </a:xfrm>
        </p:spPr>
        <p:txBody>
          <a:bodyPr/>
          <a:lstStyle>
            <a:lvl1pPr marL="0" indent="0" algn="r">
              <a:buNone/>
              <a:defRPr sz="800" baseline="0"/>
            </a:lvl1pPr>
          </a:lstStyle>
          <a:p>
            <a:pPr lvl="0"/>
            <a:r>
              <a:rPr lang="en-US" dirty="0" smtClean="0"/>
              <a:t>Click to add copyright line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8/8/2017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8/8/2017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8/8/2017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00200" y="6429345"/>
            <a:ext cx="716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US" altLang="en-US" sz="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2018, 2014, 2010 </a:t>
            </a:r>
            <a:r>
              <a:rPr lang="en-US" altLang="en-US" sz="800" b="1" dirty="0"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4495800"/>
            <a:ext cx="8229600" cy="16303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2819400"/>
            <a:ext cx="8229600" cy="15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2667000"/>
            <a:ext cx="8229600" cy="6597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2133600"/>
            <a:ext cx="8229600" cy="457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" y="3505200"/>
            <a:ext cx="8229600" cy="6597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457200" y="4267200"/>
            <a:ext cx="8229600" cy="6597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8/8/2017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600200" y="6429345"/>
            <a:ext cx="716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US" altLang="en-US" sz="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2018, 2014, 2010 </a:t>
            </a:r>
            <a:r>
              <a:rPr lang="en-US" altLang="en-US" sz="800" b="1" dirty="0"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10" name="Picture 9" descr="Pearson Log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61" r:id="rId8"/>
    <p:sldLayoutId id="2147483662" r:id="rId9"/>
    <p:sldLayoutId id="2147483651" r:id="rId10"/>
    <p:sldLayoutId id="2147483654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534400" cy="806267"/>
          </a:xfrm>
        </p:spPr>
        <p:txBody>
          <a:bodyPr anchor="b"/>
          <a:lstStyle/>
          <a:p>
            <a:r>
              <a:rPr lang="en-IN" sz="4000" dirty="0" smtClean="0">
                <a:latin typeface="+mj-lt"/>
              </a:rPr>
              <a:t>Precalculus</a:t>
            </a:r>
            <a:endParaRPr lang="en-IN" sz="4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174932"/>
            <a:ext cx="8229600" cy="349068"/>
          </a:xfrm>
        </p:spPr>
        <p:txBody>
          <a:bodyPr/>
          <a:lstStyle/>
          <a:p>
            <a:r>
              <a:rPr lang="en-IN" sz="2400" dirty="0" smtClean="0"/>
              <a:t>Sixth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Edition</a:t>
            </a:r>
            <a:endParaRPr lang="en-IN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IN" sz="4000" b="1" dirty="0">
                <a:latin typeface="+mj-lt"/>
              </a:rPr>
              <a:t>Chapter </a:t>
            </a:r>
            <a:r>
              <a:rPr lang="en-IN" sz="4000" b="1" dirty="0" smtClean="0">
                <a:latin typeface="+mj-lt"/>
              </a:rPr>
              <a:t>9</a:t>
            </a:r>
            <a:endParaRPr lang="en-IN" sz="40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410200" y="3398837"/>
            <a:ext cx="3124200" cy="11731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3600" dirty="0" smtClean="0">
                <a:latin typeface="+mj-lt"/>
                <a:cs typeface="Arial" panose="020B0604020202020204" pitchFamily="34" charset="0"/>
              </a:rPr>
              <a:t>Conic Sections and Analytic Geometry</a:t>
            </a:r>
            <a:endParaRPr lang="en-US" altLang="en-US" sz="3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Front Cover: Precalculus Sixth Edition by Blitze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2" y="1945756"/>
            <a:ext cx="3293939" cy="421163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14500" y="6477000"/>
            <a:ext cx="5941298" cy="152400"/>
          </a:xfrm>
        </p:spPr>
        <p:txBody>
          <a:bodyPr/>
          <a:lstStyle/>
          <a:p>
            <a:pPr algn="ctr">
              <a:buClrTx/>
              <a:defRPr/>
            </a:pPr>
            <a:r>
              <a:rPr lang="en-I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2018, 2014, 2010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212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Graphing an Ellipse Centered at the Origin </a:t>
            </a:r>
            <a:r>
              <a:rPr lang="en-US" altLang="en-US" sz="2000" b="0" dirty="0" smtClean="0">
                <a:latin typeface="+mj-lt"/>
              </a:rPr>
              <a:t>(3 </a:t>
            </a:r>
            <a:r>
              <a:rPr lang="en-US" altLang="en-US" sz="2000" b="0" dirty="0">
                <a:latin typeface="+mj-lt"/>
              </a:rPr>
              <a:t>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1676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/>
              <a:t>The major axis is vertical.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rgbClr val="99008C"/>
                </a:solidFill>
              </a:rPr>
              <a:t>vertices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are (0, </a:t>
            </a:r>
            <a:r>
              <a:rPr lang="en-US" altLang="en-US" sz="2400" dirty="0" smtClean="0"/>
              <a:t>−4</a:t>
            </a:r>
            <a:r>
              <a:rPr lang="en-US" altLang="en-US" sz="2400" dirty="0"/>
              <a:t>) and (0, 4).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rgbClr val="0000FF"/>
                </a:solidFill>
              </a:rPr>
              <a:t>endpoints of the minor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axis </a:t>
            </a:r>
            <a:r>
              <a:rPr lang="en-US" altLang="en-US" sz="2400" dirty="0" smtClean="0"/>
              <a:t>are (−3</a:t>
            </a:r>
            <a:r>
              <a:rPr lang="en-US" altLang="en-US" sz="2400" dirty="0"/>
              <a:t>, 0) and (3, 0</a:t>
            </a:r>
            <a:r>
              <a:rPr lang="en-US" altLang="en-US" sz="2400" dirty="0" smtClean="0"/>
              <a:t>).</a:t>
            </a:r>
            <a:endParaRPr lang="en-US" altLang="en-US" sz="2400" dirty="0"/>
          </a:p>
        </p:txBody>
      </p:sp>
      <p:pic>
        <p:nvPicPr>
          <p:cNvPr id="18" name="Picture 17" descr="The foci are (0, negative square root of 7) and (0, square root of 7)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2" y="3396872"/>
            <a:ext cx="4613669" cy="489328"/>
          </a:xfrm>
          <a:prstGeom prst="rect">
            <a:avLst/>
          </a:prstGeom>
        </p:spPr>
      </p:pic>
      <p:pic>
        <p:nvPicPr>
          <p:cNvPr id="19" name="Picture 18" descr="A vertical ellipse with a center at (0, 0) passes through (0, 4), (3, 0), (0, negative 4), and (negative 3, 0). All values estimated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3090338" cy="31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</a:t>
            </a:r>
            <a:r>
              <a:rPr lang="en-US" altLang="en-US" sz="3600" dirty="0" smtClean="0">
                <a:latin typeface="+mj-lt"/>
              </a:rPr>
              <a:t>Finding </a:t>
            </a:r>
            <a:r>
              <a:rPr lang="en-US" altLang="en-US" sz="3600" dirty="0">
                <a:latin typeface="+mj-lt"/>
              </a:rPr>
              <a:t>the Equation of </a:t>
            </a:r>
            <a:r>
              <a:rPr lang="en-US" altLang="en-US" sz="3600" dirty="0" smtClean="0">
                <a:latin typeface="+mj-lt"/>
              </a:rPr>
              <a:t>an Ellipse </a:t>
            </a:r>
            <a:r>
              <a:rPr lang="en-US" altLang="en-US" sz="3600" dirty="0">
                <a:latin typeface="+mj-lt"/>
              </a:rPr>
              <a:t>from Its Foci and Vertices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867424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altLang="en-US" sz="2600" dirty="0"/>
              <a:t>Find the standard form of the equation of an ellipse with foci at </a:t>
            </a:r>
            <a:r>
              <a:rPr lang="en-US" altLang="en-US" sz="2600" dirty="0" smtClean="0"/>
              <a:t>(−2</a:t>
            </a:r>
            <a:r>
              <a:rPr lang="en-US" altLang="en-US" sz="2600" dirty="0"/>
              <a:t>, 0) and (2, 0) and vertices at </a:t>
            </a:r>
            <a:r>
              <a:rPr lang="en-US" altLang="en-US" sz="2600" dirty="0" smtClean="0"/>
              <a:t>(−3</a:t>
            </a:r>
            <a:r>
              <a:rPr lang="en-US" altLang="en-US" sz="2600" dirty="0"/>
              <a:t>, 0) and (3, 0</a:t>
            </a:r>
            <a:r>
              <a:rPr lang="en-US" altLang="en-US" sz="2600" dirty="0" smtClean="0"/>
              <a:t>).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en-US" sz="2600" dirty="0"/>
              <a:t>Solution</a:t>
            </a:r>
            <a:r>
              <a:rPr lang="en-US" altLang="en-US" sz="2600" dirty="0" smtClean="0"/>
              <a:t>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en-US" sz="2400" dirty="0"/>
              <a:t>Because the foci, </a:t>
            </a:r>
            <a:r>
              <a:rPr lang="en-US" altLang="en-US" sz="2400" dirty="0" smtClean="0"/>
              <a:t>(−2</a:t>
            </a:r>
            <a:r>
              <a:rPr lang="en-US" altLang="en-US" sz="2400" dirty="0"/>
              <a:t>, 0) and (2, 0), are located on the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-axis, the </a:t>
            </a:r>
            <a:r>
              <a:rPr lang="en-US" altLang="en-US" sz="2400" dirty="0"/>
              <a:t>major axis is horizontal.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center of the ellipse </a:t>
            </a:r>
            <a:r>
              <a:rPr lang="en-US" altLang="en-US" sz="2400" dirty="0" smtClean="0"/>
              <a:t>is midway </a:t>
            </a:r>
            <a:r>
              <a:rPr lang="en-US" altLang="en-US" sz="2400" dirty="0"/>
              <a:t>between the foci, located at (0, 0). </a:t>
            </a:r>
            <a:r>
              <a:rPr lang="en-US" altLang="en-US" sz="2400" dirty="0" smtClean="0"/>
              <a:t>Thus </a:t>
            </a:r>
            <a:r>
              <a:rPr lang="en-US" altLang="en-US" sz="2400" dirty="0"/>
              <a:t>the form </a:t>
            </a:r>
            <a:r>
              <a:rPr lang="en-US" altLang="en-US" sz="2400" dirty="0" smtClean="0"/>
              <a:t>of the </a:t>
            </a:r>
            <a:r>
              <a:rPr lang="en-US" altLang="en-US" sz="2400" dirty="0"/>
              <a:t>equation is</a:t>
            </a:r>
          </a:p>
        </p:txBody>
      </p:sp>
      <p:pic>
        <p:nvPicPr>
          <p:cNvPr id="7" name="Picture 6" descr="x squared, over, a squared, + y squared, over, b squared = 1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34217"/>
            <a:ext cx="1710172" cy="7316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5532437"/>
            <a:ext cx="8229600" cy="792163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altLang="en-US" sz="2400" dirty="0"/>
              <a:t>The distance from the center, (0, 0) to either vertex, </a:t>
            </a:r>
            <a:r>
              <a:rPr lang="en-US" altLang="en-US" sz="2400" dirty="0" smtClean="0"/>
              <a:t>(−3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0) or </a:t>
            </a:r>
            <a:r>
              <a:rPr lang="en-US" altLang="en-US" sz="2400" dirty="0"/>
              <a:t>(3, 0), is 3. </a:t>
            </a:r>
            <a:r>
              <a:rPr lang="en-US" altLang="en-US" sz="2400" dirty="0" smtClean="0"/>
              <a:t>Thus </a:t>
            </a:r>
            <a:r>
              <a:rPr lang="en-US" altLang="en-US" sz="2400" i="1" dirty="0"/>
              <a:t>a</a:t>
            </a:r>
            <a:r>
              <a:rPr lang="en-US" altLang="en-US" sz="2400" dirty="0"/>
              <a:t> = 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51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</a:t>
            </a:r>
            <a:r>
              <a:rPr lang="en-US" altLang="en-US" sz="3600" dirty="0" smtClean="0">
                <a:latin typeface="+mj-lt"/>
              </a:rPr>
              <a:t>Finding </a:t>
            </a:r>
            <a:r>
              <a:rPr lang="en-US" altLang="en-US" sz="3600" dirty="0">
                <a:latin typeface="+mj-lt"/>
              </a:rPr>
              <a:t>the Equation of </a:t>
            </a:r>
            <a:r>
              <a:rPr lang="en-US" altLang="en-US" sz="3600" dirty="0" smtClean="0">
                <a:latin typeface="+mj-lt"/>
              </a:rPr>
              <a:t>an Ellipse </a:t>
            </a:r>
            <a:r>
              <a:rPr lang="en-US" altLang="en-US" sz="3600" dirty="0">
                <a:latin typeface="+mj-lt"/>
              </a:rPr>
              <a:t>from Its Foci and Vertices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ay = 2, we must find b square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" y="1667047"/>
            <a:ext cx="2935350" cy="2636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934200" cy="83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distance from the center, (0, 0) to either focus</a:t>
            </a:r>
            <a:r>
              <a:rPr lang="en-US" altLang="en-US" sz="2400" dirty="0" smtClean="0"/>
              <a:t>, (−2</a:t>
            </a:r>
            <a:r>
              <a:rPr lang="en-US" altLang="en-US" sz="2400" dirty="0"/>
              <a:t>, 0) or (2, 0), is 2, so </a:t>
            </a:r>
            <a:r>
              <a:rPr lang="en-US" altLang="en-US" sz="2400" i="1" dirty="0"/>
              <a:t>c</a:t>
            </a:r>
            <a:r>
              <a:rPr lang="en-US" altLang="en-US" sz="2400" dirty="0"/>
              <a:t> = 2.</a:t>
            </a:r>
          </a:p>
        </p:txBody>
      </p:sp>
      <p:pic>
        <p:nvPicPr>
          <p:cNvPr id="5" name="Picture 4" descr="c squared = a squared minus b squared is the same as b squared = a squared minus c squared. b squared = 3 squared minus 2 squared = 9 minus 4 = 5. The equation is x squared, over, 9, +, y squared, over, 5 = 1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8" y="3245730"/>
            <a:ext cx="4702072" cy="19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Standard Forms of Equations of Ellipses Centered at </a:t>
            </a:r>
            <a:r>
              <a:rPr lang="en-US" altLang="en-US" sz="3600" dirty="0" smtClean="0">
                <a:latin typeface="+mj-lt"/>
              </a:rPr>
              <a:t>(</a:t>
            </a:r>
            <a:r>
              <a:rPr lang="en-US" altLang="en-US" sz="3600" i="1" dirty="0">
                <a:latin typeface="+mj-lt"/>
              </a:rPr>
              <a:t>h</a:t>
            </a:r>
            <a:r>
              <a:rPr lang="en-US" altLang="en-US" sz="3600" dirty="0">
                <a:latin typeface="+mj-lt"/>
              </a:rPr>
              <a:t>, </a:t>
            </a:r>
            <a:r>
              <a:rPr lang="en-US" altLang="en-US" sz="3600" i="1" dirty="0">
                <a:latin typeface="+mj-lt"/>
              </a:rPr>
              <a:t>k</a:t>
            </a:r>
            <a:r>
              <a:rPr lang="en-US" altLang="en-US" sz="3600" dirty="0">
                <a:latin typeface="+mj-lt"/>
              </a:rPr>
              <a:t>)</a:t>
            </a:r>
            <a:endParaRPr lang="en-IN" sz="2000" b="0" dirty="0">
              <a:latin typeface="+mj-lt"/>
            </a:endParaRPr>
          </a:p>
        </p:txBody>
      </p:sp>
      <p:pic>
        <p:nvPicPr>
          <p:cNvPr id="8" name="Picture 3" descr="A table has two different equations with foci locations and the following information on centers, major axes, vertices and graphing. Equation 1. Fraction x minus h, squared, over, a squared, + fraction y minus k, squared, over, b squared = 1. Endpoints of the major axis are a units right and a units left of center with a squared greater than b squared. Foci are c units right and c units left of center, where c squared = a squared minus b squared; center is (h, k); major axis is parallel to the x-axis, horizontal; vertices are (h minus a, k) and (h + a, k); the graph is a horizontal ellipse with foci (h minus c, k) and (h + c, k).  Equation 2. Fraction x minus h, squared, over, b squared, + fraction y minus k, squared, over, a squared = 1. Endpoints of the major axis are a units above and a units below the center with a squared greater than b squared. Foci are c units above and c units below the center, where c squared = a squared minus b squared; center is (h, k); major axis is parallel to the y-axis, vertical; vertices are (h, k minus ay) and (h, k + a); the graph is a vertical ellipse with foci (h, k + c) and (h, k minus c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1" y="1569227"/>
            <a:ext cx="8201055" cy="470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4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1534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</a:t>
            </a:r>
            <a:r>
              <a:rPr lang="en-US" altLang="en-US" sz="3600" dirty="0" smtClean="0">
                <a:latin typeface="+mj-lt"/>
              </a:rPr>
              <a:t>Graphing </a:t>
            </a:r>
            <a:r>
              <a:rPr lang="en-US" altLang="en-US" sz="3600" dirty="0">
                <a:latin typeface="+mj-lt"/>
              </a:rPr>
              <a:t>an Ellipse Centered at (</a:t>
            </a:r>
            <a:r>
              <a:rPr lang="en-US" altLang="en-US" sz="3600" i="1" dirty="0">
                <a:latin typeface="+mj-lt"/>
              </a:rPr>
              <a:t>h</a:t>
            </a:r>
            <a:r>
              <a:rPr lang="en-US" altLang="en-US" sz="3600" dirty="0">
                <a:latin typeface="+mj-lt"/>
              </a:rPr>
              <a:t>, </a:t>
            </a:r>
            <a:r>
              <a:rPr lang="en-US" altLang="en-US" sz="3600" i="1" dirty="0">
                <a:latin typeface="+mj-lt"/>
              </a:rPr>
              <a:t>k</a:t>
            </a:r>
            <a:r>
              <a:rPr lang="en-US" altLang="en-US" sz="3600" dirty="0">
                <a:latin typeface="+mj-lt"/>
              </a:rPr>
              <a:t>)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(1 of 4)</a:t>
            </a:r>
            <a:endParaRPr lang="en-IN" sz="2000" b="0" dirty="0">
              <a:latin typeface="+mj-lt"/>
            </a:endParaRPr>
          </a:p>
        </p:txBody>
      </p:sp>
      <p:pic>
        <p:nvPicPr>
          <p:cNvPr id="5" name="Picture 4" descr="Graph: x + 1, squared, over, 9, + y minus 2, squared, over, 4 = 1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5" y="1620462"/>
            <a:ext cx="3771013" cy="6675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696"/>
            <a:ext cx="5029200" cy="431704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altLang="en-US" sz="2600" dirty="0" smtClean="0"/>
              <a:t>Solution: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form of the equation is</a:t>
            </a:r>
          </a:p>
        </p:txBody>
      </p:sp>
      <p:pic>
        <p:nvPicPr>
          <p:cNvPr id="9" name="Picture 8" descr="x minus h, squared, over, a squared, +, y minus k, squared, over, b squared = 1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07" y="2971800"/>
            <a:ext cx="2780173" cy="75905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3962401"/>
            <a:ext cx="7162800" cy="381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i="1" dirty="0"/>
              <a:t>h</a:t>
            </a:r>
            <a:r>
              <a:rPr lang="en-US" altLang="en-US" sz="2400" dirty="0"/>
              <a:t> = </a:t>
            </a:r>
            <a:r>
              <a:rPr lang="en-US" altLang="en-US" sz="2400" dirty="0" smtClean="0"/>
              <a:t>−1</a:t>
            </a:r>
            <a:r>
              <a:rPr lang="en-US" altLang="en-US" sz="2400" dirty="0"/>
              <a:t>, </a:t>
            </a:r>
            <a:r>
              <a:rPr lang="en-US" altLang="en-US" sz="2400" i="1" dirty="0"/>
              <a:t>k</a:t>
            </a:r>
            <a:r>
              <a:rPr lang="en-US" altLang="en-US" sz="2400" dirty="0"/>
              <a:t> = 2. </a:t>
            </a:r>
            <a:r>
              <a:rPr lang="en-US" altLang="en-US" sz="2400" dirty="0" smtClean="0"/>
              <a:t>Thus</a:t>
            </a:r>
            <a:r>
              <a:rPr lang="en-US" altLang="en-US" sz="2400" dirty="0"/>
              <a:t>, the center is </a:t>
            </a:r>
            <a:r>
              <a:rPr lang="en-US" altLang="en-US" sz="2400" dirty="0" smtClean="0"/>
              <a:t>(−1</a:t>
            </a:r>
            <a:r>
              <a:rPr lang="en-US" altLang="en-US" sz="2400" dirty="0"/>
              <a:t>, 2</a:t>
            </a:r>
            <a:r>
              <a:rPr lang="en-US" altLang="en-US" sz="2400" dirty="0" smtClean="0"/>
              <a:t>).</a:t>
            </a:r>
            <a:endParaRPr lang="en-US" sz="2400" dirty="0"/>
          </a:p>
        </p:txBody>
      </p:sp>
      <p:pic>
        <p:nvPicPr>
          <p:cNvPr id="6" name="Picture 5" descr="Since ay squared greater than b squared, then a squared = 9, b squared = 4 and the major axis is horizontal and parallel to the x-axis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0" y="4575213"/>
            <a:ext cx="6920505" cy="6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1534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</a:t>
            </a:r>
            <a:r>
              <a:rPr lang="en-US" altLang="en-US" sz="3600" dirty="0" smtClean="0">
                <a:latin typeface="+mj-lt"/>
              </a:rPr>
              <a:t>Graphing </a:t>
            </a:r>
            <a:r>
              <a:rPr lang="en-US" altLang="en-US" sz="3600" dirty="0">
                <a:latin typeface="+mj-lt"/>
              </a:rPr>
              <a:t>an Ellipse Centered at (</a:t>
            </a:r>
            <a:r>
              <a:rPr lang="en-US" altLang="en-US" sz="3600" i="1" dirty="0">
                <a:latin typeface="+mj-lt"/>
              </a:rPr>
              <a:t>h</a:t>
            </a:r>
            <a:r>
              <a:rPr lang="en-US" altLang="en-US" sz="3600" dirty="0">
                <a:latin typeface="+mj-lt"/>
              </a:rPr>
              <a:t>, </a:t>
            </a:r>
            <a:r>
              <a:rPr lang="en-US" altLang="en-US" sz="3600" i="1" dirty="0">
                <a:latin typeface="+mj-lt"/>
              </a:rPr>
              <a:t>k</a:t>
            </a:r>
            <a:r>
              <a:rPr lang="en-US" altLang="en-US" sz="3600" dirty="0">
                <a:latin typeface="+mj-lt"/>
              </a:rPr>
              <a:t>)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(2 of 4)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3200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The center is at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2).</a:t>
            </a:r>
          </a:p>
          <a:p>
            <a:pPr marL="0" indent="0">
              <a:buNone/>
            </a:pPr>
            <a:r>
              <a:rPr lang="en-US" altLang="en-US" sz="2600" dirty="0"/>
              <a:t>The endpoints of the major axis (the vertices) are 3 units right and 3 units left from center.</a:t>
            </a:r>
          </a:p>
          <a:p>
            <a:pPr marL="0" indent="0">
              <a:buNone/>
            </a:pPr>
            <a:r>
              <a:rPr lang="en-US" altLang="en-US" sz="2600" dirty="0"/>
              <a:t>3 units right </a:t>
            </a:r>
            <a:r>
              <a:rPr lang="en-US" altLang="en-US" sz="2600" dirty="0" smtClean="0"/>
              <a:t>(−1 </a:t>
            </a:r>
            <a:r>
              <a:rPr lang="en-US" altLang="en-US" sz="2600" dirty="0"/>
              <a:t>+ 3, 2) = (2, 2)</a:t>
            </a:r>
          </a:p>
          <a:p>
            <a:pPr marL="0" indent="0">
              <a:buNone/>
            </a:pPr>
            <a:r>
              <a:rPr lang="en-US" altLang="en-US" sz="2600" dirty="0"/>
              <a:t>3 units left </a:t>
            </a:r>
            <a:r>
              <a:rPr lang="en-US" altLang="en-US" sz="2600" dirty="0" smtClean="0"/>
              <a:t>(−1 − 3</a:t>
            </a:r>
            <a:r>
              <a:rPr lang="en-US" altLang="en-US" sz="2600" dirty="0"/>
              <a:t>, 2) = </a:t>
            </a:r>
            <a:r>
              <a:rPr lang="en-US" altLang="en-US" sz="2600" dirty="0" smtClean="0"/>
              <a:t>(−4</a:t>
            </a:r>
            <a:r>
              <a:rPr lang="en-US" altLang="en-US" sz="2600" dirty="0"/>
              <a:t>, 2)</a:t>
            </a:r>
          </a:p>
          <a:p>
            <a:pPr marL="0" indent="0">
              <a:buNone/>
            </a:pPr>
            <a:r>
              <a:rPr lang="en-US" altLang="en-US" sz="2600" dirty="0"/>
              <a:t>The vertices are (2, 2) and </a:t>
            </a:r>
            <a:r>
              <a:rPr lang="en-US" altLang="en-US" sz="2600" dirty="0" smtClean="0"/>
              <a:t>(−4</a:t>
            </a:r>
            <a:r>
              <a:rPr lang="en-US" altLang="en-US" sz="2600" dirty="0"/>
              <a:t>, 2).</a:t>
            </a:r>
          </a:p>
        </p:txBody>
      </p:sp>
    </p:spTree>
    <p:extLst>
      <p:ext uri="{BB962C8B-B14F-4D97-AF65-F5344CB8AC3E}">
        <p14:creationId xmlns:p14="http://schemas.microsoft.com/office/powerpoint/2010/main" val="25570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1534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</a:t>
            </a:r>
            <a:r>
              <a:rPr lang="en-US" altLang="en-US" sz="3600" dirty="0" smtClean="0">
                <a:latin typeface="+mj-lt"/>
              </a:rPr>
              <a:t>Graphing </a:t>
            </a:r>
            <a:r>
              <a:rPr lang="en-US" altLang="en-US" sz="3600" dirty="0">
                <a:latin typeface="+mj-lt"/>
              </a:rPr>
              <a:t>an Ellipse Centered at (</a:t>
            </a:r>
            <a:r>
              <a:rPr lang="en-US" altLang="en-US" sz="3600" i="1" dirty="0">
                <a:latin typeface="+mj-lt"/>
              </a:rPr>
              <a:t>h</a:t>
            </a:r>
            <a:r>
              <a:rPr lang="en-US" altLang="en-US" sz="3600" dirty="0">
                <a:latin typeface="+mj-lt"/>
              </a:rPr>
              <a:t>, </a:t>
            </a:r>
            <a:r>
              <a:rPr lang="en-US" altLang="en-US" sz="3600" i="1" dirty="0">
                <a:latin typeface="+mj-lt"/>
              </a:rPr>
              <a:t>k</a:t>
            </a:r>
            <a:r>
              <a:rPr lang="en-US" altLang="en-US" sz="3600" dirty="0">
                <a:latin typeface="+mj-lt"/>
              </a:rPr>
              <a:t>)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(3 of 4)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The center is at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2).</a:t>
            </a:r>
          </a:p>
          <a:p>
            <a:pPr marL="0" indent="0">
              <a:buNone/>
            </a:pPr>
            <a:r>
              <a:rPr lang="en-US" altLang="en-US" sz="2600" dirty="0"/>
              <a:t>The endpoints of the minor axis are 2 units up and 2 units down from the center.</a:t>
            </a:r>
          </a:p>
          <a:p>
            <a:pPr marL="0" indent="0">
              <a:buNone/>
            </a:pPr>
            <a:r>
              <a:rPr lang="en-US" altLang="en-US" sz="2600" dirty="0"/>
              <a:t>2 units up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2 + 2) =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4)</a:t>
            </a:r>
          </a:p>
          <a:p>
            <a:pPr marL="0" indent="0">
              <a:buNone/>
            </a:pPr>
            <a:r>
              <a:rPr lang="en-US" altLang="en-US" sz="2600" dirty="0"/>
              <a:t>2 units down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2 </a:t>
            </a:r>
            <a:r>
              <a:rPr lang="en-US" altLang="en-US" sz="2600" dirty="0" smtClean="0"/>
              <a:t>− </a:t>
            </a:r>
            <a:r>
              <a:rPr lang="en-US" altLang="en-US" sz="2600" dirty="0"/>
              <a:t>2) =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0)</a:t>
            </a:r>
          </a:p>
          <a:p>
            <a:pPr marL="0" indent="0">
              <a:buNone/>
            </a:pPr>
            <a:r>
              <a:rPr lang="en-US" altLang="en-US" sz="2600" dirty="0"/>
              <a:t>The endpoints of the minor axis are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4) and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0).</a:t>
            </a:r>
          </a:p>
        </p:txBody>
      </p:sp>
    </p:spTree>
    <p:extLst>
      <p:ext uri="{BB962C8B-B14F-4D97-AF65-F5344CB8AC3E}">
        <p14:creationId xmlns:p14="http://schemas.microsoft.com/office/powerpoint/2010/main" val="4653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1534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</a:t>
            </a:r>
            <a:r>
              <a:rPr lang="en-US" altLang="en-US" sz="3600" dirty="0" smtClean="0">
                <a:latin typeface="+mj-lt"/>
              </a:rPr>
              <a:t>Graphing </a:t>
            </a:r>
            <a:r>
              <a:rPr lang="en-US" altLang="en-US" sz="3600" dirty="0">
                <a:latin typeface="+mj-lt"/>
              </a:rPr>
              <a:t>an Ellipse Centered at (</a:t>
            </a:r>
            <a:r>
              <a:rPr lang="en-US" altLang="en-US" sz="3600" i="1" dirty="0">
                <a:latin typeface="+mj-lt"/>
              </a:rPr>
              <a:t>h</a:t>
            </a:r>
            <a:r>
              <a:rPr lang="en-US" altLang="en-US" sz="3600" dirty="0">
                <a:latin typeface="+mj-lt"/>
              </a:rPr>
              <a:t>, </a:t>
            </a:r>
            <a:r>
              <a:rPr lang="en-US" altLang="en-US" sz="3600" i="1" dirty="0">
                <a:latin typeface="+mj-lt"/>
              </a:rPr>
              <a:t>k</a:t>
            </a:r>
            <a:r>
              <a:rPr lang="en-US" altLang="en-US" sz="3600" dirty="0">
                <a:latin typeface="+mj-lt"/>
              </a:rPr>
              <a:t>)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(4 of 4)</a:t>
            </a:r>
            <a:endParaRPr lang="en-IN" sz="2000" b="0" dirty="0">
              <a:latin typeface="+mj-lt"/>
            </a:endParaRPr>
          </a:p>
        </p:txBody>
      </p:sp>
      <p:pic>
        <p:nvPicPr>
          <p:cNvPr id="16" name="Picture 5" descr="The graph of x + 1, squared, over, 9, + y minus 2, squared, over, 4 = 1 is: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4" y="1617618"/>
            <a:ext cx="4898915" cy="661311"/>
          </a:xfrm>
          <a:prstGeom prst="rect">
            <a:avLst/>
          </a:prstGeom>
        </p:spPr>
      </p:pic>
      <p:pic>
        <p:nvPicPr>
          <p:cNvPr id="17" name="Picture 6" descr="A horizontal ellipse has a center at (negative 1, 2) and passes through (negative 1, 4), (2, 2), (negative 1, 0), and (negative 4, 2). All values estimated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2200"/>
            <a:ext cx="3648979" cy="34386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4343400" cy="2514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 smtClean="0"/>
              <a:t>The </a:t>
            </a:r>
            <a:r>
              <a:rPr lang="en-US" altLang="en-US" sz="2600" b="1" dirty="0">
                <a:solidFill>
                  <a:srgbClr val="99008C"/>
                </a:solidFill>
              </a:rPr>
              <a:t>center</a:t>
            </a:r>
            <a:r>
              <a:rPr lang="en-US" altLang="en-US" sz="2600" dirty="0"/>
              <a:t> is at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2).</a:t>
            </a:r>
          </a:p>
          <a:p>
            <a:pPr marL="0" indent="0">
              <a:buNone/>
            </a:pPr>
            <a:r>
              <a:rPr lang="en-US" altLang="en-US" sz="2600" dirty="0"/>
              <a:t>The </a:t>
            </a:r>
            <a:r>
              <a:rPr lang="en-US" altLang="en-US" sz="2600" b="1" dirty="0">
                <a:solidFill>
                  <a:srgbClr val="005800"/>
                </a:solidFill>
              </a:rPr>
              <a:t>vertices</a:t>
            </a:r>
            <a:r>
              <a:rPr lang="en-US" altLang="en-US" sz="2600" dirty="0">
                <a:solidFill>
                  <a:srgbClr val="008000"/>
                </a:solidFill>
              </a:rPr>
              <a:t> </a:t>
            </a:r>
            <a:r>
              <a:rPr lang="en-US" altLang="en-US" sz="2600" dirty="0"/>
              <a:t>are </a:t>
            </a:r>
            <a:r>
              <a:rPr lang="en-US" altLang="en-US" sz="2600" dirty="0" smtClean="0"/>
              <a:t>(</a:t>
            </a:r>
            <a:r>
              <a:rPr lang="en-US" altLang="en-US" sz="2600" dirty="0"/>
              <a:t>2, 2) and </a:t>
            </a:r>
            <a:r>
              <a:rPr lang="en-US" altLang="en-US" sz="2600" dirty="0" smtClean="0"/>
              <a:t>(−4</a:t>
            </a:r>
            <a:r>
              <a:rPr lang="en-US" altLang="en-US" sz="2600" dirty="0"/>
              <a:t>, 2).</a:t>
            </a:r>
          </a:p>
          <a:p>
            <a:pPr marL="0" indent="0">
              <a:buNone/>
            </a:pPr>
            <a:r>
              <a:rPr lang="en-US" altLang="en-US" sz="2600" dirty="0"/>
              <a:t>The </a:t>
            </a:r>
            <a:r>
              <a:rPr lang="en-US" altLang="en-US" sz="2600" b="1" dirty="0">
                <a:solidFill>
                  <a:srgbClr val="0000FF"/>
                </a:solidFill>
              </a:rPr>
              <a:t>endpoints of 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the minor </a:t>
            </a:r>
            <a:r>
              <a:rPr lang="en-US" altLang="en-US" sz="2600" b="1" dirty="0">
                <a:solidFill>
                  <a:srgbClr val="0000FF"/>
                </a:solidFill>
              </a:rPr>
              <a:t>axis </a:t>
            </a:r>
            <a:r>
              <a:rPr lang="en-US" altLang="en-US" sz="2600" dirty="0"/>
              <a:t>are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4) and </a:t>
            </a:r>
            <a:r>
              <a:rPr lang="en-US" altLang="en-US" sz="2600" dirty="0" smtClean="0"/>
              <a:t>(−1</a:t>
            </a:r>
            <a:r>
              <a:rPr lang="en-US" altLang="en-US" sz="2600" dirty="0"/>
              <a:t>, 0).</a:t>
            </a:r>
          </a:p>
        </p:txBody>
      </p:sp>
    </p:spTree>
    <p:extLst>
      <p:ext uri="{BB962C8B-B14F-4D97-AF65-F5344CB8AC3E}">
        <p14:creationId xmlns:p14="http://schemas.microsoft.com/office/powerpoint/2010/main" val="37721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0010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</a:t>
            </a:r>
            <a:r>
              <a:rPr lang="en-US" altLang="en-US" sz="3600" dirty="0" smtClean="0">
                <a:latin typeface="+mj-lt"/>
              </a:rPr>
              <a:t>: </a:t>
            </a:r>
            <a:r>
              <a:rPr lang="en-US" altLang="en-US" sz="3600" dirty="0">
                <a:latin typeface="+mj-lt"/>
              </a:rPr>
              <a:t>An Application Involving an Ellipse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(1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7619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A semielliptical archway over a one-way road has a height of 10 feet and a width of 40 feet.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2590800"/>
            <a:ext cx="5791200" cy="121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Will a truck that is 12 feet wide </a:t>
            </a:r>
            <a:r>
              <a:rPr lang="en-US" altLang="en-US" sz="2600" dirty="0" smtClean="0"/>
              <a:t>and has </a:t>
            </a:r>
            <a:r>
              <a:rPr lang="en-US" altLang="en-US" sz="2600" dirty="0"/>
              <a:t>a height of 9 feet clear the </a:t>
            </a:r>
            <a:r>
              <a:rPr lang="en-US" altLang="en-US" sz="2600" dirty="0" smtClean="0"/>
              <a:t>opening </a:t>
            </a:r>
            <a:r>
              <a:rPr lang="en-US" altLang="en-US" sz="2600" dirty="0"/>
              <a:t>of the archway?</a:t>
            </a:r>
            <a:endParaRPr lang="en-US" sz="2600" dirty="0"/>
          </a:p>
        </p:txBody>
      </p:sp>
      <p:pic>
        <p:nvPicPr>
          <p:cNvPr id="6" name="Picture 4" descr="A truck passes under a bridge that is 40 feet long and 10 feet high in the cen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17" y="2617088"/>
            <a:ext cx="2209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3962399"/>
            <a:ext cx="4114800" cy="21193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Solution: </a:t>
            </a: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400" dirty="0" smtClean="0"/>
              <a:t>We </a:t>
            </a:r>
            <a:r>
              <a:rPr lang="en-US" altLang="en-US" sz="2400" dirty="0"/>
              <a:t>construct a </a:t>
            </a:r>
            <a:r>
              <a:rPr lang="en-US" altLang="en-US" sz="2400" dirty="0" smtClean="0"/>
              <a:t>coordinate </a:t>
            </a:r>
            <a:r>
              <a:rPr lang="en-US" altLang="en-US" sz="2400" dirty="0"/>
              <a:t>system with the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-axis </a:t>
            </a:r>
            <a:r>
              <a:rPr lang="en-US" altLang="en-US" sz="2400" dirty="0"/>
              <a:t>on the ground and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origin at the center </a:t>
            </a:r>
            <a:r>
              <a:rPr lang="en-US" altLang="en-US" sz="2400" dirty="0" smtClean="0"/>
              <a:t>of </a:t>
            </a:r>
            <a:r>
              <a:rPr lang="en-US" altLang="en-US" sz="2400" dirty="0"/>
              <a:t>the archway.</a:t>
            </a:r>
            <a:endParaRPr lang="en-US" sz="2400" dirty="0"/>
          </a:p>
        </p:txBody>
      </p:sp>
      <p:pic>
        <p:nvPicPr>
          <p:cNvPr id="7" name="Picture 5" descr="A bridge and truck are graphed on a coordinate plane with each square = 5 units. The center of the bridge and truck are on the y-axis. The bridge opening height is at (0, 10) and the width spans from (negative 20, 0) to (20, 0). The truck height is 9 feet and the width is 10 units. All values estimat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799"/>
            <a:ext cx="42100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0010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</a:t>
            </a:r>
            <a:r>
              <a:rPr lang="en-US" altLang="en-US" sz="3600" dirty="0" smtClean="0">
                <a:latin typeface="+mj-lt"/>
              </a:rPr>
              <a:t>: </a:t>
            </a:r>
            <a:r>
              <a:rPr lang="en-US" altLang="en-US" sz="3600" dirty="0">
                <a:latin typeface="+mj-lt"/>
              </a:rPr>
              <a:t>An Application Involving an Ellipse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(2 of 3)</a:t>
            </a:r>
            <a:endParaRPr lang="en-IN" sz="2000" b="0" dirty="0">
              <a:latin typeface="+mj-lt"/>
            </a:endParaRPr>
          </a:p>
        </p:txBody>
      </p:sp>
      <p:pic>
        <p:nvPicPr>
          <p:cNvPr id="12" name="Picture 3" descr="Using the equation x squared, over, a squared, + y squared, over, b squared = 1, we can express the equation of the archway as x squared, over, 20 squared, + y squared, over, 10 squared = 1 or x squared, over, 400, + y squared, over, 100 = 1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6" y="1438951"/>
            <a:ext cx="7720988" cy="13657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3124200"/>
            <a:ext cx="78486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edge of the 12-foot-wide truck corresponds to 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</a:t>
            </a:r>
            <a:r>
              <a:rPr lang="en-US" altLang="en-US" sz="2400" dirty="0" smtClean="0"/>
              <a:t>6. We </a:t>
            </a:r>
            <a:r>
              <a:rPr lang="en-US" altLang="en-US" sz="2400" dirty="0"/>
              <a:t>find the height of the archway 6 feet from the </a:t>
            </a:r>
            <a:r>
              <a:rPr lang="en-US" altLang="en-US" sz="2400" dirty="0" smtClean="0"/>
              <a:t>center by </a:t>
            </a:r>
            <a:r>
              <a:rPr lang="en-US" altLang="en-US" sz="2400" dirty="0"/>
              <a:t>substituting 6 for </a:t>
            </a:r>
            <a:r>
              <a:rPr lang="en-US" altLang="en-US" sz="2400" i="1" dirty="0"/>
              <a:t>x</a:t>
            </a:r>
            <a:r>
              <a:rPr lang="en-US" altLang="en-US" sz="2400" dirty="0"/>
              <a:t> and solving for </a:t>
            </a:r>
            <a:r>
              <a:rPr lang="en-US" altLang="en-US" sz="2400" i="1" dirty="0"/>
              <a:t>y</a:t>
            </a:r>
            <a:r>
              <a:rPr lang="en-US" altLang="en-US" sz="2400" dirty="0"/>
              <a:t>.</a:t>
            </a:r>
            <a:endParaRPr lang="en-US" sz="2400" dirty="0"/>
          </a:p>
        </p:txBody>
      </p:sp>
      <p:pic>
        <p:nvPicPr>
          <p:cNvPr id="21" name="Picture 5" descr="36, over, 400, + y squared, over, 100 = 1. 400, times, expression 36 over 400, +, y squared over 100 end expression = 400 times 1. 36 + 4 y squared = 400. 4 y squared = 364. y squared = 91. y = the square root of 91 and is approximately 9.5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0" y="4450337"/>
            <a:ext cx="8195984" cy="15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9.1 </a:t>
            </a:r>
            <a:r>
              <a:rPr lang="en-US" altLang="en-US" dirty="0">
                <a:latin typeface="+mj-lt"/>
              </a:rPr>
              <a:t>The Ellipse</a:t>
            </a:r>
          </a:p>
        </p:txBody>
      </p:sp>
    </p:spTree>
    <p:extLst>
      <p:ext uri="{BB962C8B-B14F-4D97-AF65-F5344CB8AC3E}">
        <p14:creationId xmlns:p14="http://schemas.microsoft.com/office/powerpoint/2010/main" val="25656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0010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</a:t>
            </a:r>
            <a:r>
              <a:rPr lang="en-US" altLang="en-US" sz="3600" dirty="0" smtClean="0">
                <a:latin typeface="+mj-lt"/>
              </a:rPr>
              <a:t>: </a:t>
            </a:r>
            <a:r>
              <a:rPr lang="en-US" altLang="en-US" sz="3600" dirty="0">
                <a:latin typeface="+mj-lt"/>
              </a:rPr>
              <a:t>An Application Involving an Ellipse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(3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5145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A semielliptical archway over a one-way road has a height of 10 feet and a width of 40 feet. </a:t>
            </a:r>
            <a:r>
              <a:rPr lang="en-US" altLang="en-US" sz="2400" dirty="0" smtClean="0"/>
              <a:t>Will </a:t>
            </a:r>
            <a:r>
              <a:rPr lang="en-US" altLang="en-US" sz="2400" dirty="0"/>
              <a:t>a truck that is 12 feet wide and has a height of 9 feet clear the opening of the archway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We found that the height of the archway is approximately 9.5 feet.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truck will clear the opening of the archway.</a:t>
            </a:r>
          </a:p>
        </p:txBody>
      </p:sp>
    </p:spTree>
    <p:extLst>
      <p:ext uri="{BB962C8B-B14F-4D97-AF65-F5344CB8AC3E}">
        <p14:creationId xmlns:p14="http://schemas.microsoft.com/office/powerpoint/2010/main" val="1547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00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Objectives</a:t>
            </a:r>
            <a:endParaRPr lang="en-IN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00800" cy="2209800"/>
          </a:xfrm>
        </p:spPr>
        <p:txBody>
          <a:bodyPr/>
          <a:lstStyle/>
          <a:p>
            <a:pPr marL="255600" indent="-255600">
              <a:buSzPct val="100000"/>
              <a:buFontTx/>
              <a:buChar char="•"/>
            </a:pPr>
            <a:r>
              <a:rPr lang="en-US" altLang="en-US" sz="2400" dirty="0"/>
              <a:t>Graph ellipses centered at the origin</a:t>
            </a:r>
            <a:r>
              <a:rPr lang="en-US" altLang="en-US" sz="2400" dirty="0" smtClean="0"/>
              <a:t>.</a:t>
            </a:r>
          </a:p>
          <a:p>
            <a:pPr marL="255600" indent="-255600">
              <a:buSzPct val="100000"/>
              <a:buFontTx/>
              <a:buChar char="•"/>
            </a:pPr>
            <a:r>
              <a:rPr lang="en-US" altLang="en-US" sz="2400" dirty="0"/>
              <a:t>Write equations of ellipses in standard form</a:t>
            </a:r>
            <a:r>
              <a:rPr lang="en-US" altLang="en-US" sz="2400" dirty="0" smtClean="0"/>
              <a:t>.</a:t>
            </a:r>
          </a:p>
          <a:p>
            <a:pPr marL="255600" indent="-255600">
              <a:buSzPct val="100000"/>
              <a:buFontTx/>
              <a:buChar char="•"/>
            </a:pPr>
            <a:r>
              <a:rPr lang="en-US" altLang="en-US" sz="2400" dirty="0"/>
              <a:t>Graph ellipses not centered at the origin</a:t>
            </a:r>
            <a:r>
              <a:rPr lang="en-US" altLang="en-US" sz="2400" dirty="0" smtClean="0"/>
              <a:t>.</a:t>
            </a:r>
          </a:p>
          <a:p>
            <a:pPr marL="255600" indent="-255600">
              <a:buSzPct val="100000"/>
              <a:buFontTx/>
              <a:buChar char="•"/>
            </a:pPr>
            <a:r>
              <a:rPr lang="en-US" altLang="en-US" sz="2400" dirty="0"/>
              <a:t>Solve applied problems involving ellipses.</a:t>
            </a:r>
          </a:p>
        </p:txBody>
      </p:sp>
    </p:spTree>
    <p:extLst>
      <p:ext uri="{BB962C8B-B14F-4D97-AF65-F5344CB8AC3E}">
        <p14:creationId xmlns:p14="http://schemas.microsoft.com/office/powerpoint/2010/main" val="7800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00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Definition of an Ellipse</a:t>
            </a:r>
            <a:endParaRPr lang="en-IN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36576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600" dirty="0"/>
              <a:t>An </a:t>
            </a:r>
            <a:r>
              <a:rPr lang="en-US" altLang="en-US" sz="2600" b="1" dirty="0"/>
              <a:t>ellipse</a:t>
            </a:r>
            <a:r>
              <a:rPr lang="en-US" altLang="en-US" sz="2600" dirty="0"/>
              <a:t> is the set of all </a:t>
            </a:r>
            <a:r>
              <a:rPr lang="en-US" altLang="en-US" sz="2600" dirty="0" smtClean="0"/>
              <a:t>points, </a:t>
            </a:r>
            <a:r>
              <a:rPr lang="en-US" altLang="en-US" sz="2600" i="1" dirty="0" smtClean="0"/>
              <a:t>P</a:t>
            </a:r>
            <a:r>
              <a:rPr lang="en-US" altLang="en-US" sz="2600" dirty="0"/>
              <a:t>, in a plane the sum of </a:t>
            </a:r>
            <a:r>
              <a:rPr lang="en-US" altLang="en-US" sz="2600" dirty="0" smtClean="0"/>
              <a:t>whose distances </a:t>
            </a:r>
            <a:r>
              <a:rPr lang="en-US" altLang="en-US" sz="2600" dirty="0"/>
              <a:t>from two fixed points, </a:t>
            </a:r>
            <a:r>
              <a:rPr lang="en-US" altLang="en-US" sz="2600" i="1" dirty="0" smtClean="0"/>
              <a:t>F</a:t>
            </a:r>
            <a:r>
              <a:rPr lang="en-US" altLang="en-US" sz="2600" baseline="-25000" dirty="0" smtClean="0"/>
              <a:t>1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and </a:t>
            </a:r>
            <a:r>
              <a:rPr lang="en-US" altLang="en-US" sz="2600" i="1" dirty="0"/>
              <a:t>F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is constant</a:t>
            </a:r>
            <a:r>
              <a:rPr lang="en-US" altLang="en-US" sz="2600" dirty="0" smtClean="0"/>
              <a:t>. </a:t>
            </a:r>
            <a:r>
              <a:rPr lang="en-US" altLang="en-US" sz="2600" dirty="0"/>
              <a:t>These </a:t>
            </a:r>
            <a:r>
              <a:rPr lang="en-US" altLang="en-US" sz="2600" dirty="0" smtClean="0"/>
              <a:t>two </a:t>
            </a:r>
            <a:r>
              <a:rPr lang="en-US" altLang="en-US" sz="2600" dirty="0"/>
              <a:t>fixed points are called the </a:t>
            </a:r>
            <a:r>
              <a:rPr lang="en-US" altLang="en-US" sz="2600" b="1" dirty="0" smtClean="0"/>
              <a:t>foci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(plural of </a:t>
            </a:r>
            <a:r>
              <a:rPr lang="en-US" altLang="en-US" sz="2600" b="1" dirty="0"/>
              <a:t>focus</a:t>
            </a:r>
            <a:r>
              <a:rPr lang="en-US" altLang="en-US" sz="2600" dirty="0"/>
              <a:t>). </a:t>
            </a:r>
            <a:r>
              <a:rPr lang="en-US" altLang="en-US" sz="2600" dirty="0" smtClean="0"/>
              <a:t>The midpoint </a:t>
            </a:r>
            <a:r>
              <a:rPr lang="en-US" altLang="en-US" sz="2600" dirty="0"/>
              <a:t>of the segment </a:t>
            </a:r>
            <a:r>
              <a:rPr lang="en-US" altLang="en-US" sz="2600" dirty="0" smtClean="0"/>
              <a:t>connecting </a:t>
            </a:r>
            <a:r>
              <a:rPr lang="en-US" altLang="en-US" sz="2600" dirty="0"/>
              <a:t>the foci is the </a:t>
            </a:r>
            <a:r>
              <a:rPr lang="en-US" altLang="en-US" sz="2600" b="1" dirty="0" smtClean="0"/>
              <a:t>center </a:t>
            </a:r>
            <a:r>
              <a:rPr lang="en-US" altLang="en-US" sz="2600" dirty="0" smtClean="0"/>
              <a:t>of </a:t>
            </a:r>
            <a:r>
              <a:rPr lang="en-US" altLang="en-US" sz="2600" dirty="0"/>
              <a:t>the ellipse.</a:t>
            </a:r>
          </a:p>
        </p:txBody>
      </p:sp>
      <p:pic>
        <p:nvPicPr>
          <p:cNvPr id="4" name="Picture 5" descr="An ellipse is oval-shaped with two points, P, on the ellipse. Two points, F sub 1, left of, F sub 2 are within the ellipse, near the outer left and right areas, respectively. Two line segments, from both points, P, connect to each foc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3422670" cy="194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00"/>
            <a:ext cx="7848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Horizontal and Vertical Elongation of an Ellipse</a:t>
            </a:r>
            <a:endParaRPr lang="en-IN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600" dirty="0"/>
              <a:t>An ellipse can be elongated in </a:t>
            </a:r>
            <a:r>
              <a:rPr lang="en-US" altLang="en-US" sz="2600" dirty="0" smtClean="0"/>
              <a:t>any direction. The </a:t>
            </a:r>
            <a:r>
              <a:rPr lang="en-US" altLang="en-US" sz="2600" dirty="0"/>
              <a:t>line through the foci intersects the </a:t>
            </a:r>
            <a:r>
              <a:rPr lang="en-US" altLang="en-US" sz="2600" dirty="0" smtClean="0"/>
              <a:t>ellipse </a:t>
            </a:r>
            <a:r>
              <a:rPr lang="en-US" altLang="en-US" sz="2600" dirty="0"/>
              <a:t>at two points, called the </a:t>
            </a:r>
            <a:r>
              <a:rPr lang="en-US" altLang="en-US" sz="2600" b="1" dirty="0" smtClean="0"/>
              <a:t>vertices </a:t>
            </a:r>
            <a:r>
              <a:rPr lang="en-US" altLang="en-US" sz="2600" dirty="0" smtClean="0"/>
              <a:t>(singular</a:t>
            </a:r>
            <a:r>
              <a:rPr lang="en-US" altLang="en-US" sz="2600" dirty="0"/>
              <a:t>: </a:t>
            </a:r>
            <a:r>
              <a:rPr lang="en-US" altLang="en-US" sz="2600" b="1" dirty="0" smtClean="0"/>
              <a:t>vertex</a:t>
            </a:r>
            <a:r>
              <a:rPr lang="en-US" altLang="en-US" sz="2600" dirty="0"/>
              <a:t>). </a:t>
            </a:r>
            <a:r>
              <a:rPr lang="en-US" altLang="en-US" sz="2600" dirty="0" smtClean="0"/>
              <a:t>The </a:t>
            </a:r>
            <a:r>
              <a:rPr lang="en-US" altLang="en-US" sz="2600" dirty="0"/>
              <a:t>line segment that </a:t>
            </a:r>
            <a:r>
              <a:rPr lang="en-US" altLang="en-US" sz="2600" dirty="0" smtClean="0"/>
              <a:t>joins </a:t>
            </a:r>
            <a:r>
              <a:rPr lang="en-US" altLang="en-US" sz="2600" dirty="0"/>
              <a:t>the vertices is the </a:t>
            </a:r>
            <a:r>
              <a:rPr lang="en-US" altLang="en-US" sz="2600" b="1" dirty="0"/>
              <a:t>major axis</a:t>
            </a:r>
            <a:r>
              <a:rPr lang="en-US" altLang="en-US" sz="2600" dirty="0"/>
              <a:t>. </a:t>
            </a:r>
            <a:r>
              <a:rPr lang="en-US" altLang="en-US" sz="2600" dirty="0" smtClean="0"/>
              <a:t>The midpoint </a:t>
            </a:r>
            <a:r>
              <a:rPr lang="en-US" altLang="en-US" sz="2600" dirty="0"/>
              <a:t>of the major axis is the center of </a:t>
            </a:r>
            <a:r>
              <a:rPr lang="en-US" altLang="en-US" sz="2600" dirty="0" smtClean="0"/>
              <a:t>the </a:t>
            </a:r>
            <a:r>
              <a:rPr lang="en-US" altLang="en-US" sz="2600" dirty="0"/>
              <a:t>ellipse. </a:t>
            </a:r>
            <a:r>
              <a:rPr lang="en-US" altLang="en-US" sz="2600" dirty="0" smtClean="0"/>
              <a:t>The line segment </a:t>
            </a:r>
            <a:r>
              <a:rPr lang="en-US" altLang="en-US" sz="2600" dirty="0"/>
              <a:t>whose </a:t>
            </a:r>
            <a:r>
              <a:rPr lang="en-US" altLang="en-US" sz="2600" dirty="0" smtClean="0"/>
              <a:t>endpoints </a:t>
            </a:r>
            <a:r>
              <a:rPr lang="en-US" altLang="en-US" sz="2600" dirty="0"/>
              <a:t>are on the ellipse and that </a:t>
            </a:r>
            <a:r>
              <a:rPr lang="en-US" altLang="en-US" sz="2600" dirty="0" smtClean="0"/>
              <a:t>is perpendicular </a:t>
            </a:r>
            <a:r>
              <a:rPr lang="en-US" altLang="en-US" sz="2600" dirty="0"/>
              <a:t>to the major axis </a:t>
            </a:r>
            <a:r>
              <a:rPr lang="en-US" altLang="en-US" sz="2600" dirty="0" smtClean="0"/>
              <a:t>at </a:t>
            </a:r>
            <a:r>
              <a:rPr lang="en-US" altLang="en-US" sz="2600" dirty="0"/>
              <a:t>the center is called the </a:t>
            </a:r>
            <a:r>
              <a:rPr lang="en-US" altLang="en-US" sz="2600" b="1" dirty="0"/>
              <a:t>minor </a:t>
            </a:r>
            <a:r>
              <a:rPr lang="en-US" altLang="en-US" sz="2600" b="1" dirty="0" smtClean="0"/>
              <a:t>axis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of the ellipse.</a:t>
            </a:r>
          </a:p>
        </p:txBody>
      </p:sp>
      <p:pic>
        <p:nvPicPr>
          <p:cNvPr id="5" name="Picture 6" descr="An ellipse is vertically elongated. A vertical dashed line bisects the ellipse. It is the major axis from a vertex at the top to the second vertex at the bottom. A horizontal dashed line is the minor axis. Both axes intersect at the center of the ellips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13" y="1905000"/>
            <a:ext cx="1723134" cy="27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 ellipse is horizontally elongated. A horizontal dashed line bisects the ellipse. It is the major axis running from a vertex at the left to the second vertex at the right. A vertical dashed line is the minor axis. Both axes pass intersect at the center of the ellips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09" y="4786869"/>
            <a:ext cx="2881791" cy="123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3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00"/>
            <a:ext cx="7467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Standard Form of the Equations of an </a:t>
            </a:r>
            <a:r>
              <a:rPr lang="en-US" altLang="en-US" sz="3600" dirty="0" smtClean="0">
                <a:latin typeface="+mj-lt"/>
              </a:rPr>
              <a:t>Ellipse </a:t>
            </a:r>
            <a:r>
              <a:rPr lang="en-US" altLang="en-US" sz="2000" b="0" dirty="0" smtClean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The standard form of the equation of an ellipse with center at the origin, and major and minor axes of lengths 2ay and 2b (where a and b are positive, and a squared greater than b squared) 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3491"/>
            <a:ext cx="7644543" cy="1024618"/>
          </a:xfrm>
          <a:prstGeom prst="rect">
            <a:avLst/>
          </a:prstGeom>
        </p:spPr>
      </p:pic>
      <p:pic>
        <p:nvPicPr>
          <p:cNvPr id="6" name="Picture 5" descr="x squared, over, a squared, + y squared, over, b squared = 1 or x squared, over, b squared + y squared, over, a squared = 1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0" y="2867295"/>
            <a:ext cx="4220203" cy="713519"/>
          </a:xfrm>
          <a:prstGeom prst="rect">
            <a:avLst/>
          </a:prstGeom>
        </p:spPr>
      </p:pic>
      <p:pic>
        <p:nvPicPr>
          <p:cNvPr id="7" name="Picture 6" descr="A graph of a horizontal ellipse, with the equation, x squared, over, a squared, + y squared, over, b squared = 1 has a center at (0, 0). The ellipse passes through points (0, b), (a, 0), (0, negative b), and (negative a, 0). The foci are (negative c, 0) and (c, 0).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0"/>
            <a:ext cx="2922919" cy="2557555"/>
          </a:xfrm>
          <a:prstGeom prst="rect">
            <a:avLst/>
          </a:prstGeom>
        </p:spPr>
      </p:pic>
      <p:pic>
        <p:nvPicPr>
          <p:cNvPr id="8" name="Picture 7" descr="A graph of a vertical ellipse, with the equation, x squared, over, b squared, + y squared, over, a squared = 1 has a center at (0, 0). The ellipse passes through points (0, a), (b, 0), (0, negative a), and (negative b, 0). The foci are (0, c) and (0, negative c)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08" y="3804656"/>
            <a:ext cx="2770192" cy="25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00"/>
            <a:ext cx="7467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Standard Form of the Equations of an </a:t>
            </a:r>
            <a:r>
              <a:rPr lang="en-US" altLang="en-US" sz="3600" dirty="0" smtClean="0">
                <a:latin typeface="+mj-lt"/>
              </a:rPr>
              <a:t>Ellipse </a:t>
            </a:r>
            <a:r>
              <a:rPr lang="en-US" altLang="en-US" sz="2000" b="0" dirty="0" smtClean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6" name="Picture 5" descr="The vertices are on the major axis, ay units from the center. The foci are on the major axis, c units from the center. For both equations, b squared = ay squared minus c squared. Equivalently, c squared = ay squared minus b square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876180" cy="1026941"/>
          </a:xfrm>
          <a:prstGeom prst="rect">
            <a:avLst/>
          </a:prstGeom>
        </p:spPr>
      </p:pic>
      <p:pic>
        <p:nvPicPr>
          <p:cNvPr id="4" name="Picture 3" descr="A graph of a horizontal ellipse, with the equation, x squared, over, a squared, + y squared, over, b squared = 1 has a center at (0, 0). The ellipse passes through points (0, b), (a, 0), (0, negative b), and (negative a, 0). The foci are (negative c, 0) and (c, 0)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81105"/>
            <a:ext cx="3469248" cy="3045327"/>
          </a:xfrm>
          <a:prstGeom prst="rect">
            <a:avLst/>
          </a:prstGeom>
        </p:spPr>
      </p:pic>
      <p:pic>
        <p:nvPicPr>
          <p:cNvPr id="5" name="Picture 4" descr="A graph of a vertical ellipse, with the equation, x squared, over, b squared, + y squared, over, a squared = 1 has a center at (0, 0). The ellipse passes through points (0, ay), (b, 0), (0, negative a), and (negative b, 0). The foci are (0, c) and (0, negative c)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63522"/>
            <a:ext cx="3480580" cy="30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</a:t>
            </a:r>
            <a:r>
              <a:rPr lang="en-US" altLang="en-US" sz="3600" dirty="0" smtClean="0">
                <a:latin typeface="+mj-lt"/>
              </a:rPr>
              <a:t>Graphing </a:t>
            </a:r>
            <a:r>
              <a:rPr lang="en-US" altLang="en-US" sz="3600" dirty="0">
                <a:latin typeface="+mj-lt"/>
              </a:rPr>
              <a:t>an Ellipse Centered at the Origin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(1 of 3)</a:t>
            </a:r>
            <a:endParaRPr lang="en-IN" sz="2000" b="0" dirty="0">
              <a:latin typeface="+mj-lt"/>
            </a:endParaRPr>
          </a:p>
        </p:txBody>
      </p:sp>
      <p:pic>
        <p:nvPicPr>
          <p:cNvPr id="6" name="Picture 5" descr="Graph and locate the foci: 16 x squared + 9 y squared = 144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6337712" cy="3017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7086600" cy="945239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altLang="en-US" sz="2600" dirty="0" smtClean="0"/>
              <a:t>Solution</a:t>
            </a:r>
            <a:r>
              <a:rPr lang="en-US" altLang="en-US" sz="2600" dirty="0"/>
              <a:t>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en-US" sz="2400" b="1" dirty="0"/>
              <a:t>Express the equation in standard </a:t>
            </a:r>
            <a:r>
              <a:rPr lang="en-US" altLang="en-US" sz="2400" b="1" dirty="0" smtClean="0"/>
              <a:t>form.</a:t>
            </a:r>
            <a:endParaRPr lang="en-US" altLang="en-US" sz="2400" dirty="0"/>
          </a:p>
        </p:txBody>
      </p:sp>
      <p:pic>
        <p:nvPicPr>
          <p:cNvPr id="5" name="Picture 4" descr="16 x squared, over, 144, + 9 y squared, over, 144 = 144 over 144. x squared, over 9, + y squared, over, 16, = 11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54" y="3186603"/>
            <a:ext cx="4472544" cy="6961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45826" y="4066685"/>
            <a:ext cx="7315200" cy="352915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altLang="en-US" sz="2400" b="1" dirty="0"/>
              <a:t>Find the </a:t>
            </a:r>
            <a:r>
              <a:rPr lang="en-US" altLang="en-US" sz="2400" b="1" dirty="0" smtClean="0"/>
              <a:t>vertices.</a:t>
            </a:r>
            <a:endParaRPr lang="en-US" sz="2400" dirty="0"/>
          </a:p>
        </p:txBody>
      </p:sp>
      <p:pic>
        <p:nvPicPr>
          <p:cNvPr id="7" name="Picture 6" descr="Because the denominator of y squared is greater than the denominator of x squared, the major axis is vertical. ay squared = 16; a =4; The vertices are 0, negative 4 and 0, 4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6" y="4596907"/>
            <a:ext cx="6716974" cy="16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Example: </a:t>
            </a:r>
            <a:r>
              <a:rPr lang="en-US" altLang="en-US" sz="3600" dirty="0" smtClean="0">
                <a:latin typeface="+mj-lt"/>
              </a:rPr>
              <a:t>Graphing </a:t>
            </a:r>
            <a:r>
              <a:rPr lang="en-US" altLang="en-US" sz="3600" dirty="0">
                <a:latin typeface="+mj-lt"/>
              </a:rPr>
              <a:t>an Ellipse Centered at the Origin</a:t>
            </a:r>
            <a:r>
              <a:rPr lang="en-US" altLang="en-US" sz="3600" dirty="0" smtClean="0">
                <a:latin typeface="+mj-lt"/>
              </a:rPr>
              <a:t> </a:t>
            </a:r>
            <a:r>
              <a:rPr lang="en-US" altLang="en-US" sz="2000" b="0" dirty="0" smtClean="0">
                <a:latin typeface="+mj-lt"/>
              </a:rPr>
              <a:t>(2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Find the endpoints of the (horizontal) minor axis</a:t>
            </a:r>
            <a:r>
              <a:rPr lang="en-US" altLang="en-US" sz="2400" b="1" dirty="0" smtClean="0"/>
              <a:t>.</a:t>
            </a:r>
            <a:endParaRPr lang="en-US" altLang="en-US" sz="2400" dirty="0"/>
          </a:p>
        </p:txBody>
      </p:sp>
      <p:graphicFrame>
        <p:nvGraphicFramePr>
          <p:cNvPr id="4" name="Object 3" descr="b squared = 9; b = plus or minus 3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499848"/>
              </p:ext>
            </p:extLst>
          </p:nvPr>
        </p:nvGraphicFramePr>
        <p:xfrm>
          <a:off x="457200" y="2131272"/>
          <a:ext cx="1776115" cy="46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876240" imgH="228600" progId="Equation.DSMT4">
                  <p:embed/>
                </p:oleObj>
              </mc:Choice>
              <mc:Fallback>
                <p:oleObj name="Equation" r:id="rId4" imgW="87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131272"/>
                        <a:ext cx="1776115" cy="463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57200" y="2743200"/>
            <a:ext cx="8229600" cy="381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endpoints of the minor axis are (0, −3) and (0, 3).</a:t>
            </a:r>
            <a:endParaRPr lang="en-IN" sz="2400" dirty="0"/>
          </a:p>
        </p:txBody>
      </p:sp>
      <p:pic>
        <p:nvPicPr>
          <p:cNvPr id="13" name="Picture 12" descr="Find the foci. c squared = a squared minus b squared. c squared = 16 minus 9 = 7. c = the square root of 7. The foci are (0, the negative square root of 7) and (0, the square root of 7)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3336917"/>
            <a:ext cx="4281108" cy="24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6713</TotalTime>
  <Words>1144</Words>
  <Application>Microsoft Office PowerPoint</Application>
  <PresentationFormat>On-screen Show (4:3)</PresentationFormat>
  <Paragraphs>88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508 Lecture</vt:lpstr>
      <vt:lpstr>Equation</vt:lpstr>
      <vt:lpstr>Precalculus</vt:lpstr>
      <vt:lpstr>9.1 The Ellipse</vt:lpstr>
      <vt:lpstr>Objectives</vt:lpstr>
      <vt:lpstr>Definition of an Ellipse</vt:lpstr>
      <vt:lpstr>Horizontal and Vertical Elongation of an Ellipse</vt:lpstr>
      <vt:lpstr>Standard Form of the Equations of an Ellipse (1 of 2)</vt:lpstr>
      <vt:lpstr>Standard Form of the Equations of an Ellipse (2 of 2)</vt:lpstr>
      <vt:lpstr>Example: Graphing an Ellipse Centered at the Origin (1 of 3)</vt:lpstr>
      <vt:lpstr>Example: Graphing an Ellipse Centered at the Origin (2 of 3)</vt:lpstr>
      <vt:lpstr>Example: Graphing an Ellipse Centered at the Origin (3 of 3)</vt:lpstr>
      <vt:lpstr>Example: Finding the Equation of an Ellipse from Its Foci and Vertices (1 of 2)</vt:lpstr>
      <vt:lpstr>Example: Finding the Equation of an Ellipse from Its Foci and Vertices (2 of 2)</vt:lpstr>
      <vt:lpstr>Standard Forms of Equations of Ellipses Centered at (h, k)</vt:lpstr>
      <vt:lpstr>Example: Graphing an Ellipse Centered at (h, k) (1 of 4)</vt:lpstr>
      <vt:lpstr>Example: Graphing an Ellipse Centered at (h, k) (2 of 4)</vt:lpstr>
      <vt:lpstr>Example: Graphing an Ellipse Centered at (h, k) (3 of 4)</vt:lpstr>
      <vt:lpstr>Example: Graphing an Ellipse Centered at (h, k) (4 of 4)</vt:lpstr>
      <vt:lpstr>Example: An Application Involving an Ellipse (1 of 3)</vt:lpstr>
      <vt:lpstr>Example: An Application Involving an Ellipse (2 of 3)</vt:lpstr>
      <vt:lpstr>Example: An Application Involving an Ellipse (3 of 3)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6e</dc:title>
  <dc:subject>Math</dc:subject>
  <dc:creator>Blitzer</dc:creator>
  <cp:lastModifiedBy>Lisa Lenz</cp:lastModifiedBy>
  <cp:revision>1624</cp:revision>
  <dcterms:created xsi:type="dcterms:W3CDTF">2014-07-14T20:04:21Z</dcterms:created>
  <dcterms:modified xsi:type="dcterms:W3CDTF">2017-08-09T12:57:19Z</dcterms:modified>
</cp:coreProperties>
</file>