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37" r:id="rId2"/>
    <p:sldId id="400" r:id="rId3"/>
    <p:sldId id="378"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8C"/>
    <a:srgbClr val="001581"/>
    <a:srgbClr val="005800"/>
    <a:srgbClr val="007FA3"/>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3" autoAdjust="0"/>
    <p:restoredTop sz="96305" autoAdjust="0"/>
  </p:normalViewPr>
  <p:slideViewPr>
    <p:cSldViewPr>
      <p:cViewPr>
        <p:scale>
          <a:sx n="47" d="100"/>
          <a:sy n="47" d="100"/>
        </p:scale>
        <p:origin x="-1476" y="-580"/>
      </p:cViewPr>
      <p:guideLst>
        <p:guide orient="horz" pos="2160"/>
        <p:guide pos="2880"/>
      </p:guideLst>
    </p:cSldViewPr>
  </p:slideViewPr>
  <p:outlineViewPr>
    <p:cViewPr>
      <p:scale>
        <a:sx n="33" d="100"/>
        <a:sy n="33" d="100"/>
      </p:scale>
      <p:origin x="0" y="-128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84012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9350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56421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6330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96666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5456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96577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72396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63823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93040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74736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854529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831565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393669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33907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400796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599817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94882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72345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14591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840779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77364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067384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087280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53035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313761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637171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173651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406749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68862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97141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24189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18991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7886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93895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1544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800" b="1" dirty="0">
                <a:ea typeface="Verdana" panose="020B0604030504040204" pitchFamily="34" charset="0"/>
                <a:cs typeface="Verdana" panose="020B0604030504040204" pitchFamily="34" charset="0"/>
              </a:rPr>
              <a:t>Copyright © </a:t>
            </a:r>
            <a:r>
              <a:rPr lang="en-US" altLang="en-US" sz="800" b="1" dirty="0" smtClean="0">
                <a:ea typeface="Verdana" panose="020B0604030504040204" pitchFamily="34" charset="0"/>
                <a:cs typeface="Verdana" panose="020B0604030504040204" pitchFamily="34" charset="0"/>
              </a:rPr>
              <a:t>2018, 2014, 2010 </a:t>
            </a:r>
            <a:r>
              <a:rPr lang="en-US" altLang="en-US" sz="800" b="1" dirty="0">
                <a:ea typeface="Verdana" panose="020B0604030504040204" pitchFamily="34" charset="0"/>
                <a:cs typeface="Verdana" panose="020B0604030504040204" pitchFamily="34" charset="0"/>
              </a:rPr>
              <a:t>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8/8/2017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1544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800" b="1" dirty="0">
                <a:ea typeface="Verdana" panose="020B0604030504040204" pitchFamily="34" charset="0"/>
                <a:cs typeface="Verdana" panose="020B0604030504040204" pitchFamily="34" charset="0"/>
              </a:rPr>
              <a:t>Copyright © </a:t>
            </a:r>
            <a:r>
              <a:rPr lang="en-US" altLang="en-US" sz="800" b="1" dirty="0" smtClean="0">
                <a:ea typeface="Verdana" panose="020B0604030504040204" pitchFamily="34" charset="0"/>
                <a:cs typeface="Verdana" panose="020B0604030504040204" pitchFamily="34" charset="0"/>
              </a:rPr>
              <a:t>2018, 2014, 2010 </a:t>
            </a:r>
            <a:r>
              <a:rPr lang="en-US" altLang="en-US" sz="8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9" name="Shape 23" descr="Pearson Logo"/>
          <p:cNvPicPr preferRelativeResize="0"/>
          <p:nvPr userDrawn="1"/>
        </p:nvPicPr>
        <p:blipFill rotWithShape="1">
          <a:blip r:embed="rId2">
            <a:alphaModFix/>
          </a:blip>
          <a:srcRect/>
          <a:stretch/>
        </p:blipFill>
        <p:spPr>
          <a:xfrm>
            <a:off x="457200" y="6284488"/>
            <a:ext cx="695828" cy="492969"/>
          </a:xfrm>
          <a:prstGeom prst="rect">
            <a:avLst/>
          </a:prstGeom>
          <a:noFill/>
          <a:ln>
            <a:noFill/>
          </a:ln>
        </p:spPr>
      </p:pic>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8/8/2017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8/8/2017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8/8/2017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4" name="TextBox 13"/>
          <p:cNvSpPr txBox="1"/>
          <p:nvPr userDrawn="1"/>
        </p:nvSpPr>
        <p:spPr>
          <a:xfrm>
            <a:off x="1600200" y="6429345"/>
            <a:ext cx="7162800" cy="21544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800" b="1" dirty="0">
                <a:ea typeface="Verdana" panose="020B0604030504040204" pitchFamily="34" charset="0"/>
                <a:cs typeface="Verdana" panose="020B0604030504040204" pitchFamily="34" charset="0"/>
              </a:rPr>
              <a:t>Copyright © </a:t>
            </a:r>
            <a:r>
              <a:rPr lang="en-US" altLang="en-US" sz="800" b="1" dirty="0" smtClean="0">
                <a:ea typeface="Verdana" panose="020B0604030504040204" pitchFamily="34" charset="0"/>
                <a:cs typeface="Verdana" panose="020B0604030504040204" pitchFamily="34" charset="0"/>
              </a:rPr>
              <a:t>2018, 2014, 2010 </a:t>
            </a:r>
            <a:r>
              <a:rPr lang="en-US" altLang="en-US" sz="8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667000"/>
            <a:ext cx="8229600" cy="6597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8/8/2017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133600"/>
            <a:ext cx="8229600" cy="457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505200"/>
            <a:ext cx="8229600" cy="6597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267200"/>
            <a:ext cx="8229600" cy="6597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14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8/8/2017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1544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800" b="1" dirty="0">
                <a:ea typeface="Verdana" panose="020B0604030504040204" pitchFamily="34" charset="0"/>
                <a:cs typeface="Verdana" panose="020B0604030504040204" pitchFamily="34" charset="0"/>
              </a:rPr>
              <a:t>Copyright © </a:t>
            </a:r>
            <a:r>
              <a:rPr lang="en-US" altLang="en-US" sz="800" b="1" dirty="0" smtClean="0">
                <a:ea typeface="Verdana" panose="020B0604030504040204" pitchFamily="34" charset="0"/>
                <a:cs typeface="Verdana" panose="020B0604030504040204" pitchFamily="34" charset="0"/>
              </a:rPr>
              <a:t>2018, 2014, 2010 </a:t>
            </a:r>
            <a:r>
              <a:rPr lang="en-US" altLang="en-US" sz="800" b="1" dirty="0">
                <a:ea typeface="Verdana" panose="020B0604030504040204" pitchFamily="34" charset="0"/>
                <a:cs typeface="Verdana" panose="020B0604030504040204" pitchFamily="34" charset="0"/>
              </a:rPr>
              <a:t>Pearson Education, Inc. All Rights Reserved</a:t>
            </a:r>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51" r:id="rId10"/>
    <p:sldLayoutId id="2147483654" r:id="rId11"/>
    <p:sldLayoutId id="2147483655"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jpg"/><Relationship Id="rId5" Type="http://schemas.openxmlformats.org/officeDocument/2006/relationships/image" Target="../media/image29.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oleObject" Target="../embeddings/oleObject6.bin"/><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8.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jp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IN" sz="4000" dirty="0" smtClean="0">
                <a:latin typeface="+mj-lt"/>
              </a:rPr>
              <a:t>Precalculus</a:t>
            </a:r>
            <a:endParaRPr lang="en-IN" sz="40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IN" sz="2400" dirty="0" smtClean="0"/>
              <a:t>Sixth</a:t>
            </a:r>
            <a:r>
              <a:rPr lang="en-US" altLang="en-US" sz="2400" dirty="0" smtClean="0"/>
              <a:t> </a:t>
            </a:r>
            <a:r>
              <a:rPr lang="en-US" altLang="en-US" sz="2400" dirty="0"/>
              <a:t>Edition</a:t>
            </a:r>
            <a:endParaRPr lang="en-IN" sz="2400" dirty="0" smtClean="0"/>
          </a:p>
        </p:txBody>
      </p:sp>
      <p:sp>
        <p:nvSpPr>
          <p:cNvPr id="4" name="Text Placeholder 3"/>
          <p:cNvSpPr>
            <a:spLocks noGrp="1"/>
          </p:cNvSpPr>
          <p:nvPr>
            <p:ph type="body" sz="quarter" idx="14"/>
          </p:nvPr>
        </p:nvSpPr>
        <p:spPr/>
        <p:txBody>
          <a:bodyPr/>
          <a:lstStyle/>
          <a:p>
            <a:pPr algn="ctr"/>
            <a:r>
              <a:rPr lang="en-IN" sz="4000" b="1" dirty="0">
                <a:latin typeface="+mj-lt"/>
              </a:rPr>
              <a:t>Chapter </a:t>
            </a:r>
            <a:r>
              <a:rPr lang="en-IN" sz="4000" b="1" dirty="0" smtClean="0">
                <a:latin typeface="+mj-lt"/>
              </a:rPr>
              <a:t>9</a:t>
            </a:r>
            <a:endParaRPr lang="en-IN" sz="4000" dirty="0">
              <a:latin typeface="+mj-lt"/>
            </a:endParaRPr>
          </a:p>
        </p:txBody>
      </p:sp>
      <p:sp>
        <p:nvSpPr>
          <p:cNvPr id="5" name="Text Placeholder 4"/>
          <p:cNvSpPr>
            <a:spLocks noGrp="1"/>
          </p:cNvSpPr>
          <p:nvPr>
            <p:ph type="body" sz="quarter" idx="15"/>
          </p:nvPr>
        </p:nvSpPr>
        <p:spPr>
          <a:xfrm>
            <a:off x="5410200" y="3398837"/>
            <a:ext cx="3124200" cy="1173163"/>
          </a:xfrm>
        </p:spPr>
        <p:txBody>
          <a:bodyPr/>
          <a:lstStyle/>
          <a:p>
            <a:pPr algn="ctr">
              <a:spcBef>
                <a:spcPct val="0"/>
              </a:spcBef>
            </a:pPr>
            <a:r>
              <a:rPr lang="en-US" altLang="en-US" sz="3600" dirty="0" smtClean="0">
                <a:latin typeface="+mj-lt"/>
                <a:cs typeface="Arial" panose="020B0604020202020204" pitchFamily="34" charset="0"/>
              </a:rPr>
              <a:t>Conic Sections and Analytic Geometry</a:t>
            </a:r>
            <a:endParaRPr lang="en-US" altLang="en-US" sz="3600" dirty="0">
              <a:latin typeface="+mj-lt"/>
              <a:cs typeface="Arial" panose="020B0604020202020204" pitchFamily="34" charset="0"/>
            </a:endParaRPr>
          </a:p>
        </p:txBody>
      </p:sp>
      <p:pic>
        <p:nvPicPr>
          <p:cNvPr id="7" name="Picture 6" descr="Front Cover: Precalculus Sixth Edition by Blitz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82" y="1945756"/>
            <a:ext cx="3293939" cy="4211631"/>
          </a:xfrm>
          <a:prstGeom prst="rect">
            <a:avLst/>
          </a:prstGeom>
        </p:spPr>
      </p:pic>
      <p:sp>
        <p:nvSpPr>
          <p:cNvPr id="11" name="Text Placeholder 3"/>
          <p:cNvSpPr>
            <a:spLocks noGrp="1"/>
          </p:cNvSpPr>
          <p:nvPr>
            <p:ph type="body" sz="quarter" idx="14"/>
          </p:nvPr>
        </p:nvSpPr>
        <p:spPr>
          <a:xfrm>
            <a:off x="1714500" y="6477000"/>
            <a:ext cx="5941298" cy="152400"/>
          </a:xfrm>
        </p:spPr>
        <p:txBody>
          <a:bodyPr/>
          <a:lstStyle/>
          <a:p>
            <a:pPr algn="ctr">
              <a:buClrTx/>
              <a:defRPr/>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smtClean="0">
                <a:latin typeface="Verdana" panose="020B0604030504040204" pitchFamily="34" charset="0"/>
                <a:ea typeface="Verdana" panose="020B0604030504040204" pitchFamily="34" charset="0"/>
                <a:cs typeface="Verdana" panose="020B0604030504040204" pitchFamily="34" charset="0"/>
              </a:rPr>
              <a:t>2018, 2014, 2010</a:t>
            </a:r>
            <a:r>
              <a:rPr lang="en-US"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75195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smtClean="0">
                <a:latin typeface="+mj-lt"/>
              </a:rPr>
              <a:t>Example 2: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2"/>
            <a:ext cx="7848600" cy="833268"/>
          </a:xfrm>
        </p:spPr>
        <p:txBody>
          <a:bodyPr/>
          <a:lstStyle/>
          <a:p>
            <a:pPr marL="0" indent="0">
              <a:buNone/>
            </a:pPr>
            <a:r>
              <a:rPr lang="en-US" altLang="en-US" sz="2600" dirty="0"/>
              <a:t>Find the vertices and locate the foci for the </a:t>
            </a:r>
            <a:r>
              <a:rPr lang="en-US" altLang="en-US" sz="2600" dirty="0" smtClean="0"/>
              <a:t>hyperbola with </a:t>
            </a:r>
            <a:r>
              <a:rPr lang="en-US" altLang="en-US" sz="2600" dirty="0"/>
              <a:t>the given equation:</a:t>
            </a:r>
            <a:endParaRPr lang="en-US" sz="2600" dirty="0"/>
          </a:p>
        </p:txBody>
      </p:sp>
      <p:pic>
        <p:nvPicPr>
          <p:cNvPr id="4" name="Picture 3" descr="y squared, over, 25, minus, x squared, over, 16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082" y="2517242"/>
            <a:ext cx="1522142" cy="713232"/>
          </a:xfrm>
          <a:prstGeom prst="rect">
            <a:avLst/>
          </a:prstGeom>
        </p:spPr>
      </p:pic>
      <p:sp>
        <p:nvSpPr>
          <p:cNvPr id="6" name="Content Placeholder 3"/>
          <p:cNvSpPr>
            <a:spLocks noGrp="1"/>
          </p:cNvSpPr>
          <p:nvPr>
            <p:ph idx="14"/>
          </p:nvPr>
        </p:nvSpPr>
        <p:spPr>
          <a:xfrm>
            <a:off x="457200" y="2896168"/>
            <a:ext cx="2209800" cy="438433"/>
          </a:xfrm>
        </p:spPr>
        <p:txBody>
          <a:bodyPr/>
          <a:lstStyle/>
          <a:p>
            <a:pPr marL="0" indent="0">
              <a:spcBef>
                <a:spcPts val="1200"/>
              </a:spcBef>
              <a:buNone/>
            </a:pPr>
            <a:r>
              <a:rPr lang="en-US" altLang="en-US" sz="2600" dirty="0"/>
              <a:t>Solution</a:t>
            </a:r>
            <a:r>
              <a:rPr lang="en-US" altLang="en-US" sz="2600" dirty="0" smtClean="0"/>
              <a:t>:</a:t>
            </a:r>
            <a:endParaRPr lang="en-US" sz="2400" dirty="0"/>
          </a:p>
        </p:txBody>
      </p:sp>
      <p:graphicFrame>
        <p:nvGraphicFramePr>
          <p:cNvPr id="9" name="Object 8" descr="ay squared = 25; ay = plus or minus 5."/>
          <p:cNvGraphicFramePr>
            <a:graphicFrameLocks noChangeAspect="1"/>
          </p:cNvGraphicFramePr>
          <p:nvPr>
            <p:extLst>
              <p:ext uri="{D42A27DB-BD31-4B8C-83A1-F6EECF244321}">
                <p14:modId xmlns:p14="http://schemas.microsoft.com/office/powerpoint/2010/main" val="1792950367"/>
              </p:ext>
            </p:extLst>
          </p:nvPr>
        </p:nvGraphicFramePr>
        <p:xfrm>
          <a:off x="448103" y="3371786"/>
          <a:ext cx="1995623" cy="472648"/>
        </p:xfrm>
        <a:graphic>
          <a:graphicData uri="http://schemas.openxmlformats.org/presentationml/2006/ole">
            <mc:AlternateContent xmlns:mc="http://schemas.openxmlformats.org/markup-compatibility/2006">
              <mc:Choice xmlns:v="urn:schemas-microsoft-com:vml" Requires="v">
                <p:oleObj spid="_x0000_s2063" name="Equation" r:id="rId5" imgW="965160" imgH="228600" progId="Equation.DSMT4">
                  <p:embed/>
                </p:oleObj>
              </mc:Choice>
              <mc:Fallback>
                <p:oleObj name="Equation" r:id="rId5" imgW="965160" imgH="228600" progId="Equation.DSMT4">
                  <p:embed/>
                  <p:pic>
                    <p:nvPicPr>
                      <p:cNvPr id="8" name="Object 7"/>
                      <p:cNvPicPr/>
                      <p:nvPr/>
                    </p:nvPicPr>
                    <p:blipFill>
                      <a:blip r:embed="rId6"/>
                      <a:stretch>
                        <a:fillRect/>
                      </a:stretch>
                    </p:blipFill>
                    <p:spPr>
                      <a:xfrm>
                        <a:off x="448103" y="3371786"/>
                        <a:ext cx="1995623" cy="472648"/>
                      </a:xfrm>
                      <a:prstGeom prst="rect">
                        <a:avLst/>
                      </a:prstGeom>
                    </p:spPr>
                  </p:pic>
                </p:oleObj>
              </mc:Fallback>
            </mc:AlternateContent>
          </a:graphicData>
        </a:graphic>
      </p:graphicFrame>
      <p:sp>
        <p:nvSpPr>
          <p:cNvPr id="5" name="Content Placeholder 4"/>
          <p:cNvSpPr>
            <a:spLocks noGrp="1"/>
          </p:cNvSpPr>
          <p:nvPr>
            <p:ph idx="13"/>
          </p:nvPr>
        </p:nvSpPr>
        <p:spPr>
          <a:xfrm>
            <a:off x="457200" y="3936841"/>
            <a:ext cx="4648200" cy="457200"/>
          </a:xfrm>
        </p:spPr>
        <p:txBody>
          <a:bodyPr/>
          <a:lstStyle/>
          <a:p>
            <a:pPr marL="0" indent="0">
              <a:buNone/>
            </a:pPr>
            <a:r>
              <a:rPr lang="en-US" altLang="en-US" sz="2400" dirty="0" smtClean="0"/>
              <a:t>The vertices are (0, −5) and (0, 5).</a:t>
            </a:r>
            <a:endParaRPr lang="en-US" sz="2400" dirty="0"/>
          </a:p>
        </p:txBody>
      </p:sp>
      <p:pic>
        <p:nvPicPr>
          <p:cNvPr id="12" name="Picture 11" descr="c squared = a squared + b squared. c squared = 25 + 16 = 41. c = the square root of 41. The foci are at (0, negative square root of 41) and (0, square root of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010" y="4421889"/>
            <a:ext cx="5385910" cy="1879412"/>
          </a:xfrm>
          <a:prstGeom prst="rect">
            <a:avLst/>
          </a:prstGeom>
        </p:spPr>
      </p:pic>
    </p:spTree>
    <p:extLst>
      <p:ext uri="{BB962C8B-B14F-4D97-AF65-F5344CB8AC3E}">
        <p14:creationId xmlns:p14="http://schemas.microsoft.com/office/powerpoint/2010/main" val="377465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smtClean="0">
                <a:latin typeface="+mj-lt"/>
              </a:rPr>
              <a:t>Example 2: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2"/>
            <a:ext cx="4724400" cy="457198"/>
          </a:xfrm>
        </p:spPr>
        <p:txBody>
          <a:bodyPr/>
          <a:lstStyle/>
          <a:p>
            <a:pPr marL="0" indent="0">
              <a:buNone/>
            </a:pPr>
            <a:r>
              <a:rPr lang="en-US" altLang="en-US" sz="2400" dirty="0"/>
              <a:t>The </a:t>
            </a:r>
            <a:r>
              <a:rPr lang="en-US" altLang="en-US" sz="2400" dirty="0">
                <a:solidFill>
                  <a:srgbClr val="99008C"/>
                </a:solidFill>
              </a:rPr>
              <a:t>vertices</a:t>
            </a:r>
            <a:r>
              <a:rPr lang="en-US" altLang="en-US" sz="2400" dirty="0"/>
              <a:t> are </a:t>
            </a:r>
            <a:r>
              <a:rPr lang="en-US" altLang="en-US" sz="2400" dirty="0" smtClean="0"/>
              <a:t>(0, −5) </a:t>
            </a:r>
            <a:r>
              <a:rPr lang="en-US" altLang="en-US" sz="2400" dirty="0"/>
              <a:t>and </a:t>
            </a:r>
            <a:r>
              <a:rPr lang="en-US" altLang="en-US" sz="2400" dirty="0" smtClean="0"/>
              <a:t>(0, 5).</a:t>
            </a:r>
            <a:endParaRPr lang="en-US" sz="2400" dirty="0"/>
          </a:p>
        </p:txBody>
      </p:sp>
      <p:pic>
        <p:nvPicPr>
          <p:cNvPr id="4" name="Picture 3" descr="The foci are at (0, negative square root of 41) and (0, square root of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73" y="2150150"/>
            <a:ext cx="5158830" cy="500942"/>
          </a:xfrm>
          <a:prstGeom prst="rect">
            <a:avLst/>
          </a:prstGeom>
        </p:spPr>
      </p:pic>
      <p:pic>
        <p:nvPicPr>
          <p:cNvPr id="17" name="Picture 6" descr="A hyperbola with branches opening upward and downward with vertices at (0, negative 5) and (0, 5). The foci are at (0, negative square root of 41) and (0, square root of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860063"/>
            <a:ext cx="3418712" cy="3489019"/>
          </a:xfrm>
          <a:prstGeom prst="rect">
            <a:avLst/>
          </a:prstGeom>
        </p:spPr>
      </p:pic>
    </p:spTree>
    <p:extLst>
      <p:ext uri="{BB962C8B-B14F-4D97-AF65-F5344CB8AC3E}">
        <p14:creationId xmlns:p14="http://schemas.microsoft.com/office/powerpoint/2010/main" val="382195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smtClean="0">
                <a:latin typeface="+mj-lt"/>
              </a:rPr>
              <a:t>Example 3: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2"/>
            <a:ext cx="7848600" cy="2971798"/>
          </a:xfrm>
        </p:spPr>
        <p:txBody>
          <a:bodyPr/>
          <a:lstStyle/>
          <a:p>
            <a:pPr marL="0" indent="0">
              <a:buNone/>
            </a:pPr>
            <a:r>
              <a:rPr lang="en-US" altLang="en-US" sz="2600" dirty="0"/>
              <a:t>Find the standard form of the equation of a </a:t>
            </a:r>
            <a:r>
              <a:rPr lang="en-US" altLang="en-US" sz="2600" dirty="0" smtClean="0"/>
              <a:t>hyperbola with </a:t>
            </a:r>
            <a:r>
              <a:rPr lang="en-US" altLang="en-US" sz="2600" dirty="0"/>
              <a:t>foci at (0, </a:t>
            </a:r>
            <a:r>
              <a:rPr lang="en-US" altLang="en-US" sz="2600" dirty="0" smtClean="0"/>
              <a:t>−5</a:t>
            </a:r>
            <a:r>
              <a:rPr lang="en-US" altLang="en-US" sz="2600" dirty="0"/>
              <a:t>) and (0, 5) and vertices (0, </a:t>
            </a:r>
            <a:r>
              <a:rPr lang="en-US" altLang="en-US" sz="2600" dirty="0" smtClean="0"/>
              <a:t>−3</a:t>
            </a:r>
            <a:r>
              <a:rPr lang="en-US" altLang="en-US" sz="2600" dirty="0"/>
              <a:t>) </a:t>
            </a:r>
            <a:r>
              <a:rPr lang="en-US" altLang="en-US" sz="2600" dirty="0" smtClean="0"/>
              <a:t>and (0</a:t>
            </a:r>
            <a:r>
              <a:rPr lang="en-US" altLang="en-US" sz="2600" dirty="0"/>
              <a:t>, 3</a:t>
            </a:r>
            <a:r>
              <a:rPr lang="en-US" altLang="en-US" sz="2600" dirty="0" smtClean="0"/>
              <a:t>).</a:t>
            </a:r>
          </a:p>
          <a:p>
            <a:pPr marL="0" indent="0">
              <a:spcBef>
                <a:spcPts val="1200"/>
              </a:spcBef>
              <a:buNone/>
            </a:pPr>
            <a:r>
              <a:rPr lang="en-US" altLang="en-US" sz="2600" dirty="0"/>
              <a:t>Solution:</a:t>
            </a:r>
          </a:p>
          <a:p>
            <a:pPr marL="0" indent="0">
              <a:spcBef>
                <a:spcPts val="1200"/>
              </a:spcBef>
              <a:buNone/>
            </a:pPr>
            <a:r>
              <a:rPr lang="en-US" altLang="en-US" sz="2400" dirty="0"/>
              <a:t>Because the foci are located at (0, −5) and (0, 5), the transverse axis lies on the </a:t>
            </a:r>
            <a:r>
              <a:rPr lang="en-US" altLang="en-US" sz="2400" i="1" dirty="0"/>
              <a:t>y</a:t>
            </a:r>
            <a:r>
              <a:rPr lang="en-US" altLang="en-US" sz="2400" dirty="0"/>
              <a:t>-axis. Thus, the form of the equation </a:t>
            </a:r>
            <a:r>
              <a:rPr lang="en-US" altLang="en-US" sz="2400" dirty="0" smtClean="0"/>
              <a:t>is</a:t>
            </a:r>
            <a:endParaRPr lang="en-US" sz="2400" dirty="0"/>
          </a:p>
        </p:txBody>
      </p:sp>
      <p:pic>
        <p:nvPicPr>
          <p:cNvPr id="7" name="Picture 6" descr="y squared, over, a squared, minus, x squared, over, b squared =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39" y="4697088"/>
            <a:ext cx="1565654" cy="721350"/>
          </a:xfrm>
          <a:prstGeom prst="rect">
            <a:avLst/>
          </a:prstGeom>
        </p:spPr>
      </p:pic>
      <p:sp>
        <p:nvSpPr>
          <p:cNvPr id="5" name="Content Placeholder 4"/>
          <p:cNvSpPr>
            <a:spLocks noGrp="1"/>
          </p:cNvSpPr>
          <p:nvPr>
            <p:ph idx="13"/>
          </p:nvPr>
        </p:nvSpPr>
        <p:spPr>
          <a:xfrm>
            <a:off x="457200" y="5638800"/>
            <a:ext cx="8077200" cy="457200"/>
          </a:xfrm>
        </p:spPr>
        <p:txBody>
          <a:bodyPr/>
          <a:lstStyle/>
          <a:p>
            <a:pPr marL="0" indent="0">
              <a:buNone/>
            </a:pPr>
            <a:r>
              <a:rPr lang="en-US" altLang="en-US" sz="2400" dirty="0"/>
              <a:t>The distance from the center to either vertex is 3, </a:t>
            </a:r>
            <a:r>
              <a:rPr lang="en-US" altLang="en-US" sz="2400" dirty="0" smtClean="0"/>
              <a:t>so </a:t>
            </a:r>
            <a:r>
              <a:rPr lang="en-US" altLang="en-US" sz="2400" i="1" dirty="0" smtClean="0"/>
              <a:t>a</a:t>
            </a:r>
            <a:r>
              <a:rPr lang="en-US" altLang="en-US" sz="2400" dirty="0" smtClean="0"/>
              <a:t> </a:t>
            </a:r>
            <a:r>
              <a:rPr lang="en-US" altLang="en-US" sz="2400" dirty="0"/>
              <a:t>= 3.</a:t>
            </a:r>
            <a:endParaRPr lang="en-US" sz="2400" dirty="0"/>
          </a:p>
        </p:txBody>
      </p:sp>
    </p:spTree>
    <p:extLst>
      <p:ext uri="{BB962C8B-B14F-4D97-AF65-F5344CB8AC3E}">
        <p14:creationId xmlns:p14="http://schemas.microsoft.com/office/powerpoint/2010/main" val="148696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smtClean="0">
                <a:latin typeface="+mj-lt"/>
              </a:rPr>
              <a:t>Example 3: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2"/>
            <a:ext cx="8305800" cy="457198"/>
          </a:xfrm>
        </p:spPr>
        <p:txBody>
          <a:bodyPr/>
          <a:lstStyle/>
          <a:p>
            <a:pPr marL="0" indent="0">
              <a:buNone/>
            </a:pPr>
            <a:r>
              <a:rPr lang="en-US" altLang="en-US" sz="2400" dirty="0"/>
              <a:t>The distance from the center to either focus is 5. </a:t>
            </a:r>
            <a:r>
              <a:rPr lang="en-US" altLang="en-US" sz="2400" dirty="0" smtClean="0"/>
              <a:t>Thus</a:t>
            </a:r>
            <a:r>
              <a:rPr lang="en-US" altLang="en-US" sz="2400" dirty="0"/>
              <a:t>, </a:t>
            </a:r>
            <a:r>
              <a:rPr lang="en-US" altLang="en-US" sz="2400" i="1" dirty="0"/>
              <a:t>c</a:t>
            </a:r>
            <a:r>
              <a:rPr lang="en-US" altLang="en-US" sz="2400" dirty="0"/>
              <a:t> = 5.</a:t>
            </a:r>
            <a:endParaRPr lang="en-US" sz="2400" dirty="0"/>
          </a:p>
        </p:txBody>
      </p:sp>
      <p:pic>
        <p:nvPicPr>
          <p:cNvPr id="12" name="Picture 5" descr="c squared = a squared + b squared. 25 = 9 + b squared. b squared = 16. The equation is y squared, over, 9, minus, x squared, over, 16 =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98" y="2234154"/>
            <a:ext cx="3752318" cy="2185416"/>
          </a:xfrm>
          <a:prstGeom prst="rect">
            <a:avLst/>
          </a:prstGeom>
        </p:spPr>
      </p:pic>
    </p:spTree>
    <p:extLst>
      <p:ext uri="{BB962C8B-B14F-4D97-AF65-F5344CB8AC3E}">
        <p14:creationId xmlns:p14="http://schemas.microsoft.com/office/powerpoint/2010/main" val="252098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The Asymptotes of a Hyperbola Centered at the Origin</a:t>
            </a:r>
            <a:r>
              <a:rPr lang="en-US" altLang="en-US" sz="3600" dirty="0" smtClean="0">
                <a:latin typeface="+mj-lt"/>
              </a:rPr>
              <a:t> </a:t>
            </a:r>
            <a:r>
              <a:rPr lang="en-US" altLang="en-US" sz="2000" b="0" dirty="0" smtClean="0">
                <a:latin typeface="+mj-lt"/>
              </a:rPr>
              <a:t>(1 of 2)</a:t>
            </a:r>
            <a:endParaRPr lang="en-IN" sz="2000" b="0" dirty="0">
              <a:latin typeface="+mj-lt"/>
            </a:endParaRPr>
          </a:p>
        </p:txBody>
      </p:sp>
      <p:pic>
        <p:nvPicPr>
          <p:cNvPr id="13" name="Picture 2" descr="The hyperbola x squared, over, a squared, minus, y squared, over, b squared = 1 has a horizontal transverse axis and two asymptotes y = b over a, x and y = negative, b over a,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2" y="1447800"/>
            <a:ext cx="7798198" cy="2021451"/>
          </a:xfrm>
          <a:prstGeom prst="rect">
            <a:avLst/>
          </a:prstGeom>
        </p:spPr>
      </p:pic>
      <p:pic>
        <p:nvPicPr>
          <p:cNvPr id="14" name="Picture 3" descr="The hyperbola y squared, over, a squared, minus, x squared, over, b squared = 1 has a vertical transverse axis and two asymptotes y = a over b, x and y = negative, a over b,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62" y="3692610"/>
            <a:ext cx="7419718" cy="2007107"/>
          </a:xfrm>
          <a:prstGeom prst="rect">
            <a:avLst/>
          </a:prstGeom>
        </p:spPr>
      </p:pic>
    </p:spTree>
    <p:extLst>
      <p:ext uri="{BB962C8B-B14F-4D97-AF65-F5344CB8AC3E}">
        <p14:creationId xmlns:p14="http://schemas.microsoft.com/office/powerpoint/2010/main" val="405130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324"/>
            <a:ext cx="8229600" cy="1097280"/>
          </a:xfrm>
        </p:spPr>
        <p:txBody>
          <a:bodyPr/>
          <a:lstStyle/>
          <a:p>
            <a:r>
              <a:rPr lang="en-US" altLang="en-US" sz="3600" dirty="0">
                <a:latin typeface="+mj-lt"/>
              </a:rPr>
              <a:t>The Asymptotes of a Hyperbola Centered at the Origin</a:t>
            </a:r>
            <a:r>
              <a:rPr lang="en-US" altLang="en-US" sz="3600" dirty="0" smtClean="0">
                <a:latin typeface="+mj-lt"/>
              </a:rPr>
              <a:t>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1219200"/>
          </a:xfrm>
        </p:spPr>
        <p:txBody>
          <a:bodyPr/>
          <a:lstStyle/>
          <a:p>
            <a:pPr marL="0" indent="0">
              <a:spcBef>
                <a:spcPct val="0"/>
              </a:spcBef>
              <a:buNone/>
            </a:pPr>
            <a:r>
              <a:rPr lang="en-US" altLang="en-US" sz="2600" dirty="0"/>
              <a:t>As </a:t>
            </a:r>
            <a:r>
              <a:rPr lang="en-US" altLang="en-US" sz="2600" i="1" dirty="0"/>
              <a:t>x</a:t>
            </a:r>
            <a:r>
              <a:rPr lang="en-US" altLang="en-US" sz="2600" dirty="0"/>
              <a:t> and </a:t>
            </a:r>
            <a:r>
              <a:rPr lang="en-US" altLang="en-US" sz="2600" i="1" dirty="0"/>
              <a:t>y</a:t>
            </a:r>
            <a:r>
              <a:rPr lang="en-US" altLang="en-US" sz="2600" dirty="0"/>
              <a:t> get larger, the two branches of the graph of </a:t>
            </a:r>
            <a:r>
              <a:rPr lang="en-US" altLang="en-US" sz="2600" dirty="0" smtClean="0"/>
              <a:t>a hyperbola approach </a:t>
            </a:r>
            <a:r>
              <a:rPr lang="en-US" altLang="en-US" sz="2600" dirty="0"/>
              <a:t>a pair of intersecting straight </a:t>
            </a:r>
            <a:r>
              <a:rPr lang="en-US" altLang="en-US" sz="2600" dirty="0" smtClean="0"/>
              <a:t>lines, called </a:t>
            </a:r>
            <a:r>
              <a:rPr lang="en-US" altLang="en-US" sz="2600" b="1" dirty="0"/>
              <a:t>asymptotes</a:t>
            </a:r>
            <a:r>
              <a:rPr lang="en-US" altLang="en-US" sz="2600" dirty="0" smtClean="0"/>
              <a:t>.</a:t>
            </a:r>
            <a:endParaRPr lang="en-US" altLang="en-US" sz="2600" dirty="0"/>
          </a:p>
        </p:txBody>
      </p:sp>
      <p:pic>
        <p:nvPicPr>
          <p:cNvPr id="4" name="Picture 3" descr="Two hyperbolas. Hyperbola 1: The equation x squared, over, a squared, minus, y squared, over, b squared = 1 has a horizontal transverse axis with vertices at (negative a, 0) and (a, 0). Two asymptotes that intersect at the origin are y = b over a, times x, through quadrants 1 and 3; and y = negative, b over a, times x through quadrants 2 and 4. Dashed lines form a square through (0, b), (a, 0), (0, negative b), and (negative y, 0) with a center at the origin. The asymptotes pass through the corners of the square. Hyperbola 2: The equation y squared, over, a squared, minus, x squared, over, b squared = 1 has a horizontal transverse axis with vertices at  (negative a, 0) and (a, 0). Two asymptotes  that intersect at the origin are y = a over b, x, through quadrants 1 and 3; and y = negative, a over b, times x through quadrants 2 and 4. Dashed lines form a square through (0, a), (b, 0), (0, negative a), and (negative b, 0) with a center at the origin. The asymptotes pass through the corners  of the squ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89932"/>
            <a:ext cx="5451339" cy="3409954"/>
          </a:xfrm>
          <a:prstGeom prst="rect">
            <a:avLst/>
          </a:prstGeom>
        </p:spPr>
      </p:pic>
    </p:spTree>
    <p:extLst>
      <p:ext uri="{BB962C8B-B14F-4D97-AF65-F5344CB8AC3E}">
        <p14:creationId xmlns:p14="http://schemas.microsoft.com/office/powerpoint/2010/main" val="227155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239000" cy="1097280"/>
          </a:xfrm>
        </p:spPr>
        <p:txBody>
          <a:bodyPr/>
          <a:lstStyle/>
          <a:p>
            <a:r>
              <a:rPr lang="en-US" altLang="en-US" sz="3600" dirty="0">
                <a:latin typeface="+mj-lt"/>
              </a:rPr>
              <a:t>Graphing Hyperbolas Centered at the Origin</a:t>
            </a:r>
            <a:endParaRPr lang="en-IN" dirty="0">
              <a:latin typeface="+mj-lt"/>
            </a:endParaRPr>
          </a:p>
        </p:txBody>
      </p:sp>
      <p:sp>
        <p:nvSpPr>
          <p:cNvPr id="3" name="Content Placeholder 2"/>
          <p:cNvSpPr>
            <a:spLocks noGrp="1"/>
          </p:cNvSpPr>
          <p:nvPr>
            <p:ph idx="1"/>
          </p:nvPr>
        </p:nvSpPr>
        <p:spPr>
          <a:xfrm>
            <a:off x="457200" y="1600200"/>
            <a:ext cx="7620000" cy="4572000"/>
          </a:xfrm>
        </p:spPr>
        <p:txBody>
          <a:bodyPr/>
          <a:lstStyle/>
          <a:p>
            <a:pPr marL="0" indent="0">
              <a:buSzPct val="100000"/>
              <a:buNone/>
            </a:pPr>
            <a:r>
              <a:rPr lang="en-US" sz="2600" b="1" dirty="0"/>
              <a:t>Graphing </a:t>
            </a:r>
            <a:r>
              <a:rPr lang="en-US" sz="2600" b="1" dirty="0" smtClean="0"/>
              <a:t>Hyperbolas</a:t>
            </a:r>
          </a:p>
          <a:p>
            <a:pPr marL="429768" indent="-429768">
              <a:buSzPct val="100000"/>
              <a:buFont typeface="+mj-lt"/>
              <a:buAutoNum type="arabicPeriod"/>
            </a:pPr>
            <a:r>
              <a:rPr lang="en-US" sz="2400" dirty="0"/>
              <a:t>Locate the vertices</a:t>
            </a:r>
            <a:r>
              <a:rPr lang="en-US" sz="2400" dirty="0" smtClean="0"/>
              <a:t>.</a:t>
            </a:r>
          </a:p>
          <a:p>
            <a:pPr marL="429768" indent="-429768">
              <a:buSzPct val="100000"/>
              <a:buFont typeface="+mj-lt"/>
              <a:buAutoNum type="arabicPeriod"/>
            </a:pPr>
            <a:r>
              <a:rPr lang="en-US" sz="2400" dirty="0"/>
              <a:t>Use dashed lines to draw the rectangle centered </a:t>
            </a:r>
            <a:r>
              <a:rPr lang="en-US" sz="2400" dirty="0" smtClean="0"/>
              <a:t>at the </a:t>
            </a:r>
            <a:r>
              <a:rPr lang="en-US" sz="2400" dirty="0"/>
              <a:t>origin with sides parallel to the axes, </a:t>
            </a:r>
            <a:r>
              <a:rPr lang="en-US" sz="2400" dirty="0" smtClean="0"/>
              <a:t>crossing one </a:t>
            </a:r>
            <a:r>
              <a:rPr lang="en-US" sz="2400" dirty="0"/>
              <a:t>axis at ±</a:t>
            </a:r>
            <a:r>
              <a:rPr lang="en-US" sz="2400" i="1" dirty="0"/>
              <a:t>a </a:t>
            </a:r>
            <a:r>
              <a:rPr lang="en-US" sz="2400" dirty="0"/>
              <a:t>and the other at </a:t>
            </a:r>
            <a:r>
              <a:rPr lang="en-US" sz="2400" dirty="0" smtClean="0"/>
              <a:t>±</a:t>
            </a:r>
            <a:r>
              <a:rPr lang="en-US" sz="2400" i="1" dirty="0" smtClean="0"/>
              <a:t>b</a:t>
            </a:r>
            <a:r>
              <a:rPr lang="en-US" sz="2400" dirty="0" smtClean="0"/>
              <a:t>.</a:t>
            </a:r>
          </a:p>
          <a:p>
            <a:pPr marL="429768" indent="-429768">
              <a:buSzPct val="100000"/>
              <a:buFont typeface="+mj-lt"/>
              <a:buAutoNum type="arabicPeriod"/>
            </a:pPr>
            <a:r>
              <a:rPr lang="en-US" sz="2400" dirty="0"/>
              <a:t>Use dashed lines to draw the diagonals of </a:t>
            </a:r>
            <a:r>
              <a:rPr lang="en-US" sz="2400" dirty="0" smtClean="0"/>
              <a:t>this rectangle </a:t>
            </a:r>
            <a:r>
              <a:rPr lang="en-US" sz="2400" dirty="0"/>
              <a:t>and extend them to obtain the asymptotes</a:t>
            </a:r>
            <a:r>
              <a:rPr lang="en-US" sz="2400" dirty="0" smtClean="0"/>
              <a:t>.</a:t>
            </a:r>
          </a:p>
          <a:p>
            <a:pPr marL="429768" indent="-429768">
              <a:buSzPct val="100000"/>
              <a:buFont typeface="+mj-lt"/>
              <a:buAutoNum type="arabicPeriod"/>
            </a:pPr>
            <a:r>
              <a:rPr lang="en-US" sz="2400" dirty="0"/>
              <a:t>Draw the two branches of the hyperbola by starting at each vertex and approaching the asymptotes.</a:t>
            </a:r>
            <a:endParaRPr lang="en-US" altLang="en-US" sz="2400" dirty="0"/>
          </a:p>
        </p:txBody>
      </p:sp>
    </p:spTree>
    <p:extLst>
      <p:ext uri="{BB962C8B-B14F-4D97-AF65-F5344CB8AC3E}">
        <p14:creationId xmlns:p14="http://schemas.microsoft.com/office/powerpoint/2010/main" val="57563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a:t>
            </a:r>
            <a:r>
              <a:rPr lang="en-US" altLang="en-US" sz="3600" dirty="0" smtClean="0">
                <a:latin typeface="+mj-lt"/>
              </a:rPr>
              <a:t> </a:t>
            </a:r>
            <a:r>
              <a:rPr lang="en-US" altLang="en-US" sz="2000" b="0" dirty="0" smtClean="0">
                <a:latin typeface="+mj-lt"/>
              </a:rPr>
              <a:t>(1 of 5)</a:t>
            </a:r>
            <a:endParaRPr lang="en-IN" sz="2000" b="0" dirty="0">
              <a:latin typeface="+mj-lt"/>
            </a:endParaRPr>
          </a:p>
        </p:txBody>
      </p:sp>
      <p:pic>
        <p:nvPicPr>
          <p:cNvPr id="7" name="Picture 6" descr="Graph and locate the foci: x squared, over, 36, minus y squared, over, 9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65" y="1474228"/>
            <a:ext cx="5404999" cy="676656"/>
          </a:xfrm>
          <a:prstGeom prst="rect">
            <a:avLst/>
          </a:prstGeom>
        </p:spPr>
      </p:pic>
      <p:sp>
        <p:nvSpPr>
          <p:cNvPr id="3" name="Content Placeholder 2"/>
          <p:cNvSpPr>
            <a:spLocks noGrp="1"/>
          </p:cNvSpPr>
          <p:nvPr>
            <p:ph idx="1"/>
          </p:nvPr>
        </p:nvSpPr>
        <p:spPr>
          <a:xfrm>
            <a:off x="457200" y="2362199"/>
            <a:ext cx="8229600" cy="1568529"/>
          </a:xfrm>
        </p:spPr>
        <p:txBody>
          <a:bodyPr/>
          <a:lstStyle/>
          <a:p>
            <a:pPr marL="0" indent="0">
              <a:buNone/>
            </a:pPr>
            <a:r>
              <a:rPr lang="en-US" altLang="en-US" sz="2600" dirty="0" smtClean="0"/>
              <a:t>What </a:t>
            </a:r>
            <a:r>
              <a:rPr lang="en-US" altLang="en-US" sz="2600" dirty="0"/>
              <a:t>are the equations of the asymptotes?</a:t>
            </a:r>
          </a:p>
          <a:p>
            <a:pPr marL="0" indent="0">
              <a:buNone/>
            </a:pPr>
            <a:r>
              <a:rPr lang="en-US" altLang="en-US" sz="2600" dirty="0"/>
              <a:t>Solution:</a:t>
            </a:r>
          </a:p>
          <a:p>
            <a:pPr marL="0" indent="0">
              <a:buNone/>
            </a:pPr>
            <a:r>
              <a:rPr lang="en-US" altLang="en-US" sz="2400" b="1" dirty="0"/>
              <a:t>Step </a:t>
            </a:r>
            <a:r>
              <a:rPr lang="en-US" altLang="en-US" sz="2400" b="1" dirty="0" smtClean="0"/>
              <a:t>1 Locate </a:t>
            </a:r>
            <a:r>
              <a:rPr lang="en-US" altLang="en-US" sz="2400" b="1" dirty="0"/>
              <a:t>the </a:t>
            </a:r>
            <a:r>
              <a:rPr lang="en-US" altLang="en-US" sz="2400" b="1" dirty="0" smtClean="0"/>
              <a:t>vertices.</a:t>
            </a:r>
            <a:endParaRPr lang="en-US" sz="2400" dirty="0"/>
          </a:p>
        </p:txBody>
      </p:sp>
      <p:pic>
        <p:nvPicPr>
          <p:cNvPr id="10" name="Picture 9" descr="The given equation is in the form x squared, over, a squared, minus, y squared, over, b squared =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96" y="4006929"/>
            <a:ext cx="5893758" cy="672165"/>
          </a:xfrm>
          <a:prstGeom prst="rect">
            <a:avLst/>
          </a:prstGeom>
        </p:spPr>
      </p:pic>
      <p:sp>
        <p:nvSpPr>
          <p:cNvPr id="5" name="Content Placeholder 4"/>
          <p:cNvSpPr>
            <a:spLocks noGrp="1"/>
          </p:cNvSpPr>
          <p:nvPr>
            <p:ph idx="13"/>
          </p:nvPr>
        </p:nvSpPr>
        <p:spPr>
          <a:xfrm>
            <a:off x="457200" y="4831494"/>
            <a:ext cx="609600" cy="350106"/>
          </a:xfrm>
        </p:spPr>
        <p:txBody>
          <a:bodyPr/>
          <a:lstStyle/>
          <a:p>
            <a:pPr marL="0" indent="0">
              <a:spcBef>
                <a:spcPts val="600"/>
              </a:spcBef>
              <a:buNone/>
            </a:pPr>
            <a:r>
              <a:rPr lang="en-US" altLang="en-US" sz="2400" dirty="0" smtClean="0"/>
              <a:t>with</a:t>
            </a:r>
            <a:endParaRPr lang="en-US" altLang="en-US" sz="2400" dirty="0"/>
          </a:p>
        </p:txBody>
      </p:sp>
      <p:graphicFrame>
        <p:nvGraphicFramePr>
          <p:cNvPr id="4" name="Object 3" descr="ay squared = 36 and b squared = 9."/>
          <p:cNvGraphicFramePr>
            <a:graphicFrameLocks noChangeAspect="1"/>
          </p:cNvGraphicFramePr>
          <p:nvPr>
            <p:extLst>
              <p:ext uri="{D42A27DB-BD31-4B8C-83A1-F6EECF244321}">
                <p14:modId xmlns:p14="http://schemas.microsoft.com/office/powerpoint/2010/main" val="481727636"/>
              </p:ext>
            </p:extLst>
          </p:nvPr>
        </p:nvGraphicFramePr>
        <p:xfrm>
          <a:off x="1095081" y="4822067"/>
          <a:ext cx="2547847" cy="445256"/>
        </p:xfrm>
        <a:graphic>
          <a:graphicData uri="http://schemas.openxmlformats.org/presentationml/2006/ole">
            <mc:AlternateContent xmlns:mc="http://schemas.openxmlformats.org/markup-compatibility/2006">
              <mc:Choice xmlns:v="urn:schemas-microsoft-com:vml" Requires="v">
                <p:oleObj spid="_x0000_s3098" name="Equation" r:id="rId6" imgW="1307880" imgH="228600" progId="Equation.DSMT4">
                  <p:embed/>
                </p:oleObj>
              </mc:Choice>
              <mc:Fallback>
                <p:oleObj name="Equation" r:id="rId6" imgW="1307880" imgH="228600" progId="Equation.DSMT4">
                  <p:embed/>
                  <p:pic>
                    <p:nvPicPr>
                      <p:cNvPr id="0" name=""/>
                      <p:cNvPicPr/>
                      <p:nvPr/>
                    </p:nvPicPr>
                    <p:blipFill>
                      <a:blip r:embed="rId7"/>
                      <a:stretch>
                        <a:fillRect/>
                      </a:stretch>
                    </p:blipFill>
                    <p:spPr>
                      <a:xfrm>
                        <a:off x="1095081" y="4822067"/>
                        <a:ext cx="2547847" cy="445256"/>
                      </a:xfrm>
                      <a:prstGeom prst="rect">
                        <a:avLst/>
                      </a:prstGeom>
                    </p:spPr>
                  </p:pic>
                </p:oleObj>
              </mc:Fallback>
            </mc:AlternateContent>
          </a:graphicData>
        </a:graphic>
      </p:graphicFrame>
      <p:graphicFrame>
        <p:nvGraphicFramePr>
          <p:cNvPr id="8" name="Object 7" descr="ay squared = 36, ay = 6."/>
          <p:cNvGraphicFramePr>
            <a:graphicFrameLocks noChangeAspect="1"/>
          </p:cNvGraphicFramePr>
          <p:nvPr>
            <p:extLst>
              <p:ext uri="{D42A27DB-BD31-4B8C-83A1-F6EECF244321}">
                <p14:modId xmlns:p14="http://schemas.microsoft.com/office/powerpoint/2010/main" val="202647872"/>
              </p:ext>
            </p:extLst>
          </p:nvPr>
        </p:nvGraphicFramePr>
        <p:xfrm>
          <a:off x="465265" y="5257800"/>
          <a:ext cx="1830494" cy="445256"/>
        </p:xfrm>
        <a:graphic>
          <a:graphicData uri="http://schemas.openxmlformats.org/presentationml/2006/ole">
            <mc:AlternateContent xmlns:mc="http://schemas.openxmlformats.org/markup-compatibility/2006">
              <mc:Choice xmlns:v="urn:schemas-microsoft-com:vml" Requires="v">
                <p:oleObj spid="_x0000_s3099" name="Equation" r:id="rId8" imgW="939600" imgH="228600" progId="Equation.DSMT4">
                  <p:embed/>
                </p:oleObj>
              </mc:Choice>
              <mc:Fallback>
                <p:oleObj name="Equation" r:id="rId8" imgW="939600" imgH="228600" progId="Equation.DSMT4">
                  <p:embed/>
                  <p:pic>
                    <p:nvPicPr>
                      <p:cNvPr id="4" name="Object 3"/>
                      <p:cNvPicPr/>
                      <p:nvPr/>
                    </p:nvPicPr>
                    <p:blipFill>
                      <a:blip r:embed="rId9"/>
                      <a:stretch>
                        <a:fillRect/>
                      </a:stretch>
                    </p:blipFill>
                    <p:spPr>
                      <a:xfrm>
                        <a:off x="465265" y="5257800"/>
                        <a:ext cx="1830494" cy="445256"/>
                      </a:xfrm>
                      <a:prstGeom prst="rect">
                        <a:avLst/>
                      </a:prstGeom>
                    </p:spPr>
                  </p:pic>
                </p:oleObj>
              </mc:Fallback>
            </mc:AlternateContent>
          </a:graphicData>
        </a:graphic>
      </p:graphicFrame>
      <p:sp>
        <p:nvSpPr>
          <p:cNvPr id="6" name="Content Placeholder 5"/>
          <p:cNvSpPr>
            <a:spLocks noGrp="1"/>
          </p:cNvSpPr>
          <p:nvPr>
            <p:ph idx="14"/>
          </p:nvPr>
        </p:nvSpPr>
        <p:spPr>
          <a:xfrm>
            <a:off x="465265" y="5778009"/>
            <a:ext cx="8229600" cy="394191"/>
          </a:xfrm>
        </p:spPr>
        <p:txBody>
          <a:bodyPr/>
          <a:lstStyle/>
          <a:p>
            <a:pPr marL="0" indent="0">
              <a:buNone/>
            </a:pPr>
            <a:r>
              <a:rPr lang="en-US" altLang="en-US" sz="2400" dirty="0"/>
              <a:t>Thus, the vertices are (−6, 0) and (6, 0).</a:t>
            </a:r>
            <a:endParaRPr lang="en-IN" sz="2400" dirty="0"/>
          </a:p>
        </p:txBody>
      </p:sp>
    </p:spTree>
    <p:extLst>
      <p:ext uri="{BB962C8B-B14F-4D97-AF65-F5344CB8AC3E}">
        <p14:creationId xmlns:p14="http://schemas.microsoft.com/office/powerpoint/2010/main" val="373904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a:t>
            </a:r>
            <a:r>
              <a:rPr lang="en-US" altLang="en-US" sz="3600" dirty="0" smtClean="0">
                <a:latin typeface="+mj-lt"/>
              </a:rPr>
              <a:t> </a:t>
            </a:r>
            <a:r>
              <a:rPr lang="en-US" altLang="en-US" sz="2000" b="0" dirty="0" smtClean="0">
                <a:latin typeface="+mj-lt"/>
              </a:rPr>
              <a:t>(2 of 5)</a:t>
            </a:r>
            <a:endParaRPr lang="en-IN"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US" altLang="en-US" sz="2400" b="1" dirty="0"/>
              <a:t>Step 2 </a:t>
            </a:r>
            <a:r>
              <a:rPr lang="en-US" altLang="en-US" sz="2400" b="1" dirty="0" smtClean="0"/>
              <a:t>Draw </a:t>
            </a:r>
            <a:r>
              <a:rPr lang="en-US" altLang="en-US" sz="2400" b="1" dirty="0"/>
              <a:t>a </a:t>
            </a:r>
            <a:r>
              <a:rPr lang="en-US" altLang="en-US" sz="2400" b="1" dirty="0" smtClean="0"/>
              <a:t>rectangle.</a:t>
            </a:r>
            <a:endParaRPr lang="en-US" sz="2400" dirty="0"/>
          </a:p>
        </p:txBody>
      </p:sp>
      <p:graphicFrame>
        <p:nvGraphicFramePr>
          <p:cNvPr id="7" name="Object 6" descr="ay squared = 36, ay = 6. b squared = 9, b = 3."/>
          <p:cNvGraphicFramePr>
            <a:graphicFrameLocks noChangeAspect="1"/>
          </p:cNvGraphicFramePr>
          <p:nvPr>
            <p:extLst>
              <p:ext uri="{D42A27DB-BD31-4B8C-83A1-F6EECF244321}">
                <p14:modId xmlns:p14="http://schemas.microsoft.com/office/powerpoint/2010/main" val="3456222883"/>
              </p:ext>
            </p:extLst>
          </p:nvPr>
        </p:nvGraphicFramePr>
        <p:xfrm>
          <a:off x="457200" y="2289679"/>
          <a:ext cx="2062516" cy="910721"/>
        </p:xfrm>
        <a:graphic>
          <a:graphicData uri="http://schemas.openxmlformats.org/presentationml/2006/ole">
            <mc:AlternateContent xmlns:mc="http://schemas.openxmlformats.org/markup-compatibility/2006">
              <mc:Choice xmlns:v="urn:schemas-microsoft-com:vml" Requires="v">
                <p:oleObj spid="_x0000_s4108" name="Equation" r:id="rId4" imgW="977760" imgH="431640" progId="Equation.DSMT4">
                  <p:embed/>
                </p:oleObj>
              </mc:Choice>
              <mc:Fallback>
                <p:oleObj name="Equation" r:id="rId4" imgW="977760" imgH="431640" progId="Equation.DSMT4">
                  <p:embed/>
                  <p:pic>
                    <p:nvPicPr>
                      <p:cNvPr id="0" name=""/>
                      <p:cNvPicPr/>
                      <p:nvPr/>
                    </p:nvPicPr>
                    <p:blipFill>
                      <a:blip r:embed="rId5"/>
                      <a:stretch>
                        <a:fillRect/>
                      </a:stretch>
                    </p:blipFill>
                    <p:spPr>
                      <a:xfrm>
                        <a:off x="457200" y="2289679"/>
                        <a:ext cx="2062516" cy="910721"/>
                      </a:xfrm>
                      <a:prstGeom prst="rect">
                        <a:avLst/>
                      </a:prstGeom>
                    </p:spPr>
                  </p:pic>
                </p:oleObj>
              </mc:Fallback>
            </mc:AlternateContent>
          </a:graphicData>
        </a:graphic>
      </p:graphicFrame>
      <p:sp>
        <p:nvSpPr>
          <p:cNvPr id="8" name="Content Placeholder 7"/>
          <p:cNvSpPr>
            <a:spLocks noGrp="1"/>
          </p:cNvSpPr>
          <p:nvPr>
            <p:ph idx="13"/>
          </p:nvPr>
        </p:nvSpPr>
        <p:spPr>
          <a:xfrm>
            <a:off x="457200" y="3508878"/>
            <a:ext cx="4492008" cy="1126207"/>
          </a:xfrm>
        </p:spPr>
        <p:txBody>
          <a:bodyPr/>
          <a:lstStyle/>
          <a:p>
            <a:pPr marL="0" indent="0">
              <a:buNone/>
            </a:pPr>
            <a:r>
              <a:rPr lang="en-US" altLang="en-US" sz="2400" dirty="0" smtClean="0"/>
              <a:t>The </a:t>
            </a:r>
            <a:r>
              <a:rPr lang="en-US" altLang="en-US" sz="2400" dirty="0"/>
              <a:t>rectangle passes through the points (−6, 0) and (6, 0) and (0, −3) and (0, 3</a:t>
            </a:r>
            <a:r>
              <a:rPr lang="en-US" altLang="en-US" sz="2400" dirty="0" smtClean="0"/>
              <a:t>).</a:t>
            </a:r>
            <a:endParaRPr lang="en-IN" sz="2400" dirty="0"/>
          </a:p>
        </p:txBody>
      </p:sp>
      <p:pic>
        <p:nvPicPr>
          <p:cNvPr id="6" name="Picture 5" descr="A rectangle has corners (6, 3), (6, negative 3), (negative 6, negative 3) and (negative 6, 3). All values estim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2082" y="1600200"/>
            <a:ext cx="3408518" cy="3488407"/>
          </a:xfrm>
          <a:prstGeom prst="rect">
            <a:avLst/>
          </a:prstGeom>
        </p:spPr>
      </p:pic>
    </p:spTree>
    <p:extLst>
      <p:ext uri="{BB962C8B-B14F-4D97-AF65-F5344CB8AC3E}">
        <p14:creationId xmlns:p14="http://schemas.microsoft.com/office/powerpoint/2010/main" val="404572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a:t>
            </a:r>
            <a:r>
              <a:rPr lang="en-US" altLang="en-US" sz="3600" dirty="0" smtClean="0">
                <a:latin typeface="+mj-lt"/>
              </a:rPr>
              <a:t> </a:t>
            </a:r>
            <a:r>
              <a:rPr lang="en-US" altLang="en-US" sz="2000" b="0" dirty="0" smtClean="0">
                <a:latin typeface="+mj-lt"/>
              </a:rPr>
              <a:t>(3 of 5)</a:t>
            </a:r>
            <a:endParaRPr lang="en-IN" sz="2000" b="0" dirty="0">
              <a:latin typeface="+mj-lt"/>
            </a:endParaRPr>
          </a:p>
        </p:txBody>
      </p:sp>
      <p:sp>
        <p:nvSpPr>
          <p:cNvPr id="3" name="Content Placeholder 2"/>
          <p:cNvSpPr>
            <a:spLocks noGrp="1"/>
          </p:cNvSpPr>
          <p:nvPr>
            <p:ph idx="1"/>
          </p:nvPr>
        </p:nvSpPr>
        <p:spPr>
          <a:xfrm>
            <a:off x="457200" y="1600200"/>
            <a:ext cx="4191000" cy="1143000"/>
          </a:xfrm>
        </p:spPr>
        <p:txBody>
          <a:bodyPr/>
          <a:lstStyle/>
          <a:p>
            <a:pPr marL="0" indent="0">
              <a:buNone/>
            </a:pPr>
            <a:r>
              <a:rPr lang="en-US" altLang="en-US" sz="2400" b="1" dirty="0"/>
              <a:t>Step </a:t>
            </a:r>
            <a:r>
              <a:rPr lang="en-US" altLang="en-US" sz="2400" b="1" dirty="0" smtClean="0"/>
              <a:t>3 </a:t>
            </a:r>
            <a:r>
              <a:rPr lang="en-US" altLang="en-US" sz="2400" b="1" dirty="0"/>
              <a:t>Draw </a:t>
            </a:r>
            <a:r>
              <a:rPr lang="en-US" altLang="en-US" sz="2400" b="1" dirty="0" smtClean="0"/>
              <a:t>extended diagonals for </a:t>
            </a:r>
            <a:r>
              <a:rPr lang="en-US" altLang="en-US" sz="2400" b="1" dirty="0"/>
              <a:t>the </a:t>
            </a:r>
            <a:r>
              <a:rPr lang="en-US" altLang="en-US" sz="2400" b="1" dirty="0" smtClean="0"/>
              <a:t>rectangle to </a:t>
            </a:r>
            <a:r>
              <a:rPr lang="en-US" altLang="en-US" sz="2400" b="1" dirty="0"/>
              <a:t>obtain the asymptotes</a:t>
            </a:r>
            <a:r>
              <a:rPr lang="en-US" altLang="en-US" sz="2400" b="1" dirty="0" smtClean="0"/>
              <a:t>.</a:t>
            </a:r>
            <a:endParaRPr lang="en-US" sz="2400" dirty="0"/>
          </a:p>
        </p:txBody>
      </p:sp>
      <p:pic>
        <p:nvPicPr>
          <p:cNvPr id="4" name="Picture 3" descr="b over a = 3 over 6 = 1 ov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953" y="2845527"/>
            <a:ext cx="1192098" cy="661311"/>
          </a:xfrm>
          <a:prstGeom prst="rect">
            <a:avLst/>
          </a:prstGeom>
        </p:spPr>
      </p:pic>
      <p:pic>
        <p:nvPicPr>
          <p:cNvPr id="8" name="Picture 7" descr="The equations for the asymptotes are y = 1 half, x and y = negative 1 half,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23" y="3698986"/>
            <a:ext cx="4542155" cy="1061575"/>
          </a:xfrm>
          <a:prstGeom prst="rect">
            <a:avLst/>
          </a:prstGeom>
        </p:spPr>
      </p:pic>
      <p:pic>
        <p:nvPicPr>
          <p:cNvPr id="16" name="Picture 9" descr="Diagonal lines pass through the corners of the rectangl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791" y="1574073"/>
            <a:ext cx="3408518" cy="3488407"/>
          </a:xfrm>
          <a:prstGeom prst="rect">
            <a:avLst/>
          </a:prstGeom>
        </p:spPr>
      </p:pic>
    </p:spTree>
    <p:extLst>
      <p:ext uri="{BB962C8B-B14F-4D97-AF65-F5344CB8AC3E}">
        <p14:creationId xmlns:p14="http://schemas.microsoft.com/office/powerpoint/2010/main" val="167989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mtClean="0">
                <a:latin typeface="+mj-lt"/>
              </a:rPr>
              <a:t>9.2 </a:t>
            </a:r>
            <a:r>
              <a:rPr lang="en-US" altLang="en-US" dirty="0">
                <a:latin typeface="+mj-lt"/>
              </a:rPr>
              <a:t>The Hyperbola</a:t>
            </a:r>
          </a:p>
        </p:txBody>
      </p:sp>
    </p:spTree>
    <p:extLst>
      <p:ext uri="{BB962C8B-B14F-4D97-AF65-F5344CB8AC3E}">
        <p14:creationId xmlns:p14="http://schemas.microsoft.com/office/powerpoint/2010/main" val="256569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a:t>
            </a:r>
            <a:r>
              <a:rPr lang="en-US" altLang="en-US" sz="3600" dirty="0" smtClean="0">
                <a:latin typeface="+mj-lt"/>
              </a:rPr>
              <a:t> </a:t>
            </a:r>
            <a:r>
              <a:rPr lang="en-US" altLang="en-US" sz="2000" b="0" dirty="0" smtClean="0">
                <a:latin typeface="+mj-lt"/>
              </a:rPr>
              <a:t>(4 of 5)</a:t>
            </a:r>
            <a:endParaRPr lang="en-IN" sz="2000" b="0" dirty="0">
              <a:latin typeface="+mj-lt"/>
            </a:endParaRPr>
          </a:p>
        </p:txBody>
      </p:sp>
      <p:sp>
        <p:nvSpPr>
          <p:cNvPr id="3" name="Content Placeholder 2"/>
          <p:cNvSpPr>
            <a:spLocks noGrp="1"/>
          </p:cNvSpPr>
          <p:nvPr>
            <p:ph idx="1"/>
          </p:nvPr>
        </p:nvSpPr>
        <p:spPr>
          <a:xfrm>
            <a:off x="457200" y="1600200"/>
            <a:ext cx="4343400" cy="1524000"/>
          </a:xfrm>
        </p:spPr>
        <p:txBody>
          <a:bodyPr/>
          <a:lstStyle/>
          <a:p>
            <a:pPr marL="0" indent="0">
              <a:buNone/>
            </a:pPr>
            <a:r>
              <a:rPr lang="en-US" altLang="en-US" sz="2400" b="1" dirty="0"/>
              <a:t>Step 4 Draw the </a:t>
            </a:r>
            <a:r>
              <a:rPr lang="en-US" altLang="en-US" sz="2400" b="1" dirty="0" smtClean="0"/>
              <a:t>two branches of </a:t>
            </a:r>
            <a:r>
              <a:rPr lang="en-US" altLang="en-US" sz="2400" b="1" dirty="0"/>
              <a:t>the hyperbola starting </a:t>
            </a:r>
            <a:r>
              <a:rPr lang="en-US" altLang="en-US" sz="2400" b="1" dirty="0" smtClean="0"/>
              <a:t>at each </a:t>
            </a:r>
            <a:r>
              <a:rPr lang="en-US" altLang="en-US" sz="2400" b="1" dirty="0"/>
              <a:t>vertex and approaching </a:t>
            </a:r>
            <a:r>
              <a:rPr lang="en-US" altLang="en-US" sz="2400" b="1" dirty="0" smtClean="0"/>
              <a:t>the </a:t>
            </a:r>
            <a:r>
              <a:rPr lang="en-US" altLang="en-US" sz="2400" b="1" dirty="0"/>
              <a:t>asymptotes</a:t>
            </a:r>
            <a:r>
              <a:rPr lang="en-US" altLang="en-US" sz="2400" b="1" dirty="0" smtClean="0"/>
              <a:t>.</a:t>
            </a:r>
            <a:endParaRPr lang="en-US" sz="2400" dirty="0"/>
          </a:p>
        </p:txBody>
      </p:sp>
      <p:pic>
        <p:nvPicPr>
          <p:cNvPr id="6" name="Picture 5" descr="c squared = a squared + b squared. c squared = 36 + 9 = 45. c squared = the square root of 45, approximately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21" y="3346891"/>
            <a:ext cx="2201463" cy="1348722"/>
          </a:xfrm>
          <a:prstGeom prst="rect">
            <a:avLst/>
          </a:prstGeom>
        </p:spPr>
      </p:pic>
      <p:pic>
        <p:nvPicPr>
          <p:cNvPr id="13" name="Picture 7" descr="The foci are at (negative square root of 45, 0) and (square root of 45, 0), or (negative 6.4, 0) and (6.4, 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21" y="5173647"/>
            <a:ext cx="5220864" cy="922353"/>
          </a:xfrm>
          <a:prstGeom prst="rect">
            <a:avLst/>
          </a:prstGeom>
        </p:spPr>
      </p:pic>
      <p:pic>
        <p:nvPicPr>
          <p:cNvPr id="23" name="Picture 9" descr="The two branches approach each asymptote and have vertices on the rectangle, one opening left from (negative 6, 0) and the other opening right from (6, 0).  All values estim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976" y="1604749"/>
            <a:ext cx="3418216" cy="3459104"/>
          </a:xfrm>
          <a:prstGeom prst="rect">
            <a:avLst/>
          </a:prstGeom>
        </p:spPr>
      </p:pic>
    </p:spTree>
    <p:extLst>
      <p:ext uri="{BB962C8B-B14F-4D97-AF65-F5344CB8AC3E}">
        <p14:creationId xmlns:p14="http://schemas.microsoft.com/office/powerpoint/2010/main" val="34229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a:t>
            </a:r>
            <a:r>
              <a:rPr lang="en-US" altLang="en-US" sz="3600" dirty="0" smtClean="0">
                <a:latin typeface="+mj-lt"/>
              </a:rPr>
              <a:t> </a:t>
            </a:r>
            <a:r>
              <a:rPr lang="en-US" altLang="en-US" sz="2000" b="0" dirty="0" smtClean="0">
                <a:latin typeface="+mj-lt"/>
              </a:rPr>
              <a:t>(5 of 5)</a:t>
            </a:r>
            <a:endParaRPr lang="en-IN" sz="2000" b="0" dirty="0">
              <a:latin typeface="+mj-lt"/>
            </a:endParaRPr>
          </a:p>
        </p:txBody>
      </p:sp>
      <p:sp>
        <p:nvSpPr>
          <p:cNvPr id="3" name="Content Placeholder 2"/>
          <p:cNvSpPr>
            <a:spLocks noGrp="1"/>
          </p:cNvSpPr>
          <p:nvPr>
            <p:ph idx="1"/>
          </p:nvPr>
        </p:nvSpPr>
        <p:spPr>
          <a:xfrm>
            <a:off x="457200" y="1600200"/>
            <a:ext cx="4343400" cy="533400"/>
          </a:xfrm>
        </p:spPr>
        <p:txBody>
          <a:bodyPr/>
          <a:lstStyle/>
          <a:p>
            <a:pPr marL="0" indent="0">
              <a:buNone/>
            </a:pPr>
            <a:r>
              <a:rPr lang="en-US" altLang="en-US" sz="2400" dirty="0"/>
              <a:t>What are the asymptotes?</a:t>
            </a:r>
            <a:endParaRPr lang="en-US" sz="2400" dirty="0"/>
          </a:p>
        </p:txBody>
      </p:sp>
      <p:pic>
        <p:nvPicPr>
          <p:cNvPr id="5" name="Picture 4" descr="The equations of the asymptotes are y = 1 half, x and y = negative 1 half,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59" y="2386312"/>
            <a:ext cx="4554274" cy="1120639"/>
          </a:xfrm>
          <a:prstGeom prst="rect">
            <a:avLst/>
          </a:prstGeom>
        </p:spPr>
      </p:pic>
      <p:pic>
        <p:nvPicPr>
          <p:cNvPr id="7" name="Picture 6" descr="Two foci are plotted: (negative 6.4, 0) and (6.4, 0). All values estim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579605"/>
            <a:ext cx="3388810" cy="3451565"/>
          </a:xfrm>
          <a:prstGeom prst="rect">
            <a:avLst/>
          </a:prstGeom>
        </p:spPr>
      </p:pic>
    </p:spTree>
    <p:extLst>
      <p:ext uri="{BB962C8B-B14F-4D97-AF65-F5344CB8AC3E}">
        <p14:creationId xmlns:p14="http://schemas.microsoft.com/office/powerpoint/2010/main" val="294272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305800" cy="1097280"/>
          </a:xfrm>
        </p:spPr>
        <p:txBody>
          <a:bodyPr/>
          <a:lstStyle/>
          <a:p>
            <a:r>
              <a:rPr lang="en-US" altLang="en-US" sz="2800" dirty="0">
                <a:latin typeface="+mj-lt"/>
              </a:rPr>
              <a:t>Translations of Hyperbolas </a:t>
            </a:r>
            <a:r>
              <a:rPr lang="en-US" altLang="en-US" sz="2800" dirty="0" smtClean="0">
                <a:latin typeface="+mj-lt"/>
              </a:rPr>
              <a:t>− </a:t>
            </a:r>
            <a:r>
              <a:rPr lang="en-US" altLang="en-US" sz="2800" dirty="0">
                <a:latin typeface="+mj-lt"/>
              </a:rPr>
              <a:t>Standard Forms </a:t>
            </a:r>
            <a:r>
              <a:rPr lang="en-US" altLang="en-US" sz="2800" dirty="0" smtClean="0">
                <a:latin typeface="+mj-lt"/>
              </a:rPr>
              <a:t>of Equations </a:t>
            </a:r>
            <a:r>
              <a:rPr lang="en-US" altLang="en-US" sz="2800" dirty="0">
                <a:latin typeface="+mj-lt"/>
              </a:rPr>
              <a:t>of Hyperbolas Centered at (</a:t>
            </a:r>
            <a:r>
              <a:rPr lang="en-US" altLang="en-US" sz="2800" i="1" dirty="0">
                <a:latin typeface="+mj-lt"/>
              </a:rPr>
              <a:t>h</a:t>
            </a:r>
            <a:r>
              <a:rPr lang="en-US" altLang="en-US" sz="2800" dirty="0">
                <a:latin typeface="+mj-lt"/>
              </a:rPr>
              <a:t>, </a:t>
            </a:r>
            <a:r>
              <a:rPr lang="en-US" altLang="en-US" sz="2800" i="1" dirty="0">
                <a:latin typeface="+mj-lt"/>
              </a:rPr>
              <a:t>k</a:t>
            </a:r>
            <a:r>
              <a:rPr lang="en-US" altLang="en-US" sz="2800" dirty="0">
                <a:latin typeface="+mj-lt"/>
              </a:rPr>
              <a:t>)</a:t>
            </a:r>
            <a:r>
              <a:rPr lang="en-US" altLang="en-US" sz="3600" dirty="0" smtClean="0">
                <a:latin typeface="+mj-lt"/>
              </a:rPr>
              <a:t> </a:t>
            </a:r>
            <a:r>
              <a:rPr lang="en-US" altLang="en-US" sz="2000" b="0" dirty="0" smtClean="0">
                <a:latin typeface="+mj-lt"/>
              </a:rPr>
              <a:t>(1 of 2)</a:t>
            </a:r>
            <a:endParaRPr lang="en-IN" sz="2000" b="0" dirty="0">
              <a:latin typeface="+mj-lt"/>
            </a:endParaRPr>
          </a:p>
        </p:txBody>
      </p:sp>
      <p:pic>
        <p:nvPicPr>
          <p:cNvPr id="8" name="Picture 5" descr="A table. The equation of a hyperbola is x minus h, squared, over, a squared, minus, y minus k, squared, over b squared, = 1. Vertices are a units right and ay units left of center. Foci are c units right and c units left of center, where c squared = a squared + b squared. The center is (h, k) and the transverse axis is parallel to the x-axis; horizontal. Vertices are (h minus a, k) and (h + a, k). A graph of a hyperbola with a center (h, k) has two branches. Branch 1 opens to the left with a vertex (h minus a, k) and to the left is a focus at (h minus c, k). Branch 2 opens to the right with a vertex (h + a, k) and to the left is a focus at (h + c, k). The branches approach two  asymptotes that intersect at the center (h,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76" y="1981200"/>
            <a:ext cx="8277944" cy="324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1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305800" cy="1097280"/>
          </a:xfrm>
        </p:spPr>
        <p:txBody>
          <a:bodyPr/>
          <a:lstStyle/>
          <a:p>
            <a:r>
              <a:rPr lang="en-US" altLang="en-US" sz="2800" dirty="0">
                <a:latin typeface="+mj-lt"/>
              </a:rPr>
              <a:t>Translations of Hyperbolas </a:t>
            </a:r>
            <a:r>
              <a:rPr lang="en-US" altLang="en-US" sz="2800" dirty="0" smtClean="0">
                <a:latin typeface="+mj-lt"/>
              </a:rPr>
              <a:t>− </a:t>
            </a:r>
            <a:r>
              <a:rPr lang="en-US" altLang="en-US" sz="2800" dirty="0">
                <a:latin typeface="+mj-lt"/>
              </a:rPr>
              <a:t>Standard Forms </a:t>
            </a:r>
            <a:r>
              <a:rPr lang="en-US" altLang="en-US" sz="2800" dirty="0" smtClean="0">
                <a:latin typeface="+mj-lt"/>
              </a:rPr>
              <a:t>of Equations </a:t>
            </a:r>
            <a:r>
              <a:rPr lang="en-US" altLang="en-US" sz="2800" dirty="0">
                <a:latin typeface="+mj-lt"/>
              </a:rPr>
              <a:t>of Hyperbolas Centered </a:t>
            </a:r>
            <a:r>
              <a:rPr lang="en-US" altLang="en-US" sz="2800" dirty="0" smtClean="0">
                <a:latin typeface="+mj-lt"/>
              </a:rPr>
              <a:t>at </a:t>
            </a:r>
            <a:r>
              <a:rPr lang="en-US" altLang="en-US" sz="2800" dirty="0">
                <a:latin typeface="+mj-lt"/>
              </a:rPr>
              <a:t>(</a:t>
            </a:r>
            <a:r>
              <a:rPr lang="en-US" altLang="en-US" sz="2800" i="1" dirty="0">
                <a:latin typeface="+mj-lt"/>
              </a:rPr>
              <a:t>h</a:t>
            </a:r>
            <a:r>
              <a:rPr lang="en-US" altLang="en-US" sz="2800" dirty="0">
                <a:latin typeface="+mj-lt"/>
              </a:rPr>
              <a:t>, </a:t>
            </a:r>
            <a:r>
              <a:rPr lang="en-US" altLang="en-US" sz="2800" i="1" dirty="0">
                <a:latin typeface="+mj-lt"/>
              </a:rPr>
              <a:t>k</a:t>
            </a:r>
            <a:r>
              <a:rPr lang="en-US" altLang="en-US" sz="2800" dirty="0">
                <a:latin typeface="+mj-lt"/>
              </a:rPr>
              <a:t>)</a:t>
            </a:r>
            <a:r>
              <a:rPr lang="en-US" altLang="en-US" sz="3600" dirty="0" smtClean="0">
                <a:latin typeface="+mj-lt"/>
              </a:rPr>
              <a:t> </a:t>
            </a:r>
            <a:r>
              <a:rPr lang="en-US" altLang="en-US" sz="2000" b="0" dirty="0" smtClean="0">
                <a:latin typeface="+mj-lt"/>
              </a:rPr>
              <a:t>(2 of 2)</a:t>
            </a:r>
            <a:endParaRPr lang="en-IN" sz="2000" b="0" dirty="0">
              <a:latin typeface="+mj-lt"/>
            </a:endParaRPr>
          </a:p>
        </p:txBody>
      </p:sp>
      <p:pic>
        <p:nvPicPr>
          <p:cNvPr id="6" name="Picture 5" descr="A table. The equation of a hyperbola is y minus k, squared, over, a squared, minus, x minus h, squared, over b squared, = 1. Vertices are a units above and a units below the center. Foci are c units above and c units below the center, where c squared = a squared + b squared. The center is (h, k) and the transverse axis is parallel to the y-axis; vertical. Vertices are (h, k minus a) and (h, k + a). A graph of a hyperbola with a center (h, k) has two branches. Branch 1 opens upward with a vertex (h, k + a) and above is a focus at (h, k + c). Branch 2 opens downward with a vertex (h, k minus a) and below is a focus at (h, k minus c). The branches approach two asymptotes that intersect at the center (h, 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23" y="1966349"/>
            <a:ext cx="8277944" cy="3291447"/>
          </a:xfrm>
          <a:prstGeom prst="rect">
            <a:avLst/>
          </a:prstGeom>
        </p:spPr>
      </p:pic>
    </p:spTree>
    <p:extLst>
      <p:ext uri="{BB962C8B-B14F-4D97-AF65-F5344CB8AC3E}">
        <p14:creationId xmlns:p14="http://schemas.microsoft.com/office/powerpoint/2010/main" val="258946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(1 of 11)</a:t>
            </a:r>
            <a:endParaRPr lang="en-IN" sz="2000" b="0" dirty="0">
              <a:latin typeface="+mj-lt"/>
            </a:endParaRPr>
          </a:p>
        </p:txBody>
      </p:sp>
      <p:pic>
        <p:nvPicPr>
          <p:cNvPr id="4" name="Picture 3" descr="Graph 4 x squared minus 24 x minus 9 y squared minus 153 =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54" y="1666432"/>
            <a:ext cx="5440695" cy="356616"/>
          </a:xfrm>
          <a:prstGeom prst="rect">
            <a:avLst/>
          </a:prstGeom>
        </p:spPr>
      </p:pic>
      <p:sp>
        <p:nvSpPr>
          <p:cNvPr id="3" name="Content Placeholder 2"/>
          <p:cNvSpPr>
            <a:spLocks noGrp="1"/>
          </p:cNvSpPr>
          <p:nvPr>
            <p:ph idx="1"/>
          </p:nvPr>
        </p:nvSpPr>
        <p:spPr>
          <a:xfrm>
            <a:off x="457200" y="2209800"/>
            <a:ext cx="7772400" cy="381000"/>
          </a:xfrm>
        </p:spPr>
        <p:txBody>
          <a:bodyPr/>
          <a:lstStyle/>
          <a:p>
            <a:pPr marL="0" indent="0">
              <a:buNone/>
            </a:pPr>
            <a:r>
              <a:rPr lang="en-US" altLang="en-US" sz="2600" dirty="0" smtClean="0"/>
              <a:t>Solution</a:t>
            </a:r>
            <a:r>
              <a:rPr lang="en-US" altLang="en-US" sz="2600" dirty="0"/>
              <a:t>: </a:t>
            </a:r>
            <a:r>
              <a:rPr lang="en-US" altLang="en-US" sz="2400" dirty="0"/>
              <a:t>We begin by completing the square on </a:t>
            </a:r>
            <a:r>
              <a:rPr lang="en-US" altLang="en-US" sz="2400" i="1" dirty="0"/>
              <a:t>x</a:t>
            </a:r>
            <a:r>
              <a:rPr lang="en-US" altLang="en-US" sz="2400" dirty="0"/>
              <a:t> and </a:t>
            </a:r>
            <a:r>
              <a:rPr lang="en-US" altLang="en-US" sz="2400" i="1" dirty="0"/>
              <a:t>y</a:t>
            </a:r>
            <a:r>
              <a:rPr lang="en-US" altLang="en-US" sz="2400" dirty="0"/>
              <a:t>.</a:t>
            </a:r>
            <a:endParaRPr lang="en-US" sz="2400" dirty="0"/>
          </a:p>
        </p:txBody>
      </p:sp>
      <p:pic>
        <p:nvPicPr>
          <p:cNvPr id="5" name="Picture 4" descr="4 x squared minus 24 x minus 9 y squared minus 90 y minus 153 = 0. 4 x squared minus 24 x, +, negative 9 y squared minus 90 y = 153. 4, times, x squared minus 6 x + an unknown value, minus, 9 times, y squared + 10 y + an unknown value = 153. 4, times, x squared minus 6 x + 9, minus 9, times, y squared + 10 y + 25 = 153 + 36 minus 225. 4, times, x minus 3, squared, minus 9, times, y + 5, squared = negative 36. Fraction 4 times, x minus 3, squared, over, negative 36, minus fraction 9 times, y + 5, squared, over, negative 36 = negative 36 over negative 36. Negative fraction x minus 3, squared, over, 9, +,fraction y + 5, squared, over, 4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58" y="2797552"/>
            <a:ext cx="8127540" cy="3503102"/>
          </a:xfrm>
          <a:prstGeom prst="rect">
            <a:avLst/>
          </a:prstGeom>
        </p:spPr>
      </p:pic>
    </p:spTree>
    <p:extLst>
      <p:ext uri="{BB962C8B-B14F-4D97-AF65-F5344CB8AC3E}">
        <p14:creationId xmlns:p14="http://schemas.microsoft.com/office/powerpoint/2010/main" val="423788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(2 of 11)</a:t>
            </a:r>
            <a:endParaRPr lang="en-IN" sz="2000" b="0" dirty="0">
              <a:latin typeface="+mj-lt"/>
            </a:endParaRPr>
          </a:p>
        </p:txBody>
      </p:sp>
      <p:pic>
        <p:nvPicPr>
          <p:cNvPr id="10" name="Picture 9" descr="Negative, x minus 3, squared, over, 9, +, y + 5, squared, over, 4 = 1 is the same as, y + 5, squared, over, 4, minus, x minus 3, squared, over, 9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42842"/>
            <a:ext cx="5916981" cy="1557558"/>
          </a:xfrm>
          <a:prstGeom prst="rect">
            <a:avLst/>
          </a:prstGeom>
        </p:spPr>
      </p:pic>
      <p:sp>
        <p:nvSpPr>
          <p:cNvPr id="3" name="Content Placeholder 2"/>
          <p:cNvSpPr>
            <a:spLocks noGrp="1"/>
          </p:cNvSpPr>
          <p:nvPr>
            <p:ph idx="1"/>
          </p:nvPr>
        </p:nvSpPr>
        <p:spPr>
          <a:xfrm>
            <a:off x="457200" y="3601038"/>
            <a:ext cx="8229600" cy="914399"/>
          </a:xfrm>
        </p:spPr>
        <p:txBody>
          <a:bodyPr/>
          <a:lstStyle/>
          <a:p>
            <a:pPr marL="0" indent="0">
              <a:spcBef>
                <a:spcPts val="1200"/>
              </a:spcBef>
              <a:buNone/>
            </a:pPr>
            <a:r>
              <a:rPr lang="en-US" altLang="en-US" sz="2400" dirty="0"/>
              <a:t>The center of the graph is (3, </a:t>
            </a:r>
            <a:r>
              <a:rPr lang="en-US" altLang="en-US" sz="2400" dirty="0" smtClean="0"/>
              <a:t>−5</a:t>
            </a:r>
            <a:r>
              <a:rPr lang="en-US" altLang="en-US" sz="2400" dirty="0"/>
              <a:t>).</a:t>
            </a:r>
          </a:p>
          <a:p>
            <a:pPr marL="0" indent="0">
              <a:spcBef>
                <a:spcPts val="1200"/>
              </a:spcBef>
              <a:buNone/>
            </a:pPr>
            <a:r>
              <a:rPr lang="en-US" altLang="en-US" sz="2400" b="1" dirty="0"/>
              <a:t>Step 1 </a:t>
            </a:r>
            <a:r>
              <a:rPr lang="en-US" altLang="en-US" sz="2400" b="1" dirty="0" smtClean="0"/>
              <a:t>Locate </a:t>
            </a:r>
            <a:r>
              <a:rPr lang="en-US" altLang="en-US" sz="2400" b="1" dirty="0"/>
              <a:t>the </a:t>
            </a:r>
            <a:r>
              <a:rPr lang="en-US" altLang="en-US" sz="2400" b="1" dirty="0" smtClean="0"/>
              <a:t>vertices.</a:t>
            </a:r>
            <a:endParaRPr lang="en-US" sz="2400" dirty="0"/>
          </a:p>
        </p:txBody>
      </p:sp>
      <p:graphicFrame>
        <p:nvGraphicFramePr>
          <p:cNvPr id="11" name="Object 10" descr="ay squared = 4, ay = plus or minus 2."/>
          <p:cNvGraphicFramePr>
            <a:graphicFrameLocks noChangeAspect="1"/>
          </p:cNvGraphicFramePr>
          <p:nvPr>
            <p:extLst>
              <p:ext uri="{D42A27DB-BD31-4B8C-83A1-F6EECF244321}">
                <p14:modId xmlns:p14="http://schemas.microsoft.com/office/powerpoint/2010/main" val="1657935407"/>
              </p:ext>
            </p:extLst>
          </p:nvPr>
        </p:nvGraphicFramePr>
        <p:xfrm>
          <a:off x="458771" y="4648200"/>
          <a:ext cx="1731543" cy="371042"/>
        </p:xfrm>
        <a:graphic>
          <a:graphicData uri="http://schemas.openxmlformats.org/presentationml/2006/ole">
            <mc:AlternateContent xmlns:mc="http://schemas.openxmlformats.org/markup-compatibility/2006">
              <mc:Choice xmlns:v="urn:schemas-microsoft-com:vml" Requires="v">
                <p:oleObj spid="_x0000_s5131" name="Equation" r:id="rId5" imgW="888840" imgH="190440" progId="Equation.DSMT4">
                  <p:embed/>
                </p:oleObj>
              </mc:Choice>
              <mc:Fallback>
                <p:oleObj name="Equation" r:id="rId5" imgW="888840" imgH="190440" progId="Equation.DSMT4">
                  <p:embed/>
                  <p:pic>
                    <p:nvPicPr>
                      <p:cNvPr id="0" name=""/>
                      <p:cNvPicPr/>
                      <p:nvPr/>
                    </p:nvPicPr>
                    <p:blipFill>
                      <a:blip r:embed="rId6"/>
                      <a:stretch>
                        <a:fillRect/>
                      </a:stretch>
                    </p:blipFill>
                    <p:spPr>
                      <a:xfrm>
                        <a:off x="458771" y="4648200"/>
                        <a:ext cx="1731543" cy="371042"/>
                      </a:xfrm>
                      <a:prstGeom prst="rect">
                        <a:avLst/>
                      </a:prstGeom>
                    </p:spPr>
                  </p:pic>
                </p:oleObj>
              </mc:Fallback>
            </mc:AlternateContent>
          </a:graphicData>
        </a:graphic>
      </p:graphicFrame>
      <p:sp>
        <p:nvSpPr>
          <p:cNvPr id="7" name="Content Placeholder 6"/>
          <p:cNvSpPr>
            <a:spLocks noGrp="1"/>
          </p:cNvSpPr>
          <p:nvPr>
            <p:ph idx="13"/>
          </p:nvPr>
        </p:nvSpPr>
        <p:spPr>
          <a:xfrm>
            <a:off x="457200" y="5181600"/>
            <a:ext cx="8229600" cy="334963"/>
          </a:xfrm>
        </p:spPr>
        <p:txBody>
          <a:bodyPr/>
          <a:lstStyle/>
          <a:p>
            <a:pPr marL="0" indent="0">
              <a:spcBef>
                <a:spcPts val="1200"/>
              </a:spcBef>
              <a:buNone/>
            </a:pPr>
            <a:r>
              <a:rPr lang="en-US" altLang="en-US" sz="2400" dirty="0" smtClean="0"/>
              <a:t>The </a:t>
            </a:r>
            <a:r>
              <a:rPr lang="en-US" altLang="en-US" sz="2400" dirty="0"/>
              <a:t>vertices are a units above and below the center</a:t>
            </a:r>
            <a:r>
              <a:rPr lang="en-US" altLang="en-US" sz="2400" dirty="0" smtClean="0"/>
              <a:t>.</a:t>
            </a:r>
            <a:endParaRPr lang="en-IN" sz="2400" dirty="0"/>
          </a:p>
        </p:txBody>
      </p:sp>
    </p:spTree>
    <p:extLst>
      <p:ext uri="{BB962C8B-B14F-4D97-AF65-F5344CB8AC3E}">
        <p14:creationId xmlns:p14="http://schemas.microsoft.com/office/powerpoint/2010/main" val="55642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(3 of 11)</a:t>
            </a:r>
            <a:endParaRPr lang="en-IN" sz="2000" b="0" dirty="0">
              <a:latin typeface="+mj-lt"/>
            </a:endParaRPr>
          </a:p>
        </p:txBody>
      </p:sp>
      <p:sp>
        <p:nvSpPr>
          <p:cNvPr id="3" name="Content Placeholder 2"/>
          <p:cNvSpPr>
            <a:spLocks noGrp="1"/>
          </p:cNvSpPr>
          <p:nvPr>
            <p:ph idx="1"/>
          </p:nvPr>
        </p:nvSpPr>
        <p:spPr>
          <a:xfrm>
            <a:off x="457200" y="1600200"/>
            <a:ext cx="7467600" cy="2514600"/>
          </a:xfrm>
        </p:spPr>
        <p:txBody>
          <a:bodyPr/>
          <a:lstStyle/>
          <a:p>
            <a:pPr marL="0" indent="0">
              <a:buNone/>
            </a:pPr>
            <a:r>
              <a:rPr lang="en-US" altLang="en-US" sz="2400" dirty="0"/>
              <a:t>The center is (3, </a:t>
            </a:r>
            <a:r>
              <a:rPr lang="en-US" altLang="en-US" sz="2400" dirty="0" smtClean="0"/>
              <a:t>−5</a:t>
            </a:r>
            <a:r>
              <a:rPr lang="en-US" altLang="en-US" sz="2400" dirty="0"/>
              <a:t>). </a:t>
            </a:r>
            <a:r>
              <a:rPr lang="en-US" altLang="en-US" sz="2400" dirty="0" smtClean="0"/>
              <a:t>The </a:t>
            </a:r>
            <a:r>
              <a:rPr lang="en-US" altLang="en-US" sz="2400" dirty="0"/>
              <a:t>vertices are 2 units above and 2 units below the center.</a:t>
            </a:r>
          </a:p>
          <a:p>
            <a:pPr marL="0" indent="0">
              <a:buNone/>
            </a:pPr>
            <a:r>
              <a:rPr lang="en-US" altLang="en-US" sz="2400" dirty="0"/>
              <a:t>2 units above </a:t>
            </a:r>
            <a:r>
              <a:rPr lang="en-US" altLang="en-US" sz="2400" dirty="0" smtClean="0"/>
              <a:t>(</a:t>
            </a:r>
            <a:r>
              <a:rPr lang="en-US" altLang="en-US" sz="2400" dirty="0"/>
              <a:t>3, </a:t>
            </a:r>
            <a:r>
              <a:rPr lang="en-US" altLang="en-US" sz="2400" dirty="0" smtClean="0"/>
              <a:t>−5 </a:t>
            </a:r>
            <a:r>
              <a:rPr lang="en-US" altLang="en-US" sz="2400" dirty="0"/>
              <a:t>+ 2) = (3, </a:t>
            </a:r>
            <a:r>
              <a:rPr lang="en-US" altLang="en-US" sz="2400" dirty="0" smtClean="0"/>
              <a:t>−3</a:t>
            </a:r>
            <a:r>
              <a:rPr lang="en-US" altLang="en-US" sz="2400" dirty="0"/>
              <a:t>)</a:t>
            </a:r>
          </a:p>
          <a:p>
            <a:pPr marL="0" indent="0">
              <a:buNone/>
            </a:pPr>
            <a:r>
              <a:rPr lang="en-US" altLang="en-US" sz="2400" dirty="0"/>
              <a:t>2 units below </a:t>
            </a:r>
            <a:r>
              <a:rPr lang="en-US" altLang="en-US" sz="2400" dirty="0" smtClean="0"/>
              <a:t>(</a:t>
            </a:r>
            <a:r>
              <a:rPr lang="en-US" altLang="en-US" sz="2400" dirty="0"/>
              <a:t>3, </a:t>
            </a:r>
            <a:r>
              <a:rPr lang="en-US" altLang="en-US" sz="2400" dirty="0" smtClean="0"/>
              <a:t>−5 − </a:t>
            </a:r>
            <a:r>
              <a:rPr lang="en-US" altLang="en-US" sz="2400" dirty="0"/>
              <a:t>2) = (3, </a:t>
            </a:r>
            <a:r>
              <a:rPr lang="en-US" altLang="en-US" sz="2400" dirty="0" smtClean="0"/>
              <a:t>−7</a:t>
            </a:r>
            <a:r>
              <a:rPr lang="en-US" altLang="en-US" sz="2400" dirty="0"/>
              <a:t>)</a:t>
            </a:r>
          </a:p>
          <a:p>
            <a:pPr marL="0" indent="0">
              <a:buNone/>
            </a:pPr>
            <a:r>
              <a:rPr lang="en-US" altLang="en-US" sz="2400" dirty="0"/>
              <a:t>The vertices are (3, </a:t>
            </a:r>
            <a:r>
              <a:rPr lang="en-US" altLang="en-US" sz="2400" dirty="0" smtClean="0"/>
              <a:t>−3</a:t>
            </a:r>
            <a:r>
              <a:rPr lang="en-US" altLang="en-US" sz="2400" dirty="0"/>
              <a:t>) and (3, </a:t>
            </a:r>
            <a:r>
              <a:rPr lang="en-US" altLang="en-US" sz="2400" dirty="0" smtClean="0"/>
              <a:t>−7</a:t>
            </a:r>
            <a:r>
              <a:rPr lang="en-US" altLang="en-US" sz="2400" dirty="0"/>
              <a:t>).</a:t>
            </a:r>
            <a:endParaRPr lang="en-US" sz="2400" dirty="0"/>
          </a:p>
        </p:txBody>
      </p:sp>
    </p:spTree>
    <p:extLst>
      <p:ext uri="{BB962C8B-B14F-4D97-AF65-F5344CB8AC3E}">
        <p14:creationId xmlns:p14="http://schemas.microsoft.com/office/powerpoint/2010/main" val="21124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(4 of 11)</a:t>
            </a:r>
            <a:endParaRPr lang="en-IN" sz="2000" b="0" dirty="0">
              <a:latin typeface="+mj-lt"/>
            </a:endParaRPr>
          </a:p>
        </p:txBody>
      </p:sp>
      <p:sp>
        <p:nvSpPr>
          <p:cNvPr id="3" name="Content Placeholder 2"/>
          <p:cNvSpPr>
            <a:spLocks noGrp="1"/>
          </p:cNvSpPr>
          <p:nvPr>
            <p:ph idx="1"/>
          </p:nvPr>
        </p:nvSpPr>
        <p:spPr>
          <a:xfrm>
            <a:off x="457200" y="1600200"/>
            <a:ext cx="8077200" cy="3200400"/>
          </a:xfrm>
        </p:spPr>
        <p:txBody>
          <a:bodyPr/>
          <a:lstStyle/>
          <a:p>
            <a:pPr marL="0" indent="0">
              <a:buNone/>
            </a:pPr>
            <a:r>
              <a:rPr lang="en-US" altLang="en-US" sz="2400" b="1" dirty="0"/>
              <a:t>Step 2 </a:t>
            </a:r>
            <a:r>
              <a:rPr lang="en-US" altLang="en-US" sz="2400" b="1" dirty="0" smtClean="0"/>
              <a:t>Draw </a:t>
            </a:r>
            <a:r>
              <a:rPr lang="en-US" altLang="en-US" sz="2400" b="1" dirty="0"/>
              <a:t>a </a:t>
            </a:r>
            <a:r>
              <a:rPr lang="en-US" altLang="en-US" sz="2400" b="1" dirty="0" smtClean="0"/>
              <a:t>rectangle.</a:t>
            </a:r>
            <a:endParaRPr lang="en-US" altLang="en-US" sz="2400" b="1" dirty="0"/>
          </a:p>
          <a:p>
            <a:pPr marL="0" indent="0">
              <a:buNone/>
            </a:pPr>
            <a:r>
              <a:rPr lang="en-US" altLang="en-US" sz="2400" dirty="0"/>
              <a:t>The rectangle passes through points that are 2 units </a:t>
            </a:r>
            <a:r>
              <a:rPr lang="en-US" altLang="en-US" sz="2400" dirty="0" smtClean="0"/>
              <a:t>above and </a:t>
            </a:r>
            <a:r>
              <a:rPr lang="en-US" altLang="en-US" sz="2400" dirty="0"/>
              <a:t>below the center - these points are the vertices, (3, </a:t>
            </a:r>
            <a:r>
              <a:rPr lang="en-US" altLang="en-US" sz="2400" dirty="0" smtClean="0"/>
              <a:t>−3) and </a:t>
            </a:r>
            <a:r>
              <a:rPr lang="en-US" altLang="en-US" sz="2400" dirty="0"/>
              <a:t>(3, </a:t>
            </a:r>
            <a:r>
              <a:rPr lang="en-US" altLang="en-US" sz="2400" dirty="0" smtClean="0"/>
              <a:t>−7</a:t>
            </a:r>
            <a:r>
              <a:rPr lang="en-US" altLang="en-US" sz="2400" dirty="0"/>
              <a:t>). </a:t>
            </a:r>
            <a:r>
              <a:rPr lang="en-US" altLang="en-US" sz="2400" dirty="0" smtClean="0"/>
              <a:t>The </a:t>
            </a:r>
            <a:r>
              <a:rPr lang="en-US" altLang="en-US" sz="2400" dirty="0"/>
              <a:t>rectangle passes through points that are </a:t>
            </a:r>
            <a:r>
              <a:rPr lang="en-US" altLang="en-US" sz="2400" dirty="0" smtClean="0"/>
              <a:t>3 units </a:t>
            </a:r>
            <a:r>
              <a:rPr lang="en-US" altLang="en-US" sz="2400" dirty="0"/>
              <a:t>to the right and left of the center.</a:t>
            </a:r>
          </a:p>
          <a:p>
            <a:pPr marL="0" indent="0">
              <a:buNone/>
            </a:pPr>
            <a:r>
              <a:rPr lang="en-US" altLang="en-US" sz="2400" dirty="0"/>
              <a:t>3 units right (3 + 3, </a:t>
            </a:r>
            <a:r>
              <a:rPr lang="en-US" altLang="en-US" sz="2400" dirty="0" smtClean="0"/>
              <a:t>−5</a:t>
            </a:r>
            <a:r>
              <a:rPr lang="en-US" altLang="en-US" sz="2400" dirty="0"/>
              <a:t>) = (6, </a:t>
            </a:r>
            <a:r>
              <a:rPr lang="en-US" altLang="en-US" sz="2400" dirty="0" smtClean="0"/>
              <a:t>−5</a:t>
            </a:r>
            <a:r>
              <a:rPr lang="en-US" altLang="en-US" sz="2400" dirty="0"/>
              <a:t>)</a:t>
            </a:r>
          </a:p>
          <a:p>
            <a:pPr marL="0" indent="0">
              <a:buNone/>
            </a:pPr>
            <a:r>
              <a:rPr lang="en-US" altLang="en-US" sz="2400" dirty="0"/>
              <a:t>3 units left </a:t>
            </a:r>
            <a:r>
              <a:rPr lang="en-US" altLang="en-US" sz="2400" dirty="0" smtClean="0"/>
              <a:t>(</a:t>
            </a:r>
            <a:r>
              <a:rPr lang="en-US" altLang="en-US" sz="2400" dirty="0"/>
              <a:t>3 </a:t>
            </a:r>
            <a:r>
              <a:rPr lang="en-US" altLang="en-US" sz="2400" dirty="0" smtClean="0"/>
              <a:t>− </a:t>
            </a:r>
            <a:r>
              <a:rPr lang="en-US" altLang="en-US" sz="2400" dirty="0"/>
              <a:t>3, </a:t>
            </a:r>
            <a:r>
              <a:rPr lang="en-US" altLang="en-US" sz="2400" dirty="0" smtClean="0"/>
              <a:t>−5</a:t>
            </a:r>
            <a:r>
              <a:rPr lang="en-US" altLang="en-US" sz="2400" dirty="0"/>
              <a:t>) = (0, </a:t>
            </a:r>
            <a:r>
              <a:rPr lang="en-US" altLang="en-US" sz="2400" dirty="0" smtClean="0"/>
              <a:t>−5</a:t>
            </a:r>
            <a:r>
              <a:rPr lang="en-US" altLang="en-US" sz="2400" dirty="0"/>
              <a:t>)</a:t>
            </a:r>
            <a:endParaRPr lang="en-US" sz="2400" dirty="0"/>
          </a:p>
        </p:txBody>
      </p:sp>
    </p:spTree>
    <p:extLst>
      <p:ext uri="{BB962C8B-B14F-4D97-AF65-F5344CB8AC3E}">
        <p14:creationId xmlns:p14="http://schemas.microsoft.com/office/powerpoint/2010/main" val="1520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(5 of 11)</a:t>
            </a:r>
            <a:endParaRPr lang="en-IN" sz="2000" b="0" dirty="0">
              <a:latin typeface="+mj-lt"/>
            </a:endParaRPr>
          </a:p>
        </p:txBody>
      </p:sp>
      <p:sp>
        <p:nvSpPr>
          <p:cNvPr id="3" name="Content Placeholder 2"/>
          <p:cNvSpPr>
            <a:spLocks noGrp="1"/>
          </p:cNvSpPr>
          <p:nvPr>
            <p:ph idx="1"/>
          </p:nvPr>
        </p:nvSpPr>
        <p:spPr>
          <a:xfrm>
            <a:off x="457200" y="1600200"/>
            <a:ext cx="7315200" cy="762000"/>
          </a:xfrm>
        </p:spPr>
        <p:txBody>
          <a:bodyPr/>
          <a:lstStyle/>
          <a:p>
            <a:pPr marL="0" indent="0">
              <a:buNone/>
            </a:pPr>
            <a:r>
              <a:rPr lang="en-US" altLang="en-US" sz="2400" dirty="0" smtClean="0"/>
              <a:t>The rectangle passes through (3, −3), (3, −7), (0, −5), and (6, −5).</a:t>
            </a:r>
            <a:endParaRPr lang="en-US" sz="2400" dirty="0"/>
          </a:p>
        </p:txBody>
      </p:sp>
      <p:pic>
        <p:nvPicPr>
          <p:cNvPr id="9" name="Picture 8" descr="A rectangle is graphed with vertices (0, negative 3), (6, negative 3), (6, negative 7), and (0, negative 7).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303" y="2468961"/>
            <a:ext cx="3575350" cy="3627039"/>
          </a:xfrm>
          <a:prstGeom prst="rect">
            <a:avLst/>
          </a:prstGeom>
        </p:spPr>
      </p:pic>
    </p:spTree>
    <p:extLst>
      <p:ext uri="{BB962C8B-B14F-4D97-AF65-F5344CB8AC3E}">
        <p14:creationId xmlns:p14="http://schemas.microsoft.com/office/powerpoint/2010/main" val="183902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(6 of 11)</a:t>
            </a:r>
            <a:endParaRPr lang="en-IN" sz="2000" b="0" dirty="0">
              <a:latin typeface="+mj-lt"/>
            </a:endParaRPr>
          </a:p>
        </p:txBody>
      </p:sp>
      <p:sp>
        <p:nvSpPr>
          <p:cNvPr id="3" name="Content Placeholder 2"/>
          <p:cNvSpPr>
            <a:spLocks noGrp="1"/>
          </p:cNvSpPr>
          <p:nvPr>
            <p:ph idx="1"/>
          </p:nvPr>
        </p:nvSpPr>
        <p:spPr>
          <a:xfrm>
            <a:off x="457200" y="1600200"/>
            <a:ext cx="7315200" cy="762000"/>
          </a:xfrm>
        </p:spPr>
        <p:txBody>
          <a:bodyPr/>
          <a:lstStyle/>
          <a:p>
            <a:pPr marL="0" indent="0">
              <a:buNone/>
            </a:pPr>
            <a:r>
              <a:rPr lang="en-US" altLang="en-US" sz="2400" b="1" dirty="0"/>
              <a:t>Step 3 </a:t>
            </a:r>
            <a:r>
              <a:rPr lang="en-US" altLang="en-US" sz="2400" b="1" dirty="0" smtClean="0"/>
              <a:t>Draw </a:t>
            </a:r>
            <a:r>
              <a:rPr lang="en-US" altLang="en-US" sz="2400" b="1" dirty="0"/>
              <a:t>extended </a:t>
            </a:r>
            <a:r>
              <a:rPr lang="en-US" altLang="en-US" sz="2400" b="1" dirty="0" smtClean="0"/>
              <a:t>diagonals of </a:t>
            </a:r>
            <a:r>
              <a:rPr lang="en-US" altLang="en-US" sz="2400" b="1" dirty="0"/>
              <a:t>the rectangle to obtain </a:t>
            </a:r>
            <a:r>
              <a:rPr lang="en-US" altLang="en-US" sz="2400" b="1" dirty="0" smtClean="0"/>
              <a:t>the asymptotes</a:t>
            </a:r>
            <a:r>
              <a:rPr lang="en-US" altLang="en-US" sz="2400" b="1" dirty="0"/>
              <a:t>.</a:t>
            </a:r>
            <a:endParaRPr lang="en-US" sz="2400" dirty="0"/>
          </a:p>
        </p:txBody>
      </p:sp>
      <p:pic>
        <p:nvPicPr>
          <p:cNvPr id="4" name="Picture 3" descr="A rectangle is graphed with corners  (0, negative 3), (6, negative 3), (6, negative 7), and (0, negative 7).  A rising asymptote passes through corners (0, negative 7) and (6, negative 3). A falling asymptote passes through (0, negative 3) and (6, negative 3). All values estimat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31" y="2477492"/>
            <a:ext cx="3550191" cy="3619803"/>
          </a:xfrm>
          <a:prstGeom prst="rect">
            <a:avLst/>
          </a:prstGeom>
        </p:spPr>
      </p:pic>
    </p:spTree>
    <p:extLst>
      <p:ext uri="{BB962C8B-B14F-4D97-AF65-F5344CB8AC3E}">
        <p14:creationId xmlns:p14="http://schemas.microsoft.com/office/powerpoint/2010/main" val="184170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Objectives</a:t>
            </a:r>
            <a:endParaRPr lang="en-IN" dirty="0">
              <a:latin typeface="+mj-lt"/>
            </a:endParaRPr>
          </a:p>
        </p:txBody>
      </p:sp>
      <p:sp>
        <p:nvSpPr>
          <p:cNvPr id="3" name="Content Placeholder 2"/>
          <p:cNvSpPr>
            <a:spLocks noGrp="1"/>
          </p:cNvSpPr>
          <p:nvPr>
            <p:ph idx="1"/>
          </p:nvPr>
        </p:nvSpPr>
        <p:spPr>
          <a:xfrm>
            <a:off x="457200" y="1600200"/>
            <a:ext cx="7086600" cy="2666999"/>
          </a:xfrm>
        </p:spPr>
        <p:txBody>
          <a:bodyPr/>
          <a:lstStyle/>
          <a:p>
            <a:pPr marL="255600" indent="-255600">
              <a:buSzPct val="100000"/>
              <a:buFontTx/>
              <a:buChar char="•"/>
            </a:pPr>
            <a:r>
              <a:rPr lang="en-US" altLang="en-US" sz="2400" dirty="0"/>
              <a:t>Locate a hyperbola’s vertices and foci.</a:t>
            </a:r>
            <a:endParaRPr lang="en-US" altLang="en-US" sz="2400" dirty="0" smtClean="0"/>
          </a:p>
          <a:p>
            <a:pPr marL="255600" indent="-255600">
              <a:buSzPct val="100000"/>
              <a:buFontTx/>
              <a:buChar char="•"/>
            </a:pPr>
            <a:r>
              <a:rPr lang="en-US" altLang="en-US" sz="2400" dirty="0"/>
              <a:t>Write equations of hyperbolas in standard form</a:t>
            </a:r>
            <a:r>
              <a:rPr lang="en-US" altLang="en-US" sz="2400" dirty="0" smtClean="0"/>
              <a:t>.</a:t>
            </a:r>
          </a:p>
          <a:p>
            <a:pPr marL="255600" indent="-255600">
              <a:buSzPct val="100000"/>
              <a:buFontTx/>
              <a:buChar char="•"/>
            </a:pPr>
            <a:r>
              <a:rPr lang="en-US" altLang="en-US" sz="2400" dirty="0"/>
              <a:t>Graph hyperbolas centered at the origin</a:t>
            </a:r>
            <a:r>
              <a:rPr lang="en-US" altLang="en-US" sz="2400" dirty="0" smtClean="0"/>
              <a:t>.</a:t>
            </a:r>
          </a:p>
          <a:p>
            <a:pPr marL="255600" indent="-255600">
              <a:buSzPct val="100000"/>
              <a:buFontTx/>
              <a:buChar char="•"/>
            </a:pPr>
            <a:r>
              <a:rPr lang="en-US" altLang="en-US" sz="2400" dirty="0"/>
              <a:t>Graph hyperbolas not centered at the origin</a:t>
            </a:r>
            <a:r>
              <a:rPr lang="en-US" altLang="en-US" sz="2400" dirty="0" smtClean="0"/>
              <a:t>.</a:t>
            </a:r>
          </a:p>
          <a:p>
            <a:pPr marL="255600" indent="-255600">
              <a:buSzPct val="100000"/>
              <a:buFontTx/>
              <a:buChar char="•"/>
            </a:pPr>
            <a:r>
              <a:rPr lang="en-US" altLang="en-US" sz="2400" dirty="0"/>
              <a:t>Solve applied problems involving hyperbolas.</a:t>
            </a:r>
          </a:p>
        </p:txBody>
      </p:sp>
    </p:spTree>
    <p:extLst>
      <p:ext uri="{BB962C8B-B14F-4D97-AF65-F5344CB8AC3E}">
        <p14:creationId xmlns:p14="http://schemas.microsoft.com/office/powerpoint/2010/main" val="7800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(7 of 11)</a:t>
            </a:r>
            <a:endParaRPr lang="en-IN" sz="2000" b="0" dirty="0">
              <a:latin typeface="+mj-lt"/>
            </a:endParaRPr>
          </a:p>
        </p:txBody>
      </p:sp>
      <p:sp>
        <p:nvSpPr>
          <p:cNvPr id="3" name="Content Placeholder 2"/>
          <p:cNvSpPr>
            <a:spLocks noGrp="1"/>
          </p:cNvSpPr>
          <p:nvPr>
            <p:ph idx="1"/>
          </p:nvPr>
        </p:nvSpPr>
        <p:spPr>
          <a:xfrm>
            <a:off x="457200" y="1600201"/>
            <a:ext cx="4495800" cy="786962"/>
          </a:xfrm>
        </p:spPr>
        <p:txBody>
          <a:bodyPr/>
          <a:lstStyle/>
          <a:p>
            <a:pPr marL="0" indent="0">
              <a:spcBef>
                <a:spcPct val="0"/>
              </a:spcBef>
              <a:buNone/>
            </a:pPr>
            <a:r>
              <a:rPr lang="en-US" altLang="en-US" sz="2400" dirty="0"/>
              <a:t>The asymptotes for the </a:t>
            </a:r>
            <a:r>
              <a:rPr lang="en-US" altLang="en-US" sz="2400" dirty="0" smtClean="0"/>
              <a:t>unshifted hyperbola are</a:t>
            </a:r>
          </a:p>
        </p:txBody>
      </p:sp>
      <p:pic>
        <p:nvPicPr>
          <p:cNvPr id="8" name="Picture 7" descr="y = + or minus 2 thirds,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286" y="2490821"/>
            <a:ext cx="1182281" cy="621792"/>
          </a:xfrm>
          <a:prstGeom prst="rect">
            <a:avLst/>
          </a:prstGeom>
        </p:spPr>
      </p:pic>
      <p:sp>
        <p:nvSpPr>
          <p:cNvPr id="7" name="Content Placeholder 6"/>
          <p:cNvSpPr>
            <a:spLocks noGrp="1"/>
          </p:cNvSpPr>
          <p:nvPr>
            <p:ph idx="13"/>
          </p:nvPr>
        </p:nvSpPr>
        <p:spPr>
          <a:xfrm>
            <a:off x="457200" y="3200400"/>
            <a:ext cx="4191000" cy="762000"/>
          </a:xfrm>
        </p:spPr>
        <p:txBody>
          <a:bodyPr/>
          <a:lstStyle/>
          <a:p>
            <a:pPr marL="0" indent="0">
              <a:spcBef>
                <a:spcPct val="0"/>
              </a:spcBef>
              <a:buNone/>
            </a:pPr>
            <a:r>
              <a:rPr lang="en-US" altLang="en-US" sz="2400" dirty="0"/>
              <a:t>The asymptotes for the </a:t>
            </a:r>
            <a:r>
              <a:rPr lang="en-US" altLang="en-US" sz="2400" dirty="0" smtClean="0"/>
              <a:t>shifted hyperbola </a:t>
            </a:r>
            <a:r>
              <a:rPr lang="en-US" altLang="en-US" sz="2400" dirty="0"/>
              <a:t>are</a:t>
            </a:r>
            <a:endParaRPr lang="en-US" sz="2400" dirty="0"/>
          </a:p>
        </p:txBody>
      </p:sp>
      <p:pic>
        <p:nvPicPr>
          <p:cNvPr id="9" name="Picture 8" descr="y + 5 = + or minus 2 thirds, x minus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990083"/>
            <a:ext cx="2233198" cy="621792"/>
          </a:xfrm>
          <a:prstGeom prst="rect">
            <a:avLst/>
          </a:prstGeom>
        </p:spPr>
      </p:pic>
      <p:pic>
        <p:nvPicPr>
          <p:cNvPr id="4" name="Picture 9" descr="A rectangle is graphed with corners  (0, negative 3), (6, negative 3), (6, negative 7), and (0, negative 7).  A rising asymptote passes through  (0, negative 7) and (6, negative 3). A falling asymptote passes through (0, negative 3) and (6, negative 3). All values estim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731" y="2477492"/>
            <a:ext cx="3550191" cy="3619803"/>
          </a:xfrm>
          <a:prstGeom prst="rect">
            <a:avLst/>
          </a:prstGeom>
        </p:spPr>
      </p:pic>
    </p:spTree>
    <p:extLst>
      <p:ext uri="{BB962C8B-B14F-4D97-AF65-F5344CB8AC3E}">
        <p14:creationId xmlns:p14="http://schemas.microsoft.com/office/powerpoint/2010/main" val="88594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(8 of 11)</a:t>
            </a:r>
            <a:endParaRPr lang="en-IN" sz="2000" b="0" dirty="0">
              <a:latin typeface="+mj-lt"/>
            </a:endParaRPr>
          </a:p>
        </p:txBody>
      </p:sp>
      <p:sp>
        <p:nvSpPr>
          <p:cNvPr id="3" name="Content Placeholder 2"/>
          <p:cNvSpPr>
            <a:spLocks noGrp="1"/>
          </p:cNvSpPr>
          <p:nvPr>
            <p:ph idx="1"/>
          </p:nvPr>
        </p:nvSpPr>
        <p:spPr>
          <a:xfrm>
            <a:off x="457200" y="1600201"/>
            <a:ext cx="6060691" cy="457199"/>
          </a:xfrm>
        </p:spPr>
        <p:txBody>
          <a:bodyPr/>
          <a:lstStyle/>
          <a:p>
            <a:pPr marL="0" indent="0">
              <a:spcBef>
                <a:spcPct val="0"/>
              </a:spcBef>
              <a:buNone/>
            </a:pPr>
            <a:r>
              <a:rPr lang="en-US" altLang="en-US" sz="2400" dirty="0"/>
              <a:t>The asymptotes for the </a:t>
            </a:r>
            <a:r>
              <a:rPr lang="en-US" altLang="en-US" sz="2400" dirty="0" smtClean="0"/>
              <a:t>shifted hyperbola are</a:t>
            </a:r>
          </a:p>
        </p:txBody>
      </p:sp>
      <p:pic>
        <p:nvPicPr>
          <p:cNvPr id="6" name="Picture 5" descr="y + 5 = + or minus 2 thirds, x minus 3. y + 5 = 2 thirds, x minus 3. y + 5 = 2 thirds, x minus 1. y + 5 = 2 thirds, x minus 6. y + 5 = negative 2 thirds, x minus 3. y + 5 = negative 2 thirds, x + 1. y + 5 = negative 2 thirds, x minu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37951"/>
            <a:ext cx="4794495" cy="3428368"/>
          </a:xfrm>
          <a:prstGeom prst="rect">
            <a:avLst/>
          </a:prstGeom>
        </p:spPr>
      </p:pic>
    </p:spTree>
    <p:extLst>
      <p:ext uri="{BB962C8B-B14F-4D97-AF65-F5344CB8AC3E}">
        <p14:creationId xmlns:p14="http://schemas.microsoft.com/office/powerpoint/2010/main" val="216573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(9 of 11)</a:t>
            </a:r>
            <a:endParaRPr lang="en-IN" sz="2000" b="0" dirty="0">
              <a:latin typeface="+mj-lt"/>
            </a:endParaRPr>
          </a:p>
        </p:txBody>
      </p:sp>
      <p:sp>
        <p:nvSpPr>
          <p:cNvPr id="3" name="Content Placeholder 2"/>
          <p:cNvSpPr>
            <a:spLocks noGrp="1"/>
          </p:cNvSpPr>
          <p:nvPr>
            <p:ph idx="1"/>
          </p:nvPr>
        </p:nvSpPr>
        <p:spPr>
          <a:xfrm>
            <a:off x="457200" y="1600200"/>
            <a:ext cx="8229600" cy="762000"/>
          </a:xfrm>
        </p:spPr>
        <p:txBody>
          <a:bodyPr/>
          <a:lstStyle/>
          <a:p>
            <a:pPr marL="0" indent="0">
              <a:buNone/>
            </a:pPr>
            <a:r>
              <a:rPr lang="en-US" altLang="en-US" sz="2400" b="1" dirty="0"/>
              <a:t>Step 4 </a:t>
            </a:r>
            <a:r>
              <a:rPr lang="en-US" altLang="en-US" sz="2400" b="1" dirty="0" smtClean="0"/>
              <a:t>Draw </a:t>
            </a:r>
            <a:r>
              <a:rPr lang="en-US" altLang="en-US" sz="2400" b="1" dirty="0"/>
              <a:t>the two </a:t>
            </a:r>
            <a:r>
              <a:rPr lang="en-US" altLang="en-US" sz="2400" b="1" dirty="0" smtClean="0"/>
              <a:t>branches of </a:t>
            </a:r>
            <a:r>
              <a:rPr lang="en-US" altLang="en-US" sz="2400" b="1" dirty="0"/>
              <a:t>the hyperbola by starting </a:t>
            </a:r>
            <a:r>
              <a:rPr lang="en-US" altLang="en-US" sz="2400" b="1" dirty="0" smtClean="0"/>
              <a:t>at each </a:t>
            </a:r>
            <a:r>
              <a:rPr lang="en-US" altLang="en-US" sz="2400" b="1" dirty="0"/>
              <a:t>vertex and </a:t>
            </a:r>
            <a:r>
              <a:rPr lang="en-US" altLang="en-US" sz="2400" b="1" dirty="0" smtClean="0"/>
              <a:t>approaching the </a:t>
            </a:r>
            <a:r>
              <a:rPr lang="en-US" altLang="en-US" sz="2400" b="1" dirty="0"/>
              <a:t>asymptotes.</a:t>
            </a:r>
            <a:endParaRPr lang="en-US" sz="2400" dirty="0"/>
          </a:p>
        </p:txBody>
      </p:sp>
      <p:pic>
        <p:nvPicPr>
          <p:cNvPr id="11" name="Picture 4" descr="A hyperbola with a vertical transverse axis has a center at (3, negative 5) and corners  (3, negative 3) and (3, negative 7).  Branch 1 crosses the x-axis at (negative 4, 0) and (10, 0). Branch 2 crosses the y-axis at (0, negative 8).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077" y="2617737"/>
            <a:ext cx="3285068" cy="3332335"/>
          </a:xfrm>
          <a:prstGeom prst="rect">
            <a:avLst/>
          </a:prstGeom>
        </p:spPr>
      </p:pic>
    </p:spTree>
    <p:extLst>
      <p:ext uri="{BB962C8B-B14F-4D97-AF65-F5344CB8AC3E}">
        <p14:creationId xmlns:p14="http://schemas.microsoft.com/office/powerpoint/2010/main" val="426736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1534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(10 of 11)</a:t>
            </a:r>
            <a:endParaRPr lang="en-IN" sz="2000" b="0" dirty="0">
              <a:latin typeface="+mj-lt"/>
            </a:endParaRPr>
          </a:p>
        </p:txBody>
      </p:sp>
      <p:sp>
        <p:nvSpPr>
          <p:cNvPr id="3" name="Content Placeholder 2"/>
          <p:cNvSpPr>
            <a:spLocks noGrp="1"/>
          </p:cNvSpPr>
          <p:nvPr>
            <p:ph idx="1"/>
          </p:nvPr>
        </p:nvSpPr>
        <p:spPr>
          <a:xfrm>
            <a:off x="457200" y="1600200"/>
            <a:ext cx="5715000" cy="457200"/>
          </a:xfrm>
        </p:spPr>
        <p:txBody>
          <a:bodyPr/>
          <a:lstStyle/>
          <a:p>
            <a:pPr marL="0" indent="0">
              <a:buNone/>
            </a:pPr>
            <a:r>
              <a:rPr lang="en-US" altLang="en-US" sz="2400" dirty="0"/>
              <a:t>The foci are at (3, </a:t>
            </a:r>
            <a:r>
              <a:rPr lang="en-US" altLang="en-US" sz="2400" dirty="0" smtClean="0"/>
              <a:t>−5 − </a:t>
            </a:r>
            <a:r>
              <a:rPr lang="en-US" altLang="en-US" sz="2400" i="1" dirty="0"/>
              <a:t>c</a:t>
            </a:r>
            <a:r>
              <a:rPr lang="en-US" altLang="en-US" sz="2400" dirty="0"/>
              <a:t>) and (3, </a:t>
            </a:r>
            <a:r>
              <a:rPr lang="en-US" altLang="en-US" sz="2400" dirty="0" smtClean="0"/>
              <a:t>−5 </a:t>
            </a:r>
            <a:r>
              <a:rPr lang="en-US" altLang="en-US" sz="2400" dirty="0"/>
              <a:t>+ </a:t>
            </a:r>
            <a:r>
              <a:rPr lang="en-US" altLang="en-US" sz="2400" i="1" dirty="0"/>
              <a:t>c</a:t>
            </a:r>
            <a:r>
              <a:rPr lang="en-US" altLang="en-US" sz="2400" dirty="0" smtClean="0"/>
              <a:t>).</a:t>
            </a:r>
            <a:endParaRPr lang="en-US" sz="2400" dirty="0"/>
          </a:p>
        </p:txBody>
      </p:sp>
      <p:pic>
        <p:nvPicPr>
          <p:cNvPr id="9" name="Picture 8" descr="c squared = a squared + b squared. c squared = 4 + 9 = 13. c squared = the square root of 13. The foci are (3, negative 5 + the square root of 13) and (3, negative 5 minus the square root of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66" y="2215880"/>
            <a:ext cx="5882176" cy="2192764"/>
          </a:xfrm>
          <a:prstGeom prst="rect">
            <a:avLst/>
          </a:prstGeom>
        </p:spPr>
      </p:pic>
    </p:spTree>
    <p:extLst>
      <p:ext uri="{BB962C8B-B14F-4D97-AF65-F5344CB8AC3E}">
        <p14:creationId xmlns:p14="http://schemas.microsoft.com/office/powerpoint/2010/main" val="378717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Graphing </a:t>
            </a:r>
            <a:r>
              <a:rPr lang="en-US" altLang="en-US" sz="3600" dirty="0">
                <a:latin typeface="+mj-lt"/>
              </a:rPr>
              <a:t>a Hyperbola Centered at (</a:t>
            </a:r>
            <a:r>
              <a:rPr lang="en-US" altLang="en-US" sz="3600" i="1" dirty="0">
                <a:latin typeface="+mj-lt"/>
              </a:rPr>
              <a:t>h</a:t>
            </a:r>
            <a:r>
              <a:rPr lang="en-US" altLang="en-US" sz="3600" dirty="0">
                <a:latin typeface="+mj-lt"/>
              </a:rPr>
              <a:t>,</a:t>
            </a:r>
            <a:r>
              <a:rPr lang="en-US" altLang="en-US" sz="3600" i="1" dirty="0">
                <a:latin typeface="+mj-lt"/>
              </a:rPr>
              <a:t> k</a:t>
            </a:r>
            <a:r>
              <a:rPr lang="en-US" altLang="en-US" sz="3600" dirty="0">
                <a:latin typeface="+mj-lt"/>
              </a:rPr>
              <a:t>)</a:t>
            </a:r>
            <a:r>
              <a:rPr lang="en-US" altLang="en-US" sz="3600" dirty="0" smtClean="0">
                <a:latin typeface="+mj-lt"/>
              </a:rPr>
              <a:t> </a:t>
            </a:r>
            <a:r>
              <a:rPr lang="en-US" altLang="en-US" sz="2000" b="0" dirty="0" smtClean="0">
                <a:latin typeface="+mj-lt"/>
              </a:rPr>
              <a:t>(11 of 11)</a:t>
            </a:r>
            <a:endParaRPr lang="en-IN" sz="2000" b="0" dirty="0">
              <a:latin typeface="+mj-lt"/>
            </a:endParaRPr>
          </a:p>
        </p:txBody>
      </p:sp>
      <p:sp>
        <p:nvSpPr>
          <p:cNvPr id="3" name="Content Placeholder 2"/>
          <p:cNvSpPr>
            <a:spLocks noGrp="1"/>
          </p:cNvSpPr>
          <p:nvPr>
            <p:ph idx="1"/>
          </p:nvPr>
        </p:nvSpPr>
        <p:spPr>
          <a:xfrm>
            <a:off x="457200" y="1600201"/>
            <a:ext cx="4876800" cy="380999"/>
          </a:xfrm>
        </p:spPr>
        <p:txBody>
          <a:bodyPr/>
          <a:lstStyle/>
          <a:p>
            <a:pPr marL="0" indent="0">
              <a:buNone/>
            </a:pPr>
            <a:r>
              <a:rPr lang="en-US" altLang="en-US" sz="2400" dirty="0"/>
              <a:t>The vertices are (3, </a:t>
            </a:r>
            <a:r>
              <a:rPr lang="en-US" altLang="en-US" sz="2400" dirty="0" smtClean="0"/>
              <a:t>−3) and </a:t>
            </a:r>
            <a:r>
              <a:rPr lang="en-US" altLang="en-US" sz="2400" dirty="0"/>
              <a:t>(3, </a:t>
            </a:r>
            <a:r>
              <a:rPr lang="en-US" altLang="en-US" sz="2400" dirty="0" smtClean="0"/>
              <a:t>−7).</a:t>
            </a:r>
            <a:endParaRPr lang="en-US" altLang="en-US" sz="2400" dirty="0"/>
          </a:p>
        </p:txBody>
      </p:sp>
      <p:pic>
        <p:nvPicPr>
          <p:cNvPr id="5" name="Picture 4" descr="The foci are (3, negative 5 + the square root of 13) and (3, negative 5 minus the square root of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4" y="2224682"/>
            <a:ext cx="4107083" cy="2227573"/>
          </a:xfrm>
          <a:prstGeom prst="rect">
            <a:avLst/>
          </a:prstGeom>
        </p:spPr>
      </p:pic>
      <p:sp>
        <p:nvSpPr>
          <p:cNvPr id="4" name="Content Placeholder 3"/>
          <p:cNvSpPr>
            <a:spLocks noGrp="1"/>
          </p:cNvSpPr>
          <p:nvPr>
            <p:ph idx="13"/>
          </p:nvPr>
        </p:nvSpPr>
        <p:spPr>
          <a:xfrm>
            <a:off x="457200" y="4876800"/>
            <a:ext cx="2640873" cy="381000"/>
          </a:xfrm>
        </p:spPr>
        <p:txBody>
          <a:bodyPr/>
          <a:lstStyle/>
          <a:p>
            <a:pPr marL="0" indent="0">
              <a:buNone/>
            </a:pPr>
            <a:r>
              <a:rPr lang="en-US" altLang="en-US" sz="2200" dirty="0"/>
              <a:t>The center is (3, </a:t>
            </a:r>
            <a:r>
              <a:rPr lang="en-US" altLang="en-US" sz="2200" dirty="0" smtClean="0"/>
              <a:t>−5</a:t>
            </a:r>
            <a:r>
              <a:rPr lang="en-US" altLang="en-US" sz="2200" dirty="0"/>
              <a:t>).</a:t>
            </a:r>
            <a:endParaRPr lang="en-US" sz="2200" dirty="0"/>
          </a:p>
        </p:txBody>
      </p:sp>
      <p:pic>
        <p:nvPicPr>
          <p:cNvPr id="19" name="Picture 8" descr="A hyperbola has branches opening up and down, approaching the two asympto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927" y="2460178"/>
            <a:ext cx="3583961" cy="3635653"/>
          </a:xfrm>
          <a:prstGeom prst="rect">
            <a:avLst/>
          </a:prstGeom>
        </p:spPr>
      </p:pic>
    </p:spTree>
    <p:extLst>
      <p:ext uri="{BB962C8B-B14F-4D97-AF65-F5344CB8AC3E}">
        <p14:creationId xmlns:p14="http://schemas.microsoft.com/office/powerpoint/2010/main" val="332630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An </a:t>
            </a:r>
            <a:r>
              <a:rPr lang="en-US" altLang="en-US" sz="3600" dirty="0">
                <a:latin typeface="+mj-lt"/>
              </a:rPr>
              <a:t>Application Involving Hyperbolas</a:t>
            </a:r>
            <a:r>
              <a:rPr lang="en-US" altLang="en-US" sz="3600" dirty="0" smtClean="0">
                <a:latin typeface="+mj-lt"/>
              </a:rPr>
              <a:t> </a:t>
            </a:r>
            <a:r>
              <a:rPr lang="en-US" altLang="en-US" sz="2000" b="0" dirty="0" smtClean="0">
                <a:latin typeface="+mj-lt"/>
              </a:rPr>
              <a:t>(1 of 4)</a:t>
            </a:r>
            <a:endParaRPr lang="en-IN" sz="2000" b="0" dirty="0">
              <a:latin typeface="+mj-lt"/>
            </a:endParaRPr>
          </a:p>
        </p:txBody>
      </p:sp>
      <p:sp>
        <p:nvSpPr>
          <p:cNvPr id="3" name="Content Placeholder 2"/>
          <p:cNvSpPr>
            <a:spLocks noGrp="1"/>
          </p:cNvSpPr>
          <p:nvPr>
            <p:ph idx="1"/>
          </p:nvPr>
        </p:nvSpPr>
        <p:spPr>
          <a:xfrm>
            <a:off x="457200" y="1600201"/>
            <a:ext cx="8001000" cy="1905000"/>
          </a:xfrm>
        </p:spPr>
        <p:txBody>
          <a:bodyPr/>
          <a:lstStyle/>
          <a:p>
            <a:pPr marL="0" indent="0">
              <a:buNone/>
            </a:pPr>
            <a:r>
              <a:rPr lang="en-US" altLang="en-US" sz="2400" dirty="0"/>
              <a:t>An explosion is recorded by two microphones that are 2 miles apart. </a:t>
            </a:r>
            <a:r>
              <a:rPr lang="en-US" altLang="en-US" sz="2400" dirty="0" smtClean="0"/>
              <a:t>Microphone </a:t>
            </a:r>
            <a:r>
              <a:rPr lang="en-US" altLang="en-US" sz="2400" i="1" dirty="0"/>
              <a:t>M</a:t>
            </a:r>
            <a:r>
              <a:rPr lang="en-US" altLang="en-US" sz="2400" baseline="-25000" dirty="0"/>
              <a:t>1</a:t>
            </a:r>
            <a:r>
              <a:rPr lang="en-US" altLang="en-US" sz="2400" dirty="0"/>
              <a:t> receives the sound 3 seconds before microphone </a:t>
            </a:r>
            <a:r>
              <a:rPr lang="en-US" altLang="en-US" sz="2400" i="1" dirty="0"/>
              <a:t>M</a:t>
            </a:r>
            <a:r>
              <a:rPr lang="en-US" altLang="en-US" sz="2400" baseline="-25000" dirty="0"/>
              <a:t>2</a:t>
            </a:r>
            <a:r>
              <a:rPr lang="en-US" altLang="en-US" sz="2400" dirty="0"/>
              <a:t>. </a:t>
            </a:r>
            <a:r>
              <a:rPr lang="en-US" altLang="en-US" sz="2400" dirty="0" smtClean="0"/>
              <a:t>Assuming </a:t>
            </a:r>
            <a:r>
              <a:rPr lang="en-US" altLang="en-US" sz="2400" dirty="0"/>
              <a:t>sound travels at 1100 feet per second, determine the possible locations of the explosion relative to the location of the microphones.</a:t>
            </a:r>
            <a:endParaRPr lang="en-US" sz="2400" dirty="0"/>
          </a:p>
        </p:txBody>
      </p:sp>
      <p:sp>
        <p:nvSpPr>
          <p:cNvPr id="4" name="Content Placeholder 3"/>
          <p:cNvSpPr>
            <a:spLocks noGrp="1"/>
          </p:cNvSpPr>
          <p:nvPr>
            <p:ph idx="13"/>
          </p:nvPr>
        </p:nvSpPr>
        <p:spPr>
          <a:xfrm>
            <a:off x="457200" y="3703637"/>
            <a:ext cx="3352800" cy="2163763"/>
          </a:xfrm>
        </p:spPr>
        <p:txBody>
          <a:bodyPr/>
          <a:lstStyle/>
          <a:p>
            <a:pPr marL="0" indent="0">
              <a:buNone/>
            </a:pPr>
            <a:r>
              <a:rPr lang="en-US" altLang="en-US" sz="2400" dirty="0"/>
              <a:t>Solution:</a:t>
            </a:r>
          </a:p>
          <a:p>
            <a:pPr marL="0" indent="0">
              <a:buNone/>
            </a:pPr>
            <a:r>
              <a:rPr lang="en-US" altLang="en-US" sz="2400" dirty="0"/>
              <a:t>We begin by putting </a:t>
            </a:r>
            <a:r>
              <a:rPr lang="en-US" altLang="en-US" sz="2400" dirty="0" smtClean="0"/>
              <a:t>the microphones </a:t>
            </a:r>
            <a:r>
              <a:rPr lang="en-US" altLang="en-US" sz="2400" dirty="0"/>
              <a:t>in a </a:t>
            </a:r>
            <a:r>
              <a:rPr lang="en-US" altLang="en-US" sz="2400" dirty="0" smtClean="0"/>
              <a:t>coordinate system</a:t>
            </a:r>
            <a:r>
              <a:rPr lang="en-US" altLang="en-US" sz="2400" dirty="0"/>
              <a:t>.</a:t>
            </a:r>
            <a:endParaRPr lang="en-US" sz="2400" dirty="0"/>
          </a:p>
        </p:txBody>
      </p:sp>
      <p:pic>
        <p:nvPicPr>
          <p:cNvPr id="7" name="Picture 6" descr="A graph of a branch of a hyperbola, opening right from (2200, 0). Lines connect point P (x, y), the explosion, on the curve, to points M sub 1 (5280, 0) and  M sub 2 (negative 5280, 0).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803" y="3581400"/>
            <a:ext cx="3923797" cy="2576060"/>
          </a:xfrm>
          <a:prstGeom prst="rect">
            <a:avLst/>
          </a:prstGeom>
        </p:spPr>
      </p:pic>
    </p:spTree>
    <p:extLst>
      <p:ext uri="{BB962C8B-B14F-4D97-AF65-F5344CB8AC3E}">
        <p14:creationId xmlns:p14="http://schemas.microsoft.com/office/powerpoint/2010/main" val="80228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An </a:t>
            </a:r>
            <a:r>
              <a:rPr lang="en-US" altLang="en-US" sz="3600" dirty="0">
                <a:latin typeface="+mj-lt"/>
              </a:rPr>
              <a:t>Application Involving Hyperbolas</a:t>
            </a:r>
            <a:r>
              <a:rPr lang="en-US" altLang="en-US" sz="3600" dirty="0" smtClean="0">
                <a:latin typeface="+mj-lt"/>
              </a:rPr>
              <a:t> </a:t>
            </a:r>
            <a:r>
              <a:rPr lang="en-US" altLang="en-US" sz="2000" b="0" dirty="0" smtClean="0">
                <a:latin typeface="+mj-lt"/>
              </a:rPr>
              <a:t>(2 of 4)</a:t>
            </a:r>
            <a:endParaRPr lang="en-IN" sz="2000" b="0" dirty="0">
              <a:latin typeface="+mj-lt"/>
            </a:endParaRPr>
          </a:p>
        </p:txBody>
      </p:sp>
      <p:pic>
        <p:nvPicPr>
          <p:cNvPr id="8" name="Picture 7" descr="A graph of a  branch of a hyperbola, from (2200, 0). Lines connect point P (x, y), the explosion, on the curve to points M sub 1 (5280, 0) to  M sub 2 (negative 5280, 0).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655" y="1767340"/>
            <a:ext cx="3923797" cy="2576060"/>
          </a:xfrm>
          <a:prstGeom prst="rect">
            <a:avLst/>
          </a:prstGeom>
        </p:spPr>
      </p:pic>
      <p:sp>
        <p:nvSpPr>
          <p:cNvPr id="3" name="Content Placeholder 2"/>
          <p:cNvSpPr>
            <a:spLocks noGrp="1"/>
          </p:cNvSpPr>
          <p:nvPr>
            <p:ph idx="1"/>
          </p:nvPr>
        </p:nvSpPr>
        <p:spPr>
          <a:xfrm>
            <a:off x="457200" y="1600200"/>
            <a:ext cx="4419600" cy="4648199"/>
          </a:xfrm>
        </p:spPr>
        <p:txBody>
          <a:bodyPr/>
          <a:lstStyle/>
          <a:p>
            <a:pPr marL="0" indent="0">
              <a:buNone/>
            </a:pPr>
            <a:r>
              <a:rPr lang="en-US" altLang="en-US" sz="2400" dirty="0"/>
              <a:t>We know that </a:t>
            </a:r>
            <a:r>
              <a:rPr lang="en-US" altLang="en-US" sz="2400" i="1" dirty="0"/>
              <a:t>M</a:t>
            </a:r>
            <a:r>
              <a:rPr lang="en-US" altLang="en-US" sz="2400" baseline="-25000" dirty="0"/>
              <a:t>1</a:t>
            </a:r>
            <a:r>
              <a:rPr lang="en-US" altLang="en-US" sz="2400" dirty="0"/>
              <a:t> received the sound 3 seconds before </a:t>
            </a:r>
            <a:r>
              <a:rPr lang="en-US" altLang="en-US" sz="2400" i="1" dirty="0" smtClean="0"/>
              <a:t>M</a:t>
            </a:r>
            <a:r>
              <a:rPr lang="en-US" altLang="en-US" sz="2400" baseline="-25000" dirty="0" smtClean="0"/>
              <a:t>2</a:t>
            </a:r>
            <a:r>
              <a:rPr lang="en-US" altLang="en-US" sz="2400" dirty="0" smtClean="0"/>
              <a:t>. Because </a:t>
            </a:r>
            <a:r>
              <a:rPr lang="en-US" altLang="en-US" sz="2400" dirty="0"/>
              <a:t>sound travels at 1100 feet per second, the difference between the distance from </a:t>
            </a:r>
            <a:r>
              <a:rPr lang="en-US" altLang="en-US" sz="2400" i="1" dirty="0"/>
              <a:t>P</a:t>
            </a:r>
            <a:r>
              <a:rPr lang="en-US" altLang="en-US" sz="2400" dirty="0"/>
              <a:t> to </a:t>
            </a:r>
            <a:r>
              <a:rPr lang="en-US" altLang="en-US" sz="2400" i="1" dirty="0"/>
              <a:t>M</a:t>
            </a:r>
            <a:r>
              <a:rPr lang="en-US" altLang="en-US" sz="2400" baseline="-25000" dirty="0"/>
              <a:t>1</a:t>
            </a:r>
            <a:r>
              <a:rPr lang="en-US" altLang="en-US" sz="2400" dirty="0"/>
              <a:t> and the distance from </a:t>
            </a:r>
            <a:r>
              <a:rPr lang="en-US" altLang="en-US" sz="2400" i="1" dirty="0"/>
              <a:t>P</a:t>
            </a:r>
            <a:r>
              <a:rPr lang="en-US" altLang="en-US" sz="2400" dirty="0"/>
              <a:t> to </a:t>
            </a:r>
            <a:r>
              <a:rPr lang="en-US" altLang="en-US" sz="2400" i="1" dirty="0"/>
              <a:t>M</a:t>
            </a:r>
            <a:r>
              <a:rPr lang="en-US" altLang="en-US" sz="2400" baseline="-25000" dirty="0"/>
              <a:t>2</a:t>
            </a:r>
            <a:r>
              <a:rPr lang="en-US" altLang="en-US" sz="2400" dirty="0"/>
              <a:t> is 3300 feet. </a:t>
            </a:r>
            <a:r>
              <a:rPr lang="en-US" altLang="en-US" sz="2400" dirty="0" smtClean="0"/>
              <a:t>The </a:t>
            </a:r>
            <a:r>
              <a:rPr lang="en-US" altLang="en-US" sz="2400" dirty="0"/>
              <a:t>set of all points </a:t>
            </a:r>
            <a:r>
              <a:rPr lang="en-US" altLang="en-US" sz="2400" i="1" dirty="0"/>
              <a:t>P</a:t>
            </a:r>
            <a:r>
              <a:rPr lang="en-US" altLang="en-US" sz="2400" dirty="0"/>
              <a:t> (or locations of the </a:t>
            </a:r>
            <a:r>
              <a:rPr lang="en-US" altLang="en-US" sz="2400" dirty="0" smtClean="0"/>
              <a:t>explosion) satisfying </a:t>
            </a:r>
            <a:r>
              <a:rPr lang="en-US" altLang="en-US" sz="2400" dirty="0"/>
              <a:t>these </a:t>
            </a:r>
            <a:r>
              <a:rPr lang="en-US" altLang="en-US" sz="2400" dirty="0" smtClean="0"/>
              <a:t>conditions fits </a:t>
            </a:r>
            <a:r>
              <a:rPr lang="en-US" altLang="en-US" sz="2400" dirty="0"/>
              <a:t>the definition of a </a:t>
            </a:r>
            <a:r>
              <a:rPr lang="en-US" altLang="en-US" sz="2400" dirty="0" smtClean="0"/>
              <a:t>hyperbola</a:t>
            </a:r>
            <a:r>
              <a:rPr lang="en-US" altLang="en-US" sz="2400" dirty="0"/>
              <a:t>, with </a:t>
            </a:r>
            <a:r>
              <a:rPr lang="en-US" altLang="en-US" sz="2400" dirty="0" smtClean="0"/>
              <a:t>microphones </a:t>
            </a:r>
            <a:r>
              <a:rPr lang="en-US" altLang="en-US" sz="2400" i="1" dirty="0" smtClean="0"/>
              <a:t>M</a:t>
            </a:r>
            <a:r>
              <a:rPr lang="en-US" altLang="en-US" sz="2400" baseline="-25000" dirty="0" smtClean="0"/>
              <a:t>1</a:t>
            </a:r>
            <a:r>
              <a:rPr lang="en-US" altLang="en-US" sz="2400" dirty="0" smtClean="0"/>
              <a:t> </a:t>
            </a:r>
            <a:r>
              <a:rPr lang="en-US" altLang="en-US" sz="2400" dirty="0"/>
              <a:t>and </a:t>
            </a:r>
            <a:r>
              <a:rPr lang="en-US" altLang="en-US" sz="2400" i="1" dirty="0"/>
              <a:t>M</a:t>
            </a:r>
            <a:r>
              <a:rPr lang="en-US" altLang="en-US" sz="2400" baseline="-25000" dirty="0"/>
              <a:t>2</a:t>
            </a:r>
            <a:r>
              <a:rPr lang="en-US" altLang="en-US" sz="2400" dirty="0"/>
              <a:t> at the foci.</a:t>
            </a:r>
            <a:endParaRPr lang="en-US" sz="2400" dirty="0"/>
          </a:p>
        </p:txBody>
      </p:sp>
    </p:spTree>
    <p:extLst>
      <p:ext uri="{BB962C8B-B14F-4D97-AF65-F5344CB8AC3E}">
        <p14:creationId xmlns:p14="http://schemas.microsoft.com/office/powerpoint/2010/main" val="14300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An </a:t>
            </a:r>
            <a:r>
              <a:rPr lang="en-US" altLang="en-US" sz="3600" dirty="0">
                <a:latin typeface="+mj-lt"/>
              </a:rPr>
              <a:t>Application Involving Hyperbolas</a:t>
            </a:r>
            <a:r>
              <a:rPr lang="en-US" altLang="en-US" sz="3600" dirty="0" smtClean="0">
                <a:latin typeface="+mj-lt"/>
              </a:rPr>
              <a:t> </a:t>
            </a:r>
            <a:r>
              <a:rPr lang="en-US" altLang="en-US" sz="2000" b="0" dirty="0" smtClean="0">
                <a:latin typeface="+mj-lt"/>
              </a:rPr>
              <a:t>(3 of 4)</a:t>
            </a:r>
            <a:endParaRPr lang="en-IN" sz="2000" b="0" dirty="0">
              <a:latin typeface="+mj-lt"/>
            </a:endParaRPr>
          </a:p>
        </p:txBody>
      </p:sp>
      <p:sp>
        <p:nvSpPr>
          <p:cNvPr id="3" name="Content Placeholder 2"/>
          <p:cNvSpPr>
            <a:spLocks noGrp="1"/>
          </p:cNvSpPr>
          <p:nvPr>
            <p:ph idx="1"/>
          </p:nvPr>
        </p:nvSpPr>
        <p:spPr>
          <a:xfrm>
            <a:off x="457200" y="1600201"/>
            <a:ext cx="8001000" cy="761999"/>
          </a:xfrm>
        </p:spPr>
        <p:txBody>
          <a:bodyPr/>
          <a:lstStyle/>
          <a:p>
            <a:pPr marL="0" indent="0">
              <a:buNone/>
            </a:pPr>
            <a:r>
              <a:rPr lang="en-US" altLang="en-US" sz="2400" dirty="0"/>
              <a:t>We will use the standard form of the hyperbola’s </a:t>
            </a:r>
            <a:r>
              <a:rPr lang="en-US" altLang="en-US" sz="2400" dirty="0" smtClean="0"/>
              <a:t>equation. </a:t>
            </a:r>
            <a:r>
              <a:rPr lang="en-US" altLang="en-US" sz="2400" i="1" dirty="0" smtClean="0"/>
              <a:t>P</a:t>
            </a:r>
            <a:r>
              <a:rPr lang="en-US" altLang="en-US" sz="2400" dirty="0" smtClean="0"/>
              <a:t>(</a:t>
            </a:r>
            <a:r>
              <a:rPr lang="en-US" altLang="en-US" sz="2400" i="1" dirty="0" smtClean="0"/>
              <a:t>x</a:t>
            </a:r>
            <a:r>
              <a:rPr lang="en-US" altLang="en-US" sz="2400" dirty="0"/>
              <a:t>, </a:t>
            </a:r>
            <a:r>
              <a:rPr lang="en-US" altLang="en-US" sz="2400" i="1" dirty="0"/>
              <a:t>y</a:t>
            </a:r>
            <a:r>
              <a:rPr lang="en-US" altLang="en-US" sz="2400" dirty="0"/>
              <a:t>), the explosion point, lies on this hyperbola.</a:t>
            </a:r>
            <a:endParaRPr lang="en-US" sz="2400" dirty="0"/>
          </a:p>
        </p:txBody>
      </p:sp>
      <p:pic>
        <p:nvPicPr>
          <p:cNvPr id="5" name="Picture 4" descr="x squared, over, a squared, minus, y squared, over, b squared =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434" y="2541141"/>
            <a:ext cx="1392232" cy="730920"/>
          </a:xfrm>
          <a:prstGeom prst="rect">
            <a:avLst/>
          </a:prstGeom>
        </p:spPr>
      </p:pic>
      <p:sp>
        <p:nvSpPr>
          <p:cNvPr id="4" name="Content Placeholder 3"/>
          <p:cNvSpPr>
            <a:spLocks noGrp="1"/>
          </p:cNvSpPr>
          <p:nvPr>
            <p:ph idx="13"/>
          </p:nvPr>
        </p:nvSpPr>
        <p:spPr>
          <a:xfrm>
            <a:off x="457200" y="3429000"/>
            <a:ext cx="8001000" cy="792163"/>
          </a:xfrm>
        </p:spPr>
        <p:txBody>
          <a:bodyPr/>
          <a:lstStyle/>
          <a:p>
            <a:pPr marL="0" indent="0">
              <a:buNone/>
            </a:pPr>
            <a:r>
              <a:rPr lang="en-US" altLang="en-US" sz="2400" dirty="0"/>
              <a:t>The differences between the distances is 3300 feet. </a:t>
            </a:r>
            <a:r>
              <a:rPr lang="en-US" altLang="en-US" sz="2400" dirty="0" smtClean="0"/>
              <a:t>Thus, 2</a:t>
            </a:r>
            <a:r>
              <a:rPr lang="en-US" altLang="en-US" sz="2400" i="1" dirty="0" smtClean="0"/>
              <a:t>a</a:t>
            </a:r>
            <a:r>
              <a:rPr lang="en-US" altLang="en-US" sz="2400" dirty="0" smtClean="0"/>
              <a:t> </a:t>
            </a:r>
            <a:r>
              <a:rPr lang="en-US" altLang="en-US" sz="2400" dirty="0"/>
              <a:t>= 3300 and </a:t>
            </a:r>
            <a:r>
              <a:rPr lang="en-US" altLang="en-US" sz="2400" i="1" dirty="0"/>
              <a:t>a</a:t>
            </a:r>
            <a:r>
              <a:rPr lang="en-US" altLang="en-US" sz="2400" dirty="0"/>
              <a:t> = 1650.</a:t>
            </a:r>
            <a:endParaRPr lang="en-US" sz="2400" dirty="0"/>
          </a:p>
        </p:txBody>
      </p:sp>
      <p:pic>
        <p:nvPicPr>
          <p:cNvPr id="10" name="Picture 5" descr="x squared, over, 1650 squared, minus, y squared, over, b squared = 1. x squared, over, 2,722,500, minus, y squared, over, b squared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876" y="4343400"/>
            <a:ext cx="4951124" cy="765728"/>
          </a:xfrm>
          <a:prstGeom prst="rect">
            <a:avLst/>
          </a:prstGeom>
        </p:spPr>
      </p:pic>
    </p:spTree>
    <p:extLst>
      <p:ext uri="{BB962C8B-B14F-4D97-AF65-F5344CB8AC3E}">
        <p14:creationId xmlns:p14="http://schemas.microsoft.com/office/powerpoint/2010/main" val="362508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a:latin typeface="+mj-lt"/>
              </a:rPr>
              <a:t>Example: </a:t>
            </a:r>
            <a:r>
              <a:rPr lang="en-US" altLang="en-US" sz="3600" dirty="0" smtClean="0">
                <a:latin typeface="+mj-lt"/>
              </a:rPr>
              <a:t>An </a:t>
            </a:r>
            <a:r>
              <a:rPr lang="en-US" altLang="en-US" sz="3600" dirty="0">
                <a:latin typeface="+mj-lt"/>
              </a:rPr>
              <a:t>Application Involving Hyperbolas</a:t>
            </a:r>
            <a:r>
              <a:rPr lang="en-US" altLang="en-US" sz="3600" dirty="0" smtClean="0">
                <a:latin typeface="+mj-lt"/>
              </a:rPr>
              <a:t> </a:t>
            </a:r>
            <a:r>
              <a:rPr lang="en-US" altLang="en-US" sz="2000" b="0" dirty="0" smtClean="0">
                <a:latin typeface="+mj-lt"/>
              </a:rPr>
              <a:t>(4 of 4)</a:t>
            </a:r>
            <a:endParaRPr lang="en-IN" sz="2000" b="0" dirty="0">
              <a:latin typeface="+mj-lt"/>
            </a:endParaRPr>
          </a:p>
        </p:txBody>
      </p:sp>
      <p:sp>
        <p:nvSpPr>
          <p:cNvPr id="3" name="Content Placeholder 2"/>
          <p:cNvSpPr>
            <a:spLocks noGrp="1"/>
          </p:cNvSpPr>
          <p:nvPr>
            <p:ph idx="1"/>
          </p:nvPr>
        </p:nvSpPr>
        <p:spPr>
          <a:xfrm>
            <a:off x="457200" y="1600201"/>
            <a:ext cx="7924800" cy="761999"/>
          </a:xfrm>
        </p:spPr>
        <p:txBody>
          <a:bodyPr/>
          <a:lstStyle/>
          <a:p>
            <a:pPr marL="0" indent="0">
              <a:buNone/>
            </a:pPr>
            <a:r>
              <a:rPr lang="en-US" altLang="en-US" sz="2400" dirty="0"/>
              <a:t>The distance from the center, (0, 0), to either focus, </a:t>
            </a:r>
            <a:r>
              <a:rPr lang="en-US" altLang="en-US" sz="2400" dirty="0" smtClean="0"/>
              <a:t>(−5280</a:t>
            </a:r>
            <a:r>
              <a:rPr lang="en-US" altLang="en-US" sz="2400" dirty="0"/>
              <a:t>, 0) or (5280, 0), is 5280. </a:t>
            </a:r>
            <a:r>
              <a:rPr lang="en-US" altLang="en-US" sz="2400" dirty="0" smtClean="0"/>
              <a:t>Thus</a:t>
            </a:r>
            <a:r>
              <a:rPr lang="en-US" altLang="en-US" sz="2400" dirty="0"/>
              <a:t>, </a:t>
            </a:r>
            <a:r>
              <a:rPr lang="en-US" altLang="en-US" sz="2400" i="1" dirty="0"/>
              <a:t>c</a:t>
            </a:r>
            <a:r>
              <a:rPr lang="en-US" altLang="en-US" sz="2400" dirty="0"/>
              <a:t> = 5280.</a:t>
            </a:r>
            <a:endParaRPr lang="en-US" sz="2400" dirty="0"/>
          </a:p>
        </p:txBody>
      </p:sp>
      <p:pic>
        <p:nvPicPr>
          <p:cNvPr id="14" name="Picture 8" descr="c squared = a squared + b squared. 5280 squared = 1650 squared + b squared. b squared = 5280 squared minus 1650 squared = 25,155,9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9" y="2454026"/>
            <a:ext cx="4881515" cy="1383532"/>
          </a:xfrm>
          <a:prstGeom prst="rect">
            <a:avLst/>
          </a:prstGeom>
        </p:spPr>
      </p:pic>
      <p:pic>
        <p:nvPicPr>
          <p:cNvPr id="7" name="Picture 9" descr="The equation of the hyperbola with a microphone at each focus is, x squared, over, 2,722,500, minus, y squared, over, 25,155,900,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64" y="4009483"/>
            <a:ext cx="6989710" cy="1140289"/>
          </a:xfrm>
          <a:prstGeom prst="rect">
            <a:avLst/>
          </a:prstGeom>
        </p:spPr>
      </p:pic>
      <p:sp>
        <p:nvSpPr>
          <p:cNvPr id="4" name="Content Placeholder 3"/>
          <p:cNvSpPr>
            <a:spLocks noGrp="1"/>
          </p:cNvSpPr>
          <p:nvPr>
            <p:ph idx="13"/>
          </p:nvPr>
        </p:nvSpPr>
        <p:spPr>
          <a:xfrm>
            <a:off x="457200" y="5240382"/>
            <a:ext cx="8229600" cy="1066800"/>
          </a:xfrm>
        </p:spPr>
        <p:txBody>
          <a:bodyPr/>
          <a:lstStyle/>
          <a:p>
            <a:pPr marL="0" indent="0">
              <a:buNone/>
            </a:pPr>
            <a:r>
              <a:rPr lang="en-US" altLang="en-US" sz="2400" dirty="0"/>
              <a:t>We can conclude that the explosion occurred somewhere </a:t>
            </a:r>
            <a:r>
              <a:rPr lang="en-US" altLang="en-US" sz="2400" dirty="0" smtClean="0"/>
              <a:t>on the </a:t>
            </a:r>
            <a:r>
              <a:rPr lang="en-US" altLang="en-US" sz="2400" dirty="0"/>
              <a:t>right branch (the branch closer to </a:t>
            </a:r>
            <a:r>
              <a:rPr lang="en-US" altLang="en-US" sz="2400" i="1" dirty="0"/>
              <a:t>M</a:t>
            </a:r>
            <a:r>
              <a:rPr lang="en-US" altLang="en-US" sz="2400" baseline="-25000" dirty="0"/>
              <a:t>1</a:t>
            </a:r>
            <a:r>
              <a:rPr lang="en-US" altLang="en-US" sz="2400" dirty="0"/>
              <a:t>) of the </a:t>
            </a:r>
            <a:r>
              <a:rPr lang="en-US" altLang="en-US" sz="2400" dirty="0" smtClean="0"/>
              <a:t>hyperbola given </a:t>
            </a:r>
            <a:r>
              <a:rPr lang="en-US" altLang="en-US" sz="2400" dirty="0"/>
              <a:t>by this equation.</a:t>
            </a:r>
            <a:endParaRPr lang="en-US" sz="2400" dirty="0"/>
          </a:p>
        </p:txBody>
      </p:sp>
    </p:spTree>
    <p:extLst>
      <p:ext uri="{BB962C8B-B14F-4D97-AF65-F5344CB8AC3E}">
        <p14:creationId xmlns:p14="http://schemas.microsoft.com/office/powerpoint/2010/main" val="146358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Definition of a Hyperbola</a:t>
            </a:r>
            <a:endParaRPr lang="en-IN" dirty="0">
              <a:latin typeface="+mj-lt"/>
            </a:endParaRPr>
          </a:p>
        </p:txBody>
      </p:sp>
      <p:sp>
        <p:nvSpPr>
          <p:cNvPr id="3" name="Content Placeholder 2"/>
          <p:cNvSpPr>
            <a:spLocks noGrp="1"/>
          </p:cNvSpPr>
          <p:nvPr>
            <p:ph idx="1"/>
          </p:nvPr>
        </p:nvSpPr>
        <p:spPr>
          <a:xfrm>
            <a:off x="457200" y="1600200"/>
            <a:ext cx="3657600" cy="2514600"/>
          </a:xfrm>
        </p:spPr>
        <p:txBody>
          <a:bodyPr/>
          <a:lstStyle/>
          <a:p>
            <a:pPr marL="0" indent="0">
              <a:buNone/>
            </a:pPr>
            <a:r>
              <a:rPr lang="en-US" altLang="en-US" sz="2600" dirty="0"/>
              <a:t>A </a:t>
            </a:r>
            <a:r>
              <a:rPr lang="en-US" altLang="en-US" sz="2600" b="1" dirty="0"/>
              <a:t>hyperbola</a:t>
            </a:r>
            <a:r>
              <a:rPr lang="en-US" altLang="en-US" sz="2600" dirty="0"/>
              <a:t> is the set </a:t>
            </a:r>
            <a:r>
              <a:rPr lang="en-US" altLang="en-US" sz="2600" dirty="0" smtClean="0"/>
              <a:t>of points </a:t>
            </a:r>
            <a:r>
              <a:rPr lang="en-US" altLang="en-US" sz="2600" dirty="0"/>
              <a:t>in a plane the </a:t>
            </a:r>
            <a:r>
              <a:rPr lang="en-US" altLang="en-US" sz="2600" dirty="0" smtClean="0"/>
              <a:t>difference </a:t>
            </a:r>
            <a:r>
              <a:rPr lang="en-US" altLang="en-US" sz="2600" dirty="0"/>
              <a:t>of whose </a:t>
            </a:r>
            <a:r>
              <a:rPr lang="en-US" altLang="en-US" sz="2600" dirty="0" smtClean="0"/>
              <a:t>distances </a:t>
            </a:r>
            <a:r>
              <a:rPr lang="en-US" altLang="en-US" sz="2600" dirty="0"/>
              <a:t>from two </a:t>
            </a:r>
            <a:r>
              <a:rPr lang="en-US" altLang="en-US" sz="2600" dirty="0" smtClean="0"/>
              <a:t>fixed points</a:t>
            </a:r>
            <a:r>
              <a:rPr lang="en-US" altLang="en-US" sz="2600" dirty="0"/>
              <a:t>, called foci, </a:t>
            </a:r>
            <a:r>
              <a:rPr lang="en-US" altLang="en-US" sz="2600" dirty="0" smtClean="0"/>
              <a:t>is </a:t>
            </a:r>
            <a:r>
              <a:rPr lang="en-US" altLang="en-US" sz="2600" dirty="0"/>
              <a:t>constant.</a:t>
            </a:r>
          </a:p>
        </p:txBody>
      </p:sp>
      <p:pic>
        <p:nvPicPr>
          <p:cNvPr id="6" name="Picture 5" descr="A graph of a hyperbola has two curves with a center at the origin. One curve opens left from vertex on the negative x-axis, with focus point to the left of the vertex. The other curve opens right from vertex on the positive x-axis, with focus point to the right of the vertex. The x-axis is considered the transverse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090" y="1905000"/>
            <a:ext cx="3910572" cy="389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60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The Two Branches of a Hyperbola</a:t>
            </a:r>
            <a:endParaRPr lang="en-IN" dirty="0">
              <a:latin typeface="+mj-lt"/>
            </a:endParaRPr>
          </a:p>
        </p:txBody>
      </p:sp>
      <p:sp>
        <p:nvSpPr>
          <p:cNvPr id="3" name="Content Placeholder 2"/>
          <p:cNvSpPr>
            <a:spLocks noGrp="1"/>
          </p:cNvSpPr>
          <p:nvPr>
            <p:ph idx="1"/>
          </p:nvPr>
        </p:nvSpPr>
        <p:spPr>
          <a:xfrm>
            <a:off x="457201" y="1600200"/>
            <a:ext cx="3809999" cy="4419600"/>
          </a:xfrm>
        </p:spPr>
        <p:txBody>
          <a:bodyPr/>
          <a:lstStyle/>
          <a:p>
            <a:pPr marL="0" indent="0">
              <a:buNone/>
            </a:pPr>
            <a:r>
              <a:rPr lang="en-US" altLang="en-US" sz="2600" dirty="0"/>
              <a:t>The line through the </a:t>
            </a:r>
            <a:r>
              <a:rPr lang="en-US" altLang="en-US" sz="2600" dirty="0" smtClean="0"/>
              <a:t>foci intersects </a:t>
            </a:r>
            <a:r>
              <a:rPr lang="en-US" altLang="en-US" sz="2600" dirty="0"/>
              <a:t>the hyperbola </a:t>
            </a:r>
            <a:r>
              <a:rPr lang="en-US" altLang="en-US" sz="2600" dirty="0" smtClean="0"/>
              <a:t>at two points, called the </a:t>
            </a:r>
            <a:r>
              <a:rPr lang="en-US" altLang="en-US" sz="2600" b="1" dirty="0" smtClean="0"/>
              <a:t>vertices</a:t>
            </a:r>
            <a:r>
              <a:rPr lang="en-US" altLang="en-US" sz="2600" dirty="0" smtClean="0"/>
              <a:t>.</a:t>
            </a:r>
            <a:endParaRPr lang="en-US" altLang="en-US" sz="2600" dirty="0"/>
          </a:p>
          <a:p>
            <a:pPr marL="0" indent="0">
              <a:buNone/>
            </a:pPr>
            <a:r>
              <a:rPr lang="en-US" altLang="en-US" sz="2600" dirty="0"/>
              <a:t>The line segment that </a:t>
            </a:r>
            <a:r>
              <a:rPr lang="en-US" altLang="en-US" sz="2600" dirty="0" smtClean="0"/>
              <a:t>joins </a:t>
            </a:r>
            <a:r>
              <a:rPr lang="en-US" altLang="en-US" sz="2600" dirty="0"/>
              <a:t>the vertices is the </a:t>
            </a:r>
            <a:r>
              <a:rPr lang="en-US" altLang="en-US" sz="2600" b="1" dirty="0" smtClean="0"/>
              <a:t>transverse </a:t>
            </a:r>
            <a:r>
              <a:rPr lang="en-US" altLang="en-US" sz="2600" b="1" dirty="0"/>
              <a:t>axis</a:t>
            </a:r>
            <a:r>
              <a:rPr lang="en-US" altLang="en-US" sz="2600" dirty="0" smtClean="0"/>
              <a:t>.</a:t>
            </a:r>
          </a:p>
          <a:p>
            <a:pPr marL="0" indent="0">
              <a:buNone/>
            </a:pPr>
            <a:r>
              <a:rPr lang="en-US" altLang="en-US" sz="2600" dirty="0"/>
              <a:t>The midpoint of the </a:t>
            </a:r>
            <a:r>
              <a:rPr lang="en-US" altLang="en-US" sz="2600" dirty="0" smtClean="0"/>
              <a:t>transverse axis </a:t>
            </a:r>
            <a:r>
              <a:rPr lang="en-US" altLang="en-US" sz="2600" dirty="0"/>
              <a:t>is the </a:t>
            </a:r>
            <a:r>
              <a:rPr lang="en-US" altLang="en-US" sz="2600" b="1" dirty="0"/>
              <a:t>center</a:t>
            </a:r>
            <a:r>
              <a:rPr lang="en-US" altLang="en-US" sz="2600" dirty="0"/>
              <a:t> of the </a:t>
            </a:r>
            <a:r>
              <a:rPr lang="en-US" altLang="en-US" sz="2600" dirty="0" smtClean="0"/>
              <a:t>hyperbola.</a:t>
            </a:r>
            <a:endParaRPr lang="en-US" altLang="en-US" sz="2600" dirty="0"/>
          </a:p>
        </p:txBody>
      </p:sp>
      <p:pic>
        <p:nvPicPr>
          <p:cNvPr id="6" name="Picture 5" descr="A graph of a hyperbola has two branches with a center at the origin. One curve opens left from the vertex on the negative x-axis, with focus point to the left of the vertex. The other curve opens right from vertex on the positive x-axis, with focus point to the right of the vertex. The x-axis is considered the transverse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090" y="1905000"/>
            <a:ext cx="3910572" cy="389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16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r>
              <a:rPr lang="en-US" altLang="en-US" sz="3600" dirty="0">
                <a:latin typeface="+mj-lt"/>
              </a:rPr>
              <a:t>Standard Forms of the Equations of a </a:t>
            </a:r>
            <a:r>
              <a:rPr lang="en-US" altLang="en-US" sz="3600" dirty="0" smtClean="0">
                <a:latin typeface="+mj-lt"/>
              </a:rPr>
              <a:t>Hyperbola </a:t>
            </a:r>
            <a:r>
              <a:rPr lang="en-US" altLang="en-US" sz="2000" b="0" dirty="0" smtClean="0">
                <a:latin typeface="+mj-lt"/>
              </a:rPr>
              <a:t>(1 of 2)</a:t>
            </a:r>
            <a:endParaRPr lang="en-IN" sz="2000" b="0" dirty="0">
              <a:latin typeface="+mj-lt"/>
            </a:endParaRPr>
          </a:p>
        </p:txBody>
      </p:sp>
      <p:pic>
        <p:nvPicPr>
          <p:cNvPr id="4" name="Picture 3" descr="The standard form of the equation of a hyperbola with a center at the origin is x squared, over, a squared, minus, y squared, over, b squared = 1 or y squared, over, a squared, minus, x squared, over, b squared =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50" y="1638486"/>
            <a:ext cx="7493915" cy="1198332"/>
          </a:xfrm>
          <a:prstGeom prst="rect">
            <a:avLst/>
          </a:prstGeom>
        </p:spPr>
      </p:pic>
      <p:pic>
        <p:nvPicPr>
          <p:cNvPr id="9" name="Picture 4" descr="A hyperbola with the equation, x squared, over, a squared, minus, y squared, over, b squared = 1 has branches opening left and right. The transverse axis is the x-axis and center at the origin. Vertices are (negative a, 0) and (a, 0). Foci are (negative c, 0) and (c,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04794"/>
            <a:ext cx="3227168" cy="316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A hyperbola with the equation, y squared, over, a squared, minus, x squared, over, b squared = 1 has branches opening upward and downward.  The transverse axis is the y-axis and center at the origin. Vertices are (0, a) and (0, negative a). Foci are (0, c) and (0, negative 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23324"/>
            <a:ext cx="2740533" cy="31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78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54700"/>
            <a:ext cx="7696200" cy="1097280"/>
          </a:xfrm>
        </p:spPr>
        <p:txBody>
          <a:bodyPr/>
          <a:lstStyle/>
          <a:p>
            <a:r>
              <a:rPr lang="en-US" altLang="en-US" sz="3600" dirty="0">
                <a:latin typeface="+mj-lt"/>
              </a:rPr>
              <a:t>Standard Forms of the Equations of a </a:t>
            </a:r>
            <a:r>
              <a:rPr lang="en-US" altLang="en-US" sz="3600" dirty="0" smtClean="0">
                <a:latin typeface="+mj-lt"/>
              </a:rPr>
              <a:t>Hyperbola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2"/>
            <a:ext cx="8534400" cy="764588"/>
          </a:xfrm>
        </p:spPr>
        <p:txBody>
          <a:bodyPr/>
          <a:lstStyle/>
          <a:p>
            <a:pPr marL="0" indent="0">
              <a:spcBef>
                <a:spcPts val="1200"/>
              </a:spcBef>
              <a:buNone/>
            </a:pPr>
            <a:r>
              <a:rPr lang="en-US" altLang="en-US" sz="2600" dirty="0"/>
              <a:t>The vertices are </a:t>
            </a:r>
            <a:r>
              <a:rPr lang="en-US" altLang="en-US" sz="2600" i="1" dirty="0"/>
              <a:t>a</a:t>
            </a:r>
            <a:r>
              <a:rPr lang="en-US" altLang="en-US" sz="2600" dirty="0"/>
              <a:t> units from the center and the foci are </a:t>
            </a:r>
            <a:r>
              <a:rPr lang="en-US" altLang="en-US" sz="2600" i="1" dirty="0"/>
              <a:t>c</a:t>
            </a:r>
            <a:r>
              <a:rPr lang="en-US" altLang="en-US" sz="2600" dirty="0"/>
              <a:t> units from the center</a:t>
            </a:r>
            <a:r>
              <a:rPr lang="en-US" altLang="en-US" sz="2600" dirty="0" smtClean="0"/>
              <a:t>.</a:t>
            </a:r>
            <a:endParaRPr lang="en-US" altLang="en-US" sz="2600" baseline="30000" dirty="0"/>
          </a:p>
        </p:txBody>
      </p:sp>
      <p:pic>
        <p:nvPicPr>
          <p:cNvPr id="2" name="Picture 1" descr="For both equations, b squared = c squared minus ay squared. Equivalently, c squared = ay squared plus b squa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84709"/>
            <a:ext cx="8360723" cy="305454"/>
          </a:xfrm>
          <a:prstGeom prst="rect">
            <a:avLst/>
          </a:prstGeom>
        </p:spPr>
      </p:pic>
      <p:pic>
        <p:nvPicPr>
          <p:cNvPr id="7" name="Picture 4" descr="A hyperbola with the equation, x squared, over, a squared, minus, y squared, over, b squared = 1 has two branches. One branch opens to the left and the other opens to the right. The transverse axis = the x-axis and center at the origin. Vertices are (negative a, 0) and (a, 0). Foci are (negative c, 0) and (c, 0). x squared, over, a squared, minus, y squared, over, b squared =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41" y="3122265"/>
            <a:ext cx="3227168" cy="31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A hyperbola with the equation, y squared, over, a squared, minus, x squared, over, b squared = 1 has two branches. One is upward opening and the other opens downward. The transverse axis = the y-axis and center at the origin. Vertices are (0, a) and (0, negative a). Foci are (0, c) and (0, negative c). y squared, over, a squared, minus, x squared, over, b squared =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02742"/>
            <a:ext cx="2740533" cy="315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71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smtClean="0">
                <a:latin typeface="+mj-lt"/>
              </a:rPr>
              <a:t>Example 1: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2"/>
            <a:ext cx="7848600" cy="833268"/>
          </a:xfrm>
        </p:spPr>
        <p:txBody>
          <a:bodyPr/>
          <a:lstStyle/>
          <a:p>
            <a:pPr marL="0" indent="0">
              <a:buNone/>
            </a:pPr>
            <a:r>
              <a:rPr lang="en-US" altLang="en-US" sz="2600" dirty="0"/>
              <a:t>Find the vertices and locate the foci for the hyperbola with the given equation:</a:t>
            </a:r>
            <a:endParaRPr lang="en-US" sz="2600" dirty="0"/>
          </a:p>
        </p:txBody>
      </p:sp>
      <p:pic>
        <p:nvPicPr>
          <p:cNvPr id="14" name="Picture 13" descr="x squared, over, 25, minus, y squared, over, 16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914" y="2504283"/>
            <a:ext cx="1609768" cy="696116"/>
          </a:xfrm>
          <a:prstGeom prst="rect">
            <a:avLst/>
          </a:prstGeom>
        </p:spPr>
      </p:pic>
      <p:sp>
        <p:nvSpPr>
          <p:cNvPr id="6" name="Content Placeholder 3"/>
          <p:cNvSpPr>
            <a:spLocks noGrp="1"/>
          </p:cNvSpPr>
          <p:nvPr>
            <p:ph idx="14"/>
          </p:nvPr>
        </p:nvSpPr>
        <p:spPr>
          <a:xfrm>
            <a:off x="457200" y="2896168"/>
            <a:ext cx="2209800" cy="438433"/>
          </a:xfrm>
        </p:spPr>
        <p:txBody>
          <a:bodyPr/>
          <a:lstStyle/>
          <a:p>
            <a:pPr marL="0" indent="0">
              <a:spcBef>
                <a:spcPts val="1200"/>
              </a:spcBef>
              <a:buNone/>
            </a:pPr>
            <a:r>
              <a:rPr lang="en-US" altLang="en-US" sz="2600" dirty="0"/>
              <a:t>Solution</a:t>
            </a:r>
            <a:r>
              <a:rPr lang="en-US" altLang="en-US" sz="2600" dirty="0" smtClean="0"/>
              <a:t>:</a:t>
            </a:r>
            <a:endParaRPr lang="en-US" sz="2400" dirty="0"/>
          </a:p>
        </p:txBody>
      </p:sp>
      <p:graphicFrame>
        <p:nvGraphicFramePr>
          <p:cNvPr id="8" name="Object 7" descr="ay squared = 25, ay = 5."/>
          <p:cNvGraphicFramePr>
            <a:graphicFrameLocks noChangeAspect="1"/>
          </p:cNvGraphicFramePr>
          <p:nvPr>
            <p:extLst>
              <p:ext uri="{D42A27DB-BD31-4B8C-83A1-F6EECF244321}">
                <p14:modId xmlns:p14="http://schemas.microsoft.com/office/powerpoint/2010/main" val="1074428315"/>
              </p:ext>
            </p:extLst>
          </p:nvPr>
        </p:nvGraphicFramePr>
        <p:xfrm>
          <a:off x="448103" y="3371786"/>
          <a:ext cx="1995623" cy="472648"/>
        </p:xfrm>
        <a:graphic>
          <a:graphicData uri="http://schemas.openxmlformats.org/presentationml/2006/ole">
            <mc:AlternateContent xmlns:mc="http://schemas.openxmlformats.org/markup-compatibility/2006">
              <mc:Choice xmlns:v="urn:schemas-microsoft-com:vml" Requires="v">
                <p:oleObj spid="_x0000_s1039" name="Equation" r:id="rId5" imgW="965160" imgH="228600" progId="Equation.DSMT4">
                  <p:embed/>
                </p:oleObj>
              </mc:Choice>
              <mc:Fallback>
                <p:oleObj name="Equation" r:id="rId5" imgW="965160" imgH="228600" progId="Equation.DSMT4">
                  <p:embed/>
                  <p:pic>
                    <p:nvPicPr>
                      <p:cNvPr id="0" name=""/>
                      <p:cNvPicPr/>
                      <p:nvPr/>
                    </p:nvPicPr>
                    <p:blipFill>
                      <a:blip r:embed="rId6"/>
                      <a:stretch>
                        <a:fillRect/>
                      </a:stretch>
                    </p:blipFill>
                    <p:spPr>
                      <a:xfrm>
                        <a:off x="448103" y="3371786"/>
                        <a:ext cx="1995623" cy="472648"/>
                      </a:xfrm>
                      <a:prstGeom prst="rect">
                        <a:avLst/>
                      </a:prstGeom>
                    </p:spPr>
                  </p:pic>
                </p:oleObj>
              </mc:Fallback>
            </mc:AlternateContent>
          </a:graphicData>
        </a:graphic>
      </p:graphicFrame>
      <p:sp>
        <p:nvSpPr>
          <p:cNvPr id="5" name="Content Placeholder 4"/>
          <p:cNvSpPr>
            <a:spLocks noGrp="1"/>
          </p:cNvSpPr>
          <p:nvPr>
            <p:ph idx="13"/>
          </p:nvPr>
        </p:nvSpPr>
        <p:spPr>
          <a:xfrm>
            <a:off x="457200" y="3936841"/>
            <a:ext cx="4648200" cy="457200"/>
          </a:xfrm>
        </p:spPr>
        <p:txBody>
          <a:bodyPr/>
          <a:lstStyle/>
          <a:p>
            <a:pPr marL="0" indent="0">
              <a:buNone/>
            </a:pPr>
            <a:r>
              <a:rPr lang="en-US" altLang="en-US" sz="2400" dirty="0" smtClean="0"/>
              <a:t>The vertices are (−5, 0) and (5, 0).</a:t>
            </a:r>
            <a:endParaRPr lang="en-US" sz="2400" dirty="0"/>
          </a:p>
        </p:txBody>
      </p:sp>
      <p:pic>
        <p:nvPicPr>
          <p:cNvPr id="17" name="Picture 16" descr="c squared = ay squared + b squared. c squared = 25 + 16 = 41. c =  the square root of 41. The foci are at (negative square root of 41, 0) and (square root of 41, 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03" y="4427675"/>
            <a:ext cx="5368792" cy="1879512"/>
          </a:xfrm>
          <a:prstGeom prst="rect">
            <a:avLst/>
          </a:prstGeom>
        </p:spPr>
      </p:pic>
    </p:spTree>
    <p:extLst>
      <p:ext uri="{BB962C8B-B14F-4D97-AF65-F5344CB8AC3E}">
        <p14:creationId xmlns:p14="http://schemas.microsoft.com/office/powerpoint/2010/main" val="319030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altLang="en-US" sz="3600" dirty="0" smtClean="0">
                <a:latin typeface="+mj-lt"/>
              </a:rPr>
              <a:t>Example 1: Finding </a:t>
            </a:r>
            <a:r>
              <a:rPr lang="en-US" altLang="en-US" sz="3600" dirty="0">
                <a:latin typeface="+mj-lt"/>
              </a:rPr>
              <a:t>Vertices and Foci from a Hyperbola’s Equation</a:t>
            </a:r>
            <a:r>
              <a:rPr lang="en-US" altLang="en-US" sz="3600" dirty="0" smtClean="0">
                <a:latin typeface="+mj-lt"/>
              </a:rPr>
              <a:t> </a:t>
            </a:r>
            <a:r>
              <a:rPr lang="en-US" alt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2"/>
            <a:ext cx="4724400" cy="457198"/>
          </a:xfrm>
        </p:spPr>
        <p:txBody>
          <a:bodyPr/>
          <a:lstStyle/>
          <a:p>
            <a:pPr marL="0" indent="0">
              <a:buNone/>
            </a:pPr>
            <a:r>
              <a:rPr lang="en-US" altLang="en-US" sz="2400" dirty="0"/>
              <a:t>The </a:t>
            </a:r>
            <a:r>
              <a:rPr lang="en-US" altLang="en-US" sz="2400" dirty="0">
                <a:solidFill>
                  <a:srgbClr val="99008C"/>
                </a:solidFill>
              </a:rPr>
              <a:t>vertices</a:t>
            </a:r>
            <a:r>
              <a:rPr lang="en-US" altLang="en-US" sz="2400" dirty="0"/>
              <a:t> are </a:t>
            </a:r>
            <a:r>
              <a:rPr lang="en-US" altLang="en-US" sz="2400" dirty="0" smtClean="0"/>
              <a:t>(−5</a:t>
            </a:r>
            <a:r>
              <a:rPr lang="en-US" altLang="en-US" sz="2400" dirty="0"/>
              <a:t>, </a:t>
            </a:r>
            <a:r>
              <a:rPr lang="en-US" altLang="en-US" sz="2400" dirty="0" smtClean="0"/>
              <a:t>0) </a:t>
            </a:r>
            <a:r>
              <a:rPr lang="en-US" altLang="en-US" sz="2400" dirty="0"/>
              <a:t>and (5, 0</a:t>
            </a:r>
            <a:r>
              <a:rPr lang="en-US" altLang="en-US" sz="2400" dirty="0" smtClean="0"/>
              <a:t>).</a:t>
            </a:r>
            <a:endParaRPr lang="en-US" sz="2400" dirty="0"/>
          </a:p>
        </p:txBody>
      </p:sp>
      <p:pic>
        <p:nvPicPr>
          <p:cNvPr id="8" name="Picture 7" descr="The foci are at (negative square root of 41, 0) and (square root of 41, 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49" y="2140123"/>
            <a:ext cx="5159956" cy="495982"/>
          </a:xfrm>
          <a:prstGeom prst="rect">
            <a:avLst/>
          </a:prstGeom>
        </p:spPr>
      </p:pic>
      <p:pic>
        <p:nvPicPr>
          <p:cNvPr id="9" name="Picture 8" descr="A hyperbola with two branches, opens to the left and the right with vertices at (negative 5, 0) and (5, 0). Foci are at (negative square root of 41, 0) and (square root of 41, 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41" y="3048000"/>
            <a:ext cx="3146986" cy="3179346"/>
          </a:xfrm>
          <a:prstGeom prst="rect">
            <a:avLst/>
          </a:prstGeom>
        </p:spPr>
      </p:pic>
    </p:spTree>
    <p:extLst>
      <p:ext uri="{BB962C8B-B14F-4D97-AF65-F5344CB8AC3E}">
        <p14:creationId xmlns:p14="http://schemas.microsoft.com/office/powerpoint/2010/main" val="187918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6487</TotalTime>
  <Words>1707</Words>
  <Application>Microsoft Office PowerPoint</Application>
  <PresentationFormat>On-screen Show (4:3)</PresentationFormat>
  <Paragraphs>151</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508 Lecture</vt:lpstr>
      <vt:lpstr>Equation</vt:lpstr>
      <vt:lpstr>Precalculus</vt:lpstr>
      <vt:lpstr>9.2 The Hyperbola</vt:lpstr>
      <vt:lpstr>Objectives</vt:lpstr>
      <vt:lpstr>Definition of a Hyperbola</vt:lpstr>
      <vt:lpstr>The Two Branches of a Hyperbola</vt:lpstr>
      <vt:lpstr>Standard Forms of the Equations of a Hyperbola (1 of 2)</vt:lpstr>
      <vt:lpstr>Standard Forms of the Equations of a Hyperbola (2 of 2)</vt:lpstr>
      <vt:lpstr>Example 1: Finding Vertices and Foci from a Hyperbola’s Equation (1 of 2)</vt:lpstr>
      <vt:lpstr>Example 1: Finding Vertices and Foci from a Hyperbola’s Equation (2 of 2)</vt:lpstr>
      <vt:lpstr>Example 2: Finding Vertices and Foci from a Hyperbola’s Equation (1 of 2)</vt:lpstr>
      <vt:lpstr>Example 2: Finding Vertices and Foci from a Hyperbola’s Equation (2 of 2)</vt:lpstr>
      <vt:lpstr>Example 3: Finding Vertices and Foci from a Hyperbola’s Equation (1 of 2)</vt:lpstr>
      <vt:lpstr>Example 3: Finding Vertices and Foci from a Hyperbola’s Equation (2 of 2)</vt:lpstr>
      <vt:lpstr>The Asymptotes of a Hyperbola Centered at the Origin (1 of 2)</vt:lpstr>
      <vt:lpstr>The Asymptotes of a Hyperbola Centered at the Origin (2 of 2)</vt:lpstr>
      <vt:lpstr>Graphing Hyperbolas Centered at the Origin</vt:lpstr>
      <vt:lpstr>Example: Graphing a Hyperbola (1 of 5)</vt:lpstr>
      <vt:lpstr>Example: Graphing a Hyperbola (2 of 5)</vt:lpstr>
      <vt:lpstr>Example: Graphing a Hyperbola (3 of 5)</vt:lpstr>
      <vt:lpstr>Example: Graphing a Hyperbola (4 of 5)</vt:lpstr>
      <vt:lpstr>Example: Graphing a Hyperbola (5 of 5)</vt:lpstr>
      <vt:lpstr>Translations of Hyperbolas − Standard Forms of Equations of Hyperbolas Centered at (h, k) (1 of 2)</vt:lpstr>
      <vt:lpstr>Translations of Hyperbolas − Standard Forms of Equations of Hyperbolas Centered at (h, k) (2 of 2)</vt:lpstr>
      <vt:lpstr>Example: Graphing a Hyperbola Centered at (h, k) (1 of 11)</vt:lpstr>
      <vt:lpstr>Example: Graphing a Hyperbola Centered at (h, k) (2 of 11)</vt:lpstr>
      <vt:lpstr>Example: Graphing a Hyperbola Centered at (h, k) (3 of 11)</vt:lpstr>
      <vt:lpstr>Example: Graphing a Hyperbola Centered at (h, k) (4 of 11)</vt:lpstr>
      <vt:lpstr>Example: Graphing a Hyperbola Centered at (h, k) (5 of 11)</vt:lpstr>
      <vt:lpstr>Example: Graphing a Hyperbola Centered at (h, k) (6 of 11)</vt:lpstr>
      <vt:lpstr>Example: Graphing a Hyperbola Centered at (h, k) (7 of 11)</vt:lpstr>
      <vt:lpstr>Example: Graphing a Hyperbola Centered at (h, k) (8 of 11)</vt:lpstr>
      <vt:lpstr>Example: Graphing a Hyperbola Centered at (h, k) (9 of 11)</vt:lpstr>
      <vt:lpstr>Example: Graphing a Hyperbola Centered at (h, k) (10 of 11)</vt:lpstr>
      <vt:lpstr>Example: Graphing a Hyperbola Centered at (h, k) (11 of 11)</vt:lpstr>
      <vt:lpstr>Example: An Application Involving Hyperbolas (1 of 4)</vt:lpstr>
      <vt:lpstr>Example: An Application Involving Hyperbolas (2 of 4)</vt:lpstr>
      <vt:lpstr>Example: An Application Involving Hyperbolas (3 of 4)</vt:lpstr>
      <vt:lpstr>Example: An Application Involving Hyperbolas (4 of 4)</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dc:title>
  <dc:subject>Math</dc:subject>
  <dc:creator>Blitzer</dc:creator>
  <cp:lastModifiedBy>Lisa Lenz</cp:lastModifiedBy>
  <cp:revision>1830</cp:revision>
  <dcterms:created xsi:type="dcterms:W3CDTF">2014-07-14T20:04:21Z</dcterms:created>
  <dcterms:modified xsi:type="dcterms:W3CDTF">2017-08-08T21:02:07Z</dcterms:modified>
</cp:coreProperties>
</file>