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4" r:id="rId3"/>
    <p:sldMasterId id="2147483671" r:id="rId4"/>
  </p:sldMasterIdLst>
  <p:sldIdLst>
    <p:sldId id="256" r:id="rId5"/>
    <p:sldId id="257" r:id="rId6"/>
    <p:sldId id="258" r:id="rId7"/>
    <p:sldId id="259" r:id="rId8"/>
    <p:sldId id="260" r:id="rId9"/>
    <p:sldId id="262" r:id="rId10"/>
    <p:sldId id="264" r:id="rId11"/>
    <p:sldId id="263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://naf.org/" TargetMode="External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2743200"/>
            <a:ext cx="11176000" cy="609600"/>
          </a:xfrm>
        </p:spPr>
        <p:txBody>
          <a:bodyPr anchor="b">
            <a:normAutofit/>
          </a:bodyPr>
          <a:lstStyle>
            <a:lvl1pPr algn="r"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000" y="3489933"/>
            <a:ext cx="11176000" cy="396267"/>
          </a:xfrm>
        </p:spPr>
        <p:txBody>
          <a:bodyPr>
            <a:noAutofit/>
          </a:bodyPr>
          <a:lstStyle>
            <a:lvl1pPr marL="0" indent="0" algn="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E006-FD79-41B5-8808-2BA110644431}" type="datetimeFigureOut">
              <a:rPr lang="en-US" smtClean="0"/>
              <a:t>9/27/2017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251200" y="5486400"/>
            <a:ext cx="8432800" cy="419100"/>
          </a:xfrm>
        </p:spPr>
        <p:txBody>
          <a:bodyPr>
            <a:normAutofit/>
          </a:bodyPr>
          <a:lstStyle>
            <a:lvl1pPr>
              <a:defRPr sz="2300"/>
            </a:lvl1pPr>
          </a:lstStyle>
          <a:p>
            <a:pPr lvl="0"/>
            <a:r>
              <a:rPr lang="en-US" dirty="0"/>
              <a:t>Presenter, if necessary</a:t>
            </a:r>
          </a:p>
        </p:txBody>
      </p:sp>
    </p:spTree>
    <p:extLst>
      <p:ext uri="{BB962C8B-B14F-4D97-AF65-F5344CB8AC3E}">
        <p14:creationId xmlns:p14="http://schemas.microsoft.com/office/powerpoint/2010/main" val="2144999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/>
          </p:cNvSpPr>
          <p:nvPr userDrawn="1"/>
        </p:nvSpPr>
        <p:spPr bwMode="auto">
          <a:xfrm>
            <a:off x="9131905" y="968661"/>
            <a:ext cx="1628020" cy="439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36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742950" indent="-285750" algn="ctr">
              <a:defRPr sz="36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1143000" indent="-228600" algn="ctr">
              <a:defRPr sz="36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600200" indent="-228600" algn="ctr">
              <a:defRPr sz="36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2057400" indent="-228600" algn="ctr">
              <a:defRPr sz="36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500" i="1" dirty="0">
                <a:solidFill>
                  <a:srgbClr val="9395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DIN-Bold" charset="0"/>
                <a:hlinkClick r:id="rId2"/>
              </a:rPr>
              <a:t>naf.org</a:t>
            </a:r>
            <a:endParaRPr lang="en-US" altLang="en-US" sz="2500" i="1" dirty="0">
              <a:solidFill>
                <a:srgbClr val="93959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DIN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706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878D9-4ACE-4E56-864F-E0BABECDB383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C6B9-8DB5-4972-90C4-3DC1A859E6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379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668" y="76200"/>
            <a:ext cx="11480800" cy="381000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9123" y="457200"/>
            <a:ext cx="11480800" cy="533400"/>
          </a:xfrm>
        </p:spPr>
        <p:txBody>
          <a:bodyPr/>
          <a:lstStyle>
            <a:lvl1pPr marL="0" indent="0" algn="l">
              <a:buNone/>
              <a:defRPr sz="4000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06495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708" y="533400"/>
            <a:ext cx="11504624" cy="5334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38531" y="6141450"/>
            <a:ext cx="558800" cy="3309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0000"/>
                </a:solidFill>
                <a:latin typeface="Gill Sans MT" panose="020B0502020104020203" pitchFamily="34" charset="0"/>
              </a:defRPr>
            </a:lvl1pPr>
          </a:lstStyle>
          <a:p>
            <a:fld id="{F21F36AA-4430-4E2C-9EAD-BE5531BD90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034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238531" y="6141450"/>
            <a:ext cx="558800" cy="3309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0000"/>
                </a:solidFill>
                <a:latin typeface="Gill Sans MT" panose="020B0502020104020203" pitchFamily="34" charset="0"/>
              </a:defRPr>
            </a:lvl1pPr>
          </a:lstStyle>
          <a:p>
            <a:fld id="{F21F36AA-4430-4E2C-9EAD-BE5531BD90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25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2709" y="533400"/>
            <a:ext cx="5701692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599" y="533400"/>
            <a:ext cx="5599732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38531" y="6141450"/>
            <a:ext cx="558800" cy="3309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0000"/>
                </a:solidFill>
                <a:latin typeface="Gill Sans MT" panose="020B0502020104020203" pitchFamily="34" charset="0"/>
              </a:defRPr>
            </a:lvl1pPr>
          </a:lstStyle>
          <a:p>
            <a:fld id="{F21F36AA-4430-4E2C-9EAD-BE5531BD90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970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547" y="685800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547" y="1473132"/>
            <a:ext cx="5386917" cy="41656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8300" y="6858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5401" y="1473130"/>
            <a:ext cx="5389033" cy="416567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238531" y="6141450"/>
            <a:ext cx="558800" cy="3309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0000"/>
                </a:solidFill>
                <a:latin typeface="Gill Sans MT" panose="020B0502020104020203" pitchFamily="34" charset="0"/>
              </a:defRPr>
            </a:lvl1pPr>
          </a:lstStyle>
          <a:p>
            <a:fld id="{F21F36AA-4430-4E2C-9EAD-BE5531BD90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974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238531" y="6141450"/>
            <a:ext cx="558800" cy="3309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0000"/>
                </a:solidFill>
                <a:latin typeface="Gill Sans MT" panose="020B0502020104020203" pitchFamily="34" charset="0"/>
              </a:defRPr>
            </a:lvl1pPr>
          </a:lstStyle>
          <a:p>
            <a:fld id="{F21F36AA-4430-4E2C-9EAD-BE5531BD90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292709" y="533400"/>
            <a:ext cx="11504623" cy="5257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259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D3E2-2614-4884-B1EE-AAB37203E2EB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6B815-52AC-43ED-99A4-C69C48B02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54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/>
          </p:cNvSpPr>
          <p:nvPr userDrawn="1"/>
        </p:nvSpPr>
        <p:spPr bwMode="auto">
          <a:xfrm>
            <a:off x="0" y="3378820"/>
            <a:ext cx="12192000" cy="3479180"/>
          </a:xfrm>
          <a:prstGeom prst="rect">
            <a:avLst/>
          </a:prstGeom>
          <a:gradFill rotWithShape="0">
            <a:gsLst>
              <a:gs pos="0">
                <a:srgbClr val="2CA439"/>
              </a:gs>
              <a:gs pos="100000">
                <a:srgbClr val="006A4F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36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742950" indent="-285750" algn="ctr">
              <a:defRPr sz="36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1143000" indent="-228600" algn="ctr">
              <a:defRPr sz="36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600200" indent="-228600" algn="ctr">
              <a:defRPr sz="36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2057400" indent="-228600" algn="ctr">
              <a:defRPr sz="36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eaLnBrk="1" hangingPunct="1"/>
            <a:endParaRPr lang="en-US" altLang="en-US" sz="4200">
              <a:solidFill>
                <a:srgbClr val="000000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14964"/>
            <a:ext cx="11074400" cy="637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505200"/>
            <a:ext cx="11063592" cy="507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45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4DA4E006-FD79-41B5-8808-2BA110644431}" type="datetimeFigureOut">
              <a:rPr lang="en-US" smtClean="0"/>
              <a:pPr/>
              <a:t>9/27/2017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55" y="569798"/>
            <a:ext cx="4957645" cy="112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613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i="1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0" indent="0" algn="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000" i="1" kern="12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gradFill rotWithShape="0">
            <a:gsLst>
              <a:gs pos="0">
                <a:srgbClr val="2CA439"/>
              </a:gs>
              <a:gs pos="100000">
                <a:srgbClr val="006A4F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36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742950" indent="-285750" algn="ctr">
              <a:defRPr sz="36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1143000" indent="-228600" algn="ctr">
              <a:defRPr sz="36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600200" indent="-228600" algn="ctr">
              <a:defRPr sz="36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2057400" indent="-228600" algn="ctr">
              <a:defRPr sz="36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eaLnBrk="1" hangingPunct="1"/>
            <a:endParaRPr lang="en-US" altLang="en-US" sz="4200">
              <a:solidFill>
                <a:srgbClr val="000000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2709" y="76201"/>
            <a:ext cx="11492892" cy="3412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709" y="457200"/>
            <a:ext cx="11492891" cy="5666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09" y="5934351"/>
            <a:ext cx="3074605" cy="69751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292708" y="417430"/>
            <a:ext cx="1150462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0847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i="1" kern="12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000" kern="12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2708" y="78234"/>
            <a:ext cx="11504624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2707" y="533401"/>
            <a:ext cx="11504624" cy="5318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38531" y="6141450"/>
            <a:ext cx="558800" cy="3309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0000"/>
                </a:solidFill>
                <a:latin typeface="Gill Sans MT" panose="020B0502020104020203" pitchFamily="34" charset="0"/>
              </a:defRPr>
            </a:lvl1pPr>
          </a:lstStyle>
          <a:p>
            <a:fld id="{F21F36AA-4430-4E2C-9EAD-BE5531BD90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07" y="5959475"/>
            <a:ext cx="3063260" cy="694944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292708" y="417430"/>
            <a:ext cx="11504624" cy="0"/>
          </a:xfrm>
          <a:prstGeom prst="line">
            <a:avLst/>
          </a:prstGeom>
          <a:ln w="28575">
            <a:solidFill>
              <a:srgbClr val="9395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330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i="1" baseline="0">
          <a:solidFill>
            <a:srgbClr val="939598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anose="020B0502020104020203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anose="020B0502020104020203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anose="020B0502020104020203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anose="020B0502020104020203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 userDrawn="1"/>
        </p:nvSpPr>
        <p:spPr bwMode="auto">
          <a:xfrm>
            <a:off x="0" y="3091544"/>
            <a:ext cx="12192000" cy="3766457"/>
          </a:xfrm>
          <a:prstGeom prst="rect">
            <a:avLst/>
          </a:prstGeom>
          <a:gradFill rotWithShape="0">
            <a:gsLst>
              <a:gs pos="0">
                <a:srgbClr val="2CA439"/>
              </a:gs>
              <a:gs pos="100000">
                <a:srgbClr val="006A4F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36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742950" indent="-285750" algn="ctr">
              <a:defRPr sz="36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1143000" indent="-228600" algn="ctr">
              <a:defRPr sz="36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600200" indent="-228600" algn="ctr">
              <a:defRPr sz="36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2057400" indent="-228600" algn="ctr">
              <a:defRPr sz="36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eaLnBrk="1" hangingPunct="1"/>
            <a:endParaRPr lang="en-US" altLang="en-US" sz="4200">
              <a:solidFill>
                <a:srgbClr val="0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58" y="558929"/>
            <a:ext cx="5504543" cy="1254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/>
          <p:cNvSpPr>
            <a:spLocks/>
          </p:cNvSpPr>
          <p:nvPr userDrawn="1"/>
        </p:nvSpPr>
        <p:spPr bwMode="auto">
          <a:xfrm>
            <a:off x="1404258" y="3469550"/>
            <a:ext cx="5179177" cy="373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36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742950" indent="-285750" algn="ctr">
              <a:defRPr sz="36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1143000" indent="-228600" algn="ctr">
              <a:defRPr sz="36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600200" indent="-228600" algn="ctr">
              <a:defRPr sz="36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2057400" indent="-228600" algn="ctr">
              <a:defRPr sz="36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27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DIN-Medium" charset="0"/>
              </a:rPr>
              <a:t>CONNECT WITH US</a:t>
            </a:r>
          </a:p>
        </p:txBody>
      </p:sp>
      <p:sp>
        <p:nvSpPr>
          <p:cNvPr id="11" name="Rectangle 5"/>
          <p:cNvSpPr>
            <a:spLocks/>
          </p:cNvSpPr>
          <p:nvPr userDrawn="1"/>
        </p:nvSpPr>
        <p:spPr bwMode="auto">
          <a:xfrm>
            <a:off x="2994787" y="4097637"/>
            <a:ext cx="2888339" cy="309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36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742950" indent="-285750" algn="ctr">
              <a:defRPr sz="36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1143000" indent="-228600" algn="ctr">
              <a:defRPr sz="36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600200" indent="-228600" algn="ctr">
              <a:defRPr sz="36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2057400" indent="-228600" algn="ctr">
              <a:defRPr sz="36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20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DIN-Regular" charset="0"/>
              </a:rPr>
              <a:t>/</a:t>
            </a:r>
            <a:r>
              <a:rPr lang="en-US" altLang="en-US" sz="2000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DIN-Regular" charset="0"/>
              </a:rPr>
              <a:t>NAFCareerAcads</a:t>
            </a:r>
            <a:endParaRPr lang="en-US" altLang="en-US" sz="200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DIN-Regular" charset="0"/>
            </a:endParaRPr>
          </a:p>
        </p:txBody>
      </p:sp>
      <p:sp>
        <p:nvSpPr>
          <p:cNvPr id="12" name="Rectangle 7"/>
          <p:cNvSpPr>
            <a:spLocks/>
          </p:cNvSpPr>
          <p:nvPr userDrawn="1"/>
        </p:nvSpPr>
        <p:spPr bwMode="auto">
          <a:xfrm>
            <a:off x="2994787" y="4762256"/>
            <a:ext cx="3139924" cy="2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36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742950" indent="-285750" algn="ctr">
              <a:defRPr sz="36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1143000" indent="-228600" algn="ctr">
              <a:defRPr sz="36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600200" indent="-228600" algn="ctr">
              <a:defRPr sz="36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2057400" indent="-228600" algn="ctr">
              <a:defRPr sz="36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20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DIN-Regular" charset="0"/>
              </a:rPr>
              <a:t>@</a:t>
            </a:r>
            <a:r>
              <a:rPr lang="en-US" altLang="en-US" sz="2000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DIN-Regular" charset="0"/>
              </a:rPr>
              <a:t>NAFCareerAcads</a:t>
            </a:r>
            <a:endParaRPr lang="en-US" altLang="en-US" sz="200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DIN-Regular" charset="0"/>
            </a:endParaRPr>
          </a:p>
        </p:txBody>
      </p:sp>
      <p:sp>
        <p:nvSpPr>
          <p:cNvPr id="13" name="Rectangle 8"/>
          <p:cNvSpPr>
            <a:spLocks/>
          </p:cNvSpPr>
          <p:nvPr userDrawn="1"/>
        </p:nvSpPr>
        <p:spPr bwMode="auto">
          <a:xfrm>
            <a:off x="2994787" y="5378768"/>
            <a:ext cx="3004453" cy="3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36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742950" indent="-285750" algn="ctr">
              <a:defRPr sz="36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1143000" indent="-228600" algn="ctr">
              <a:defRPr sz="36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600200" indent="-228600" algn="ctr">
              <a:defRPr sz="36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2057400" indent="-228600" algn="ctr">
              <a:defRPr sz="36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20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DIN-Regular" charset="0"/>
              </a:rPr>
              <a:t>@</a:t>
            </a:r>
            <a:r>
              <a:rPr lang="en-US" altLang="en-US" sz="2000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DIN-Regular" charset="0"/>
              </a:rPr>
              <a:t>NAFCareerAcads</a:t>
            </a:r>
            <a:endParaRPr lang="en-US" altLang="en-US" sz="200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DIN-Regular" charset="0"/>
            </a:endParaRPr>
          </a:p>
        </p:txBody>
      </p:sp>
      <p:sp>
        <p:nvSpPr>
          <p:cNvPr id="14" name="Rectangle 5"/>
          <p:cNvSpPr>
            <a:spLocks/>
          </p:cNvSpPr>
          <p:nvPr userDrawn="1"/>
        </p:nvSpPr>
        <p:spPr bwMode="auto">
          <a:xfrm>
            <a:off x="2994787" y="6059033"/>
            <a:ext cx="2733524" cy="38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36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742950" indent="-285750" algn="ctr">
              <a:defRPr sz="36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1143000" indent="-228600" algn="ctr">
              <a:defRPr sz="36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600200" indent="-228600" algn="ctr">
              <a:defRPr sz="36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2057400" indent="-228600" algn="ctr">
              <a:defRPr sz="36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20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DIN-Regular" charset="0"/>
              </a:rPr>
              <a:t>naf.org/LinkedIn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299" y="4097637"/>
            <a:ext cx="426720" cy="3200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299" y="5375361"/>
            <a:ext cx="426720" cy="3200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299" y="4737766"/>
            <a:ext cx="426720" cy="32004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299" y="6015490"/>
            <a:ext cx="426720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872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mbijbsW6DPA" TargetMode="Externa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dY2mRM4i6tY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505200" y="2608976"/>
            <a:ext cx="83820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NAFTrack and Your Future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100743" y="4221466"/>
            <a:ext cx="8382000" cy="39626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What’s in it for YOU</a:t>
            </a:r>
          </a:p>
        </p:txBody>
      </p:sp>
      <p:sp>
        <p:nvSpPr>
          <p:cNvPr id="10" name="Text Placeholder 3"/>
          <p:cNvSpPr txBox="1">
            <a:spLocks/>
          </p:cNvSpPr>
          <p:nvPr/>
        </p:nvSpPr>
        <p:spPr>
          <a:xfrm>
            <a:off x="2438400" y="5486400"/>
            <a:ext cx="6324600" cy="419100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bg1"/>
                </a:solidFill>
              </a:rPr>
              <a:t>Mr. Dave Schmidt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8" t="10909" r="19546" b="9091"/>
          <a:stretch/>
        </p:blipFill>
        <p:spPr>
          <a:xfrm>
            <a:off x="228600" y="2343150"/>
            <a:ext cx="3276600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9344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id:image001.png@01D21265.3F41A7F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205" y="497540"/>
            <a:ext cx="3321966" cy="408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7857" y="4962111"/>
            <a:ext cx="78353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They then need to fill out the registration page using the student ID# from </a:t>
            </a:r>
            <a:r>
              <a:rPr lang="en-US" dirty="0" err="1"/>
              <a:t>NAFTrack</a:t>
            </a:r>
            <a:r>
              <a:rPr lang="en-US" dirty="0"/>
              <a:t> Certification. </a:t>
            </a:r>
            <a:r>
              <a:rPr lang="en-US" sz="2000" b="1" u="sng" dirty="0"/>
              <a:t>They only do this once.</a:t>
            </a:r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09678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5137" t="22076" r="7158" b="106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41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5664" t="10667" r="10082" b="13772"/>
          <a:stretch/>
        </p:blipFill>
        <p:spPr>
          <a:xfrm>
            <a:off x="0" y="9938"/>
            <a:ext cx="12192000" cy="582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244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19531" y="78234"/>
            <a:ext cx="8628468" cy="339196"/>
          </a:xfrm>
        </p:spPr>
        <p:txBody>
          <a:bodyPr/>
          <a:lstStyle/>
          <a:p>
            <a:r>
              <a:rPr lang="en-US" dirty="0" err="1"/>
              <a:t>NAFTrack</a:t>
            </a:r>
            <a:r>
              <a:rPr lang="en-US" dirty="0"/>
              <a:t> Certification Requirements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1536680"/>
            <a:ext cx="838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solidFill>
                <a:srgbClr val="000000"/>
              </a:solidFill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pPr marR="1800"/>
            <a:r>
              <a:rPr lang="en-US" sz="2400" dirty="0">
                <a:latin typeface="+mj-lt"/>
              </a:rPr>
              <a:t>An online professional network connecting:</a:t>
            </a:r>
          </a:p>
          <a:p>
            <a:pPr marR="1800"/>
            <a:endParaRPr lang="en-US" sz="2400" dirty="0">
              <a:latin typeface="+mj-lt"/>
            </a:endParaRPr>
          </a:p>
          <a:p>
            <a:pPr marL="342900" marR="18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NAF students</a:t>
            </a:r>
          </a:p>
          <a:p>
            <a:pPr marL="342900" marR="1800" indent="-342900">
              <a:buFont typeface="Arial" panose="020B0604020202020204" pitchFamily="34" charset="0"/>
              <a:buChar char="•"/>
            </a:pPr>
            <a:endParaRPr lang="en-US" sz="2400" dirty="0">
              <a:latin typeface="+mj-lt"/>
            </a:endParaRPr>
          </a:p>
          <a:p>
            <a:pPr marL="342900" marR="18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Alumni </a:t>
            </a:r>
          </a:p>
          <a:p>
            <a:pPr marL="342900" marR="1800" indent="-342900">
              <a:buFont typeface="Arial" panose="020B0604020202020204" pitchFamily="34" charset="0"/>
              <a:buChar char="•"/>
            </a:pPr>
            <a:endParaRPr lang="en-US" sz="2400" dirty="0">
              <a:latin typeface="+mj-lt"/>
            </a:endParaRPr>
          </a:p>
          <a:p>
            <a:pPr marL="342900" marR="18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+mj-lt"/>
              </a:rPr>
              <a:t>NAFTrack</a:t>
            </a:r>
            <a:r>
              <a:rPr lang="en-US" sz="2400" dirty="0">
                <a:latin typeface="+mj-lt"/>
              </a:rPr>
              <a:t> Certified Hiring employers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5" r="33361"/>
          <a:stretch/>
        </p:blipFill>
        <p:spPr>
          <a:xfrm>
            <a:off x="2287015" y="896600"/>
            <a:ext cx="4569970" cy="143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661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/>
          <p:cNvSpPr/>
          <p:nvPr/>
        </p:nvSpPr>
        <p:spPr>
          <a:xfrm>
            <a:off x="2003358" y="978217"/>
            <a:ext cx="8628468" cy="473306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9531" y="78234"/>
            <a:ext cx="8628468" cy="339196"/>
          </a:xfrm>
        </p:spPr>
        <p:txBody>
          <a:bodyPr/>
          <a:lstStyle/>
          <a:p>
            <a:r>
              <a:rPr lang="en-US" dirty="0" err="1"/>
              <a:t>myNAFTrack</a:t>
            </a:r>
            <a:r>
              <a:rPr lang="en-US" dirty="0"/>
              <a:t> Benefits</a:t>
            </a:r>
          </a:p>
        </p:txBody>
      </p:sp>
      <p:sp>
        <p:nvSpPr>
          <p:cNvPr id="5" name="Rectangle 4"/>
          <p:cNvSpPr/>
          <p:nvPr/>
        </p:nvSpPr>
        <p:spPr>
          <a:xfrm>
            <a:off x="2380456" y="1267258"/>
            <a:ext cx="823867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800"/>
            <a:r>
              <a:rPr lang="en-US" sz="3600" dirty="0">
                <a:solidFill>
                  <a:schemeClr val="bg1"/>
                </a:solidFill>
                <a:latin typeface="+mj-lt"/>
              </a:rPr>
              <a:t>Student &amp; Alumni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Build a professional online profile and portfolio to easily showcase work to employers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Access to a wide range of potential internship and job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Access to a library of career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18693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" b="17591"/>
          <a:stretch/>
        </p:blipFill>
        <p:spPr>
          <a:xfrm>
            <a:off x="-304800" y="29091"/>
            <a:ext cx="12496800" cy="682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752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881" y="515250"/>
            <a:ext cx="8111052" cy="527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160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670" y="572909"/>
            <a:ext cx="6934200" cy="285917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670" y="3434662"/>
            <a:ext cx="6934200" cy="298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265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471" y="475940"/>
            <a:ext cx="6096000" cy="633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252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303" y="483430"/>
            <a:ext cx="90678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614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685800"/>
            <a:ext cx="8628468" cy="339196"/>
          </a:xfrm>
        </p:spPr>
        <p:txBody>
          <a:bodyPr/>
          <a:lstStyle/>
          <a:p>
            <a:r>
              <a:rPr lang="en-US" dirty="0">
                <a:hlinkClick r:id="rId2"/>
              </a:rPr>
              <a:t>Somebody Once Told 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0810" t="14869" r="20060" b="12667"/>
          <a:stretch/>
        </p:blipFill>
        <p:spPr>
          <a:xfrm>
            <a:off x="2743200" y="1295400"/>
            <a:ext cx="5907761" cy="445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32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691" y="685799"/>
            <a:ext cx="8991600" cy="550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025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hank you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570" y="764499"/>
            <a:ext cx="6667500" cy="583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902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230" t="16514" r="4771" b="77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709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19531" y="78234"/>
            <a:ext cx="8628468" cy="339196"/>
          </a:xfrm>
        </p:spPr>
        <p:txBody>
          <a:bodyPr/>
          <a:lstStyle/>
          <a:p>
            <a:r>
              <a:rPr lang="en-US" dirty="0"/>
              <a:t>Why NAFTrack?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19531" y="685800"/>
            <a:ext cx="8628468" cy="51816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7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/>
              <a:t>Helps make the connection between high school coursework and your future</a:t>
            </a:r>
          </a:p>
          <a:p>
            <a:r>
              <a:rPr lang="en-US" kern="0"/>
              <a:t>Helps you reflect on your own learning in order to set goals for continuous improvement</a:t>
            </a:r>
          </a:p>
          <a:p>
            <a:r>
              <a:rPr lang="en-US" kern="0"/>
              <a:t>Helps you gain proficiency in taking online assessments which are more prevalent in higher education</a:t>
            </a:r>
          </a:p>
          <a:p>
            <a:r>
              <a:rPr lang="en-US" kern="0"/>
              <a:t>Helps you demonstrate the technical and professional skills you develop while in the academy</a:t>
            </a:r>
          </a:p>
          <a:p>
            <a:r>
              <a:rPr lang="en-US" kern="0"/>
              <a:t>Provides connection to top companies that offer preferential hiring practices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805640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0894" t="16514" r="12408" b="8013"/>
          <a:stretch/>
        </p:blipFill>
        <p:spPr>
          <a:xfrm>
            <a:off x="0" y="25167"/>
            <a:ext cx="12192000" cy="683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009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1000" y="8021"/>
            <a:ext cx="2828469" cy="378966"/>
          </a:xfrm>
        </p:spPr>
        <p:txBody>
          <a:bodyPr/>
          <a:lstStyle/>
          <a:p>
            <a:r>
              <a:rPr lang="en-US" dirty="0">
                <a:hlinkClick r:id="rId2"/>
              </a:rPr>
              <a:t>This is NOT You…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6121" t="27104" r="14699" b="9726"/>
          <a:stretch/>
        </p:blipFill>
        <p:spPr>
          <a:xfrm>
            <a:off x="0" y="524656"/>
            <a:ext cx="8124669" cy="633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449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/>
          <p:cNvSpPr/>
          <p:nvPr/>
        </p:nvSpPr>
        <p:spPr>
          <a:xfrm>
            <a:off x="1733535" y="978217"/>
            <a:ext cx="8772069" cy="473306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9531" y="78234"/>
            <a:ext cx="8628468" cy="339196"/>
          </a:xfrm>
        </p:spPr>
        <p:txBody>
          <a:bodyPr/>
          <a:lstStyle/>
          <a:p>
            <a:r>
              <a:rPr lang="en-US" dirty="0" err="1"/>
              <a:t>NAFTrack</a:t>
            </a:r>
            <a:r>
              <a:rPr lang="en-US" dirty="0"/>
              <a:t> Certification Benefits</a:t>
            </a:r>
          </a:p>
        </p:txBody>
      </p:sp>
      <p:sp>
        <p:nvSpPr>
          <p:cNvPr id="5" name="Rectangle 4"/>
          <p:cNvSpPr/>
          <p:nvPr/>
        </p:nvSpPr>
        <p:spPr>
          <a:xfrm>
            <a:off x="1733534" y="1359217"/>
            <a:ext cx="823867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800"/>
            <a:r>
              <a:rPr lang="en-US" sz="3600" dirty="0">
                <a:solidFill>
                  <a:schemeClr val="bg1"/>
                </a:solidFill>
                <a:latin typeface="+mj-lt"/>
              </a:rPr>
              <a:t>What’s In It For Me?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Projects, exams, and internships will prepare you for college and career</a:t>
            </a:r>
          </a:p>
          <a:p>
            <a:r>
              <a:rPr lang="en-US" sz="3200" dirty="0">
                <a:solidFill>
                  <a:schemeClr val="bg1"/>
                </a:solidFill>
                <a:latin typeface="+mj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Qualify for </a:t>
            </a:r>
            <a:r>
              <a:rPr lang="en-US" sz="3200" dirty="0" err="1">
                <a:solidFill>
                  <a:schemeClr val="bg1"/>
                </a:solidFill>
                <a:latin typeface="+mj-lt"/>
              </a:rPr>
              <a:t>NAFTrack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 Certified Hiring </a:t>
            </a:r>
          </a:p>
          <a:p>
            <a:pPr marR="1800"/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7400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" b="17591"/>
          <a:stretch/>
        </p:blipFill>
        <p:spPr>
          <a:xfrm>
            <a:off x="0" y="29092"/>
            <a:ext cx="12192000" cy="589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912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4972" t="22076" r="7363" b="106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696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ver Slide">
  <a:themeElements>
    <a:clrScheme name="NAF Brand Theme Colors">
      <a:dk1>
        <a:srgbClr val="000000"/>
      </a:dk1>
      <a:lt1>
        <a:srgbClr val="FFFFFF"/>
      </a:lt1>
      <a:dk2>
        <a:srgbClr val="A5A5A5"/>
      </a:dk2>
      <a:lt2>
        <a:srgbClr val="D8D8D8"/>
      </a:lt2>
      <a:accent1>
        <a:srgbClr val="006A4F"/>
      </a:accent1>
      <a:accent2>
        <a:srgbClr val="C7C8CA"/>
      </a:accent2>
      <a:accent3>
        <a:srgbClr val="009EC9"/>
      </a:accent3>
      <a:accent4>
        <a:srgbClr val="FCAF17"/>
      </a:accent4>
      <a:accent5>
        <a:srgbClr val="005581"/>
      </a:accent5>
      <a:accent6>
        <a:srgbClr val="32B04A"/>
      </a:accent6>
      <a:hlink>
        <a:srgbClr val="009EC9"/>
      </a:hlink>
      <a:folHlink>
        <a:srgbClr val="004D74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ew Section Slides">
  <a:themeElements>
    <a:clrScheme name="Custom 16">
      <a:dk1>
        <a:srgbClr val="000000"/>
      </a:dk1>
      <a:lt1>
        <a:srgbClr val="FFFFFF"/>
      </a:lt1>
      <a:dk2>
        <a:srgbClr val="A5A5A5"/>
      </a:dk2>
      <a:lt2>
        <a:srgbClr val="D8D8D8"/>
      </a:lt2>
      <a:accent1>
        <a:srgbClr val="006A4F"/>
      </a:accent1>
      <a:accent2>
        <a:srgbClr val="C7C8CA"/>
      </a:accent2>
      <a:accent3>
        <a:srgbClr val="009EC9"/>
      </a:accent3>
      <a:accent4>
        <a:srgbClr val="FCAF17"/>
      </a:accent4>
      <a:accent5>
        <a:srgbClr val="005581"/>
      </a:accent5>
      <a:accent6>
        <a:srgbClr val="32B04A"/>
      </a:accent6>
      <a:hlink>
        <a:srgbClr val="009EC9"/>
      </a:hlink>
      <a:folHlink>
        <a:srgbClr val="004D74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ody Slides">
  <a:themeElements>
    <a:clrScheme name="Custom 16">
      <a:dk1>
        <a:srgbClr val="000000"/>
      </a:dk1>
      <a:lt1>
        <a:srgbClr val="FFFFFF"/>
      </a:lt1>
      <a:dk2>
        <a:srgbClr val="A5A5A5"/>
      </a:dk2>
      <a:lt2>
        <a:srgbClr val="D8D8D8"/>
      </a:lt2>
      <a:accent1>
        <a:srgbClr val="006A4F"/>
      </a:accent1>
      <a:accent2>
        <a:srgbClr val="C7C8CA"/>
      </a:accent2>
      <a:accent3>
        <a:srgbClr val="009EC9"/>
      </a:accent3>
      <a:accent4>
        <a:srgbClr val="FCAF17"/>
      </a:accent4>
      <a:accent5>
        <a:srgbClr val="005581"/>
      </a:accent5>
      <a:accent6>
        <a:srgbClr val="32B04A"/>
      </a:accent6>
      <a:hlink>
        <a:srgbClr val="009EC9"/>
      </a:hlink>
      <a:folHlink>
        <a:srgbClr val="004D74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4 PowerPoint Presentation Template - White.pptx" id="{8865B4BA-1395-4CD7-BECC-1E5C175DF9B5}" vid="{420BC2C5-2712-4D80-9743-4762A0FFF3F4}"/>
    </a:ext>
  </a:extLst>
</a:theme>
</file>

<file path=ppt/theme/theme4.xml><?xml version="1.0" encoding="utf-8"?>
<a:theme xmlns:a="http://schemas.openxmlformats.org/drawingml/2006/main" name="End Slide">
  <a:themeElements>
    <a:clrScheme name="Custom 16">
      <a:dk1>
        <a:srgbClr val="000000"/>
      </a:dk1>
      <a:lt1>
        <a:srgbClr val="FFFFFF"/>
      </a:lt1>
      <a:dk2>
        <a:srgbClr val="A5A5A5"/>
      </a:dk2>
      <a:lt2>
        <a:srgbClr val="D8D8D8"/>
      </a:lt2>
      <a:accent1>
        <a:srgbClr val="006A4F"/>
      </a:accent1>
      <a:accent2>
        <a:srgbClr val="C7C8CA"/>
      </a:accent2>
      <a:accent3>
        <a:srgbClr val="009EC9"/>
      </a:accent3>
      <a:accent4>
        <a:srgbClr val="FCAF17"/>
      </a:accent4>
      <a:accent5>
        <a:srgbClr val="005581"/>
      </a:accent5>
      <a:accent6>
        <a:srgbClr val="32B04A"/>
      </a:accent6>
      <a:hlink>
        <a:srgbClr val="009EC9"/>
      </a:hlink>
      <a:folHlink>
        <a:srgbClr val="004D74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194</Words>
  <Application>Microsoft Office PowerPoint</Application>
  <PresentationFormat>Widescreen</PresentationFormat>
  <Paragraphs>35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Arial</vt:lpstr>
      <vt:lpstr>DIN-Bold</vt:lpstr>
      <vt:lpstr>DIN-Medium</vt:lpstr>
      <vt:lpstr>DIN-Regular</vt:lpstr>
      <vt:lpstr>Gill Sans</vt:lpstr>
      <vt:lpstr>Gill Sans MT</vt:lpstr>
      <vt:lpstr>Heiti SC Light</vt:lpstr>
      <vt:lpstr>Tahoma</vt:lpstr>
      <vt:lpstr>Cover Slide</vt:lpstr>
      <vt:lpstr>New Section Slides</vt:lpstr>
      <vt:lpstr>Body Slides</vt:lpstr>
      <vt:lpstr>End Slide</vt:lpstr>
      <vt:lpstr>NAFTrack and Your Future</vt:lpstr>
      <vt:lpstr>Somebody Once Told Me</vt:lpstr>
      <vt:lpstr>PowerPoint Presentation</vt:lpstr>
      <vt:lpstr>Why NAFTrack?</vt:lpstr>
      <vt:lpstr>PowerPoint Presentation</vt:lpstr>
      <vt:lpstr>This is NOT You…</vt:lpstr>
      <vt:lpstr>NAFTrack Certification Benefits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NAFTrack Certification Requirements</vt:lpstr>
      <vt:lpstr>myNAFTrack Benefits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Schmidt, David P.</dc:creator>
  <cp:lastModifiedBy>Schmidt, David P.</cp:lastModifiedBy>
  <cp:revision>19</cp:revision>
  <dcterms:created xsi:type="dcterms:W3CDTF">2017-09-26T23:36:32Z</dcterms:created>
  <dcterms:modified xsi:type="dcterms:W3CDTF">2017-09-27T16:03:35Z</dcterms:modified>
</cp:coreProperties>
</file>