
<file path=[Content_Types].xml><?xml version="1.0" encoding="utf-8"?>
<Types xmlns="http://schemas.openxmlformats.org/package/2006/content-types">
  <Default Extension="bin" ContentType="application/vnd.openxmlformats-officedocument.oleObject"/>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79"/>
  </p:notesMasterIdLst>
  <p:handoutMasterIdLst>
    <p:handoutMasterId r:id="rId80"/>
  </p:handoutMasterIdLst>
  <p:sldIdLst>
    <p:sldId id="353" r:id="rId3"/>
    <p:sldId id="354" r:id="rId4"/>
    <p:sldId id="355" r:id="rId5"/>
    <p:sldId id="360" r:id="rId6"/>
    <p:sldId id="357" r:id="rId7"/>
    <p:sldId id="361" r:id="rId8"/>
    <p:sldId id="362" r:id="rId9"/>
    <p:sldId id="364" r:id="rId10"/>
    <p:sldId id="365" r:id="rId11"/>
    <p:sldId id="366" r:id="rId12"/>
    <p:sldId id="359" r:id="rId13"/>
    <p:sldId id="363" r:id="rId14"/>
    <p:sldId id="367" r:id="rId15"/>
    <p:sldId id="368" r:id="rId16"/>
    <p:sldId id="369" r:id="rId17"/>
    <p:sldId id="370" r:id="rId18"/>
    <p:sldId id="371" r:id="rId19"/>
    <p:sldId id="372" r:id="rId20"/>
    <p:sldId id="373" r:id="rId21"/>
    <p:sldId id="374" r:id="rId22"/>
    <p:sldId id="376" r:id="rId23"/>
    <p:sldId id="377" r:id="rId24"/>
    <p:sldId id="378" r:id="rId25"/>
    <p:sldId id="379" r:id="rId26"/>
    <p:sldId id="380" r:id="rId27"/>
    <p:sldId id="381" r:id="rId28"/>
    <p:sldId id="382" r:id="rId29"/>
    <p:sldId id="383" r:id="rId30"/>
    <p:sldId id="384" r:id="rId31"/>
    <p:sldId id="385" r:id="rId32"/>
    <p:sldId id="386" r:id="rId33"/>
    <p:sldId id="387" r:id="rId34"/>
    <p:sldId id="388" r:id="rId35"/>
    <p:sldId id="389" r:id="rId36"/>
    <p:sldId id="390" r:id="rId37"/>
    <p:sldId id="391" r:id="rId38"/>
    <p:sldId id="392" r:id="rId39"/>
    <p:sldId id="393" r:id="rId40"/>
    <p:sldId id="394" r:id="rId41"/>
    <p:sldId id="395" r:id="rId42"/>
    <p:sldId id="396" r:id="rId43"/>
    <p:sldId id="397" r:id="rId44"/>
    <p:sldId id="398" r:id="rId45"/>
    <p:sldId id="399" r:id="rId46"/>
    <p:sldId id="400" r:id="rId47"/>
    <p:sldId id="401" r:id="rId48"/>
    <p:sldId id="402" r:id="rId49"/>
    <p:sldId id="403" r:id="rId50"/>
    <p:sldId id="404" r:id="rId51"/>
    <p:sldId id="405" r:id="rId52"/>
    <p:sldId id="406" r:id="rId53"/>
    <p:sldId id="407" r:id="rId54"/>
    <p:sldId id="408" r:id="rId55"/>
    <p:sldId id="409" r:id="rId56"/>
    <p:sldId id="410" r:id="rId57"/>
    <p:sldId id="411" r:id="rId58"/>
    <p:sldId id="412" r:id="rId59"/>
    <p:sldId id="413" r:id="rId60"/>
    <p:sldId id="414" r:id="rId61"/>
    <p:sldId id="415" r:id="rId62"/>
    <p:sldId id="416" r:id="rId63"/>
    <p:sldId id="417" r:id="rId64"/>
    <p:sldId id="418" r:id="rId65"/>
    <p:sldId id="419" r:id="rId66"/>
    <p:sldId id="420" r:id="rId67"/>
    <p:sldId id="421" r:id="rId68"/>
    <p:sldId id="422" r:id="rId69"/>
    <p:sldId id="423" r:id="rId70"/>
    <p:sldId id="424" r:id="rId71"/>
    <p:sldId id="425" r:id="rId72"/>
    <p:sldId id="426" r:id="rId73"/>
    <p:sldId id="427" r:id="rId74"/>
    <p:sldId id="428" r:id="rId75"/>
    <p:sldId id="429" r:id="rId76"/>
    <p:sldId id="430" r:id="rId77"/>
    <p:sldId id="351" r:id="rId7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4" pos="295" userDrawn="1">
          <p15:clr>
            <a:srgbClr val="A4A3A4"/>
          </p15:clr>
        </p15:guide>
        <p15:guide id="5" orient="horz" pos="9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 id="6" name="Prabhu, Kalaiselvan" initials="PK" lastIdx="1" clrIdx="6">
    <p:extLst>
      <p:ext uri="{19B8F6BF-5375-455C-9EA6-DF929625EA0E}">
        <p15:presenceInfo xmlns:p15="http://schemas.microsoft.com/office/powerpoint/2012/main" userId="Prabhu, Kalaiselv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Rg st="1" end="45"/>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CCA"/>
    <a:srgbClr val="E0F0E3"/>
    <a:srgbClr val="EFE9FB"/>
    <a:srgbClr val="BFD9F3"/>
    <a:srgbClr val="4E444F"/>
    <a:srgbClr val="56534D"/>
    <a:srgbClr val="666257"/>
    <a:srgbClr val="54514D"/>
    <a:srgbClr val="4C4B44"/>
    <a:srgbClr val="FAF4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2" autoAdjust="0"/>
    <p:restoredTop sz="94651" autoAdjust="0"/>
  </p:normalViewPr>
  <p:slideViewPr>
    <p:cSldViewPr snapToGrid="0" snapToObjects="1">
      <p:cViewPr varScale="1">
        <p:scale>
          <a:sx n="117" d="100"/>
          <a:sy n="117" d="100"/>
        </p:scale>
        <p:origin x="1764" y="102"/>
      </p:cViewPr>
      <p:guideLst>
        <p:guide pos="295"/>
        <p:guide orient="horz" pos="960"/>
      </p:guideLst>
    </p:cSldViewPr>
  </p:slideViewPr>
  <p:outlineViewPr>
    <p:cViewPr>
      <p:scale>
        <a:sx n="33" d="100"/>
        <a:sy n="33" d="100"/>
      </p:scale>
      <p:origin x="0" y="-28800"/>
    </p:cViewPr>
  </p:outlineViewPr>
  <p:notesTextViewPr>
    <p:cViewPr>
      <p:scale>
        <a:sx n="150" d="100"/>
        <a:sy n="150" d="100"/>
      </p:scale>
      <p:origin x="0" y="0"/>
    </p:cViewPr>
  </p:notesTextViewPr>
  <p:sorterViewPr>
    <p:cViewPr>
      <p:scale>
        <a:sx n="66" d="100"/>
        <a:sy n="66" d="100"/>
      </p:scale>
      <p:origin x="0" y="-2190"/>
    </p:cViewPr>
  </p:sorterViewPr>
  <p:notesViewPr>
    <p:cSldViewPr snapToGrid="0" snapToObjects="1">
      <p:cViewPr varScale="1">
        <p:scale>
          <a:sx n="85" d="100"/>
          <a:sy n="85" d="100"/>
        </p:scale>
        <p:origin x="305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presProps" Target="presProp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12/4/2019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12653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76</a:t>
            </a:fld>
            <a:endParaRPr lang="en-US"/>
          </a:p>
        </p:txBody>
      </p:sp>
    </p:spTree>
    <p:extLst>
      <p:ext uri="{BB962C8B-B14F-4D97-AF65-F5344CB8AC3E}">
        <p14:creationId xmlns:p14="http://schemas.microsoft.com/office/powerpoint/2010/main" val="1372981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lIns="0" tIns="0" rIns="0" bIns="0"/>
          <a:lstStyle>
            <a:lvl1pPr>
              <a:defRPr sz="3600">
                <a:solidFill>
                  <a:schemeClr val="tx2"/>
                </a:solidFill>
                <a:latin typeface="+mj-lt"/>
              </a:defRPr>
            </a:lvl1pPr>
          </a:lstStyle>
          <a:p>
            <a:r>
              <a:rPr lang="en-US" dirty="0"/>
              <a:t>Click to edit Master title style</a:t>
            </a:r>
          </a:p>
        </p:txBody>
      </p:sp>
      <p:sp>
        <p:nvSpPr>
          <p:cNvPr id="3" name="Content Placeholder 2"/>
          <p:cNvSpPr>
            <a:spLocks noGrp="1"/>
          </p:cNvSpPr>
          <p:nvPr>
            <p:ph idx="1"/>
          </p:nvPr>
        </p:nvSpPr>
        <p:spPr>
          <a:xfrm>
            <a:off x="457200" y="1557470"/>
            <a:ext cx="8229600" cy="4525963"/>
          </a:xfrm>
        </p:spPr>
        <p:txBody>
          <a:bodyPr lIns="0" tIns="0" rIns="0"/>
          <a:lstStyle>
            <a:lvl1pPr marL="255600" indent="-255600">
              <a:buClr>
                <a:srgbClr val="007FA3"/>
              </a:buClr>
              <a:buSzPct val="100000"/>
              <a:buFont typeface="Arial" panose="020B0604020202020204" pitchFamily="34" charset="0"/>
              <a:buChar char="•"/>
              <a:defRPr sz="2400">
                <a:latin typeface="+mn-lt"/>
              </a:defRPr>
            </a:lvl1pPr>
            <a:lvl2pPr marL="741600" indent="-284400">
              <a:buClr>
                <a:srgbClr val="007FA3"/>
              </a:buClr>
              <a:defRPr sz="2400">
                <a:latin typeface="+mn-lt"/>
              </a:defRPr>
            </a:lvl2pPr>
            <a:lvl3pPr indent="-230400">
              <a:buClr>
                <a:srgbClr val="007FA3"/>
              </a:buClr>
              <a:defRPr sz="2400">
                <a:latin typeface="+mn-lt"/>
              </a:defRPr>
            </a:lvl3pPr>
            <a:lvl4pPr indent="-230400">
              <a:buClr>
                <a:srgbClr val="007FA3"/>
              </a:buClr>
              <a:defRPr sz="2400">
                <a:latin typeface="+mn-lt"/>
              </a:defRPr>
            </a:lvl4pPr>
            <a:lvl5pPr indent="-230400">
              <a:buClr>
                <a:srgbClr val="007FA3"/>
              </a:buClr>
              <a:defRPr sz="2400">
                <a:latin typeface="+mn-lt"/>
              </a:defRPr>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12/4/2019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67289351"/>
      </p:ext>
    </p:extLst>
  </p:cSld>
  <p:clrMapOvr>
    <a:masterClrMapping/>
  </p:clrMapOvr>
  <p:extLst mod="1">
    <p:ext uri="{DCECCB84-F9BA-43D5-87BE-67443E8EF086}">
      <p15:sldGuideLst xmlns:p15="http://schemas.microsoft.com/office/powerpoint/2012/main">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0" tIns="0" rIns="0" bIns="0"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0" tIns="0" rIns="0" bIns="0"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mn-lt"/>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1"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1"/>
            <a:ext cx="3657600" cy="602738"/>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3" name="Content Placeholder 2"/>
          <p:cNvSpPr>
            <a:spLocks noGrp="1"/>
          </p:cNvSpPr>
          <p:nvPr>
            <p:ph sz="quarter" idx="14"/>
          </p:nvPr>
        </p:nvSpPr>
        <p:spPr>
          <a:xfrm>
            <a:off x="5029200" y="4640263"/>
            <a:ext cx="3675063" cy="1050925"/>
          </a:xfrm>
        </p:spPr>
        <p:txBody>
          <a:bodyPr/>
          <a:lstStyle>
            <a:lvl1pPr marL="101600" indent="0">
              <a:buNone/>
              <a:defRPr/>
            </a:lvl1pPr>
          </a:lstStyle>
          <a:p>
            <a:pPr lvl="0"/>
            <a:endParaRPr lang="en-US" dirty="0"/>
          </a:p>
        </p:txBody>
      </p:sp>
    </p:spTree>
    <p:extLst>
      <p:ext uri="{BB962C8B-B14F-4D97-AF65-F5344CB8AC3E}">
        <p14:creationId xmlns:p14="http://schemas.microsoft.com/office/powerpoint/2010/main" val="3068857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11768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121271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342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Tree>
    <p:extLst>
      <p:ext uri="{BB962C8B-B14F-4D97-AF65-F5344CB8AC3E}">
        <p14:creationId xmlns:p14="http://schemas.microsoft.com/office/powerpoint/2010/main" val="3678147491"/>
      </p:ext>
    </p:extLst>
  </p:cSld>
  <p:clrMapOvr>
    <a:masterClrMapping/>
  </p:clrMapOvr>
  <p:extLst mod="1">
    <p:ext uri="{DCECCB84-F9BA-43D5-87BE-67443E8EF086}">
      <p15:sldGuideLst xmlns:p15="http://schemas.microsoft.com/office/powerpoint/2012/main">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1836354"/>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3632200"/>
            <a:ext cx="8229600" cy="17938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48656664"/>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126378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3063790"/>
            <a:ext cx="8229600" cy="118347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4490938"/>
            <a:ext cx="8229600" cy="12605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266143735"/>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89505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760292"/>
            <a:ext cx="8229600" cy="107677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4016772"/>
            <a:ext cx="8229600" cy="1016701"/>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5155500"/>
            <a:ext cx="8232775" cy="9119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62941656"/>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Fiv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70830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451377"/>
            <a:ext cx="8229600" cy="735437"/>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3486685"/>
            <a:ext cx="8229600" cy="716830"/>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4503386"/>
            <a:ext cx="8232775" cy="716828"/>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5494338"/>
            <a:ext cx="8229600" cy="5556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415060848"/>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ix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59517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273743"/>
            <a:ext cx="8229600" cy="554915"/>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950895"/>
            <a:ext cx="8229600" cy="535791"/>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639492"/>
            <a:ext cx="8232775" cy="677152"/>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4469451"/>
            <a:ext cx="8229600" cy="598206"/>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5221288"/>
            <a:ext cx="8232775" cy="64135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44271391"/>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even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407853"/>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116988"/>
            <a:ext cx="8229600" cy="41256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734849"/>
            <a:ext cx="8229600" cy="433357"/>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365732"/>
            <a:ext cx="8232775" cy="465069"/>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3938594"/>
            <a:ext cx="8229600" cy="443837"/>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4569758"/>
            <a:ext cx="8232775" cy="464206"/>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9"/>
          </p:nvPr>
        </p:nvSpPr>
        <p:spPr>
          <a:xfrm>
            <a:off x="457200" y="5221288"/>
            <a:ext cx="8229600" cy="551633"/>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77977732"/>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Eight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407853"/>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116988"/>
            <a:ext cx="8229600" cy="41256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734849"/>
            <a:ext cx="8229600" cy="433357"/>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365732"/>
            <a:ext cx="8232775" cy="38553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3938595"/>
            <a:ext cx="8229600" cy="37805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4503969"/>
            <a:ext cx="8232775" cy="3842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9"/>
          </p:nvPr>
        </p:nvSpPr>
        <p:spPr>
          <a:xfrm>
            <a:off x="457200" y="5069348"/>
            <a:ext cx="8229600" cy="451321"/>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57200" y="5614988"/>
            <a:ext cx="8232775" cy="44450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622864151"/>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7">
            <a:alphaModFix/>
          </a:blip>
          <a:srcRect/>
          <a:stretch/>
        </p:blipFill>
        <p:spPr>
          <a:xfrm>
            <a:off x="443972" y="6429709"/>
            <a:ext cx="917999" cy="279914"/>
          </a:xfrm>
          <a:prstGeom prst="rect">
            <a:avLst/>
          </a:prstGeom>
          <a:noFill/>
          <a:ln>
            <a:noFill/>
          </a:ln>
        </p:spPr>
      </p:pic>
      <p:sp>
        <p:nvSpPr>
          <p:cNvPr id="16" name="Text Placeholder 5"/>
          <p:cNvSpPr txBox="1">
            <a:spLocks/>
          </p:cNvSpPr>
          <p:nvPr userDrawn="1"/>
        </p:nvSpPr>
        <p:spPr>
          <a:xfrm>
            <a:off x="2643809" y="6488917"/>
            <a:ext cx="6111621" cy="368298"/>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2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2020 Pearson Education, Inc. All Rights Reserved</a:t>
            </a:r>
          </a:p>
        </p:txBody>
      </p:sp>
    </p:spTree>
  </p:cSld>
  <p:clrMap bg1="lt1" tx1="dk1" bg2="dk2" tx2="lt2" accent1="accent1" accent2="accent2" accent3="accent3" accent4="accent4" accent5="accent5" accent6="accent6" hlink="hlink" folHlink="folHlink"/>
  <p:sldLayoutIdLst>
    <p:sldLayoutId id="214748367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666" r:id="rId10"/>
    <p:sldLayoutId id="2147483665" r:id="rId11"/>
    <p:sldLayoutId id="2147483651" r:id="rId12"/>
    <p:sldLayoutId id="2147483654" r:id="rId13"/>
    <p:sldLayoutId id="2147483655" r:id="rId14"/>
    <p:sldLayoutId id="214748365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2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5">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 id="214748370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46.jpg"/><Relationship Id="rId4" Type="http://schemas.openxmlformats.org/officeDocument/2006/relationships/image" Target="../media/image45.wmf"/></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xml"/><Relationship Id="rId1" Type="http://schemas.openxmlformats.org/officeDocument/2006/relationships/vmlDrawing" Target="../drawings/vmlDrawing2.vml"/><Relationship Id="rId4" Type="http://schemas.openxmlformats.org/officeDocument/2006/relationships/image" Target="../media/image49.wmf"/></Relationships>
</file>

<file path=ppt/slides/_rels/slide6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4.sv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24692"/>
            <a:ext cx="8298230" cy="911482"/>
          </a:xfrm>
        </p:spPr>
        <p:txBody>
          <a:bodyPr anchor="ctr"/>
          <a:lstStyle/>
          <a:p>
            <a:r>
              <a:rPr lang="en-US" sz="2800" dirty="0">
                <a:latin typeface="+mj-lt"/>
              </a:rPr>
              <a:t>The Cultural Landscape: An Introduction to Human Geography</a:t>
            </a:r>
            <a:endParaRPr lang="en-US" altLang="en-US" sz="2800" dirty="0">
              <a:solidFill>
                <a:schemeClr val="tx2"/>
              </a:solidFill>
              <a:latin typeface="+mj-lt"/>
              <a:cs typeface="Times New Roman" panose="02020603050405020304" pitchFamily="18" charset="0"/>
            </a:endParaRPr>
          </a:p>
        </p:txBody>
      </p:sp>
      <p:sp>
        <p:nvSpPr>
          <p:cNvPr id="3" name="Text Placeholder 2"/>
          <p:cNvSpPr>
            <a:spLocks noGrp="1"/>
          </p:cNvSpPr>
          <p:nvPr>
            <p:ph type="body" idx="1"/>
          </p:nvPr>
        </p:nvSpPr>
        <p:spPr>
          <a:xfrm>
            <a:off x="457200" y="1122217"/>
            <a:ext cx="8229600" cy="348255"/>
          </a:xfrm>
        </p:spPr>
        <p:txBody>
          <a:bodyPr anchor="ctr"/>
          <a:lstStyle/>
          <a:p>
            <a:pPr eaLnBrk="1" hangingPunct="1">
              <a:defRPr/>
            </a:pPr>
            <a:r>
              <a:rPr lang="en-US" dirty="0">
                <a:latin typeface="+mn-lt"/>
              </a:rPr>
              <a:t>Thirteenth</a:t>
            </a:r>
            <a:r>
              <a:rPr lang="en-US" altLang="en-US" dirty="0">
                <a:solidFill>
                  <a:schemeClr val="tx2"/>
                </a:solidFill>
                <a:latin typeface="+mn-lt"/>
              </a:rPr>
              <a:t> Edition</a:t>
            </a:r>
          </a:p>
        </p:txBody>
      </p:sp>
      <p:sp>
        <p:nvSpPr>
          <p:cNvPr id="4" name="Text Placeholder 3"/>
          <p:cNvSpPr>
            <a:spLocks noGrp="1"/>
          </p:cNvSpPr>
          <p:nvPr>
            <p:ph type="body" idx="2"/>
          </p:nvPr>
        </p:nvSpPr>
        <p:spPr>
          <a:xfrm>
            <a:off x="5029200" y="2151529"/>
            <a:ext cx="3657600" cy="788104"/>
          </a:xfrm>
        </p:spPr>
        <p:txBody>
          <a:bodyPr/>
          <a:lstStyle/>
          <a:p>
            <a:pPr algn="ctr">
              <a:spcBef>
                <a:spcPts val="1500"/>
              </a:spcBef>
            </a:pPr>
            <a:r>
              <a:rPr lang="en-US" altLang="en-US" b="1" dirty="0">
                <a:latin typeface="+mn-lt"/>
                <a:ea typeface="Segoe UI Symbol" panose="020B0502040204020203" pitchFamily="34" charset="0"/>
              </a:rPr>
              <a:t>Chapter 7 Lecture</a:t>
            </a:r>
          </a:p>
        </p:txBody>
      </p:sp>
      <p:sp>
        <p:nvSpPr>
          <p:cNvPr id="5" name="Text Placeholder 4"/>
          <p:cNvSpPr>
            <a:spLocks noGrp="1"/>
          </p:cNvSpPr>
          <p:nvPr>
            <p:ph type="body" idx="3"/>
          </p:nvPr>
        </p:nvSpPr>
        <p:spPr>
          <a:xfrm>
            <a:off x="5029200" y="3200400"/>
            <a:ext cx="3657600" cy="652587"/>
          </a:xfrm>
        </p:spPr>
        <p:txBody>
          <a:bodyPr/>
          <a:lstStyle/>
          <a:p>
            <a:pPr algn="ctr"/>
            <a:r>
              <a:rPr lang="en-US" altLang="en-US" dirty="0">
                <a:solidFill>
                  <a:srgbClr val="000000"/>
                </a:solidFill>
                <a:latin typeface="+mn-lt"/>
              </a:rPr>
              <a:t>Ethnicities</a:t>
            </a:r>
          </a:p>
        </p:txBody>
      </p:sp>
      <p:pic>
        <p:nvPicPr>
          <p:cNvPr id="10" name="Picture 9" descr="Front Cover: The Cultural Landscape: An Introduction to Human Geography Thirteenth Edition by Rubenstei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805" y="1614517"/>
            <a:ext cx="3921296" cy="4772167"/>
          </a:xfrm>
          <a:prstGeom prst="rect">
            <a:avLst/>
          </a:prstGeom>
          <a:ln w="9525">
            <a:solidFill>
              <a:schemeClr val="tx1"/>
            </a:solidFill>
          </a:ln>
        </p:spPr>
      </p:pic>
      <p:sp>
        <p:nvSpPr>
          <p:cNvPr id="6" name="Text Placeholder 5"/>
          <p:cNvSpPr>
            <a:spLocks noGrp="1"/>
          </p:cNvSpPr>
          <p:nvPr>
            <p:ph type="body" idx="13"/>
          </p:nvPr>
        </p:nvSpPr>
        <p:spPr>
          <a:xfrm>
            <a:off x="2643809" y="6471260"/>
            <a:ext cx="6111621" cy="396070"/>
          </a:xfrm>
        </p:spPr>
        <p:txBody>
          <a:bodyPr anchor="ct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2020 Pearson Education, Inc. All Rights Reserved</a:t>
            </a:r>
          </a:p>
        </p:txBody>
      </p:sp>
    </p:spTree>
    <p:extLst>
      <p:ext uri="{BB962C8B-B14F-4D97-AF65-F5344CB8AC3E}">
        <p14:creationId xmlns:p14="http://schemas.microsoft.com/office/powerpoint/2010/main" val="1212819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532421" cy="1097279"/>
          </a:xfrm>
        </p:spPr>
        <p:txBody>
          <a:bodyPr/>
          <a:lstStyle/>
          <a:p>
            <a:r>
              <a:rPr lang="en-US" sz="3400" dirty="0"/>
              <a:t>7.1.3 Distribution of U.S. Ethnicities </a:t>
            </a:r>
            <a:r>
              <a:rPr lang="en-US" sz="2000" b="0" dirty="0"/>
              <a:t>(1 of 6)</a:t>
            </a:r>
          </a:p>
        </p:txBody>
      </p:sp>
      <p:sp>
        <p:nvSpPr>
          <p:cNvPr id="8" name="Content Placeholder 7"/>
          <p:cNvSpPr>
            <a:spLocks noGrp="1"/>
          </p:cNvSpPr>
          <p:nvPr>
            <p:ph sz="quarter" idx="13"/>
          </p:nvPr>
        </p:nvSpPr>
        <p:spPr/>
        <p:txBody>
          <a:bodyPr/>
          <a:lstStyle/>
          <a:p>
            <a:pPr indent="-256032"/>
            <a:r>
              <a:rPr lang="en-US" altLang="en-US" dirty="0"/>
              <a:t>The three most numerous U.S. ethnicities are Hispanic American, African American, and Asian American</a:t>
            </a:r>
          </a:p>
          <a:p>
            <a:pPr indent="-256032"/>
            <a:r>
              <a:rPr lang="en-US" altLang="en-US" dirty="0"/>
              <a:t>Hispanic American: 17%</a:t>
            </a:r>
          </a:p>
          <a:p>
            <a:pPr indent="-256032"/>
            <a:r>
              <a:rPr lang="en-US" altLang="en-US" dirty="0"/>
              <a:t>African American: 12%</a:t>
            </a:r>
          </a:p>
          <a:p>
            <a:pPr indent="-256032"/>
            <a:r>
              <a:rPr lang="en-US" altLang="en-US" dirty="0"/>
              <a:t>Asian American: 5%</a:t>
            </a:r>
          </a:p>
          <a:p>
            <a:pPr indent="-256032"/>
            <a:r>
              <a:rPr lang="en-US" altLang="en-US" dirty="0"/>
              <a:t>American Indian, Native Hawaiian, or Alaska Native: 2%</a:t>
            </a:r>
          </a:p>
        </p:txBody>
      </p:sp>
    </p:spTree>
    <p:extLst>
      <p:ext uri="{BB962C8B-B14F-4D97-AF65-F5344CB8AC3E}">
        <p14:creationId xmlns:p14="http://schemas.microsoft.com/office/powerpoint/2010/main" val="3822481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308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454" y="2710825"/>
            <a:ext cx="4327691" cy="2417766"/>
          </a:xfrm>
          <a:prstGeom prst="rect">
            <a:avLst/>
          </a:prstGeom>
        </p:spPr>
      </p:pic>
      <p:sp>
        <p:nvSpPr>
          <p:cNvPr id="7" name="Title 6"/>
          <p:cNvSpPr>
            <a:spLocks noGrp="1"/>
          </p:cNvSpPr>
          <p:nvPr>
            <p:ph type="title"/>
          </p:nvPr>
        </p:nvSpPr>
        <p:spPr>
          <a:xfrm>
            <a:off x="457200" y="215371"/>
            <a:ext cx="8449294" cy="1097279"/>
          </a:xfrm>
        </p:spPr>
        <p:txBody>
          <a:bodyPr/>
          <a:lstStyle/>
          <a:p>
            <a:r>
              <a:rPr lang="en-US" sz="3400" dirty="0"/>
              <a:t>7.1.3 Distribution of U.S. Ethnicities </a:t>
            </a:r>
            <a:r>
              <a:rPr lang="en-US" sz="2000" b="0" dirty="0"/>
              <a:t>(2 of 6)</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1" y="1556327"/>
            <a:ext cx="8244820" cy="786823"/>
          </a:xfrm>
        </p:spPr>
        <p:txBody>
          <a:bodyPr/>
          <a:lstStyle/>
          <a:p>
            <a:pPr marL="432" indent="0">
              <a:buNone/>
            </a:pPr>
            <a:r>
              <a:rPr lang="en-US" altLang="en-US" sz="2200" b="1" dirty="0"/>
              <a:t>Figures 7-5 and 7-7: </a:t>
            </a:r>
            <a:r>
              <a:rPr lang="en-US" altLang="en-US" sz="2200" dirty="0"/>
              <a:t>Country of origin for Hispanic Americans (left) and Asian Americans (right).</a:t>
            </a:r>
            <a:endParaRPr lang="en-US" sz="2200" dirty="0"/>
          </a:p>
        </p:txBody>
      </p:sp>
      <p:sp>
        <p:nvSpPr>
          <p:cNvPr id="10" name="Freeform 7"/>
          <p:cNvSpPr>
            <a:spLocks/>
          </p:cNvSpPr>
          <p:nvPr/>
        </p:nvSpPr>
        <p:spPr bwMode="auto">
          <a:xfrm>
            <a:off x="2157413" y="3282951"/>
            <a:ext cx="17463" cy="0"/>
          </a:xfrm>
          <a:custGeom>
            <a:avLst/>
            <a:gdLst>
              <a:gd name="T0" fmla="*/ 0 w 11"/>
              <a:gd name="T1" fmla="*/ 11 w 11"/>
              <a:gd name="T2" fmla="*/ 0 w 11"/>
              <a:gd name="T3" fmla="*/ 0 w 11"/>
            </a:gdLst>
            <a:ahLst/>
            <a:cxnLst>
              <a:cxn ang="0">
                <a:pos x="T0" y="0"/>
              </a:cxn>
              <a:cxn ang="0">
                <a:pos x="T1" y="0"/>
              </a:cxn>
              <a:cxn ang="0">
                <a:pos x="T2" y="0"/>
              </a:cxn>
              <a:cxn ang="0">
                <a:pos x="T3" y="0"/>
              </a:cxn>
            </a:cxnLst>
            <a:rect l="0" t="0" r="r" b="b"/>
            <a:pathLst>
              <a:path w="11">
                <a:moveTo>
                  <a:pt x="0" y="0"/>
                </a:moveTo>
                <a:lnTo>
                  <a:pt x="11"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11" name="Line 8"/>
          <p:cNvSpPr>
            <a:spLocks noChangeShapeType="1"/>
          </p:cNvSpPr>
          <p:nvPr/>
        </p:nvSpPr>
        <p:spPr bwMode="auto">
          <a:xfrm>
            <a:off x="2489201" y="325437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13" name="Freeform 9"/>
          <p:cNvSpPr>
            <a:spLocks/>
          </p:cNvSpPr>
          <p:nvPr/>
        </p:nvSpPr>
        <p:spPr bwMode="auto">
          <a:xfrm>
            <a:off x="2130426" y="3213101"/>
            <a:ext cx="1588" cy="9525"/>
          </a:xfrm>
          <a:custGeom>
            <a:avLst/>
            <a:gdLst>
              <a:gd name="T0" fmla="*/ 0 w 1"/>
              <a:gd name="T1" fmla="*/ 5 h 6"/>
              <a:gd name="T2" fmla="*/ 0 w 1"/>
              <a:gd name="T3" fmla="*/ 5 h 6"/>
              <a:gd name="T4" fmla="*/ 1 w 1"/>
              <a:gd name="T5" fmla="*/ 0 h 6"/>
              <a:gd name="T6" fmla="*/ 1 w 1"/>
              <a:gd name="T7" fmla="*/ 0 h 6"/>
              <a:gd name="T8" fmla="*/ 1 w 1"/>
              <a:gd name="T9" fmla="*/ 5 h 6"/>
              <a:gd name="T10" fmla="*/ 1 w 1"/>
              <a:gd name="T11" fmla="*/ 5 h 6"/>
              <a:gd name="T12" fmla="*/ 1 w 1"/>
              <a:gd name="T13" fmla="*/ 6 h 6"/>
              <a:gd name="T14" fmla="*/ 1 w 1"/>
              <a:gd name="T15" fmla="*/ 6 h 6"/>
              <a:gd name="T16" fmla="*/ 1 w 1"/>
              <a:gd name="T17" fmla="*/ 5 h 6"/>
              <a:gd name="T18" fmla="*/ 1 w 1"/>
              <a:gd name="T19" fmla="*/ 5 h 6"/>
              <a:gd name="T20" fmla="*/ 0 w 1"/>
              <a:gd name="T21"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6">
                <a:moveTo>
                  <a:pt x="0" y="5"/>
                </a:moveTo>
                <a:lnTo>
                  <a:pt x="0" y="5"/>
                </a:lnTo>
                <a:lnTo>
                  <a:pt x="1" y="0"/>
                </a:lnTo>
                <a:lnTo>
                  <a:pt x="1" y="0"/>
                </a:lnTo>
                <a:lnTo>
                  <a:pt x="1" y="5"/>
                </a:lnTo>
                <a:lnTo>
                  <a:pt x="1" y="5"/>
                </a:lnTo>
                <a:lnTo>
                  <a:pt x="1" y="6"/>
                </a:lnTo>
                <a:lnTo>
                  <a:pt x="1" y="6"/>
                </a:lnTo>
                <a:lnTo>
                  <a:pt x="1" y="5"/>
                </a:lnTo>
                <a:lnTo>
                  <a:pt x="1" y="5"/>
                </a:lnTo>
                <a:lnTo>
                  <a:pt x="0"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14" name="Freeform 10"/>
          <p:cNvSpPr>
            <a:spLocks/>
          </p:cNvSpPr>
          <p:nvPr/>
        </p:nvSpPr>
        <p:spPr bwMode="auto">
          <a:xfrm>
            <a:off x="2087563" y="3179763"/>
            <a:ext cx="14288" cy="31750"/>
          </a:xfrm>
          <a:custGeom>
            <a:avLst/>
            <a:gdLst>
              <a:gd name="T0" fmla="*/ 5 w 9"/>
              <a:gd name="T1" fmla="*/ 20 h 20"/>
              <a:gd name="T2" fmla="*/ 5 w 9"/>
              <a:gd name="T3" fmla="*/ 20 h 20"/>
              <a:gd name="T4" fmla="*/ 5 w 9"/>
              <a:gd name="T5" fmla="*/ 20 h 20"/>
              <a:gd name="T6" fmla="*/ 3 w 9"/>
              <a:gd name="T7" fmla="*/ 20 h 20"/>
              <a:gd name="T8" fmla="*/ 2 w 9"/>
              <a:gd name="T9" fmla="*/ 19 h 20"/>
              <a:gd name="T10" fmla="*/ 2 w 9"/>
              <a:gd name="T11" fmla="*/ 19 h 20"/>
              <a:gd name="T12" fmla="*/ 1 w 9"/>
              <a:gd name="T13" fmla="*/ 16 h 20"/>
              <a:gd name="T14" fmla="*/ 0 w 9"/>
              <a:gd name="T15" fmla="*/ 11 h 20"/>
              <a:gd name="T16" fmla="*/ 0 w 9"/>
              <a:gd name="T17" fmla="*/ 11 h 20"/>
              <a:gd name="T18" fmla="*/ 1 w 9"/>
              <a:gd name="T19" fmla="*/ 5 h 20"/>
              <a:gd name="T20" fmla="*/ 2 w 9"/>
              <a:gd name="T21" fmla="*/ 1 h 20"/>
              <a:gd name="T22" fmla="*/ 2 w 9"/>
              <a:gd name="T23" fmla="*/ 1 h 20"/>
              <a:gd name="T24" fmla="*/ 3 w 9"/>
              <a:gd name="T25" fmla="*/ 0 h 20"/>
              <a:gd name="T26" fmla="*/ 5 w 9"/>
              <a:gd name="T27" fmla="*/ 0 h 20"/>
              <a:gd name="T28" fmla="*/ 5 w 9"/>
              <a:gd name="T29" fmla="*/ 0 h 20"/>
              <a:gd name="T30" fmla="*/ 6 w 9"/>
              <a:gd name="T31" fmla="*/ 0 h 20"/>
              <a:gd name="T32" fmla="*/ 7 w 9"/>
              <a:gd name="T33" fmla="*/ 2 h 20"/>
              <a:gd name="T34" fmla="*/ 7 w 9"/>
              <a:gd name="T35" fmla="*/ 2 h 20"/>
              <a:gd name="T36" fmla="*/ 8 w 9"/>
              <a:gd name="T37" fmla="*/ 5 h 20"/>
              <a:gd name="T38" fmla="*/ 9 w 9"/>
              <a:gd name="T39" fmla="*/ 12 h 20"/>
              <a:gd name="T40" fmla="*/ 9 w 9"/>
              <a:gd name="T41" fmla="*/ 12 h 20"/>
              <a:gd name="T42" fmla="*/ 8 w 9"/>
              <a:gd name="T43" fmla="*/ 16 h 20"/>
              <a:gd name="T44" fmla="*/ 7 w 9"/>
              <a:gd name="T45" fmla="*/ 19 h 20"/>
              <a:gd name="T46" fmla="*/ 7 w 9"/>
              <a:gd name="T47" fmla="*/ 19 h 20"/>
              <a:gd name="T48" fmla="*/ 6 w 9"/>
              <a:gd name="T49" fmla="*/ 20 h 20"/>
              <a:gd name="T50" fmla="*/ 5 w 9"/>
              <a:gd name="T5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20">
                <a:moveTo>
                  <a:pt x="5" y="20"/>
                </a:moveTo>
                <a:lnTo>
                  <a:pt x="5" y="20"/>
                </a:lnTo>
                <a:lnTo>
                  <a:pt x="5" y="20"/>
                </a:lnTo>
                <a:lnTo>
                  <a:pt x="3" y="20"/>
                </a:lnTo>
                <a:lnTo>
                  <a:pt x="2" y="19"/>
                </a:lnTo>
                <a:lnTo>
                  <a:pt x="2" y="19"/>
                </a:lnTo>
                <a:lnTo>
                  <a:pt x="1" y="16"/>
                </a:lnTo>
                <a:lnTo>
                  <a:pt x="0" y="11"/>
                </a:lnTo>
                <a:lnTo>
                  <a:pt x="0" y="11"/>
                </a:lnTo>
                <a:lnTo>
                  <a:pt x="1" y="5"/>
                </a:lnTo>
                <a:lnTo>
                  <a:pt x="2" y="1"/>
                </a:lnTo>
                <a:lnTo>
                  <a:pt x="2" y="1"/>
                </a:lnTo>
                <a:lnTo>
                  <a:pt x="3" y="0"/>
                </a:lnTo>
                <a:lnTo>
                  <a:pt x="5" y="0"/>
                </a:lnTo>
                <a:lnTo>
                  <a:pt x="5" y="0"/>
                </a:lnTo>
                <a:lnTo>
                  <a:pt x="6" y="0"/>
                </a:lnTo>
                <a:lnTo>
                  <a:pt x="7" y="2"/>
                </a:lnTo>
                <a:lnTo>
                  <a:pt x="7" y="2"/>
                </a:lnTo>
                <a:lnTo>
                  <a:pt x="8" y="5"/>
                </a:lnTo>
                <a:lnTo>
                  <a:pt x="9" y="12"/>
                </a:lnTo>
                <a:lnTo>
                  <a:pt x="9" y="12"/>
                </a:lnTo>
                <a:lnTo>
                  <a:pt x="8" y="16"/>
                </a:lnTo>
                <a:lnTo>
                  <a:pt x="7" y="19"/>
                </a:lnTo>
                <a:lnTo>
                  <a:pt x="7" y="19"/>
                </a:lnTo>
                <a:lnTo>
                  <a:pt x="6" y="20"/>
                </a:lnTo>
                <a:lnTo>
                  <a:pt x="5" y="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15" name="Line 11"/>
          <p:cNvSpPr>
            <a:spLocks noChangeShapeType="1"/>
          </p:cNvSpPr>
          <p:nvPr/>
        </p:nvSpPr>
        <p:spPr bwMode="auto">
          <a:xfrm>
            <a:off x="2390776" y="31702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16" name="Freeform 12"/>
          <p:cNvSpPr>
            <a:spLocks/>
          </p:cNvSpPr>
          <p:nvPr/>
        </p:nvSpPr>
        <p:spPr bwMode="auto">
          <a:xfrm>
            <a:off x="2308226" y="3143251"/>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17" name="Freeform 13"/>
          <p:cNvSpPr>
            <a:spLocks/>
          </p:cNvSpPr>
          <p:nvPr/>
        </p:nvSpPr>
        <p:spPr bwMode="auto">
          <a:xfrm>
            <a:off x="2025651" y="3117851"/>
            <a:ext cx="515938" cy="219075"/>
          </a:xfrm>
          <a:custGeom>
            <a:avLst/>
            <a:gdLst>
              <a:gd name="T0" fmla="*/ 277 w 325"/>
              <a:gd name="T1" fmla="*/ 4 h 138"/>
              <a:gd name="T2" fmla="*/ 259 w 325"/>
              <a:gd name="T3" fmla="*/ 22 h 138"/>
              <a:gd name="T4" fmla="*/ 247 w 325"/>
              <a:gd name="T5" fmla="*/ 8 h 138"/>
              <a:gd name="T6" fmla="*/ 230 w 325"/>
              <a:gd name="T7" fmla="*/ 4 h 138"/>
              <a:gd name="T8" fmla="*/ 208 w 325"/>
              <a:gd name="T9" fmla="*/ 11 h 138"/>
              <a:gd name="T10" fmla="*/ 200 w 325"/>
              <a:gd name="T11" fmla="*/ 16 h 138"/>
              <a:gd name="T12" fmla="*/ 197 w 325"/>
              <a:gd name="T13" fmla="*/ 9 h 138"/>
              <a:gd name="T14" fmla="*/ 130 w 325"/>
              <a:gd name="T15" fmla="*/ 6 h 138"/>
              <a:gd name="T16" fmla="*/ 123 w 325"/>
              <a:gd name="T17" fmla="*/ 16 h 138"/>
              <a:gd name="T18" fmla="*/ 126 w 325"/>
              <a:gd name="T19" fmla="*/ 82 h 138"/>
              <a:gd name="T20" fmla="*/ 136 w 325"/>
              <a:gd name="T21" fmla="*/ 83 h 138"/>
              <a:gd name="T22" fmla="*/ 159 w 325"/>
              <a:gd name="T23" fmla="*/ 83 h 138"/>
              <a:gd name="T24" fmla="*/ 159 w 325"/>
              <a:gd name="T25" fmla="*/ 96 h 138"/>
              <a:gd name="T26" fmla="*/ 135 w 325"/>
              <a:gd name="T27" fmla="*/ 95 h 138"/>
              <a:gd name="T28" fmla="*/ 124 w 325"/>
              <a:gd name="T29" fmla="*/ 99 h 138"/>
              <a:gd name="T30" fmla="*/ 117 w 325"/>
              <a:gd name="T31" fmla="*/ 93 h 138"/>
              <a:gd name="T32" fmla="*/ 85 w 325"/>
              <a:gd name="T33" fmla="*/ 96 h 138"/>
              <a:gd name="T34" fmla="*/ 88 w 325"/>
              <a:gd name="T35" fmla="*/ 53 h 138"/>
              <a:gd name="T36" fmla="*/ 67 w 325"/>
              <a:gd name="T37" fmla="*/ 11 h 138"/>
              <a:gd name="T38" fmla="*/ 45 w 325"/>
              <a:gd name="T39" fmla="*/ 4 h 138"/>
              <a:gd name="T40" fmla="*/ 30 w 325"/>
              <a:gd name="T41" fmla="*/ 6 h 138"/>
              <a:gd name="T42" fmla="*/ 10 w 325"/>
              <a:gd name="T43" fmla="*/ 18 h 138"/>
              <a:gd name="T44" fmla="*/ 0 w 325"/>
              <a:gd name="T45" fmla="*/ 52 h 138"/>
              <a:gd name="T46" fmla="*/ 10 w 325"/>
              <a:gd name="T47" fmla="*/ 83 h 138"/>
              <a:gd name="T48" fmla="*/ 38 w 325"/>
              <a:gd name="T49" fmla="*/ 95 h 138"/>
              <a:gd name="T50" fmla="*/ 44 w 325"/>
              <a:gd name="T51" fmla="*/ 94 h 138"/>
              <a:gd name="T52" fmla="*/ 34 w 325"/>
              <a:gd name="T53" fmla="*/ 100 h 138"/>
              <a:gd name="T54" fmla="*/ 14 w 325"/>
              <a:gd name="T55" fmla="*/ 95 h 138"/>
              <a:gd name="T56" fmla="*/ 6 w 325"/>
              <a:gd name="T57" fmla="*/ 105 h 138"/>
              <a:gd name="T58" fmla="*/ 11 w 325"/>
              <a:gd name="T59" fmla="*/ 132 h 138"/>
              <a:gd name="T60" fmla="*/ 35 w 325"/>
              <a:gd name="T61" fmla="*/ 136 h 138"/>
              <a:gd name="T62" fmla="*/ 59 w 325"/>
              <a:gd name="T63" fmla="*/ 131 h 138"/>
              <a:gd name="T64" fmla="*/ 80 w 325"/>
              <a:gd name="T65" fmla="*/ 110 h 138"/>
              <a:gd name="T66" fmla="*/ 85 w 325"/>
              <a:gd name="T67" fmla="*/ 131 h 138"/>
              <a:gd name="T68" fmla="*/ 117 w 325"/>
              <a:gd name="T69" fmla="*/ 134 h 138"/>
              <a:gd name="T70" fmla="*/ 128 w 325"/>
              <a:gd name="T71" fmla="*/ 133 h 138"/>
              <a:gd name="T72" fmla="*/ 152 w 325"/>
              <a:gd name="T73" fmla="*/ 136 h 138"/>
              <a:gd name="T74" fmla="*/ 184 w 325"/>
              <a:gd name="T75" fmla="*/ 127 h 138"/>
              <a:gd name="T76" fmla="*/ 202 w 325"/>
              <a:gd name="T77" fmla="*/ 99 h 138"/>
              <a:gd name="T78" fmla="*/ 191 w 325"/>
              <a:gd name="T79" fmla="*/ 57 h 138"/>
              <a:gd name="T80" fmla="*/ 160 w 325"/>
              <a:gd name="T81" fmla="*/ 42 h 138"/>
              <a:gd name="T82" fmla="*/ 197 w 325"/>
              <a:gd name="T83" fmla="*/ 39 h 138"/>
              <a:gd name="T84" fmla="*/ 201 w 325"/>
              <a:gd name="T85" fmla="*/ 64 h 138"/>
              <a:gd name="T86" fmla="*/ 229 w 325"/>
              <a:gd name="T87" fmla="*/ 82 h 138"/>
              <a:gd name="T88" fmla="*/ 230 w 325"/>
              <a:gd name="T89" fmla="*/ 82 h 138"/>
              <a:gd name="T90" fmla="*/ 215 w 325"/>
              <a:gd name="T91" fmla="*/ 130 h 138"/>
              <a:gd name="T92" fmla="*/ 225 w 325"/>
              <a:gd name="T93" fmla="*/ 138 h 138"/>
              <a:gd name="T94" fmla="*/ 247 w 325"/>
              <a:gd name="T95" fmla="*/ 132 h 138"/>
              <a:gd name="T96" fmla="*/ 267 w 325"/>
              <a:gd name="T97" fmla="*/ 125 h 138"/>
              <a:gd name="T98" fmla="*/ 285 w 325"/>
              <a:gd name="T99" fmla="*/ 135 h 138"/>
              <a:gd name="T100" fmla="*/ 293 w 325"/>
              <a:gd name="T101" fmla="*/ 136 h 138"/>
              <a:gd name="T102" fmla="*/ 317 w 325"/>
              <a:gd name="T103" fmla="*/ 125 h 138"/>
              <a:gd name="T104" fmla="*/ 324 w 325"/>
              <a:gd name="T105" fmla="*/ 89 h 138"/>
              <a:gd name="T106" fmla="*/ 315 w 325"/>
              <a:gd name="T107" fmla="*/ 66 h 138"/>
              <a:gd name="T108" fmla="*/ 292 w 325"/>
              <a:gd name="T109" fmla="*/ 58 h 138"/>
              <a:gd name="T110" fmla="*/ 306 w 325"/>
              <a:gd name="T111" fmla="*/ 16 h 138"/>
              <a:gd name="T112" fmla="*/ 304 w 325"/>
              <a:gd name="T113" fmla="*/ 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138">
                <a:moveTo>
                  <a:pt x="297" y="0"/>
                </a:moveTo>
                <a:lnTo>
                  <a:pt x="284" y="0"/>
                </a:lnTo>
                <a:lnTo>
                  <a:pt x="284" y="0"/>
                </a:lnTo>
                <a:lnTo>
                  <a:pt x="282" y="0"/>
                </a:lnTo>
                <a:lnTo>
                  <a:pt x="279" y="2"/>
                </a:lnTo>
                <a:lnTo>
                  <a:pt x="277" y="4"/>
                </a:lnTo>
                <a:lnTo>
                  <a:pt x="275" y="6"/>
                </a:lnTo>
                <a:lnTo>
                  <a:pt x="275" y="6"/>
                </a:lnTo>
                <a:lnTo>
                  <a:pt x="273" y="11"/>
                </a:lnTo>
                <a:lnTo>
                  <a:pt x="261" y="32"/>
                </a:lnTo>
                <a:lnTo>
                  <a:pt x="261" y="32"/>
                </a:lnTo>
                <a:lnTo>
                  <a:pt x="259" y="22"/>
                </a:lnTo>
                <a:lnTo>
                  <a:pt x="257" y="18"/>
                </a:lnTo>
                <a:lnTo>
                  <a:pt x="254" y="14"/>
                </a:lnTo>
                <a:lnTo>
                  <a:pt x="254" y="14"/>
                </a:lnTo>
                <a:lnTo>
                  <a:pt x="251" y="11"/>
                </a:lnTo>
                <a:lnTo>
                  <a:pt x="251" y="11"/>
                </a:lnTo>
                <a:lnTo>
                  <a:pt x="247" y="8"/>
                </a:lnTo>
                <a:lnTo>
                  <a:pt x="242" y="5"/>
                </a:lnTo>
                <a:lnTo>
                  <a:pt x="235" y="4"/>
                </a:lnTo>
                <a:lnTo>
                  <a:pt x="230" y="4"/>
                </a:lnTo>
                <a:lnTo>
                  <a:pt x="230" y="4"/>
                </a:lnTo>
                <a:lnTo>
                  <a:pt x="230" y="4"/>
                </a:lnTo>
                <a:lnTo>
                  <a:pt x="230" y="4"/>
                </a:lnTo>
                <a:lnTo>
                  <a:pt x="229" y="4"/>
                </a:lnTo>
                <a:lnTo>
                  <a:pt x="229" y="4"/>
                </a:lnTo>
                <a:lnTo>
                  <a:pt x="224" y="4"/>
                </a:lnTo>
                <a:lnTo>
                  <a:pt x="219" y="5"/>
                </a:lnTo>
                <a:lnTo>
                  <a:pt x="214" y="8"/>
                </a:lnTo>
                <a:lnTo>
                  <a:pt x="208" y="11"/>
                </a:lnTo>
                <a:lnTo>
                  <a:pt x="208" y="11"/>
                </a:lnTo>
                <a:lnTo>
                  <a:pt x="205" y="14"/>
                </a:lnTo>
                <a:lnTo>
                  <a:pt x="205" y="14"/>
                </a:lnTo>
                <a:lnTo>
                  <a:pt x="202" y="19"/>
                </a:lnTo>
                <a:lnTo>
                  <a:pt x="200" y="23"/>
                </a:lnTo>
                <a:lnTo>
                  <a:pt x="200" y="16"/>
                </a:lnTo>
                <a:lnTo>
                  <a:pt x="200" y="16"/>
                </a:lnTo>
                <a:lnTo>
                  <a:pt x="199" y="13"/>
                </a:lnTo>
                <a:lnTo>
                  <a:pt x="198" y="11"/>
                </a:lnTo>
                <a:lnTo>
                  <a:pt x="198" y="11"/>
                </a:lnTo>
                <a:lnTo>
                  <a:pt x="197" y="9"/>
                </a:lnTo>
                <a:lnTo>
                  <a:pt x="197" y="9"/>
                </a:lnTo>
                <a:lnTo>
                  <a:pt x="193" y="7"/>
                </a:lnTo>
                <a:lnTo>
                  <a:pt x="188" y="6"/>
                </a:lnTo>
                <a:lnTo>
                  <a:pt x="188" y="6"/>
                </a:lnTo>
                <a:lnTo>
                  <a:pt x="133" y="6"/>
                </a:lnTo>
                <a:lnTo>
                  <a:pt x="133" y="6"/>
                </a:lnTo>
                <a:lnTo>
                  <a:pt x="130" y="6"/>
                </a:lnTo>
                <a:lnTo>
                  <a:pt x="128" y="7"/>
                </a:lnTo>
                <a:lnTo>
                  <a:pt x="126" y="9"/>
                </a:lnTo>
                <a:lnTo>
                  <a:pt x="124" y="11"/>
                </a:lnTo>
                <a:lnTo>
                  <a:pt x="124" y="11"/>
                </a:lnTo>
                <a:lnTo>
                  <a:pt x="123" y="13"/>
                </a:lnTo>
                <a:lnTo>
                  <a:pt x="123" y="16"/>
                </a:lnTo>
                <a:lnTo>
                  <a:pt x="122" y="74"/>
                </a:lnTo>
                <a:lnTo>
                  <a:pt x="122" y="74"/>
                </a:lnTo>
                <a:lnTo>
                  <a:pt x="122" y="76"/>
                </a:lnTo>
                <a:lnTo>
                  <a:pt x="123" y="78"/>
                </a:lnTo>
                <a:lnTo>
                  <a:pt x="124" y="80"/>
                </a:lnTo>
                <a:lnTo>
                  <a:pt x="126" y="82"/>
                </a:lnTo>
                <a:lnTo>
                  <a:pt x="126" y="82"/>
                </a:lnTo>
                <a:lnTo>
                  <a:pt x="129" y="84"/>
                </a:lnTo>
                <a:lnTo>
                  <a:pt x="132" y="84"/>
                </a:lnTo>
                <a:lnTo>
                  <a:pt x="132" y="84"/>
                </a:lnTo>
                <a:lnTo>
                  <a:pt x="136" y="83"/>
                </a:lnTo>
                <a:lnTo>
                  <a:pt x="136" y="83"/>
                </a:lnTo>
                <a:lnTo>
                  <a:pt x="144" y="81"/>
                </a:lnTo>
                <a:lnTo>
                  <a:pt x="151" y="81"/>
                </a:lnTo>
                <a:lnTo>
                  <a:pt x="151" y="81"/>
                </a:lnTo>
                <a:lnTo>
                  <a:pt x="156" y="81"/>
                </a:lnTo>
                <a:lnTo>
                  <a:pt x="159" y="83"/>
                </a:lnTo>
                <a:lnTo>
                  <a:pt x="159" y="83"/>
                </a:lnTo>
                <a:lnTo>
                  <a:pt x="160" y="85"/>
                </a:lnTo>
                <a:lnTo>
                  <a:pt x="161" y="89"/>
                </a:lnTo>
                <a:lnTo>
                  <a:pt x="161" y="89"/>
                </a:lnTo>
                <a:lnTo>
                  <a:pt x="160" y="94"/>
                </a:lnTo>
                <a:lnTo>
                  <a:pt x="159" y="96"/>
                </a:lnTo>
                <a:lnTo>
                  <a:pt x="159" y="96"/>
                </a:lnTo>
                <a:lnTo>
                  <a:pt x="156" y="99"/>
                </a:lnTo>
                <a:lnTo>
                  <a:pt x="151" y="100"/>
                </a:lnTo>
                <a:lnTo>
                  <a:pt x="151" y="100"/>
                </a:lnTo>
                <a:lnTo>
                  <a:pt x="144" y="99"/>
                </a:lnTo>
                <a:lnTo>
                  <a:pt x="135" y="95"/>
                </a:lnTo>
                <a:lnTo>
                  <a:pt x="135" y="95"/>
                </a:lnTo>
                <a:lnTo>
                  <a:pt x="131" y="95"/>
                </a:lnTo>
                <a:lnTo>
                  <a:pt x="131" y="95"/>
                </a:lnTo>
                <a:lnTo>
                  <a:pt x="129" y="95"/>
                </a:lnTo>
                <a:lnTo>
                  <a:pt x="126" y="96"/>
                </a:lnTo>
                <a:lnTo>
                  <a:pt x="126" y="96"/>
                </a:lnTo>
                <a:lnTo>
                  <a:pt x="124" y="99"/>
                </a:lnTo>
                <a:lnTo>
                  <a:pt x="122" y="101"/>
                </a:lnTo>
                <a:lnTo>
                  <a:pt x="122" y="101"/>
                </a:lnTo>
                <a:lnTo>
                  <a:pt x="121" y="99"/>
                </a:lnTo>
                <a:lnTo>
                  <a:pt x="120" y="96"/>
                </a:lnTo>
                <a:lnTo>
                  <a:pt x="120" y="96"/>
                </a:lnTo>
                <a:lnTo>
                  <a:pt x="117" y="93"/>
                </a:lnTo>
                <a:lnTo>
                  <a:pt x="112" y="93"/>
                </a:lnTo>
                <a:lnTo>
                  <a:pt x="94" y="93"/>
                </a:lnTo>
                <a:lnTo>
                  <a:pt x="94" y="93"/>
                </a:lnTo>
                <a:lnTo>
                  <a:pt x="89" y="93"/>
                </a:lnTo>
                <a:lnTo>
                  <a:pt x="85" y="96"/>
                </a:lnTo>
                <a:lnTo>
                  <a:pt x="85" y="96"/>
                </a:lnTo>
                <a:lnTo>
                  <a:pt x="85" y="96"/>
                </a:lnTo>
                <a:lnTo>
                  <a:pt x="85" y="96"/>
                </a:lnTo>
                <a:lnTo>
                  <a:pt x="88" y="82"/>
                </a:lnTo>
                <a:lnTo>
                  <a:pt x="89" y="65"/>
                </a:lnTo>
                <a:lnTo>
                  <a:pt x="89" y="65"/>
                </a:lnTo>
                <a:lnTo>
                  <a:pt x="88" y="53"/>
                </a:lnTo>
                <a:lnTo>
                  <a:pt x="86" y="41"/>
                </a:lnTo>
                <a:lnTo>
                  <a:pt x="83" y="31"/>
                </a:lnTo>
                <a:lnTo>
                  <a:pt x="78" y="21"/>
                </a:lnTo>
                <a:lnTo>
                  <a:pt x="78" y="21"/>
                </a:lnTo>
                <a:lnTo>
                  <a:pt x="74" y="15"/>
                </a:lnTo>
                <a:lnTo>
                  <a:pt x="67" y="11"/>
                </a:lnTo>
                <a:lnTo>
                  <a:pt x="67" y="11"/>
                </a:lnTo>
                <a:lnTo>
                  <a:pt x="62" y="8"/>
                </a:lnTo>
                <a:lnTo>
                  <a:pt x="57" y="6"/>
                </a:lnTo>
                <a:lnTo>
                  <a:pt x="51" y="5"/>
                </a:lnTo>
                <a:lnTo>
                  <a:pt x="45" y="4"/>
                </a:lnTo>
                <a:lnTo>
                  <a:pt x="45" y="4"/>
                </a:lnTo>
                <a:lnTo>
                  <a:pt x="44" y="4"/>
                </a:lnTo>
                <a:lnTo>
                  <a:pt x="44" y="4"/>
                </a:lnTo>
                <a:lnTo>
                  <a:pt x="44" y="4"/>
                </a:lnTo>
                <a:lnTo>
                  <a:pt x="44" y="4"/>
                </a:lnTo>
                <a:lnTo>
                  <a:pt x="36" y="5"/>
                </a:lnTo>
                <a:lnTo>
                  <a:pt x="30" y="6"/>
                </a:lnTo>
                <a:lnTo>
                  <a:pt x="25" y="8"/>
                </a:lnTo>
                <a:lnTo>
                  <a:pt x="20" y="11"/>
                </a:lnTo>
                <a:lnTo>
                  <a:pt x="20" y="11"/>
                </a:lnTo>
                <a:lnTo>
                  <a:pt x="14" y="14"/>
                </a:lnTo>
                <a:lnTo>
                  <a:pt x="10" y="18"/>
                </a:lnTo>
                <a:lnTo>
                  <a:pt x="10" y="18"/>
                </a:lnTo>
                <a:lnTo>
                  <a:pt x="10" y="19"/>
                </a:lnTo>
                <a:lnTo>
                  <a:pt x="10" y="19"/>
                </a:lnTo>
                <a:lnTo>
                  <a:pt x="5" y="27"/>
                </a:lnTo>
                <a:lnTo>
                  <a:pt x="2" y="34"/>
                </a:lnTo>
                <a:lnTo>
                  <a:pt x="0" y="42"/>
                </a:lnTo>
                <a:lnTo>
                  <a:pt x="0" y="52"/>
                </a:lnTo>
                <a:lnTo>
                  <a:pt x="0" y="52"/>
                </a:lnTo>
                <a:lnTo>
                  <a:pt x="0" y="60"/>
                </a:lnTo>
                <a:lnTo>
                  <a:pt x="2" y="68"/>
                </a:lnTo>
                <a:lnTo>
                  <a:pt x="5" y="76"/>
                </a:lnTo>
                <a:lnTo>
                  <a:pt x="10" y="83"/>
                </a:lnTo>
                <a:lnTo>
                  <a:pt x="10" y="83"/>
                </a:lnTo>
                <a:lnTo>
                  <a:pt x="10" y="83"/>
                </a:lnTo>
                <a:lnTo>
                  <a:pt x="10" y="83"/>
                </a:lnTo>
                <a:lnTo>
                  <a:pt x="15" y="88"/>
                </a:lnTo>
                <a:lnTo>
                  <a:pt x="23" y="92"/>
                </a:lnTo>
                <a:lnTo>
                  <a:pt x="30" y="94"/>
                </a:lnTo>
                <a:lnTo>
                  <a:pt x="38" y="95"/>
                </a:lnTo>
                <a:lnTo>
                  <a:pt x="38" y="95"/>
                </a:lnTo>
                <a:lnTo>
                  <a:pt x="38" y="95"/>
                </a:lnTo>
                <a:lnTo>
                  <a:pt x="38" y="95"/>
                </a:lnTo>
                <a:lnTo>
                  <a:pt x="38" y="95"/>
                </a:lnTo>
                <a:lnTo>
                  <a:pt x="38" y="95"/>
                </a:lnTo>
                <a:lnTo>
                  <a:pt x="44" y="94"/>
                </a:lnTo>
                <a:lnTo>
                  <a:pt x="44" y="94"/>
                </a:lnTo>
                <a:lnTo>
                  <a:pt x="41" y="98"/>
                </a:lnTo>
                <a:lnTo>
                  <a:pt x="39" y="99"/>
                </a:lnTo>
                <a:lnTo>
                  <a:pt x="37" y="100"/>
                </a:lnTo>
                <a:lnTo>
                  <a:pt x="34" y="100"/>
                </a:lnTo>
                <a:lnTo>
                  <a:pt x="34" y="100"/>
                </a:lnTo>
                <a:lnTo>
                  <a:pt x="28" y="99"/>
                </a:lnTo>
                <a:lnTo>
                  <a:pt x="22" y="96"/>
                </a:lnTo>
                <a:lnTo>
                  <a:pt x="22" y="96"/>
                </a:lnTo>
                <a:lnTo>
                  <a:pt x="17" y="95"/>
                </a:lnTo>
                <a:lnTo>
                  <a:pt x="17" y="95"/>
                </a:lnTo>
                <a:lnTo>
                  <a:pt x="14" y="95"/>
                </a:lnTo>
                <a:lnTo>
                  <a:pt x="12" y="96"/>
                </a:lnTo>
                <a:lnTo>
                  <a:pt x="12" y="96"/>
                </a:lnTo>
                <a:lnTo>
                  <a:pt x="10" y="99"/>
                </a:lnTo>
                <a:lnTo>
                  <a:pt x="10" y="99"/>
                </a:lnTo>
                <a:lnTo>
                  <a:pt x="8" y="101"/>
                </a:lnTo>
                <a:lnTo>
                  <a:pt x="6" y="105"/>
                </a:lnTo>
                <a:lnTo>
                  <a:pt x="5" y="122"/>
                </a:lnTo>
                <a:lnTo>
                  <a:pt x="5" y="122"/>
                </a:lnTo>
                <a:lnTo>
                  <a:pt x="5" y="125"/>
                </a:lnTo>
                <a:lnTo>
                  <a:pt x="6" y="128"/>
                </a:lnTo>
                <a:lnTo>
                  <a:pt x="8" y="130"/>
                </a:lnTo>
                <a:lnTo>
                  <a:pt x="11" y="132"/>
                </a:lnTo>
                <a:lnTo>
                  <a:pt x="15" y="123"/>
                </a:lnTo>
                <a:lnTo>
                  <a:pt x="11" y="132"/>
                </a:lnTo>
                <a:lnTo>
                  <a:pt x="11" y="132"/>
                </a:lnTo>
                <a:lnTo>
                  <a:pt x="17" y="134"/>
                </a:lnTo>
                <a:lnTo>
                  <a:pt x="23" y="135"/>
                </a:lnTo>
                <a:lnTo>
                  <a:pt x="35" y="136"/>
                </a:lnTo>
                <a:lnTo>
                  <a:pt x="35" y="136"/>
                </a:lnTo>
                <a:lnTo>
                  <a:pt x="36" y="136"/>
                </a:lnTo>
                <a:lnTo>
                  <a:pt x="36" y="136"/>
                </a:lnTo>
                <a:lnTo>
                  <a:pt x="45" y="136"/>
                </a:lnTo>
                <a:lnTo>
                  <a:pt x="52" y="134"/>
                </a:lnTo>
                <a:lnTo>
                  <a:pt x="59" y="131"/>
                </a:lnTo>
                <a:lnTo>
                  <a:pt x="65" y="127"/>
                </a:lnTo>
                <a:lnTo>
                  <a:pt x="65" y="127"/>
                </a:lnTo>
                <a:lnTo>
                  <a:pt x="72" y="122"/>
                </a:lnTo>
                <a:lnTo>
                  <a:pt x="76" y="115"/>
                </a:lnTo>
                <a:lnTo>
                  <a:pt x="76" y="115"/>
                </a:lnTo>
                <a:lnTo>
                  <a:pt x="80" y="110"/>
                </a:lnTo>
                <a:lnTo>
                  <a:pt x="82" y="105"/>
                </a:lnTo>
                <a:lnTo>
                  <a:pt x="82" y="124"/>
                </a:lnTo>
                <a:lnTo>
                  <a:pt x="82" y="124"/>
                </a:lnTo>
                <a:lnTo>
                  <a:pt x="83" y="127"/>
                </a:lnTo>
                <a:lnTo>
                  <a:pt x="83" y="127"/>
                </a:lnTo>
                <a:lnTo>
                  <a:pt x="85" y="131"/>
                </a:lnTo>
                <a:lnTo>
                  <a:pt x="85" y="131"/>
                </a:lnTo>
                <a:lnTo>
                  <a:pt x="89" y="134"/>
                </a:lnTo>
                <a:lnTo>
                  <a:pt x="94" y="134"/>
                </a:lnTo>
                <a:lnTo>
                  <a:pt x="112" y="134"/>
                </a:lnTo>
                <a:lnTo>
                  <a:pt x="112" y="134"/>
                </a:lnTo>
                <a:lnTo>
                  <a:pt x="117" y="134"/>
                </a:lnTo>
                <a:lnTo>
                  <a:pt x="120" y="131"/>
                </a:lnTo>
                <a:lnTo>
                  <a:pt x="120" y="131"/>
                </a:lnTo>
                <a:lnTo>
                  <a:pt x="122" y="128"/>
                </a:lnTo>
                <a:lnTo>
                  <a:pt x="122" y="128"/>
                </a:lnTo>
                <a:lnTo>
                  <a:pt x="124" y="131"/>
                </a:lnTo>
                <a:lnTo>
                  <a:pt x="128" y="133"/>
                </a:lnTo>
                <a:lnTo>
                  <a:pt x="128" y="133"/>
                </a:lnTo>
                <a:lnTo>
                  <a:pt x="141" y="135"/>
                </a:lnTo>
                <a:lnTo>
                  <a:pt x="152" y="136"/>
                </a:lnTo>
                <a:lnTo>
                  <a:pt x="152" y="136"/>
                </a:lnTo>
                <a:lnTo>
                  <a:pt x="152" y="136"/>
                </a:lnTo>
                <a:lnTo>
                  <a:pt x="152" y="136"/>
                </a:lnTo>
                <a:lnTo>
                  <a:pt x="152" y="136"/>
                </a:lnTo>
                <a:lnTo>
                  <a:pt x="152" y="136"/>
                </a:lnTo>
                <a:lnTo>
                  <a:pt x="161" y="136"/>
                </a:lnTo>
                <a:lnTo>
                  <a:pt x="170" y="134"/>
                </a:lnTo>
                <a:lnTo>
                  <a:pt x="177" y="131"/>
                </a:lnTo>
                <a:lnTo>
                  <a:pt x="184" y="127"/>
                </a:lnTo>
                <a:lnTo>
                  <a:pt x="184" y="127"/>
                </a:lnTo>
                <a:lnTo>
                  <a:pt x="188" y="124"/>
                </a:lnTo>
                <a:lnTo>
                  <a:pt x="188" y="124"/>
                </a:lnTo>
                <a:lnTo>
                  <a:pt x="195" y="116"/>
                </a:lnTo>
                <a:lnTo>
                  <a:pt x="199" y="108"/>
                </a:lnTo>
                <a:lnTo>
                  <a:pt x="202" y="99"/>
                </a:lnTo>
                <a:lnTo>
                  <a:pt x="203" y="88"/>
                </a:lnTo>
                <a:lnTo>
                  <a:pt x="203" y="88"/>
                </a:lnTo>
                <a:lnTo>
                  <a:pt x="202" y="79"/>
                </a:lnTo>
                <a:lnTo>
                  <a:pt x="200" y="70"/>
                </a:lnTo>
                <a:lnTo>
                  <a:pt x="196" y="63"/>
                </a:lnTo>
                <a:lnTo>
                  <a:pt x="191" y="57"/>
                </a:lnTo>
                <a:lnTo>
                  <a:pt x="191" y="57"/>
                </a:lnTo>
                <a:lnTo>
                  <a:pt x="184" y="52"/>
                </a:lnTo>
                <a:lnTo>
                  <a:pt x="177" y="47"/>
                </a:lnTo>
                <a:lnTo>
                  <a:pt x="169" y="45"/>
                </a:lnTo>
                <a:lnTo>
                  <a:pt x="160" y="44"/>
                </a:lnTo>
                <a:lnTo>
                  <a:pt x="160" y="42"/>
                </a:lnTo>
                <a:lnTo>
                  <a:pt x="188" y="42"/>
                </a:lnTo>
                <a:lnTo>
                  <a:pt x="188" y="42"/>
                </a:lnTo>
                <a:lnTo>
                  <a:pt x="193" y="41"/>
                </a:lnTo>
                <a:lnTo>
                  <a:pt x="197" y="39"/>
                </a:lnTo>
                <a:lnTo>
                  <a:pt x="197" y="39"/>
                </a:lnTo>
                <a:lnTo>
                  <a:pt x="197" y="39"/>
                </a:lnTo>
                <a:lnTo>
                  <a:pt x="197" y="39"/>
                </a:lnTo>
                <a:lnTo>
                  <a:pt x="197" y="42"/>
                </a:lnTo>
                <a:lnTo>
                  <a:pt x="197" y="42"/>
                </a:lnTo>
                <a:lnTo>
                  <a:pt x="197" y="51"/>
                </a:lnTo>
                <a:lnTo>
                  <a:pt x="199" y="58"/>
                </a:lnTo>
                <a:lnTo>
                  <a:pt x="201" y="64"/>
                </a:lnTo>
                <a:lnTo>
                  <a:pt x="205" y="70"/>
                </a:lnTo>
                <a:lnTo>
                  <a:pt x="205" y="70"/>
                </a:lnTo>
                <a:lnTo>
                  <a:pt x="209" y="75"/>
                </a:lnTo>
                <a:lnTo>
                  <a:pt x="216" y="79"/>
                </a:lnTo>
                <a:lnTo>
                  <a:pt x="222" y="81"/>
                </a:lnTo>
                <a:lnTo>
                  <a:pt x="229" y="82"/>
                </a:lnTo>
                <a:lnTo>
                  <a:pt x="229" y="82"/>
                </a:lnTo>
                <a:lnTo>
                  <a:pt x="230" y="82"/>
                </a:lnTo>
                <a:lnTo>
                  <a:pt x="230" y="82"/>
                </a:lnTo>
                <a:lnTo>
                  <a:pt x="230" y="82"/>
                </a:lnTo>
                <a:lnTo>
                  <a:pt x="230" y="82"/>
                </a:lnTo>
                <a:lnTo>
                  <a:pt x="230" y="82"/>
                </a:lnTo>
                <a:lnTo>
                  <a:pt x="236" y="81"/>
                </a:lnTo>
                <a:lnTo>
                  <a:pt x="215" y="123"/>
                </a:lnTo>
                <a:lnTo>
                  <a:pt x="215" y="123"/>
                </a:lnTo>
                <a:lnTo>
                  <a:pt x="214" y="127"/>
                </a:lnTo>
                <a:lnTo>
                  <a:pt x="214" y="127"/>
                </a:lnTo>
                <a:lnTo>
                  <a:pt x="215" y="130"/>
                </a:lnTo>
                <a:lnTo>
                  <a:pt x="216" y="133"/>
                </a:lnTo>
                <a:lnTo>
                  <a:pt x="216" y="133"/>
                </a:lnTo>
                <a:lnTo>
                  <a:pt x="217" y="135"/>
                </a:lnTo>
                <a:lnTo>
                  <a:pt x="219" y="136"/>
                </a:lnTo>
                <a:lnTo>
                  <a:pt x="222" y="137"/>
                </a:lnTo>
                <a:lnTo>
                  <a:pt x="225" y="138"/>
                </a:lnTo>
                <a:lnTo>
                  <a:pt x="236" y="138"/>
                </a:lnTo>
                <a:lnTo>
                  <a:pt x="236" y="138"/>
                </a:lnTo>
                <a:lnTo>
                  <a:pt x="240" y="137"/>
                </a:lnTo>
                <a:lnTo>
                  <a:pt x="243" y="136"/>
                </a:lnTo>
                <a:lnTo>
                  <a:pt x="245" y="134"/>
                </a:lnTo>
                <a:lnTo>
                  <a:pt x="247" y="132"/>
                </a:lnTo>
                <a:lnTo>
                  <a:pt x="249" y="127"/>
                </a:lnTo>
                <a:lnTo>
                  <a:pt x="259" y="107"/>
                </a:lnTo>
                <a:lnTo>
                  <a:pt x="259" y="107"/>
                </a:lnTo>
                <a:lnTo>
                  <a:pt x="263" y="116"/>
                </a:lnTo>
                <a:lnTo>
                  <a:pt x="265" y="120"/>
                </a:lnTo>
                <a:lnTo>
                  <a:pt x="267" y="125"/>
                </a:lnTo>
                <a:lnTo>
                  <a:pt x="267" y="125"/>
                </a:lnTo>
                <a:lnTo>
                  <a:pt x="270" y="127"/>
                </a:lnTo>
                <a:lnTo>
                  <a:pt x="270" y="127"/>
                </a:lnTo>
                <a:lnTo>
                  <a:pt x="274" y="131"/>
                </a:lnTo>
                <a:lnTo>
                  <a:pt x="279" y="134"/>
                </a:lnTo>
                <a:lnTo>
                  <a:pt x="285" y="135"/>
                </a:lnTo>
                <a:lnTo>
                  <a:pt x="292" y="136"/>
                </a:lnTo>
                <a:lnTo>
                  <a:pt x="292" y="136"/>
                </a:lnTo>
                <a:lnTo>
                  <a:pt x="292" y="136"/>
                </a:lnTo>
                <a:lnTo>
                  <a:pt x="292" y="136"/>
                </a:lnTo>
                <a:lnTo>
                  <a:pt x="292" y="136"/>
                </a:lnTo>
                <a:lnTo>
                  <a:pt x="293" y="136"/>
                </a:lnTo>
                <a:lnTo>
                  <a:pt x="293" y="136"/>
                </a:lnTo>
                <a:lnTo>
                  <a:pt x="299" y="135"/>
                </a:lnTo>
                <a:lnTo>
                  <a:pt x="306" y="133"/>
                </a:lnTo>
                <a:lnTo>
                  <a:pt x="312" y="129"/>
                </a:lnTo>
                <a:lnTo>
                  <a:pt x="317" y="125"/>
                </a:lnTo>
                <a:lnTo>
                  <a:pt x="317" y="125"/>
                </a:lnTo>
                <a:lnTo>
                  <a:pt x="321" y="118"/>
                </a:lnTo>
                <a:lnTo>
                  <a:pt x="323" y="112"/>
                </a:lnTo>
                <a:lnTo>
                  <a:pt x="324" y="105"/>
                </a:lnTo>
                <a:lnTo>
                  <a:pt x="325" y="96"/>
                </a:lnTo>
                <a:lnTo>
                  <a:pt x="325" y="96"/>
                </a:lnTo>
                <a:lnTo>
                  <a:pt x="324" y="89"/>
                </a:lnTo>
                <a:lnTo>
                  <a:pt x="323" y="82"/>
                </a:lnTo>
                <a:lnTo>
                  <a:pt x="321" y="75"/>
                </a:lnTo>
                <a:lnTo>
                  <a:pt x="317" y="69"/>
                </a:lnTo>
                <a:lnTo>
                  <a:pt x="317" y="69"/>
                </a:lnTo>
                <a:lnTo>
                  <a:pt x="315" y="66"/>
                </a:lnTo>
                <a:lnTo>
                  <a:pt x="315" y="66"/>
                </a:lnTo>
                <a:lnTo>
                  <a:pt x="309" y="62"/>
                </a:lnTo>
                <a:lnTo>
                  <a:pt x="304" y="60"/>
                </a:lnTo>
                <a:lnTo>
                  <a:pt x="299" y="58"/>
                </a:lnTo>
                <a:lnTo>
                  <a:pt x="293" y="58"/>
                </a:lnTo>
                <a:lnTo>
                  <a:pt x="293" y="58"/>
                </a:lnTo>
                <a:lnTo>
                  <a:pt x="292" y="58"/>
                </a:lnTo>
                <a:lnTo>
                  <a:pt x="292" y="58"/>
                </a:lnTo>
                <a:lnTo>
                  <a:pt x="292" y="58"/>
                </a:lnTo>
                <a:lnTo>
                  <a:pt x="292" y="58"/>
                </a:lnTo>
                <a:lnTo>
                  <a:pt x="284" y="58"/>
                </a:lnTo>
                <a:lnTo>
                  <a:pt x="306" y="16"/>
                </a:lnTo>
                <a:lnTo>
                  <a:pt x="306" y="16"/>
                </a:lnTo>
                <a:lnTo>
                  <a:pt x="308" y="11"/>
                </a:lnTo>
                <a:lnTo>
                  <a:pt x="308" y="11"/>
                </a:lnTo>
                <a:lnTo>
                  <a:pt x="307" y="8"/>
                </a:lnTo>
                <a:lnTo>
                  <a:pt x="306" y="6"/>
                </a:lnTo>
                <a:lnTo>
                  <a:pt x="306" y="6"/>
                </a:lnTo>
                <a:lnTo>
                  <a:pt x="304" y="3"/>
                </a:lnTo>
                <a:lnTo>
                  <a:pt x="302" y="2"/>
                </a:lnTo>
                <a:lnTo>
                  <a:pt x="300" y="0"/>
                </a:lnTo>
                <a:lnTo>
                  <a:pt x="2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19" name="Freeform 16"/>
          <p:cNvSpPr>
            <a:spLocks/>
          </p:cNvSpPr>
          <p:nvPr/>
        </p:nvSpPr>
        <p:spPr bwMode="auto">
          <a:xfrm>
            <a:off x="2303463" y="3963988"/>
            <a:ext cx="7938" cy="0"/>
          </a:xfrm>
          <a:custGeom>
            <a:avLst/>
            <a:gdLst>
              <a:gd name="T0" fmla="*/ 0 w 5"/>
              <a:gd name="T1" fmla="*/ 5 w 5"/>
              <a:gd name="T2" fmla="*/ 0 w 5"/>
              <a:gd name="T3" fmla="*/ 0 w 5"/>
            </a:gdLst>
            <a:ahLst/>
            <a:cxnLst>
              <a:cxn ang="0">
                <a:pos x="T0" y="0"/>
              </a:cxn>
              <a:cxn ang="0">
                <a:pos x="T1" y="0"/>
              </a:cxn>
              <a:cxn ang="0">
                <a:pos x="T2" y="0"/>
              </a:cxn>
              <a:cxn ang="0">
                <a:pos x="T3" y="0"/>
              </a:cxn>
            </a:cxnLst>
            <a:rect l="0" t="0" r="r" b="b"/>
            <a:pathLst>
              <a:path w="5">
                <a:moveTo>
                  <a:pt x="0" y="0"/>
                </a:moveTo>
                <a:lnTo>
                  <a:pt x="5"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20" name="Freeform 17"/>
          <p:cNvSpPr>
            <a:spLocks/>
          </p:cNvSpPr>
          <p:nvPr/>
        </p:nvSpPr>
        <p:spPr bwMode="auto">
          <a:xfrm>
            <a:off x="2225676" y="3937001"/>
            <a:ext cx="14288" cy="22225"/>
          </a:xfrm>
          <a:custGeom>
            <a:avLst/>
            <a:gdLst>
              <a:gd name="T0" fmla="*/ 5 w 9"/>
              <a:gd name="T1" fmla="*/ 14 h 14"/>
              <a:gd name="T2" fmla="*/ 5 w 9"/>
              <a:gd name="T3" fmla="*/ 14 h 14"/>
              <a:gd name="T4" fmla="*/ 3 w 9"/>
              <a:gd name="T5" fmla="*/ 14 h 14"/>
              <a:gd name="T6" fmla="*/ 2 w 9"/>
              <a:gd name="T7" fmla="*/ 12 h 14"/>
              <a:gd name="T8" fmla="*/ 2 w 9"/>
              <a:gd name="T9" fmla="*/ 12 h 14"/>
              <a:gd name="T10" fmla="*/ 1 w 9"/>
              <a:gd name="T11" fmla="*/ 10 h 14"/>
              <a:gd name="T12" fmla="*/ 0 w 9"/>
              <a:gd name="T13" fmla="*/ 7 h 14"/>
              <a:gd name="T14" fmla="*/ 0 w 9"/>
              <a:gd name="T15" fmla="*/ 7 h 14"/>
              <a:gd name="T16" fmla="*/ 1 w 9"/>
              <a:gd name="T17" fmla="*/ 3 h 14"/>
              <a:gd name="T18" fmla="*/ 4 w 9"/>
              <a:gd name="T19" fmla="*/ 0 h 14"/>
              <a:gd name="T20" fmla="*/ 4 w 9"/>
              <a:gd name="T21" fmla="*/ 0 h 14"/>
              <a:gd name="T22" fmla="*/ 8 w 9"/>
              <a:gd name="T23" fmla="*/ 2 h 14"/>
              <a:gd name="T24" fmla="*/ 8 w 9"/>
              <a:gd name="T25" fmla="*/ 2 h 14"/>
              <a:gd name="T26" fmla="*/ 9 w 9"/>
              <a:gd name="T27" fmla="*/ 4 h 14"/>
              <a:gd name="T28" fmla="*/ 9 w 9"/>
              <a:gd name="T29" fmla="*/ 7 h 14"/>
              <a:gd name="T30" fmla="*/ 9 w 9"/>
              <a:gd name="T31" fmla="*/ 7 h 14"/>
              <a:gd name="T32" fmla="*/ 9 w 9"/>
              <a:gd name="T33" fmla="*/ 10 h 14"/>
              <a:gd name="T34" fmla="*/ 8 w 9"/>
              <a:gd name="T35" fmla="*/ 12 h 14"/>
              <a:gd name="T36" fmla="*/ 8 w 9"/>
              <a:gd name="T37" fmla="*/ 12 h 14"/>
              <a:gd name="T38" fmla="*/ 7 w 9"/>
              <a:gd name="T39" fmla="*/ 12 h 14"/>
              <a:gd name="T40" fmla="*/ 5 w 9"/>
              <a:gd name="T4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14">
                <a:moveTo>
                  <a:pt x="5" y="14"/>
                </a:moveTo>
                <a:lnTo>
                  <a:pt x="5" y="14"/>
                </a:lnTo>
                <a:lnTo>
                  <a:pt x="3" y="14"/>
                </a:lnTo>
                <a:lnTo>
                  <a:pt x="2" y="12"/>
                </a:lnTo>
                <a:lnTo>
                  <a:pt x="2" y="12"/>
                </a:lnTo>
                <a:lnTo>
                  <a:pt x="1" y="10"/>
                </a:lnTo>
                <a:lnTo>
                  <a:pt x="0" y="7"/>
                </a:lnTo>
                <a:lnTo>
                  <a:pt x="0" y="7"/>
                </a:lnTo>
                <a:lnTo>
                  <a:pt x="1" y="3"/>
                </a:lnTo>
                <a:lnTo>
                  <a:pt x="4" y="0"/>
                </a:lnTo>
                <a:lnTo>
                  <a:pt x="4" y="0"/>
                </a:lnTo>
                <a:lnTo>
                  <a:pt x="8" y="2"/>
                </a:lnTo>
                <a:lnTo>
                  <a:pt x="8" y="2"/>
                </a:lnTo>
                <a:lnTo>
                  <a:pt x="9" y="4"/>
                </a:lnTo>
                <a:lnTo>
                  <a:pt x="9" y="7"/>
                </a:lnTo>
                <a:lnTo>
                  <a:pt x="9" y="7"/>
                </a:lnTo>
                <a:lnTo>
                  <a:pt x="9" y="10"/>
                </a:lnTo>
                <a:lnTo>
                  <a:pt x="8" y="12"/>
                </a:lnTo>
                <a:lnTo>
                  <a:pt x="8" y="12"/>
                </a:lnTo>
                <a:lnTo>
                  <a:pt x="7" y="12"/>
                </a:lnTo>
                <a:lnTo>
                  <a:pt x="5"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21" name="Line 18"/>
          <p:cNvSpPr>
            <a:spLocks noChangeShapeType="1"/>
          </p:cNvSpPr>
          <p:nvPr/>
        </p:nvSpPr>
        <p:spPr bwMode="auto">
          <a:xfrm>
            <a:off x="2625726" y="39354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22" name="Freeform 19"/>
          <p:cNvSpPr>
            <a:spLocks/>
          </p:cNvSpPr>
          <p:nvPr/>
        </p:nvSpPr>
        <p:spPr bwMode="auto">
          <a:xfrm>
            <a:off x="2414588" y="3925888"/>
            <a:ext cx="11113" cy="33338"/>
          </a:xfrm>
          <a:custGeom>
            <a:avLst/>
            <a:gdLst>
              <a:gd name="T0" fmla="*/ 3 w 7"/>
              <a:gd name="T1" fmla="*/ 21 h 21"/>
              <a:gd name="T2" fmla="*/ 3 w 7"/>
              <a:gd name="T3" fmla="*/ 21 h 21"/>
              <a:gd name="T4" fmla="*/ 2 w 7"/>
              <a:gd name="T5" fmla="*/ 19 h 21"/>
              <a:gd name="T6" fmla="*/ 2 w 7"/>
              <a:gd name="T7" fmla="*/ 19 h 21"/>
              <a:gd name="T8" fmla="*/ 0 w 7"/>
              <a:gd name="T9" fmla="*/ 15 h 21"/>
              <a:gd name="T10" fmla="*/ 0 w 7"/>
              <a:gd name="T11" fmla="*/ 9 h 21"/>
              <a:gd name="T12" fmla="*/ 0 w 7"/>
              <a:gd name="T13" fmla="*/ 9 h 21"/>
              <a:gd name="T14" fmla="*/ 0 w 7"/>
              <a:gd name="T15" fmla="*/ 4 h 21"/>
              <a:gd name="T16" fmla="*/ 2 w 7"/>
              <a:gd name="T17" fmla="*/ 1 h 21"/>
              <a:gd name="T18" fmla="*/ 2 w 7"/>
              <a:gd name="T19" fmla="*/ 1 h 21"/>
              <a:gd name="T20" fmla="*/ 3 w 7"/>
              <a:gd name="T21" fmla="*/ 0 h 21"/>
              <a:gd name="T22" fmla="*/ 3 w 7"/>
              <a:gd name="T23" fmla="*/ 0 h 21"/>
              <a:gd name="T24" fmla="*/ 3 w 7"/>
              <a:gd name="T25" fmla="*/ 0 h 21"/>
              <a:gd name="T26" fmla="*/ 3 w 7"/>
              <a:gd name="T27" fmla="*/ 0 h 21"/>
              <a:gd name="T28" fmla="*/ 4 w 7"/>
              <a:gd name="T29" fmla="*/ 0 h 21"/>
              <a:gd name="T30" fmla="*/ 5 w 7"/>
              <a:gd name="T31" fmla="*/ 1 h 21"/>
              <a:gd name="T32" fmla="*/ 5 w 7"/>
              <a:gd name="T33" fmla="*/ 1 h 21"/>
              <a:gd name="T34" fmla="*/ 6 w 7"/>
              <a:gd name="T35" fmla="*/ 4 h 21"/>
              <a:gd name="T36" fmla="*/ 7 w 7"/>
              <a:gd name="T37" fmla="*/ 10 h 21"/>
              <a:gd name="T38" fmla="*/ 7 w 7"/>
              <a:gd name="T39" fmla="*/ 10 h 21"/>
              <a:gd name="T40" fmla="*/ 6 w 7"/>
              <a:gd name="T41" fmla="*/ 15 h 21"/>
              <a:gd name="T42" fmla="*/ 5 w 7"/>
              <a:gd name="T43" fmla="*/ 19 h 21"/>
              <a:gd name="T44" fmla="*/ 5 w 7"/>
              <a:gd name="T45" fmla="*/ 19 h 21"/>
              <a:gd name="T46" fmla="*/ 4 w 7"/>
              <a:gd name="T47" fmla="*/ 21 h 21"/>
              <a:gd name="T48" fmla="*/ 4 w 7"/>
              <a:gd name="T49" fmla="*/ 21 h 21"/>
              <a:gd name="T50" fmla="*/ 4 w 7"/>
              <a:gd name="T51" fmla="*/ 21 h 21"/>
              <a:gd name="T52" fmla="*/ 4 w 7"/>
              <a:gd name="T53" fmla="*/ 21 h 21"/>
              <a:gd name="T54" fmla="*/ 4 w 7"/>
              <a:gd name="T55" fmla="*/ 21 h 21"/>
              <a:gd name="T56" fmla="*/ 4 w 7"/>
              <a:gd name="T57" fmla="*/ 21 h 21"/>
              <a:gd name="T58" fmla="*/ 3 w 7"/>
              <a:gd name="T59" fmla="*/ 21 h 21"/>
              <a:gd name="T60" fmla="*/ 3 w 7"/>
              <a:gd name="T61" fmla="*/ 21 h 21"/>
              <a:gd name="T62" fmla="*/ 3 w 7"/>
              <a:gd name="T63" fmla="*/ 21 h 21"/>
              <a:gd name="T64" fmla="*/ 3 w 7"/>
              <a:gd name="T65" fmla="*/ 21 h 21"/>
              <a:gd name="T66" fmla="*/ 3 w 7"/>
              <a:gd name="T67" fmla="*/ 21 h 21"/>
              <a:gd name="T68" fmla="*/ 3 w 7"/>
              <a:gd name="T69" fmla="*/ 21 h 21"/>
              <a:gd name="T70" fmla="*/ 3 w 7"/>
              <a:gd name="T7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 h="21">
                <a:moveTo>
                  <a:pt x="3" y="21"/>
                </a:moveTo>
                <a:lnTo>
                  <a:pt x="3" y="21"/>
                </a:lnTo>
                <a:lnTo>
                  <a:pt x="2" y="19"/>
                </a:lnTo>
                <a:lnTo>
                  <a:pt x="2" y="19"/>
                </a:lnTo>
                <a:lnTo>
                  <a:pt x="0" y="15"/>
                </a:lnTo>
                <a:lnTo>
                  <a:pt x="0" y="9"/>
                </a:lnTo>
                <a:lnTo>
                  <a:pt x="0" y="9"/>
                </a:lnTo>
                <a:lnTo>
                  <a:pt x="0" y="4"/>
                </a:lnTo>
                <a:lnTo>
                  <a:pt x="2" y="1"/>
                </a:lnTo>
                <a:lnTo>
                  <a:pt x="2" y="1"/>
                </a:lnTo>
                <a:lnTo>
                  <a:pt x="3" y="0"/>
                </a:lnTo>
                <a:lnTo>
                  <a:pt x="3" y="0"/>
                </a:lnTo>
                <a:lnTo>
                  <a:pt x="3" y="0"/>
                </a:lnTo>
                <a:lnTo>
                  <a:pt x="3" y="0"/>
                </a:lnTo>
                <a:lnTo>
                  <a:pt x="4" y="0"/>
                </a:lnTo>
                <a:lnTo>
                  <a:pt x="5" y="1"/>
                </a:lnTo>
                <a:lnTo>
                  <a:pt x="5" y="1"/>
                </a:lnTo>
                <a:lnTo>
                  <a:pt x="6" y="4"/>
                </a:lnTo>
                <a:lnTo>
                  <a:pt x="7" y="10"/>
                </a:lnTo>
                <a:lnTo>
                  <a:pt x="7" y="10"/>
                </a:lnTo>
                <a:lnTo>
                  <a:pt x="6" y="15"/>
                </a:lnTo>
                <a:lnTo>
                  <a:pt x="5" y="19"/>
                </a:lnTo>
                <a:lnTo>
                  <a:pt x="5" y="19"/>
                </a:lnTo>
                <a:lnTo>
                  <a:pt x="4" y="21"/>
                </a:lnTo>
                <a:lnTo>
                  <a:pt x="4" y="21"/>
                </a:lnTo>
                <a:lnTo>
                  <a:pt x="4" y="21"/>
                </a:lnTo>
                <a:lnTo>
                  <a:pt x="4" y="21"/>
                </a:lnTo>
                <a:lnTo>
                  <a:pt x="4" y="21"/>
                </a:lnTo>
                <a:lnTo>
                  <a:pt x="4" y="21"/>
                </a:lnTo>
                <a:lnTo>
                  <a:pt x="3" y="21"/>
                </a:lnTo>
                <a:lnTo>
                  <a:pt x="3" y="21"/>
                </a:lnTo>
                <a:lnTo>
                  <a:pt x="3" y="21"/>
                </a:lnTo>
                <a:lnTo>
                  <a:pt x="3" y="21"/>
                </a:lnTo>
                <a:lnTo>
                  <a:pt x="3" y="21"/>
                </a:lnTo>
                <a:lnTo>
                  <a:pt x="3" y="21"/>
                </a:lnTo>
                <a:lnTo>
                  <a:pt x="3" y="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23" name="Freeform 20"/>
          <p:cNvSpPr>
            <a:spLocks/>
          </p:cNvSpPr>
          <p:nvPr/>
        </p:nvSpPr>
        <p:spPr bwMode="auto">
          <a:xfrm>
            <a:off x="2225676" y="3916363"/>
            <a:ext cx="6350" cy="17463"/>
          </a:xfrm>
          <a:custGeom>
            <a:avLst/>
            <a:gdLst>
              <a:gd name="T0" fmla="*/ 0 w 4"/>
              <a:gd name="T1" fmla="*/ 11 h 11"/>
              <a:gd name="T2" fmla="*/ 4 w 4"/>
              <a:gd name="T3" fmla="*/ 0 h 11"/>
              <a:gd name="T4" fmla="*/ 0 w 4"/>
              <a:gd name="T5" fmla="*/ 11 h 11"/>
            </a:gdLst>
            <a:ahLst/>
            <a:cxnLst>
              <a:cxn ang="0">
                <a:pos x="T0" y="T1"/>
              </a:cxn>
              <a:cxn ang="0">
                <a:pos x="T2" y="T3"/>
              </a:cxn>
              <a:cxn ang="0">
                <a:pos x="T4" y="T5"/>
              </a:cxn>
            </a:cxnLst>
            <a:rect l="0" t="0" r="r" b="b"/>
            <a:pathLst>
              <a:path w="4" h="11">
                <a:moveTo>
                  <a:pt x="0" y="11"/>
                </a:moveTo>
                <a:lnTo>
                  <a:pt x="4" y="0"/>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24" name="Freeform 21"/>
          <p:cNvSpPr>
            <a:spLocks/>
          </p:cNvSpPr>
          <p:nvPr/>
        </p:nvSpPr>
        <p:spPr bwMode="auto">
          <a:xfrm>
            <a:off x="2381251" y="3914776"/>
            <a:ext cx="3175" cy="11113"/>
          </a:xfrm>
          <a:custGeom>
            <a:avLst/>
            <a:gdLst>
              <a:gd name="T0" fmla="*/ 0 w 2"/>
              <a:gd name="T1" fmla="*/ 7 h 7"/>
              <a:gd name="T2" fmla="*/ 0 w 2"/>
              <a:gd name="T3" fmla="*/ 7 h 7"/>
              <a:gd name="T4" fmla="*/ 0 w 2"/>
              <a:gd name="T5" fmla="*/ 0 h 7"/>
              <a:gd name="T6" fmla="*/ 0 w 2"/>
              <a:gd name="T7" fmla="*/ 0 h 7"/>
              <a:gd name="T8" fmla="*/ 0 w 2"/>
              <a:gd name="T9" fmla="*/ 0 h 7"/>
              <a:gd name="T10" fmla="*/ 0 w 2"/>
              <a:gd name="T11" fmla="*/ 0 h 7"/>
              <a:gd name="T12" fmla="*/ 1 w 2"/>
              <a:gd name="T13" fmla="*/ 0 h 7"/>
              <a:gd name="T14" fmla="*/ 1 w 2"/>
              <a:gd name="T15" fmla="*/ 0 h 7"/>
              <a:gd name="T16" fmla="*/ 2 w 2"/>
              <a:gd name="T17" fmla="*/ 1 h 7"/>
              <a:gd name="T18" fmla="*/ 2 w 2"/>
              <a:gd name="T19" fmla="*/ 1 h 7"/>
              <a:gd name="T20" fmla="*/ 0 w 2"/>
              <a:gd name="T2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7">
                <a:moveTo>
                  <a:pt x="0" y="7"/>
                </a:moveTo>
                <a:lnTo>
                  <a:pt x="0" y="7"/>
                </a:lnTo>
                <a:lnTo>
                  <a:pt x="0" y="0"/>
                </a:lnTo>
                <a:lnTo>
                  <a:pt x="0" y="0"/>
                </a:lnTo>
                <a:lnTo>
                  <a:pt x="0" y="0"/>
                </a:lnTo>
                <a:lnTo>
                  <a:pt x="0" y="0"/>
                </a:lnTo>
                <a:lnTo>
                  <a:pt x="1" y="0"/>
                </a:lnTo>
                <a:lnTo>
                  <a:pt x="1" y="0"/>
                </a:lnTo>
                <a:lnTo>
                  <a:pt x="2" y="1"/>
                </a:lnTo>
                <a:lnTo>
                  <a:pt x="2" y="1"/>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25" name="Freeform 22"/>
          <p:cNvSpPr>
            <a:spLocks/>
          </p:cNvSpPr>
          <p:nvPr/>
        </p:nvSpPr>
        <p:spPr bwMode="auto">
          <a:xfrm>
            <a:off x="2254251" y="3903663"/>
            <a:ext cx="1588" cy="4763"/>
          </a:xfrm>
          <a:custGeom>
            <a:avLst/>
            <a:gdLst>
              <a:gd name="T0" fmla="*/ 0 w 1"/>
              <a:gd name="T1" fmla="*/ 3 h 3"/>
              <a:gd name="T2" fmla="*/ 1 w 1"/>
              <a:gd name="T3" fmla="*/ 0 h 3"/>
              <a:gd name="T4" fmla="*/ 0 w 1"/>
              <a:gd name="T5" fmla="*/ 3 h 3"/>
              <a:gd name="T6" fmla="*/ 0 w 1"/>
              <a:gd name="T7" fmla="*/ 3 h 3"/>
            </a:gdLst>
            <a:ahLst/>
            <a:cxnLst>
              <a:cxn ang="0">
                <a:pos x="T0" y="T1"/>
              </a:cxn>
              <a:cxn ang="0">
                <a:pos x="T2" y="T3"/>
              </a:cxn>
              <a:cxn ang="0">
                <a:pos x="T4" y="T5"/>
              </a:cxn>
              <a:cxn ang="0">
                <a:pos x="T6" y="T7"/>
              </a:cxn>
            </a:cxnLst>
            <a:rect l="0" t="0" r="r" b="b"/>
            <a:pathLst>
              <a:path w="1" h="3">
                <a:moveTo>
                  <a:pt x="0" y="3"/>
                </a:moveTo>
                <a:lnTo>
                  <a:pt x="1" y="0"/>
                </a:lnTo>
                <a:lnTo>
                  <a:pt x="0" y="3"/>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26" name="Freeform 23"/>
          <p:cNvSpPr>
            <a:spLocks/>
          </p:cNvSpPr>
          <p:nvPr/>
        </p:nvSpPr>
        <p:spPr bwMode="auto">
          <a:xfrm>
            <a:off x="2228851" y="3860801"/>
            <a:ext cx="7938" cy="14288"/>
          </a:xfrm>
          <a:custGeom>
            <a:avLst/>
            <a:gdLst>
              <a:gd name="T0" fmla="*/ 3 w 5"/>
              <a:gd name="T1" fmla="*/ 9 h 9"/>
              <a:gd name="T2" fmla="*/ 3 w 5"/>
              <a:gd name="T3" fmla="*/ 9 h 9"/>
              <a:gd name="T4" fmla="*/ 1 w 5"/>
              <a:gd name="T5" fmla="*/ 8 h 9"/>
              <a:gd name="T6" fmla="*/ 1 w 5"/>
              <a:gd name="T7" fmla="*/ 8 h 9"/>
              <a:gd name="T8" fmla="*/ 0 w 5"/>
              <a:gd name="T9" fmla="*/ 6 h 9"/>
              <a:gd name="T10" fmla="*/ 0 w 5"/>
              <a:gd name="T11" fmla="*/ 3 h 9"/>
              <a:gd name="T12" fmla="*/ 0 w 5"/>
              <a:gd name="T13" fmla="*/ 3 h 9"/>
              <a:gd name="T14" fmla="*/ 0 w 5"/>
              <a:gd name="T15" fmla="*/ 1 h 9"/>
              <a:gd name="T16" fmla="*/ 1 w 5"/>
              <a:gd name="T17" fmla="*/ 1 h 9"/>
              <a:gd name="T18" fmla="*/ 1 w 5"/>
              <a:gd name="T19" fmla="*/ 1 h 9"/>
              <a:gd name="T20" fmla="*/ 3 w 5"/>
              <a:gd name="T21" fmla="*/ 0 h 9"/>
              <a:gd name="T22" fmla="*/ 3 w 5"/>
              <a:gd name="T23" fmla="*/ 0 h 9"/>
              <a:gd name="T24" fmla="*/ 4 w 5"/>
              <a:gd name="T25" fmla="*/ 0 h 9"/>
              <a:gd name="T26" fmla="*/ 4 w 5"/>
              <a:gd name="T27" fmla="*/ 0 h 9"/>
              <a:gd name="T28" fmla="*/ 5 w 5"/>
              <a:gd name="T29" fmla="*/ 1 h 9"/>
              <a:gd name="T30" fmla="*/ 5 w 5"/>
              <a:gd name="T31" fmla="*/ 4 h 9"/>
              <a:gd name="T32" fmla="*/ 5 w 5"/>
              <a:gd name="T33" fmla="*/ 4 h 9"/>
              <a:gd name="T34" fmla="*/ 4 w 5"/>
              <a:gd name="T35" fmla="*/ 7 h 9"/>
              <a:gd name="T36" fmla="*/ 3 w 5"/>
              <a:gd name="T3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9">
                <a:moveTo>
                  <a:pt x="3" y="9"/>
                </a:moveTo>
                <a:lnTo>
                  <a:pt x="3" y="9"/>
                </a:lnTo>
                <a:lnTo>
                  <a:pt x="1" y="8"/>
                </a:lnTo>
                <a:lnTo>
                  <a:pt x="1" y="8"/>
                </a:lnTo>
                <a:lnTo>
                  <a:pt x="0" y="6"/>
                </a:lnTo>
                <a:lnTo>
                  <a:pt x="0" y="3"/>
                </a:lnTo>
                <a:lnTo>
                  <a:pt x="0" y="3"/>
                </a:lnTo>
                <a:lnTo>
                  <a:pt x="0" y="1"/>
                </a:lnTo>
                <a:lnTo>
                  <a:pt x="1" y="1"/>
                </a:lnTo>
                <a:lnTo>
                  <a:pt x="1" y="1"/>
                </a:lnTo>
                <a:lnTo>
                  <a:pt x="3" y="0"/>
                </a:lnTo>
                <a:lnTo>
                  <a:pt x="3" y="0"/>
                </a:lnTo>
                <a:lnTo>
                  <a:pt x="4" y="0"/>
                </a:lnTo>
                <a:lnTo>
                  <a:pt x="4" y="0"/>
                </a:lnTo>
                <a:lnTo>
                  <a:pt x="5" y="1"/>
                </a:lnTo>
                <a:lnTo>
                  <a:pt x="5" y="4"/>
                </a:lnTo>
                <a:lnTo>
                  <a:pt x="5" y="4"/>
                </a:lnTo>
                <a:lnTo>
                  <a:pt x="4" y="7"/>
                </a:lnTo>
                <a:lnTo>
                  <a:pt x="3"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27" name="Freeform 24"/>
          <p:cNvSpPr>
            <a:spLocks/>
          </p:cNvSpPr>
          <p:nvPr/>
        </p:nvSpPr>
        <p:spPr bwMode="auto">
          <a:xfrm>
            <a:off x="2162176" y="3798888"/>
            <a:ext cx="517525" cy="219075"/>
          </a:xfrm>
          <a:custGeom>
            <a:avLst/>
            <a:gdLst>
              <a:gd name="T0" fmla="*/ 278 w 326"/>
              <a:gd name="T1" fmla="*/ 3 h 138"/>
              <a:gd name="T2" fmla="*/ 260 w 326"/>
              <a:gd name="T3" fmla="*/ 22 h 138"/>
              <a:gd name="T4" fmla="*/ 246 w 326"/>
              <a:gd name="T5" fmla="*/ 8 h 138"/>
              <a:gd name="T6" fmla="*/ 231 w 326"/>
              <a:gd name="T7" fmla="*/ 3 h 138"/>
              <a:gd name="T8" fmla="*/ 209 w 326"/>
              <a:gd name="T9" fmla="*/ 11 h 138"/>
              <a:gd name="T10" fmla="*/ 199 w 326"/>
              <a:gd name="T11" fmla="*/ 18 h 138"/>
              <a:gd name="T12" fmla="*/ 193 w 326"/>
              <a:gd name="T13" fmla="*/ 8 h 138"/>
              <a:gd name="T14" fmla="*/ 170 w 326"/>
              <a:gd name="T15" fmla="*/ 3 h 138"/>
              <a:gd name="T16" fmla="*/ 149 w 326"/>
              <a:gd name="T17" fmla="*/ 8 h 138"/>
              <a:gd name="T18" fmla="*/ 123 w 326"/>
              <a:gd name="T19" fmla="*/ 35 h 138"/>
              <a:gd name="T20" fmla="*/ 118 w 326"/>
              <a:gd name="T21" fmla="*/ 94 h 138"/>
              <a:gd name="T22" fmla="*/ 90 w 326"/>
              <a:gd name="T23" fmla="*/ 93 h 138"/>
              <a:gd name="T24" fmla="*/ 83 w 326"/>
              <a:gd name="T25" fmla="*/ 71 h 138"/>
              <a:gd name="T26" fmla="*/ 86 w 326"/>
              <a:gd name="T27" fmla="*/ 53 h 138"/>
              <a:gd name="T28" fmla="*/ 81 w 326"/>
              <a:gd name="T29" fmla="*/ 19 h 138"/>
              <a:gd name="T30" fmla="*/ 59 w 326"/>
              <a:gd name="T31" fmla="*/ 6 h 138"/>
              <a:gd name="T32" fmla="*/ 45 w 326"/>
              <a:gd name="T33" fmla="*/ 3 h 138"/>
              <a:gd name="T34" fmla="*/ 19 w 326"/>
              <a:gd name="T35" fmla="*/ 11 h 138"/>
              <a:gd name="T36" fmla="*/ 4 w 326"/>
              <a:gd name="T37" fmla="*/ 30 h 138"/>
              <a:gd name="T38" fmla="*/ 5 w 326"/>
              <a:gd name="T39" fmla="*/ 58 h 138"/>
              <a:gd name="T40" fmla="*/ 12 w 326"/>
              <a:gd name="T41" fmla="*/ 67 h 138"/>
              <a:gd name="T42" fmla="*/ 2 w 326"/>
              <a:gd name="T43" fmla="*/ 83 h 138"/>
              <a:gd name="T44" fmla="*/ 7 w 326"/>
              <a:gd name="T45" fmla="*/ 117 h 138"/>
              <a:gd name="T46" fmla="*/ 15 w 326"/>
              <a:gd name="T47" fmla="*/ 127 h 138"/>
              <a:gd name="T48" fmla="*/ 44 w 326"/>
              <a:gd name="T49" fmla="*/ 136 h 138"/>
              <a:gd name="T50" fmla="*/ 68 w 326"/>
              <a:gd name="T51" fmla="*/ 131 h 138"/>
              <a:gd name="T52" fmla="*/ 83 w 326"/>
              <a:gd name="T53" fmla="*/ 118 h 138"/>
              <a:gd name="T54" fmla="*/ 86 w 326"/>
              <a:gd name="T55" fmla="*/ 131 h 138"/>
              <a:gd name="T56" fmla="*/ 120 w 326"/>
              <a:gd name="T57" fmla="*/ 131 h 138"/>
              <a:gd name="T58" fmla="*/ 123 w 326"/>
              <a:gd name="T59" fmla="*/ 110 h 138"/>
              <a:gd name="T60" fmla="*/ 141 w 326"/>
              <a:gd name="T61" fmla="*/ 131 h 138"/>
              <a:gd name="T62" fmla="*/ 163 w 326"/>
              <a:gd name="T63" fmla="*/ 136 h 138"/>
              <a:gd name="T64" fmla="*/ 190 w 326"/>
              <a:gd name="T65" fmla="*/ 127 h 138"/>
              <a:gd name="T66" fmla="*/ 206 w 326"/>
              <a:gd name="T67" fmla="*/ 97 h 138"/>
              <a:gd name="T68" fmla="*/ 196 w 326"/>
              <a:gd name="T69" fmla="*/ 58 h 138"/>
              <a:gd name="T70" fmla="*/ 168 w 326"/>
              <a:gd name="T71" fmla="*/ 44 h 138"/>
              <a:gd name="T72" fmla="*/ 171 w 326"/>
              <a:gd name="T73" fmla="*/ 40 h 138"/>
              <a:gd name="T74" fmla="*/ 188 w 326"/>
              <a:gd name="T75" fmla="*/ 44 h 138"/>
              <a:gd name="T76" fmla="*/ 197 w 326"/>
              <a:gd name="T77" fmla="*/ 38 h 138"/>
              <a:gd name="T78" fmla="*/ 206 w 326"/>
              <a:gd name="T79" fmla="*/ 70 h 138"/>
              <a:gd name="T80" fmla="*/ 230 w 326"/>
              <a:gd name="T81" fmla="*/ 82 h 138"/>
              <a:gd name="T82" fmla="*/ 237 w 326"/>
              <a:gd name="T83" fmla="*/ 81 h 138"/>
              <a:gd name="T84" fmla="*/ 216 w 326"/>
              <a:gd name="T85" fmla="*/ 133 h 138"/>
              <a:gd name="T86" fmla="*/ 237 w 326"/>
              <a:gd name="T87" fmla="*/ 138 h 138"/>
              <a:gd name="T88" fmla="*/ 250 w 326"/>
              <a:gd name="T89" fmla="*/ 127 h 138"/>
              <a:gd name="T90" fmla="*/ 267 w 326"/>
              <a:gd name="T91" fmla="*/ 125 h 138"/>
              <a:gd name="T92" fmla="*/ 292 w 326"/>
              <a:gd name="T93" fmla="*/ 136 h 138"/>
              <a:gd name="T94" fmla="*/ 293 w 326"/>
              <a:gd name="T95" fmla="*/ 136 h 138"/>
              <a:gd name="T96" fmla="*/ 322 w 326"/>
              <a:gd name="T97" fmla="*/ 118 h 138"/>
              <a:gd name="T98" fmla="*/ 324 w 326"/>
              <a:gd name="T99" fmla="*/ 82 h 138"/>
              <a:gd name="T100" fmla="*/ 310 w 326"/>
              <a:gd name="T101" fmla="*/ 62 h 138"/>
              <a:gd name="T102" fmla="*/ 292 w 326"/>
              <a:gd name="T103" fmla="*/ 58 h 138"/>
              <a:gd name="T104" fmla="*/ 309 w 326"/>
              <a:gd name="T105" fmla="*/ 11 h 138"/>
              <a:gd name="T106" fmla="*/ 303 w 326"/>
              <a:gd name="T107" fmla="*/ 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6" h="138">
                <a:moveTo>
                  <a:pt x="298" y="0"/>
                </a:moveTo>
                <a:lnTo>
                  <a:pt x="285" y="0"/>
                </a:lnTo>
                <a:lnTo>
                  <a:pt x="285" y="0"/>
                </a:lnTo>
                <a:lnTo>
                  <a:pt x="283" y="0"/>
                </a:lnTo>
                <a:lnTo>
                  <a:pt x="280" y="1"/>
                </a:lnTo>
                <a:lnTo>
                  <a:pt x="278" y="3"/>
                </a:lnTo>
                <a:lnTo>
                  <a:pt x="276" y="6"/>
                </a:lnTo>
                <a:lnTo>
                  <a:pt x="276" y="6"/>
                </a:lnTo>
                <a:lnTo>
                  <a:pt x="274" y="11"/>
                </a:lnTo>
                <a:lnTo>
                  <a:pt x="262" y="32"/>
                </a:lnTo>
                <a:lnTo>
                  <a:pt x="262" y="32"/>
                </a:lnTo>
                <a:lnTo>
                  <a:pt x="260" y="22"/>
                </a:lnTo>
                <a:lnTo>
                  <a:pt x="258" y="18"/>
                </a:lnTo>
                <a:lnTo>
                  <a:pt x="255" y="14"/>
                </a:lnTo>
                <a:lnTo>
                  <a:pt x="255" y="14"/>
                </a:lnTo>
                <a:lnTo>
                  <a:pt x="252" y="11"/>
                </a:lnTo>
                <a:lnTo>
                  <a:pt x="252" y="11"/>
                </a:lnTo>
                <a:lnTo>
                  <a:pt x="246" y="8"/>
                </a:lnTo>
                <a:lnTo>
                  <a:pt x="242" y="5"/>
                </a:lnTo>
                <a:lnTo>
                  <a:pt x="236" y="3"/>
                </a:lnTo>
                <a:lnTo>
                  <a:pt x="231" y="3"/>
                </a:lnTo>
                <a:lnTo>
                  <a:pt x="231" y="3"/>
                </a:lnTo>
                <a:lnTo>
                  <a:pt x="231" y="3"/>
                </a:lnTo>
                <a:lnTo>
                  <a:pt x="231" y="3"/>
                </a:lnTo>
                <a:lnTo>
                  <a:pt x="230" y="3"/>
                </a:lnTo>
                <a:lnTo>
                  <a:pt x="230" y="3"/>
                </a:lnTo>
                <a:lnTo>
                  <a:pt x="225" y="3"/>
                </a:lnTo>
                <a:lnTo>
                  <a:pt x="218" y="5"/>
                </a:lnTo>
                <a:lnTo>
                  <a:pt x="214" y="8"/>
                </a:lnTo>
                <a:lnTo>
                  <a:pt x="209" y="11"/>
                </a:lnTo>
                <a:lnTo>
                  <a:pt x="209" y="11"/>
                </a:lnTo>
                <a:lnTo>
                  <a:pt x="206" y="14"/>
                </a:lnTo>
                <a:lnTo>
                  <a:pt x="206" y="14"/>
                </a:lnTo>
                <a:lnTo>
                  <a:pt x="202" y="21"/>
                </a:lnTo>
                <a:lnTo>
                  <a:pt x="198" y="29"/>
                </a:lnTo>
                <a:lnTo>
                  <a:pt x="199" y="18"/>
                </a:lnTo>
                <a:lnTo>
                  <a:pt x="199" y="18"/>
                </a:lnTo>
                <a:lnTo>
                  <a:pt x="199" y="14"/>
                </a:lnTo>
                <a:lnTo>
                  <a:pt x="197" y="11"/>
                </a:lnTo>
                <a:lnTo>
                  <a:pt x="197" y="11"/>
                </a:lnTo>
                <a:lnTo>
                  <a:pt x="195" y="9"/>
                </a:lnTo>
                <a:lnTo>
                  <a:pt x="193" y="8"/>
                </a:lnTo>
                <a:lnTo>
                  <a:pt x="193" y="8"/>
                </a:lnTo>
                <a:lnTo>
                  <a:pt x="193" y="8"/>
                </a:lnTo>
                <a:lnTo>
                  <a:pt x="182" y="5"/>
                </a:lnTo>
                <a:lnTo>
                  <a:pt x="171" y="3"/>
                </a:lnTo>
                <a:lnTo>
                  <a:pt x="171" y="3"/>
                </a:lnTo>
                <a:lnTo>
                  <a:pt x="170" y="3"/>
                </a:lnTo>
                <a:lnTo>
                  <a:pt x="170" y="3"/>
                </a:lnTo>
                <a:lnTo>
                  <a:pt x="170" y="3"/>
                </a:lnTo>
                <a:lnTo>
                  <a:pt x="170" y="3"/>
                </a:lnTo>
                <a:lnTo>
                  <a:pt x="163" y="5"/>
                </a:lnTo>
                <a:lnTo>
                  <a:pt x="156" y="6"/>
                </a:lnTo>
                <a:lnTo>
                  <a:pt x="149" y="8"/>
                </a:lnTo>
                <a:lnTo>
                  <a:pt x="144" y="11"/>
                </a:lnTo>
                <a:lnTo>
                  <a:pt x="144" y="11"/>
                </a:lnTo>
                <a:lnTo>
                  <a:pt x="136" y="17"/>
                </a:lnTo>
                <a:lnTo>
                  <a:pt x="130" y="24"/>
                </a:lnTo>
                <a:lnTo>
                  <a:pt x="130" y="24"/>
                </a:lnTo>
                <a:lnTo>
                  <a:pt x="123" y="35"/>
                </a:lnTo>
                <a:lnTo>
                  <a:pt x="120" y="46"/>
                </a:lnTo>
                <a:lnTo>
                  <a:pt x="117" y="60"/>
                </a:lnTo>
                <a:lnTo>
                  <a:pt x="117" y="73"/>
                </a:lnTo>
                <a:lnTo>
                  <a:pt x="117" y="73"/>
                </a:lnTo>
                <a:lnTo>
                  <a:pt x="117" y="85"/>
                </a:lnTo>
                <a:lnTo>
                  <a:pt x="118" y="94"/>
                </a:lnTo>
                <a:lnTo>
                  <a:pt x="118" y="94"/>
                </a:lnTo>
                <a:lnTo>
                  <a:pt x="116" y="93"/>
                </a:lnTo>
                <a:lnTo>
                  <a:pt x="113" y="93"/>
                </a:lnTo>
                <a:lnTo>
                  <a:pt x="94" y="93"/>
                </a:lnTo>
                <a:lnTo>
                  <a:pt x="94" y="93"/>
                </a:lnTo>
                <a:lnTo>
                  <a:pt x="90" y="93"/>
                </a:lnTo>
                <a:lnTo>
                  <a:pt x="90" y="93"/>
                </a:lnTo>
                <a:lnTo>
                  <a:pt x="90" y="88"/>
                </a:lnTo>
                <a:lnTo>
                  <a:pt x="88" y="82"/>
                </a:lnTo>
                <a:lnTo>
                  <a:pt x="86" y="77"/>
                </a:lnTo>
                <a:lnTo>
                  <a:pt x="83" y="71"/>
                </a:lnTo>
                <a:lnTo>
                  <a:pt x="83" y="71"/>
                </a:lnTo>
                <a:lnTo>
                  <a:pt x="78" y="66"/>
                </a:lnTo>
                <a:lnTo>
                  <a:pt x="78" y="66"/>
                </a:lnTo>
                <a:lnTo>
                  <a:pt x="81" y="63"/>
                </a:lnTo>
                <a:lnTo>
                  <a:pt x="81" y="63"/>
                </a:lnTo>
                <a:lnTo>
                  <a:pt x="84" y="58"/>
                </a:lnTo>
                <a:lnTo>
                  <a:pt x="86" y="53"/>
                </a:lnTo>
                <a:lnTo>
                  <a:pt x="87" y="47"/>
                </a:lnTo>
                <a:lnTo>
                  <a:pt x="87" y="41"/>
                </a:lnTo>
                <a:lnTo>
                  <a:pt x="87" y="41"/>
                </a:lnTo>
                <a:lnTo>
                  <a:pt x="87" y="34"/>
                </a:lnTo>
                <a:lnTo>
                  <a:pt x="84" y="26"/>
                </a:lnTo>
                <a:lnTo>
                  <a:pt x="81" y="19"/>
                </a:lnTo>
                <a:lnTo>
                  <a:pt x="75" y="14"/>
                </a:lnTo>
                <a:lnTo>
                  <a:pt x="75" y="14"/>
                </a:lnTo>
                <a:lnTo>
                  <a:pt x="71" y="11"/>
                </a:lnTo>
                <a:lnTo>
                  <a:pt x="71" y="11"/>
                </a:lnTo>
                <a:lnTo>
                  <a:pt x="65" y="8"/>
                </a:lnTo>
                <a:lnTo>
                  <a:pt x="59" y="6"/>
                </a:lnTo>
                <a:lnTo>
                  <a:pt x="52" y="5"/>
                </a:lnTo>
                <a:lnTo>
                  <a:pt x="45" y="3"/>
                </a:lnTo>
                <a:lnTo>
                  <a:pt x="45" y="3"/>
                </a:lnTo>
                <a:lnTo>
                  <a:pt x="45" y="3"/>
                </a:lnTo>
                <a:lnTo>
                  <a:pt x="45" y="3"/>
                </a:lnTo>
                <a:lnTo>
                  <a:pt x="45" y="3"/>
                </a:lnTo>
                <a:lnTo>
                  <a:pt x="45" y="3"/>
                </a:lnTo>
                <a:lnTo>
                  <a:pt x="38" y="5"/>
                </a:lnTo>
                <a:lnTo>
                  <a:pt x="32" y="6"/>
                </a:lnTo>
                <a:lnTo>
                  <a:pt x="25" y="8"/>
                </a:lnTo>
                <a:lnTo>
                  <a:pt x="19" y="11"/>
                </a:lnTo>
                <a:lnTo>
                  <a:pt x="19" y="11"/>
                </a:lnTo>
                <a:lnTo>
                  <a:pt x="15" y="14"/>
                </a:lnTo>
                <a:lnTo>
                  <a:pt x="15" y="14"/>
                </a:lnTo>
                <a:lnTo>
                  <a:pt x="11" y="18"/>
                </a:lnTo>
                <a:lnTo>
                  <a:pt x="11" y="18"/>
                </a:lnTo>
                <a:lnTo>
                  <a:pt x="8" y="23"/>
                </a:lnTo>
                <a:lnTo>
                  <a:pt x="4" y="30"/>
                </a:lnTo>
                <a:lnTo>
                  <a:pt x="2" y="36"/>
                </a:lnTo>
                <a:lnTo>
                  <a:pt x="2" y="42"/>
                </a:lnTo>
                <a:lnTo>
                  <a:pt x="2" y="42"/>
                </a:lnTo>
                <a:lnTo>
                  <a:pt x="2" y="47"/>
                </a:lnTo>
                <a:lnTo>
                  <a:pt x="3" y="53"/>
                </a:lnTo>
                <a:lnTo>
                  <a:pt x="5" y="58"/>
                </a:lnTo>
                <a:lnTo>
                  <a:pt x="9" y="63"/>
                </a:lnTo>
                <a:lnTo>
                  <a:pt x="9" y="63"/>
                </a:lnTo>
                <a:lnTo>
                  <a:pt x="11" y="66"/>
                </a:lnTo>
                <a:lnTo>
                  <a:pt x="11" y="66"/>
                </a:lnTo>
                <a:lnTo>
                  <a:pt x="12" y="67"/>
                </a:lnTo>
                <a:lnTo>
                  <a:pt x="12" y="67"/>
                </a:lnTo>
                <a:lnTo>
                  <a:pt x="11" y="69"/>
                </a:lnTo>
                <a:lnTo>
                  <a:pt x="11" y="69"/>
                </a:lnTo>
                <a:lnTo>
                  <a:pt x="8" y="72"/>
                </a:lnTo>
                <a:lnTo>
                  <a:pt x="8" y="72"/>
                </a:lnTo>
                <a:lnTo>
                  <a:pt x="4" y="78"/>
                </a:lnTo>
                <a:lnTo>
                  <a:pt x="2" y="83"/>
                </a:lnTo>
                <a:lnTo>
                  <a:pt x="0" y="89"/>
                </a:lnTo>
                <a:lnTo>
                  <a:pt x="0" y="95"/>
                </a:lnTo>
                <a:lnTo>
                  <a:pt x="0" y="95"/>
                </a:lnTo>
                <a:lnTo>
                  <a:pt x="0" y="104"/>
                </a:lnTo>
                <a:lnTo>
                  <a:pt x="2" y="111"/>
                </a:lnTo>
                <a:lnTo>
                  <a:pt x="7" y="117"/>
                </a:lnTo>
                <a:lnTo>
                  <a:pt x="11" y="123"/>
                </a:lnTo>
                <a:lnTo>
                  <a:pt x="11" y="123"/>
                </a:lnTo>
                <a:lnTo>
                  <a:pt x="13" y="126"/>
                </a:lnTo>
                <a:lnTo>
                  <a:pt x="13" y="126"/>
                </a:lnTo>
                <a:lnTo>
                  <a:pt x="15" y="127"/>
                </a:lnTo>
                <a:lnTo>
                  <a:pt x="15" y="127"/>
                </a:lnTo>
                <a:lnTo>
                  <a:pt x="21" y="131"/>
                </a:lnTo>
                <a:lnTo>
                  <a:pt x="28" y="134"/>
                </a:lnTo>
                <a:lnTo>
                  <a:pt x="36" y="136"/>
                </a:lnTo>
                <a:lnTo>
                  <a:pt x="44" y="136"/>
                </a:lnTo>
                <a:lnTo>
                  <a:pt x="44" y="136"/>
                </a:lnTo>
                <a:lnTo>
                  <a:pt x="44" y="136"/>
                </a:lnTo>
                <a:lnTo>
                  <a:pt x="44" y="136"/>
                </a:lnTo>
                <a:lnTo>
                  <a:pt x="44" y="136"/>
                </a:lnTo>
                <a:lnTo>
                  <a:pt x="44" y="136"/>
                </a:lnTo>
                <a:lnTo>
                  <a:pt x="52" y="136"/>
                </a:lnTo>
                <a:lnTo>
                  <a:pt x="61" y="134"/>
                </a:lnTo>
                <a:lnTo>
                  <a:pt x="68" y="131"/>
                </a:lnTo>
                <a:lnTo>
                  <a:pt x="74" y="127"/>
                </a:lnTo>
                <a:lnTo>
                  <a:pt x="74" y="127"/>
                </a:lnTo>
                <a:lnTo>
                  <a:pt x="76" y="126"/>
                </a:lnTo>
                <a:lnTo>
                  <a:pt x="76" y="126"/>
                </a:lnTo>
                <a:lnTo>
                  <a:pt x="80" y="122"/>
                </a:lnTo>
                <a:lnTo>
                  <a:pt x="83" y="118"/>
                </a:lnTo>
                <a:lnTo>
                  <a:pt x="83" y="123"/>
                </a:lnTo>
                <a:lnTo>
                  <a:pt x="83" y="123"/>
                </a:lnTo>
                <a:lnTo>
                  <a:pt x="84" y="127"/>
                </a:lnTo>
                <a:lnTo>
                  <a:pt x="84" y="127"/>
                </a:lnTo>
                <a:lnTo>
                  <a:pt x="86" y="131"/>
                </a:lnTo>
                <a:lnTo>
                  <a:pt x="86" y="131"/>
                </a:lnTo>
                <a:lnTo>
                  <a:pt x="90" y="134"/>
                </a:lnTo>
                <a:lnTo>
                  <a:pt x="94" y="134"/>
                </a:lnTo>
                <a:lnTo>
                  <a:pt x="113" y="134"/>
                </a:lnTo>
                <a:lnTo>
                  <a:pt x="113" y="134"/>
                </a:lnTo>
                <a:lnTo>
                  <a:pt x="117" y="134"/>
                </a:lnTo>
                <a:lnTo>
                  <a:pt x="120" y="131"/>
                </a:lnTo>
                <a:lnTo>
                  <a:pt x="120" y="131"/>
                </a:lnTo>
                <a:lnTo>
                  <a:pt x="122" y="127"/>
                </a:lnTo>
                <a:lnTo>
                  <a:pt x="122" y="127"/>
                </a:lnTo>
                <a:lnTo>
                  <a:pt x="123" y="123"/>
                </a:lnTo>
                <a:lnTo>
                  <a:pt x="123" y="110"/>
                </a:lnTo>
                <a:lnTo>
                  <a:pt x="123" y="110"/>
                </a:lnTo>
                <a:lnTo>
                  <a:pt x="128" y="118"/>
                </a:lnTo>
                <a:lnTo>
                  <a:pt x="128" y="118"/>
                </a:lnTo>
                <a:lnTo>
                  <a:pt x="132" y="122"/>
                </a:lnTo>
                <a:lnTo>
                  <a:pt x="136" y="127"/>
                </a:lnTo>
                <a:lnTo>
                  <a:pt x="136" y="127"/>
                </a:lnTo>
                <a:lnTo>
                  <a:pt x="141" y="131"/>
                </a:lnTo>
                <a:lnTo>
                  <a:pt x="147" y="134"/>
                </a:lnTo>
                <a:lnTo>
                  <a:pt x="155" y="136"/>
                </a:lnTo>
                <a:lnTo>
                  <a:pt x="162" y="136"/>
                </a:lnTo>
                <a:lnTo>
                  <a:pt x="162" y="136"/>
                </a:lnTo>
                <a:lnTo>
                  <a:pt x="163" y="136"/>
                </a:lnTo>
                <a:lnTo>
                  <a:pt x="163" y="136"/>
                </a:lnTo>
                <a:lnTo>
                  <a:pt x="163" y="136"/>
                </a:lnTo>
                <a:lnTo>
                  <a:pt x="163" y="136"/>
                </a:lnTo>
                <a:lnTo>
                  <a:pt x="170" y="136"/>
                </a:lnTo>
                <a:lnTo>
                  <a:pt x="178" y="134"/>
                </a:lnTo>
                <a:lnTo>
                  <a:pt x="184" y="131"/>
                </a:lnTo>
                <a:lnTo>
                  <a:pt x="190" y="127"/>
                </a:lnTo>
                <a:lnTo>
                  <a:pt x="190" y="127"/>
                </a:lnTo>
                <a:lnTo>
                  <a:pt x="195" y="122"/>
                </a:lnTo>
                <a:lnTo>
                  <a:pt x="195" y="122"/>
                </a:lnTo>
                <a:lnTo>
                  <a:pt x="199" y="115"/>
                </a:lnTo>
                <a:lnTo>
                  <a:pt x="204" y="107"/>
                </a:lnTo>
                <a:lnTo>
                  <a:pt x="206" y="97"/>
                </a:lnTo>
                <a:lnTo>
                  <a:pt x="206" y="89"/>
                </a:lnTo>
                <a:lnTo>
                  <a:pt x="206" y="89"/>
                </a:lnTo>
                <a:lnTo>
                  <a:pt x="206" y="80"/>
                </a:lnTo>
                <a:lnTo>
                  <a:pt x="204" y="71"/>
                </a:lnTo>
                <a:lnTo>
                  <a:pt x="201" y="64"/>
                </a:lnTo>
                <a:lnTo>
                  <a:pt x="196" y="58"/>
                </a:lnTo>
                <a:lnTo>
                  <a:pt x="196" y="58"/>
                </a:lnTo>
                <a:lnTo>
                  <a:pt x="191" y="51"/>
                </a:lnTo>
                <a:lnTo>
                  <a:pt x="184" y="47"/>
                </a:lnTo>
                <a:lnTo>
                  <a:pt x="177" y="45"/>
                </a:lnTo>
                <a:lnTo>
                  <a:pt x="168" y="44"/>
                </a:lnTo>
                <a:lnTo>
                  <a:pt x="168" y="44"/>
                </a:lnTo>
                <a:lnTo>
                  <a:pt x="168" y="44"/>
                </a:lnTo>
                <a:lnTo>
                  <a:pt x="168" y="44"/>
                </a:lnTo>
                <a:lnTo>
                  <a:pt x="163" y="44"/>
                </a:lnTo>
                <a:lnTo>
                  <a:pt x="163" y="44"/>
                </a:lnTo>
                <a:lnTo>
                  <a:pt x="166" y="41"/>
                </a:lnTo>
                <a:lnTo>
                  <a:pt x="171" y="40"/>
                </a:lnTo>
                <a:lnTo>
                  <a:pt x="171" y="40"/>
                </a:lnTo>
                <a:lnTo>
                  <a:pt x="178" y="41"/>
                </a:lnTo>
                <a:lnTo>
                  <a:pt x="183" y="43"/>
                </a:lnTo>
                <a:lnTo>
                  <a:pt x="183" y="43"/>
                </a:lnTo>
                <a:lnTo>
                  <a:pt x="188" y="44"/>
                </a:lnTo>
                <a:lnTo>
                  <a:pt x="188" y="44"/>
                </a:lnTo>
                <a:lnTo>
                  <a:pt x="190" y="43"/>
                </a:lnTo>
                <a:lnTo>
                  <a:pt x="193" y="42"/>
                </a:lnTo>
                <a:lnTo>
                  <a:pt x="193" y="42"/>
                </a:lnTo>
                <a:lnTo>
                  <a:pt x="195" y="40"/>
                </a:lnTo>
                <a:lnTo>
                  <a:pt x="197" y="38"/>
                </a:lnTo>
                <a:lnTo>
                  <a:pt x="197" y="38"/>
                </a:lnTo>
                <a:lnTo>
                  <a:pt x="197" y="42"/>
                </a:lnTo>
                <a:lnTo>
                  <a:pt x="197" y="42"/>
                </a:lnTo>
                <a:lnTo>
                  <a:pt x="197" y="50"/>
                </a:lnTo>
                <a:lnTo>
                  <a:pt x="199" y="58"/>
                </a:lnTo>
                <a:lnTo>
                  <a:pt x="202" y="64"/>
                </a:lnTo>
                <a:lnTo>
                  <a:pt x="206" y="70"/>
                </a:lnTo>
                <a:lnTo>
                  <a:pt x="206" y="70"/>
                </a:lnTo>
                <a:lnTo>
                  <a:pt x="210" y="75"/>
                </a:lnTo>
                <a:lnTo>
                  <a:pt x="216" y="79"/>
                </a:lnTo>
                <a:lnTo>
                  <a:pt x="222" y="81"/>
                </a:lnTo>
                <a:lnTo>
                  <a:pt x="230" y="82"/>
                </a:lnTo>
                <a:lnTo>
                  <a:pt x="230" y="82"/>
                </a:lnTo>
                <a:lnTo>
                  <a:pt x="230" y="82"/>
                </a:lnTo>
                <a:lnTo>
                  <a:pt x="230" y="82"/>
                </a:lnTo>
                <a:lnTo>
                  <a:pt x="230" y="82"/>
                </a:lnTo>
                <a:lnTo>
                  <a:pt x="231" y="82"/>
                </a:lnTo>
                <a:lnTo>
                  <a:pt x="231" y="82"/>
                </a:lnTo>
                <a:lnTo>
                  <a:pt x="237" y="81"/>
                </a:lnTo>
                <a:lnTo>
                  <a:pt x="215" y="122"/>
                </a:lnTo>
                <a:lnTo>
                  <a:pt x="215" y="122"/>
                </a:lnTo>
                <a:lnTo>
                  <a:pt x="214" y="127"/>
                </a:lnTo>
                <a:lnTo>
                  <a:pt x="214" y="127"/>
                </a:lnTo>
                <a:lnTo>
                  <a:pt x="215" y="130"/>
                </a:lnTo>
                <a:lnTo>
                  <a:pt x="216" y="133"/>
                </a:lnTo>
                <a:lnTo>
                  <a:pt x="216" y="133"/>
                </a:lnTo>
                <a:lnTo>
                  <a:pt x="217" y="135"/>
                </a:lnTo>
                <a:lnTo>
                  <a:pt x="219" y="136"/>
                </a:lnTo>
                <a:lnTo>
                  <a:pt x="222" y="137"/>
                </a:lnTo>
                <a:lnTo>
                  <a:pt x="225" y="138"/>
                </a:lnTo>
                <a:lnTo>
                  <a:pt x="237" y="138"/>
                </a:lnTo>
                <a:lnTo>
                  <a:pt x="237" y="138"/>
                </a:lnTo>
                <a:lnTo>
                  <a:pt x="240" y="137"/>
                </a:lnTo>
                <a:lnTo>
                  <a:pt x="243" y="136"/>
                </a:lnTo>
                <a:lnTo>
                  <a:pt x="245" y="134"/>
                </a:lnTo>
                <a:lnTo>
                  <a:pt x="246" y="132"/>
                </a:lnTo>
                <a:lnTo>
                  <a:pt x="250" y="127"/>
                </a:lnTo>
                <a:lnTo>
                  <a:pt x="260" y="107"/>
                </a:lnTo>
                <a:lnTo>
                  <a:pt x="260" y="107"/>
                </a:lnTo>
                <a:lnTo>
                  <a:pt x="263" y="116"/>
                </a:lnTo>
                <a:lnTo>
                  <a:pt x="265" y="120"/>
                </a:lnTo>
                <a:lnTo>
                  <a:pt x="267" y="125"/>
                </a:lnTo>
                <a:lnTo>
                  <a:pt x="267" y="125"/>
                </a:lnTo>
                <a:lnTo>
                  <a:pt x="270" y="127"/>
                </a:lnTo>
                <a:lnTo>
                  <a:pt x="270" y="127"/>
                </a:lnTo>
                <a:lnTo>
                  <a:pt x="275" y="131"/>
                </a:lnTo>
                <a:lnTo>
                  <a:pt x="280" y="134"/>
                </a:lnTo>
                <a:lnTo>
                  <a:pt x="286" y="135"/>
                </a:lnTo>
                <a:lnTo>
                  <a:pt x="292" y="136"/>
                </a:lnTo>
                <a:lnTo>
                  <a:pt x="292" y="136"/>
                </a:lnTo>
                <a:lnTo>
                  <a:pt x="292" y="136"/>
                </a:lnTo>
                <a:lnTo>
                  <a:pt x="292" y="136"/>
                </a:lnTo>
                <a:lnTo>
                  <a:pt x="292" y="136"/>
                </a:lnTo>
                <a:lnTo>
                  <a:pt x="293" y="136"/>
                </a:lnTo>
                <a:lnTo>
                  <a:pt x="293" y="136"/>
                </a:lnTo>
                <a:lnTo>
                  <a:pt x="300" y="135"/>
                </a:lnTo>
                <a:lnTo>
                  <a:pt x="307" y="133"/>
                </a:lnTo>
                <a:lnTo>
                  <a:pt x="312" y="130"/>
                </a:lnTo>
                <a:lnTo>
                  <a:pt x="317" y="125"/>
                </a:lnTo>
                <a:lnTo>
                  <a:pt x="317" y="125"/>
                </a:lnTo>
                <a:lnTo>
                  <a:pt x="322" y="118"/>
                </a:lnTo>
                <a:lnTo>
                  <a:pt x="324" y="112"/>
                </a:lnTo>
                <a:lnTo>
                  <a:pt x="325" y="105"/>
                </a:lnTo>
                <a:lnTo>
                  <a:pt x="326" y="96"/>
                </a:lnTo>
                <a:lnTo>
                  <a:pt x="326" y="96"/>
                </a:lnTo>
                <a:lnTo>
                  <a:pt x="325" y="89"/>
                </a:lnTo>
                <a:lnTo>
                  <a:pt x="324" y="82"/>
                </a:lnTo>
                <a:lnTo>
                  <a:pt x="322" y="74"/>
                </a:lnTo>
                <a:lnTo>
                  <a:pt x="317" y="69"/>
                </a:lnTo>
                <a:lnTo>
                  <a:pt x="317" y="69"/>
                </a:lnTo>
                <a:lnTo>
                  <a:pt x="315" y="66"/>
                </a:lnTo>
                <a:lnTo>
                  <a:pt x="315" y="66"/>
                </a:lnTo>
                <a:lnTo>
                  <a:pt x="310" y="62"/>
                </a:lnTo>
                <a:lnTo>
                  <a:pt x="305" y="60"/>
                </a:lnTo>
                <a:lnTo>
                  <a:pt x="299" y="58"/>
                </a:lnTo>
                <a:lnTo>
                  <a:pt x="293" y="58"/>
                </a:lnTo>
                <a:lnTo>
                  <a:pt x="293" y="58"/>
                </a:lnTo>
                <a:lnTo>
                  <a:pt x="292" y="58"/>
                </a:lnTo>
                <a:lnTo>
                  <a:pt x="292" y="58"/>
                </a:lnTo>
                <a:lnTo>
                  <a:pt x="292" y="58"/>
                </a:lnTo>
                <a:lnTo>
                  <a:pt x="292" y="58"/>
                </a:lnTo>
                <a:lnTo>
                  <a:pt x="285" y="58"/>
                </a:lnTo>
                <a:lnTo>
                  <a:pt x="307" y="16"/>
                </a:lnTo>
                <a:lnTo>
                  <a:pt x="307" y="16"/>
                </a:lnTo>
                <a:lnTo>
                  <a:pt x="309" y="11"/>
                </a:lnTo>
                <a:lnTo>
                  <a:pt x="309" y="11"/>
                </a:lnTo>
                <a:lnTo>
                  <a:pt x="308" y="8"/>
                </a:lnTo>
                <a:lnTo>
                  <a:pt x="307" y="6"/>
                </a:lnTo>
                <a:lnTo>
                  <a:pt x="307" y="6"/>
                </a:lnTo>
                <a:lnTo>
                  <a:pt x="305" y="2"/>
                </a:lnTo>
                <a:lnTo>
                  <a:pt x="303" y="1"/>
                </a:lnTo>
                <a:lnTo>
                  <a:pt x="301" y="0"/>
                </a:lnTo>
                <a:lnTo>
                  <a:pt x="29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28" name="Rectangle 25"/>
          <p:cNvSpPr>
            <a:spLocks noChangeArrowheads="1"/>
          </p:cNvSpPr>
          <p:nvPr/>
        </p:nvSpPr>
        <p:spPr bwMode="auto">
          <a:xfrm>
            <a:off x="2929714" y="3115651"/>
            <a:ext cx="546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glow rad="50800">
                    <a:schemeClr val="bg1">
                      <a:alpha val="80000"/>
                    </a:schemeClr>
                  </a:glow>
                </a:effectLst>
                <a:latin typeface="Arial Black" panose="020B0A04020102020204" pitchFamily="34" charset="0"/>
              </a:rPr>
              <a:t>3.7%</a:t>
            </a:r>
            <a:endParaRPr kumimoji="0" lang="en-US" altLang="en-US" sz="1600" b="1" i="0" u="none" strike="noStrike" cap="none" normalizeH="0" baseline="0" dirty="0">
              <a:ln>
                <a:noFill/>
              </a:ln>
              <a:solidFill>
                <a:schemeClr val="tx1"/>
              </a:solidFill>
              <a:effectLst>
                <a:glow rad="50800">
                  <a:schemeClr val="bg1">
                    <a:alpha val="80000"/>
                  </a:schemeClr>
                </a:glow>
              </a:effectLst>
              <a:latin typeface="Arial Black" panose="020B0A04020102020204" pitchFamily="34" charset="0"/>
            </a:endParaRPr>
          </a:p>
        </p:txBody>
      </p:sp>
      <p:sp>
        <p:nvSpPr>
          <p:cNvPr id="30" name="Rectangle 27"/>
          <p:cNvSpPr>
            <a:spLocks noChangeArrowheads="1"/>
          </p:cNvSpPr>
          <p:nvPr/>
        </p:nvSpPr>
        <p:spPr bwMode="auto">
          <a:xfrm>
            <a:off x="3002506" y="3412519"/>
            <a:ext cx="546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glow rad="50800">
                    <a:schemeClr val="bg1">
                      <a:alpha val="80000"/>
                    </a:schemeClr>
                  </a:glow>
                </a:effectLst>
                <a:latin typeface="Arial Black" panose="020B0A04020102020204" pitchFamily="34" charset="0"/>
              </a:rPr>
              <a:t>3.3%</a:t>
            </a:r>
            <a:endParaRPr kumimoji="0" lang="en-US" altLang="en-US" sz="1600" b="1" i="0" u="none" strike="noStrike" cap="none" normalizeH="0" baseline="0" dirty="0">
              <a:ln>
                <a:noFill/>
              </a:ln>
              <a:solidFill>
                <a:schemeClr val="tx1"/>
              </a:solidFill>
              <a:effectLst>
                <a:glow rad="50800">
                  <a:schemeClr val="bg1">
                    <a:alpha val="80000"/>
                  </a:schemeClr>
                </a:glow>
              </a:effectLst>
              <a:latin typeface="Arial Black" panose="020B0A04020102020204" pitchFamily="34" charset="0"/>
            </a:endParaRPr>
          </a:p>
        </p:txBody>
      </p:sp>
      <p:sp>
        <p:nvSpPr>
          <p:cNvPr id="35" name="Rectangle 32"/>
          <p:cNvSpPr>
            <a:spLocks noChangeArrowheads="1"/>
          </p:cNvSpPr>
          <p:nvPr/>
        </p:nvSpPr>
        <p:spPr bwMode="auto">
          <a:xfrm>
            <a:off x="2595560" y="2729896"/>
            <a:ext cx="10098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spc="-100" normalizeH="0" dirty="0">
                <a:ln>
                  <a:noFill/>
                </a:ln>
                <a:solidFill>
                  <a:srgbClr val="000000"/>
                </a:solidFill>
                <a:effectLst/>
                <a:latin typeface="+mj-lt"/>
              </a:rPr>
              <a:t>Puerto Rico</a:t>
            </a:r>
            <a:endParaRPr kumimoji="0" lang="en-US" altLang="en-US" sz="1600" b="1" i="0" u="none" strike="noStrike" cap="none" spc="-100" normalizeH="0" dirty="0">
              <a:ln>
                <a:noFill/>
              </a:ln>
              <a:solidFill>
                <a:schemeClr val="tx1"/>
              </a:solidFill>
              <a:effectLst/>
              <a:latin typeface="+mj-lt"/>
            </a:endParaRPr>
          </a:p>
        </p:txBody>
      </p:sp>
      <p:sp>
        <p:nvSpPr>
          <p:cNvPr id="44" name="Rectangle 41"/>
          <p:cNvSpPr>
            <a:spLocks noChangeArrowheads="1"/>
          </p:cNvSpPr>
          <p:nvPr/>
        </p:nvSpPr>
        <p:spPr bwMode="auto">
          <a:xfrm>
            <a:off x="795671" y="3545707"/>
            <a:ext cx="6828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glow rad="50800">
                    <a:schemeClr val="accent4">
                      <a:lumMod val="20000"/>
                      <a:lumOff val="80000"/>
                      <a:alpha val="80000"/>
                    </a:schemeClr>
                  </a:glow>
                </a:effectLst>
                <a:latin typeface="Arial Black" panose="020B0A04020102020204" pitchFamily="34" charset="0"/>
              </a:rPr>
              <a:t>63.3%</a:t>
            </a:r>
          </a:p>
        </p:txBody>
      </p:sp>
      <p:sp>
        <p:nvSpPr>
          <p:cNvPr id="46" name="Rectangle 43"/>
          <p:cNvSpPr>
            <a:spLocks noChangeArrowheads="1"/>
          </p:cNvSpPr>
          <p:nvPr/>
        </p:nvSpPr>
        <p:spPr bwMode="auto">
          <a:xfrm>
            <a:off x="3059114" y="3948116"/>
            <a:ext cx="13817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spc="-100" normalizeH="0" dirty="0">
                <a:ln>
                  <a:noFill/>
                </a:ln>
                <a:solidFill>
                  <a:srgbClr val="000000"/>
                </a:solidFill>
                <a:effectLst/>
                <a:latin typeface="+mj-lt"/>
              </a:rPr>
              <a:t>Central America</a:t>
            </a:r>
            <a:endParaRPr kumimoji="0" lang="en-US" altLang="en-US" sz="1600" b="1" i="0" u="none" strike="noStrike" cap="none" spc="-100" normalizeH="0" dirty="0">
              <a:ln>
                <a:noFill/>
              </a:ln>
              <a:solidFill>
                <a:schemeClr val="tx1"/>
              </a:solidFill>
              <a:effectLst/>
              <a:latin typeface="+mj-lt"/>
            </a:endParaRPr>
          </a:p>
        </p:txBody>
      </p:sp>
      <p:sp>
        <p:nvSpPr>
          <p:cNvPr id="52" name="Rectangle 49"/>
          <p:cNvSpPr>
            <a:spLocks noChangeArrowheads="1"/>
          </p:cNvSpPr>
          <p:nvPr/>
        </p:nvSpPr>
        <p:spPr bwMode="auto">
          <a:xfrm>
            <a:off x="2868613" y="4412213"/>
            <a:ext cx="546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glow rad="50800">
                    <a:schemeClr val="bg1">
                      <a:alpha val="80000"/>
                    </a:schemeClr>
                  </a:glow>
                </a:effectLst>
                <a:latin typeface="Arial Black" panose="020B0A04020102020204" pitchFamily="34" charset="0"/>
              </a:rPr>
              <a:t>5.4%</a:t>
            </a:r>
            <a:endParaRPr kumimoji="0" lang="en-US" altLang="en-US" sz="1600" b="1" i="0" u="none" strike="noStrike" cap="none" normalizeH="0" baseline="0" dirty="0">
              <a:ln>
                <a:noFill/>
              </a:ln>
              <a:solidFill>
                <a:schemeClr val="tx1"/>
              </a:solidFill>
              <a:effectLst>
                <a:glow rad="50800">
                  <a:schemeClr val="bg1">
                    <a:alpha val="80000"/>
                  </a:schemeClr>
                </a:glow>
              </a:effectLst>
              <a:latin typeface="Arial Black" panose="020B0A04020102020204" pitchFamily="34" charset="0"/>
            </a:endParaRPr>
          </a:p>
        </p:txBody>
      </p:sp>
      <p:sp>
        <p:nvSpPr>
          <p:cNvPr id="56" name="Rectangle 53"/>
          <p:cNvSpPr>
            <a:spLocks noChangeArrowheads="1"/>
          </p:cNvSpPr>
          <p:nvPr/>
        </p:nvSpPr>
        <p:spPr bwMode="auto">
          <a:xfrm>
            <a:off x="2462844" y="4852764"/>
            <a:ext cx="546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glow rad="50800">
                    <a:schemeClr val="bg1">
                      <a:alpha val="80000"/>
                    </a:schemeClr>
                  </a:glow>
                </a:effectLst>
                <a:latin typeface="Arial Black" panose="020B0A04020102020204" pitchFamily="34" charset="0"/>
              </a:rPr>
              <a:t>6.2%</a:t>
            </a:r>
            <a:endParaRPr kumimoji="0" lang="en-US" altLang="en-US" sz="1600" b="1" i="0" u="none" strike="noStrike" cap="none" normalizeH="0" baseline="0" dirty="0">
              <a:ln>
                <a:noFill/>
              </a:ln>
              <a:solidFill>
                <a:schemeClr val="tx1"/>
              </a:solidFill>
              <a:effectLst>
                <a:glow rad="50800">
                  <a:schemeClr val="bg1">
                    <a:alpha val="80000"/>
                  </a:schemeClr>
                </a:glow>
              </a:effectLst>
              <a:latin typeface="Arial Black" panose="020B0A04020102020204" pitchFamily="34" charset="0"/>
            </a:endParaRPr>
          </a:p>
        </p:txBody>
      </p:sp>
      <p:sp>
        <p:nvSpPr>
          <p:cNvPr id="60" name="Freeform 57"/>
          <p:cNvSpPr>
            <a:spLocks/>
          </p:cNvSpPr>
          <p:nvPr/>
        </p:nvSpPr>
        <p:spPr bwMode="auto">
          <a:xfrm>
            <a:off x="2371728" y="2878139"/>
            <a:ext cx="211138" cy="201613"/>
          </a:xfrm>
          <a:custGeom>
            <a:avLst/>
            <a:gdLst>
              <a:gd name="T0" fmla="*/ 6 w 133"/>
              <a:gd name="T1" fmla="*/ 127 h 127"/>
              <a:gd name="T2" fmla="*/ 133 w 133"/>
              <a:gd name="T3" fmla="*/ 6 h 127"/>
              <a:gd name="T4" fmla="*/ 126 w 133"/>
              <a:gd name="T5" fmla="*/ 0 h 127"/>
              <a:gd name="T6" fmla="*/ 0 w 133"/>
              <a:gd name="T7" fmla="*/ 122 h 127"/>
              <a:gd name="T8" fmla="*/ 6 w 133"/>
              <a:gd name="T9" fmla="*/ 127 h 127"/>
            </a:gdLst>
            <a:ahLst/>
            <a:cxnLst>
              <a:cxn ang="0">
                <a:pos x="T0" y="T1"/>
              </a:cxn>
              <a:cxn ang="0">
                <a:pos x="T2" y="T3"/>
              </a:cxn>
              <a:cxn ang="0">
                <a:pos x="T4" y="T5"/>
              </a:cxn>
              <a:cxn ang="0">
                <a:pos x="T6" y="T7"/>
              </a:cxn>
              <a:cxn ang="0">
                <a:pos x="T8" y="T9"/>
              </a:cxn>
            </a:cxnLst>
            <a:rect l="0" t="0" r="r" b="b"/>
            <a:pathLst>
              <a:path w="133" h="127">
                <a:moveTo>
                  <a:pt x="6" y="127"/>
                </a:moveTo>
                <a:lnTo>
                  <a:pt x="133" y="6"/>
                </a:lnTo>
                <a:lnTo>
                  <a:pt x="126" y="0"/>
                </a:lnTo>
                <a:lnTo>
                  <a:pt x="0" y="122"/>
                </a:lnTo>
                <a:lnTo>
                  <a:pt x="6" y="127"/>
                </a:lnTo>
                <a:close/>
              </a:path>
            </a:pathLst>
          </a:custGeom>
          <a:solidFill>
            <a:srgbClr val="000000"/>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61" name="Freeform 58"/>
          <p:cNvSpPr>
            <a:spLocks/>
          </p:cNvSpPr>
          <p:nvPr/>
        </p:nvSpPr>
        <p:spPr bwMode="auto">
          <a:xfrm>
            <a:off x="2352676" y="2868613"/>
            <a:ext cx="211138" cy="201613"/>
          </a:xfrm>
          <a:custGeom>
            <a:avLst/>
            <a:gdLst>
              <a:gd name="T0" fmla="*/ 6 w 133"/>
              <a:gd name="T1" fmla="*/ 127 h 127"/>
              <a:gd name="T2" fmla="*/ 133 w 133"/>
              <a:gd name="T3" fmla="*/ 6 h 127"/>
              <a:gd name="T4" fmla="*/ 126 w 133"/>
              <a:gd name="T5" fmla="*/ 0 h 127"/>
              <a:gd name="T6" fmla="*/ 0 w 133"/>
              <a:gd name="T7" fmla="*/ 122 h 127"/>
            </a:gdLst>
            <a:ahLst/>
            <a:cxnLst>
              <a:cxn ang="0">
                <a:pos x="T0" y="T1"/>
              </a:cxn>
              <a:cxn ang="0">
                <a:pos x="T2" y="T3"/>
              </a:cxn>
              <a:cxn ang="0">
                <a:pos x="T4" y="T5"/>
              </a:cxn>
              <a:cxn ang="0">
                <a:pos x="T6" y="T7"/>
              </a:cxn>
            </a:cxnLst>
            <a:rect l="0" t="0" r="r" b="b"/>
            <a:pathLst>
              <a:path w="133" h="127">
                <a:moveTo>
                  <a:pt x="6" y="127"/>
                </a:moveTo>
                <a:lnTo>
                  <a:pt x="133" y="6"/>
                </a:lnTo>
                <a:lnTo>
                  <a:pt x="126" y="0"/>
                </a:lnTo>
                <a:lnTo>
                  <a:pt x="0" y="1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62" name="Freeform 59"/>
          <p:cNvSpPr>
            <a:spLocks/>
          </p:cNvSpPr>
          <p:nvPr/>
        </p:nvSpPr>
        <p:spPr bwMode="auto">
          <a:xfrm>
            <a:off x="2625726" y="3275013"/>
            <a:ext cx="252413" cy="131763"/>
          </a:xfrm>
          <a:custGeom>
            <a:avLst/>
            <a:gdLst>
              <a:gd name="T0" fmla="*/ 4 w 159"/>
              <a:gd name="T1" fmla="*/ 83 h 83"/>
              <a:gd name="T2" fmla="*/ 159 w 159"/>
              <a:gd name="T3" fmla="*/ 8 h 83"/>
              <a:gd name="T4" fmla="*/ 155 w 159"/>
              <a:gd name="T5" fmla="*/ 0 h 83"/>
              <a:gd name="T6" fmla="*/ 0 w 159"/>
              <a:gd name="T7" fmla="*/ 75 h 83"/>
              <a:gd name="T8" fmla="*/ 4 w 159"/>
              <a:gd name="T9" fmla="*/ 83 h 83"/>
            </a:gdLst>
            <a:ahLst/>
            <a:cxnLst>
              <a:cxn ang="0">
                <a:pos x="T0" y="T1"/>
              </a:cxn>
              <a:cxn ang="0">
                <a:pos x="T2" y="T3"/>
              </a:cxn>
              <a:cxn ang="0">
                <a:pos x="T4" y="T5"/>
              </a:cxn>
              <a:cxn ang="0">
                <a:pos x="T6" y="T7"/>
              </a:cxn>
              <a:cxn ang="0">
                <a:pos x="T8" y="T9"/>
              </a:cxn>
            </a:cxnLst>
            <a:rect l="0" t="0" r="r" b="b"/>
            <a:pathLst>
              <a:path w="159" h="83">
                <a:moveTo>
                  <a:pt x="4" y="83"/>
                </a:moveTo>
                <a:lnTo>
                  <a:pt x="159" y="8"/>
                </a:lnTo>
                <a:lnTo>
                  <a:pt x="155" y="0"/>
                </a:lnTo>
                <a:lnTo>
                  <a:pt x="0" y="75"/>
                </a:lnTo>
                <a:lnTo>
                  <a:pt x="4" y="83"/>
                </a:lnTo>
                <a:close/>
              </a:path>
            </a:pathLst>
          </a:custGeom>
          <a:solidFill>
            <a:srgbClr val="000000"/>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63" name="Freeform 60"/>
          <p:cNvSpPr>
            <a:spLocks/>
          </p:cNvSpPr>
          <p:nvPr/>
        </p:nvSpPr>
        <p:spPr bwMode="auto">
          <a:xfrm>
            <a:off x="2625726" y="3275013"/>
            <a:ext cx="252413" cy="131763"/>
          </a:xfrm>
          <a:custGeom>
            <a:avLst/>
            <a:gdLst>
              <a:gd name="T0" fmla="*/ 4 w 159"/>
              <a:gd name="T1" fmla="*/ 83 h 83"/>
              <a:gd name="T2" fmla="*/ 159 w 159"/>
              <a:gd name="T3" fmla="*/ 8 h 83"/>
              <a:gd name="T4" fmla="*/ 155 w 159"/>
              <a:gd name="T5" fmla="*/ 0 h 83"/>
              <a:gd name="T6" fmla="*/ 0 w 159"/>
              <a:gd name="T7" fmla="*/ 75 h 83"/>
            </a:gdLst>
            <a:ahLst/>
            <a:cxnLst>
              <a:cxn ang="0">
                <a:pos x="T0" y="T1"/>
              </a:cxn>
              <a:cxn ang="0">
                <a:pos x="T2" y="T3"/>
              </a:cxn>
              <a:cxn ang="0">
                <a:pos x="T4" y="T5"/>
              </a:cxn>
              <a:cxn ang="0">
                <a:pos x="T6" y="T7"/>
              </a:cxn>
            </a:cxnLst>
            <a:rect l="0" t="0" r="r" b="b"/>
            <a:pathLst>
              <a:path w="159" h="83">
                <a:moveTo>
                  <a:pt x="4" y="83"/>
                </a:moveTo>
                <a:lnTo>
                  <a:pt x="159" y="8"/>
                </a:lnTo>
                <a:lnTo>
                  <a:pt x="155" y="0"/>
                </a:lnTo>
                <a:lnTo>
                  <a:pt x="0" y="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3072" name="Freeform 61"/>
          <p:cNvSpPr>
            <a:spLocks/>
          </p:cNvSpPr>
          <p:nvPr/>
        </p:nvSpPr>
        <p:spPr bwMode="auto">
          <a:xfrm>
            <a:off x="2695576" y="3541713"/>
            <a:ext cx="242888" cy="65088"/>
          </a:xfrm>
          <a:custGeom>
            <a:avLst/>
            <a:gdLst>
              <a:gd name="T0" fmla="*/ 2 w 153"/>
              <a:gd name="T1" fmla="*/ 41 h 41"/>
              <a:gd name="T2" fmla="*/ 153 w 153"/>
              <a:gd name="T3" fmla="*/ 8 h 41"/>
              <a:gd name="T4" fmla="*/ 152 w 153"/>
              <a:gd name="T5" fmla="*/ 0 h 41"/>
              <a:gd name="T6" fmla="*/ 0 w 153"/>
              <a:gd name="T7" fmla="*/ 33 h 41"/>
              <a:gd name="T8" fmla="*/ 2 w 153"/>
              <a:gd name="T9" fmla="*/ 41 h 41"/>
            </a:gdLst>
            <a:ahLst/>
            <a:cxnLst>
              <a:cxn ang="0">
                <a:pos x="T0" y="T1"/>
              </a:cxn>
              <a:cxn ang="0">
                <a:pos x="T2" y="T3"/>
              </a:cxn>
              <a:cxn ang="0">
                <a:pos x="T4" y="T5"/>
              </a:cxn>
              <a:cxn ang="0">
                <a:pos x="T6" y="T7"/>
              </a:cxn>
              <a:cxn ang="0">
                <a:pos x="T8" y="T9"/>
              </a:cxn>
            </a:cxnLst>
            <a:rect l="0" t="0" r="r" b="b"/>
            <a:pathLst>
              <a:path w="153" h="41">
                <a:moveTo>
                  <a:pt x="2" y="41"/>
                </a:moveTo>
                <a:lnTo>
                  <a:pt x="153" y="8"/>
                </a:lnTo>
                <a:lnTo>
                  <a:pt x="152" y="0"/>
                </a:lnTo>
                <a:lnTo>
                  <a:pt x="0" y="33"/>
                </a:lnTo>
                <a:lnTo>
                  <a:pt x="2" y="41"/>
                </a:lnTo>
                <a:close/>
              </a:path>
            </a:pathLst>
          </a:custGeom>
          <a:solidFill>
            <a:srgbClr val="000000"/>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3073" name="Freeform 62"/>
          <p:cNvSpPr>
            <a:spLocks/>
          </p:cNvSpPr>
          <p:nvPr/>
        </p:nvSpPr>
        <p:spPr bwMode="auto">
          <a:xfrm>
            <a:off x="2695576" y="3541713"/>
            <a:ext cx="242888" cy="65088"/>
          </a:xfrm>
          <a:custGeom>
            <a:avLst/>
            <a:gdLst>
              <a:gd name="T0" fmla="*/ 2 w 153"/>
              <a:gd name="T1" fmla="*/ 41 h 41"/>
              <a:gd name="T2" fmla="*/ 153 w 153"/>
              <a:gd name="T3" fmla="*/ 8 h 41"/>
              <a:gd name="T4" fmla="*/ 152 w 153"/>
              <a:gd name="T5" fmla="*/ 0 h 41"/>
              <a:gd name="T6" fmla="*/ 0 w 153"/>
              <a:gd name="T7" fmla="*/ 33 h 41"/>
            </a:gdLst>
            <a:ahLst/>
            <a:cxnLst>
              <a:cxn ang="0">
                <a:pos x="T0" y="T1"/>
              </a:cxn>
              <a:cxn ang="0">
                <a:pos x="T2" y="T3"/>
              </a:cxn>
              <a:cxn ang="0">
                <a:pos x="T4" y="T5"/>
              </a:cxn>
              <a:cxn ang="0">
                <a:pos x="T6" y="T7"/>
              </a:cxn>
            </a:cxnLst>
            <a:rect l="0" t="0" r="r" b="b"/>
            <a:pathLst>
              <a:path w="153" h="41">
                <a:moveTo>
                  <a:pt x="2" y="41"/>
                </a:moveTo>
                <a:lnTo>
                  <a:pt x="153" y="8"/>
                </a:lnTo>
                <a:lnTo>
                  <a:pt x="152" y="0"/>
                </a:lnTo>
                <a:lnTo>
                  <a:pt x="0" y="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3074" name="Freeform 63"/>
          <p:cNvSpPr>
            <a:spLocks/>
          </p:cNvSpPr>
          <p:nvPr/>
        </p:nvSpPr>
        <p:spPr bwMode="auto">
          <a:xfrm>
            <a:off x="2735263" y="3949701"/>
            <a:ext cx="296863" cy="90488"/>
          </a:xfrm>
          <a:custGeom>
            <a:avLst/>
            <a:gdLst>
              <a:gd name="T0" fmla="*/ 0 w 187"/>
              <a:gd name="T1" fmla="*/ 9 h 57"/>
              <a:gd name="T2" fmla="*/ 185 w 187"/>
              <a:gd name="T3" fmla="*/ 57 h 57"/>
              <a:gd name="T4" fmla="*/ 187 w 187"/>
              <a:gd name="T5" fmla="*/ 48 h 57"/>
              <a:gd name="T6" fmla="*/ 2 w 187"/>
              <a:gd name="T7" fmla="*/ 0 h 57"/>
              <a:gd name="T8" fmla="*/ 0 w 187"/>
              <a:gd name="T9" fmla="*/ 9 h 57"/>
            </a:gdLst>
            <a:ahLst/>
            <a:cxnLst>
              <a:cxn ang="0">
                <a:pos x="T0" y="T1"/>
              </a:cxn>
              <a:cxn ang="0">
                <a:pos x="T2" y="T3"/>
              </a:cxn>
              <a:cxn ang="0">
                <a:pos x="T4" y="T5"/>
              </a:cxn>
              <a:cxn ang="0">
                <a:pos x="T6" y="T7"/>
              </a:cxn>
              <a:cxn ang="0">
                <a:pos x="T8" y="T9"/>
              </a:cxn>
            </a:cxnLst>
            <a:rect l="0" t="0" r="r" b="b"/>
            <a:pathLst>
              <a:path w="187" h="57">
                <a:moveTo>
                  <a:pt x="0" y="9"/>
                </a:moveTo>
                <a:lnTo>
                  <a:pt x="185" y="57"/>
                </a:lnTo>
                <a:lnTo>
                  <a:pt x="187" y="48"/>
                </a:lnTo>
                <a:lnTo>
                  <a:pt x="2" y="0"/>
                </a:lnTo>
                <a:lnTo>
                  <a:pt x="0" y="9"/>
                </a:lnTo>
                <a:close/>
              </a:path>
            </a:pathLst>
          </a:custGeom>
          <a:solidFill>
            <a:srgbClr val="000000"/>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3075" name="Freeform 64"/>
          <p:cNvSpPr>
            <a:spLocks/>
          </p:cNvSpPr>
          <p:nvPr/>
        </p:nvSpPr>
        <p:spPr bwMode="auto">
          <a:xfrm>
            <a:off x="2735263" y="3949701"/>
            <a:ext cx="296863" cy="90488"/>
          </a:xfrm>
          <a:custGeom>
            <a:avLst/>
            <a:gdLst>
              <a:gd name="T0" fmla="*/ 0 w 187"/>
              <a:gd name="T1" fmla="*/ 9 h 57"/>
              <a:gd name="T2" fmla="*/ 185 w 187"/>
              <a:gd name="T3" fmla="*/ 57 h 57"/>
              <a:gd name="T4" fmla="*/ 187 w 187"/>
              <a:gd name="T5" fmla="*/ 48 h 57"/>
              <a:gd name="T6" fmla="*/ 2 w 187"/>
              <a:gd name="T7" fmla="*/ 0 h 57"/>
            </a:gdLst>
            <a:ahLst/>
            <a:cxnLst>
              <a:cxn ang="0">
                <a:pos x="T0" y="T1"/>
              </a:cxn>
              <a:cxn ang="0">
                <a:pos x="T2" y="T3"/>
              </a:cxn>
              <a:cxn ang="0">
                <a:pos x="T4" y="T5"/>
              </a:cxn>
              <a:cxn ang="0">
                <a:pos x="T6" y="T7"/>
              </a:cxn>
            </a:cxnLst>
            <a:rect l="0" t="0" r="r" b="b"/>
            <a:pathLst>
              <a:path w="187" h="57">
                <a:moveTo>
                  <a:pt x="0" y="9"/>
                </a:moveTo>
                <a:lnTo>
                  <a:pt x="185" y="57"/>
                </a:lnTo>
                <a:lnTo>
                  <a:pt x="187" y="48"/>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3076" name="Freeform 65"/>
          <p:cNvSpPr>
            <a:spLocks/>
          </p:cNvSpPr>
          <p:nvPr/>
        </p:nvSpPr>
        <p:spPr bwMode="auto">
          <a:xfrm>
            <a:off x="2524126" y="4327526"/>
            <a:ext cx="293688" cy="195263"/>
          </a:xfrm>
          <a:custGeom>
            <a:avLst/>
            <a:gdLst>
              <a:gd name="T0" fmla="*/ 0 w 185"/>
              <a:gd name="T1" fmla="*/ 8 h 123"/>
              <a:gd name="T2" fmla="*/ 181 w 185"/>
              <a:gd name="T3" fmla="*/ 123 h 123"/>
              <a:gd name="T4" fmla="*/ 185 w 185"/>
              <a:gd name="T5" fmla="*/ 116 h 123"/>
              <a:gd name="T6" fmla="*/ 5 w 185"/>
              <a:gd name="T7" fmla="*/ 0 h 123"/>
              <a:gd name="T8" fmla="*/ 0 w 185"/>
              <a:gd name="T9" fmla="*/ 8 h 123"/>
            </a:gdLst>
            <a:ahLst/>
            <a:cxnLst>
              <a:cxn ang="0">
                <a:pos x="T0" y="T1"/>
              </a:cxn>
              <a:cxn ang="0">
                <a:pos x="T2" y="T3"/>
              </a:cxn>
              <a:cxn ang="0">
                <a:pos x="T4" y="T5"/>
              </a:cxn>
              <a:cxn ang="0">
                <a:pos x="T6" y="T7"/>
              </a:cxn>
              <a:cxn ang="0">
                <a:pos x="T8" y="T9"/>
              </a:cxn>
            </a:cxnLst>
            <a:rect l="0" t="0" r="r" b="b"/>
            <a:pathLst>
              <a:path w="185" h="123">
                <a:moveTo>
                  <a:pt x="0" y="8"/>
                </a:moveTo>
                <a:lnTo>
                  <a:pt x="181" y="123"/>
                </a:lnTo>
                <a:lnTo>
                  <a:pt x="185" y="116"/>
                </a:lnTo>
                <a:lnTo>
                  <a:pt x="5" y="0"/>
                </a:lnTo>
                <a:lnTo>
                  <a:pt x="0" y="8"/>
                </a:lnTo>
                <a:close/>
              </a:path>
            </a:pathLst>
          </a:custGeom>
          <a:solidFill>
            <a:srgbClr val="000000"/>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3078" name="Freeform 66"/>
          <p:cNvSpPr>
            <a:spLocks/>
          </p:cNvSpPr>
          <p:nvPr/>
        </p:nvSpPr>
        <p:spPr bwMode="auto">
          <a:xfrm>
            <a:off x="2524126" y="4327526"/>
            <a:ext cx="293688" cy="195263"/>
          </a:xfrm>
          <a:custGeom>
            <a:avLst/>
            <a:gdLst>
              <a:gd name="T0" fmla="*/ 0 w 185"/>
              <a:gd name="T1" fmla="*/ 8 h 123"/>
              <a:gd name="T2" fmla="*/ 181 w 185"/>
              <a:gd name="T3" fmla="*/ 123 h 123"/>
              <a:gd name="T4" fmla="*/ 185 w 185"/>
              <a:gd name="T5" fmla="*/ 116 h 123"/>
              <a:gd name="T6" fmla="*/ 5 w 185"/>
              <a:gd name="T7" fmla="*/ 0 h 123"/>
            </a:gdLst>
            <a:ahLst/>
            <a:cxnLst>
              <a:cxn ang="0">
                <a:pos x="T0" y="T1"/>
              </a:cxn>
              <a:cxn ang="0">
                <a:pos x="T2" y="T3"/>
              </a:cxn>
              <a:cxn ang="0">
                <a:pos x="T4" y="T5"/>
              </a:cxn>
              <a:cxn ang="0">
                <a:pos x="T6" y="T7"/>
              </a:cxn>
            </a:cxnLst>
            <a:rect l="0" t="0" r="r" b="b"/>
            <a:pathLst>
              <a:path w="185" h="123">
                <a:moveTo>
                  <a:pt x="0" y="8"/>
                </a:moveTo>
                <a:lnTo>
                  <a:pt x="181" y="123"/>
                </a:lnTo>
                <a:lnTo>
                  <a:pt x="185" y="116"/>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3079" name="Freeform 67"/>
          <p:cNvSpPr>
            <a:spLocks/>
          </p:cNvSpPr>
          <p:nvPr/>
        </p:nvSpPr>
        <p:spPr bwMode="auto">
          <a:xfrm>
            <a:off x="2255838" y="4581526"/>
            <a:ext cx="204788" cy="273050"/>
          </a:xfrm>
          <a:custGeom>
            <a:avLst/>
            <a:gdLst>
              <a:gd name="T0" fmla="*/ 0 w 129"/>
              <a:gd name="T1" fmla="*/ 5 h 172"/>
              <a:gd name="T2" fmla="*/ 123 w 129"/>
              <a:gd name="T3" fmla="*/ 172 h 172"/>
              <a:gd name="T4" fmla="*/ 129 w 129"/>
              <a:gd name="T5" fmla="*/ 167 h 172"/>
              <a:gd name="T6" fmla="*/ 7 w 129"/>
              <a:gd name="T7" fmla="*/ 0 h 172"/>
              <a:gd name="T8" fmla="*/ 0 w 129"/>
              <a:gd name="T9" fmla="*/ 5 h 172"/>
            </a:gdLst>
            <a:ahLst/>
            <a:cxnLst>
              <a:cxn ang="0">
                <a:pos x="T0" y="T1"/>
              </a:cxn>
              <a:cxn ang="0">
                <a:pos x="T2" y="T3"/>
              </a:cxn>
              <a:cxn ang="0">
                <a:pos x="T4" y="T5"/>
              </a:cxn>
              <a:cxn ang="0">
                <a:pos x="T6" y="T7"/>
              </a:cxn>
              <a:cxn ang="0">
                <a:pos x="T8" y="T9"/>
              </a:cxn>
            </a:cxnLst>
            <a:rect l="0" t="0" r="r" b="b"/>
            <a:pathLst>
              <a:path w="129" h="172">
                <a:moveTo>
                  <a:pt x="0" y="5"/>
                </a:moveTo>
                <a:lnTo>
                  <a:pt x="123" y="172"/>
                </a:lnTo>
                <a:lnTo>
                  <a:pt x="129" y="167"/>
                </a:lnTo>
                <a:lnTo>
                  <a:pt x="7" y="0"/>
                </a:lnTo>
                <a:lnTo>
                  <a:pt x="0" y="5"/>
                </a:lnTo>
                <a:close/>
              </a:path>
            </a:pathLst>
          </a:custGeom>
          <a:solidFill>
            <a:srgbClr val="000000"/>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3080" name="Freeform 68"/>
          <p:cNvSpPr>
            <a:spLocks/>
          </p:cNvSpPr>
          <p:nvPr/>
        </p:nvSpPr>
        <p:spPr bwMode="auto">
          <a:xfrm>
            <a:off x="2255838" y="4581526"/>
            <a:ext cx="204788" cy="273050"/>
          </a:xfrm>
          <a:custGeom>
            <a:avLst/>
            <a:gdLst>
              <a:gd name="T0" fmla="*/ 0 w 129"/>
              <a:gd name="T1" fmla="*/ 5 h 172"/>
              <a:gd name="T2" fmla="*/ 123 w 129"/>
              <a:gd name="T3" fmla="*/ 172 h 172"/>
              <a:gd name="T4" fmla="*/ 129 w 129"/>
              <a:gd name="T5" fmla="*/ 167 h 172"/>
              <a:gd name="T6" fmla="*/ 7 w 129"/>
              <a:gd name="T7" fmla="*/ 0 h 172"/>
            </a:gdLst>
            <a:ahLst/>
            <a:cxnLst>
              <a:cxn ang="0">
                <a:pos x="T0" y="T1"/>
              </a:cxn>
              <a:cxn ang="0">
                <a:pos x="T2" y="T3"/>
              </a:cxn>
              <a:cxn ang="0">
                <a:pos x="T4" y="T5"/>
              </a:cxn>
              <a:cxn ang="0">
                <a:pos x="T6" y="T7"/>
              </a:cxn>
            </a:cxnLst>
            <a:rect l="0" t="0" r="r" b="b"/>
            <a:pathLst>
              <a:path w="129" h="172">
                <a:moveTo>
                  <a:pt x="0" y="5"/>
                </a:moveTo>
                <a:lnTo>
                  <a:pt x="123" y="172"/>
                </a:lnTo>
                <a:lnTo>
                  <a:pt x="129" y="167"/>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74" name="Rectangle 40"/>
          <p:cNvSpPr>
            <a:spLocks noChangeArrowheads="1"/>
          </p:cNvSpPr>
          <p:nvPr/>
        </p:nvSpPr>
        <p:spPr bwMode="auto">
          <a:xfrm>
            <a:off x="2022160" y="3135318"/>
            <a:ext cx="546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glow rad="50800">
                    <a:srgbClr val="E8F6D6">
                      <a:alpha val="80000"/>
                    </a:srgbClr>
                  </a:glow>
                </a:effectLst>
                <a:latin typeface="Arial Black" panose="020B0A04020102020204" pitchFamily="34" charset="0"/>
              </a:rPr>
              <a:t>9.5%</a:t>
            </a:r>
            <a:endParaRPr kumimoji="0" lang="en-US" altLang="en-US" sz="1600" b="1" i="0" u="none" strike="noStrike" cap="none" normalizeH="0" baseline="0" dirty="0">
              <a:ln>
                <a:noFill/>
              </a:ln>
              <a:solidFill>
                <a:schemeClr val="tx1"/>
              </a:solidFill>
              <a:effectLst>
                <a:glow rad="50800">
                  <a:srgbClr val="E8F6D6">
                    <a:alpha val="80000"/>
                  </a:srgbClr>
                </a:glow>
              </a:effectLst>
              <a:latin typeface="Arial Black" panose="020B0A04020102020204" pitchFamily="34" charset="0"/>
            </a:endParaRPr>
          </a:p>
        </p:txBody>
      </p:sp>
      <p:sp>
        <p:nvSpPr>
          <p:cNvPr id="75" name="Rectangle 42"/>
          <p:cNvSpPr>
            <a:spLocks noChangeArrowheads="1"/>
          </p:cNvSpPr>
          <p:nvPr/>
        </p:nvSpPr>
        <p:spPr bwMode="auto">
          <a:xfrm>
            <a:off x="2166305" y="3785876"/>
            <a:ext cx="546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glow rad="63500">
                    <a:srgbClr val="FFE1C5">
                      <a:alpha val="40000"/>
                    </a:srgbClr>
                  </a:glow>
                </a:effectLst>
                <a:latin typeface="Arial Black" panose="020B0A04020102020204" pitchFamily="34" charset="0"/>
              </a:rPr>
              <a:t>8.6%</a:t>
            </a:r>
            <a:endParaRPr kumimoji="0" lang="en-US" altLang="en-US" sz="1600" b="1" i="0" u="none" strike="noStrike" cap="none" normalizeH="0" baseline="0" dirty="0">
              <a:ln>
                <a:noFill/>
              </a:ln>
              <a:solidFill>
                <a:schemeClr val="tx1"/>
              </a:solidFill>
              <a:effectLst>
                <a:glow rad="63500">
                  <a:srgbClr val="FFE1C5">
                    <a:alpha val="40000"/>
                  </a:srgbClr>
                </a:glow>
              </a:effectLst>
              <a:latin typeface="Arial Black" panose="020B0A04020102020204" pitchFamily="34" charset="0"/>
            </a:endParaRPr>
          </a:p>
        </p:txBody>
      </p:sp>
      <p:sp>
        <p:nvSpPr>
          <p:cNvPr id="76" name="Rectangle 53"/>
          <p:cNvSpPr>
            <a:spLocks noChangeArrowheads="1"/>
          </p:cNvSpPr>
          <p:nvPr/>
        </p:nvSpPr>
        <p:spPr bwMode="auto">
          <a:xfrm>
            <a:off x="3071818" y="4859727"/>
            <a:ext cx="13801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600" b="1" spc="-100" dirty="0">
                <a:solidFill>
                  <a:srgbClr val="000000"/>
                </a:solidFill>
                <a:latin typeface="+mj-lt"/>
              </a:rPr>
              <a:t>other Caribbean</a:t>
            </a:r>
          </a:p>
        </p:txBody>
      </p:sp>
      <p:sp>
        <p:nvSpPr>
          <p:cNvPr id="77" name="Rectangle 53"/>
          <p:cNvSpPr>
            <a:spLocks noChangeArrowheads="1"/>
          </p:cNvSpPr>
          <p:nvPr/>
        </p:nvSpPr>
        <p:spPr bwMode="auto">
          <a:xfrm>
            <a:off x="3445385" y="4416755"/>
            <a:ext cx="128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600" b="1" spc="-100" dirty="0">
                <a:solidFill>
                  <a:srgbClr val="000000"/>
                </a:solidFill>
                <a:latin typeface="+mj-lt"/>
              </a:rPr>
              <a:t>South America</a:t>
            </a:r>
          </a:p>
        </p:txBody>
      </p:sp>
      <p:sp>
        <p:nvSpPr>
          <p:cNvPr id="78" name="Rectangle 53"/>
          <p:cNvSpPr>
            <a:spLocks noChangeArrowheads="1"/>
          </p:cNvSpPr>
          <p:nvPr/>
        </p:nvSpPr>
        <p:spPr bwMode="auto">
          <a:xfrm>
            <a:off x="2951707" y="3408043"/>
            <a:ext cx="160620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600" b="1" spc="-100" dirty="0">
                <a:solidFill>
                  <a:srgbClr val="000000"/>
                </a:solidFill>
                <a:latin typeface="+mj-lt"/>
              </a:rPr>
              <a:t>               Dominican</a:t>
            </a:r>
          </a:p>
          <a:p>
            <a:pPr lvl="0"/>
            <a:r>
              <a:rPr lang="en-US" altLang="en-US" sz="1600" b="1" spc="-100" dirty="0">
                <a:solidFill>
                  <a:srgbClr val="000000"/>
                </a:solidFill>
                <a:latin typeface="+mj-lt"/>
              </a:rPr>
              <a:t> Republic</a:t>
            </a:r>
          </a:p>
        </p:txBody>
      </p:sp>
      <p:sp>
        <p:nvSpPr>
          <p:cNvPr id="79" name="Rectangle 53"/>
          <p:cNvSpPr>
            <a:spLocks noChangeArrowheads="1"/>
          </p:cNvSpPr>
          <p:nvPr/>
        </p:nvSpPr>
        <p:spPr bwMode="auto">
          <a:xfrm>
            <a:off x="3516764" y="3111503"/>
            <a:ext cx="51135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600" b="1" dirty="0">
                <a:solidFill>
                  <a:srgbClr val="000000"/>
                </a:solidFill>
                <a:latin typeface="+mj-lt"/>
              </a:rPr>
              <a:t>Cuba</a:t>
            </a:r>
          </a:p>
        </p:txBody>
      </p:sp>
      <p:sp>
        <p:nvSpPr>
          <p:cNvPr id="80" name="Rectangle 53"/>
          <p:cNvSpPr>
            <a:spLocks noChangeArrowheads="1"/>
          </p:cNvSpPr>
          <p:nvPr/>
        </p:nvSpPr>
        <p:spPr bwMode="auto">
          <a:xfrm>
            <a:off x="810540" y="3836115"/>
            <a:ext cx="69570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600" b="1" dirty="0">
                <a:solidFill>
                  <a:srgbClr val="000000"/>
                </a:solidFill>
                <a:latin typeface="+mj-lt"/>
              </a:rPr>
              <a:t>Mexico</a:t>
            </a:r>
          </a:p>
        </p:txBody>
      </p:sp>
      <p:pic>
        <p:nvPicPr>
          <p:cNvPr id="3083" name="Picture 308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9675" y="2556581"/>
            <a:ext cx="3760243" cy="2622727"/>
          </a:xfrm>
          <a:prstGeom prst="rect">
            <a:avLst/>
          </a:prstGeom>
        </p:spPr>
      </p:pic>
      <p:sp>
        <p:nvSpPr>
          <p:cNvPr id="85" name="Rectangle 40"/>
          <p:cNvSpPr>
            <a:spLocks noChangeArrowheads="1"/>
          </p:cNvSpPr>
          <p:nvPr/>
        </p:nvSpPr>
        <p:spPr bwMode="auto">
          <a:xfrm>
            <a:off x="7083664" y="4258324"/>
            <a:ext cx="56746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000000"/>
                </a:solidFill>
                <a:effectLst>
                  <a:glow rad="50800">
                    <a:srgbClr val="E8F6D6">
                      <a:alpha val="80000"/>
                    </a:srgbClr>
                  </a:glow>
                </a:effectLst>
                <a:latin typeface="Arial Black" panose="020B0A04020102020204" pitchFamily="34" charset="0"/>
              </a:rPr>
              <a:t>19%</a:t>
            </a:r>
            <a:endParaRPr kumimoji="0" lang="en-US" altLang="en-US" sz="1900" b="1" i="0" u="none" strike="noStrike" cap="none" normalizeH="0" baseline="0" dirty="0">
              <a:ln>
                <a:noFill/>
              </a:ln>
              <a:solidFill>
                <a:schemeClr val="tx1"/>
              </a:solidFill>
              <a:effectLst>
                <a:glow rad="50800">
                  <a:srgbClr val="E8F6D6">
                    <a:alpha val="80000"/>
                  </a:srgbClr>
                </a:glow>
              </a:effectLst>
              <a:latin typeface="Arial Black" panose="020B0A04020102020204" pitchFamily="34" charset="0"/>
            </a:endParaRPr>
          </a:p>
        </p:txBody>
      </p:sp>
      <p:sp>
        <p:nvSpPr>
          <p:cNvPr id="86" name="Rectangle 40"/>
          <p:cNvSpPr>
            <a:spLocks noChangeArrowheads="1"/>
          </p:cNvSpPr>
          <p:nvPr/>
        </p:nvSpPr>
        <p:spPr bwMode="auto">
          <a:xfrm>
            <a:off x="7982948" y="3891244"/>
            <a:ext cx="56746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000000"/>
                </a:solidFill>
                <a:effectLst>
                  <a:glow rad="50800">
                    <a:srgbClr val="DCABCB"/>
                  </a:glow>
                </a:effectLst>
                <a:latin typeface="Arial Black" panose="020B0A04020102020204" pitchFamily="34" charset="0"/>
              </a:rPr>
              <a:t>19%</a:t>
            </a:r>
            <a:endParaRPr kumimoji="0" lang="en-US" altLang="en-US" sz="1900" b="1" i="0" u="none" strike="noStrike" cap="none" normalizeH="0" baseline="0" dirty="0">
              <a:ln>
                <a:noFill/>
              </a:ln>
              <a:solidFill>
                <a:schemeClr val="tx1"/>
              </a:solidFill>
              <a:effectLst>
                <a:glow rad="50800">
                  <a:srgbClr val="DCABCB"/>
                </a:glow>
              </a:effectLst>
              <a:latin typeface="Arial Black" panose="020B0A04020102020204" pitchFamily="34" charset="0"/>
            </a:endParaRPr>
          </a:p>
        </p:txBody>
      </p:sp>
      <p:sp>
        <p:nvSpPr>
          <p:cNvPr id="87" name="Rectangle 40"/>
          <p:cNvSpPr>
            <a:spLocks noChangeArrowheads="1"/>
          </p:cNvSpPr>
          <p:nvPr/>
        </p:nvSpPr>
        <p:spPr bwMode="auto">
          <a:xfrm>
            <a:off x="7713866" y="2989362"/>
            <a:ext cx="56746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000000"/>
                </a:solidFill>
                <a:effectLst>
                  <a:glow rad="50800">
                    <a:srgbClr val="F8CBA1"/>
                  </a:glow>
                </a:effectLst>
                <a:latin typeface="Arial Black" panose="020B0A04020102020204" pitchFamily="34" charset="0"/>
              </a:rPr>
              <a:t>24%</a:t>
            </a:r>
            <a:endParaRPr kumimoji="0" lang="en-US" altLang="en-US" sz="1900" b="1" i="0" u="none" strike="noStrike" cap="none" normalizeH="0" baseline="0" dirty="0">
              <a:ln>
                <a:noFill/>
              </a:ln>
              <a:solidFill>
                <a:schemeClr val="tx1"/>
              </a:solidFill>
              <a:effectLst>
                <a:glow rad="50800">
                  <a:srgbClr val="F8CBA1"/>
                </a:glow>
              </a:effectLst>
              <a:latin typeface="Arial Black" panose="020B0A04020102020204" pitchFamily="34" charset="0"/>
            </a:endParaRPr>
          </a:p>
        </p:txBody>
      </p:sp>
      <p:sp>
        <p:nvSpPr>
          <p:cNvPr id="88" name="Rectangle 40"/>
          <p:cNvSpPr>
            <a:spLocks noChangeArrowheads="1"/>
          </p:cNvSpPr>
          <p:nvPr/>
        </p:nvSpPr>
        <p:spPr bwMode="auto">
          <a:xfrm>
            <a:off x="6822879" y="2699117"/>
            <a:ext cx="56746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000000"/>
                </a:solidFill>
                <a:effectLst>
                  <a:glow rad="50800">
                    <a:srgbClr val="D8E3E7"/>
                  </a:glow>
                </a:effectLst>
                <a:latin typeface="Arial Black" panose="020B0A04020102020204" pitchFamily="34" charset="0"/>
              </a:rPr>
              <a:t>12%</a:t>
            </a:r>
            <a:endParaRPr kumimoji="0" lang="en-US" altLang="en-US" sz="1900" b="1" i="0" u="none" strike="noStrike" cap="none" normalizeH="0" baseline="0" dirty="0">
              <a:ln>
                <a:noFill/>
              </a:ln>
              <a:solidFill>
                <a:schemeClr val="tx1"/>
              </a:solidFill>
              <a:effectLst>
                <a:glow rad="50800">
                  <a:srgbClr val="D8E3E7"/>
                </a:glow>
              </a:effectLst>
              <a:latin typeface="Arial Black" panose="020B0A04020102020204" pitchFamily="34" charset="0"/>
            </a:endParaRPr>
          </a:p>
        </p:txBody>
      </p:sp>
      <p:sp>
        <p:nvSpPr>
          <p:cNvPr id="89" name="Rectangle 40"/>
          <p:cNvSpPr>
            <a:spLocks noChangeArrowheads="1"/>
          </p:cNvSpPr>
          <p:nvPr/>
        </p:nvSpPr>
        <p:spPr bwMode="auto">
          <a:xfrm>
            <a:off x="6338698" y="3120164"/>
            <a:ext cx="40556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000000"/>
                </a:solidFill>
                <a:effectLst>
                  <a:glow rad="50800">
                    <a:srgbClr val="8DD0CE"/>
                  </a:glow>
                </a:effectLst>
                <a:latin typeface="Arial Black" panose="020B0A04020102020204" pitchFamily="34" charset="0"/>
              </a:rPr>
              <a:t>7%</a:t>
            </a:r>
            <a:endParaRPr kumimoji="0" lang="en-US" altLang="en-US" sz="1900" b="1" i="0" u="none" strike="noStrike" cap="none" normalizeH="0" baseline="0" dirty="0">
              <a:ln>
                <a:noFill/>
              </a:ln>
              <a:solidFill>
                <a:schemeClr val="tx1"/>
              </a:solidFill>
              <a:effectLst>
                <a:glow rad="50800">
                  <a:srgbClr val="8DD0CE"/>
                </a:glow>
              </a:effectLst>
              <a:latin typeface="Arial Black" panose="020B0A04020102020204" pitchFamily="34" charset="0"/>
            </a:endParaRPr>
          </a:p>
        </p:txBody>
      </p:sp>
      <p:sp>
        <p:nvSpPr>
          <p:cNvPr id="90" name="Rectangle 40"/>
          <p:cNvSpPr>
            <a:spLocks noChangeArrowheads="1"/>
          </p:cNvSpPr>
          <p:nvPr/>
        </p:nvSpPr>
        <p:spPr bwMode="auto">
          <a:xfrm>
            <a:off x="6244223" y="3560986"/>
            <a:ext cx="40556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000000"/>
                </a:solidFill>
                <a:effectLst>
                  <a:glow rad="50800">
                    <a:srgbClr val="C0C4E1"/>
                  </a:glow>
                </a:effectLst>
                <a:latin typeface="Arial Black" panose="020B0A04020102020204" pitchFamily="34" charset="0"/>
              </a:rPr>
              <a:t>9%</a:t>
            </a:r>
            <a:endParaRPr kumimoji="0" lang="en-US" altLang="en-US" sz="1900" b="1" i="0" u="none" strike="noStrike" cap="none" normalizeH="0" baseline="0" dirty="0">
              <a:ln>
                <a:noFill/>
              </a:ln>
              <a:solidFill>
                <a:schemeClr val="tx1"/>
              </a:solidFill>
              <a:effectLst>
                <a:glow rad="50800">
                  <a:srgbClr val="C0C4E1"/>
                </a:glow>
              </a:effectLst>
              <a:latin typeface="Arial Black" panose="020B0A04020102020204" pitchFamily="34" charset="0"/>
            </a:endParaRPr>
          </a:p>
        </p:txBody>
      </p:sp>
      <p:sp>
        <p:nvSpPr>
          <p:cNvPr id="91" name="Rectangle 40"/>
          <p:cNvSpPr>
            <a:spLocks noChangeArrowheads="1"/>
          </p:cNvSpPr>
          <p:nvPr/>
        </p:nvSpPr>
        <p:spPr bwMode="auto">
          <a:xfrm>
            <a:off x="6272258" y="4028115"/>
            <a:ext cx="56746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000000"/>
                </a:solidFill>
                <a:effectLst>
                  <a:glow rad="50800">
                    <a:srgbClr val="96BCE1"/>
                  </a:glow>
                </a:effectLst>
                <a:latin typeface="Arial Black" panose="020B0A04020102020204" pitchFamily="34" charset="0"/>
              </a:rPr>
              <a:t>10%</a:t>
            </a:r>
            <a:endParaRPr kumimoji="0" lang="en-US" altLang="en-US" sz="1900" b="1" i="0" u="none" strike="noStrike" cap="none" normalizeH="0" baseline="0" dirty="0">
              <a:ln>
                <a:noFill/>
              </a:ln>
              <a:solidFill>
                <a:schemeClr val="tx1"/>
              </a:solidFill>
              <a:effectLst>
                <a:glow rad="50800">
                  <a:srgbClr val="96BCE1"/>
                </a:glow>
              </a:effectLst>
              <a:latin typeface="Arial Black" panose="020B0A04020102020204" pitchFamily="34" charset="0"/>
            </a:endParaRPr>
          </a:p>
        </p:txBody>
      </p:sp>
      <p:sp>
        <p:nvSpPr>
          <p:cNvPr id="92" name="Rectangle 53"/>
          <p:cNvSpPr>
            <a:spLocks noChangeArrowheads="1"/>
          </p:cNvSpPr>
          <p:nvPr/>
        </p:nvSpPr>
        <p:spPr bwMode="auto">
          <a:xfrm>
            <a:off x="7679364" y="3297139"/>
            <a:ext cx="5690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600" b="1" dirty="0">
                <a:solidFill>
                  <a:srgbClr val="000000"/>
                </a:solidFill>
                <a:effectLst>
                  <a:glow rad="63500">
                    <a:srgbClr val="F8CBA1"/>
                  </a:glow>
                </a:effectLst>
                <a:latin typeface="+mj-lt"/>
              </a:rPr>
              <a:t>China</a:t>
            </a:r>
          </a:p>
        </p:txBody>
      </p:sp>
      <p:sp>
        <p:nvSpPr>
          <p:cNvPr id="93" name="Rectangle 53"/>
          <p:cNvSpPr>
            <a:spLocks noChangeArrowheads="1"/>
          </p:cNvSpPr>
          <p:nvPr/>
        </p:nvSpPr>
        <p:spPr bwMode="auto">
          <a:xfrm>
            <a:off x="7963898" y="4194337"/>
            <a:ext cx="4792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600" b="1" dirty="0">
                <a:solidFill>
                  <a:srgbClr val="000000"/>
                </a:solidFill>
                <a:effectLst>
                  <a:glow rad="63500">
                    <a:srgbClr val="DCABCB"/>
                  </a:glow>
                </a:effectLst>
                <a:latin typeface="+mj-lt"/>
              </a:rPr>
              <a:t>India</a:t>
            </a:r>
          </a:p>
        </p:txBody>
      </p:sp>
      <p:sp>
        <p:nvSpPr>
          <p:cNvPr id="94" name="Rectangle 53"/>
          <p:cNvSpPr>
            <a:spLocks noChangeArrowheads="1"/>
          </p:cNvSpPr>
          <p:nvPr/>
        </p:nvSpPr>
        <p:spPr bwMode="auto">
          <a:xfrm>
            <a:off x="6776224" y="4564581"/>
            <a:ext cx="10948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600" b="1" dirty="0">
                <a:solidFill>
                  <a:srgbClr val="000000"/>
                </a:solidFill>
                <a:effectLst>
                  <a:glow rad="63500">
                    <a:srgbClr val="D1E1A1"/>
                  </a:glow>
                </a:effectLst>
                <a:latin typeface="+mj-lt"/>
              </a:rPr>
              <a:t>Philippines</a:t>
            </a:r>
          </a:p>
        </p:txBody>
      </p:sp>
      <p:sp>
        <p:nvSpPr>
          <p:cNvPr id="95" name="Rectangle 53"/>
          <p:cNvSpPr>
            <a:spLocks noChangeArrowheads="1"/>
          </p:cNvSpPr>
          <p:nvPr/>
        </p:nvSpPr>
        <p:spPr bwMode="auto">
          <a:xfrm>
            <a:off x="6861181" y="3014393"/>
            <a:ext cx="51296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600" b="1" dirty="0">
                <a:solidFill>
                  <a:srgbClr val="000000"/>
                </a:solidFill>
                <a:effectLst>
                  <a:glow rad="63500">
                    <a:srgbClr val="D8E3E7"/>
                  </a:glow>
                </a:effectLst>
                <a:latin typeface="+mj-lt"/>
              </a:rPr>
              <a:t>other</a:t>
            </a:r>
          </a:p>
        </p:txBody>
      </p:sp>
      <p:sp>
        <p:nvSpPr>
          <p:cNvPr id="96" name="Rectangle 53"/>
          <p:cNvSpPr>
            <a:spLocks noChangeArrowheads="1"/>
          </p:cNvSpPr>
          <p:nvPr/>
        </p:nvSpPr>
        <p:spPr bwMode="auto">
          <a:xfrm>
            <a:off x="5442983" y="2854594"/>
            <a:ext cx="5915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600" b="1" dirty="0">
                <a:solidFill>
                  <a:srgbClr val="000000"/>
                </a:solidFill>
                <a:latin typeface="+mj-lt"/>
              </a:rPr>
              <a:t>Japan</a:t>
            </a:r>
          </a:p>
        </p:txBody>
      </p:sp>
      <p:sp>
        <p:nvSpPr>
          <p:cNvPr id="97" name="Rectangle 53"/>
          <p:cNvSpPr>
            <a:spLocks noChangeArrowheads="1"/>
          </p:cNvSpPr>
          <p:nvPr/>
        </p:nvSpPr>
        <p:spPr bwMode="auto">
          <a:xfrm>
            <a:off x="5197372" y="3483690"/>
            <a:ext cx="5915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600" b="1" dirty="0">
                <a:solidFill>
                  <a:srgbClr val="000000"/>
                </a:solidFill>
                <a:latin typeface="+mj-lt"/>
              </a:rPr>
              <a:t>Korea</a:t>
            </a:r>
          </a:p>
        </p:txBody>
      </p:sp>
      <p:sp>
        <p:nvSpPr>
          <p:cNvPr id="98" name="Rectangle 53"/>
          <p:cNvSpPr>
            <a:spLocks noChangeArrowheads="1"/>
          </p:cNvSpPr>
          <p:nvPr/>
        </p:nvSpPr>
        <p:spPr bwMode="auto">
          <a:xfrm>
            <a:off x="5115098" y="4344746"/>
            <a:ext cx="79829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600" b="1" dirty="0">
                <a:solidFill>
                  <a:srgbClr val="000000"/>
                </a:solidFill>
                <a:latin typeface="+mj-lt"/>
              </a:rPr>
              <a:t>Vietnam</a:t>
            </a:r>
          </a:p>
        </p:txBody>
      </p:sp>
      <p:cxnSp>
        <p:nvCxnSpPr>
          <p:cNvPr id="3085" name="Straight Connector 3084"/>
          <p:cNvCxnSpPr/>
          <p:nvPr/>
        </p:nvCxnSpPr>
        <p:spPr>
          <a:xfrm>
            <a:off x="6069410" y="3014393"/>
            <a:ext cx="274240" cy="13520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5821776" y="3637836"/>
            <a:ext cx="331374" cy="261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5950933" y="4324350"/>
            <a:ext cx="348267" cy="15187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6069410" y="3014393"/>
            <a:ext cx="274240" cy="1352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5821776" y="3637836"/>
            <a:ext cx="331374" cy="261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5950933" y="4324350"/>
            <a:ext cx="348267" cy="151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136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556171" cy="1097279"/>
          </a:xfrm>
        </p:spPr>
        <p:txBody>
          <a:bodyPr/>
          <a:lstStyle/>
          <a:p>
            <a:r>
              <a:rPr lang="en-US" sz="3400" dirty="0"/>
              <a:t>7.1.3 Distribution of U.S. Ethnicities </a:t>
            </a:r>
            <a:r>
              <a:rPr lang="en-US" sz="2000" b="0" dirty="0"/>
              <a:t>(3 of 6)</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6"/>
            <a:ext cx="8229600" cy="403103"/>
          </a:xfrm>
        </p:spPr>
        <p:txBody>
          <a:bodyPr/>
          <a:lstStyle/>
          <a:p>
            <a:pPr marL="432" indent="0">
              <a:buNone/>
            </a:pPr>
            <a:r>
              <a:rPr lang="en-US" altLang="en-US" sz="2200" b="1" dirty="0"/>
              <a:t>Figure 7-6:</a:t>
            </a:r>
            <a:r>
              <a:rPr lang="en-US" altLang="en-US" sz="2200" dirty="0"/>
              <a:t> Hispanics are clustered in the Southwest.</a:t>
            </a:r>
            <a:endParaRPr lang="en-US" sz="22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463" y="2037865"/>
            <a:ext cx="6517074" cy="4325320"/>
          </a:xfrm>
          <a:prstGeom prst="rect">
            <a:avLst/>
          </a:prstGeom>
        </p:spPr>
      </p:pic>
      <p:sp>
        <p:nvSpPr>
          <p:cNvPr id="3" name="TextBox 2"/>
          <p:cNvSpPr txBox="1"/>
          <p:nvPr/>
        </p:nvSpPr>
        <p:spPr>
          <a:xfrm>
            <a:off x="4572000" y="5542061"/>
            <a:ext cx="1968809" cy="238527"/>
          </a:xfrm>
          <a:prstGeom prst="rect">
            <a:avLst/>
          </a:prstGeom>
          <a:noFill/>
        </p:spPr>
        <p:txBody>
          <a:bodyPr wrap="none" rtlCol="0">
            <a:spAutoFit/>
          </a:bodyPr>
          <a:lstStyle/>
          <a:p>
            <a:r>
              <a:rPr lang="en-IN" sz="950" b="1" dirty="0">
                <a:latin typeface="Arial Black" panose="020B0A04020102020204" pitchFamily="34" charset="0"/>
              </a:rPr>
              <a:t>Percent Hispanic or Latino</a:t>
            </a:r>
          </a:p>
        </p:txBody>
      </p:sp>
      <p:sp>
        <p:nvSpPr>
          <p:cNvPr id="8" name="TextBox 7"/>
          <p:cNvSpPr txBox="1"/>
          <p:nvPr/>
        </p:nvSpPr>
        <p:spPr>
          <a:xfrm>
            <a:off x="4921024" y="5732817"/>
            <a:ext cx="1098378" cy="246221"/>
          </a:xfrm>
          <a:prstGeom prst="rect">
            <a:avLst/>
          </a:prstGeom>
          <a:noFill/>
        </p:spPr>
        <p:txBody>
          <a:bodyPr wrap="none" rtlCol="0">
            <a:spAutoFit/>
          </a:bodyPr>
          <a:lstStyle/>
          <a:p>
            <a:r>
              <a:rPr lang="en-IN" sz="1000" b="1" dirty="0"/>
              <a:t>25.0 and above</a:t>
            </a:r>
          </a:p>
        </p:txBody>
      </p:sp>
      <p:sp>
        <p:nvSpPr>
          <p:cNvPr id="9" name="TextBox 8"/>
          <p:cNvSpPr txBox="1"/>
          <p:nvPr/>
        </p:nvSpPr>
        <p:spPr>
          <a:xfrm>
            <a:off x="4921024" y="5942058"/>
            <a:ext cx="678391" cy="246221"/>
          </a:xfrm>
          <a:prstGeom prst="rect">
            <a:avLst/>
          </a:prstGeom>
          <a:noFill/>
        </p:spPr>
        <p:txBody>
          <a:bodyPr wrap="none" rtlCol="0">
            <a:spAutoFit/>
          </a:bodyPr>
          <a:lstStyle/>
          <a:p>
            <a:r>
              <a:rPr lang="en-IN" sz="1000" b="1" dirty="0"/>
              <a:t>5.0–24.9</a:t>
            </a:r>
          </a:p>
        </p:txBody>
      </p:sp>
      <p:sp>
        <p:nvSpPr>
          <p:cNvPr id="10" name="TextBox 9"/>
          <p:cNvSpPr txBox="1"/>
          <p:nvPr/>
        </p:nvSpPr>
        <p:spPr>
          <a:xfrm>
            <a:off x="4921024" y="6157896"/>
            <a:ext cx="758541" cy="246221"/>
          </a:xfrm>
          <a:prstGeom prst="rect">
            <a:avLst/>
          </a:prstGeom>
          <a:noFill/>
        </p:spPr>
        <p:txBody>
          <a:bodyPr wrap="none" rtlCol="0">
            <a:spAutoFit/>
          </a:bodyPr>
          <a:lstStyle/>
          <a:p>
            <a:pPr lvl="1"/>
            <a:r>
              <a:rPr lang="en-IN" sz="1000" b="1" dirty="0"/>
              <a:t>below 5.0</a:t>
            </a:r>
          </a:p>
        </p:txBody>
      </p:sp>
    </p:spTree>
    <p:extLst>
      <p:ext uri="{BB962C8B-B14F-4D97-AF65-F5344CB8AC3E}">
        <p14:creationId xmlns:p14="http://schemas.microsoft.com/office/powerpoint/2010/main" val="3965738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556171" cy="1097279"/>
          </a:xfrm>
        </p:spPr>
        <p:txBody>
          <a:bodyPr/>
          <a:lstStyle/>
          <a:p>
            <a:r>
              <a:rPr lang="en-US" sz="3400" dirty="0"/>
              <a:t>7.1.3 Distribution of U.S. Ethnicities </a:t>
            </a:r>
            <a:r>
              <a:rPr lang="en-US" sz="2000" b="0" dirty="0"/>
              <a:t>(4 of 6)</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6"/>
            <a:ext cx="8229600" cy="432494"/>
          </a:xfrm>
        </p:spPr>
        <p:txBody>
          <a:bodyPr/>
          <a:lstStyle/>
          <a:p>
            <a:pPr marL="432" indent="0">
              <a:buNone/>
            </a:pPr>
            <a:r>
              <a:rPr lang="en-US" sz="2200" b="1" dirty="0"/>
              <a:t>Figure 7-8: </a:t>
            </a:r>
            <a:r>
              <a:rPr lang="en-US" sz="2200" dirty="0"/>
              <a:t>Asian Americans are clustered in the West.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188" y="2032826"/>
            <a:ext cx="6531624" cy="4378659"/>
          </a:xfrm>
          <a:prstGeom prst="rect">
            <a:avLst/>
          </a:prstGeom>
        </p:spPr>
      </p:pic>
      <p:sp>
        <p:nvSpPr>
          <p:cNvPr id="6" name="TextBox 5"/>
          <p:cNvSpPr txBox="1"/>
          <p:nvPr/>
        </p:nvSpPr>
        <p:spPr>
          <a:xfrm>
            <a:off x="4714875" y="5561111"/>
            <a:ext cx="1798890" cy="238527"/>
          </a:xfrm>
          <a:prstGeom prst="rect">
            <a:avLst/>
          </a:prstGeom>
          <a:noFill/>
        </p:spPr>
        <p:txBody>
          <a:bodyPr wrap="none" rtlCol="0">
            <a:spAutoFit/>
          </a:bodyPr>
          <a:lstStyle/>
          <a:p>
            <a:r>
              <a:rPr lang="en-IN" sz="950" b="1" dirty="0">
                <a:latin typeface="Arial Black" panose="020B0A04020102020204" pitchFamily="34" charset="0"/>
              </a:rPr>
              <a:t>Percent Asian American</a:t>
            </a:r>
          </a:p>
        </p:txBody>
      </p:sp>
      <p:sp>
        <p:nvSpPr>
          <p:cNvPr id="8" name="TextBox 7"/>
          <p:cNvSpPr txBox="1"/>
          <p:nvPr/>
        </p:nvSpPr>
        <p:spPr>
          <a:xfrm>
            <a:off x="5063899" y="5786238"/>
            <a:ext cx="1098378" cy="246221"/>
          </a:xfrm>
          <a:prstGeom prst="rect">
            <a:avLst/>
          </a:prstGeom>
          <a:noFill/>
        </p:spPr>
        <p:txBody>
          <a:bodyPr wrap="none" rtlCol="0">
            <a:spAutoFit/>
          </a:bodyPr>
          <a:lstStyle/>
          <a:p>
            <a:r>
              <a:rPr lang="en-IN" sz="1000" b="1" dirty="0"/>
              <a:t>25.0 and above</a:t>
            </a:r>
          </a:p>
        </p:txBody>
      </p:sp>
      <p:sp>
        <p:nvSpPr>
          <p:cNvPr id="9" name="TextBox 8"/>
          <p:cNvSpPr txBox="1"/>
          <p:nvPr/>
        </p:nvSpPr>
        <p:spPr>
          <a:xfrm>
            <a:off x="5063899" y="6002299"/>
            <a:ext cx="678391" cy="246221"/>
          </a:xfrm>
          <a:prstGeom prst="rect">
            <a:avLst/>
          </a:prstGeom>
          <a:noFill/>
        </p:spPr>
        <p:txBody>
          <a:bodyPr wrap="none" rtlCol="0">
            <a:spAutoFit/>
          </a:bodyPr>
          <a:lstStyle/>
          <a:p>
            <a:r>
              <a:rPr lang="en-IN" sz="1000" b="1" dirty="0"/>
              <a:t>5.0–24.9</a:t>
            </a:r>
          </a:p>
        </p:txBody>
      </p:sp>
      <p:sp>
        <p:nvSpPr>
          <p:cNvPr id="10" name="TextBox 9"/>
          <p:cNvSpPr txBox="1"/>
          <p:nvPr/>
        </p:nvSpPr>
        <p:spPr>
          <a:xfrm>
            <a:off x="5063899" y="6207329"/>
            <a:ext cx="758541" cy="246221"/>
          </a:xfrm>
          <a:prstGeom prst="rect">
            <a:avLst/>
          </a:prstGeom>
          <a:noFill/>
        </p:spPr>
        <p:txBody>
          <a:bodyPr wrap="none" rtlCol="0">
            <a:spAutoFit/>
          </a:bodyPr>
          <a:lstStyle/>
          <a:p>
            <a:pPr lvl="1"/>
            <a:r>
              <a:rPr lang="en-IN" sz="1000" b="1" dirty="0"/>
              <a:t>below 5.0</a:t>
            </a:r>
          </a:p>
        </p:txBody>
      </p:sp>
    </p:spTree>
    <p:extLst>
      <p:ext uri="{BB962C8B-B14F-4D97-AF65-F5344CB8AC3E}">
        <p14:creationId xmlns:p14="http://schemas.microsoft.com/office/powerpoint/2010/main" val="3765845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219" y="2221066"/>
            <a:ext cx="6183563" cy="4179845"/>
          </a:xfrm>
          <a:prstGeom prst="rect">
            <a:avLst/>
          </a:prstGeom>
        </p:spPr>
      </p:pic>
      <p:sp>
        <p:nvSpPr>
          <p:cNvPr id="7" name="Title 6"/>
          <p:cNvSpPr>
            <a:spLocks noGrp="1"/>
          </p:cNvSpPr>
          <p:nvPr>
            <p:ph type="title"/>
          </p:nvPr>
        </p:nvSpPr>
        <p:spPr>
          <a:xfrm>
            <a:off x="457199" y="215371"/>
            <a:ext cx="8556171" cy="1097279"/>
          </a:xfrm>
        </p:spPr>
        <p:txBody>
          <a:bodyPr/>
          <a:lstStyle/>
          <a:p>
            <a:r>
              <a:rPr lang="en-US" sz="3400" dirty="0"/>
              <a:t>7.1.3 Distribution of U.S. Ethnicities </a:t>
            </a:r>
            <a:r>
              <a:rPr lang="en-US" sz="2000" b="0" dirty="0"/>
              <a:t>(5 of 6)</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6"/>
            <a:ext cx="8229600" cy="421064"/>
          </a:xfrm>
        </p:spPr>
        <p:txBody>
          <a:bodyPr/>
          <a:lstStyle/>
          <a:p>
            <a:pPr marL="432" indent="0">
              <a:buNone/>
            </a:pPr>
            <a:r>
              <a:rPr lang="en-US" altLang="en-US" sz="2200" b="1" dirty="0"/>
              <a:t>Figure 7-9: </a:t>
            </a:r>
            <a:r>
              <a:rPr lang="en-US" altLang="en-US" sz="2200" dirty="0"/>
              <a:t>African Americans are clustered in the Southeast.</a:t>
            </a:r>
            <a:endParaRPr lang="en-US" sz="2200" dirty="0"/>
          </a:p>
        </p:txBody>
      </p:sp>
      <p:sp>
        <p:nvSpPr>
          <p:cNvPr id="6" name="TextBox 5"/>
          <p:cNvSpPr txBox="1"/>
          <p:nvPr/>
        </p:nvSpPr>
        <p:spPr>
          <a:xfrm>
            <a:off x="4572000" y="5635224"/>
            <a:ext cx="1909497" cy="238527"/>
          </a:xfrm>
          <a:prstGeom prst="rect">
            <a:avLst/>
          </a:prstGeom>
          <a:noFill/>
        </p:spPr>
        <p:txBody>
          <a:bodyPr wrap="none" rtlCol="0">
            <a:spAutoFit/>
          </a:bodyPr>
          <a:lstStyle/>
          <a:p>
            <a:r>
              <a:rPr lang="en-IN" sz="950" b="1" dirty="0">
                <a:latin typeface="Arial Black" panose="020B0A04020102020204" pitchFamily="34" charset="0"/>
              </a:rPr>
              <a:t>Percent African American</a:t>
            </a:r>
          </a:p>
        </p:txBody>
      </p:sp>
      <p:sp>
        <p:nvSpPr>
          <p:cNvPr id="8" name="TextBox 7"/>
          <p:cNvSpPr txBox="1"/>
          <p:nvPr/>
        </p:nvSpPr>
        <p:spPr>
          <a:xfrm>
            <a:off x="4921024" y="5809551"/>
            <a:ext cx="1098378" cy="246221"/>
          </a:xfrm>
          <a:prstGeom prst="rect">
            <a:avLst/>
          </a:prstGeom>
          <a:noFill/>
        </p:spPr>
        <p:txBody>
          <a:bodyPr wrap="none" rtlCol="0">
            <a:spAutoFit/>
          </a:bodyPr>
          <a:lstStyle/>
          <a:p>
            <a:r>
              <a:rPr lang="en-IN" sz="1000" b="1" dirty="0"/>
              <a:t>25.0 and above</a:t>
            </a:r>
          </a:p>
        </p:txBody>
      </p:sp>
      <p:sp>
        <p:nvSpPr>
          <p:cNvPr id="9" name="TextBox 8"/>
          <p:cNvSpPr txBox="1"/>
          <p:nvPr/>
        </p:nvSpPr>
        <p:spPr>
          <a:xfrm>
            <a:off x="4921024" y="6025612"/>
            <a:ext cx="678391" cy="246221"/>
          </a:xfrm>
          <a:prstGeom prst="rect">
            <a:avLst/>
          </a:prstGeom>
          <a:noFill/>
        </p:spPr>
        <p:txBody>
          <a:bodyPr wrap="none" rtlCol="0">
            <a:spAutoFit/>
          </a:bodyPr>
          <a:lstStyle/>
          <a:p>
            <a:r>
              <a:rPr lang="en-IN" sz="1000" b="1" dirty="0"/>
              <a:t>5.0–24.9</a:t>
            </a:r>
          </a:p>
        </p:txBody>
      </p:sp>
      <p:sp>
        <p:nvSpPr>
          <p:cNvPr id="10" name="TextBox 9"/>
          <p:cNvSpPr txBox="1"/>
          <p:nvPr/>
        </p:nvSpPr>
        <p:spPr>
          <a:xfrm>
            <a:off x="4921024" y="6230642"/>
            <a:ext cx="758541" cy="246221"/>
          </a:xfrm>
          <a:prstGeom prst="rect">
            <a:avLst/>
          </a:prstGeom>
          <a:noFill/>
        </p:spPr>
        <p:txBody>
          <a:bodyPr wrap="none" rtlCol="0">
            <a:spAutoFit/>
          </a:bodyPr>
          <a:lstStyle/>
          <a:p>
            <a:pPr lvl="1"/>
            <a:r>
              <a:rPr lang="en-IN" sz="1000" b="1" dirty="0"/>
              <a:t>below 5.0</a:t>
            </a:r>
          </a:p>
        </p:txBody>
      </p:sp>
    </p:spTree>
    <p:extLst>
      <p:ext uri="{BB962C8B-B14F-4D97-AF65-F5344CB8AC3E}">
        <p14:creationId xmlns:p14="http://schemas.microsoft.com/office/powerpoint/2010/main" val="3885788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556171" cy="1097279"/>
          </a:xfrm>
        </p:spPr>
        <p:txBody>
          <a:bodyPr/>
          <a:lstStyle/>
          <a:p>
            <a:r>
              <a:rPr lang="en-US" sz="3400" dirty="0"/>
              <a:t>7.1.3 Distribution of U.S. Ethnicities </a:t>
            </a:r>
            <a:r>
              <a:rPr lang="en-US" sz="2000" b="0" dirty="0"/>
              <a:t>(6 of 6)</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6"/>
            <a:ext cx="8081010" cy="706814"/>
          </a:xfrm>
        </p:spPr>
        <p:txBody>
          <a:bodyPr/>
          <a:lstStyle/>
          <a:p>
            <a:pPr marL="432" indent="0">
              <a:buNone/>
            </a:pPr>
            <a:r>
              <a:rPr lang="en-US" altLang="en-US" sz="2200" b="1" dirty="0"/>
              <a:t>Figure 7-10: </a:t>
            </a:r>
            <a:r>
              <a:rPr lang="en-US" altLang="en-US" sz="2200" dirty="0"/>
              <a:t>Native Americans are clustered in the Southwest and north-central states.</a:t>
            </a:r>
            <a:endParaRPr lang="en-US" sz="22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6597" y="2320642"/>
            <a:ext cx="6110807" cy="4140767"/>
          </a:xfrm>
          <a:prstGeom prst="rect">
            <a:avLst/>
          </a:prstGeom>
        </p:spPr>
      </p:pic>
      <p:sp>
        <p:nvSpPr>
          <p:cNvPr id="8" name="TextBox 7"/>
          <p:cNvSpPr txBox="1"/>
          <p:nvPr/>
        </p:nvSpPr>
        <p:spPr>
          <a:xfrm>
            <a:off x="4644666" y="5705709"/>
            <a:ext cx="1909497" cy="238527"/>
          </a:xfrm>
          <a:prstGeom prst="rect">
            <a:avLst/>
          </a:prstGeom>
          <a:noFill/>
        </p:spPr>
        <p:txBody>
          <a:bodyPr wrap="none" rtlCol="0">
            <a:spAutoFit/>
          </a:bodyPr>
          <a:lstStyle/>
          <a:p>
            <a:r>
              <a:rPr lang="en-IN" sz="950" b="1" dirty="0">
                <a:latin typeface="Arial Black" panose="020B0A04020102020204" pitchFamily="34" charset="0"/>
              </a:rPr>
              <a:t>Percent American Indian</a:t>
            </a:r>
          </a:p>
        </p:txBody>
      </p:sp>
      <p:sp>
        <p:nvSpPr>
          <p:cNvPr id="9" name="TextBox 8"/>
          <p:cNvSpPr txBox="1"/>
          <p:nvPr/>
        </p:nvSpPr>
        <p:spPr>
          <a:xfrm>
            <a:off x="4968649" y="5863442"/>
            <a:ext cx="1098378" cy="246221"/>
          </a:xfrm>
          <a:prstGeom prst="rect">
            <a:avLst/>
          </a:prstGeom>
          <a:noFill/>
        </p:spPr>
        <p:txBody>
          <a:bodyPr wrap="none" rtlCol="0">
            <a:spAutoFit/>
          </a:bodyPr>
          <a:lstStyle/>
          <a:p>
            <a:r>
              <a:rPr lang="en-IN" sz="1000" b="1" dirty="0"/>
              <a:t>25.0 and above</a:t>
            </a:r>
          </a:p>
        </p:txBody>
      </p:sp>
      <p:sp>
        <p:nvSpPr>
          <p:cNvPr id="10" name="TextBox 9"/>
          <p:cNvSpPr txBox="1"/>
          <p:nvPr/>
        </p:nvSpPr>
        <p:spPr>
          <a:xfrm>
            <a:off x="4968649" y="6079503"/>
            <a:ext cx="678391" cy="246221"/>
          </a:xfrm>
          <a:prstGeom prst="rect">
            <a:avLst/>
          </a:prstGeom>
          <a:noFill/>
        </p:spPr>
        <p:txBody>
          <a:bodyPr wrap="none" rtlCol="0">
            <a:spAutoFit/>
          </a:bodyPr>
          <a:lstStyle/>
          <a:p>
            <a:r>
              <a:rPr lang="en-IN" sz="1000" b="1" dirty="0"/>
              <a:t>5.0–24.9</a:t>
            </a:r>
          </a:p>
        </p:txBody>
      </p:sp>
      <p:sp>
        <p:nvSpPr>
          <p:cNvPr id="11" name="TextBox 10"/>
          <p:cNvSpPr txBox="1"/>
          <p:nvPr/>
        </p:nvSpPr>
        <p:spPr>
          <a:xfrm>
            <a:off x="4968649" y="6284533"/>
            <a:ext cx="758541" cy="246221"/>
          </a:xfrm>
          <a:prstGeom prst="rect">
            <a:avLst/>
          </a:prstGeom>
          <a:noFill/>
        </p:spPr>
        <p:txBody>
          <a:bodyPr wrap="none" rtlCol="0">
            <a:spAutoFit/>
          </a:bodyPr>
          <a:lstStyle/>
          <a:p>
            <a:pPr lvl="1"/>
            <a:r>
              <a:rPr lang="en-IN" sz="1000" b="1" dirty="0"/>
              <a:t>below 5.0</a:t>
            </a:r>
          </a:p>
        </p:txBody>
      </p:sp>
    </p:spTree>
    <p:extLst>
      <p:ext uri="{BB962C8B-B14F-4D97-AF65-F5344CB8AC3E}">
        <p14:creationId xmlns:p14="http://schemas.microsoft.com/office/powerpoint/2010/main" val="1114343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7.1.4 Ethnically Complex Brazil </a:t>
            </a:r>
            <a:r>
              <a:rPr lang="en-US" sz="2000" b="0" dirty="0"/>
              <a:t>(1 of 5)</a:t>
            </a:r>
          </a:p>
        </p:txBody>
      </p:sp>
      <p:sp>
        <p:nvSpPr>
          <p:cNvPr id="2" name="Content Placeholder 1">
            <a:extLst>
              <a:ext uri="{FF2B5EF4-FFF2-40B4-BE49-F238E27FC236}">
                <a16:creationId xmlns:a16="http://schemas.microsoft.com/office/drawing/2014/main" id="{E649CA15-C137-4039-8A5A-756C075CEDAF}"/>
              </a:ext>
            </a:extLst>
          </p:cNvPr>
          <p:cNvSpPr>
            <a:spLocks noGrp="1"/>
          </p:cNvSpPr>
          <p:nvPr>
            <p:ph sz="quarter" idx="13"/>
          </p:nvPr>
        </p:nvSpPr>
        <p:spPr>
          <a:xfrm>
            <a:off x="457200" y="1556327"/>
            <a:ext cx="8229600" cy="2184400"/>
          </a:xfrm>
        </p:spPr>
        <p:txBody>
          <a:bodyPr/>
          <a:lstStyle/>
          <a:p>
            <a:r>
              <a:rPr lang="en-US" dirty="0"/>
              <a:t>Brazil’s census classifies people according to skin color</a:t>
            </a:r>
          </a:p>
          <a:p>
            <a:pPr marL="740664" lvl="1" indent="-429768">
              <a:buFont typeface="+mj-lt"/>
              <a:buAutoNum type="arabicPeriod"/>
            </a:pPr>
            <a:r>
              <a:rPr lang="en-US" dirty="0"/>
              <a:t>branco (white): 47.7%</a:t>
            </a:r>
          </a:p>
          <a:p>
            <a:pPr marL="740664" lvl="1" indent="-429768">
              <a:buFont typeface="+mj-lt"/>
              <a:buAutoNum type="arabicPeriod"/>
            </a:pPr>
            <a:r>
              <a:rPr lang="en-US" dirty="0"/>
              <a:t>pardo (brown): 43.1%</a:t>
            </a:r>
          </a:p>
          <a:p>
            <a:pPr marL="740664" lvl="1" indent="-429768">
              <a:buFont typeface="+mj-lt"/>
              <a:buAutoNum type="arabicPeriod"/>
            </a:pPr>
            <a:r>
              <a:rPr lang="en-US" dirty="0"/>
              <a:t>preto (black): 7.6%</a:t>
            </a:r>
          </a:p>
          <a:p>
            <a:pPr marL="740664" lvl="1" indent="-429768">
              <a:buFont typeface="+mj-lt"/>
              <a:buAutoNum type="arabicPeriod"/>
            </a:pPr>
            <a:r>
              <a:rPr lang="en-US" dirty="0"/>
              <a:t>amarelo (yellow): 1.1%</a:t>
            </a:r>
          </a:p>
        </p:txBody>
      </p:sp>
      <p:sp>
        <p:nvSpPr>
          <p:cNvPr id="3" name="Content Placeholder 2">
            <a:extLst>
              <a:ext uri="{FF2B5EF4-FFF2-40B4-BE49-F238E27FC236}">
                <a16:creationId xmlns:a16="http://schemas.microsoft.com/office/drawing/2014/main" id="{07A5D95E-F50C-4CDC-8A17-CE48C1F46EF6}"/>
              </a:ext>
            </a:extLst>
          </p:cNvPr>
          <p:cNvSpPr>
            <a:spLocks noGrp="1"/>
          </p:cNvSpPr>
          <p:nvPr>
            <p:ph sz="quarter" idx="14"/>
          </p:nvPr>
        </p:nvSpPr>
        <p:spPr>
          <a:xfrm>
            <a:off x="457200" y="3847605"/>
            <a:ext cx="8229600" cy="1187533"/>
          </a:xfrm>
        </p:spPr>
        <p:txBody>
          <a:bodyPr/>
          <a:lstStyle/>
          <a:p>
            <a:r>
              <a:rPr lang="en-US" dirty="0"/>
              <a:t>Southern Brazil has a larger share of the branco population, while northern Brazil is dominated by pardos and pretos</a:t>
            </a:r>
          </a:p>
        </p:txBody>
      </p:sp>
    </p:spTree>
    <p:extLst>
      <p:ext uri="{BB962C8B-B14F-4D97-AF65-F5344CB8AC3E}">
        <p14:creationId xmlns:p14="http://schemas.microsoft.com/office/powerpoint/2010/main" val="3516365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449294" cy="1097279"/>
          </a:xfrm>
        </p:spPr>
        <p:txBody>
          <a:bodyPr/>
          <a:lstStyle/>
          <a:p>
            <a:r>
              <a:rPr lang="en-US" dirty="0"/>
              <a:t>7.1.4 Ethnically Complex Brazil </a:t>
            </a:r>
            <a:r>
              <a:rPr lang="en-US" sz="2000" b="0" dirty="0"/>
              <a:t>(2 of 5)</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7"/>
            <a:ext cx="8046719" cy="1049713"/>
          </a:xfrm>
        </p:spPr>
        <p:txBody>
          <a:bodyPr/>
          <a:lstStyle/>
          <a:p>
            <a:pPr marL="432" indent="0">
              <a:buNone/>
            </a:pPr>
            <a:r>
              <a:rPr lang="en-US" sz="2200" b="1" dirty="0"/>
              <a:t>Figures 7-12 and 7-13: </a:t>
            </a:r>
            <a:r>
              <a:rPr lang="en-US" sz="2200" dirty="0"/>
              <a:t>The Brazilian census, which limits the choice of race categories (left), differs from an independent survey where respondents could write their own race in (right).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021" y="2698198"/>
            <a:ext cx="3379223" cy="3731869"/>
          </a:xfrm>
          <a:prstGeom prst="rect">
            <a:avLst/>
          </a:prstGeom>
        </p:spPr>
      </p:pic>
      <p:sp>
        <p:nvSpPr>
          <p:cNvPr id="9" name="Rectangle 41"/>
          <p:cNvSpPr>
            <a:spLocks noChangeArrowheads="1"/>
          </p:cNvSpPr>
          <p:nvPr/>
        </p:nvSpPr>
        <p:spPr bwMode="auto">
          <a:xfrm>
            <a:off x="1224869" y="3717095"/>
            <a:ext cx="5995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0000"/>
                </a:solidFill>
                <a:effectLst>
                  <a:glow rad="50800">
                    <a:schemeClr val="accent4">
                      <a:lumMod val="20000"/>
                      <a:lumOff val="80000"/>
                      <a:alpha val="80000"/>
                    </a:schemeClr>
                  </a:glow>
                </a:effectLst>
                <a:latin typeface="Arial Black" panose="020B0A04020102020204" pitchFamily="34" charset="0"/>
              </a:rPr>
              <a:t>47.7%</a:t>
            </a:r>
          </a:p>
        </p:txBody>
      </p:sp>
      <p:sp>
        <p:nvSpPr>
          <p:cNvPr id="11" name="Rectangle 53"/>
          <p:cNvSpPr>
            <a:spLocks noChangeArrowheads="1"/>
          </p:cNvSpPr>
          <p:nvPr/>
        </p:nvSpPr>
        <p:spPr bwMode="auto">
          <a:xfrm>
            <a:off x="2345632" y="5219477"/>
            <a:ext cx="4792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0000"/>
                </a:solidFill>
                <a:effectLst>
                  <a:glow rad="50800">
                    <a:schemeClr val="bg1">
                      <a:alpha val="80000"/>
                    </a:schemeClr>
                  </a:glow>
                </a:effectLst>
                <a:latin typeface="Arial Black" panose="020B0A04020102020204" pitchFamily="34" charset="0"/>
              </a:rPr>
              <a:t>7.6%</a:t>
            </a:r>
            <a:endParaRPr kumimoji="0" lang="en-US" altLang="en-US" b="1" i="0" u="none" strike="noStrike" cap="none" normalizeH="0" baseline="0" dirty="0">
              <a:ln>
                <a:noFill/>
              </a:ln>
              <a:solidFill>
                <a:schemeClr val="tx1"/>
              </a:solidFill>
              <a:effectLst>
                <a:glow rad="50800">
                  <a:schemeClr val="bg1">
                    <a:alpha val="80000"/>
                  </a:schemeClr>
                </a:glow>
              </a:effectLst>
              <a:latin typeface="Arial Black" panose="020B0A04020102020204" pitchFamily="34" charset="0"/>
            </a:endParaRPr>
          </a:p>
        </p:txBody>
      </p:sp>
      <p:sp>
        <p:nvSpPr>
          <p:cNvPr id="12" name="Rectangle 53"/>
          <p:cNvSpPr>
            <a:spLocks noChangeArrowheads="1"/>
          </p:cNvSpPr>
          <p:nvPr/>
        </p:nvSpPr>
        <p:spPr bwMode="auto">
          <a:xfrm>
            <a:off x="2961953" y="5746949"/>
            <a:ext cx="90890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200" b="1" spc="-100" dirty="0" err="1">
                <a:solidFill>
                  <a:srgbClr val="000000"/>
                </a:solidFill>
                <a:latin typeface="+mj-lt"/>
              </a:rPr>
              <a:t>Pretos</a:t>
            </a:r>
            <a:r>
              <a:rPr lang="en-US" altLang="en-US" sz="1200" b="1" spc="-100" dirty="0">
                <a:solidFill>
                  <a:srgbClr val="000000"/>
                </a:solidFill>
                <a:latin typeface="+mj-lt"/>
              </a:rPr>
              <a:t> (blacks)</a:t>
            </a:r>
          </a:p>
        </p:txBody>
      </p:sp>
      <p:sp>
        <p:nvSpPr>
          <p:cNvPr id="13" name="Rectangle 53"/>
          <p:cNvSpPr>
            <a:spLocks noChangeArrowheads="1"/>
          </p:cNvSpPr>
          <p:nvPr/>
        </p:nvSpPr>
        <p:spPr bwMode="auto">
          <a:xfrm>
            <a:off x="1256800" y="3934923"/>
            <a:ext cx="54021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050" b="1" dirty="0" err="1">
                <a:solidFill>
                  <a:srgbClr val="000000"/>
                </a:solidFill>
                <a:effectLst>
                  <a:glow rad="50800">
                    <a:schemeClr val="bg1">
                      <a:alpha val="68000"/>
                    </a:schemeClr>
                  </a:glow>
                </a:effectLst>
                <a:latin typeface="+mj-lt"/>
              </a:rPr>
              <a:t>Brancos</a:t>
            </a:r>
            <a:endParaRPr lang="en-US" altLang="en-US" sz="1050" b="1" dirty="0">
              <a:solidFill>
                <a:srgbClr val="000000"/>
              </a:solidFill>
              <a:effectLst>
                <a:glow rad="50800">
                  <a:schemeClr val="bg1">
                    <a:alpha val="68000"/>
                  </a:schemeClr>
                </a:glow>
              </a:effectLst>
              <a:latin typeface="+mj-lt"/>
            </a:endParaRPr>
          </a:p>
          <a:p>
            <a:pPr lvl="0" algn="ctr"/>
            <a:r>
              <a:rPr lang="en-US" altLang="en-US" sz="1050" b="1" dirty="0">
                <a:solidFill>
                  <a:srgbClr val="000000"/>
                </a:solidFill>
                <a:effectLst>
                  <a:glow rad="50800">
                    <a:schemeClr val="bg1">
                      <a:alpha val="68000"/>
                    </a:schemeClr>
                  </a:glow>
                </a:effectLst>
                <a:latin typeface="+mj-lt"/>
              </a:rPr>
              <a:t>(whites)</a:t>
            </a:r>
          </a:p>
        </p:txBody>
      </p:sp>
      <p:sp>
        <p:nvSpPr>
          <p:cNvPr id="14" name="Rectangle 41"/>
          <p:cNvSpPr>
            <a:spLocks noChangeArrowheads="1"/>
          </p:cNvSpPr>
          <p:nvPr/>
        </p:nvSpPr>
        <p:spPr bwMode="auto">
          <a:xfrm>
            <a:off x="2839082" y="3676507"/>
            <a:ext cx="5995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0000"/>
                </a:solidFill>
                <a:effectLst>
                  <a:glow rad="50800">
                    <a:schemeClr val="accent4">
                      <a:lumMod val="20000"/>
                      <a:lumOff val="80000"/>
                      <a:alpha val="80000"/>
                    </a:schemeClr>
                  </a:glow>
                </a:effectLst>
                <a:latin typeface="Arial Black" panose="020B0A04020102020204" pitchFamily="34" charset="0"/>
              </a:rPr>
              <a:t>43.1%</a:t>
            </a:r>
          </a:p>
        </p:txBody>
      </p:sp>
      <p:sp>
        <p:nvSpPr>
          <p:cNvPr id="15" name="Rectangle 53"/>
          <p:cNvSpPr>
            <a:spLocks noChangeArrowheads="1"/>
          </p:cNvSpPr>
          <p:nvPr/>
        </p:nvSpPr>
        <p:spPr bwMode="auto">
          <a:xfrm>
            <a:off x="2857387" y="3894335"/>
            <a:ext cx="5674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050" b="1" dirty="0" err="1">
                <a:solidFill>
                  <a:srgbClr val="000000"/>
                </a:solidFill>
                <a:effectLst>
                  <a:glow rad="50800">
                    <a:schemeClr val="bg1">
                      <a:alpha val="68000"/>
                    </a:schemeClr>
                  </a:glow>
                </a:effectLst>
                <a:latin typeface="+mj-lt"/>
              </a:rPr>
              <a:t>Pardos</a:t>
            </a:r>
            <a:endParaRPr lang="en-US" altLang="en-US" sz="1050" b="1" dirty="0">
              <a:solidFill>
                <a:srgbClr val="000000"/>
              </a:solidFill>
              <a:effectLst>
                <a:glow rad="50800">
                  <a:schemeClr val="bg1">
                    <a:alpha val="68000"/>
                  </a:schemeClr>
                </a:glow>
              </a:effectLst>
              <a:latin typeface="+mj-lt"/>
            </a:endParaRPr>
          </a:p>
          <a:p>
            <a:pPr lvl="0" algn="ctr"/>
            <a:r>
              <a:rPr lang="en-US" altLang="en-US" sz="1050" b="1" dirty="0">
                <a:solidFill>
                  <a:srgbClr val="000000"/>
                </a:solidFill>
                <a:effectLst>
                  <a:glow rad="50800">
                    <a:schemeClr val="bg1">
                      <a:alpha val="68000"/>
                    </a:schemeClr>
                  </a:glow>
                </a:effectLst>
                <a:latin typeface="+mj-lt"/>
              </a:rPr>
              <a:t>(browns)</a:t>
            </a:r>
          </a:p>
        </p:txBody>
      </p:sp>
      <p:sp>
        <p:nvSpPr>
          <p:cNvPr id="17" name="Rectangle 53"/>
          <p:cNvSpPr>
            <a:spLocks noChangeArrowheads="1"/>
          </p:cNvSpPr>
          <p:nvPr/>
        </p:nvSpPr>
        <p:spPr bwMode="auto">
          <a:xfrm>
            <a:off x="2889882" y="6000669"/>
            <a:ext cx="117019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200" b="1" spc="-100" dirty="0" err="1">
                <a:solidFill>
                  <a:srgbClr val="000000"/>
                </a:solidFill>
                <a:latin typeface="+mj-lt"/>
              </a:rPr>
              <a:t>Amarelos</a:t>
            </a:r>
            <a:r>
              <a:rPr lang="en-US" altLang="en-US" sz="1200" b="1" spc="-100" dirty="0">
                <a:solidFill>
                  <a:srgbClr val="000000"/>
                </a:solidFill>
                <a:latin typeface="+mj-lt"/>
              </a:rPr>
              <a:t> (yellows)</a:t>
            </a:r>
          </a:p>
        </p:txBody>
      </p:sp>
      <p:sp>
        <p:nvSpPr>
          <p:cNvPr id="16" name="Rectangle 53"/>
          <p:cNvSpPr>
            <a:spLocks noChangeArrowheads="1"/>
          </p:cNvSpPr>
          <p:nvPr/>
        </p:nvSpPr>
        <p:spPr bwMode="auto">
          <a:xfrm>
            <a:off x="2362974" y="5973098"/>
            <a:ext cx="4792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0000"/>
                </a:solidFill>
                <a:effectLst>
                  <a:glow rad="50800">
                    <a:schemeClr val="bg1">
                      <a:alpha val="80000"/>
                    </a:schemeClr>
                  </a:glow>
                </a:effectLst>
                <a:latin typeface="Arial Black" panose="020B0A04020102020204" pitchFamily="34" charset="0"/>
              </a:rPr>
              <a:t>1.1%</a:t>
            </a:r>
            <a:endParaRPr kumimoji="0" lang="en-US" altLang="en-US" b="1" i="0" u="none" strike="noStrike" cap="none" normalizeH="0" baseline="0" dirty="0">
              <a:ln>
                <a:noFill/>
              </a:ln>
              <a:solidFill>
                <a:schemeClr val="tx1"/>
              </a:solidFill>
              <a:effectLst>
                <a:glow rad="50800">
                  <a:schemeClr val="bg1">
                    <a:alpha val="80000"/>
                  </a:schemeClr>
                </a:glow>
              </a:effectLst>
              <a:latin typeface="Arial Black" panose="020B0A04020102020204" pitchFamily="34" charset="0"/>
            </a:endParaRPr>
          </a:p>
        </p:txBody>
      </p:sp>
      <p:sp>
        <p:nvSpPr>
          <p:cNvPr id="18" name="Rectangle 53"/>
          <p:cNvSpPr>
            <a:spLocks noChangeArrowheads="1"/>
          </p:cNvSpPr>
          <p:nvPr/>
        </p:nvSpPr>
        <p:spPr bwMode="auto">
          <a:xfrm>
            <a:off x="2595051" y="6219848"/>
            <a:ext cx="69570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200" b="1" spc="-100" dirty="0">
                <a:solidFill>
                  <a:srgbClr val="000000"/>
                </a:solidFill>
                <a:latin typeface="+mj-lt"/>
              </a:rPr>
              <a:t>Indigenous</a:t>
            </a:r>
          </a:p>
        </p:txBody>
      </p:sp>
      <p:sp>
        <p:nvSpPr>
          <p:cNvPr id="19" name="Rectangle 53"/>
          <p:cNvSpPr>
            <a:spLocks noChangeArrowheads="1"/>
          </p:cNvSpPr>
          <p:nvPr/>
        </p:nvSpPr>
        <p:spPr bwMode="auto">
          <a:xfrm>
            <a:off x="2081037" y="6204459"/>
            <a:ext cx="4792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0000"/>
                </a:solidFill>
                <a:effectLst>
                  <a:glow rad="50800">
                    <a:schemeClr val="bg1">
                      <a:alpha val="80000"/>
                    </a:schemeClr>
                  </a:glow>
                </a:effectLst>
                <a:latin typeface="Arial Black" panose="020B0A04020102020204" pitchFamily="34" charset="0"/>
              </a:rPr>
              <a:t>0.4%</a:t>
            </a:r>
            <a:endParaRPr kumimoji="0" lang="en-US" altLang="en-US" b="1" i="0" u="none" strike="noStrike" cap="none" normalizeH="0" baseline="0" dirty="0">
              <a:ln>
                <a:noFill/>
              </a:ln>
              <a:solidFill>
                <a:schemeClr val="tx1"/>
              </a:solidFill>
              <a:effectLst>
                <a:glow rad="50800">
                  <a:schemeClr val="bg1">
                    <a:alpha val="80000"/>
                  </a:schemeClr>
                </a:glow>
              </a:effectLst>
              <a:latin typeface="Arial Black" panose="020B0A04020102020204" pitchFamily="34" charset="0"/>
            </a:endParaRPr>
          </a:p>
        </p:txBody>
      </p:sp>
      <p:sp>
        <p:nvSpPr>
          <p:cNvPr id="2" name="Rectangle 1"/>
          <p:cNvSpPr/>
          <p:nvPr/>
        </p:nvSpPr>
        <p:spPr>
          <a:xfrm rot="15419165">
            <a:off x="2502933" y="5525096"/>
            <a:ext cx="421084" cy="261867"/>
          </a:xfrm>
          <a:custGeom>
            <a:avLst/>
            <a:gdLst>
              <a:gd name="connsiteX0" fmla="*/ 0 w 1123950"/>
              <a:gd name="connsiteY0" fmla="*/ 0 h 685657"/>
              <a:gd name="connsiteX1" fmla="*/ 1123950 w 1123950"/>
              <a:gd name="connsiteY1" fmla="*/ 0 h 685657"/>
              <a:gd name="connsiteX2" fmla="*/ 1123950 w 1123950"/>
              <a:gd name="connsiteY2" fmla="*/ 685657 h 685657"/>
              <a:gd name="connsiteX3" fmla="*/ 0 w 1123950"/>
              <a:gd name="connsiteY3" fmla="*/ 685657 h 685657"/>
              <a:gd name="connsiteX4" fmla="*/ 0 w 1123950"/>
              <a:gd name="connsiteY4" fmla="*/ 0 h 685657"/>
              <a:gd name="connsiteX0" fmla="*/ 0 w 1123950"/>
              <a:gd name="connsiteY0" fmla="*/ 0 h 685657"/>
              <a:gd name="connsiteX1" fmla="*/ 1123950 w 1123950"/>
              <a:gd name="connsiteY1" fmla="*/ 0 h 685657"/>
              <a:gd name="connsiteX2" fmla="*/ 0 w 1123950"/>
              <a:gd name="connsiteY2" fmla="*/ 685657 h 685657"/>
              <a:gd name="connsiteX3" fmla="*/ 0 w 1123950"/>
              <a:gd name="connsiteY3" fmla="*/ 0 h 685657"/>
              <a:gd name="connsiteX0" fmla="*/ 0 w 1215390"/>
              <a:gd name="connsiteY0" fmla="*/ 685657 h 685657"/>
              <a:gd name="connsiteX1" fmla="*/ 0 w 1215390"/>
              <a:gd name="connsiteY1" fmla="*/ 0 h 685657"/>
              <a:gd name="connsiteX2" fmla="*/ 1215390 w 1215390"/>
              <a:gd name="connsiteY2" fmla="*/ 91440 h 685657"/>
              <a:gd name="connsiteX0" fmla="*/ 0 w 694690"/>
              <a:gd name="connsiteY0" fmla="*/ 867267 h 867267"/>
              <a:gd name="connsiteX1" fmla="*/ 0 w 694690"/>
              <a:gd name="connsiteY1" fmla="*/ 181610 h 867267"/>
              <a:gd name="connsiteX2" fmla="*/ 694690 w 694690"/>
              <a:gd name="connsiteY2" fmla="*/ 0 h 867267"/>
              <a:gd name="connsiteX0" fmla="*/ 0 w 694690"/>
              <a:gd name="connsiteY0" fmla="*/ 867267 h 867267"/>
              <a:gd name="connsiteX1" fmla="*/ 0 w 694690"/>
              <a:gd name="connsiteY1" fmla="*/ 181610 h 867267"/>
              <a:gd name="connsiteX2" fmla="*/ 694690 w 694690"/>
              <a:gd name="connsiteY2" fmla="*/ 0 h 867267"/>
              <a:gd name="connsiteX0" fmla="*/ 3965 w 698655"/>
              <a:gd name="connsiteY0" fmla="*/ 1016701 h 1016701"/>
              <a:gd name="connsiteX1" fmla="*/ -1 w 698655"/>
              <a:gd name="connsiteY1" fmla="*/ 0 h 1016701"/>
              <a:gd name="connsiteX2" fmla="*/ 698655 w 698655"/>
              <a:gd name="connsiteY2" fmla="*/ 149434 h 1016701"/>
              <a:gd name="connsiteX0" fmla="*/ 0 w 812917"/>
              <a:gd name="connsiteY0" fmla="*/ 1007692 h 1007693"/>
              <a:gd name="connsiteX1" fmla="*/ 114261 w 812917"/>
              <a:gd name="connsiteY1" fmla="*/ 0 h 1007693"/>
              <a:gd name="connsiteX2" fmla="*/ 812917 w 812917"/>
              <a:gd name="connsiteY2" fmla="*/ 149434 h 1007693"/>
            </a:gdLst>
            <a:ahLst/>
            <a:cxnLst>
              <a:cxn ang="0">
                <a:pos x="connsiteX0" y="connsiteY0"/>
              </a:cxn>
              <a:cxn ang="0">
                <a:pos x="connsiteX1" y="connsiteY1"/>
              </a:cxn>
              <a:cxn ang="0">
                <a:pos x="connsiteX2" y="connsiteY2"/>
              </a:cxn>
            </a:cxnLst>
            <a:rect l="l" t="t" r="r" b="b"/>
            <a:pathLst>
              <a:path w="812917" h="1007693">
                <a:moveTo>
                  <a:pt x="0" y="1007692"/>
                </a:moveTo>
                <a:lnTo>
                  <a:pt x="114261" y="0"/>
                </a:lnTo>
                <a:lnTo>
                  <a:pt x="812917" y="149434"/>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1"/>
          <p:cNvSpPr/>
          <p:nvPr/>
        </p:nvSpPr>
        <p:spPr>
          <a:xfrm rot="15419165">
            <a:off x="1908788" y="5742587"/>
            <a:ext cx="600730" cy="141334"/>
          </a:xfrm>
          <a:custGeom>
            <a:avLst/>
            <a:gdLst>
              <a:gd name="connsiteX0" fmla="*/ 0 w 1123950"/>
              <a:gd name="connsiteY0" fmla="*/ 0 h 685657"/>
              <a:gd name="connsiteX1" fmla="*/ 1123950 w 1123950"/>
              <a:gd name="connsiteY1" fmla="*/ 0 h 685657"/>
              <a:gd name="connsiteX2" fmla="*/ 1123950 w 1123950"/>
              <a:gd name="connsiteY2" fmla="*/ 685657 h 685657"/>
              <a:gd name="connsiteX3" fmla="*/ 0 w 1123950"/>
              <a:gd name="connsiteY3" fmla="*/ 685657 h 685657"/>
              <a:gd name="connsiteX4" fmla="*/ 0 w 1123950"/>
              <a:gd name="connsiteY4" fmla="*/ 0 h 685657"/>
              <a:gd name="connsiteX0" fmla="*/ 0 w 1123950"/>
              <a:gd name="connsiteY0" fmla="*/ 0 h 685657"/>
              <a:gd name="connsiteX1" fmla="*/ 1123950 w 1123950"/>
              <a:gd name="connsiteY1" fmla="*/ 0 h 685657"/>
              <a:gd name="connsiteX2" fmla="*/ 0 w 1123950"/>
              <a:gd name="connsiteY2" fmla="*/ 685657 h 685657"/>
              <a:gd name="connsiteX3" fmla="*/ 0 w 1123950"/>
              <a:gd name="connsiteY3" fmla="*/ 0 h 685657"/>
              <a:gd name="connsiteX0" fmla="*/ 0 w 1215390"/>
              <a:gd name="connsiteY0" fmla="*/ 685657 h 685657"/>
              <a:gd name="connsiteX1" fmla="*/ 0 w 1215390"/>
              <a:gd name="connsiteY1" fmla="*/ 0 h 685657"/>
              <a:gd name="connsiteX2" fmla="*/ 1215390 w 1215390"/>
              <a:gd name="connsiteY2" fmla="*/ 91440 h 685657"/>
              <a:gd name="connsiteX0" fmla="*/ 0 w 694690"/>
              <a:gd name="connsiteY0" fmla="*/ 867267 h 867267"/>
              <a:gd name="connsiteX1" fmla="*/ 0 w 694690"/>
              <a:gd name="connsiteY1" fmla="*/ 181610 h 867267"/>
              <a:gd name="connsiteX2" fmla="*/ 694690 w 694690"/>
              <a:gd name="connsiteY2" fmla="*/ 0 h 867267"/>
              <a:gd name="connsiteX0" fmla="*/ 0 w 694690"/>
              <a:gd name="connsiteY0" fmla="*/ 867267 h 867267"/>
              <a:gd name="connsiteX1" fmla="*/ 0 w 694690"/>
              <a:gd name="connsiteY1" fmla="*/ 181610 h 867267"/>
              <a:gd name="connsiteX2" fmla="*/ 694690 w 694690"/>
              <a:gd name="connsiteY2" fmla="*/ 0 h 867267"/>
              <a:gd name="connsiteX0" fmla="*/ 3965 w 698655"/>
              <a:gd name="connsiteY0" fmla="*/ 1016701 h 1016701"/>
              <a:gd name="connsiteX1" fmla="*/ -1 w 698655"/>
              <a:gd name="connsiteY1" fmla="*/ 0 h 1016701"/>
              <a:gd name="connsiteX2" fmla="*/ 698655 w 698655"/>
              <a:gd name="connsiteY2" fmla="*/ 149434 h 1016701"/>
              <a:gd name="connsiteX0" fmla="*/ 0 w 812917"/>
              <a:gd name="connsiteY0" fmla="*/ 1007692 h 1007693"/>
              <a:gd name="connsiteX1" fmla="*/ 114261 w 812917"/>
              <a:gd name="connsiteY1" fmla="*/ 0 h 1007693"/>
              <a:gd name="connsiteX2" fmla="*/ 812917 w 812917"/>
              <a:gd name="connsiteY2" fmla="*/ 149434 h 1007693"/>
              <a:gd name="connsiteX0" fmla="*/ 0 w 812917"/>
              <a:gd name="connsiteY0" fmla="*/ 1294776 h 1294777"/>
              <a:gd name="connsiteX1" fmla="*/ 123687 w 812917"/>
              <a:gd name="connsiteY1" fmla="*/ -2 h 1294777"/>
              <a:gd name="connsiteX2" fmla="*/ 812917 w 812917"/>
              <a:gd name="connsiteY2" fmla="*/ 436518 h 1294777"/>
              <a:gd name="connsiteX0" fmla="*/ 0 w 1127291"/>
              <a:gd name="connsiteY0" fmla="*/ 543868 h 543869"/>
              <a:gd name="connsiteX1" fmla="*/ 438061 w 1127291"/>
              <a:gd name="connsiteY1" fmla="*/ 2 h 543869"/>
              <a:gd name="connsiteX2" fmla="*/ 1127291 w 1127291"/>
              <a:gd name="connsiteY2" fmla="*/ 436522 h 543869"/>
            </a:gdLst>
            <a:ahLst/>
            <a:cxnLst>
              <a:cxn ang="0">
                <a:pos x="connsiteX0" y="connsiteY0"/>
              </a:cxn>
              <a:cxn ang="0">
                <a:pos x="connsiteX1" y="connsiteY1"/>
              </a:cxn>
              <a:cxn ang="0">
                <a:pos x="connsiteX2" y="connsiteY2"/>
              </a:cxn>
            </a:cxnLst>
            <a:rect l="l" t="t" r="r" b="b"/>
            <a:pathLst>
              <a:path w="1127291" h="543869">
                <a:moveTo>
                  <a:pt x="0" y="543868"/>
                </a:moveTo>
                <a:lnTo>
                  <a:pt x="438061" y="2"/>
                </a:lnTo>
                <a:lnTo>
                  <a:pt x="1127291" y="436522"/>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1"/>
          <p:cNvSpPr/>
          <p:nvPr/>
        </p:nvSpPr>
        <p:spPr>
          <a:xfrm rot="15419165">
            <a:off x="1758934" y="5771193"/>
            <a:ext cx="673894" cy="158006"/>
          </a:xfrm>
          <a:custGeom>
            <a:avLst/>
            <a:gdLst>
              <a:gd name="connsiteX0" fmla="*/ 0 w 1123950"/>
              <a:gd name="connsiteY0" fmla="*/ 0 h 685657"/>
              <a:gd name="connsiteX1" fmla="*/ 1123950 w 1123950"/>
              <a:gd name="connsiteY1" fmla="*/ 0 h 685657"/>
              <a:gd name="connsiteX2" fmla="*/ 1123950 w 1123950"/>
              <a:gd name="connsiteY2" fmla="*/ 685657 h 685657"/>
              <a:gd name="connsiteX3" fmla="*/ 0 w 1123950"/>
              <a:gd name="connsiteY3" fmla="*/ 685657 h 685657"/>
              <a:gd name="connsiteX4" fmla="*/ 0 w 1123950"/>
              <a:gd name="connsiteY4" fmla="*/ 0 h 685657"/>
              <a:gd name="connsiteX0" fmla="*/ 0 w 1123950"/>
              <a:gd name="connsiteY0" fmla="*/ 0 h 685657"/>
              <a:gd name="connsiteX1" fmla="*/ 1123950 w 1123950"/>
              <a:gd name="connsiteY1" fmla="*/ 0 h 685657"/>
              <a:gd name="connsiteX2" fmla="*/ 0 w 1123950"/>
              <a:gd name="connsiteY2" fmla="*/ 685657 h 685657"/>
              <a:gd name="connsiteX3" fmla="*/ 0 w 1123950"/>
              <a:gd name="connsiteY3" fmla="*/ 0 h 685657"/>
              <a:gd name="connsiteX0" fmla="*/ 0 w 1215390"/>
              <a:gd name="connsiteY0" fmla="*/ 685657 h 685657"/>
              <a:gd name="connsiteX1" fmla="*/ 0 w 1215390"/>
              <a:gd name="connsiteY1" fmla="*/ 0 h 685657"/>
              <a:gd name="connsiteX2" fmla="*/ 1215390 w 1215390"/>
              <a:gd name="connsiteY2" fmla="*/ 91440 h 685657"/>
              <a:gd name="connsiteX0" fmla="*/ 0 w 694690"/>
              <a:gd name="connsiteY0" fmla="*/ 867267 h 867267"/>
              <a:gd name="connsiteX1" fmla="*/ 0 w 694690"/>
              <a:gd name="connsiteY1" fmla="*/ 181610 h 867267"/>
              <a:gd name="connsiteX2" fmla="*/ 694690 w 694690"/>
              <a:gd name="connsiteY2" fmla="*/ 0 h 867267"/>
              <a:gd name="connsiteX0" fmla="*/ 0 w 694690"/>
              <a:gd name="connsiteY0" fmla="*/ 867267 h 867267"/>
              <a:gd name="connsiteX1" fmla="*/ 0 w 694690"/>
              <a:gd name="connsiteY1" fmla="*/ 181610 h 867267"/>
              <a:gd name="connsiteX2" fmla="*/ 694690 w 694690"/>
              <a:gd name="connsiteY2" fmla="*/ 0 h 867267"/>
              <a:gd name="connsiteX0" fmla="*/ 3965 w 698655"/>
              <a:gd name="connsiteY0" fmla="*/ 1016701 h 1016701"/>
              <a:gd name="connsiteX1" fmla="*/ -1 w 698655"/>
              <a:gd name="connsiteY1" fmla="*/ 0 h 1016701"/>
              <a:gd name="connsiteX2" fmla="*/ 698655 w 698655"/>
              <a:gd name="connsiteY2" fmla="*/ 149434 h 1016701"/>
              <a:gd name="connsiteX0" fmla="*/ 0 w 812917"/>
              <a:gd name="connsiteY0" fmla="*/ 1007692 h 1007693"/>
              <a:gd name="connsiteX1" fmla="*/ 114261 w 812917"/>
              <a:gd name="connsiteY1" fmla="*/ 0 h 1007693"/>
              <a:gd name="connsiteX2" fmla="*/ 812917 w 812917"/>
              <a:gd name="connsiteY2" fmla="*/ 149434 h 1007693"/>
              <a:gd name="connsiteX0" fmla="*/ 0 w 812917"/>
              <a:gd name="connsiteY0" fmla="*/ 1294776 h 1294777"/>
              <a:gd name="connsiteX1" fmla="*/ 123687 w 812917"/>
              <a:gd name="connsiteY1" fmla="*/ -2 h 1294777"/>
              <a:gd name="connsiteX2" fmla="*/ 812917 w 812917"/>
              <a:gd name="connsiteY2" fmla="*/ 436518 h 1294777"/>
              <a:gd name="connsiteX0" fmla="*/ 0 w 1127291"/>
              <a:gd name="connsiteY0" fmla="*/ 543868 h 543869"/>
              <a:gd name="connsiteX1" fmla="*/ 438061 w 1127291"/>
              <a:gd name="connsiteY1" fmla="*/ 2 h 543869"/>
              <a:gd name="connsiteX2" fmla="*/ 1127291 w 1127291"/>
              <a:gd name="connsiteY2" fmla="*/ 436522 h 543869"/>
              <a:gd name="connsiteX0" fmla="*/ 0 w 1127291"/>
              <a:gd name="connsiteY0" fmla="*/ 576211 h 576212"/>
              <a:gd name="connsiteX1" fmla="*/ 455046 w 1127291"/>
              <a:gd name="connsiteY1" fmla="*/ -1 h 576212"/>
              <a:gd name="connsiteX2" fmla="*/ 1127291 w 1127291"/>
              <a:gd name="connsiteY2" fmla="*/ 468865 h 576212"/>
              <a:gd name="connsiteX0" fmla="*/ 0 w 1187236"/>
              <a:gd name="connsiteY0" fmla="*/ 0 h 511497"/>
              <a:gd name="connsiteX1" fmla="*/ 514991 w 1187236"/>
              <a:gd name="connsiteY1" fmla="*/ 42630 h 511497"/>
              <a:gd name="connsiteX2" fmla="*/ 1187236 w 1187236"/>
              <a:gd name="connsiteY2" fmla="*/ 511496 h 511497"/>
            </a:gdLst>
            <a:ahLst/>
            <a:cxnLst>
              <a:cxn ang="0">
                <a:pos x="connsiteX0" y="connsiteY0"/>
              </a:cxn>
              <a:cxn ang="0">
                <a:pos x="connsiteX1" y="connsiteY1"/>
              </a:cxn>
              <a:cxn ang="0">
                <a:pos x="connsiteX2" y="connsiteY2"/>
              </a:cxn>
            </a:cxnLst>
            <a:rect l="l" t="t" r="r" b="b"/>
            <a:pathLst>
              <a:path w="1187236" h="511497">
                <a:moveTo>
                  <a:pt x="0" y="0"/>
                </a:moveTo>
                <a:lnTo>
                  <a:pt x="514991" y="42630"/>
                </a:lnTo>
                <a:lnTo>
                  <a:pt x="1187236" y="511496"/>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Rectangle 1"/>
          <p:cNvSpPr/>
          <p:nvPr/>
        </p:nvSpPr>
        <p:spPr>
          <a:xfrm rot="15419165">
            <a:off x="2502933" y="5525096"/>
            <a:ext cx="421084" cy="261867"/>
          </a:xfrm>
          <a:custGeom>
            <a:avLst/>
            <a:gdLst>
              <a:gd name="connsiteX0" fmla="*/ 0 w 1123950"/>
              <a:gd name="connsiteY0" fmla="*/ 0 h 685657"/>
              <a:gd name="connsiteX1" fmla="*/ 1123950 w 1123950"/>
              <a:gd name="connsiteY1" fmla="*/ 0 h 685657"/>
              <a:gd name="connsiteX2" fmla="*/ 1123950 w 1123950"/>
              <a:gd name="connsiteY2" fmla="*/ 685657 h 685657"/>
              <a:gd name="connsiteX3" fmla="*/ 0 w 1123950"/>
              <a:gd name="connsiteY3" fmla="*/ 685657 h 685657"/>
              <a:gd name="connsiteX4" fmla="*/ 0 w 1123950"/>
              <a:gd name="connsiteY4" fmla="*/ 0 h 685657"/>
              <a:gd name="connsiteX0" fmla="*/ 0 w 1123950"/>
              <a:gd name="connsiteY0" fmla="*/ 0 h 685657"/>
              <a:gd name="connsiteX1" fmla="*/ 1123950 w 1123950"/>
              <a:gd name="connsiteY1" fmla="*/ 0 h 685657"/>
              <a:gd name="connsiteX2" fmla="*/ 0 w 1123950"/>
              <a:gd name="connsiteY2" fmla="*/ 685657 h 685657"/>
              <a:gd name="connsiteX3" fmla="*/ 0 w 1123950"/>
              <a:gd name="connsiteY3" fmla="*/ 0 h 685657"/>
              <a:gd name="connsiteX0" fmla="*/ 0 w 1215390"/>
              <a:gd name="connsiteY0" fmla="*/ 685657 h 685657"/>
              <a:gd name="connsiteX1" fmla="*/ 0 w 1215390"/>
              <a:gd name="connsiteY1" fmla="*/ 0 h 685657"/>
              <a:gd name="connsiteX2" fmla="*/ 1215390 w 1215390"/>
              <a:gd name="connsiteY2" fmla="*/ 91440 h 685657"/>
              <a:gd name="connsiteX0" fmla="*/ 0 w 694690"/>
              <a:gd name="connsiteY0" fmla="*/ 867267 h 867267"/>
              <a:gd name="connsiteX1" fmla="*/ 0 w 694690"/>
              <a:gd name="connsiteY1" fmla="*/ 181610 h 867267"/>
              <a:gd name="connsiteX2" fmla="*/ 694690 w 694690"/>
              <a:gd name="connsiteY2" fmla="*/ 0 h 867267"/>
              <a:gd name="connsiteX0" fmla="*/ 0 w 694690"/>
              <a:gd name="connsiteY0" fmla="*/ 867267 h 867267"/>
              <a:gd name="connsiteX1" fmla="*/ 0 w 694690"/>
              <a:gd name="connsiteY1" fmla="*/ 181610 h 867267"/>
              <a:gd name="connsiteX2" fmla="*/ 694690 w 694690"/>
              <a:gd name="connsiteY2" fmla="*/ 0 h 867267"/>
              <a:gd name="connsiteX0" fmla="*/ 3965 w 698655"/>
              <a:gd name="connsiteY0" fmla="*/ 1016701 h 1016701"/>
              <a:gd name="connsiteX1" fmla="*/ -1 w 698655"/>
              <a:gd name="connsiteY1" fmla="*/ 0 h 1016701"/>
              <a:gd name="connsiteX2" fmla="*/ 698655 w 698655"/>
              <a:gd name="connsiteY2" fmla="*/ 149434 h 1016701"/>
              <a:gd name="connsiteX0" fmla="*/ 0 w 812917"/>
              <a:gd name="connsiteY0" fmla="*/ 1007692 h 1007693"/>
              <a:gd name="connsiteX1" fmla="*/ 114261 w 812917"/>
              <a:gd name="connsiteY1" fmla="*/ 0 h 1007693"/>
              <a:gd name="connsiteX2" fmla="*/ 812917 w 812917"/>
              <a:gd name="connsiteY2" fmla="*/ 149434 h 1007693"/>
            </a:gdLst>
            <a:ahLst/>
            <a:cxnLst>
              <a:cxn ang="0">
                <a:pos x="connsiteX0" y="connsiteY0"/>
              </a:cxn>
              <a:cxn ang="0">
                <a:pos x="connsiteX1" y="connsiteY1"/>
              </a:cxn>
              <a:cxn ang="0">
                <a:pos x="connsiteX2" y="connsiteY2"/>
              </a:cxn>
            </a:cxnLst>
            <a:rect l="l" t="t" r="r" b="b"/>
            <a:pathLst>
              <a:path w="812917" h="1007693">
                <a:moveTo>
                  <a:pt x="0" y="1007692"/>
                </a:moveTo>
                <a:lnTo>
                  <a:pt x="114261" y="0"/>
                </a:lnTo>
                <a:lnTo>
                  <a:pt x="812917" y="149434"/>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Rectangle 1"/>
          <p:cNvSpPr/>
          <p:nvPr/>
        </p:nvSpPr>
        <p:spPr>
          <a:xfrm rot="15419165">
            <a:off x="1908788" y="5742587"/>
            <a:ext cx="600730" cy="141334"/>
          </a:xfrm>
          <a:custGeom>
            <a:avLst/>
            <a:gdLst>
              <a:gd name="connsiteX0" fmla="*/ 0 w 1123950"/>
              <a:gd name="connsiteY0" fmla="*/ 0 h 685657"/>
              <a:gd name="connsiteX1" fmla="*/ 1123950 w 1123950"/>
              <a:gd name="connsiteY1" fmla="*/ 0 h 685657"/>
              <a:gd name="connsiteX2" fmla="*/ 1123950 w 1123950"/>
              <a:gd name="connsiteY2" fmla="*/ 685657 h 685657"/>
              <a:gd name="connsiteX3" fmla="*/ 0 w 1123950"/>
              <a:gd name="connsiteY3" fmla="*/ 685657 h 685657"/>
              <a:gd name="connsiteX4" fmla="*/ 0 w 1123950"/>
              <a:gd name="connsiteY4" fmla="*/ 0 h 685657"/>
              <a:gd name="connsiteX0" fmla="*/ 0 w 1123950"/>
              <a:gd name="connsiteY0" fmla="*/ 0 h 685657"/>
              <a:gd name="connsiteX1" fmla="*/ 1123950 w 1123950"/>
              <a:gd name="connsiteY1" fmla="*/ 0 h 685657"/>
              <a:gd name="connsiteX2" fmla="*/ 0 w 1123950"/>
              <a:gd name="connsiteY2" fmla="*/ 685657 h 685657"/>
              <a:gd name="connsiteX3" fmla="*/ 0 w 1123950"/>
              <a:gd name="connsiteY3" fmla="*/ 0 h 685657"/>
              <a:gd name="connsiteX0" fmla="*/ 0 w 1215390"/>
              <a:gd name="connsiteY0" fmla="*/ 685657 h 685657"/>
              <a:gd name="connsiteX1" fmla="*/ 0 w 1215390"/>
              <a:gd name="connsiteY1" fmla="*/ 0 h 685657"/>
              <a:gd name="connsiteX2" fmla="*/ 1215390 w 1215390"/>
              <a:gd name="connsiteY2" fmla="*/ 91440 h 685657"/>
              <a:gd name="connsiteX0" fmla="*/ 0 w 694690"/>
              <a:gd name="connsiteY0" fmla="*/ 867267 h 867267"/>
              <a:gd name="connsiteX1" fmla="*/ 0 w 694690"/>
              <a:gd name="connsiteY1" fmla="*/ 181610 h 867267"/>
              <a:gd name="connsiteX2" fmla="*/ 694690 w 694690"/>
              <a:gd name="connsiteY2" fmla="*/ 0 h 867267"/>
              <a:gd name="connsiteX0" fmla="*/ 0 w 694690"/>
              <a:gd name="connsiteY0" fmla="*/ 867267 h 867267"/>
              <a:gd name="connsiteX1" fmla="*/ 0 w 694690"/>
              <a:gd name="connsiteY1" fmla="*/ 181610 h 867267"/>
              <a:gd name="connsiteX2" fmla="*/ 694690 w 694690"/>
              <a:gd name="connsiteY2" fmla="*/ 0 h 867267"/>
              <a:gd name="connsiteX0" fmla="*/ 3965 w 698655"/>
              <a:gd name="connsiteY0" fmla="*/ 1016701 h 1016701"/>
              <a:gd name="connsiteX1" fmla="*/ -1 w 698655"/>
              <a:gd name="connsiteY1" fmla="*/ 0 h 1016701"/>
              <a:gd name="connsiteX2" fmla="*/ 698655 w 698655"/>
              <a:gd name="connsiteY2" fmla="*/ 149434 h 1016701"/>
              <a:gd name="connsiteX0" fmla="*/ 0 w 812917"/>
              <a:gd name="connsiteY0" fmla="*/ 1007692 h 1007693"/>
              <a:gd name="connsiteX1" fmla="*/ 114261 w 812917"/>
              <a:gd name="connsiteY1" fmla="*/ 0 h 1007693"/>
              <a:gd name="connsiteX2" fmla="*/ 812917 w 812917"/>
              <a:gd name="connsiteY2" fmla="*/ 149434 h 1007693"/>
              <a:gd name="connsiteX0" fmla="*/ 0 w 812917"/>
              <a:gd name="connsiteY0" fmla="*/ 1294776 h 1294777"/>
              <a:gd name="connsiteX1" fmla="*/ 123687 w 812917"/>
              <a:gd name="connsiteY1" fmla="*/ -2 h 1294777"/>
              <a:gd name="connsiteX2" fmla="*/ 812917 w 812917"/>
              <a:gd name="connsiteY2" fmla="*/ 436518 h 1294777"/>
              <a:gd name="connsiteX0" fmla="*/ 0 w 1127291"/>
              <a:gd name="connsiteY0" fmla="*/ 543868 h 543869"/>
              <a:gd name="connsiteX1" fmla="*/ 438061 w 1127291"/>
              <a:gd name="connsiteY1" fmla="*/ 2 h 543869"/>
              <a:gd name="connsiteX2" fmla="*/ 1127291 w 1127291"/>
              <a:gd name="connsiteY2" fmla="*/ 436522 h 543869"/>
            </a:gdLst>
            <a:ahLst/>
            <a:cxnLst>
              <a:cxn ang="0">
                <a:pos x="connsiteX0" y="connsiteY0"/>
              </a:cxn>
              <a:cxn ang="0">
                <a:pos x="connsiteX1" y="connsiteY1"/>
              </a:cxn>
              <a:cxn ang="0">
                <a:pos x="connsiteX2" y="connsiteY2"/>
              </a:cxn>
            </a:cxnLst>
            <a:rect l="l" t="t" r="r" b="b"/>
            <a:pathLst>
              <a:path w="1127291" h="543869">
                <a:moveTo>
                  <a:pt x="0" y="543868"/>
                </a:moveTo>
                <a:lnTo>
                  <a:pt x="438061" y="2"/>
                </a:lnTo>
                <a:lnTo>
                  <a:pt x="1127291" y="436522"/>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Rectangle 1"/>
          <p:cNvSpPr/>
          <p:nvPr/>
        </p:nvSpPr>
        <p:spPr>
          <a:xfrm rot="15419165">
            <a:off x="1758934" y="5771193"/>
            <a:ext cx="673894" cy="158006"/>
          </a:xfrm>
          <a:custGeom>
            <a:avLst/>
            <a:gdLst>
              <a:gd name="connsiteX0" fmla="*/ 0 w 1123950"/>
              <a:gd name="connsiteY0" fmla="*/ 0 h 685657"/>
              <a:gd name="connsiteX1" fmla="*/ 1123950 w 1123950"/>
              <a:gd name="connsiteY1" fmla="*/ 0 h 685657"/>
              <a:gd name="connsiteX2" fmla="*/ 1123950 w 1123950"/>
              <a:gd name="connsiteY2" fmla="*/ 685657 h 685657"/>
              <a:gd name="connsiteX3" fmla="*/ 0 w 1123950"/>
              <a:gd name="connsiteY3" fmla="*/ 685657 h 685657"/>
              <a:gd name="connsiteX4" fmla="*/ 0 w 1123950"/>
              <a:gd name="connsiteY4" fmla="*/ 0 h 685657"/>
              <a:gd name="connsiteX0" fmla="*/ 0 w 1123950"/>
              <a:gd name="connsiteY0" fmla="*/ 0 h 685657"/>
              <a:gd name="connsiteX1" fmla="*/ 1123950 w 1123950"/>
              <a:gd name="connsiteY1" fmla="*/ 0 h 685657"/>
              <a:gd name="connsiteX2" fmla="*/ 0 w 1123950"/>
              <a:gd name="connsiteY2" fmla="*/ 685657 h 685657"/>
              <a:gd name="connsiteX3" fmla="*/ 0 w 1123950"/>
              <a:gd name="connsiteY3" fmla="*/ 0 h 685657"/>
              <a:gd name="connsiteX0" fmla="*/ 0 w 1215390"/>
              <a:gd name="connsiteY0" fmla="*/ 685657 h 685657"/>
              <a:gd name="connsiteX1" fmla="*/ 0 w 1215390"/>
              <a:gd name="connsiteY1" fmla="*/ 0 h 685657"/>
              <a:gd name="connsiteX2" fmla="*/ 1215390 w 1215390"/>
              <a:gd name="connsiteY2" fmla="*/ 91440 h 685657"/>
              <a:gd name="connsiteX0" fmla="*/ 0 w 694690"/>
              <a:gd name="connsiteY0" fmla="*/ 867267 h 867267"/>
              <a:gd name="connsiteX1" fmla="*/ 0 w 694690"/>
              <a:gd name="connsiteY1" fmla="*/ 181610 h 867267"/>
              <a:gd name="connsiteX2" fmla="*/ 694690 w 694690"/>
              <a:gd name="connsiteY2" fmla="*/ 0 h 867267"/>
              <a:gd name="connsiteX0" fmla="*/ 0 w 694690"/>
              <a:gd name="connsiteY0" fmla="*/ 867267 h 867267"/>
              <a:gd name="connsiteX1" fmla="*/ 0 w 694690"/>
              <a:gd name="connsiteY1" fmla="*/ 181610 h 867267"/>
              <a:gd name="connsiteX2" fmla="*/ 694690 w 694690"/>
              <a:gd name="connsiteY2" fmla="*/ 0 h 867267"/>
              <a:gd name="connsiteX0" fmla="*/ 3965 w 698655"/>
              <a:gd name="connsiteY0" fmla="*/ 1016701 h 1016701"/>
              <a:gd name="connsiteX1" fmla="*/ -1 w 698655"/>
              <a:gd name="connsiteY1" fmla="*/ 0 h 1016701"/>
              <a:gd name="connsiteX2" fmla="*/ 698655 w 698655"/>
              <a:gd name="connsiteY2" fmla="*/ 149434 h 1016701"/>
              <a:gd name="connsiteX0" fmla="*/ 0 w 812917"/>
              <a:gd name="connsiteY0" fmla="*/ 1007692 h 1007693"/>
              <a:gd name="connsiteX1" fmla="*/ 114261 w 812917"/>
              <a:gd name="connsiteY1" fmla="*/ 0 h 1007693"/>
              <a:gd name="connsiteX2" fmla="*/ 812917 w 812917"/>
              <a:gd name="connsiteY2" fmla="*/ 149434 h 1007693"/>
              <a:gd name="connsiteX0" fmla="*/ 0 w 812917"/>
              <a:gd name="connsiteY0" fmla="*/ 1294776 h 1294777"/>
              <a:gd name="connsiteX1" fmla="*/ 123687 w 812917"/>
              <a:gd name="connsiteY1" fmla="*/ -2 h 1294777"/>
              <a:gd name="connsiteX2" fmla="*/ 812917 w 812917"/>
              <a:gd name="connsiteY2" fmla="*/ 436518 h 1294777"/>
              <a:gd name="connsiteX0" fmla="*/ 0 w 1127291"/>
              <a:gd name="connsiteY0" fmla="*/ 543868 h 543869"/>
              <a:gd name="connsiteX1" fmla="*/ 438061 w 1127291"/>
              <a:gd name="connsiteY1" fmla="*/ 2 h 543869"/>
              <a:gd name="connsiteX2" fmla="*/ 1127291 w 1127291"/>
              <a:gd name="connsiteY2" fmla="*/ 436522 h 543869"/>
              <a:gd name="connsiteX0" fmla="*/ 0 w 1127291"/>
              <a:gd name="connsiteY0" fmla="*/ 576211 h 576212"/>
              <a:gd name="connsiteX1" fmla="*/ 455046 w 1127291"/>
              <a:gd name="connsiteY1" fmla="*/ -1 h 576212"/>
              <a:gd name="connsiteX2" fmla="*/ 1127291 w 1127291"/>
              <a:gd name="connsiteY2" fmla="*/ 468865 h 576212"/>
              <a:gd name="connsiteX0" fmla="*/ 0 w 1187236"/>
              <a:gd name="connsiteY0" fmla="*/ 0 h 511497"/>
              <a:gd name="connsiteX1" fmla="*/ 514991 w 1187236"/>
              <a:gd name="connsiteY1" fmla="*/ 42630 h 511497"/>
              <a:gd name="connsiteX2" fmla="*/ 1187236 w 1187236"/>
              <a:gd name="connsiteY2" fmla="*/ 511496 h 511497"/>
            </a:gdLst>
            <a:ahLst/>
            <a:cxnLst>
              <a:cxn ang="0">
                <a:pos x="connsiteX0" y="connsiteY0"/>
              </a:cxn>
              <a:cxn ang="0">
                <a:pos x="connsiteX1" y="connsiteY1"/>
              </a:cxn>
              <a:cxn ang="0">
                <a:pos x="connsiteX2" y="connsiteY2"/>
              </a:cxn>
            </a:cxnLst>
            <a:rect l="l" t="t" r="r" b="b"/>
            <a:pathLst>
              <a:path w="1187236" h="511497">
                <a:moveTo>
                  <a:pt x="0" y="0"/>
                </a:moveTo>
                <a:lnTo>
                  <a:pt x="514991" y="42630"/>
                </a:lnTo>
                <a:lnTo>
                  <a:pt x="1187236" y="511496"/>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0465" y="2711820"/>
            <a:ext cx="3786521" cy="3205452"/>
          </a:xfrm>
          <a:prstGeom prst="rect">
            <a:avLst/>
          </a:prstGeom>
        </p:spPr>
      </p:pic>
      <p:sp>
        <p:nvSpPr>
          <p:cNvPr id="20" name="Rectangle 53"/>
          <p:cNvSpPr>
            <a:spLocks noChangeArrowheads="1"/>
          </p:cNvSpPr>
          <p:nvPr/>
        </p:nvSpPr>
        <p:spPr bwMode="auto">
          <a:xfrm>
            <a:off x="5394184" y="3926674"/>
            <a:ext cx="5129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glow rad="50800">
                    <a:schemeClr val="bg1">
                      <a:alpha val="80000"/>
                    </a:schemeClr>
                  </a:glow>
                </a:effectLst>
                <a:latin typeface="Arial Black" panose="020B0A04020102020204" pitchFamily="34" charset="0"/>
              </a:rPr>
              <a:t>54.3%</a:t>
            </a:r>
            <a:endParaRPr kumimoji="0" lang="en-US" altLang="en-US" sz="1200" b="1" i="0" u="none" strike="noStrike" cap="none" normalizeH="0" baseline="0" dirty="0">
              <a:ln>
                <a:noFill/>
              </a:ln>
              <a:solidFill>
                <a:schemeClr val="tx1"/>
              </a:solidFill>
              <a:effectLst>
                <a:glow rad="50800">
                  <a:schemeClr val="bg1">
                    <a:alpha val="80000"/>
                  </a:schemeClr>
                </a:glow>
              </a:effectLst>
              <a:latin typeface="Arial Black" panose="020B0A04020102020204" pitchFamily="34" charset="0"/>
            </a:endParaRPr>
          </a:p>
        </p:txBody>
      </p:sp>
      <p:sp>
        <p:nvSpPr>
          <p:cNvPr id="29" name="Rectangle 53"/>
          <p:cNvSpPr>
            <a:spLocks noChangeArrowheads="1"/>
          </p:cNvSpPr>
          <p:nvPr/>
        </p:nvSpPr>
        <p:spPr bwMode="auto">
          <a:xfrm>
            <a:off x="6549884" y="3174199"/>
            <a:ext cx="5129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glow rad="50800">
                    <a:schemeClr val="bg1">
                      <a:alpha val="80000"/>
                    </a:schemeClr>
                  </a:glow>
                </a:effectLst>
                <a:latin typeface="Arial Black" panose="020B0A04020102020204" pitchFamily="34" charset="0"/>
              </a:rPr>
              <a:t>10.4%</a:t>
            </a:r>
            <a:endParaRPr kumimoji="0" lang="en-US" altLang="en-US" sz="1200" b="1" i="0" u="none" strike="noStrike" cap="none" normalizeH="0" baseline="0" dirty="0">
              <a:ln>
                <a:noFill/>
              </a:ln>
              <a:solidFill>
                <a:schemeClr val="tx1"/>
              </a:solidFill>
              <a:effectLst>
                <a:glow rad="50800">
                  <a:schemeClr val="bg1">
                    <a:alpha val="80000"/>
                  </a:schemeClr>
                </a:glow>
              </a:effectLst>
              <a:latin typeface="Arial Black" panose="020B0A04020102020204" pitchFamily="34" charset="0"/>
            </a:endParaRPr>
          </a:p>
        </p:txBody>
      </p:sp>
      <p:sp>
        <p:nvSpPr>
          <p:cNvPr id="30" name="Rectangle 53"/>
          <p:cNvSpPr>
            <a:spLocks noChangeArrowheads="1"/>
          </p:cNvSpPr>
          <p:nvPr/>
        </p:nvSpPr>
        <p:spPr bwMode="auto">
          <a:xfrm>
            <a:off x="7110470" y="4296218"/>
            <a:ext cx="5129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glow rad="50800">
                    <a:schemeClr val="bg1">
                      <a:alpha val="80000"/>
                    </a:schemeClr>
                  </a:glow>
                </a:effectLst>
                <a:latin typeface="Arial Black" panose="020B0A04020102020204" pitchFamily="34" charset="0"/>
              </a:rPr>
              <a:t>10.4%</a:t>
            </a:r>
            <a:endParaRPr kumimoji="0" lang="en-US" altLang="en-US" sz="1200" b="1" i="0" u="none" strike="noStrike" cap="none" normalizeH="0" baseline="0" dirty="0">
              <a:ln>
                <a:noFill/>
              </a:ln>
              <a:solidFill>
                <a:schemeClr val="tx1"/>
              </a:solidFill>
              <a:effectLst>
                <a:glow rad="50800">
                  <a:schemeClr val="bg1">
                    <a:alpha val="80000"/>
                  </a:schemeClr>
                </a:glow>
              </a:effectLst>
              <a:latin typeface="Arial Black" panose="020B0A04020102020204" pitchFamily="34" charset="0"/>
            </a:endParaRPr>
          </a:p>
        </p:txBody>
      </p:sp>
      <p:sp>
        <p:nvSpPr>
          <p:cNvPr id="31" name="Rectangle 53"/>
          <p:cNvSpPr>
            <a:spLocks noChangeArrowheads="1"/>
          </p:cNvSpPr>
          <p:nvPr/>
        </p:nvSpPr>
        <p:spPr bwMode="auto">
          <a:xfrm>
            <a:off x="7886757" y="2716730"/>
            <a:ext cx="41036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glow rad="50800">
                    <a:schemeClr val="bg1">
                      <a:alpha val="80000"/>
                    </a:schemeClr>
                  </a:glow>
                </a:effectLst>
                <a:latin typeface="Arial Black" panose="020B0A04020102020204" pitchFamily="34" charset="0"/>
              </a:rPr>
              <a:t>2.9%</a:t>
            </a:r>
            <a:endParaRPr kumimoji="0" lang="en-US" altLang="en-US" sz="1200" b="1" i="0" u="none" strike="noStrike" cap="none" normalizeH="0" baseline="0" dirty="0">
              <a:ln>
                <a:noFill/>
              </a:ln>
              <a:solidFill>
                <a:schemeClr val="tx1"/>
              </a:solidFill>
              <a:effectLst>
                <a:glow rad="50800">
                  <a:schemeClr val="bg1">
                    <a:alpha val="80000"/>
                  </a:schemeClr>
                </a:glow>
              </a:effectLst>
              <a:latin typeface="Arial Black" panose="020B0A04020102020204" pitchFamily="34" charset="0"/>
            </a:endParaRPr>
          </a:p>
        </p:txBody>
      </p:sp>
      <p:sp>
        <p:nvSpPr>
          <p:cNvPr id="33" name="Rectangle 53"/>
          <p:cNvSpPr>
            <a:spLocks noChangeArrowheads="1"/>
          </p:cNvSpPr>
          <p:nvPr/>
        </p:nvSpPr>
        <p:spPr bwMode="auto">
          <a:xfrm>
            <a:off x="5394184" y="4125481"/>
            <a:ext cx="54021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050" b="1" dirty="0" err="1">
                <a:solidFill>
                  <a:srgbClr val="000000"/>
                </a:solidFill>
                <a:effectLst>
                  <a:glow rad="50800">
                    <a:schemeClr val="bg1">
                      <a:alpha val="68000"/>
                    </a:schemeClr>
                  </a:glow>
                </a:effectLst>
                <a:latin typeface="+mj-lt"/>
              </a:rPr>
              <a:t>Brancos</a:t>
            </a:r>
            <a:endParaRPr lang="en-US" altLang="en-US" sz="1050" b="1" dirty="0">
              <a:solidFill>
                <a:srgbClr val="000000"/>
              </a:solidFill>
              <a:effectLst>
                <a:glow rad="50800">
                  <a:schemeClr val="bg1">
                    <a:alpha val="68000"/>
                  </a:schemeClr>
                </a:glow>
              </a:effectLst>
              <a:latin typeface="+mj-lt"/>
            </a:endParaRPr>
          </a:p>
          <a:p>
            <a:pPr lvl="0" algn="ctr"/>
            <a:r>
              <a:rPr lang="en-US" altLang="en-US" sz="1050" b="1" dirty="0">
                <a:solidFill>
                  <a:srgbClr val="000000"/>
                </a:solidFill>
                <a:effectLst>
                  <a:glow rad="50800">
                    <a:schemeClr val="bg1">
                      <a:alpha val="68000"/>
                    </a:schemeClr>
                  </a:glow>
                </a:effectLst>
                <a:latin typeface="+mj-lt"/>
              </a:rPr>
              <a:t>(whites)</a:t>
            </a:r>
          </a:p>
        </p:txBody>
      </p:sp>
      <p:sp>
        <p:nvSpPr>
          <p:cNvPr id="34" name="Rectangle 53"/>
          <p:cNvSpPr>
            <a:spLocks noChangeArrowheads="1"/>
          </p:cNvSpPr>
          <p:nvPr/>
        </p:nvSpPr>
        <p:spPr bwMode="auto">
          <a:xfrm>
            <a:off x="6613230" y="3350207"/>
            <a:ext cx="658835"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50" b="1" dirty="0">
                <a:solidFill>
                  <a:srgbClr val="000000"/>
                </a:solidFill>
                <a:effectLst>
                  <a:glow rad="50800">
                    <a:schemeClr val="bg1">
                      <a:alpha val="68000"/>
                    </a:schemeClr>
                  </a:glow>
                </a:effectLst>
                <a:latin typeface="+mj-lt"/>
              </a:rPr>
              <a:t>Moreno</a:t>
            </a:r>
          </a:p>
          <a:p>
            <a:pPr lvl="0"/>
            <a:r>
              <a:rPr lang="en-US" altLang="en-US" sz="1050" b="1" dirty="0">
                <a:solidFill>
                  <a:srgbClr val="000000"/>
                </a:solidFill>
                <a:effectLst>
                  <a:glow rad="50800">
                    <a:schemeClr val="bg1">
                      <a:alpha val="68000"/>
                    </a:schemeClr>
                  </a:glow>
                </a:effectLst>
                <a:latin typeface="+mj-lt"/>
              </a:rPr>
              <a:t>(brunettes</a:t>
            </a:r>
          </a:p>
          <a:p>
            <a:pPr lvl="0"/>
            <a:r>
              <a:rPr lang="en-US" altLang="en-US" sz="1050" b="1" dirty="0">
                <a:solidFill>
                  <a:srgbClr val="000000"/>
                </a:solidFill>
                <a:effectLst>
                  <a:glow rad="50800">
                    <a:schemeClr val="bg1">
                      <a:alpha val="68000"/>
                    </a:schemeClr>
                  </a:glow>
                </a:effectLst>
                <a:latin typeface="+mj-lt"/>
              </a:rPr>
              <a:t>or olives)</a:t>
            </a:r>
          </a:p>
        </p:txBody>
      </p:sp>
      <p:sp>
        <p:nvSpPr>
          <p:cNvPr id="35" name="Rectangle 53"/>
          <p:cNvSpPr>
            <a:spLocks noChangeArrowheads="1"/>
          </p:cNvSpPr>
          <p:nvPr/>
        </p:nvSpPr>
        <p:spPr bwMode="auto">
          <a:xfrm>
            <a:off x="7609511" y="2880320"/>
            <a:ext cx="102271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050" b="1" dirty="0">
                <a:solidFill>
                  <a:srgbClr val="000000"/>
                </a:solidFill>
                <a:effectLst>
                  <a:glow rad="50800">
                    <a:schemeClr val="bg1">
                      <a:alpha val="68000"/>
                    </a:schemeClr>
                  </a:glow>
                </a:effectLst>
                <a:latin typeface="+mj-lt"/>
              </a:rPr>
              <a:t>Moreno </a:t>
            </a:r>
            <a:r>
              <a:rPr lang="en-US" altLang="en-US" sz="1050" b="1" dirty="0" err="1">
                <a:solidFill>
                  <a:srgbClr val="000000"/>
                </a:solidFill>
                <a:effectLst>
                  <a:glow rad="50800">
                    <a:schemeClr val="bg1">
                      <a:alpha val="68000"/>
                    </a:schemeClr>
                  </a:glow>
                </a:effectLst>
                <a:latin typeface="+mj-lt"/>
              </a:rPr>
              <a:t>claro</a:t>
            </a:r>
            <a:endParaRPr lang="en-US" altLang="en-US" sz="1050" b="1" dirty="0">
              <a:solidFill>
                <a:srgbClr val="000000"/>
              </a:solidFill>
              <a:effectLst>
                <a:glow rad="50800">
                  <a:schemeClr val="bg1">
                    <a:alpha val="68000"/>
                  </a:schemeClr>
                </a:glow>
              </a:effectLst>
              <a:latin typeface="+mj-lt"/>
            </a:endParaRPr>
          </a:p>
          <a:p>
            <a:pPr lvl="0" algn="ctr"/>
            <a:r>
              <a:rPr lang="en-US" altLang="en-US" sz="1050" b="1" dirty="0">
                <a:solidFill>
                  <a:srgbClr val="000000"/>
                </a:solidFill>
                <a:effectLst>
                  <a:glow rad="50800">
                    <a:schemeClr val="bg1">
                      <a:alpha val="68000"/>
                    </a:schemeClr>
                  </a:glow>
                </a:effectLst>
                <a:latin typeface="+mj-lt"/>
              </a:rPr>
              <a:t>(light brunettes)</a:t>
            </a:r>
          </a:p>
        </p:txBody>
      </p:sp>
      <p:sp>
        <p:nvSpPr>
          <p:cNvPr id="36" name="Rectangle 53"/>
          <p:cNvSpPr>
            <a:spLocks noChangeArrowheads="1"/>
          </p:cNvSpPr>
          <p:nvPr/>
        </p:nvSpPr>
        <p:spPr bwMode="auto">
          <a:xfrm>
            <a:off x="8064764" y="4427450"/>
            <a:ext cx="56746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50" b="1" dirty="0" err="1">
                <a:solidFill>
                  <a:srgbClr val="000000"/>
                </a:solidFill>
                <a:effectLst>
                  <a:glow rad="50800">
                    <a:schemeClr val="bg1">
                      <a:alpha val="68000"/>
                    </a:schemeClr>
                  </a:glow>
                </a:effectLst>
                <a:latin typeface="+mj-lt"/>
              </a:rPr>
              <a:t>Pardos</a:t>
            </a:r>
            <a:endParaRPr lang="en-US" altLang="en-US" sz="1050" b="1" dirty="0">
              <a:solidFill>
                <a:srgbClr val="000000"/>
              </a:solidFill>
              <a:effectLst>
                <a:glow rad="50800">
                  <a:schemeClr val="bg1">
                    <a:alpha val="68000"/>
                  </a:schemeClr>
                </a:glow>
              </a:effectLst>
              <a:latin typeface="+mj-lt"/>
            </a:endParaRPr>
          </a:p>
          <a:p>
            <a:pPr lvl="0"/>
            <a:r>
              <a:rPr lang="en-US" altLang="en-US" sz="1050" b="1" dirty="0">
                <a:solidFill>
                  <a:srgbClr val="000000"/>
                </a:solidFill>
                <a:effectLst>
                  <a:glow rad="50800">
                    <a:schemeClr val="bg1">
                      <a:alpha val="68000"/>
                    </a:schemeClr>
                  </a:glow>
                </a:effectLst>
                <a:latin typeface="+mj-lt"/>
              </a:rPr>
              <a:t>(browns)</a:t>
            </a:r>
          </a:p>
        </p:txBody>
      </p:sp>
      <p:sp>
        <p:nvSpPr>
          <p:cNvPr id="37" name="Rectangle 53"/>
          <p:cNvSpPr>
            <a:spLocks noChangeArrowheads="1"/>
          </p:cNvSpPr>
          <p:nvPr/>
        </p:nvSpPr>
        <p:spPr bwMode="auto">
          <a:xfrm>
            <a:off x="7878738" y="5012107"/>
            <a:ext cx="82554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50" b="1" dirty="0">
                <a:solidFill>
                  <a:srgbClr val="000000"/>
                </a:solidFill>
                <a:effectLst>
                  <a:glow rad="50800">
                    <a:schemeClr val="bg1">
                      <a:alpha val="68000"/>
                    </a:schemeClr>
                  </a:glow>
                </a:effectLst>
                <a:latin typeface="+mj-lt"/>
              </a:rPr>
              <a:t>           </a:t>
            </a:r>
            <a:r>
              <a:rPr lang="en-US" altLang="en-US" sz="1050" b="1" dirty="0" err="1">
                <a:solidFill>
                  <a:srgbClr val="000000"/>
                </a:solidFill>
                <a:effectLst>
                  <a:glow rad="50800">
                    <a:schemeClr val="bg1">
                      <a:alpha val="68000"/>
                    </a:schemeClr>
                  </a:glow>
                </a:effectLst>
                <a:latin typeface="+mj-lt"/>
              </a:rPr>
              <a:t>Pretos</a:t>
            </a:r>
            <a:endParaRPr lang="en-US" altLang="en-US" sz="1050" b="1" dirty="0">
              <a:solidFill>
                <a:srgbClr val="000000"/>
              </a:solidFill>
              <a:effectLst>
                <a:glow rad="50800">
                  <a:schemeClr val="bg1">
                    <a:alpha val="68000"/>
                  </a:schemeClr>
                </a:glow>
              </a:effectLst>
              <a:latin typeface="+mj-lt"/>
            </a:endParaRPr>
          </a:p>
          <a:p>
            <a:pPr lvl="0"/>
            <a:r>
              <a:rPr lang="en-US" altLang="en-US" sz="1050" b="1" dirty="0">
                <a:solidFill>
                  <a:srgbClr val="000000"/>
                </a:solidFill>
                <a:effectLst>
                  <a:glow rad="50800">
                    <a:schemeClr val="bg1">
                      <a:alpha val="68000"/>
                    </a:schemeClr>
                  </a:glow>
                </a:effectLst>
                <a:latin typeface="+mj-lt"/>
              </a:rPr>
              <a:t>(blacks)</a:t>
            </a:r>
          </a:p>
        </p:txBody>
      </p:sp>
      <p:sp>
        <p:nvSpPr>
          <p:cNvPr id="38" name="Rectangle 53"/>
          <p:cNvSpPr>
            <a:spLocks noChangeArrowheads="1"/>
          </p:cNvSpPr>
          <p:nvPr/>
        </p:nvSpPr>
        <p:spPr bwMode="auto">
          <a:xfrm>
            <a:off x="7840635" y="5008672"/>
            <a:ext cx="41036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b="1" dirty="0">
                <a:solidFill>
                  <a:srgbClr val="000000"/>
                </a:solidFill>
                <a:effectLst>
                  <a:glow rad="50800">
                    <a:schemeClr val="bg1">
                      <a:alpha val="80000"/>
                    </a:schemeClr>
                  </a:glow>
                </a:effectLst>
                <a:latin typeface="Arial Black" panose="020B0A04020102020204" pitchFamily="34" charset="0"/>
              </a:rPr>
              <a:t>4.3</a:t>
            </a:r>
            <a:r>
              <a:rPr kumimoji="0" lang="en-US" altLang="en-US" sz="1200" b="1" i="0" u="none" strike="noStrike" cap="none" normalizeH="0" baseline="0" dirty="0">
                <a:ln>
                  <a:noFill/>
                </a:ln>
                <a:solidFill>
                  <a:srgbClr val="000000"/>
                </a:solidFill>
                <a:effectLst>
                  <a:glow rad="50800">
                    <a:schemeClr val="bg1">
                      <a:alpha val="80000"/>
                    </a:schemeClr>
                  </a:glow>
                </a:effectLst>
                <a:latin typeface="Arial Black" panose="020B0A04020102020204" pitchFamily="34" charset="0"/>
              </a:rPr>
              <a:t>%</a:t>
            </a:r>
            <a:endParaRPr kumimoji="0" lang="en-US" altLang="en-US" sz="1200" b="1" i="0" u="none" strike="noStrike" cap="none" normalizeH="0" baseline="0" dirty="0">
              <a:ln>
                <a:noFill/>
              </a:ln>
              <a:solidFill>
                <a:schemeClr val="tx1"/>
              </a:solidFill>
              <a:effectLst>
                <a:glow rad="50800">
                  <a:schemeClr val="bg1">
                    <a:alpha val="80000"/>
                  </a:schemeClr>
                </a:glow>
              </a:effectLst>
              <a:latin typeface="Arial Black" panose="020B0A04020102020204" pitchFamily="34" charset="0"/>
            </a:endParaRPr>
          </a:p>
        </p:txBody>
      </p:sp>
      <p:sp>
        <p:nvSpPr>
          <p:cNvPr id="39" name="Rectangle 53"/>
          <p:cNvSpPr>
            <a:spLocks noChangeArrowheads="1"/>
          </p:cNvSpPr>
          <p:nvPr/>
        </p:nvSpPr>
        <p:spPr bwMode="auto">
          <a:xfrm>
            <a:off x="7412022" y="5374662"/>
            <a:ext cx="41036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b="1" dirty="0">
                <a:solidFill>
                  <a:srgbClr val="000000"/>
                </a:solidFill>
                <a:effectLst>
                  <a:glow rad="50800">
                    <a:schemeClr val="bg1">
                      <a:alpha val="80000"/>
                    </a:schemeClr>
                  </a:glow>
                </a:effectLst>
                <a:latin typeface="Arial Black" panose="020B0A04020102020204" pitchFamily="34" charset="0"/>
              </a:rPr>
              <a:t>3.1</a:t>
            </a:r>
            <a:r>
              <a:rPr kumimoji="0" lang="en-US" altLang="en-US" sz="1200" b="1" i="0" u="none" strike="noStrike" cap="none" normalizeH="0" baseline="0" dirty="0">
                <a:ln>
                  <a:noFill/>
                </a:ln>
                <a:solidFill>
                  <a:srgbClr val="000000"/>
                </a:solidFill>
                <a:effectLst>
                  <a:glow rad="50800">
                    <a:schemeClr val="bg1">
                      <a:alpha val="80000"/>
                    </a:schemeClr>
                  </a:glow>
                </a:effectLst>
                <a:latin typeface="Arial Black" panose="020B0A04020102020204" pitchFamily="34" charset="0"/>
              </a:rPr>
              <a:t>%</a:t>
            </a:r>
            <a:endParaRPr kumimoji="0" lang="en-US" altLang="en-US" sz="1200" b="1" i="0" u="none" strike="noStrike" cap="none" normalizeH="0" baseline="0" dirty="0">
              <a:ln>
                <a:noFill/>
              </a:ln>
              <a:solidFill>
                <a:schemeClr val="tx1"/>
              </a:solidFill>
              <a:effectLst>
                <a:glow rad="50800">
                  <a:schemeClr val="bg1">
                    <a:alpha val="80000"/>
                  </a:schemeClr>
                </a:glow>
              </a:effectLst>
              <a:latin typeface="Arial Black" panose="020B0A04020102020204" pitchFamily="34" charset="0"/>
            </a:endParaRPr>
          </a:p>
        </p:txBody>
      </p:sp>
      <p:sp>
        <p:nvSpPr>
          <p:cNvPr id="40" name="Rectangle 53"/>
          <p:cNvSpPr>
            <a:spLocks noChangeArrowheads="1"/>
          </p:cNvSpPr>
          <p:nvPr/>
        </p:nvSpPr>
        <p:spPr bwMode="auto">
          <a:xfrm>
            <a:off x="7416836" y="5378695"/>
            <a:ext cx="9073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50" b="1" dirty="0">
                <a:solidFill>
                  <a:srgbClr val="000000"/>
                </a:solidFill>
                <a:effectLst>
                  <a:glow rad="50800">
                    <a:schemeClr val="bg1">
                      <a:alpha val="68000"/>
                    </a:schemeClr>
                  </a:glow>
                </a:effectLst>
                <a:latin typeface="+mj-lt"/>
              </a:rPr>
              <a:t>            Negros</a:t>
            </a:r>
          </a:p>
          <a:p>
            <a:pPr lvl="0"/>
            <a:r>
              <a:rPr lang="en-US" altLang="en-US" sz="1050" b="1" dirty="0">
                <a:solidFill>
                  <a:srgbClr val="000000"/>
                </a:solidFill>
                <a:effectLst>
                  <a:glow rad="50800">
                    <a:schemeClr val="bg1">
                      <a:alpha val="68000"/>
                    </a:schemeClr>
                  </a:glow>
                </a:effectLst>
                <a:latin typeface="+mj-lt"/>
              </a:rPr>
              <a:t>(blacks)</a:t>
            </a:r>
          </a:p>
        </p:txBody>
      </p:sp>
      <p:sp>
        <p:nvSpPr>
          <p:cNvPr id="41" name="Rectangle 53"/>
          <p:cNvSpPr>
            <a:spLocks noChangeArrowheads="1"/>
          </p:cNvSpPr>
          <p:nvPr/>
        </p:nvSpPr>
        <p:spPr bwMode="auto">
          <a:xfrm>
            <a:off x="6259564" y="5771469"/>
            <a:ext cx="108363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50" b="1" dirty="0">
                <a:solidFill>
                  <a:srgbClr val="000000"/>
                </a:solidFill>
                <a:effectLst>
                  <a:glow rad="50800">
                    <a:schemeClr val="bg1">
                      <a:alpha val="68000"/>
                    </a:schemeClr>
                  </a:glow>
                </a:effectLst>
                <a:latin typeface="+mj-lt"/>
              </a:rPr>
              <a:t>others combined</a:t>
            </a:r>
          </a:p>
        </p:txBody>
      </p:sp>
      <p:sp>
        <p:nvSpPr>
          <p:cNvPr id="42" name="Rectangle 53"/>
          <p:cNvSpPr>
            <a:spLocks noChangeArrowheads="1"/>
          </p:cNvSpPr>
          <p:nvPr/>
        </p:nvSpPr>
        <p:spPr bwMode="auto">
          <a:xfrm>
            <a:off x="6847407" y="5587786"/>
            <a:ext cx="41036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b="1" dirty="0">
                <a:solidFill>
                  <a:srgbClr val="000000"/>
                </a:solidFill>
                <a:effectLst>
                  <a:glow rad="50800">
                    <a:schemeClr val="bg1">
                      <a:alpha val="80000"/>
                    </a:schemeClr>
                  </a:glow>
                </a:effectLst>
                <a:latin typeface="Arial Black" panose="020B0A04020102020204" pitchFamily="34" charset="0"/>
              </a:rPr>
              <a:t>4.1</a:t>
            </a:r>
            <a:r>
              <a:rPr kumimoji="0" lang="en-US" altLang="en-US" sz="1200" b="1" i="0" u="none" strike="noStrike" cap="none" normalizeH="0" baseline="0" dirty="0">
                <a:ln>
                  <a:noFill/>
                </a:ln>
                <a:solidFill>
                  <a:srgbClr val="000000"/>
                </a:solidFill>
                <a:effectLst>
                  <a:glow rad="50800">
                    <a:schemeClr val="bg1">
                      <a:alpha val="80000"/>
                    </a:schemeClr>
                  </a:glow>
                </a:effectLst>
                <a:latin typeface="Arial Black" panose="020B0A04020102020204" pitchFamily="34" charset="0"/>
              </a:rPr>
              <a:t>%</a:t>
            </a:r>
            <a:endParaRPr kumimoji="0" lang="en-US" altLang="en-US" sz="1200" b="1" i="0" u="none" strike="noStrike" cap="none" normalizeH="0" baseline="0" dirty="0">
              <a:ln>
                <a:noFill/>
              </a:ln>
              <a:solidFill>
                <a:schemeClr val="tx1"/>
              </a:solidFill>
              <a:effectLst>
                <a:glow rad="50800">
                  <a:schemeClr val="bg1">
                    <a:alpha val="80000"/>
                  </a:schemeClr>
                </a:glow>
              </a:effectLst>
              <a:latin typeface="Arial Black" panose="020B0A04020102020204" pitchFamily="34" charset="0"/>
            </a:endParaRPr>
          </a:p>
        </p:txBody>
      </p:sp>
      <p:sp>
        <p:nvSpPr>
          <p:cNvPr id="43" name="Rectangle 1"/>
          <p:cNvSpPr/>
          <p:nvPr/>
        </p:nvSpPr>
        <p:spPr>
          <a:xfrm rot="539821" flipV="1">
            <a:off x="7472879" y="4985220"/>
            <a:ext cx="334769" cy="110515"/>
          </a:xfrm>
          <a:custGeom>
            <a:avLst/>
            <a:gdLst>
              <a:gd name="connsiteX0" fmla="*/ 0 w 1123950"/>
              <a:gd name="connsiteY0" fmla="*/ 0 h 685657"/>
              <a:gd name="connsiteX1" fmla="*/ 1123950 w 1123950"/>
              <a:gd name="connsiteY1" fmla="*/ 0 h 685657"/>
              <a:gd name="connsiteX2" fmla="*/ 1123950 w 1123950"/>
              <a:gd name="connsiteY2" fmla="*/ 685657 h 685657"/>
              <a:gd name="connsiteX3" fmla="*/ 0 w 1123950"/>
              <a:gd name="connsiteY3" fmla="*/ 685657 h 685657"/>
              <a:gd name="connsiteX4" fmla="*/ 0 w 1123950"/>
              <a:gd name="connsiteY4" fmla="*/ 0 h 685657"/>
              <a:gd name="connsiteX0" fmla="*/ 0 w 1123950"/>
              <a:gd name="connsiteY0" fmla="*/ 0 h 685657"/>
              <a:gd name="connsiteX1" fmla="*/ 1123950 w 1123950"/>
              <a:gd name="connsiteY1" fmla="*/ 0 h 685657"/>
              <a:gd name="connsiteX2" fmla="*/ 0 w 1123950"/>
              <a:gd name="connsiteY2" fmla="*/ 685657 h 685657"/>
              <a:gd name="connsiteX3" fmla="*/ 0 w 1123950"/>
              <a:gd name="connsiteY3" fmla="*/ 0 h 685657"/>
              <a:gd name="connsiteX0" fmla="*/ 0 w 1215390"/>
              <a:gd name="connsiteY0" fmla="*/ 685657 h 685657"/>
              <a:gd name="connsiteX1" fmla="*/ 0 w 1215390"/>
              <a:gd name="connsiteY1" fmla="*/ 0 h 685657"/>
              <a:gd name="connsiteX2" fmla="*/ 1215390 w 1215390"/>
              <a:gd name="connsiteY2" fmla="*/ 91440 h 685657"/>
              <a:gd name="connsiteX0" fmla="*/ 0 w 694690"/>
              <a:gd name="connsiteY0" fmla="*/ 867267 h 867267"/>
              <a:gd name="connsiteX1" fmla="*/ 0 w 694690"/>
              <a:gd name="connsiteY1" fmla="*/ 181610 h 867267"/>
              <a:gd name="connsiteX2" fmla="*/ 694690 w 694690"/>
              <a:gd name="connsiteY2" fmla="*/ 0 h 867267"/>
              <a:gd name="connsiteX0" fmla="*/ 0 w 694690"/>
              <a:gd name="connsiteY0" fmla="*/ 867267 h 867267"/>
              <a:gd name="connsiteX1" fmla="*/ 0 w 694690"/>
              <a:gd name="connsiteY1" fmla="*/ 181610 h 867267"/>
              <a:gd name="connsiteX2" fmla="*/ 694690 w 694690"/>
              <a:gd name="connsiteY2" fmla="*/ 0 h 867267"/>
              <a:gd name="connsiteX0" fmla="*/ 3965 w 698655"/>
              <a:gd name="connsiteY0" fmla="*/ 1016701 h 1016701"/>
              <a:gd name="connsiteX1" fmla="*/ -1 w 698655"/>
              <a:gd name="connsiteY1" fmla="*/ 0 h 1016701"/>
              <a:gd name="connsiteX2" fmla="*/ 698655 w 698655"/>
              <a:gd name="connsiteY2" fmla="*/ 149434 h 1016701"/>
              <a:gd name="connsiteX0" fmla="*/ 0 w 812917"/>
              <a:gd name="connsiteY0" fmla="*/ 1007692 h 1007693"/>
              <a:gd name="connsiteX1" fmla="*/ 114261 w 812917"/>
              <a:gd name="connsiteY1" fmla="*/ 0 h 1007693"/>
              <a:gd name="connsiteX2" fmla="*/ 812917 w 812917"/>
              <a:gd name="connsiteY2" fmla="*/ 149434 h 1007693"/>
              <a:gd name="connsiteX0" fmla="*/ 0 w 812917"/>
              <a:gd name="connsiteY0" fmla="*/ 858258 h 858259"/>
              <a:gd name="connsiteX1" fmla="*/ 375416 w 812917"/>
              <a:gd name="connsiteY1" fmla="*/ 256197 h 858259"/>
              <a:gd name="connsiteX2" fmla="*/ 812917 w 812917"/>
              <a:gd name="connsiteY2" fmla="*/ 0 h 858259"/>
              <a:gd name="connsiteX0" fmla="*/ 0 w 644127"/>
              <a:gd name="connsiteY0" fmla="*/ 602058 h 602059"/>
              <a:gd name="connsiteX1" fmla="*/ 375416 w 644127"/>
              <a:gd name="connsiteY1" fmla="*/ -3 h 602059"/>
              <a:gd name="connsiteX2" fmla="*/ 644127 w 644127"/>
              <a:gd name="connsiteY2" fmla="*/ 180609 h 602059"/>
              <a:gd name="connsiteX0" fmla="*/ 0 w 646283"/>
              <a:gd name="connsiteY0" fmla="*/ 602063 h 602064"/>
              <a:gd name="connsiteX1" fmla="*/ 375416 w 646283"/>
              <a:gd name="connsiteY1" fmla="*/ 2 h 602064"/>
              <a:gd name="connsiteX2" fmla="*/ 646284 w 646283"/>
              <a:gd name="connsiteY2" fmla="*/ 142175 h 602064"/>
            </a:gdLst>
            <a:ahLst/>
            <a:cxnLst>
              <a:cxn ang="0">
                <a:pos x="connsiteX0" y="connsiteY0"/>
              </a:cxn>
              <a:cxn ang="0">
                <a:pos x="connsiteX1" y="connsiteY1"/>
              </a:cxn>
              <a:cxn ang="0">
                <a:pos x="connsiteX2" y="connsiteY2"/>
              </a:cxn>
            </a:cxnLst>
            <a:rect l="l" t="t" r="r" b="b"/>
            <a:pathLst>
              <a:path w="646283" h="602064">
                <a:moveTo>
                  <a:pt x="0" y="602063"/>
                </a:moveTo>
                <a:lnTo>
                  <a:pt x="375416" y="2"/>
                </a:lnTo>
                <a:lnTo>
                  <a:pt x="646284" y="142175"/>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6" name="Straight Connector 5"/>
          <p:cNvCxnSpPr/>
          <p:nvPr/>
        </p:nvCxnSpPr>
        <p:spPr>
          <a:xfrm>
            <a:off x="6946616" y="5283462"/>
            <a:ext cx="139984" cy="29104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232573" y="5158619"/>
            <a:ext cx="187402" cy="2301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793056" y="4418370"/>
            <a:ext cx="234138" cy="750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Rectangle 1"/>
          <p:cNvSpPr/>
          <p:nvPr/>
        </p:nvSpPr>
        <p:spPr>
          <a:xfrm rot="539821" flipV="1">
            <a:off x="7844617" y="3245131"/>
            <a:ext cx="244753" cy="714972"/>
          </a:xfrm>
          <a:custGeom>
            <a:avLst/>
            <a:gdLst>
              <a:gd name="connsiteX0" fmla="*/ 0 w 1123950"/>
              <a:gd name="connsiteY0" fmla="*/ 0 h 685657"/>
              <a:gd name="connsiteX1" fmla="*/ 1123950 w 1123950"/>
              <a:gd name="connsiteY1" fmla="*/ 0 h 685657"/>
              <a:gd name="connsiteX2" fmla="*/ 1123950 w 1123950"/>
              <a:gd name="connsiteY2" fmla="*/ 685657 h 685657"/>
              <a:gd name="connsiteX3" fmla="*/ 0 w 1123950"/>
              <a:gd name="connsiteY3" fmla="*/ 685657 h 685657"/>
              <a:gd name="connsiteX4" fmla="*/ 0 w 1123950"/>
              <a:gd name="connsiteY4" fmla="*/ 0 h 685657"/>
              <a:gd name="connsiteX0" fmla="*/ 0 w 1123950"/>
              <a:gd name="connsiteY0" fmla="*/ 0 h 685657"/>
              <a:gd name="connsiteX1" fmla="*/ 1123950 w 1123950"/>
              <a:gd name="connsiteY1" fmla="*/ 0 h 685657"/>
              <a:gd name="connsiteX2" fmla="*/ 0 w 1123950"/>
              <a:gd name="connsiteY2" fmla="*/ 685657 h 685657"/>
              <a:gd name="connsiteX3" fmla="*/ 0 w 1123950"/>
              <a:gd name="connsiteY3" fmla="*/ 0 h 685657"/>
              <a:gd name="connsiteX0" fmla="*/ 0 w 1215390"/>
              <a:gd name="connsiteY0" fmla="*/ 685657 h 685657"/>
              <a:gd name="connsiteX1" fmla="*/ 0 w 1215390"/>
              <a:gd name="connsiteY1" fmla="*/ 0 h 685657"/>
              <a:gd name="connsiteX2" fmla="*/ 1215390 w 1215390"/>
              <a:gd name="connsiteY2" fmla="*/ 91440 h 685657"/>
              <a:gd name="connsiteX0" fmla="*/ 0 w 694690"/>
              <a:gd name="connsiteY0" fmla="*/ 867267 h 867267"/>
              <a:gd name="connsiteX1" fmla="*/ 0 w 694690"/>
              <a:gd name="connsiteY1" fmla="*/ 181610 h 867267"/>
              <a:gd name="connsiteX2" fmla="*/ 694690 w 694690"/>
              <a:gd name="connsiteY2" fmla="*/ 0 h 867267"/>
              <a:gd name="connsiteX0" fmla="*/ 0 w 694690"/>
              <a:gd name="connsiteY0" fmla="*/ 867267 h 867267"/>
              <a:gd name="connsiteX1" fmla="*/ 0 w 694690"/>
              <a:gd name="connsiteY1" fmla="*/ 181610 h 867267"/>
              <a:gd name="connsiteX2" fmla="*/ 694690 w 694690"/>
              <a:gd name="connsiteY2" fmla="*/ 0 h 867267"/>
              <a:gd name="connsiteX0" fmla="*/ 3965 w 698655"/>
              <a:gd name="connsiteY0" fmla="*/ 1016701 h 1016701"/>
              <a:gd name="connsiteX1" fmla="*/ -1 w 698655"/>
              <a:gd name="connsiteY1" fmla="*/ 0 h 1016701"/>
              <a:gd name="connsiteX2" fmla="*/ 698655 w 698655"/>
              <a:gd name="connsiteY2" fmla="*/ 149434 h 1016701"/>
              <a:gd name="connsiteX0" fmla="*/ 0 w 812917"/>
              <a:gd name="connsiteY0" fmla="*/ 1007692 h 1007693"/>
              <a:gd name="connsiteX1" fmla="*/ 114261 w 812917"/>
              <a:gd name="connsiteY1" fmla="*/ 0 h 1007693"/>
              <a:gd name="connsiteX2" fmla="*/ 812917 w 812917"/>
              <a:gd name="connsiteY2" fmla="*/ 149434 h 1007693"/>
              <a:gd name="connsiteX0" fmla="*/ 0 w 812917"/>
              <a:gd name="connsiteY0" fmla="*/ 858258 h 858259"/>
              <a:gd name="connsiteX1" fmla="*/ 375416 w 812917"/>
              <a:gd name="connsiteY1" fmla="*/ 256197 h 858259"/>
              <a:gd name="connsiteX2" fmla="*/ 812917 w 812917"/>
              <a:gd name="connsiteY2" fmla="*/ 0 h 858259"/>
              <a:gd name="connsiteX0" fmla="*/ 0 w 644127"/>
              <a:gd name="connsiteY0" fmla="*/ 602058 h 602059"/>
              <a:gd name="connsiteX1" fmla="*/ 375416 w 644127"/>
              <a:gd name="connsiteY1" fmla="*/ -3 h 602059"/>
              <a:gd name="connsiteX2" fmla="*/ 644127 w 644127"/>
              <a:gd name="connsiteY2" fmla="*/ 180609 h 602059"/>
              <a:gd name="connsiteX0" fmla="*/ 0 w 646283"/>
              <a:gd name="connsiteY0" fmla="*/ 602063 h 602064"/>
              <a:gd name="connsiteX1" fmla="*/ 375416 w 646283"/>
              <a:gd name="connsiteY1" fmla="*/ 2 h 602064"/>
              <a:gd name="connsiteX2" fmla="*/ 646284 w 646283"/>
              <a:gd name="connsiteY2" fmla="*/ 142175 h 602064"/>
              <a:gd name="connsiteX0" fmla="*/ 0 w 646285"/>
              <a:gd name="connsiteY0" fmla="*/ 459886 h 1066511"/>
              <a:gd name="connsiteX1" fmla="*/ 493772 w 646285"/>
              <a:gd name="connsiteY1" fmla="*/ 1066510 h 1066511"/>
              <a:gd name="connsiteX2" fmla="*/ 646284 w 646285"/>
              <a:gd name="connsiteY2" fmla="*/ -2 h 1066511"/>
              <a:gd name="connsiteX0" fmla="*/ 0 w 646283"/>
              <a:gd name="connsiteY0" fmla="*/ 459886 h 1001056"/>
              <a:gd name="connsiteX1" fmla="*/ 464862 w 646283"/>
              <a:gd name="connsiteY1" fmla="*/ 1001058 h 1001056"/>
              <a:gd name="connsiteX2" fmla="*/ 646284 w 646283"/>
              <a:gd name="connsiteY2" fmla="*/ -2 h 1001056"/>
              <a:gd name="connsiteX0" fmla="*/ 0 w 464861"/>
              <a:gd name="connsiteY0" fmla="*/ -1 h 3895028"/>
              <a:gd name="connsiteX1" fmla="*/ 464862 w 464861"/>
              <a:gd name="connsiteY1" fmla="*/ 541171 h 3895028"/>
              <a:gd name="connsiteX2" fmla="*/ 280928 w 464861"/>
              <a:gd name="connsiteY2" fmla="*/ 3895030 h 3895028"/>
              <a:gd name="connsiteX0" fmla="*/ 0 w 472504"/>
              <a:gd name="connsiteY0" fmla="*/ -1 h 3895028"/>
              <a:gd name="connsiteX1" fmla="*/ 472504 w 472504"/>
              <a:gd name="connsiteY1" fmla="*/ 570854 h 3895028"/>
              <a:gd name="connsiteX2" fmla="*/ 280928 w 472504"/>
              <a:gd name="connsiteY2" fmla="*/ 3895030 h 3895028"/>
            </a:gdLst>
            <a:ahLst/>
            <a:cxnLst>
              <a:cxn ang="0">
                <a:pos x="connsiteX0" y="connsiteY0"/>
              </a:cxn>
              <a:cxn ang="0">
                <a:pos x="connsiteX1" y="connsiteY1"/>
              </a:cxn>
              <a:cxn ang="0">
                <a:pos x="connsiteX2" y="connsiteY2"/>
              </a:cxn>
            </a:cxnLst>
            <a:rect l="l" t="t" r="r" b="b"/>
            <a:pathLst>
              <a:path w="472504" h="3895028">
                <a:moveTo>
                  <a:pt x="0" y="-1"/>
                </a:moveTo>
                <a:lnTo>
                  <a:pt x="472504" y="570854"/>
                </a:lnTo>
                <a:lnTo>
                  <a:pt x="280928" y="389503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Rectangle 1"/>
          <p:cNvSpPr/>
          <p:nvPr/>
        </p:nvSpPr>
        <p:spPr>
          <a:xfrm rot="539821" flipV="1">
            <a:off x="7472879" y="4985220"/>
            <a:ext cx="334769" cy="110515"/>
          </a:xfrm>
          <a:custGeom>
            <a:avLst/>
            <a:gdLst>
              <a:gd name="connsiteX0" fmla="*/ 0 w 1123950"/>
              <a:gd name="connsiteY0" fmla="*/ 0 h 685657"/>
              <a:gd name="connsiteX1" fmla="*/ 1123950 w 1123950"/>
              <a:gd name="connsiteY1" fmla="*/ 0 h 685657"/>
              <a:gd name="connsiteX2" fmla="*/ 1123950 w 1123950"/>
              <a:gd name="connsiteY2" fmla="*/ 685657 h 685657"/>
              <a:gd name="connsiteX3" fmla="*/ 0 w 1123950"/>
              <a:gd name="connsiteY3" fmla="*/ 685657 h 685657"/>
              <a:gd name="connsiteX4" fmla="*/ 0 w 1123950"/>
              <a:gd name="connsiteY4" fmla="*/ 0 h 685657"/>
              <a:gd name="connsiteX0" fmla="*/ 0 w 1123950"/>
              <a:gd name="connsiteY0" fmla="*/ 0 h 685657"/>
              <a:gd name="connsiteX1" fmla="*/ 1123950 w 1123950"/>
              <a:gd name="connsiteY1" fmla="*/ 0 h 685657"/>
              <a:gd name="connsiteX2" fmla="*/ 0 w 1123950"/>
              <a:gd name="connsiteY2" fmla="*/ 685657 h 685657"/>
              <a:gd name="connsiteX3" fmla="*/ 0 w 1123950"/>
              <a:gd name="connsiteY3" fmla="*/ 0 h 685657"/>
              <a:gd name="connsiteX0" fmla="*/ 0 w 1215390"/>
              <a:gd name="connsiteY0" fmla="*/ 685657 h 685657"/>
              <a:gd name="connsiteX1" fmla="*/ 0 w 1215390"/>
              <a:gd name="connsiteY1" fmla="*/ 0 h 685657"/>
              <a:gd name="connsiteX2" fmla="*/ 1215390 w 1215390"/>
              <a:gd name="connsiteY2" fmla="*/ 91440 h 685657"/>
              <a:gd name="connsiteX0" fmla="*/ 0 w 694690"/>
              <a:gd name="connsiteY0" fmla="*/ 867267 h 867267"/>
              <a:gd name="connsiteX1" fmla="*/ 0 w 694690"/>
              <a:gd name="connsiteY1" fmla="*/ 181610 h 867267"/>
              <a:gd name="connsiteX2" fmla="*/ 694690 w 694690"/>
              <a:gd name="connsiteY2" fmla="*/ 0 h 867267"/>
              <a:gd name="connsiteX0" fmla="*/ 0 w 694690"/>
              <a:gd name="connsiteY0" fmla="*/ 867267 h 867267"/>
              <a:gd name="connsiteX1" fmla="*/ 0 w 694690"/>
              <a:gd name="connsiteY1" fmla="*/ 181610 h 867267"/>
              <a:gd name="connsiteX2" fmla="*/ 694690 w 694690"/>
              <a:gd name="connsiteY2" fmla="*/ 0 h 867267"/>
              <a:gd name="connsiteX0" fmla="*/ 3965 w 698655"/>
              <a:gd name="connsiteY0" fmla="*/ 1016701 h 1016701"/>
              <a:gd name="connsiteX1" fmla="*/ -1 w 698655"/>
              <a:gd name="connsiteY1" fmla="*/ 0 h 1016701"/>
              <a:gd name="connsiteX2" fmla="*/ 698655 w 698655"/>
              <a:gd name="connsiteY2" fmla="*/ 149434 h 1016701"/>
              <a:gd name="connsiteX0" fmla="*/ 0 w 812917"/>
              <a:gd name="connsiteY0" fmla="*/ 1007692 h 1007693"/>
              <a:gd name="connsiteX1" fmla="*/ 114261 w 812917"/>
              <a:gd name="connsiteY1" fmla="*/ 0 h 1007693"/>
              <a:gd name="connsiteX2" fmla="*/ 812917 w 812917"/>
              <a:gd name="connsiteY2" fmla="*/ 149434 h 1007693"/>
              <a:gd name="connsiteX0" fmla="*/ 0 w 812917"/>
              <a:gd name="connsiteY0" fmla="*/ 858258 h 858259"/>
              <a:gd name="connsiteX1" fmla="*/ 375416 w 812917"/>
              <a:gd name="connsiteY1" fmla="*/ 256197 h 858259"/>
              <a:gd name="connsiteX2" fmla="*/ 812917 w 812917"/>
              <a:gd name="connsiteY2" fmla="*/ 0 h 858259"/>
              <a:gd name="connsiteX0" fmla="*/ 0 w 644127"/>
              <a:gd name="connsiteY0" fmla="*/ 602058 h 602059"/>
              <a:gd name="connsiteX1" fmla="*/ 375416 w 644127"/>
              <a:gd name="connsiteY1" fmla="*/ -3 h 602059"/>
              <a:gd name="connsiteX2" fmla="*/ 644127 w 644127"/>
              <a:gd name="connsiteY2" fmla="*/ 180609 h 602059"/>
              <a:gd name="connsiteX0" fmla="*/ 0 w 646283"/>
              <a:gd name="connsiteY0" fmla="*/ 602063 h 602064"/>
              <a:gd name="connsiteX1" fmla="*/ 375416 w 646283"/>
              <a:gd name="connsiteY1" fmla="*/ 2 h 602064"/>
              <a:gd name="connsiteX2" fmla="*/ 646284 w 646283"/>
              <a:gd name="connsiteY2" fmla="*/ 142175 h 602064"/>
            </a:gdLst>
            <a:ahLst/>
            <a:cxnLst>
              <a:cxn ang="0">
                <a:pos x="connsiteX0" y="connsiteY0"/>
              </a:cxn>
              <a:cxn ang="0">
                <a:pos x="connsiteX1" y="connsiteY1"/>
              </a:cxn>
              <a:cxn ang="0">
                <a:pos x="connsiteX2" y="connsiteY2"/>
              </a:cxn>
            </a:cxnLst>
            <a:rect l="l" t="t" r="r" b="b"/>
            <a:pathLst>
              <a:path w="646283" h="602064">
                <a:moveTo>
                  <a:pt x="0" y="602063"/>
                </a:moveTo>
                <a:lnTo>
                  <a:pt x="375416" y="2"/>
                </a:lnTo>
                <a:lnTo>
                  <a:pt x="646284" y="142175"/>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52" name="Straight Connector 51"/>
          <p:cNvCxnSpPr/>
          <p:nvPr/>
        </p:nvCxnSpPr>
        <p:spPr>
          <a:xfrm>
            <a:off x="6946616" y="5283462"/>
            <a:ext cx="139984" cy="29104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232573" y="5158619"/>
            <a:ext cx="187402" cy="23015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793056" y="4418370"/>
            <a:ext cx="234138" cy="7504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1"/>
          <p:cNvSpPr/>
          <p:nvPr/>
        </p:nvSpPr>
        <p:spPr>
          <a:xfrm rot="539821" flipV="1">
            <a:off x="7844617" y="3245131"/>
            <a:ext cx="244753" cy="714972"/>
          </a:xfrm>
          <a:custGeom>
            <a:avLst/>
            <a:gdLst>
              <a:gd name="connsiteX0" fmla="*/ 0 w 1123950"/>
              <a:gd name="connsiteY0" fmla="*/ 0 h 685657"/>
              <a:gd name="connsiteX1" fmla="*/ 1123950 w 1123950"/>
              <a:gd name="connsiteY1" fmla="*/ 0 h 685657"/>
              <a:gd name="connsiteX2" fmla="*/ 1123950 w 1123950"/>
              <a:gd name="connsiteY2" fmla="*/ 685657 h 685657"/>
              <a:gd name="connsiteX3" fmla="*/ 0 w 1123950"/>
              <a:gd name="connsiteY3" fmla="*/ 685657 h 685657"/>
              <a:gd name="connsiteX4" fmla="*/ 0 w 1123950"/>
              <a:gd name="connsiteY4" fmla="*/ 0 h 685657"/>
              <a:gd name="connsiteX0" fmla="*/ 0 w 1123950"/>
              <a:gd name="connsiteY0" fmla="*/ 0 h 685657"/>
              <a:gd name="connsiteX1" fmla="*/ 1123950 w 1123950"/>
              <a:gd name="connsiteY1" fmla="*/ 0 h 685657"/>
              <a:gd name="connsiteX2" fmla="*/ 0 w 1123950"/>
              <a:gd name="connsiteY2" fmla="*/ 685657 h 685657"/>
              <a:gd name="connsiteX3" fmla="*/ 0 w 1123950"/>
              <a:gd name="connsiteY3" fmla="*/ 0 h 685657"/>
              <a:gd name="connsiteX0" fmla="*/ 0 w 1215390"/>
              <a:gd name="connsiteY0" fmla="*/ 685657 h 685657"/>
              <a:gd name="connsiteX1" fmla="*/ 0 w 1215390"/>
              <a:gd name="connsiteY1" fmla="*/ 0 h 685657"/>
              <a:gd name="connsiteX2" fmla="*/ 1215390 w 1215390"/>
              <a:gd name="connsiteY2" fmla="*/ 91440 h 685657"/>
              <a:gd name="connsiteX0" fmla="*/ 0 w 694690"/>
              <a:gd name="connsiteY0" fmla="*/ 867267 h 867267"/>
              <a:gd name="connsiteX1" fmla="*/ 0 w 694690"/>
              <a:gd name="connsiteY1" fmla="*/ 181610 h 867267"/>
              <a:gd name="connsiteX2" fmla="*/ 694690 w 694690"/>
              <a:gd name="connsiteY2" fmla="*/ 0 h 867267"/>
              <a:gd name="connsiteX0" fmla="*/ 0 w 694690"/>
              <a:gd name="connsiteY0" fmla="*/ 867267 h 867267"/>
              <a:gd name="connsiteX1" fmla="*/ 0 w 694690"/>
              <a:gd name="connsiteY1" fmla="*/ 181610 h 867267"/>
              <a:gd name="connsiteX2" fmla="*/ 694690 w 694690"/>
              <a:gd name="connsiteY2" fmla="*/ 0 h 867267"/>
              <a:gd name="connsiteX0" fmla="*/ 3965 w 698655"/>
              <a:gd name="connsiteY0" fmla="*/ 1016701 h 1016701"/>
              <a:gd name="connsiteX1" fmla="*/ -1 w 698655"/>
              <a:gd name="connsiteY1" fmla="*/ 0 h 1016701"/>
              <a:gd name="connsiteX2" fmla="*/ 698655 w 698655"/>
              <a:gd name="connsiteY2" fmla="*/ 149434 h 1016701"/>
              <a:gd name="connsiteX0" fmla="*/ 0 w 812917"/>
              <a:gd name="connsiteY0" fmla="*/ 1007692 h 1007693"/>
              <a:gd name="connsiteX1" fmla="*/ 114261 w 812917"/>
              <a:gd name="connsiteY1" fmla="*/ 0 h 1007693"/>
              <a:gd name="connsiteX2" fmla="*/ 812917 w 812917"/>
              <a:gd name="connsiteY2" fmla="*/ 149434 h 1007693"/>
              <a:gd name="connsiteX0" fmla="*/ 0 w 812917"/>
              <a:gd name="connsiteY0" fmla="*/ 858258 h 858259"/>
              <a:gd name="connsiteX1" fmla="*/ 375416 w 812917"/>
              <a:gd name="connsiteY1" fmla="*/ 256197 h 858259"/>
              <a:gd name="connsiteX2" fmla="*/ 812917 w 812917"/>
              <a:gd name="connsiteY2" fmla="*/ 0 h 858259"/>
              <a:gd name="connsiteX0" fmla="*/ 0 w 644127"/>
              <a:gd name="connsiteY0" fmla="*/ 602058 h 602059"/>
              <a:gd name="connsiteX1" fmla="*/ 375416 w 644127"/>
              <a:gd name="connsiteY1" fmla="*/ -3 h 602059"/>
              <a:gd name="connsiteX2" fmla="*/ 644127 w 644127"/>
              <a:gd name="connsiteY2" fmla="*/ 180609 h 602059"/>
              <a:gd name="connsiteX0" fmla="*/ 0 w 646283"/>
              <a:gd name="connsiteY0" fmla="*/ 602063 h 602064"/>
              <a:gd name="connsiteX1" fmla="*/ 375416 w 646283"/>
              <a:gd name="connsiteY1" fmla="*/ 2 h 602064"/>
              <a:gd name="connsiteX2" fmla="*/ 646284 w 646283"/>
              <a:gd name="connsiteY2" fmla="*/ 142175 h 602064"/>
              <a:gd name="connsiteX0" fmla="*/ 0 w 646285"/>
              <a:gd name="connsiteY0" fmla="*/ 459886 h 1066511"/>
              <a:gd name="connsiteX1" fmla="*/ 493772 w 646285"/>
              <a:gd name="connsiteY1" fmla="*/ 1066510 h 1066511"/>
              <a:gd name="connsiteX2" fmla="*/ 646284 w 646285"/>
              <a:gd name="connsiteY2" fmla="*/ -2 h 1066511"/>
              <a:gd name="connsiteX0" fmla="*/ 0 w 646283"/>
              <a:gd name="connsiteY0" fmla="*/ 459886 h 1001056"/>
              <a:gd name="connsiteX1" fmla="*/ 464862 w 646283"/>
              <a:gd name="connsiteY1" fmla="*/ 1001058 h 1001056"/>
              <a:gd name="connsiteX2" fmla="*/ 646284 w 646283"/>
              <a:gd name="connsiteY2" fmla="*/ -2 h 1001056"/>
              <a:gd name="connsiteX0" fmla="*/ 0 w 464861"/>
              <a:gd name="connsiteY0" fmla="*/ -1 h 3895028"/>
              <a:gd name="connsiteX1" fmla="*/ 464862 w 464861"/>
              <a:gd name="connsiteY1" fmla="*/ 541171 h 3895028"/>
              <a:gd name="connsiteX2" fmla="*/ 280928 w 464861"/>
              <a:gd name="connsiteY2" fmla="*/ 3895030 h 3895028"/>
              <a:gd name="connsiteX0" fmla="*/ 0 w 472504"/>
              <a:gd name="connsiteY0" fmla="*/ -1 h 3895028"/>
              <a:gd name="connsiteX1" fmla="*/ 472504 w 472504"/>
              <a:gd name="connsiteY1" fmla="*/ 570854 h 3895028"/>
              <a:gd name="connsiteX2" fmla="*/ 280928 w 472504"/>
              <a:gd name="connsiteY2" fmla="*/ 3895030 h 3895028"/>
            </a:gdLst>
            <a:ahLst/>
            <a:cxnLst>
              <a:cxn ang="0">
                <a:pos x="connsiteX0" y="connsiteY0"/>
              </a:cxn>
              <a:cxn ang="0">
                <a:pos x="connsiteX1" y="connsiteY1"/>
              </a:cxn>
              <a:cxn ang="0">
                <a:pos x="connsiteX2" y="connsiteY2"/>
              </a:cxn>
            </a:cxnLst>
            <a:rect l="l" t="t" r="r" b="b"/>
            <a:pathLst>
              <a:path w="472504" h="3895028">
                <a:moveTo>
                  <a:pt x="0" y="-1"/>
                </a:moveTo>
                <a:lnTo>
                  <a:pt x="472504" y="570854"/>
                </a:lnTo>
                <a:lnTo>
                  <a:pt x="280928" y="389503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076029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556171" cy="1097279"/>
          </a:xfrm>
        </p:spPr>
        <p:txBody>
          <a:bodyPr/>
          <a:lstStyle/>
          <a:p>
            <a:r>
              <a:rPr lang="en-US" dirty="0"/>
              <a:t>7.1.4 Ethnically Complex Brazil </a:t>
            </a:r>
            <a:r>
              <a:rPr lang="en-US" sz="2000" b="0" dirty="0"/>
              <a:t>(3 of 5)</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6"/>
            <a:ext cx="8229600" cy="763964"/>
          </a:xfrm>
        </p:spPr>
        <p:txBody>
          <a:bodyPr/>
          <a:lstStyle/>
          <a:p>
            <a:pPr marL="432" indent="0">
              <a:buNone/>
            </a:pPr>
            <a:r>
              <a:rPr lang="en-US" sz="2200" b="1" dirty="0"/>
              <a:t>Figure 7-14: </a:t>
            </a:r>
            <a:r>
              <a:rPr lang="en-US" sz="2200" dirty="0"/>
              <a:t>Brazil is a multiracial and multiethnic society, as seen in this image of schoolchildren in the capital of Brasília.</a:t>
            </a:r>
          </a:p>
        </p:txBody>
      </p:sp>
      <p:pic>
        <p:nvPicPr>
          <p:cNvPr id="4" name="Picture 3" descr="A group of school children in Brazil.">
            <a:extLst>
              <a:ext uri="{FF2B5EF4-FFF2-40B4-BE49-F238E27FC236}">
                <a16:creationId xmlns:a16="http://schemas.microsoft.com/office/drawing/2014/main" id="{B19A58A7-2C1E-4EB7-ACAC-758FBE6431AF}"/>
              </a:ext>
            </a:extLst>
          </p:cNvPr>
          <p:cNvPicPr>
            <a:picLocks noChangeAspect="1"/>
          </p:cNvPicPr>
          <p:nvPr/>
        </p:nvPicPr>
        <p:blipFill>
          <a:blip r:embed="rId2"/>
          <a:stretch>
            <a:fillRect/>
          </a:stretch>
        </p:blipFill>
        <p:spPr>
          <a:xfrm>
            <a:off x="2080409" y="2400150"/>
            <a:ext cx="4983182" cy="3944393"/>
          </a:xfrm>
          <a:prstGeom prst="rect">
            <a:avLst/>
          </a:prstGeom>
        </p:spPr>
      </p:pic>
    </p:spTree>
    <p:extLst>
      <p:ext uri="{BB962C8B-B14F-4D97-AF65-F5344CB8AC3E}">
        <p14:creationId xmlns:p14="http://schemas.microsoft.com/office/powerpoint/2010/main" val="2781319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556171" cy="1097279"/>
          </a:xfrm>
        </p:spPr>
        <p:txBody>
          <a:bodyPr/>
          <a:lstStyle/>
          <a:p>
            <a:r>
              <a:rPr lang="en-US" dirty="0"/>
              <a:t>7.1.4 Ethnically Complex Brazil </a:t>
            </a:r>
            <a:r>
              <a:rPr lang="en-US" sz="2000" b="0" dirty="0"/>
              <a:t>(4 of 5)</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5"/>
            <a:ext cx="8229600" cy="775669"/>
          </a:xfrm>
        </p:spPr>
        <p:txBody>
          <a:bodyPr/>
          <a:lstStyle/>
          <a:p>
            <a:pPr marL="432" indent="0">
              <a:buNone/>
            </a:pPr>
            <a:r>
              <a:rPr lang="en-US" sz="2200" b="1" dirty="0"/>
              <a:t>Figure 7-15:</a:t>
            </a:r>
            <a:r>
              <a:rPr lang="en-US" sz="2200" dirty="0"/>
              <a:t> Northern Brazil is majority brown (pardo); the south is majority white (branco).</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078" y="2372556"/>
            <a:ext cx="7573845" cy="4035992"/>
          </a:xfrm>
          <a:prstGeom prst="rect">
            <a:avLst/>
          </a:prstGeom>
        </p:spPr>
      </p:pic>
      <p:sp>
        <p:nvSpPr>
          <p:cNvPr id="127" name="Rectangle 123"/>
          <p:cNvSpPr>
            <a:spLocks noChangeArrowheads="1"/>
          </p:cNvSpPr>
          <p:nvPr/>
        </p:nvSpPr>
        <p:spPr bwMode="auto">
          <a:xfrm>
            <a:off x="5140325" y="4808538"/>
            <a:ext cx="89447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mj-lt"/>
              </a:rPr>
              <a:t>80 and above</a:t>
            </a:r>
            <a:endParaRPr kumimoji="0" lang="en-US" altLang="en-US" sz="1100" b="1" i="0" u="none" strike="noStrike" cap="none" normalizeH="0" baseline="0">
              <a:ln>
                <a:noFill/>
              </a:ln>
              <a:solidFill>
                <a:schemeClr val="tx1"/>
              </a:solidFill>
              <a:effectLst/>
              <a:latin typeface="+mj-lt"/>
            </a:endParaRPr>
          </a:p>
        </p:txBody>
      </p:sp>
      <p:sp>
        <p:nvSpPr>
          <p:cNvPr id="128" name="Rectangle 124"/>
          <p:cNvSpPr>
            <a:spLocks noChangeArrowheads="1"/>
          </p:cNvSpPr>
          <p:nvPr/>
        </p:nvSpPr>
        <p:spPr bwMode="auto">
          <a:xfrm>
            <a:off x="5140325" y="5032376"/>
            <a:ext cx="50975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mj-lt"/>
              </a:rPr>
              <a:t>60–79.9</a:t>
            </a:r>
            <a:endParaRPr kumimoji="0" lang="en-US" altLang="en-US" sz="1100" b="1" i="0" u="none" strike="noStrike" cap="none" normalizeH="0" baseline="0">
              <a:ln>
                <a:noFill/>
              </a:ln>
              <a:solidFill>
                <a:schemeClr val="tx1"/>
              </a:solidFill>
              <a:effectLst/>
              <a:latin typeface="+mj-lt"/>
            </a:endParaRPr>
          </a:p>
        </p:txBody>
      </p:sp>
      <p:sp>
        <p:nvSpPr>
          <p:cNvPr id="129" name="Rectangle 125"/>
          <p:cNvSpPr>
            <a:spLocks noChangeArrowheads="1"/>
          </p:cNvSpPr>
          <p:nvPr/>
        </p:nvSpPr>
        <p:spPr bwMode="auto">
          <a:xfrm>
            <a:off x="5140325" y="5257801"/>
            <a:ext cx="50975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mj-lt"/>
              </a:rPr>
              <a:t>40–59.9</a:t>
            </a:r>
            <a:endParaRPr kumimoji="0" lang="en-US" altLang="en-US" sz="1100" b="1" i="0" u="none" strike="noStrike" cap="none" normalizeH="0" baseline="0">
              <a:ln>
                <a:noFill/>
              </a:ln>
              <a:solidFill>
                <a:schemeClr val="tx1"/>
              </a:solidFill>
              <a:effectLst/>
              <a:latin typeface="+mj-lt"/>
            </a:endParaRPr>
          </a:p>
        </p:txBody>
      </p:sp>
      <p:sp>
        <p:nvSpPr>
          <p:cNvPr id="130" name="Rectangle 126"/>
          <p:cNvSpPr>
            <a:spLocks noChangeArrowheads="1"/>
          </p:cNvSpPr>
          <p:nvPr/>
        </p:nvSpPr>
        <p:spPr bwMode="auto">
          <a:xfrm>
            <a:off x="5140325" y="5481638"/>
            <a:ext cx="50975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mj-lt"/>
              </a:rPr>
              <a:t>20–39.9</a:t>
            </a:r>
            <a:endParaRPr kumimoji="0" lang="en-US" altLang="en-US" sz="1100" b="1" i="0" u="none" strike="noStrike" cap="none" normalizeH="0" baseline="0">
              <a:ln>
                <a:noFill/>
              </a:ln>
              <a:solidFill>
                <a:schemeClr val="tx1"/>
              </a:solidFill>
              <a:effectLst/>
              <a:latin typeface="+mj-lt"/>
            </a:endParaRPr>
          </a:p>
        </p:txBody>
      </p:sp>
      <p:sp>
        <p:nvSpPr>
          <p:cNvPr id="131" name="Rectangle 127"/>
          <p:cNvSpPr>
            <a:spLocks noChangeArrowheads="1"/>
          </p:cNvSpPr>
          <p:nvPr/>
        </p:nvSpPr>
        <p:spPr bwMode="auto">
          <a:xfrm>
            <a:off x="5140325" y="5705476"/>
            <a:ext cx="59471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mj-lt"/>
              </a:rPr>
              <a:t>below 20</a:t>
            </a:r>
            <a:endParaRPr kumimoji="0" lang="en-US" altLang="en-US" sz="1100" b="1" i="0" u="none" strike="noStrike" cap="none" normalizeH="0" baseline="0">
              <a:ln>
                <a:noFill/>
              </a:ln>
              <a:solidFill>
                <a:schemeClr val="tx1"/>
              </a:solidFill>
              <a:effectLst/>
              <a:latin typeface="+mj-lt"/>
            </a:endParaRPr>
          </a:p>
        </p:txBody>
      </p:sp>
      <p:sp>
        <p:nvSpPr>
          <p:cNvPr id="132" name="Rectangle 128"/>
          <p:cNvSpPr>
            <a:spLocks noChangeArrowheads="1"/>
          </p:cNvSpPr>
          <p:nvPr/>
        </p:nvSpPr>
        <p:spPr bwMode="auto">
          <a:xfrm>
            <a:off x="4824413" y="4448176"/>
            <a:ext cx="10980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Arial Black" panose="020B0A04020102020204" pitchFamily="34" charset="0"/>
              </a:rPr>
              <a:t>Percent </a:t>
            </a:r>
            <a:r>
              <a:rPr kumimoji="0" lang="en-US" altLang="en-US" sz="1100" b="1" i="0" u="none" strike="noStrike" cap="none" normalizeH="0" baseline="0" dirty="0" err="1">
                <a:ln>
                  <a:noFill/>
                </a:ln>
                <a:solidFill>
                  <a:srgbClr val="000000"/>
                </a:solidFill>
                <a:effectLst/>
                <a:latin typeface="Arial Black" panose="020B0A04020102020204" pitchFamily="34" charset="0"/>
              </a:rPr>
              <a:t>pardo</a:t>
            </a:r>
            <a:endParaRPr kumimoji="0" lang="en-US" altLang="en-US" sz="1100" b="1" i="0" u="none" strike="noStrike" cap="none" normalizeH="0" baseline="0" dirty="0">
              <a:ln>
                <a:noFill/>
              </a:ln>
              <a:solidFill>
                <a:srgbClr val="000000"/>
              </a:solidFill>
              <a:effectLst/>
              <a:latin typeface="Arial Black" panose="020B0A040201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Arial Black" panose="020B0A04020102020204" pitchFamily="34" charset="0"/>
              </a:rPr>
              <a:t>(brown/mixed)</a:t>
            </a:r>
            <a:endParaRPr kumimoji="0" lang="en-US" altLang="en-US" b="1" i="0" u="none" strike="noStrike" cap="none" normalizeH="0" baseline="0" dirty="0">
              <a:ln>
                <a:noFill/>
              </a:ln>
              <a:solidFill>
                <a:schemeClr val="tx1"/>
              </a:solidFill>
              <a:effectLst/>
              <a:latin typeface="Arial Black" panose="020B0A04020102020204" pitchFamily="34" charset="0"/>
            </a:endParaRPr>
          </a:p>
        </p:txBody>
      </p:sp>
      <p:sp>
        <p:nvSpPr>
          <p:cNvPr id="134" name="Rectangle 130"/>
          <p:cNvSpPr>
            <a:spLocks noChangeArrowheads="1"/>
          </p:cNvSpPr>
          <p:nvPr/>
        </p:nvSpPr>
        <p:spPr bwMode="auto">
          <a:xfrm>
            <a:off x="1354138" y="4808538"/>
            <a:ext cx="89447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mj-lt"/>
              </a:rPr>
              <a:t>80 and above</a:t>
            </a:r>
            <a:endParaRPr kumimoji="0" lang="en-US" altLang="en-US" sz="1100" b="1" i="0" u="none" strike="noStrike" cap="none" normalizeH="0" baseline="0">
              <a:ln>
                <a:noFill/>
              </a:ln>
              <a:solidFill>
                <a:schemeClr val="tx1"/>
              </a:solidFill>
              <a:effectLst/>
              <a:latin typeface="+mj-lt"/>
            </a:endParaRPr>
          </a:p>
        </p:txBody>
      </p:sp>
      <p:sp>
        <p:nvSpPr>
          <p:cNvPr id="135" name="Rectangle 131"/>
          <p:cNvSpPr>
            <a:spLocks noChangeArrowheads="1"/>
          </p:cNvSpPr>
          <p:nvPr/>
        </p:nvSpPr>
        <p:spPr bwMode="auto">
          <a:xfrm>
            <a:off x="1354138" y="5033963"/>
            <a:ext cx="50975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mj-lt"/>
              </a:rPr>
              <a:t>60–79.9</a:t>
            </a:r>
            <a:endParaRPr kumimoji="0" lang="en-US" altLang="en-US" sz="1100" b="1" i="0" u="none" strike="noStrike" cap="none" normalizeH="0" baseline="0">
              <a:ln>
                <a:noFill/>
              </a:ln>
              <a:solidFill>
                <a:schemeClr val="tx1"/>
              </a:solidFill>
              <a:effectLst/>
              <a:latin typeface="+mj-lt"/>
            </a:endParaRPr>
          </a:p>
        </p:txBody>
      </p:sp>
      <p:sp>
        <p:nvSpPr>
          <p:cNvPr id="136" name="Rectangle 132"/>
          <p:cNvSpPr>
            <a:spLocks noChangeArrowheads="1"/>
          </p:cNvSpPr>
          <p:nvPr/>
        </p:nvSpPr>
        <p:spPr bwMode="auto">
          <a:xfrm>
            <a:off x="1354138" y="5257801"/>
            <a:ext cx="50975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mj-lt"/>
              </a:rPr>
              <a:t>40–59.9</a:t>
            </a:r>
            <a:endParaRPr kumimoji="0" lang="en-US" altLang="en-US" sz="1100" b="1" i="0" u="none" strike="noStrike" cap="none" normalizeH="0" baseline="0">
              <a:ln>
                <a:noFill/>
              </a:ln>
              <a:solidFill>
                <a:schemeClr val="tx1"/>
              </a:solidFill>
              <a:effectLst/>
              <a:latin typeface="+mj-lt"/>
            </a:endParaRPr>
          </a:p>
        </p:txBody>
      </p:sp>
      <p:sp>
        <p:nvSpPr>
          <p:cNvPr id="137" name="Rectangle 133"/>
          <p:cNvSpPr>
            <a:spLocks noChangeArrowheads="1"/>
          </p:cNvSpPr>
          <p:nvPr/>
        </p:nvSpPr>
        <p:spPr bwMode="auto">
          <a:xfrm>
            <a:off x="1354138" y="5481638"/>
            <a:ext cx="50975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mj-lt"/>
              </a:rPr>
              <a:t>20–39.9</a:t>
            </a:r>
            <a:endParaRPr kumimoji="0" lang="en-US" altLang="en-US" sz="1100" b="1" i="0" u="none" strike="noStrike" cap="none" normalizeH="0" baseline="0">
              <a:ln>
                <a:noFill/>
              </a:ln>
              <a:solidFill>
                <a:schemeClr val="tx1"/>
              </a:solidFill>
              <a:effectLst/>
              <a:latin typeface="+mj-lt"/>
            </a:endParaRPr>
          </a:p>
        </p:txBody>
      </p:sp>
      <p:sp>
        <p:nvSpPr>
          <p:cNvPr id="138" name="Rectangle 134"/>
          <p:cNvSpPr>
            <a:spLocks noChangeArrowheads="1"/>
          </p:cNvSpPr>
          <p:nvPr/>
        </p:nvSpPr>
        <p:spPr bwMode="auto">
          <a:xfrm>
            <a:off x="1354138" y="5705476"/>
            <a:ext cx="59471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mj-lt"/>
              </a:rPr>
              <a:t>below 20</a:t>
            </a:r>
            <a:endParaRPr kumimoji="0" lang="en-US" altLang="en-US" sz="1100" b="1" i="0" u="none" strike="noStrike" cap="none" normalizeH="0" baseline="0">
              <a:ln>
                <a:noFill/>
              </a:ln>
              <a:solidFill>
                <a:schemeClr val="tx1"/>
              </a:solidFill>
              <a:effectLst/>
              <a:latin typeface="+mj-lt"/>
            </a:endParaRPr>
          </a:p>
        </p:txBody>
      </p:sp>
      <p:sp>
        <p:nvSpPr>
          <p:cNvPr id="139" name="Rectangle 135"/>
          <p:cNvSpPr>
            <a:spLocks noChangeArrowheads="1"/>
          </p:cNvSpPr>
          <p:nvPr/>
        </p:nvSpPr>
        <p:spPr bwMode="auto">
          <a:xfrm>
            <a:off x="1035050" y="4448176"/>
            <a:ext cx="11878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Arial Black" panose="020B0A04020102020204" pitchFamily="34" charset="0"/>
              </a:rPr>
              <a:t>Percent </a:t>
            </a:r>
            <a:r>
              <a:rPr kumimoji="0" lang="en-US" altLang="en-US" sz="1100" b="1" i="0" u="none" strike="noStrike" cap="none" normalizeH="0" baseline="0" dirty="0" err="1">
                <a:ln>
                  <a:noFill/>
                </a:ln>
                <a:solidFill>
                  <a:srgbClr val="000000"/>
                </a:solidFill>
                <a:effectLst/>
                <a:latin typeface="Arial Black" panose="020B0A04020102020204" pitchFamily="34" charset="0"/>
              </a:rPr>
              <a:t>branco</a:t>
            </a:r>
            <a:endParaRPr kumimoji="0" lang="en-US" altLang="en-US" sz="1100" b="1" i="0" u="none" strike="noStrike" cap="none" normalizeH="0" baseline="0" dirty="0">
              <a:ln>
                <a:noFill/>
              </a:ln>
              <a:solidFill>
                <a:srgbClr val="000000"/>
              </a:solidFill>
              <a:effectLst/>
              <a:latin typeface="Arial Black" panose="020B0A040201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Arial Black" panose="020B0A04020102020204" pitchFamily="34" charset="0"/>
              </a:rPr>
              <a:t>(white)</a:t>
            </a:r>
            <a:endParaRPr kumimoji="0" lang="en-US" altLang="en-US" b="1" i="0" u="none" strike="noStrike" cap="none" normalizeH="0" baseline="0" dirty="0">
              <a:ln>
                <a:noFill/>
              </a:ln>
              <a:solidFill>
                <a:schemeClr val="tx1"/>
              </a:solidFill>
              <a:effectLst/>
              <a:latin typeface="Arial Black" panose="020B0A04020102020204" pitchFamily="34" charset="0"/>
            </a:endParaRPr>
          </a:p>
        </p:txBody>
      </p:sp>
      <p:sp>
        <p:nvSpPr>
          <p:cNvPr id="141" name="Rectangle 137"/>
          <p:cNvSpPr>
            <a:spLocks noChangeArrowheads="1"/>
          </p:cNvSpPr>
          <p:nvPr/>
        </p:nvSpPr>
        <p:spPr bwMode="auto">
          <a:xfrm>
            <a:off x="2155825" y="5884863"/>
            <a:ext cx="2047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mj-lt"/>
              </a:rPr>
              <a:t>(a)</a:t>
            </a:r>
            <a:endParaRPr kumimoji="0" lang="en-US" altLang="en-US" sz="1800" b="1" i="0" u="none" strike="noStrike" cap="none" normalizeH="0" baseline="0">
              <a:ln>
                <a:noFill/>
              </a:ln>
              <a:solidFill>
                <a:schemeClr val="tx1"/>
              </a:solidFill>
              <a:effectLst/>
              <a:latin typeface="+mj-lt"/>
            </a:endParaRPr>
          </a:p>
        </p:txBody>
      </p:sp>
      <p:sp>
        <p:nvSpPr>
          <p:cNvPr id="142" name="Rectangle 138"/>
          <p:cNvSpPr>
            <a:spLocks noChangeArrowheads="1"/>
          </p:cNvSpPr>
          <p:nvPr/>
        </p:nvSpPr>
        <p:spPr bwMode="auto">
          <a:xfrm>
            <a:off x="5916613" y="5884863"/>
            <a:ext cx="2143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mj-lt"/>
              </a:rPr>
              <a:t>(b)</a:t>
            </a:r>
            <a:endParaRPr kumimoji="0" lang="en-US" altLang="en-US" sz="1800" b="1" i="0" u="none" strike="noStrike" cap="none" normalizeH="0" baseline="0">
              <a:ln>
                <a:noFill/>
              </a:ln>
              <a:solidFill>
                <a:schemeClr val="tx1"/>
              </a:solidFill>
              <a:effectLst/>
              <a:latin typeface="+mj-lt"/>
            </a:endParaRPr>
          </a:p>
        </p:txBody>
      </p:sp>
      <p:sp>
        <p:nvSpPr>
          <p:cNvPr id="143" name="Rectangle 127"/>
          <p:cNvSpPr>
            <a:spLocks noChangeArrowheads="1"/>
          </p:cNvSpPr>
          <p:nvPr/>
        </p:nvSpPr>
        <p:spPr bwMode="auto">
          <a:xfrm>
            <a:off x="6702812" y="5829887"/>
            <a:ext cx="84638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100" b="1">
                <a:solidFill>
                  <a:srgbClr val="000000"/>
                </a:solidFill>
                <a:effectLst>
                  <a:glow rad="50800">
                    <a:schemeClr val="bg1">
                      <a:alpha val="69000"/>
                    </a:schemeClr>
                  </a:glow>
                </a:effectLst>
                <a:latin typeface="+mj-lt"/>
              </a:rPr>
              <a:t>Porto Alegre</a:t>
            </a:r>
            <a:endParaRPr kumimoji="0" lang="en-US" altLang="en-US" sz="1100" b="1" i="0" u="none" strike="noStrike" cap="none" normalizeH="0" baseline="0" dirty="0">
              <a:ln>
                <a:noFill/>
              </a:ln>
              <a:solidFill>
                <a:schemeClr val="tx1"/>
              </a:solidFill>
              <a:effectLst>
                <a:glow rad="50800">
                  <a:schemeClr val="bg1">
                    <a:alpha val="69000"/>
                  </a:schemeClr>
                </a:glow>
              </a:effectLst>
              <a:latin typeface="+mj-lt"/>
            </a:endParaRPr>
          </a:p>
        </p:txBody>
      </p:sp>
      <p:sp>
        <p:nvSpPr>
          <p:cNvPr id="144" name="Rectangle 127"/>
          <p:cNvSpPr>
            <a:spLocks noChangeArrowheads="1"/>
          </p:cNvSpPr>
          <p:nvPr/>
        </p:nvSpPr>
        <p:spPr bwMode="auto">
          <a:xfrm>
            <a:off x="7111716" y="5147178"/>
            <a:ext cx="68287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100" b="1" dirty="0">
                <a:solidFill>
                  <a:srgbClr val="000000"/>
                </a:solidFill>
                <a:effectLst>
                  <a:glow rad="50800">
                    <a:schemeClr val="bg1">
                      <a:alpha val="69000"/>
                    </a:schemeClr>
                  </a:glow>
                </a:effectLst>
                <a:latin typeface="+mj-lt"/>
              </a:rPr>
              <a:t>São Paulo</a:t>
            </a:r>
            <a:endParaRPr kumimoji="0" lang="en-US" altLang="en-US" sz="1100" b="1" i="0" u="none" strike="noStrike" cap="none" normalizeH="0" baseline="0" dirty="0">
              <a:ln>
                <a:noFill/>
              </a:ln>
              <a:solidFill>
                <a:schemeClr val="tx1"/>
              </a:solidFill>
              <a:effectLst>
                <a:glow rad="50800">
                  <a:schemeClr val="bg1">
                    <a:alpha val="69000"/>
                  </a:schemeClr>
                </a:glow>
              </a:effectLst>
              <a:latin typeface="+mj-lt"/>
            </a:endParaRPr>
          </a:p>
        </p:txBody>
      </p:sp>
      <p:sp>
        <p:nvSpPr>
          <p:cNvPr id="145" name="Rectangle 127"/>
          <p:cNvSpPr>
            <a:spLocks noChangeArrowheads="1"/>
          </p:cNvSpPr>
          <p:nvPr/>
        </p:nvSpPr>
        <p:spPr bwMode="auto">
          <a:xfrm>
            <a:off x="7448392" y="4812158"/>
            <a:ext cx="4536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rad="50800">
                    <a:schemeClr val="bg1">
                      <a:alpha val="69000"/>
                    </a:schemeClr>
                  </a:glow>
                </a:effectLst>
                <a:latin typeface="+mj-lt"/>
              </a:rPr>
              <a:t>Rio de</a:t>
            </a:r>
          </a:p>
          <a:p>
            <a:pPr lvl="0"/>
            <a:r>
              <a:rPr lang="en-US" altLang="en-US" sz="1000" b="1" dirty="0">
                <a:solidFill>
                  <a:srgbClr val="000000"/>
                </a:solidFill>
                <a:effectLst>
                  <a:glow rad="50800">
                    <a:schemeClr val="bg1">
                      <a:alpha val="69000"/>
                    </a:schemeClr>
                  </a:glow>
                </a:effectLst>
                <a:latin typeface="+mj-lt"/>
              </a:rPr>
              <a:t>Janeiro</a:t>
            </a:r>
            <a:endParaRPr kumimoji="0" lang="en-US" altLang="en-US" sz="1000" b="1" i="0" u="none" strike="noStrike" cap="none" normalizeH="0" baseline="0" dirty="0">
              <a:ln>
                <a:noFill/>
              </a:ln>
              <a:solidFill>
                <a:schemeClr val="tx1"/>
              </a:solidFill>
              <a:effectLst>
                <a:glow rad="50800">
                  <a:schemeClr val="bg1">
                    <a:alpha val="69000"/>
                  </a:schemeClr>
                </a:glow>
              </a:effectLst>
              <a:latin typeface="+mj-lt"/>
            </a:endParaRPr>
          </a:p>
        </p:txBody>
      </p:sp>
      <p:sp>
        <p:nvSpPr>
          <p:cNvPr id="146" name="Rectangle 127"/>
          <p:cNvSpPr>
            <a:spLocks noChangeArrowheads="1"/>
          </p:cNvSpPr>
          <p:nvPr/>
        </p:nvSpPr>
        <p:spPr bwMode="auto">
          <a:xfrm>
            <a:off x="7093799" y="4371232"/>
            <a:ext cx="46006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rad="50800">
                    <a:schemeClr val="bg1">
                      <a:alpha val="69000"/>
                    </a:schemeClr>
                  </a:glow>
                </a:effectLst>
                <a:latin typeface="+mj-lt"/>
              </a:rPr>
              <a:t>Brasília</a:t>
            </a:r>
            <a:endParaRPr kumimoji="0" lang="en-US" altLang="en-US" sz="1000" b="1" i="0" u="none" strike="noStrike" cap="none" normalizeH="0" baseline="0" dirty="0">
              <a:ln>
                <a:noFill/>
              </a:ln>
              <a:solidFill>
                <a:schemeClr val="tx1"/>
              </a:solidFill>
              <a:effectLst>
                <a:glow rad="50800">
                  <a:schemeClr val="bg1">
                    <a:alpha val="69000"/>
                  </a:schemeClr>
                </a:glow>
              </a:effectLst>
              <a:latin typeface="+mj-lt"/>
            </a:endParaRPr>
          </a:p>
        </p:txBody>
      </p:sp>
      <p:sp>
        <p:nvSpPr>
          <p:cNvPr id="147" name="Rectangle 127"/>
          <p:cNvSpPr>
            <a:spLocks noChangeArrowheads="1"/>
          </p:cNvSpPr>
          <p:nvPr/>
        </p:nvSpPr>
        <p:spPr bwMode="auto">
          <a:xfrm>
            <a:off x="7203543" y="4013431"/>
            <a:ext cx="53860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rad="50800">
                    <a:schemeClr val="bg1">
                      <a:alpha val="69000"/>
                    </a:schemeClr>
                  </a:glow>
                </a:effectLst>
                <a:latin typeface="+mj-lt"/>
              </a:rPr>
              <a:t>Salvador</a:t>
            </a:r>
            <a:endParaRPr kumimoji="0" lang="en-US" altLang="en-US" sz="1000" b="1" i="0" u="none" strike="noStrike" cap="none" normalizeH="0" baseline="0" dirty="0">
              <a:ln>
                <a:noFill/>
              </a:ln>
              <a:solidFill>
                <a:schemeClr val="tx1"/>
              </a:solidFill>
              <a:effectLst>
                <a:glow rad="50800">
                  <a:schemeClr val="bg1">
                    <a:alpha val="69000"/>
                  </a:schemeClr>
                </a:glow>
              </a:effectLst>
              <a:latin typeface="+mj-lt"/>
            </a:endParaRPr>
          </a:p>
        </p:txBody>
      </p:sp>
      <p:sp>
        <p:nvSpPr>
          <p:cNvPr id="148" name="Rectangle 127"/>
          <p:cNvSpPr>
            <a:spLocks noChangeArrowheads="1"/>
          </p:cNvSpPr>
          <p:nvPr/>
        </p:nvSpPr>
        <p:spPr bwMode="auto">
          <a:xfrm>
            <a:off x="7727863" y="3675308"/>
            <a:ext cx="3831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rad="50800">
                    <a:schemeClr val="bg1">
                      <a:alpha val="69000"/>
                    </a:schemeClr>
                  </a:glow>
                </a:effectLst>
                <a:latin typeface="+mj-lt"/>
              </a:rPr>
              <a:t>Recife</a:t>
            </a:r>
            <a:endParaRPr kumimoji="0" lang="en-US" altLang="en-US" sz="1000" b="1" i="0" u="none" strike="noStrike" cap="none" normalizeH="0" baseline="0" dirty="0">
              <a:ln>
                <a:noFill/>
              </a:ln>
              <a:solidFill>
                <a:schemeClr val="tx1"/>
              </a:solidFill>
              <a:effectLst>
                <a:glow rad="50800">
                  <a:schemeClr val="bg1">
                    <a:alpha val="69000"/>
                  </a:schemeClr>
                </a:glow>
              </a:effectLst>
              <a:latin typeface="+mj-lt"/>
            </a:endParaRPr>
          </a:p>
        </p:txBody>
      </p:sp>
      <p:sp>
        <p:nvSpPr>
          <p:cNvPr id="149" name="Rectangle 127"/>
          <p:cNvSpPr>
            <a:spLocks noChangeArrowheads="1"/>
          </p:cNvSpPr>
          <p:nvPr/>
        </p:nvSpPr>
        <p:spPr bwMode="auto">
          <a:xfrm>
            <a:off x="5341012" y="3148478"/>
            <a:ext cx="50174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50" b="1" dirty="0">
                <a:solidFill>
                  <a:srgbClr val="000000"/>
                </a:solidFill>
                <a:effectLst>
                  <a:glow rad="50800">
                    <a:schemeClr val="bg1">
                      <a:alpha val="69000"/>
                    </a:schemeClr>
                  </a:glow>
                </a:effectLst>
                <a:latin typeface="+mj-lt"/>
              </a:rPr>
              <a:t>Manaus</a:t>
            </a:r>
            <a:endParaRPr kumimoji="0" lang="en-US" altLang="en-US" sz="1050" b="1" i="0" u="none" strike="noStrike" cap="none" normalizeH="0" baseline="0" dirty="0">
              <a:ln>
                <a:noFill/>
              </a:ln>
              <a:solidFill>
                <a:schemeClr val="tx1"/>
              </a:solidFill>
              <a:effectLst>
                <a:glow rad="50800">
                  <a:schemeClr val="bg1">
                    <a:alpha val="69000"/>
                  </a:schemeClr>
                </a:glow>
              </a:effectLst>
              <a:latin typeface="+mj-lt"/>
            </a:endParaRPr>
          </a:p>
        </p:txBody>
      </p:sp>
      <p:sp>
        <p:nvSpPr>
          <p:cNvPr id="150" name="Rectangle 127"/>
          <p:cNvSpPr>
            <a:spLocks noChangeArrowheads="1"/>
          </p:cNvSpPr>
          <p:nvPr/>
        </p:nvSpPr>
        <p:spPr bwMode="auto">
          <a:xfrm>
            <a:off x="3982112" y="3664319"/>
            <a:ext cx="40556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50" b="1" dirty="0">
                <a:solidFill>
                  <a:srgbClr val="000000"/>
                </a:solidFill>
                <a:effectLst>
                  <a:glow rad="50800">
                    <a:schemeClr val="bg1">
                      <a:alpha val="69000"/>
                    </a:schemeClr>
                  </a:glow>
                </a:effectLst>
                <a:latin typeface="+mj-lt"/>
              </a:rPr>
              <a:t>Recife</a:t>
            </a:r>
            <a:endParaRPr kumimoji="0" lang="en-US" altLang="en-US" sz="1050" b="1" i="0" u="none" strike="noStrike" cap="none" normalizeH="0" baseline="0" dirty="0">
              <a:ln>
                <a:noFill/>
              </a:ln>
              <a:solidFill>
                <a:schemeClr val="tx1"/>
              </a:solidFill>
              <a:effectLst>
                <a:glow rad="50800">
                  <a:schemeClr val="bg1">
                    <a:alpha val="69000"/>
                  </a:schemeClr>
                </a:glow>
              </a:effectLst>
              <a:latin typeface="+mj-lt"/>
            </a:endParaRPr>
          </a:p>
        </p:txBody>
      </p:sp>
      <p:sp>
        <p:nvSpPr>
          <p:cNvPr id="151" name="Rectangle 127"/>
          <p:cNvSpPr>
            <a:spLocks noChangeArrowheads="1"/>
          </p:cNvSpPr>
          <p:nvPr/>
        </p:nvSpPr>
        <p:spPr bwMode="auto">
          <a:xfrm>
            <a:off x="3472524" y="4009583"/>
            <a:ext cx="56906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50" b="1" dirty="0">
                <a:solidFill>
                  <a:srgbClr val="000000"/>
                </a:solidFill>
                <a:effectLst>
                  <a:glow rad="50800">
                    <a:schemeClr val="bg1">
                      <a:alpha val="69000"/>
                    </a:schemeClr>
                  </a:glow>
                </a:effectLst>
                <a:latin typeface="+mj-lt"/>
              </a:rPr>
              <a:t>Salvador</a:t>
            </a:r>
            <a:endParaRPr kumimoji="0" lang="en-US" altLang="en-US" sz="1050" b="1" i="0" u="none" strike="noStrike" cap="none" normalizeH="0" baseline="0" dirty="0">
              <a:ln>
                <a:noFill/>
              </a:ln>
              <a:solidFill>
                <a:schemeClr val="tx1"/>
              </a:solidFill>
              <a:effectLst>
                <a:glow rad="50800">
                  <a:schemeClr val="bg1">
                    <a:alpha val="69000"/>
                  </a:schemeClr>
                </a:glow>
              </a:effectLst>
              <a:latin typeface="+mj-lt"/>
            </a:endParaRPr>
          </a:p>
        </p:txBody>
      </p:sp>
      <p:sp>
        <p:nvSpPr>
          <p:cNvPr id="152" name="Rectangle 127"/>
          <p:cNvSpPr>
            <a:spLocks noChangeArrowheads="1"/>
          </p:cNvSpPr>
          <p:nvPr/>
        </p:nvSpPr>
        <p:spPr bwMode="auto">
          <a:xfrm>
            <a:off x="3364543" y="4356413"/>
            <a:ext cx="487313"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50" b="1" dirty="0">
                <a:solidFill>
                  <a:srgbClr val="000000"/>
                </a:solidFill>
                <a:effectLst>
                  <a:glow rad="50800">
                    <a:schemeClr val="bg1">
                      <a:alpha val="69000"/>
                    </a:schemeClr>
                  </a:glow>
                </a:effectLst>
                <a:latin typeface="+mj-lt"/>
              </a:rPr>
              <a:t>Brasília</a:t>
            </a:r>
            <a:endParaRPr kumimoji="0" lang="en-US" altLang="en-US" sz="1050" b="1" i="0" u="none" strike="noStrike" cap="none" normalizeH="0" baseline="0" dirty="0">
              <a:ln>
                <a:noFill/>
              </a:ln>
              <a:solidFill>
                <a:schemeClr val="tx1"/>
              </a:solidFill>
              <a:effectLst>
                <a:glow rad="50800">
                  <a:schemeClr val="bg1">
                    <a:alpha val="69000"/>
                  </a:schemeClr>
                </a:glow>
              </a:effectLst>
              <a:latin typeface="+mj-lt"/>
            </a:endParaRPr>
          </a:p>
        </p:txBody>
      </p:sp>
      <p:sp>
        <p:nvSpPr>
          <p:cNvPr id="153" name="Rectangle 127"/>
          <p:cNvSpPr>
            <a:spLocks noChangeArrowheads="1"/>
          </p:cNvSpPr>
          <p:nvPr/>
        </p:nvSpPr>
        <p:spPr bwMode="auto">
          <a:xfrm>
            <a:off x="3714583" y="4793849"/>
            <a:ext cx="47929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50" b="1" dirty="0">
                <a:solidFill>
                  <a:srgbClr val="000000"/>
                </a:solidFill>
                <a:effectLst>
                  <a:glow rad="50800">
                    <a:schemeClr val="bg1">
                      <a:alpha val="69000"/>
                    </a:schemeClr>
                  </a:glow>
                </a:effectLst>
                <a:latin typeface="+mj-lt"/>
              </a:rPr>
              <a:t>Rio de</a:t>
            </a:r>
          </a:p>
          <a:p>
            <a:pPr lvl="0"/>
            <a:r>
              <a:rPr lang="en-US" altLang="en-US" sz="1050" b="1" dirty="0">
                <a:effectLst>
                  <a:glow rad="50800">
                    <a:schemeClr val="bg1">
                      <a:alpha val="69000"/>
                    </a:schemeClr>
                  </a:glow>
                </a:effectLst>
                <a:latin typeface="+mj-lt"/>
              </a:rPr>
              <a:t>Janeiro</a:t>
            </a:r>
            <a:endParaRPr kumimoji="0" lang="en-US" altLang="en-US" sz="1050" b="1" i="0" u="none" strike="noStrike" cap="none" normalizeH="0" baseline="0" dirty="0">
              <a:ln>
                <a:noFill/>
              </a:ln>
              <a:solidFill>
                <a:schemeClr val="tx1"/>
              </a:solidFill>
              <a:effectLst>
                <a:glow rad="50800">
                  <a:schemeClr val="bg1">
                    <a:alpha val="69000"/>
                  </a:schemeClr>
                </a:glow>
              </a:effectLst>
              <a:latin typeface="+mj-lt"/>
            </a:endParaRPr>
          </a:p>
        </p:txBody>
      </p:sp>
      <p:sp>
        <p:nvSpPr>
          <p:cNvPr id="154" name="Rectangle 127"/>
          <p:cNvSpPr>
            <a:spLocks noChangeArrowheads="1"/>
          </p:cNvSpPr>
          <p:nvPr/>
        </p:nvSpPr>
        <p:spPr bwMode="auto">
          <a:xfrm>
            <a:off x="3389974" y="5145463"/>
            <a:ext cx="64921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50" b="1" dirty="0">
                <a:solidFill>
                  <a:srgbClr val="000000"/>
                </a:solidFill>
                <a:effectLst>
                  <a:glow rad="50800">
                    <a:schemeClr val="bg1">
                      <a:alpha val="69000"/>
                    </a:schemeClr>
                  </a:glow>
                </a:effectLst>
                <a:latin typeface="+mj-lt"/>
              </a:rPr>
              <a:t>São Paulo</a:t>
            </a:r>
            <a:endParaRPr kumimoji="0" lang="en-US" altLang="en-US" sz="1050" b="1" i="0" u="none" strike="noStrike" cap="none" normalizeH="0" baseline="0" dirty="0">
              <a:ln>
                <a:noFill/>
              </a:ln>
              <a:solidFill>
                <a:schemeClr val="tx1"/>
              </a:solidFill>
              <a:effectLst>
                <a:glow rad="50800">
                  <a:schemeClr val="bg1">
                    <a:alpha val="69000"/>
                  </a:schemeClr>
                </a:glow>
              </a:effectLst>
              <a:latin typeface="+mj-lt"/>
            </a:endParaRPr>
          </a:p>
        </p:txBody>
      </p:sp>
      <p:sp>
        <p:nvSpPr>
          <p:cNvPr id="155" name="Rectangle 127"/>
          <p:cNvSpPr>
            <a:spLocks noChangeArrowheads="1"/>
          </p:cNvSpPr>
          <p:nvPr/>
        </p:nvSpPr>
        <p:spPr bwMode="auto">
          <a:xfrm>
            <a:off x="2986017" y="5837581"/>
            <a:ext cx="807913"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50" b="1" dirty="0">
                <a:solidFill>
                  <a:srgbClr val="000000"/>
                </a:solidFill>
                <a:effectLst>
                  <a:glow rad="50800">
                    <a:schemeClr val="bg1">
                      <a:alpha val="69000"/>
                    </a:schemeClr>
                  </a:glow>
                </a:effectLst>
                <a:latin typeface="+mj-lt"/>
              </a:rPr>
              <a:t>Porto Alegre</a:t>
            </a:r>
            <a:endParaRPr kumimoji="0" lang="en-US" altLang="en-US" sz="1050" b="1" i="0" u="none" strike="noStrike" cap="none" normalizeH="0" baseline="0" dirty="0">
              <a:ln>
                <a:noFill/>
              </a:ln>
              <a:solidFill>
                <a:schemeClr val="tx1"/>
              </a:solidFill>
              <a:effectLst>
                <a:glow rad="50800">
                  <a:schemeClr val="bg1">
                    <a:alpha val="69000"/>
                  </a:schemeClr>
                </a:glow>
              </a:effectLst>
              <a:latin typeface="+mj-lt"/>
            </a:endParaRPr>
          </a:p>
        </p:txBody>
      </p:sp>
      <p:sp>
        <p:nvSpPr>
          <p:cNvPr id="156" name="Rectangle 127"/>
          <p:cNvSpPr>
            <a:spLocks noChangeArrowheads="1"/>
          </p:cNvSpPr>
          <p:nvPr/>
        </p:nvSpPr>
        <p:spPr bwMode="auto">
          <a:xfrm>
            <a:off x="1594498" y="3142079"/>
            <a:ext cx="50174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50" b="1" dirty="0">
                <a:solidFill>
                  <a:srgbClr val="000000"/>
                </a:solidFill>
                <a:effectLst>
                  <a:glow rad="50800">
                    <a:schemeClr val="bg1">
                      <a:alpha val="69000"/>
                    </a:schemeClr>
                  </a:glow>
                </a:effectLst>
                <a:latin typeface="+mj-lt"/>
              </a:rPr>
              <a:t>Manaus</a:t>
            </a:r>
            <a:endParaRPr kumimoji="0" lang="en-US" altLang="en-US" sz="1050" b="1" i="0" u="none" strike="noStrike" cap="none" normalizeH="0" baseline="0" dirty="0">
              <a:ln>
                <a:noFill/>
              </a:ln>
              <a:solidFill>
                <a:schemeClr val="tx1"/>
              </a:solidFill>
              <a:effectLst>
                <a:glow rad="50800">
                  <a:schemeClr val="bg1">
                    <a:alpha val="69000"/>
                  </a:schemeClr>
                </a:glow>
              </a:effectLst>
              <a:latin typeface="+mj-lt"/>
            </a:endParaRPr>
          </a:p>
        </p:txBody>
      </p:sp>
    </p:spTree>
    <p:extLst>
      <p:ext uri="{BB962C8B-B14F-4D97-AF65-F5344CB8AC3E}">
        <p14:creationId xmlns:p14="http://schemas.microsoft.com/office/powerpoint/2010/main" val="2438393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N" dirty="0"/>
              <a:t>Ethnicities: Key Issues</a:t>
            </a:r>
          </a:p>
        </p:txBody>
      </p:sp>
      <p:sp>
        <p:nvSpPr>
          <p:cNvPr id="8" name="Content Placeholder 7"/>
          <p:cNvSpPr>
            <a:spLocks noGrp="1"/>
          </p:cNvSpPr>
          <p:nvPr>
            <p:ph sz="quarter" idx="13"/>
          </p:nvPr>
        </p:nvSpPr>
        <p:spPr/>
        <p:txBody>
          <a:bodyPr/>
          <a:lstStyle/>
          <a:p>
            <a:pPr marL="0" indent="0" eaLnBrk="1" hangingPunct="1">
              <a:buNone/>
            </a:pPr>
            <a:r>
              <a:rPr lang="en-US" altLang="en-US" b="1" dirty="0">
                <a:solidFill>
                  <a:srgbClr val="007FA3"/>
                </a:solidFill>
              </a:rPr>
              <a:t>7.1</a:t>
            </a:r>
            <a:r>
              <a:rPr lang="en-US" altLang="en-US" dirty="0"/>
              <a:t> Where Are Ethnicities Distributed?</a:t>
            </a:r>
          </a:p>
          <a:p>
            <a:pPr marL="0" indent="0" eaLnBrk="1" hangingPunct="1">
              <a:buNone/>
            </a:pPr>
            <a:r>
              <a:rPr lang="en-US" altLang="en-US" b="1" dirty="0">
                <a:solidFill>
                  <a:srgbClr val="007FA3"/>
                </a:solidFill>
              </a:rPr>
              <a:t>7.2</a:t>
            </a:r>
            <a:r>
              <a:rPr lang="en-US" altLang="en-US" dirty="0"/>
              <a:t> Why Do Ethnicities Have Distinctive Distributions?</a:t>
            </a:r>
          </a:p>
          <a:p>
            <a:pPr marL="0" indent="0" eaLnBrk="1" hangingPunct="1">
              <a:buNone/>
            </a:pPr>
            <a:r>
              <a:rPr lang="en-US" altLang="en-US" b="1" dirty="0">
                <a:solidFill>
                  <a:srgbClr val="007FA3"/>
                </a:solidFill>
              </a:rPr>
              <a:t>7.3</a:t>
            </a:r>
            <a:r>
              <a:rPr lang="en-US" altLang="en-US" dirty="0"/>
              <a:t> Why Might Ethnicities Face Conflicts?</a:t>
            </a:r>
          </a:p>
          <a:p>
            <a:pPr marL="0" indent="0" eaLnBrk="1" hangingPunct="1">
              <a:buNone/>
            </a:pPr>
            <a:r>
              <a:rPr lang="en-US" altLang="en-US" b="1" dirty="0">
                <a:solidFill>
                  <a:srgbClr val="007FA3"/>
                </a:solidFill>
              </a:rPr>
              <a:t>7.4</a:t>
            </a:r>
            <a:r>
              <a:rPr lang="en-US" altLang="en-US" dirty="0"/>
              <a:t> Why Do Ethnic Cleansing and Genocide Occur?</a:t>
            </a:r>
          </a:p>
        </p:txBody>
      </p:sp>
    </p:spTree>
    <p:extLst>
      <p:ext uri="{BB962C8B-B14F-4D97-AF65-F5344CB8AC3E}">
        <p14:creationId xmlns:p14="http://schemas.microsoft.com/office/powerpoint/2010/main" val="3387970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449294" cy="1097279"/>
          </a:xfrm>
        </p:spPr>
        <p:txBody>
          <a:bodyPr/>
          <a:lstStyle/>
          <a:p>
            <a:r>
              <a:rPr lang="en-US" dirty="0"/>
              <a:t>7.1.4 Ethnically Complex Brazil </a:t>
            </a:r>
            <a:r>
              <a:rPr lang="en-US" sz="2000" b="0" dirty="0"/>
              <a:t>(5 of 5)</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7"/>
            <a:ext cx="8252460" cy="1084003"/>
          </a:xfrm>
        </p:spPr>
        <p:txBody>
          <a:bodyPr/>
          <a:lstStyle/>
          <a:p>
            <a:pPr marL="432" indent="0">
              <a:buNone/>
            </a:pPr>
            <a:r>
              <a:rPr lang="en-US" sz="1600" dirty="0"/>
              <a:t>Figures 7-16 and 7-17: São Paulo shows a pattern common throughout urban Brazil. Whites (brancos) reside in the wealthier city center, while browns (pardos) reside in the poorer outskirts of the city. Photo (right) shows the juxtaposition of wealthy housing and poor-quality suburban housing.</a:t>
            </a:r>
          </a:p>
        </p:txBody>
      </p:sp>
      <p:pic>
        <p:nvPicPr>
          <p:cNvPr id="6" name="Picture 5" descr="Modern apartment buildings in Brazil.">
            <a:extLst>
              <a:ext uri="{FF2B5EF4-FFF2-40B4-BE49-F238E27FC236}">
                <a16:creationId xmlns:a16="http://schemas.microsoft.com/office/drawing/2014/main" id="{6ABFFD7F-699F-492B-B43D-FABE12490679}"/>
              </a:ext>
            </a:extLst>
          </p:cNvPr>
          <p:cNvPicPr>
            <a:picLocks noChangeAspect="1"/>
          </p:cNvPicPr>
          <p:nvPr/>
        </p:nvPicPr>
        <p:blipFill>
          <a:blip r:embed="rId2"/>
          <a:stretch>
            <a:fillRect/>
          </a:stretch>
        </p:blipFill>
        <p:spPr>
          <a:xfrm>
            <a:off x="5358085" y="2897056"/>
            <a:ext cx="3548409" cy="247121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883300"/>
            <a:ext cx="4577356" cy="2655143"/>
          </a:xfrm>
          <a:prstGeom prst="rect">
            <a:avLst/>
          </a:prstGeom>
        </p:spPr>
      </p:pic>
      <p:sp>
        <p:nvSpPr>
          <p:cNvPr id="8" name="TextBox 7"/>
          <p:cNvSpPr txBox="1"/>
          <p:nvPr/>
        </p:nvSpPr>
        <p:spPr>
          <a:xfrm>
            <a:off x="1704976" y="4367212"/>
            <a:ext cx="888385" cy="292388"/>
          </a:xfrm>
          <a:prstGeom prst="rect">
            <a:avLst/>
          </a:prstGeom>
          <a:noFill/>
        </p:spPr>
        <p:txBody>
          <a:bodyPr wrap="none" rtlCol="0">
            <a:spAutoFit/>
          </a:bodyPr>
          <a:lstStyle/>
          <a:p>
            <a:r>
              <a:rPr lang="en-IN" sz="650" b="1" dirty="0">
                <a:latin typeface="Arial Black" panose="020B0A04020102020204" pitchFamily="34" charset="0"/>
              </a:rPr>
              <a:t>Percent </a:t>
            </a:r>
            <a:r>
              <a:rPr lang="en-IN" sz="650" b="1" dirty="0" err="1">
                <a:latin typeface="Arial Black" panose="020B0A04020102020204" pitchFamily="34" charset="0"/>
              </a:rPr>
              <a:t>branco</a:t>
            </a:r>
            <a:endParaRPr lang="en-IN" sz="650" b="1" dirty="0">
              <a:latin typeface="Arial Black" panose="020B0A04020102020204" pitchFamily="34" charset="0"/>
            </a:endParaRPr>
          </a:p>
          <a:p>
            <a:r>
              <a:rPr lang="en-IN" sz="650" b="1" dirty="0">
                <a:latin typeface="Arial Black" panose="020B0A04020102020204" pitchFamily="34" charset="0"/>
              </a:rPr>
              <a:t>(white)</a:t>
            </a:r>
          </a:p>
        </p:txBody>
      </p:sp>
      <p:sp>
        <p:nvSpPr>
          <p:cNvPr id="9" name="TextBox 8"/>
          <p:cNvSpPr txBox="1"/>
          <p:nvPr/>
        </p:nvSpPr>
        <p:spPr>
          <a:xfrm>
            <a:off x="3273260" y="3797296"/>
            <a:ext cx="683200" cy="215444"/>
          </a:xfrm>
          <a:prstGeom prst="rect">
            <a:avLst/>
          </a:prstGeom>
          <a:noFill/>
        </p:spPr>
        <p:txBody>
          <a:bodyPr wrap="none" rtlCol="0">
            <a:spAutoFit/>
          </a:bodyPr>
          <a:lstStyle/>
          <a:p>
            <a:r>
              <a:rPr lang="en-IN" sz="800" b="1" dirty="0">
                <a:solidFill>
                  <a:srgbClr val="010101"/>
                </a:solidFill>
                <a:effectLst>
                  <a:glow rad="50800">
                    <a:schemeClr val="bg1">
                      <a:alpha val="78000"/>
                    </a:schemeClr>
                  </a:glow>
                </a:effectLst>
              </a:rPr>
              <a:t>São Paulo</a:t>
            </a:r>
          </a:p>
        </p:txBody>
      </p:sp>
      <p:sp>
        <p:nvSpPr>
          <p:cNvPr id="10" name="TextBox 9"/>
          <p:cNvSpPr txBox="1"/>
          <p:nvPr/>
        </p:nvSpPr>
        <p:spPr>
          <a:xfrm>
            <a:off x="4055852" y="4367612"/>
            <a:ext cx="833883" cy="292388"/>
          </a:xfrm>
          <a:prstGeom prst="rect">
            <a:avLst/>
          </a:prstGeom>
          <a:noFill/>
        </p:spPr>
        <p:txBody>
          <a:bodyPr wrap="none" rtlCol="0">
            <a:spAutoFit/>
          </a:bodyPr>
          <a:lstStyle/>
          <a:p>
            <a:r>
              <a:rPr lang="en-IN" sz="650" b="1" dirty="0">
                <a:latin typeface="Arial Black" panose="020B0A04020102020204" pitchFamily="34" charset="0"/>
              </a:rPr>
              <a:t>Percent </a:t>
            </a:r>
            <a:r>
              <a:rPr lang="en-IN" sz="650" b="1" dirty="0" err="1">
                <a:latin typeface="Arial Black" panose="020B0A04020102020204" pitchFamily="34" charset="0"/>
              </a:rPr>
              <a:t>pardo</a:t>
            </a:r>
            <a:endParaRPr lang="en-IN" sz="650" b="1" dirty="0">
              <a:latin typeface="Arial Black" panose="020B0A04020102020204" pitchFamily="34" charset="0"/>
            </a:endParaRPr>
          </a:p>
          <a:p>
            <a:r>
              <a:rPr lang="en-IN" sz="650" b="1" dirty="0">
                <a:latin typeface="Arial Black" panose="020B0A04020102020204" pitchFamily="34" charset="0"/>
              </a:rPr>
              <a:t>(brown/mixed)</a:t>
            </a:r>
          </a:p>
        </p:txBody>
      </p:sp>
      <p:sp>
        <p:nvSpPr>
          <p:cNvPr id="11" name="TextBox 10"/>
          <p:cNvSpPr txBox="1"/>
          <p:nvPr/>
        </p:nvSpPr>
        <p:spPr>
          <a:xfrm>
            <a:off x="4243449" y="4594745"/>
            <a:ext cx="752129" cy="200055"/>
          </a:xfrm>
          <a:prstGeom prst="rect">
            <a:avLst/>
          </a:prstGeom>
          <a:noFill/>
        </p:spPr>
        <p:txBody>
          <a:bodyPr wrap="none" rtlCol="0">
            <a:spAutoFit/>
          </a:bodyPr>
          <a:lstStyle/>
          <a:p>
            <a:r>
              <a:rPr lang="en-IN" sz="700" b="1" dirty="0"/>
              <a:t>40 and above</a:t>
            </a:r>
          </a:p>
        </p:txBody>
      </p:sp>
      <p:sp>
        <p:nvSpPr>
          <p:cNvPr id="12" name="TextBox 11"/>
          <p:cNvSpPr txBox="1"/>
          <p:nvPr/>
        </p:nvSpPr>
        <p:spPr>
          <a:xfrm>
            <a:off x="4243449" y="4733244"/>
            <a:ext cx="508473" cy="200055"/>
          </a:xfrm>
          <a:prstGeom prst="rect">
            <a:avLst/>
          </a:prstGeom>
          <a:noFill/>
        </p:spPr>
        <p:txBody>
          <a:bodyPr wrap="none" rtlCol="0">
            <a:spAutoFit/>
          </a:bodyPr>
          <a:lstStyle/>
          <a:p>
            <a:r>
              <a:rPr lang="en-IN" sz="700" b="1" dirty="0"/>
              <a:t>30–39.9</a:t>
            </a:r>
          </a:p>
        </p:txBody>
      </p:sp>
      <p:sp>
        <p:nvSpPr>
          <p:cNvPr id="13" name="TextBox 12"/>
          <p:cNvSpPr txBox="1"/>
          <p:nvPr/>
        </p:nvSpPr>
        <p:spPr>
          <a:xfrm>
            <a:off x="4243449" y="4866699"/>
            <a:ext cx="508473" cy="200055"/>
          </a:xfrm>
          <a:prstGeom prst="rect">
            <a:avLst/>
          </a:prstGeom>
          <a:noFill/>
        </p:spPr>
        <p:txBody>
          <a:bodyPr wrap="none" rtlCol="0">
            <a:spAutoFit/>
          </a:bodyPr>
          <a:lstStyle/>
          <a:p>
            <a:r>
              <a:rPr lang="en-IN" sz="700" b="1" dirty="0"/>
              <a:t>20–29.9</a:t>
            </a:r>
          </a:p>
        </p:txBody>
      </p:sp>
      <p:sp>
        <p:nvSpPr>
          <p:cNvPr id="14" name="TextBox 13"/>
          <p:cNvSpPr txBox="1"/>
          <p:nvPr/>
        </p:nvSpPr>
        <p:spPr>
          <a:xfrm>
            <a:off x="4243449" y="5009783"/>
            <a:ext cx="508473" cy="200055"/>
          </a:xfrm>
          <a:prstGeom prst="rect">
            <a:avLst/>
          </a:prstGeom>
          <a:noFill/>
        </p:spPr>
        <p:txBody>
          <a:bodyPr wrap="none" rtlCol="0">
            <a:spAutoFit/>
          </a:bodyPr>
          <a:lstStyle/>
          <a:p>
            <a:r>
              <a:rPr lang="en-IN" sz="700" b="1" dirty="0"/>
              <a:t>10–19.9</a:t>
            </a:r>
          </a:p>
        </p:txBody>
      </p:sp>
      <p:sp>
        <p:nvSpPr>
          <p:cNvPr id="15" name="TextBox 14"/>
          <p:cNvSpPr txBox="1"/>
          <p:nvPr/>
        </p:nvSpPr>
        <p:spPr>
          <a:xfrm>
            <a:off x="4243449" y="5157348"/>
            <a:ext cx="564578" cy="200055"/>
          </a:xfrm>
          <a:prstGeom prst="rect">
            <a:avLst/>
          </a:prstGeom>
          <a:noFill/>
        </p:spPr>
        <p:txBody>
          <a:bodyPr wrap="none" rtlCol="0">
            <a:spAutoFit/>
          </a:bodyPr>
          <a:lstStyle/>
          <a:p>
            <a:r>
              <a:rPr lang="en-IN" sz="700" b="1" dirty="0"/>
              <a:t>below 10</a:t>
            </a:r>
          </a:p>
        </p:txBody>
      </p:sp>
      <p:sp>
        <p:nvSpPr>
          <p:cNvPr id="16" name="TextBox 15"/>
          <p:cNvSpPr txBox="1"/>
          <p:nvPr/>
        </p:nvSpPr>
        <p:spPr>
          <a:xfrm>
            <a:off x="1890368" y="4594745"/>
            <a:ext cx="752129" cy="200055"/>
          </a:xfrm>
          <a:prstGeom prst="rect">
            <a:avLst/>
          </a:prstGeom>
          <a:noFill/>
        </p:spPr>
        <p:txBody>
          <a:bodyPr wrap="none" rtlCol="0">
            <a:spAutoFit/>
          </a:bodyPr>
          <a:lstStyle/>
          <a:p>
            <a:r>
              <a:rPr lang="en-IN" sz="700" b="1" dirty="0"/>
              <a:t>80 and above</a:t>
            </a:r>
          </a:p>
        </p:txBody>
      </p:sp>
      <p:sp>
        <p:nvSpPr>
          <p:cNvPr id="17" name="TextBox 16"/>
          <p:cNvSpPr txBox="1"/>
          <p:nvPr/>
        </p:nvSpPr>
        <p:spPr>
          <a:xfrm>
            <a:off x="1890368" y="4733244"/>
            <a:ext cx="508473" cy="200055"/>
          </a:xfrm>
          <a:prstGeom prst="rect">
            <a:avLst/>
          </a:prstGeom>
          <a:noFill/>
        </p:spPr>
        <p:txBody>
          <a:bodyPr wrap="none" rtlCol="0">
            <a:spAutoFit/>
          </a:bodyPr>
          <a:lstStyle/>
          <a:p>
            <a:r>
              <a:rPr lang="en-IN" sz="700" b="1" dirty="0"/>
              <a:t>70–79.9</a:t>
            </a:r>
          </a:p>
        </p:txBody>
      </p:sp>
      <p:sp>
        <p:nvSpPr>
          <p:cNvPr id="18" name="TextBox 17"/>
          <p:cNvSpPr txBox="1"/>
          <p:nvPr/>
        </p:nvSpPr>
        <p:spPr>
          <a:xfrm>
            <a:off x="1890368" y="4866699"/>
            <a:ext cx="508473" cy="200055"/>
          </a:xfrm>
          <a:prstGeom prst="rect">
            <a:avLst/>
          </a:prstGeom>
          <a:noFill/>
        </p:spPr>
        <p:txBody>
          <a:bodyPr wrap="none" rtlCol="0">
            <a:spAutoFit/>
          </a:bodyPr>
          <a:lstStyle/>
          <a:p>
            <a:r>
              <a:rPr lang="en-IN" sz="700" b="1" dirty="0"/>
              <a:t>60–69.9</a:t>
            </a:r>
          </a:p>
        </p:txBody>
      </p:sp>
      <p:sp>
        <p:nvSpPr>
          <p:cNvPr id="19" name="TextBox 18"/>
          <p:cNvSpPr txBox="1"/>
          <p:nvPr/>
        </p:nvSpPr>
        <p:spPr>
          <a:xfrm>
            <a:off x="1890368" y="5009783"/>
            <a:ext cx="508473" cy="200055"/>
          </a:xfrm>
          <a:prstGeom prst="rect">
            <a:avLst/>
          </a:prstGeom>
          <a:noFill/>
        </p:spPr>
        <p:txBody>
          <a:bodyPr wrap="none" rtlCol="0">
            <a:spAutoFit/>
          </a:bodyPr>
          <a:lstStyle/>
          <a:p>
            <a:r>
              <a:rPr lang="en-IN" sz="700" b="1" dirty="0"/>
              <a:t>50–59.9</a:t>
            </a:r>
          </a:p>
        </p:txBody>
      </p:sp>
      <p:sp>
        <p:nvSpPr>
          <p:cNvPr id="20" name="TextBox 19"/>
          <p:cNvSpPr txBox="1"/>
          <p:nvPr/>
        </p:nvSpPr>
        <p:spPr>
          <a:xfrm>
            <a:off x="1890368" y="5157348"/>
            <a:ext cx="564578" cy="200055"/>
          </a:xfrm>
          <a:prstGeom prst="rect">
            <a:avLst/>
          </a:prstGeom>
          <a:noFill/>
        </p:spPr>
        <p:txBody>
          <a:bodyPr wrap="none" rtlCol="0">
            <a:spAutoFit/>
          </a:bodyPr>
          <a:lstStyle/>
          <a:p>
            <a:r>
              <a:rPr lang="en-IN" sz="700" b="1" dirty="0"/>
              <a:t>below 50</a:t>
            </a:r>
          </a:p>
        </p:txBody>
      </p:sp>
      <p:sp>
        <p:nvSpPr>
          <p:cNvPr id="21" name="TextBox 20"/>
          <p:cNvSpPr txBox="1"/>
          <p:nvPr/>
        </p:nvSpPr>
        <p:spPr>
          <a:xfrm>
            <a:off x="906298" y="3800012"/>
            <a:ext cx="683200" cy="215444"/>
          </a:xfrm>
          <a:prstGeom prst="rect">
            <a:avLst/>
          </a:prstGeom>
          <a:noFill/>
        </p:spPr>
        <p:txBody>
          <a:bodyPr wrap="none" rtlCol="0">
            <a:spAutoFit/>
          </a:bodyPr>
          <a:lstStyle/>
          <a:p>
            <a:r>
              <a:rPr lang="en-IN" sz="800" b="1" dirty="0">
                <a:solidFill>
                  <a:srgbClr val="010101"/>
                </a:solidFill>
                <a:effectLst>
                  <a:glow rad="50800">
                    <a:schemeClr val="bg1">
                      <a:alpha val="78000"/>
                    </a:schemeClr>
                  </a:glow>
                </a:effectLst>
              </a:rPr>
              <a:t>São Paulo</a:t>
            </a:r>
          </a:p>
        </p:txBody>
      </p:sp>
      <p:sp>
        <p:nvSpPr>
          <p:cNvPr id="22" name="TextBox 21"/>
          <p:cNvSpPr txBox="1"/>
          <p:nvPr/>
        </p:nvSpPr>
        <p:spPr>
          <a:xfrm>
            <a:off x="376299" y="5376260"/>
            <a:ext cx="325730" cy="230832"/>
          </a:xfrm>
          <a:prstGeom prst="rect">
            <a:avLst/>
          </a:prstGeom>
          <a:noFill/>
        </p:spPr>
        <p:txBody>
          <a:bodyPr wrap="none" rtlCol="0">
            <a:spAutoFit/>
          </a:bodyPr>
          <a:lstStyle/>
          <a:p>
            <a:r>
              <a:rPr lang="en-IN" sz="900" b="1" dirty="0"/>
              <a:t>(a)</a:t>
            </a:r>
          </a:p>
        </p:txBody>
      </p:sp>
      <p:sp>
        <p:nvSpPr>
          <p:cNvPr id="23" name="TextBox 22"/>
          <p:cNvSpPr txBox="1"/>
          <p:nvPr/>
        </p:nvSpPr>
        <p:spPr>
          <a:xfrm>
            <a:off x="2724167" y="5376260"/>
            <a:ext cx="332142" cy="230832"/>
          </a:xfrm>
          <a:prstGeom prst="rect">
            <a:avLst/>
          </a:prstGeom>
          <a:noFill/>
        </p:spPr>
        <p:txBody>
          <a:bodyPr wrap="none" rtlCol="0">
            <a:spAutoFit/>
          </a:bodyPr>
          <a:lstStyle/>
          <a:p>
            <a:r>
              <a:rPr lang="en-IN" sz="900" b="1" dirty="0"/>
              <a:t>(b)</a:t>
            </a:r>
          </a:p>
        </p:txBody>
      </p:sp>
      <p:sp>
        <p:nvSpPr>
          <p:cNvPr id="24" name="TextBox 23"/>
          <p:cNvSpPr txBox="1"/>
          <p:nvPr/>
        </p:nvSpPr>
        <p:spPr>
          <a:xfrm>
            <a:off x="572106" y="2914266"/>
            <a:ext cx="219932" cy="169277"/>
          </a:xfrm>
          <a:prstGeom prst="rect">
            <a:avLst/>
          </a:prstGeom>
          <a:noFill/>
        </p:spPr>
        <p:txBody>
          <a:bodyPr wrap="none" rtlCol="0">
            <a:spAutoFit/>
          </a:bodyPr>
          <a:lstStyle/>
          <a:p>
            <a:r>
              <a:rPr lang="en-IN" sz="500" b="1" dirty="0">
                <a:solidFill>
                  <a:srgbClr val="010101"/>
                </a:solidFill>
                <a:effectLst>
                  <a:glow rad="50800">
                    <a:schemeClr val="bg1">
                      <a:alpha val="78000"/>
                    </a:schemeClr>
                  </a:glow>
                </a:effectLst>
              </a:rPr>
              <a:t>0</a:t>
            </a:r>
          </a:p>
        </p:txBody>
      </p:sp>
      <p:sp>
        <p:nvSpPr>
          <p:cNvPr id="25" name="TextBox 24"/>
          <p:cNvSpPr txBox="1"/>
          <p:nvPr/>
        </p:nvSpPr>
        <p:spPr>
          <a:xfrm>
            <a:off x="790388" y="2914266"/>
            <a:ext cx="219932" cy="169277"/>
          </a:xfrm>
          <a:prstGeom prst="rect">
            <a:avLst/>
          </a:prstGeom>
          <a:noFill/>
        </p:spPr>
        <p:txBody>
          <a:bodyPr wrap="none" rtlCol="0">
            <a:spAutoFit/>
          </a:bodyPr>
          <a:lstStyle/>
          <a:p>
            <a:r>
              <a:rPr lang="en-IN" sz="500" b="1" dirty="0">
                <a:solidFill>
                  <a:srgbClr val="010101"/>
                </a:solidFill>
                <a:effectLst>
                  <a:glow rad="50800">
                    <a:schemeClr val="bg1">
                      <a:alpha val="78000"/>
                    </a:schemeClr>
                  </a:glow>
                </a:effectLst>
              </a:rPr>
              <a:t>2</a:t>
            </a:r>
          </a:p>
        </p:txBody>
      </p:sp>
      <p:sp>
        <p:nvSpPr>
          <p:cNvPr id="26" name="TextBox 25"/>
          <p:cNvSpPr txBox="1"/>
          <p:nvPr/>
        </p:nvSpPr>
        <p:spPr>
          <a:xfrm>
            <a:off x="993695" y="2914266"/>
            <a:ext cx="396262" cy="169277"/>
          </a:xfrm>
          <a:prstGeom prst="rect">
            <a:avLst/>
          </a:prstGeom>
          <a:noFill/>
        </p:spPr>
        <p:txBody>
          <a:bodyPr wrap="none" rtlCol="0">
            <a:spAutoFit/>
          </a:bodyPr>
          <a:lstStyle/>
          <a:p>
            <a:r>
              <a:rPr lang="en-IN" sz="500" b="1" dirty="0">
                <a:solidFill>
                  <a:srgbClr val="010101"/>
                </a:solidFill>
                <a:effectLst>
                  <a:glow rad="50800">
                    <a:schemeClr val="bg1">
                      <a:alpha val="78000"/>
                    </a:schemeClr>
                  </a:glow>
                </a:effectLst>
              </a:rPr>
              <a:t>4 Miles</a:t>
            </a:r>
          </a:p>
        </p:txBody>
      </p:sp>
      <p:sp>
        <p:nvSpPr>
          <p:cNvPr id="27" name="TextBox 26"/>
          <p:cNvSpPr txBox="1"/>
          <p:nvPr/>
        </p:nvSpPr>
        <p:spPr>
          <a:xfrm>
            <a:off x="572106" y="3035486"/>
            <a:ext cx="219932" cy="169277"/>
          </a:xfrm>
          <a:prstGeom prst="rect">
            <a:avLst/>
          </a:prstGeom>
          <a:noFill/>
        </p:spPr>
        <p:txBody>
          <a:bodyPr wrap="none" rtlCol="0">
            <a:spAutoFit/>
          </a:bodyPr>
          <a:lstStyle/>
          <a:p>
            <a:r>
              <a:rPr lang="en-IN" sz="500" b="1" dirty="0">
                <a:solidFill>
                  <a:srgbClr val="010101"/>
                </a:solidFill>
                <a:effectLst>
                  <a:glow rad="50800">
                    <a:schemeClr val="bg1">
                      <a:alpha val="78000"/>
                    </a:schemeClr>
                  </a:glow>
                </a:effectLst>
              </a:rPr>
              <a:t>0</a:t>
            </a:r>
          </a:p>
        </p:txBody>
      </p:sp>
      <p:sp>
        <p:nvSpPr>
          <p:cNvPr id="28" name="TextBox 27"/>
          <p:cNvSpPr txBox="1"/>
          <p:nvPr/>
        </p:nvSpPr>
        <p:spPr>
          <a:xfrm>
            <a:off x="709424" y="3035486"/>
            <a:ext cx="219932" cy="169277"/>
          </a:xfrm>
          <a:prstGeom prst="rect">
            <a:avLst/>
          </a:prstGeom>
          <a:noFill/>
        </p:spPr>
        <p:txBody>
          <a:bodyPr wrap="none" rtlCol="0">
            <a:spAutoFit/>
          </a:bodyPr>
          <a:lstStyle/>
          <a:p>
            <a:r>
              <a:rPr lang="en-IN" sz="500" b="1" dirty="0">
                <a:solidFill>
                  <a:srgbClr val="010101"/>
                </a:solidFill>
                <a:effectLst>
                  <a:glow rad="50800">
                    <a:schemeClr val="bg1">
                      <a:alpha val="78000"/>
                    </a:schemeClr>
                  </a:glow>
                </a:effectLst>
              </a:rPr>
              <a:t>2</a:t>
            </a:r>
          </a:p>
        </p:txBody>
      </p:sp>
      <p:sp>
        <p:nvSpPr>
          <p:cNvPr id="29" name="TextBox 28"/>
          <p:cNvSpPr txBox="1"/>
          <p:nvPr/>
        </p:nvSpPr>
        <p:spPr>
          <a:xfrm>
            <a:off x="844807" y="3037867"/>
            <a:ext cx="567784" cy="169277"/>
          </a:xfrm>
          <a:prstGeom prst="rect">
            <a:avLst/>
          </a:prstGeom>
          <a:noFill/>
        </p:spPr>
        <p:txBody>
          <a:bodyPr wrap="none" rtlCol="0">
            <a:spAutoFit/>
          </a:bodyPr>
          <a:lstStyle/>
          <a:p>
            <a:r>
              <a:rPr lang="en-IN" sz="500" b="1" dirty="0">
                <a:solidFill>
                  <a:srgbClr val="010101"/>
                </a:solidFill>
                <a:effectLst>
                  <a:glow rad="50800">
                    <a:schemeClr val="bg1">
                      <a:alpha val="78000"/>
                    </a:schemeClr>
                  </a:glow>
                </a:effectLst>
              </a:rPr>
              <a:t>4 </a:t>
            </a:r>
            <a:r>
              <a:rPr lang="en-IN" sz="500" b="1" dirty="0" err="1">
                <a:solidFill>
                  <a:srgbClr val="010101"/>
                </a:solidFill>
                <a:effectLst>
                  <a:glow rad="50800">
                    <a:schemeClr val="bg1">
                      <a:alpha val="78000"/>
                    </a:schemeClr>
                  </a:glow>
                </a:effectLst>
              </a:rPr>
              <a:t>Kilometers</a:t>
            </a:r>
            <a:endParaRPr lang="en-IN" sz="500" b="1" dirty="0">
              <a:solidFill>
                <a:srgbClr val="010101"/>
              </a:solidFill>
              <a:effectLst>
                <a:glow rad="50800">
                  <a:schemeClr val="bg1">
                    <a:alpha val="78000"/>
                  </a:schemeClr>
                </a:glow>
              </a:effectLst>
            </a:endParaRPr>
          </a:p>
        </p:txBody>
      </p:sp>
      <p:sp>
        <p:nvSpPr>
          <p:cNvPr id="30" name="TextBox 29"/>
          <p:cNvSpPr txBox="1"/>
          <p:nvPr/>
        </p:nvSpPr>
        <p:spPr>
          <a:xfrm>
            <a:off x="2920018" y="2914266"/>
            <a:ext cx="219932" cy="169277"/>
          </a:xfrm>
          <a:prstGeom prst="rect">
            <a:avLst/>
          </a:prstGeom>
          <a:noFill/>
        </p:spPr>
        <p:txBody>
          <a:bodyPr wrap="none" rtlCol="0">
            <a:spAutoFit/>
          </a:bodyPr>
          <a:lstStyle/>
          <a:p>
            <a:r>
              <a:rPr lang="en-IN" sz="500" b="1" dirty="0">
                <a:solidFill>
                  <a:srgbClr val="010101"/>
                </a:solidFill>
                <a:effectLst>
                  <a:glow rad="50800">
                    <a:schemeClr val="bg1">
                      <a:alpha val="78000"/>
                    </a:schemeClr>
                  </a:glow>
                </a:effectLst>
              </a:rPr>
              <a:t>0</a:t>
            </a:r>
          </a:p>
        </p:txBody>
      </p:sp>
      <p:sp>
        <p:nvSpPr>
          <p:cNvPr id="31" name="TextBox 30"/>
          <p:cNvSpPr txBox="1"/>
          <p:nvPr/>
        </p:nvSpPr>
        <p:spPr>
          <a:xfrm>
            <a:off x="3138300" y="2914266"/>
            <a:ext cx="219932" cy="169277"/>
          </a:xfrm>
          <a:prstGeom prst="rect">
            <a:avLst/>
          </a:prstGeom>
          <a:noFill/>
        </p:spPr>
        <p:txBody>
          <a:bodyPr wrap="none" rtlCol="0">
            <a:spAutoFit/>
          </a:bodyPr>
          <a:lstStyle/>
          <a:p>
            <a:r>
              <a:rPr lang="en-IN" sz="500" b="1" dirty="0">
                <a:solidFill>
                  <a:srgbClr val="010101"/>
                </a:solidFill>
                <a:effectLst>
                  <a:glow rad="50800">
                    <a:schemeClr val="bg1">
                      <a:alpha val="78000"/>
                    </a:schemeClr>
                  </a:glow>
                </a:effectLst>
              </a:rPr>
              <a:t>2</a:t>
            </a:r>
          </a:p>
        </p:txBody>
      </p:sp>
      <p:sp>
        <p:nvSpPr>
          <p:cNvPr id="32" name="TextBox 31"/>
          <p:cNvSpPr txBox="1"/>
          <p:nvPr/>
        </p:nvSpPr>
        <p:spPr>
          <a:xfrm>
            <a:off x="3341607" y="2914266"/>
            <a:ext cx="396262" cy="169277"/>
          </a:xfrm>
          <a:prstGeom prst="rect">
            <a:avLst/>
          </a:prstGeom>
          <a:noFill/>
        </p:spPr>
        <p:txBody>
          <a:bodyPr wrap="none" rtlCol="0">
            <a:spAutoFit/>
          </a:bodyPr>
          <a:lstStyle/>
          <a:p>
            <a:r>
              <a:rPr lang="en-IN" sz="500" b="1" dirty="0">
                <a:solidFill>
                  <a:srgbClr val="010101"/>
                </a:solidFill>
                <a:effectLst>
                  <a:glow rad="50800">
                    <a:schemeClr val="bg1">
                      <a:alpha val="78000"/>
                    </a:schemeClr>
                  </a:glow>
                </a:effectLst>
              </a:rPr>
              <a:t>4 Miles</a:t>
            </a:r>
          </a:p>
        </p:txBody>
      </p:sp>
      <p:sp>
        <p:nvSpPr>
          <p:cNvPr id="33" name="TextBox 32"/>
          <p:cNvSpPr txBox="1"/>
          <p:nvPr/>
        </p:nvSpPr>
        <p:spPr>
          <a:xfrm>
            <a:off x="2917637" y="3040248"/>
            <a:ext cx="219932" cy="169277"/>
          </a:xfrm>
          <a:prstGeom prst="rect">
            <a:avLst/>
          </a:prstGeom>
          <a:noFill/>
        </p:spPr>
        <p:txBody>
          <a:bodyPr wrap="none" rtlCol="0">
            <a:spAutoFit/>
          </a:bodyPr>
          <a:lstStyle/>
          <a:p>
            <a:r>
              <a:rPr lang="en-IN" sz="500" b="1" dirty="0">
                <a:solidFill>
                  <a:srgbClr val="010101"/>
                </a:solidFill>
                <a:effectLst>
                  <a:glow rad="50800">
                    <a:schemeClr val="bg1">
                      <a:alpha val="78000"/>
                    </a:schemeClr>
                  </a:glow>
                </a:effectLst>
              </a:rPr>
              <a:t>0</a:t>
            </a:r>
          </a:p>
        </p:txBody>
      </p:sp>
      <p:sp>
        <p:nvSpPr>
          <p:cNvPr id="34" name="TextBox 33"/>
          <p:cNvSpPr txBox="1"/>
          <p:nvPr/>
        </p:nvSpPr>
        <p:spPr>
          <a:xfrm>
            <a:off x="3054955" y="3040248"/>
            <a:ext cx="219932" cy="169277"/>
          </a:xfrm>
          <a:prstGeom prst="rect">
            <a:avLst/>
          </a:prstGeom>
          <a:noFill/>
        </p:spPr>
        <p:txBody>
          <a:bodyPr wrap="none" rtlCol="0">
            <a:spAutoFit/>
          </a:bodyPr>
          <a:lstStyle/>
          <a:p>
            <a:r>
              <a:rPr lang="en-IN" sz="500" b="1" dirty="0">
                <a:solidFill>
                  <a:srgbClr val="010101"/>
                </a:solidFill>
                <a:effectLst>
                  <a:glow rad="50800">
                    <a:schemeClr val="bg1">
                      <a:alpha val="78000"/>
                    </a:schemeClr>
                  </a:glow>
                </a:effectLst>
              </a:rPr>
              <a:t>2</a:t>
            </a:r>
          </a:p>
        </p:txBody>
      </p:sp>
      <p:sp>
        <p:nvSpPr>
          <p:cNvPr id="35" name="TextBox 34"/>
          <p:cNvSpPr txBox="1"/>
          <p:nvPr/>
        </p:nvSpPr>
        <p:spPr>
          <a:xfrm>
            <a:off x="3190338" y="3042629"/>
            <a:ext cx="567784" cy="169277"/>
          </a:xfrm>
          <a:prstGeom prst="rect">
            <a:avLst/>
          </a:prstGeom>
          <a:noFill/>
        </p:spPr>
        <p:txBody>
          <a:bodyPr wrap="none" rtlCol="0">
            <a:spAutoFit/>
          </a:bodyPr>
          <a:lstStyle/>
          <a:p>
            <a:r>
              <a:rPr lang="en-IN" sz="500" b="1" dirty="0">
                <a:solidFill>
                  <a:srgbClr val="010101"/>
                </a:solidFill>
                <a:effectLst>
                  <a:glow rad="50800">
                    <a:schemeClr val="bg1">
                      <a:alpha val="78000"/>
                    </a:schemeClr>
                  </a:glow>
                </a:effectLst>
              </a:rPr>
              <a:t>4 </a:t>
            </a:r>
            <a:r>
              <a:rPr lang="en-IN" sz="500" b="1" dirty="0" err="1">
                <a:solidFill>
                  <a:srgbClr val="010101"/>
                </a:solidFill>
                <a:effectLst>
                  <a:glow rad="50800">
                    <a:schemeClr val="bg1">
                      <a:alpha val="78000"/>
                    </a:schemeClr>
                  </a:glow>
                </a:effectLst>
              </a:rPr>
              <a:t>Kilometers</a:t>
            </a:r>
            <a:endParaRPr lang="en-IN" sz="500" b="1" dirty="0">
              <a:solidFill>
                <a:srgbClr val="010101"/>
              </a:solidFill>
              <a:effectLst>
                <a:glow rad="50800">
                  <a:schemeClr val="bg1">
                    <a:alpha val="78000"/>
                  </a:schemeClr>
                </a:glow>
              </a:effectLst>
            </a:endParaRPr>
          </a:p>
        </p:txBody>
      </p:sp>
    </p:spTree>
    <p:extLst>
      <p:ext uri="{BB962C8B-B14F-4D97-AF65-F5344CB8AC3E}">
        <p14:creationId xmlns:p14="http://schemas.microsoft.com/office/powerpoint/2010/main" val="1513680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532421" cy="1097279"/>
          </a:xfrm>
        </p:spPr>
        <p:txBody>
          <a:bodyPr/>
          <a:lstStyle/>
          <a:p>
            <a:r>
              <a:rPr lang="en-US" dirty="0"/>
              <a:t>7.1.5 Ethnic Enclaves </a:t>
            </a:r>
            <a:r>
              <a:rPr lang="en-US" sz="2000" b="0" dirty="0"/>
              <a:t>(1 of 5)</a:t>
            </a:r>
          </a:p>
        </p:txBody>
      </p:sp>
      <p:sp>
        <p:nvSpPr>
          <p:cNvPr id="8" name="Content Placeholder 7"/>
          <p:cNvSpPr>
            <a:spLocks noGrp="1"/>
          </p:cNvSpPr>
          <p:nvPr>
            <p:ph sz="quarter" idx="13"/>
          </p:nvPr>
        </p:nvSpPr>
        <p:spPr/>
        <p:txBody>
          <a:bodyPr/>
          <a:lstStyle/>
          <a:p>
            <a:pPr indent="-256032"/>
            <a:r>
              <a:rPr lang="en-US" altLang="en-US" dirty="0"/>
              <a:t>An </a:t>
            </a:r>
            <a:r>
              <a:rPr lang="en-US" altLang="en-US" b="1" dirty="0"/>
              <a:t>ethnic enclave </a:t>
            </a:r>
            <a:r>
              <a:rPr lang="en-US" altLang="en-US" dirty="0"/>
              <a:t>is a place with a high concentration of an ethnic group that is distinct from those in the surrounding area</a:t>
            </a:r>
          </a:p>
          <a:p>
            <a:pPr indent="-256032"/>
            <a:r>
              <a:rPr lang="en-US" altLang="en-US" dirty="0"/>
              <a:t>Ethnic enclaves tend to be found in major cities like New York, Chicago, London, and Paris</a:t>
            </a:r>
          </a:p>
          <a:p>
            <a:pPr indent="-256032"/>
            <a:r>
              <a:rPr lang="en-US" altLang="en-US" dirty="0"/>
              <a:t>An </a:t>
            </a:r>
            <a:r>
              <a:rPr lang="en-US" altLang="en-US" b="1" dirty="0"/>
              <a:t>ethnoburb</a:t>
            </a:r>
            <a:r>
              <a:rPr lang="en-US" altLang="en-US" dirty="0"/>
              <a:t> is a suburban area with a cluster of a particular ethnic population</a:t>
            </a:r>
          </a:p>
        </p:txBody>
      </p:sp>
    </p:spTree>
    <p:extLst>
      <p:ext uri="{BB962C8B-B14F-4D97-AF65-F5344CB8AC3E}">
        <p14:creationId xmlns:p14="http://schemas.microsoft.com/office/powerpoint/2010/main" val="1924939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556171" cy="1097279"/>
          </a:xfrm>
        </p:spPr>
        <p:txBody>
          <a:bodyPr/>
          <a:lstStyle/>
          <a:p>
            <a:r>
              <a:rPr lang="en-US" dirty="0"/>
              <a:t>7.1.5 Ethnic Enclaves </a:t>
            </a:r>
            <a:r>
              <a:rPr lang="en-US" sz="2000" b="0" dirty="0"/>
              <a:t>(2 of 5)</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6"/>
            <a:ext cx="8229600" cy="718244"/>
          </a:xfrm>
        </p:spPr>
        <p:txBody>
          <a:bodyPr/>
          <a:lstStyle/>
          <a:p>
            <a:pPr marL="432" indent="0">
              <a:buNone/>
            </a:pPr>
            <a:r>
              <a:rPr lang="en-US" sz="2200" b="1" dirty="0"/>
              <a:t>Figure 7-19: </a:t>
            </a:r>
            <a:r>
              <a:rPr lang="en-US" sz="2200" dirty="0"/>
              <a:t>Chicago has the largest population of ethnic Poles outside Poland.</a:t>
            </a:r>
          </a:p>
        </p:txBody>
      </p:sp>
      <p:pic>
        <p:nvPicPr>
          <p:cNvPr id="6" name="Picture 5" descr="A group of people celebrating Polish Constitution Day in Chicago by waving Polish flags.">
            <a:extLst>
              <a:ext uri="{FF2B5EF4-FFF2-40B4-BE49-F238E27FC236}">
                <a16:creationId xmlns:a16="http://schemas.microsoft.com/office/drawing/2014/main" id="{05D39019-4910-453E-AAD4-F4F4E07157E0}"/>
              </a:ext>
            </a:extLst>
          </p:cNvPr>
          <p:cNvPicPr>
            <a:picLocks noChangeAspect="1"/>
          </p:cNvPicPr>
          <p:nvPr/>
        </p:nvPicPr>
        <p:blipFill>
          <a:blip r:embed="rId2"/>
          <a:stretch>
            <a:fillRect/>
          </a:stretch>
        </p:blipFill>
        <p:spPr>
          <a:xfrm>
            <a:off x="959073" y="2460985"/>
            <a:ext cx="7225854" cy="3313567"/>
          </a:xfrm>
          <a:prstGeom prst="rect">
            <a:avLst/>
          </a:prstGeom>
        </p:spPr>
      </p:pic>
    </p:spTree>
    <p:extLst>
      <p:ext uri="{BB962C8B-B14F-4D97-AF65-F5344CB8AC3E}">
        <p14:creationId xmlns:p14="http://schemas.microsoft.com/office/powerpoint/2010/main" val="1389166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556171" cy="1097279"/>
          </a:xfrm>
        </p:spPr>
        <p:txBody>
          <a:bodyPr/>
          <a:lstStyle/>
          <a:p>
            <a:r>
              <a:rPr lang="en-US" dirty="0"/>
              <a:t>7.1.5 Ethnic Enclaves </a:t>
            </a:r>
            <a:r>
              <a:rPr lang="en-US" sz="2000" b="0" dirty="0"/>
              <a:t>(3 of 5)</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6"/>
            <a:ext cx="8229600" cy="695384"/>
          </a:xfrm>
        </p:spPr>
        <p:txBody>
          <a:bodyPr/>
          <a:lstStyle/>
          <a:p>
            <a:pPr marL="432" indent="0">
              <a:buNone/>
            </a:pPr>
            <a:r>
              <a:rPr lang="en-US" sz="2200" b="1" dirty="0"/>
              <a:t>Figure 7-20: </a:t>
            </a:r>
            <a:r>
              <a:rPr lang="en-US" sz="2200" dirty="0"/>
              <a:t>Cartograms reveal the changes in Chicago’s ethnic groups from 1910 to 1990.</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684" y="2804922"/>
            <a:ext cx="8104632" cy="2810256"/>
          </a:xfrm>
          <a:prstGeom prst="rect">
            <a:avLst/>
          </a:prstGeom>
        </p:spPr>
      </p:pic>
      <p:sp>
        <p:nvSpPr>
          <p:cNvPr id="128" name="Line 724"/>
          <p:cNvSpPr>
            <a:spLocks noChangeShapeType="1"/>
          </p:cNvSpPr>
          <p:nvPr/>
        </p:nvSpPr>
        <p:spPr bwMode="auto">
          <a:xfrm flipH="1" flipV="1">
            <a:off x="1114425" y="5127625"/>
            <a:ext cx="139700" cy="7302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a:latin typeface="+mj-lt"/>
            </a:endParaRPr>
          </a:p>
        </p:txBody>
      </p:sp>
      <p:sp>
        <p:nvSpPr>
          <p:cNvPr id="141" name="Rectangle 737"/>
          <p:cNvSpPr>
            <a:spLocks noChangeArrowheads="1"/>
          </p:cNvSpPr>
          <p:nvPr/>
        </p:nvSpPr>
        <p:spPr bwMode="auto">
          <a:xfrm>
            <a:off x="4349750" y="3035300"/>
            <a:ext cx="62036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mj-lt"/>
              </a:rPr>
              <a:t>1,000 people</a:t>
            </a:r>
            <a:endParaRPr kumimoji="0" lang="en-US" altLang="en-US" sz="1600" b="1" i="0" u="none" strike="noStrike" cap="none" normalizeH="0" baseline="0" dirty="0">
              <a:ln>
                <a:noFill/>
              </a:ln>
              <a:solidFill>
                <a:schemeClr val="tx1"/>
              </a:solidFill>
              <a:effectLst/>
              <a:latin typeface="+mj-lt"/>
            </a:endParaRPr>
          </a:p>
        </p:txBody>
      </p:sp>
      <p:sp>
        <p:nvSpPr>
          <p:cNvPr id="142" name="Rectangle 738"/>
          <p:cNvSpPr>
            <a:spLocks noChangeArrowheads="1"/>
          </p:cNvSpPr>
          <p:nvPr/>
        </p:nvSpPr>
        <p:spPr bwMode="auto">
          <a:xfrm>
            <a:off x="1016000" y="2917825"/>
            <a:ext cx="30777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Arial Black" panose="020B0A04020102020204" pitchFamily="34" charset="0"/>
              </a:rPr>
              <a:t>1910</a:t>
            </a:r>
            <a:endParaRPr kumimoji="0" lang="en-US" altLang="en-US" sz="1600" b="1" i="0" u="none" strike="noStrike" cap="none" normalizeH="0" baseline="0" dirty="0">
              <a:ln>
                <a:noFill/>
              </a:ln>
              <a:solidFill>
                <a:schemeClr val="tx1"/>
              </a:solidFill>
              <a:effectLst/>
              <a:latin typeface="Arial Black" panose="020B0A04020102020204" pitchFamily="34" charset="0"/>
            </a:endParaRPr>
          </a:p>
        </p:txBody>
      </p:sp>
      <p:sp>
        <p:nvSpPr>
          <p:cNvPr id="143" name="Rectangle 739"/>
          <p:cNvSpPr>
            <a:spLocks noChangeArrowheads="1"/>
          </p:cNvSpPr>
          <p:nvPr/>
        </p:nvSpPr>
        <p:spPr bwMode="auto">
          <a:xfrm>
            <a:off x="5118100" y="2917825"/>
            <a:ext cx="30777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Arial Black" panose="020B0A04020102020204" pitchFamily="34" charset="0"/>
              </a:rPr>
              <a:t>1990</a:t>
            </a:r>
            <a:endParaRPr kumimoji="0" lang="en-US" altLang="en-US" sz="1600" b="1" i="0" u="none" strike="noStrike" cap="none" normalizeH="0" baseline="0" dirty="0">
              <a:ln>
                <a:noFill/>
              </a:ln>
              <a:solidFill>
                <a:schemeClr val="tx1"/>
              </a:solidFill>
              <a:effectLst/>
              <a:latin typeface="Arial Black" panose="020B0A04020102020204" pitchFamily="34" charset="0"/>
            </a:endParaRPr>
          </a:p>
        </p:txBody>
      </p:sp>
      <p:sp>
        <p:nvSpPr>
          <p:cNvPr id="144" name="Rectangle 740"/>
          <p:cNvSpPr>
            <a:spLocks noChangeArrowheads="1"/>
          </p:cNvSpPr>
          <p:nvPr/>
        </p:nvSpPr>
        <p:spPr bwMode="auto">
          <a:xfrm>
            <a:off x="654050" y="5410200"/>
            <a:ext cx="141288"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mj-lt"/>
              </a:rPr>
              <a:t>(a)</a:t>
            </a:r>
            <a:endParaRPr kumimoji="0" lang="en-US" altLang="en-US" sz="1600" b="1" i="0" u="none" strike="noStrike" cap="none" normalizeH="0" baseline="0">
              <a:ln>
                <a:noFill/>
              </a:ln>
              <a:solidFill>
                <a:schemeClr val="tx1"/>
              </a:solidFill>
              <a:effectLst/>
              <a:latin typeface="+mj-lt"/>
            </a:endParaRPr>
          </a:p>
        </p:txBody>
      </p:sp>
      <p:sp>
        <p:nvSpPr>
          <p:cNvPr id="145" name="Rectangle 741"/>
          <p:cNvSpPr>
            <a:spLocks noChangeArrowheads="1"/>
          </p:cNvSpPr>
          <p:nvPr/>
        </p:nvSpPr>
        <p:spPr bwMode="auto">
          <a:xfrm>
            <a:off x="4797425" y="5410200"/>
            <a:ext cx="14747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mj-lt"/>
              </a:rPr>
              <a:t>(b)</a:t>
            </a:r>
            <a:endParaRPr kumimoji="0" lang="en-US" altLang="en-US" sz="1600" b="1" i="0" u="none" strike="noStrike" cap="none" normalizeH="0" baseline="0" dirty="0">
              <a:ln>
                <a:noFill/>
              </a:ln>
              <a:solidFill>
                <a:schemeClr val="tx1"/>
              </a:solidFill>
              <a:effectLst/>
              <a:latin typeface="+mj-lt"/>
            </a:endParaRPr>
          </a:p>
        </p:txBody>
      </p:sp>
      <p:sp>
        <p:nvSpPr>
          <p:cNvPr id="12" name="Rectangle 737"/>
          <p:cNvSpPr>
            <a:spLocks noChangeArrowheads="1"/>
          </p:cNvSpPr>
          <p:nvPr/>
        </p:nvSpPr>
        <p:spPr bwMode="auto">
          <a:xfrm>
            <a:off x="858626" y="3270462"/>
            <a:ext cx="32220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50800">
                    <a:schemeClr val="bg1">
                      <a:lumMod val="95000"/>
                      <a:alpha val="82000"/>
                    </a:schemeClr>
                  </a:glow>
                </a:effectLst>
                <a:latin typeface="+mj-lt"/>
              </a:rPr>
              <a:t>Canada</a:t>
            </a:r>
            <a:endParaRPr kumimoji="0" lang="en-US" altLang="en-US" sz="700" b="1" i="0" u="none" strike="noStrike" cap="none" normalizeH="0" baseline="0" dirty="0">
              <a:ln>
                <a:noFill/>
              </a:ln>
              <a:solidFill>
                <a:schemeClr val="tx1"/>
              </a:solidFill>
              <a:effectLst>
                <a:glow rad="50800">
                  <a:schemeClr val="bg1">
                    <a:lumMod val="95000"/>
                    <a:alpha val="82000"/>
                  </a:schemeClr>
                </a:glow>
              </a:effectLst>
              <a:latin typeface="+mj-lt"/>
            </a:endParaRPr>
          </a:p>
        </p:txBody>
      </p:sp>
      <p:sp>
        <p:nvSpPr>
          <p:cNvPr id="13" name="Rectangle 737"/>
          <p:cNvSpPr>
            <a:spLocks noChangeArrowheads="1"/>
          </p:cNvSpPr>
          <p:nvPr/>
        </p:nvSpPr>
        <p:spPr bwMode="auto">
          <a:xfrm>
            <a:off x="1818269" y="3234742"/>
            <a:ext cx="38792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63500">
                    <a:srgbClr val="FAECCA">
                      <a:alpha val="86000"/>
                    </a:srgbClr>
                  </a:glow>
                </a:effectLst>
                <a:latin typeface="+mj-lt"/>
              </a:rPr>
              <a:t>United</a:t>
            </a:r>
          </a:p>
          <a:p>
            <a:pPr lvl="0" algn="ctr"/>
            <a:r>
              <a:rPr lang="en-US" altLang="en-US" sz="700" b="1" dirty="0">
                <a:solidFill>
                  <a:srgbClr val="000000"/>
                </a:solidFill>
                <a:effectLst>
                  <a:glow rad="63500">
                    <a:srgbClr val="FAECCA">
                      <a:alpha val="86000"/>
                    </a:srgbClr>
                  </a:glow>
                </a:effectLst>
                <a:latin typeface="+mj-lt"/>
              </a:rPr>
              <a:t>Kingdom</a:t>
            </a:r>
            <a:endParaRPr kumimoji="0" lang="en-US" altLang="en-US" sz="700" b="1" i="0" u="none" strike="noStrike" cap="none" normalizeH="0" baseline="0" dirty="0">
              <a:ln>
                <a:noFill/>
              </a:ln>
              <a:solidFill>
                <a:schemeClr val="tx1"/>
              </a:solidFill>
              <a:effectLst>
                <a:glow rad="63500">
                  <a:srgbClr val="FAECCA">
                    <a:alpha val="86000"/>
                  </a:srgbClr>
                </a:glow>
              </a:effectLst>
              <a:latin typeface="+mj-lt"/>
            </a:endParaRPr>
          </a:p>
        </p:txBody>
      </p:sp>
      <p:sp>
        <p:nvSpPr>
          <p:cNvPr id="14" name="Rectangle 737"/>
          <p:cNvSpPr>
            <a:spLocks noChangeArrowheads="1"/>
          </p:cNvSpPr>
          <p:nvPr/>
        </p:nvSpPr>
        <p:spPr bwMode="auto">
          <a:xfrm>
            <a:off x="2414762" y="3226789"/>
            <a:ext cx="32380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63500">
                    <a:srgbClr val="FAECCA">
                      <a:alpha val="86000"/>
                    </a:srgbClr>
                  </a:glow>
                </a:effectLst>
                <a:latin typeface="+mj-lt"/>
              </a:rPr>
              <a:t>Norway</a:t>
            </a:r>
            <a:endParaRPr kumimoji="0" lang="en-US" altLang="en-US" sz="700" b="1" i="0" u="none" strike="noStrike" cap="none" normalizeH="0" baseline="0" dirty="0">
              <a:ln>
                <a:noFill/>
              </a:ln>
              <a:solidFill>
                <a:schemeClr val="tx1"/>
              </a:solidFill>
              <a:effectLst>
                <a:glow rad="63500">
                  <a:srgbClr val="FAECCA">
                    <a:alpha val="86000"/>
                  </a:srgbClr>
                </a:glow>
              </a:effectLst>
              <a:latin typeface="+mj-lt"/>
            </a:endParaRPr>
          </a:p>
        </p:txBody>
      </p:sp>
      <p:sp>
        <p:nvSpPr>
          <p:cNvPr id="15" name="Rectangle 737"/>
          <p:cNvSpPr>
            <a:spLocks noChangeArrowheads="1"/>
          </p:cNvSpPr>
          <p:nvPr/>
        </p:nvSpPr>
        <p:spPr bwMode="auto">
          <a:xfrm>
            <a:off x="1855231" y="3637920"/>
            <a:ext cx="29495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63500">
                    <a:srgbClr val="FAECCA">
                      <a:alpha val="86000"/>
                    </a:srgbClr>
                  </a:glow>
                </a:effectLst>
                <a:latin typeface="+mj-lt"/>
              </a:rPr>
              <a:t>Ireland</a:t>
            </a:r>
            <a:endParaRPr kumimoji="0" lang="en-US" altLang="en-US" sz="700" b="1" i="0" u="none" strike="noStrike" cap="none" normalizeH="0" baseline="0" dirty="0">
              <a:ln>
                <a:noFill/>
              </a:ln>
              <a:solidFill>
                <a:schemeClr val="tx1"/>
              </a:solidFill>
              <a:effectLst>
                <a:glow rad="63500">
                  <a:srgbClr val="FAECCA">
                    <a:alpha val="86000"/>
                  </a:srgbClr>
                </a:glow>
              </a:effectLst>
              <a:latin typeface="+mj-lt"/>
            </a:endParaRPr>
          </a:p>
        </p:txBody>
      </p:sp>
      <p:sp>
        <p:nvSpPr>
          <p:cNvPr id="16" name="Rectangle 737"/>
          <p:cNvSpPr>
            <a:spLocks noChangeArrowheads="1"/>
          </p:cNvSpPr>
          <p:nvPr/>
        </p:nvSpPr>
        <p:spPr bwMode="auto">
          <a:xfrm>
            <a:off x="2519391" y="3657434"/>
            <a:ext cx="33823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63500">
                    <a:srgbClr val="FAECCA">
                      <a:alpha val="86000"/>
                    </a:srgbClr>
                  </a:glow>
                </a:effectLst>
                <a:latin typeface="+mj-lt"/>
              </a:rPr>
              <a:t>Sweden</a:t>
            </a:r>
            <a:endParaRPr kumimoji="0" lang="en-US" altLang="en-US" sz="700" b="1" i="0" u="none" strike="noStrike" cap="none" normalizeH="0" baseline="0" dirty="0">
              <a:ln>
                <a:noFill/>
              </a:ln>
              <a:solidFill>
                <a:schemeClr val="tx1"/>
              </a:solidFill>
              <a:effectLst>
                <a:glow rad="63500">
                  <a:srgbClr val="FAECCA">
                    <a:alpha val="86000"/>
                  </a:srgbClr>
                </a:glow>
              </a:effectLst>
              <a:latin typeface="+mj-lt"/>
            </a:endParaRPr>
          </a:p>
        </p:txBody>
      </p:sp>
      <p:sp>
        <p:nvSpPr>
          <p:cNvPr id="17" name="Rectangle 737"/>
          <p:cNvSpPr>
            <a:spLocks noChangeArrowheads="1"/>
          </p:cNvSpPr>
          <p:nvPr/>
        </p:nvSpPr>
        <p:spPr bwMode="auto">
          <a:xfrm>
            <a:off x="907919" y="3806646"/>
            <a:ext cx="30457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50800">
                    <a:schemeClr val="bg1">
                      <a:lumMod val="95000"/>
                      <a:alpha val="82000"/>
                    </a:schemeClr>
                  </a:glow>
                </a:effectLst>
                <a:latin typeface="+mj-lt"/>
              </a:rPr>
              <a:t>Mexico</a:t>
            </a:r>
            <a:endParaRPr kumimoji="0" lang="en-US" altLang="en-US" sz="700" b="1" i="0" u="none" strike="noStrike" cap="none" normalizeH="0" baseline="0" dirty="0">
              <a:ln>
                <a:noFill/>
              </a:ln>
              <a:solidFill>
                <a:schemeClr val="tx1"/>
              </a:solidFill>
              <a:effectLst>
                <a:glow rad="50800">
                  <a:schemeClr val="bg1">
                    <a:lumMod val="95000"/>
                    <a:alpha val="82000"/>
                  </a:schemeClr>
                </a:glow>
              </a:effectLst>
              <a:latin typeface="+mj-lt"/>
            </a:endParaRPr>
          </a:p>
        </p:txBody>
      </p:sp>
      <p:sp>
        <p:nvSpPr>
          <p:cNvPr id="18" name="Rectangle 737"/>
          <p:cNvSpPr>
            <a:spLocks noChangeArrowheads="1"/>
          </p:cNvSpPr>
          <p:nvPr/>
        </p:nvSpPr>
        <p:spPr bwMode="auto">
          <a:xfrm>
            <a:off x="1024164" y="3975625"/>
            <a:ext cx="22281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effectLst>
                  <a:glow rad="50800">
                    <a:schemeClr val="bg1">
                      <a:lumMod val="95000"/>
                      <a:alpha val="82000"/>
                    </a:schemeClr>
                  </a:glow>
                </a:effectLst>
                <a:latin typeface="+mj-lt"/>
              </a:rPr>
              <a:t>Cuba</a:t>
            </a:r>
            <a:endParaRPr kumimoji="0" lang="en-US" altLang="en-US" sz="700" b="1" i="0" u="none" strike="noStrike" cap="none" normalizeH="0" baseline="0" dirty="0">
              <a:ln>
                <a:noFill/>
              </a:ln>
              <a:solidFill>
                <a:schemeClr val="tx1"/>
              </a:solidFill>
              <a:effectLst>
                <a:glow rad="50800">
                  <a:schemeClr val="bg1">
                    <a:lumMod val="95000"/>
                    <a:alpha val="82000"/>
                  </a:schemeClr>
                </a:glow>
              </a:effectLst>
              <a:latin typeface="+mj-lt"/>
            </a:endParaRPr>
          </a:p>
        </p:txBody>
      </p:sp>
      <p:sp>
        <p:nvSpPr>
          <p:cNvPr id="19" name="Rectangle 737"/>
          <p:cNvSpPr>
            <a:spLocks noChangeArrowheads="1"/>
          </p:cNvSpPr>
          <p:nvPr/>
        </p:nvSpPr>
        <p:spPr bwMode="auto">
          <a:xfrm>
            <a:off x="730787" y="4282320"/>
            <a:ext cx="3542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50800">
                    <a:schemeClr val="bg1">
                      <a:lumMod val="95000"/>
                      <a:alpha val="82000"/>
                    </a:schemeClr>
                  </a:glow>
                </a:effectLst>
                <a:latin typeface="+mj-lt"/>
              </a:rPr>
              <a:t>other</a:t>
            </a:r>
          </a:p>
          <a:p>
            <a:pPr lvl="0"/>
            <a:r>
              <a:rPr lang="en-US" altLang="en-US" sz="700" b="1" dirty="0">
                <a:solidFill>
                  <a:srgbClr val="000000"/>
                </a:solidFill>
                <a:effectLst>
                  <a:glow rad="50800">
                    <a:schemeClr val="bg1">
                      <a:lumMod val="95000"/>
                      <a:alpha val="82000"/>
                    </a:schemeClr>
                  </a:glow>
                </a:effectLst>
                <a:latin typeface="+mj-lt"/>
              </a:rPr>
              <a:t>Latin</a:t>
            </a:r>
          </a:p>
          <a:p>
            <a:pPr lvl="0"/>
            <a:r>
              <a:rPr lang="en-US" altLang="en-US" sz="700" b="1" dirty="0">
                <a:solidFill>
                  <a:srgbClr val="000000"/>
                </a:solidFill>
                <a:effectLst>
                  <a:glow rad="50800">
                    <a:schemeClr val="bg1">
                      <a:lumMod val="95000"/>
                      <a:alpha val="82000"/>
                    </a:schemeClr>
                  </a:glow>
                </a:effectLst>
                <a:latin typeface="+mj-lt"/>
              </a:rPr>
              <a:t>America</a:t>
            </a:r>
            <a:endParaRPr kumimoji="0" lang="en-US" altLang="en-US" sz="700" b="1" i="0" u="none" strike="noStrike" cap="none" normalizeH="0" baseline="0" dirty="0">
              <a:ln>
                <a:noFill/>
              </a:ln>
              <a:solidFill>
                <a:schemeClr val="tx1"/>
              </a:solidFill>
              <a:effectLst>
                <a:glow rad="50800">
                  <a:schemeClr val="bg1">
                    <a:lumMod val="95000"/>
                    <a:alpha val="82000"/>
                  </a:schemeClr>
                </a:glow>
              </a:effectLst>
              <a:latin typeface="+mj-lt"/>
            </a:endParaRPr>
          </a:p>
        </p:txBody>
      </p:sp>
      <p:sp>
        <p:nvSpPr>
          <p:cNvPr id="20" name="Rectangle 737"/>
          <p:cNvSpPr>
            <a:spLocks noChangeArrowheads="1"/>
          </p:cNvSpPr>
          <p:nvPr/>
        </p:nvSpPr>
        <p:spPr bwMode="auto">
          <a:xfrm>
            <a:off x="870769" y="5065262"/>
            <a:ext cx="24365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50800">
                    <a:schemeClr val="bg1">
                      <a:lumMod val="95000"/>
                      <a:alpha val="82000"/>
                    </a:schemeClr>
                  </a:glow>
                </a:effectLst>
                <a:latin typeface="+mj-lt"/>
              </a:rPr>
              <a:t>Spain</a:t>
            </a:r>
            <a:endParaRPr kumimoji="0" lang="en-US" altLang="en-US" sz="700" b="1" i="0" u="none" strike="noStrike" cap="none" normalizeH="0" baseline="0" dirty="0">
              <a:ln>
                <a:noFill/>
              </a:ln>
              <a:solidFill>
                <a:schemeClr val="tx1"/>
              </a:solidFill>
              <a:effectLst>
                <a:glow rad="50800">
                  <a:schemeClr val="bg1">
                    <a:lumMod val="95000"/>
                    <a:alpha val="82000"/>
                  </a:schemeClr>
                </a:glow>
              </a:effectLst>
              <a:latin typeface="+mj-lt"/>
            </a:endParaRPr>
          </a:p>
        </p:txBody>
      </p:sp>
      <p:sp>
        <p:nvSpPr>
          <p:cNvPr id="21" name="Rectangle 737"/>
          <p:cNvSpPr>
            <a:spLocks noChangeArrowheads="1"/>
          </p:cNvSpPr>
          <p:nvPr/>
        </p:nvSpPr>
        <p:spPr bwMode="auto">
          <a:xfrm>
            <a:off x="1807942" y="4443902"/>
            <a:ext cx="38953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63500">
                    <a:srgbClr val="FAECCA">
                      <a:alpha val="86000"/>
                    </a:srgbClr>
                  </a:glow>
                </a:effectLst>
                <a:latin typeface="+mj-lt"/>
              </a:rPr>
              <a:t>Germany</a:t>
            </a:r>
            <a:endParaRPr kumimoji="0" lang="en-US" altLang="en-US" sz="700" b="1" i="0" u="none" strike="noStrike" cap="none" normalizeH="0" baseline="0" dirty="0">
              <a:ln>
                <a:noFill/>
              </a:ln>
              <a:solidFill>
                <a:schemeClr val="tx1"/>
              </a:solidFill>
              <a:effectLst>
                <a:glow rad="63500">
                  <a:srgbClr val="FAECCA">
                    <a:alpha val="86000"/>
                  </a:srgbClr>
                </a:glow>
              </a:effectLst>
              <a:latin typeface="+mj-lt"/>
            </a:endParaRPr>
          </a:p>
        </p:txBody>
      </p:sp>
      <p:sp>
        <p:nvSpPr>
          <p:cNvPr id="23" name="Rectangle 737"/>
          <p:cNvSpPr>
            <a:spLocks noChangeArrowheads="1"/>
          </p:cNvSpPr>
          <p:nvPr/>
        </p:nvSpPr>
        <p:spPr bwMode="auto">
          <a:xfrm>
            <a:off x="2298081" y="4948016"/>
            <a:ext cx="3093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63500">
                    <a:srgbClr val="FAECCA">
                      <a:alpha val="86000"/>
                    </a:srgbClr>
                  </a:glow>
                </a:effectLst>
                <a:latin typeface="+mj-lt"/>
              </a:rPr>
              <a:t>Austria</a:t>
            </a:r>
            <a:endParaRPr kumimoji="0" lang="en-US" altLang="en-US" sz="700" b="1" i="0" u="none" strike="noStrike" cap="none" normalizeH="0" baseline="0" dirty="0">
              <a:ln>
                <a:noFill/>
              </a:ln>
              <a:solidFill>
                <a:schemeClr val="tx1"/>
              </a:solidFill>
              <a:effectLst>
                <a:glow rad="63500">
                  <a:srgbClr val="FAECCA">
                    <a:alpha val="86000"/>
                  </a:srgbClr>
                </a:glow>
              </a:effectLst>
              <a:latin typeface="+mj-lt"/>
            </a:endParaRPr>
          </a:p>
        </p:txBody>
      </p:sp>
      <p:sp>
        <p:nvSpPr>
          <p:cNvPr id="24" name="Rectangle 737"/>
          <p:cNvSpPr>
            <a:spLocks noChangeArrowheads="1"/>
          </p:cNvSpPr>
          <p:nvPr/>
        </p:nvSpPr>
        <p:spPr bwMode="auto">
          <a:xfrm>
            <a:off x="2385493" y="5261415"/>
            <a:ext cx="18114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63500">
                    <a:srgbClr val="FAECCA">
                      <a:alpha val="86000"/>
                    </a:srgbClr>
                  </a:glow>
                </a:effectLst>
                <a:latin typeface="+mj-lt"/>
              </a:rPr>
              <a:t>Italy</a:t>
            </a:r>
            <a:endParaRPr kumimoji="0" lang="en-US" altLang="en-US" sz="700" b="1" i="0" u="none" strike="noStrike" cap="none" normalizeH="0" baseline="0" dirty="0">
              <a:ln>
                <a:noFill/>
              </a:ln>
              <a:solidFill>
                <a:schemeClr val="tx1"/>
              </a:solidFill>
              <a:effectLst>
                <a:glow rad="63500">
                  <a:srgbClr val="FAECCA">
                    <a:alpha val="86000"/>
                  </a:srgbClr>
                </a:glow>
              </a:effectLst>
              <a:latin typeface="+mj-lt"/>
            </a:endParaRPr>
          </a:p>
        </p:txBody>
      </p:sp>
      <p:sp>
        <p:nvSpPr>
          <p:cNvPr id="25" name="Rectangle 737"/>
          <p:cNvSpPr>
            <a:spLocks noChangeArrowheads="1"/>
          </p:cNvSpPr>
          <p:nvPr/>
        </p:nvSpPr>
        <p:spPr bwMode="auto">
          <a:xfrm>
            <a:off x="2735598" y="5207554"/>
            <a:ext cx="4119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r"/>
            <a:r>
              <a:rPr lang="en-US" altLang="en-US" sz="700" b="1" dirty="0">
                <a:solidFill>
                  <a:srgbClr val="000000"/>
                </a:solidFill>
                <a:effectLst>
                  <a:glow rad="63500">
                    <a:srgbClr val="FAECCA">
                      <a:alpha val="86000"/>
                    </a:srgbClr>
                  </a:glow>
                </a:effectLst>
                <a:latin typeface="+mj-lt"/>
              </a:rPr>
              <a:t>other</a:t>
            </a:r>
          </a:p>
          <a:p>
            <a:pPr lvl="0" algn="r"/>
            <a:r>
              <a:rPr lang="en-US" altLang="en-US" sz="700" b="1" dirty="0">
                <a:solidFill>
                  <a:srgbClr val="000000"/>
                </a:solidFill>
                <a:effectLst>
                  <a:glow rad="63500">
                    <a:srgbClr val="FAECCA">
                      <a:alpha val="86000"/>
                    </a:srgbClr>
                  </a:glow>
                </a:effectLst>
                <a:latin typeface="+mj-lt"/>
              </a:rPr>
              <a:t>European</a:t>
            </a:r>
            <a:endParaRPr kumimoji="0" lang="en-US" altLang="en-US" sz="700" b="1" i="0" u="none" strike="noStrike" cap="none" normalizeH="0" baseline="0" dirty="0">
              <a:ln>
                <a:noFill/>
              </a:ln>
              <a:solidFill>
                <a:schemeClr val="tx1"/>
              </a:solidFill>
              <a:effectLst>
                <a:glow rad="63500">
                  <a:srgbClr val="FAECCA">
                    <a:alpha val="86000"/>
                  </a:srgbClr>
                </a:glow>
              </a:effectLst>
              <a:latin typeface="+mj-lt"/>
            </a:endParaRPr>
          </a:p>
        </p:txBody>
      </p:sp>
      <p:sp>
        <p:nvSpPr>
          <p:cNvPr id="26" name="Rectangle 737"/>
          <p:cNvSpPr>
            <a:spLocks noChangeArrowheads="1"/>
          </p:cNvSpPr>
          <p:nvPr/>
        </p:nvSpPr>
        <p:spPr bwMode="auto">
          <a:xfrm>
            <a:off x="3169575" y="4799248"/>
            <a:ext cx="36227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63500">
                    <a:srgbClr val="FAECCA">
                      <a:alpha val="86000"/>
                    </a:srgbClr>
                  </a:glow>
                </a:effectLst>
                <a:latin typeface="+mj-lt"/>
              </a:rPr>
              <a:t>Hungary</a:t>
            </a:r>
            <a:endParaRPr kumimoji="0" lang="en-US" altLang="en-US" sz="700" b="1" i="0" u="none" strike="noStrike" cap="none" normalizeH="0" baseline="0" dirty="0">
              <a:ln>
                <a:noFill/>
              </a:ln>
              <a:solidFill>
                <a:schemeClr val="tx1"/>
              </a:solidFill>
              <a:effectLst>
                <a:glow rad="63500">
                  <a:srgbClr val="FAECCA">
                    <a:alpha val="86000"/>
                  </a:srgbClr>
                </a:glow>
              </a:effectLst>
              <a:latin typeface="+mj-lt"/>
            </a:endParaRPr>
          </a:p>
        </p:txBody>
      </p:sp>
      <p:sp>
        <p:nvSpPr>
          <p:cNvPr id="27" name="Rectangle 737"/>
          <p:cNvSpPr>
            <a:spLocks noChangeArrowheads="1"/>
          </p:cNvSpPr>
          <p:nvPr/>
        </p:nvSpPr>
        <p:spPr bwMode="auto">
          <a:xfrm>
            <a:off x="3924431" y="4673042"/>
            <a:ext cx="29335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50800">
                    <a:schemeClr val="bg1">
                      <a:lumMod val="95000"/>
                      <a:alpha val="82000"/>
                    </a:schemeClr>
                  </a:glow>
                </a:effectLst>
                <a:latin typeface="+mj-lt"/>
              </a:rPr>
              <a:t>Turkey</a:t>
            </a:r>
            <a:endParaRPr kumimoji="0" lang="en-US" altLang="en-US" sz="700" b="1" i="0" u="none" strike="noStrike" cap="none" normalizeH="0" baseline="0" dirty="0">
              <a:ln>
                <a:noFill/>
              </a:ln>
              <a:solidFill>
                <a:schemeClr val="tx1"/>
              </a:solidFill>
              <a:effectLst>
                <a:glow rad="50800">
                  <a:schemeClr val="bg1">
                    <a:lumMod val="95000"/>
                    <a:alpha val="82000"/>
                  </a:schemeClr>
                </a:glow>
              </a:effectLst>
              <a:latin typeface="+mj-lt"/>
            </a:endParaRPr>
          </a:p>
        </p:txBody>
      </p:sp>
      <p:sp>
        <p:nvSpPr>
          <p:cNvPr id="28" name="Rectangle 737"/>
          <p:cNvSpPr>
            <a:spLocks noChangeArrowheads="1"/>
          </p:cNvSpPr>
          <p:nvPr/>
        </p:nvSpPr>
        <p:spPr bwMode="auto">
          <a:xfrm>
            <a:off x="3718056" y="4156189"/>
            <a:ext cx="2099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63500">
                    <a:srgbClr val="FAECCA">
                      <a:alpha val="82000"/>
                    </a:srgbClr>
                  </a:glow>
                </a:effectLst>
                <a:latin typeface="+mj-lt"/>
              </a:rPr>
              <a:t>India</a:t>
            </a:r>
            <a:endParaRPr kumimoji="0" lang="en-US" altLang="en-US" sz="700" b="1" i="0" u="none" strike="noStrike" cap="none" normalizeH="0" baseline="0" dirty="0">
              <a:ln>
                <a:noFill/>
              </a:ln>
              <a:solidFill>
                <a:schemeClr val="tx1"/>
              </a:solidFill>
              <a:effectLst>
                <a:glow rad="63500">
                  <a:srgbClr val="FAECCA">
                    <a:alpha val="82000"/>
                  </a:srgbClr>
                </a:glow>
              </a:effectLst>
              <a:latin typeface="+mj-lt"/>
            </a:endParaRPr>
          </a:p>
        </p:txBody>
      </p:sp>
      <p:sp>
        <p:nvSpPr>
          <p:cNvPr id="29" name="Rectangle 737"/>
          <p:cNvSpPr>
            <a:spLocks noChangeArrowheads="1"/>
          </p:cNvSpPr>
          <p:nvPr/>
        </p:nvSpPr>
        <p:spPr bwMode="auto">
          <a:xfrm>
            <a:off x="4055856" y="4001641"/>
            <a:ext cx="25808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50800">
                    <a:schemeClr val="bg1">
                      <a:lumMod val="95000"/>
                      <a:alpha val="82000"/>
                    </a:schemeClr>
                  </a:glow>
                </a:effectLst>
                <a:latin typeface="+mj-lt"/>
              </a:rPr>
              <a:t>Japan</a:t>
            </a:r>
            <a:endParaRPr kumimoji="0" lang="en-US" altLang="en-US" sz="700" b="1" i="0" u="none" strike="noStrike" cap="none" normalizeH="0" baseline="0" dirty="0">
              <a:ln>
                <a:noFill/>
              </a:ln>
              <a:solidFill>
                <a:schemeClr val="tx1"/>
              </a:solidFill>
              <a:effectLst>
                <a:glow rad="50800">
                  <a:schemeClr val="bg1">
                    <a:lumMod val="95000"/>
                    <a:alpha val="82000"/>
                  </a:schemeClr>
                </a:glow>
              </a:effectLst>
              <a:latin typeface="+mj-lt"/>
            </a:endParaRPr>
          </a:p>
        </p:txBody>
      </p:sp>
      <p:sp>
        <p:nvSpPr>
          <p:cNvPr id="30" name="Rectangle 737"/>
          <p:cNvSpPr>
            <a:spLocks noChangeArrowheads="1"/>
          </p:cNvSpPr>
          <p:nvPr/>
        </p:nvSpPr>
        <p:spPr bwMode="auto">
          <a:xfrm>
            <a:off x="3823053" y="3708449"/>
            <a:ext cx="25808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50800">
                    <a:schemeClr val="bg1">
                      <a:lumMod val="95000"/>
                      <a:alpha val="82000"/>
                    </a:schemeClr>
                  </a:glow>
                </a:effectLst>
                <a:latin typeface="+mj-lt"/>
              </a:rPr>
              <a:t>China</a:t>
            </a:r>
            <a:endParaRPr kumimoji="0" lang="en-US" altLang="en-US" sz="700" b="1" i="0" u="none" strike="noStrike" cap="none" normalizeH="0" baseline="0" dirty="0">
              <a:ln>
                <a:noFill/>
              </a:ln>
              <a:solidFill>
                <a:schemeClr val="tx1"/>
              </a:solidFill>
              <a:effectLst>
                <a:glow rad="50800">
                  <a:schemeClr val="bg1">
                    <a:lumMod val="95000"/>
                    <a:alpha val="82000"/>
                  </a:schemeClr>
                </a:glow>
              </a:effectLst>
              <a:latin typeface="+mj-lt"/>
            </a:endParaRPr>
          </a:p>
        </p:txBody>
      </p:sp>
      <p:sp>
        <p:nvSpPr>
          <p:cNvPr id="31" name="Rectangle 737"/>
          <p:cNvSpPr>
            <a:spLocks noChangeArrowheads="1"/>
          </p:cNvSpPr>
          <p:nvPr/>
        </p:nvSpPr>
        <p:spPr bwMode="auto">
          <a:xfrm>
            <a:off x="3226771" y="3596482"/>
            <a:ext cx="31899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63500">
                    <a:srgbClr val="FAECCA">
                      <a:alpha val="86000"/>
                    </a:srgbClr>
                  </a:glow>
                </a:effectLst>
                <a:latin typeface="+mj-lt"/>
              </a:rPr>
              <a:t>Finland</a:t>
            </a:r>
            <a:endParaRPr kumimoji="0" lang="en-US" altLang="en-US" sz="700" b="1" i="0" u="none" strike="noStrike" cap="none" normalizeH="0" baseline="0" dirty="0">
              <a:ln>
                <a:noFill/>
              </a:ln>
              <a:solidFill>
                <a:schemeClr val="tx1"/>
              </a:solidFill>
              <a:effectLst>
                <a:glow rad="63500">
                  <a:srgbClr val="FAECCA">
                    <a:alpha val="86000"/>
                  </a:srgbClr>
                </a:glow>
              </a:effectLst>
              <a:latin typeface="+mj-lt"/>
            </a:endParaRPr>
          </a:p>
        </p:txBody>
      </p:sp>
      <p:sp>
        <p:nvSpPr>
          <p:cNvPr id="32" name="Rectangle 737"/>
          <p:cNvSpPr>
            <a:spLocks noChangeArrowheads="1"/>
          </p:cNvSpPr>
          <p:nvPr/>
        </p:nvSpPr>
        <p:spPr bwMode="auto">
          <a:xfrm>
            <a:off x="3204039" y="4090143"/>
            <a:ext cx="29335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63500">
                    <a:srgbClr val="FAECCA">
                      <a:alpha val="86000"/>
                    </a:srgbClr>
                  </a:glow>
                </a:effectLst>
                <a:latin typeface="+mj-lt"/>
              </a:rPr>
              <a:t>Russia</a:t>
            </a:r>
            <a:endParaRPr kumimoji="0" lang="en-US" altLang="en-US" sz="700" b="1" i="0" u="none" strike="noStrike" cap="none" normalizeH="0" baseline="0" dirty="0">
              <a:ln>
                <a:noFill/>
              </a:ln>
              <a:solidFill>
                <a:schemeClr val="tx1"/>
              </a:solidFill>
              <a:effectLst>
                <a:glow rad="63500">
                  <a:srgbClr val="FAECCA">
                    <a:alpha val="86000"/>
                  </a:srgbClr>
                </a:glow>
              </a:effectLst>
              <a:latin typeface="+mj-lt"/>
            </a:endParaRPr>
          </a:p>
        </p:txBody>
      </p:sp>
      <p:sp>
        <p:nvSpPr>
          <p:cNvPr id="33" name="Rectangle 737"/>
          <p:cNvSpPr>
            <a:spLocks noChangeArrowheads="1"/>
          </p:cNvSpPr>
          <p:nvPr/>
        </p:nvSpPr>
        <p:spPr bwMode="auto">
          <a:xfrm>
            <a:off x="2357392" y="4248864"/>
            <a:ext cx="50013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63500">
                    <a:srgbClr val="FAECCA">
                      <a:alpha val="86000"/>
                    </a:srgbClr>
                  </a:glow>
                </a:effectLst>
                <a:latin typeface="+mj-lt"/>
              </a:rPr>
              <a:t>Switzerland</a:t>
            </a:r>
            <a:endParaRPr kumimoji="0" lang="en-US" altLang="en-US" sz="700" b="1" i="0" u="none" strike="noStrike" cap="none" normalizeH="0" baseline="0" dirty="0">
              <a:ln>
                <a:noFill/>
              </a:ln>
              <a:solidFill>
                <a:schemeClr val="tx1"/>
              </a:solidFill>
              <a:effectLst>
                <a:glow rad="63500">
                  <a:srgbClr val="FAECCA">
                    <a:alpha val="86000"/>
                  </a:srgbClr>
                </a:glow>
              </a:effectLst>
              <a:latin typeface="+mj-lt"/>
            </a:endParaRPr>
          </a:p>
        </p:txBody>
      </p:sp>
      <p:sp>
        <p:nvSpPr>
          <p:cNvPr id="34" name="Rectangle 737"/>
          <p:cNvSpPr>
            <a:spLocks noChangeArrowheads="1"/>
          </p:cNvSpPr>
          <p:nvPr/>
        </p:nvSpPr>
        <p:spPr bwMode="auto">
          <a:xfrm>
            <a:off x="2750025" y="4055954"/>
            <a:ext cx="38311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63500">
                    <a:srgbClr val="FAECCA">
                      <a:alpha val="86000"/>
                    </a:srgbClr>
                  </a:glow>
                </a:effectLst>
                <a:latin typeface="+mj-lt"/>
              </a:rPr>
              <a:t>Denmark</a:t>
            </a:r>
            <a:endParaRPr kumimoji="0" lang="en-US" altLang="en-US" sz="700" b="1" i="0" u="none" strike="noStrike" cap="none" normalizeH="0" baseline="0" dirty="0">
              <a:ln>
                <a:noFill/>
              </a:ln>
              <a:solidFill>
                <a:schemeClr val="tx1"/>
              </a:solidFill>
              <a:effectLst>
                <a:glow rad="63500">
                  <a:srgbClr val="FAECCA">
                    <a:alpha val="86000"/>
                  </a:srgbClr>
                </a:glow>
              </a:effectLst>
              <a:latin typeface="+mj-lt"/>
            </a:endParaRPr>
          </a:p>
        </p:txBody>
      </p:sp>
      <p:sp>
        <p:nvSpPr>
          <p:cNvPr id="35" name="Rectangle 737"/>
          <p:cNvSpPr>
            <a:spLocks noChangeArrowheads="1"/>
          </p:cNvSpPr>
          <p:nvPr/>
        </p:nvSpPr>
        <p:spPr bwMode="auto">
          <a:xfrm>
            <a:off x="2627395" y="3893919"/>
            <a:ext cx="32861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63500">
                    <a:srgbClr val="FAECCA">
                      <a:alpha val="86000"/>
                    </a:srgbClr>
                  </a:glow>
                </a:effectLst>
                <a:latin typeface="+mj-lt"/>
              </a:rPr>
              <a:t>Holland</a:t>
            </a:r>
            <a:endParaRPr kumimoji="0" lang="en-US" altLang="en-US" sz="700" b="1" i="0" u="none" strike="noStrike" cap="none" normalizeH="0" baseline="0" dirty="0">
              <a:ln>
                <a:noFill/>
              </a:ln>
              <a:solidFill>
                <a:schemeClr val="tx1"/>
              </a:solidFill>
              <a:effectLst>
                <a:glow rad="63500">
                  <a:srgbClr val="FAECCA">
                    <a:alpha val="86000"/>
                  </a:srgbClr>
                </a:glow>
              </a:effectLst>
              <a:latin typeface="+mj-lt"/>
            </a:endParaRPr>
          </a:p>
        </p:txBody>
      </p:sp>
      <p:sp>
        <p:nvSpPr>
          <p:cNvPr id="36" name="Rectangle 737"/>
          <p:cNvSpPr>
            <a:spLocks noChangeArrowheads="1"/>
          </p:cNvSpPr>
          <p:nvPr/>
        </p:nvSpPr>
        <p:spPr bwMode="auto">
          <a:xfrm>
            <a:off x="1943817" y="3826145"/>
            <a:ext cx="35426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63500">
                    <a:srgbClr val="FAECCA">
                      <a:alpha val="86000"/>
                    </a:srgbClr>
                  </a:glow>
                </a:effectLst>
                <a:latin typeface="+mj-lt"/>
              </a:rPr>
              <a:t>Belgium</a:t>
            </a:r>
            <a:endParaRPr kumimoji="0" lang="en-US" altLang="en-US" sz="700" b="1" i="0" u="none" strike="noStrike" cap="none" normalizeH="0" baseline="0" dirty="0">
              <a:ln>
                <a:noFill/>
              </a:ln>
              <a:solidFill>
                <a:schemeClr val="tx1"/>
              </a:solidFill>
              <a:effectLst>
                <a:glow rad="63500">
                  <a:srgbClr val="FAECCA">
                    <a:alpha val="86000"/>
                  </a:srgbClr>
                </a:glow>
              </a:effectLst>
              <a:latin typeface="+mj-lt"/>
            </a:endParaRPr>
          </a:p>
        </p:txBody>
      </p:sp>
      <p:sp>
        <p:nvSpPr>
          <p:cNvPr id="37" name="Rectangle 737"/>
          <p:cNvSpPr>
            <a:spLocks noChangeArrowheads="1"/>
          </p:cNvSpPr>
          <p:nvPr/>
        </p:nvSpPr>
        <p:spPr bwMode="auto">
          <a:xfrm>
            <a:off x="1995319" y="3960509"/>
            <a:ext cx="29335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63500">
                    <a:srgbClr val="FAECCA">
                      <a:alpha val="86000"/>
                    </a:srgbClr>
                  </a:glow>
                </a:effectLst>
                <a:latin typeface="+mj-lt"/>
              </a:rPr>
              <a:t>France</a:t>
            </a:r>
            <a:endParaRPr kumimoji="0" lang="en-US" altLang="en-US" sz="700" b="1" i="0" u="none" strike="noStrike" cap="none" normalizeH="0" baseline="0" dirty="0">
              <a:ln>
                <a:noFill/>
              </a:ln>
              <a:solidFill>
                <a:schemeClr val="tx1"/>
              </a:solidFill>
              <a:effectLst>
                <a:glow rad="63500">
                  <a:srgbClr val="FAECCA">
                    <a:alpha val="86000"/>
                  </a:srgbClr>
                </a:glow>
              </a:effectLst>
              <a:latin typeface="+mj-lt"/>
            </a:endParaRPr>
          </a:p>
        </p:txBody>
      </p:sp>
      <p:sp>
        <p:nvSpPr>
          <p:cNvPr id="38" name="Rectangle 737"/>
          <p:cNvSpPr>
            <a:spLocks noChangeArrowheads="1"/>
          </p:cNvSpPr>
          <p:nvPr/>
        </p:nvSpPr>
        <p:spPr bwMode="auto">
          <a:xfrm>
            <a:off x="3787537" y="4996891"/>
            <a:ext cx="37830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50800">
                    <a:schemeClr val="bg1">
                      <a:lumMod val="95000"/>
                      <a:alpha val="82000"/>
                    </a:schemeClr>
                  </a:glow>
                </a:effectLst>
                <a:latin typeface="+mj-lt"/>
              </a:rPr>
              <a:t>Romania</a:t>
            </a:r>
            <a:endParaRPr kumimoji="0" lang="en-US" altLang="en-US" sz="700" b="1" i="0" u="none" strike="noStrike" cap="none" normalizeH="0" baseline="0" dirty="0">
              <a:ln>
                <a:noFill/>
              </a:ln>
              <a:solidFill>
                <a:schemeClr val="tx1"/>
              </a:solidFill>
              <a:effectLst>
                <a:glow rad="50800">
                  <a:schemeClr val="bg1">
                    <a:lumMod val="95000"/>
                    <a:alpha val="82000"/>
                  </a:schemeClr>
                </a:glow>
              </a:effectLst>
              <a:latin typeface="+mj-lt"/>
            </a:endParaRPr>
          </a:p>
        </p:txBody>
      </p:sp>
      <p:sp>
        <p:nvSpPr>
          <p:cNvPr id="39" name="Rectangle 737"/>
          <p:cNvSpPr>
            <a:spLocks noChangeArrowheads="1"/>
          </p:cNvSpPr>
          <p:nvPr/>
        </p:nvSpPr>
        <p:spPr bwMode="auto">
          <a:xfrm>
            <a:off x="3435409" y="5286335"/>
            <a:ext cx="30457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63500">
                    <a:srgbClr val="FAECCA">
                      <a:alpha val="86000"/>
                    </a:srgbClr>
                  </a:glow>
                </a:effectLst>
                <a:latin typeface="+mj-lt"/>
              </a:rPr>
              <a:t>Greece</a:t>
            </a:r>
            <a:endParaRPr kumimoji="0" lang="en-US" altLang="en-US" sz="700" b="1" i="0" u="none" strike="noStrike" cap="none" normalizeH="0" baseline="0" dirty="0">
              <a:ln>
                <a:noFill/>
              </a:ln>
              <a:solidFill>
                <a:schemeClr val="tx1"/>
              </a:solidFill>
              <a:effectLst>
                <a:glow rad="63500">
                  <a:srgbClr val="FAECCA">
                    <a:alpha val="86000"/>
                  </a:srgbClr>
                </a:glow>
              </a:effectLst>
              <a:latin typeface="+mj-lt"/>
            </a:endParaRPr>
          </a:p>
        </p:txBody>
      </p:sp>
      <p:sp>
        <p:nvSpPr>
          <p:cNvPr id="40" name="Rectangle 737"/>
          <p:cNvSpPr>
            <a:spLocks noChangeArrowheads="1"/>
          </p:cNvSpPr>
          <p:nvPr/>
        </p:nvSpPr>
        <p:spPr bwMode="auto">
          <a:xfrm>
            <a:off x="3829175" y="5192721"/>
            <a:ext cx="6235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50800">
                    <a:schemeClr val="bg1">
                      <a:lumMod val="95000"/>
                      <a:alpha val="82000"/>
                    </a:schemeClr>
                  </a:glow>
                </a:effectLst>
                <a:latin typeface="+mj-lt"/>
              </a:rPr>
              <a:t>Bosnia/Serbia/</a:t>
            </a:r>
          </a:p>
          <a:p>
            <a:pPr lvl="0"/>
            <a:r>
              <a:rPr lang="en-US" altLang="en-US" sz="700" b="1" dirty="0">
                <a:solidFill>
                  <a:srgbClr val="000000"/>
                </a:solidFill>
                <a:effectLst>
                  <a:glow rad="50800">
                    <a:schemeClr val="bg1">
                      <a:lumMod val="95000"/>
                      <a:alpha val="82000"/>
                    </a:schemeClr>
                  </a:glow>
                </a:effectLst>
                <a:latin typeface="+mj-lt"/>
              </a:rPr>
              <a:t>Montenegro</a:t>
            </a:r>
            <a:endParaRPr kumimoji="0" lang="en-US" altLang="en-US" sz="700" b="1" i="0" u="none" strike="noStrike" cap="none" normalizeH="0" baseline="0" dirty="0">
              <a:ln>
                <a:noFill/>
              </a:ln>
              <a:solidFill>
                <a:schemeClr val="tx1"/>
              </a:solidFill>
              <a:effectLst>
                <a:glow rad="50800">
                  <a:schemeClr val="bg1">
                    <a:lumMod val="95000"/>
                    <a:alpha val="82000"/>
                  </a:schemeClr>
                </a:glow>
              </a:effectLst>
              <a:latin typeface="+mj-lt"/>
            </a:endParaRPr>
          </a:p>
        </p:txBody>
      </p:sp>
      <p:sp>
        <p:nvSpPr>
          <p:cNvPr id="41" name="Rectangle 737"/>
          <p:cNvSpPr>
            <a:spLocks noChangeArrowheads="1"/>
          </p:cNvSpPr>
          <p:nvPr/>
        </p:nvSpPr>
        <p:spPr bwMode="auto">
          <a:xfrm>
            <a:off x="5102578" y="3342464"/>
            <a:ext cx="32220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50800">
                    <a:srgbClr val="E0F0E3">
                      <a:alpha val="87000"/>
                    </a:srgbClr>
                  </a:glow>
                </a:effectLst>
                <a:latin typeface="+mj-lt"/>
              </a:rPr>
              <a:t>Canada</a:t>
            </a:r>
            <a:endParaRPr kumimoji="0" lang="en-US" altLang="en-US" sz="700" b="1" i="0" u="none" strike="noStrike" cap="none" normalizeH="0" baseline="0" dirty="0">
              <a:ln>
                <a:noFill/>
              </a:ln>
              <a:solidFill>
                <a:schemeClr val="tx1"/>
              </a:solidFill>
              <a:effectLst>
                <a:glow rad="50800">
                  <a:srgbClr val="E0F0E3">
                    <a:alpha val="87000"/>
                  </a:srgbClr>
                </a:glow>
              </a:effectLst>
              <a:latin typeface="+mj-lt"/>
            </a:endParaRPr>
          </a:p>
        </p:txBody>
      </p:sp>
      <p:sp>
        <p:nvSpPr>
          <p:cNvPr id="42" name="Rectangle 737"/>
          <p:cNvSpPr>
            <a:spLocks noChangeArrowheads="1"/>
          </p:cNvSpPr>
          <p:nvPr/>
        </p:nvSpPr>
        <p:spPr bwMode="auto">
          <a:xfrm>
            <a:off x="5590008" y="3706049"/>
            <a:ext cx="39754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50800">
                    <a:srgbClr val="E0F0E3">
                      <a:alpha val="87000"/>
                    </a:srgbClr>
                  </a:glow>
                </a:effectLst>
                <a:latin typeface="+mj-lt"/>
              </a:rPr>
              <a:t>Bahamas</a:t>
            </a:r>
            <a:endParaRPr kumimoji="0" lang="en-US" altLang="en-US" sz="700" b="1" i="0" u="none" strike="noStrike" cap="none" normalizeH="0" baseline="0" dirty="0">
              <a:ln>
                <a:noFill/>
              </a:ln>
              <a:solidFill>
                <a:schemeClr val="tx1"/>
              </a:solidFill>
              <a:effectLst>
                <a:glow rad="50800">
                  <a:srgbClr val="E0F0E3">
                    <a:alpha val="87000"/>
                  </a:srgbClr>
                </a:glow>
              </a:effectLst>
              <a:latin typeface="+mj-lt"/>
            </a:endParaRPr>
          </a:p>
        </p:txBody>
      </p:sp>
      <p:sp>
        <p:nvSpPr>
          <p:cNvPr id="43" name="Rectangle 737"/>
          <p:cNvSpPr>
            <a:spLocks noChangeArrowheads="1"/>
          </p:cNvSpPr>
          <p:nvPr/>
        </p:nvSpPr>
        <p:spPr bwMode="auto">
          <a:xfrm>
            <a:off x="5150334" y="4077757"/>
            <a:ext cx="30457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rad="50800">
                    <a:srgbClr val="E0F0E3">
                      <a:alpha val="87000"/>
                    </a:srgbClr>
                  </a:glow>
                </a:effectLst>
                <a:latin typeface="+mj-lt"/>
              </a:rPr>
              <a:t>Mexico</a:t>
            </a:r>
            <a:endParaRPr kumimoji="0" lang="en-US" altLang="en-US" sz="700" b="1" i="0" u="none" strike="noStrike" cap="none" normalizeH="0" baseline="0" dirty="0">
              <a:ln>
                <a:noFill/>
              </a:ln>
              <a:solidFill>
                <a:schemeClr val="tx1"/>
              </a:solidFill>
              <a:effectLst>
                <a:glow rad="50800">
                  <a:srgbClr val="E0F0E3">
                    <a:alpha val="87000"/>
                  </a:srgbClr>
                </a:glow>
              </a:effectLst>
              <a:latin typeface="+mj-lt"/>
            </a:endParaRPr>
          </a:p>
        </p:txBody>
      </p:sp>
      <p:sp>
        <p:nvSpPr>
          <p:cNvPr id="44" name="Rectangle 737"/>
          <p:cNvSpPr>
            <a:spLocks noChangeArrowheads="1"/>
          </p:cNvSpPr>
          <p:nvPr/>
        </p:nvSpPr>
        <p:spPr bwMode="auto">
          <a:xfrm>
            <a:off x="5447007" y="4738745"/>
            <a:ext cx="40235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50" dirty="0">
                <a:solidFill>
                  <a:srgbClr val="000000"/>
                </a:solidFill>
                <a:effectLst>
                  <a:glow rad="50800">
                    <a:srgbClr val="E0F0E3">
                      <a:alpha val="87000"/>
                    </a:srgbClr>
                  </a:glow>
                </a:effectLst>
                <a:latin typeface="+mj-lt"/>
              </a:rPr>
              <a:t>Guatemala</a:t>
            </a:r>
            <a:endParaRPr kumimoji="0" lang="en-US" altLang="en-US" sz="700" b="1" i="0" u="none" strike="noStrike" cap="none" spc="-50" normalizeH="0" dirty="0">
              <a:ln>
                <a:noFill/>
              </a:ln>
              <a:solidFill>
                <a:schemeClr val="tx1"/>
              </a:solidFill>
              <a:effectLst>
                <a:glow rad="50800">
                  <a:srgbClr val="E0F0E3">
                    <a:alpha val="87000"/>
                  </a:srgbClr>
                </a:glow>
              </a:effectLst>
              <a:latin typeface="+mj-lt"/>
            </a:endParaRPr>
          </a:p>
        </p:txBody>
      </p:sp>
      <p:sp>
        <p:nvSpPr>
          <p:cNvPr id="46" name="Rectangle 737"/>
          <p:cNvSpPr>
            <a:spLocks noChangeArrowheads="1"/>
          </p:cNvSpPr>
          <p:nvPr/>
        </p:nvSpPr>
        <p:spPr bwMode="auto">
          <a:xfrm>
            <a:off x="5509544" y="5302478"/>
            <a:ext cx="20037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63500">
                    <a:schemeClr val="bg1">
                      <a:alpha val="81000"/>
                    </a:schemeClr>
                  </a:glow>
                </a:effectLst>
                <a:latin typeface="+mj-lt"/>
              </a:rPr>
              <a:t>Chile</a:t>
            </a:r>
            <a:endParaRPr kumimoji="0" lang="en-US" altLang="en-US" sz="700" b="1" i="0" u="none" strike="noStrike" cap="none" spc="-30" normalizeH="0" dirty="0">
              <a:ln>
                <a:noFill/>
              </a:ln>
              <a:solidFill>
                <a:schemeClr val="tx1"/>
              </a:solidFill>
              <a:effectLst>
                <a:glow rad="63500">
                  <a:schemeClr val="bg1">
                    <a:alpha val="81000"/>
                  </a:schemeClr>
                </a:glow>
              </a:effectLst>
              <a:latin typeface="+mj-lt"/>
            </a:endParaRPr>
          </a:p>
        </p:txBody>
      </p:sp>
      <p:sp>
        <p:nvSpPr>
          <p:cNvPr id="47" name="Rectangle 737"/>
          <p:cNvSpPr>
            <a:spLocks noChangeArrowheads="1"/>
          </p:cNvSpPr>
          <p:nvPr/>
        </p:nvSpPr>
        <p:spPr bwMode="auto">
          <a:xfrm>
            <a:off x="5922392" y="5315276"/>
            <a:ext cx="3837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0F0E3">
                      <a:alpha val="87000"/>
                    </a:srgbClr>
                  </a:glow>
                </a:effectLst>
                <a:latin typeface="+mj-lt"/>
              </a:rPr>
              <a:t>Argentina</a:t>
            </a:r>
            <a:endParaRPr kumimoji="0" lang="en-US" altLang="en-US" sz="700" b="1" i="0" u="none" strike="noStrike" cap="none" spc="-30" normalizeH="0" dirty="0">
              <a:ln>
                <a:noFill/>
              </a:ln>
              <a:solidFill>
                <a:schemeClr val="tx1"/>
              </a:solidFill>
              <a:effectLst>
                <a:glow rad="50800">
                  <a:srgbClr val="E0F0E3">
                    <a:alpha val="87000"/>
                  </a:srgbClr>
                </a:glow>
              </a:effectLst>
              <a:latin typeface="+mj-lt"/>
            </a:endParaRPr>
          </a:p>
        </p:txBody>
      </p:sp>
      <p:sp>
        <p:nvSpPr>
          <p:cNvPr id="48" name="Rectangle 737"/>
          <p:cNvSpPr>
            <a:spLocks noChangeArrowheads="1"/>
          </p:cNvSpPr>
          <p:nvPr/>
        </p:nvSpPr>
        <p:spPr bwMode="auto">
          <a:xfrm>
            <a:off x="5691234" y="5164825"/>
            <a:ext cx="33054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0F0E3">
                      <a:alpha val="87000"/>
                    </a:srgbClr>
                  </a:glow>
                </a:effectLst>
                <a:latin typeface="+mj-lt"/>
              </a:rPr>
              <a:t>Ecuador</a:t>
            </a:r>
            <a:endParaRPr kumimoji="0" lang="en-US" altLang="en-US" sz="700" b="1" i="0" u="none" strike="noStrike" cap="none" spc="-30" normalizeH="0" dirty="0">
              <a:ln>
                <a:noFill/>
              </a:ln>
              <a:solidFill>
                <a:schemeClr val="tx1"/>
              </a:solidFill>
              <a:effectLst>
                <a:glow rad="50800">
                  <a:srgbClr val="E0F0E3">
                    <a:alpha val="87000"/>
                  </a:srgbClr>
                </a:glow>
              </a:effectLst>
              <a:latin typeface="+mj-lt"/>
            </a:endParaRPr>
          </a:p>
        </p:txBody>
      </p:sp>
      <p:sp>
        <p:nvSpPr>
          <p:cNvPr id="49" name="Rectangle 737"/>
          <p:cNvSpPr>
            <a:spLocks noChangeArrowheads="1"/>
          </p:cNvSpPr>
          <p:nvPr/>
        </p:nvSpPr>
        <p:spPr bwMode="auto">
          <a:xfrm>
            <a:off x="6062992" y="5165956"/>
            <a:ext cx="18338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0F0E3">
                      <a:alpha val="87000"/>
                    </a:srgbClr>
                  </a:glow>
                </a:effectLst>
                <a:latin typeface="+mj-lt"/>
              </a:rPr>
              <a:t>Peru</a:t>
            </a:r>
            <a:endParaRPr kumimoji="0" lang="en-US" altLang="en-US" sz="700" b="1" i="0" u="none" strike="noStrike" cap="none" spc="-30" normalizeH="0" dirty="0">
              <a:ln>
                <a:noFill/>
              </a:ln>
              <a:solidFill>
                <a:schemeClr val="tx1"/>
              </a:solidFill>
              <a:effectLst>
                <a:glow rad="50800">
                  <a:srgbClr val="E0F0E3">
                    <a:alpha val="87000"/>
                  </a:srgbClr>
                </a:glow>
              </a:effectLst>
              <a:latin typeface="+mj-lt"/>
            </a:endParaRPr>
          </a:p>
        </p:txBody>
      </p:sp>
      <p:sp>
        <p:nvSpPr>
          <p:cNvPr id="50" name="Rectangle 737"/>
          <p:cNvSpPr>
            <a:spLocks noChangeArrowheads="1"/>
          </p:cNvSpPr>
          <p:nvPr/>
        </p:nvSpPr>
        <p:spPr bwMode="auto">
          <a:xfrm>
            <a:off x="6287594" y="5186190"/>
            <a:ext cx="15452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0F0E3">
                      <a:alpha val="87000"/>
                    </a:srgbClr>
                  </a:glow>
                </a:effectLst>
                <a:latin typeface="+mj-lt"/>
              </a:rPr>
              <a:t>Bol.</a:t>
            </a:r>
            <a:endParaRPr kumimoji="0" lang="en-US" altLang="en-US" sz="700" b="1" i="0" u="none" strike="noStrike" cap="none" spc="-30" normalizeH="0" dirty="0">
              <a:ln>
                <a:noFill/>
              </a:ln>
              <a:solidFill>
                <a:schemeClr val="tx1"/>
              </a:solidFill>
              <a:effectLst>
                <a:glow rad="50800">
                  <a:srgbClr val="E0F0E3">
                    <a:alpha val="87000"/>
                  </a:srgbClr>
                </a:glow>
              </a:effectLst>
              <a:latin typeface="+mj-lt"/>
            </a:endParaRPr>
          </a:p>
        </p:txBody>
      </p:sp>
      <p:sp>
        <p:nvSpPr>
          <p:cNvPr id="51" name="Rectangle 737"/>
          <p:cNvSpPr>
            <a:spLocks noChangeArrowheads="1"/>
          </p:cNvSpPr>
          <p:nvPr/>
        </p:nvSpPr>
        <p:spPr bwMode="auto">
          <a:xfrm>
            <a:off x="6195062" y="5065945"/>
            <a:ext cx="22217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0F0E3">
                      <a:alpha val="87000"/>
                    </a:srgbClr>
                  </a:glow>
                </a:effectLst>
                <a:latin typeface="+mj-lt"/>
              </a:rPr>
              <a:t>Brazil</a:t>
            </a:r>
            <a:endParaRPr kumimoji="0" lang="en-US" altLang="en-US" sz="700" b="1" i="0" u="none" strike="noStrike" cap="none" spc="-30" normalizeH="0" dirty="0">
              <a:ln>
                <a:noFill/>
              </a:ln>
              <a:solidFill>
                <a:schemeClr val="tx1"/>
              </a:solidFill>
              <a:effectLst>
                <a:glow rad="50800">
                  <a:srgbClr val="E0F0E3">
                    <a:alpha val="87000"/>
                  </a:srgbClr>
                </a:glow>
              </a:effectLst>
              <a:latin typeface="+mj-lt"/>
            </a:endParaRPr>
          </a:p>
        </p:txBody>
      </p:sp>
      <p:sp>
        <p:nvSpPr>
          <p:cNvPr id="52" name="Rectangle 737"/>
          <p:cNvSpPr>
            <a:spLocks noChangeArrowheads="1"/>
          </p:cNvSpPr>
          <p:nvPr/>
        </p:nvSpPr>
        <p:spPr bwMode="auto">
          <a:xfrm>
            <a:off x="5764205" y="5020962"/>
            <a:ext cx="37798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0F0E3">
                      <a:alpha val="87000"/>
                    </a:srgbClr>
                  </a:glow>
                </a:effectLst>
                <a:latin typeface="+mj-lt"/>
              </a:rPr>
              <a:t>Colombia</a:t>
            </a:r>
            <a:endParaRPr kumimoji="0" lang="en-US" altLang="en-US" sz="700" b="1" i="0" u="none" strike="noStrike" cap="none" spc="-30" normalizeH="0" dirty="0">
              <a:ln>
                <a:noFill/>
              </a:ln>
              <a:solidFill>
                <a:schemeClr val="tx1"/>
              </a:solidFill>
              <a:effectLst>
                <a:glow rad="50800">
                  <a:srgbClr val="E0F0E3">
                    <a:alpha val="87000"/>
                  </a:srgbClr>
                </a:glow>
              </a:effectLst>
              <a:latin typeface="+mj-lt"/>
            </a:endParaRPr>
          </a:p>
        </p:txBody>
      </p:sp>
      <p:sp>
        <p:nvSpPr>
          <p:cNvPr id="53" name="Rectangle 737"/>
          <p:cNvSpPr>
            <a:spLocks noChangeArrowheads="1"/>
          </p:cNvSpPr>
          <p:nvPr/>
        </p:nvSpPr>
        <p:spPr bwMode="auto">
          <a:xfrm>
            <a:off x="5626062" y="4889169"/>
            <a:ext cx="44659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0F0E3">
                      <a:alpha val="87000"/>
                    </a:srgbClr>
                  </a:glow>
                </a:effectLst>
                <a:latin typeface="+mj-lt"/>
              </a:rPr>
              <a:t>El Salvador</a:t>
            </a:r>
            <a:endParaRPr kumimoji="0" lang="en-US" altLang="en-US" sz="700" b="1" i="0" u="none" strike="noStrike" cap="none" spc="-30" normalizeH="0" dirty="0">
              <a:ln>
                <a:noFill/>
              </a:ln>
              <a:solidFill>
                <a:schemeClr val="tx1"/>
              </a:solidFill>
              <a:effectLst>
                <a:glow rad="50800">
                  <a:srgbClr val="E0F0E3">
                    <a:alpha val="87000"/>
                  </a:srgbClr>
                </a:glow>
              </a:effectLst>
              <a:latin typeface="+mj-lt"/>
            </a:endParaRPr>
          </a:p>
        </p:txBody>
      </p:sp>
      <p:sp>
        <p:nvSpPr>
          <p:cNvPr id="54" name="Rectangle 737"/>
          <p:cNvSpPr>
            <a:spLocks noChangeArrowheads="1"/>
          </p:cNvSpPr>
          <p:nvPr/>
        </p:nvSpPr>
        <p:spPr bwMode="auto">
          <a:xfrm>
            <a:off x="5918081" y="4684884"/>
            <a:ext cx="23660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0F0E3">
                      <a:alpha val="87000"/>
                    </a:srgbClr>
                  </a:glow>
                </a:effectLst>
                <a:latin typeface="+mj-lt"/>
              </a:rPr>
              <a:t>Belize</a:t>
            </a:r>
            <a:endParaRPr kumimoji="0" lang="en-US" altLang="en-US" sz="700" b="1" i="0" u="none" strike="noStrike" cap="none" spc="-30" normalizeH="0" dirty="0">
              <a:ln>
                <a:noFill/>
              </a:ln>
              <a:solidFill>
                <a:schemeClr val="tx1"/>
              </a:solidFill>
              <a:effectLst>
                <a:glow rad="50800">
                  <a:srgbClr val="E0F0E3">
                    <a:alpha val="87000"/>
                  </a:srgbClr>
                </a:glow>
              </a:effectLst>
              <a:latin typeface="+mj-lt"/>
            </a:endParaRPr>
          </a:p>
        </p:txBody>
      </p:sp>
      <p:sp>
        <p:nvSpPr>
          <p:cNvPr id="55" name="Rectangle 737"/>
          <p:cNvSpPr>
            <a:spLocks noChangeArrowheads="1"/>
          </p:cNvSpPr>
          <p:nvPr/>
        </p:nvSpPr>
        <p:spPr bwMode="auto">
          <a:xfrm>
            <a:off x="5918081" y="4792579"/>
            <a:ext cx="18338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0F0E3">
                      <a:alpha val="87000"/>
                    </a:srgbClr>
                  </a:glow>
                </a:effectLst>
                <a:latin typeface="+mj-lt"/>
              </a:rPr>
              <a:t>Hon.</a:t>
            </a:r>
            <a:endParaRPr kumimoji="0" lang="en-US" altLang="en-US" sz="700" b="1" i="0" u="none" strike="noStrike" cap="none" spc="-30" normalizeH="0" dirty="0">
              <a:ln>
                <a:noFill/>
              </a:ln>
              <a:solidFill>
                <a:schemeClr val="tx1"/>
              </a:solidFill>
              <a:effectLst>
                <a:glow rad="50800">
                  <a:srgbClr val="E0F0E3">
                    <a:alpha val="87000"/>
                  </a:srgbClr>
                </a:glow>
              </a:effectLst>
              <a:latin typeface="+mj-lt"/>
            </a:endParaRPr>
          </a:p>
        </p:txBody>
      </p:sp>
      <p:sp>
        <p:nvSpPr>
          <p:cNvPr id="56" name="Rectangle 737"/>
          <p:cNvSpPr>
            <a:spLocks noChangeArrowheads="1"/>
          </p:cNvSpPr>
          <p:nvPr/>
        </p:nvSpPr>
        <p:spPr bwMode="auto">
          <a:xfrm>
            <a:off x="6114271" y="4787027"/>
            <a:ext cx="14972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0F0E3">
                      <a:alpha val="87000"/>
                    </a:srgbClr>
                  </a:glow>
                </a:effectLst>
                <a:latin typeface="+mj-lt"/>
              </a:rPr>
              <a:t>Nic.</a:t>
            </a:r>
            <a:endParaRPr kumimoji="0" lang="en-US" altLang="en-US" sz="700" b="1" i="0" u="none" strike="noStrike" cap="none" spc="-30" normalizeH="0" dirty="0">
              <a:ln>
                <a:noFill/>
              </a:ln>
              <a:solidFill>
                <a:schemeClr val="tx1"/>
              </a:solidFill>
              <a:effectLst>
                <a:glow rad="50800">
                  <a:srgbClr val="E0F0E3">
                    <a:alpha val="87000"/>
                  </a:srgbClr>
                </a:glow>
              </a:effectLst>
              <a:latin typeface="+mj-lt"/>
            </a:endParaRPr>
          </a:p>
        </p:txBody>
      </p:sp>
      <p:sp>
        <p:nvSpPr>
          <p:cNvPr id="57" name="Rectangle 737"/>
          <p:cNvSpPr>
            <a:spLocks noChangeArrowheads="1"/>
          </p:cNvSpPr>
          <p:nvPr/>
        </p:nvSpPr>
        <p:spPr bwMode="auto">
          <a:xfrm>
            <a:off x="6173171" y="4975937"/>
            <a:ext cx="17376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0F0E3">
                      <a:alpha val="87000"/>
                    </a:srgbClr>
                  </a:glow>
                </a:effectLst>
                <a:latin typeface="+mj-lt"/>
              </a:rPr>
              <a:t>Ven.</a:t>
            </a:r>
            <a:endParaRPr kumimoji="0" lang="en-US" altLang="en-US" sz="700" b="1" i="0" u="none" strike="noStrike" cap="none" spc="-30" normalizeH="0" dirty="0">
              <a:ln>
                <a:noFill/>
              </a:ln>
              <a:solidFill>
                <a:schemeClr val="tx1"/>
              </a:solidFill>
              <a:effectLst>
                <a:glow rad="50800">
                  <a:srgbClr val="E0F0E3">
                    <a:alpha val="87000"/>
                  </a:srgbClr>
                </a:glow>
              </a:effectLst>
              <a:latin typeface="+mj-lt"/>
            </a:endParaRPr>
          </a:p>
        </p:txBody>
      </p:sp>
      <p:sp>
        <p:nvSpPr>
          <p:cNvPr id="58" name="Rectangle 737"/>
          <p:cNvSpPr>
            <a:spLocks noChangeArrowheads="1"/>
          </p:cNvSpPr>
          <p:nvPr/>
        </p:nvSpPr>
        <p:spPr bwMode="auto">
          <a:xfrm>
            <a:off x="6466989" y="5270168"/>
            <a:ext cx="25744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0F0E3">
                      <a:alpha val="87000"/>
                    </a:srgbClr>
                  </a:glow>
                </a:effectLst>
                <a:latin typeface="+mj-lt"/>
              </a:rPr>
              <a:t>other</a:t>
            </a:r>
          </a:p>
          <a:p>
            <a:pPr lvl="0"/>
            <a:r>
              <a:rPr lang="en-US" altLang="en-US" sz="700" b="1" spc="-30" dirty="0">
                <a:effectLst>
                  <a:glow rad="50800">
                    <a:srgbClr val="E0F0E3">
                      <a:alpha val="87000"/>
                    </a:srgbClr>
                  </a:glow>
                </a:effectLst>
                <a:latin typeface="+mj-lt"/>
              </a:rPr>
              <a:t>S. Am.</a:t>
            </a:r>
            <a:endParaRPr kumimoji="0" lang="en-US" altLang="en-US" sz="700" b="1" i="0" u="none" strike="noStrike" cap="none" spc="-30" normalizeH="0" dirty="0">
              <a:ln>
                <a:noFill/>
              </a:ln>
              <a:solidFill>
                <a:schemeClr val="tx1"/>
              </a:solidFill>
              <a:effectLst>
                <a:glow rad="50800">
                  <a:srgbClr val="E0F0E3">
                    <a:alpha val="87000"/>
                  </a:srgbClr>
                </a:glow>
              </a:effectLst>
              <a:latin typeface="+mj-lt"/>
            </a:endParaRPr>
          </a:p>
        </p:txBody>
      </p:sp>
      <p:sp>
        <p:nvSpPr>
          <p:cNvPr id="59" name="Rectangle 737"/>
          <p:cNvSpPr>
            <a:spLocks noChangeArrowheads="1"/>
          </p:cNvSpPr>
          <p:nvPr/>
        </p:nvSpPr>
        <p:spPr bwMode="auto">
          <a:xfrm>
            <a:off x="6725299" y="5272547"/>
            <a:ext cx="4587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63500">
                    <a:schemeClr val="bg1">
                      <a:alpha val="81000"/>
                    </a:schemeClr>
                  </a:glow>
                </a:effectLst>
                <a:latin typeface="+mj-lt"/>
              </a:rPr>
              <a:t>other Africa</a:t>
            </a:r>
            <a:endParaRPr kumimoji="0" lang="en-US" altLang="en-US" sz="700" b="1" i="0" u="none" strike="noStrike" cap="none" spc="-30" normalizeH="0" dirty="0">
              <a:ln>
                <a:noFill/>
              </a:ln>
              <a:solidFill>
                <a:schemeClr val="tx1"/>
              </a:solidFill>
              <a:effectLst>
                <a:glow rad="63500">
                  <a:schemeClr val="bg1">
                    <a:alpha val="81000"/>
                  </a:schemeClr>
                </a:glow>
              </a:effectLst>
              <a:latin typeface="+mj-lt"/>
            </a:endParaRPr>
          </a:p>
        </p:txBody>
      </p:sp>
      <p:sp>
        <p:nvSpPr>
          <p:cNvPr id="60" name="Rectangle 737"/>
          <p:cNvSpPr>
            <a:spLocks noChangeArrowheads="1"/>
          </p:cNvSpPr>
          <p:nvPr/>
        </p:nvSpPr>
        <p:spPr bwMode="auto">
          <a:xfrm>
            <a:off x="7392049" y="5315276"/>
            <a:ext cx="48763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63500">
                    <a:schemeClr val="bg1">
                      <a:alpha val="81000"/>
                    </a:schemeClr>
                  </a:glow>
                </a:effectLst>
                <a:latin typeface="+mj-lt"/>
              </a:rPr>
              <a:t>South Africa</a:t>
            </a:r>
            <a:endParaRPr kumimoji="0" lang="en-US" altLang="en-US" sz="700" b="1" i="0" u="none" strike="noStrike" cap="none" spc="-30" normalizeH="0" dirty="0">
              <a:ln>
                <a:noFill/>
              </a:ln>
              <a:solidFill>
                <a:schemeClr val="tx1"/>
              </a:solidFill>
              <a:effectLst>
                <a:glow rad="63500">
                  <a:schemeClr val="bg1">
                    <a:alpha val="81000"/>
                  </a:schemeClr>
                </a:glow>
              </a:effectLst>
              <a:latin typeface="+mj-lt"/>
            </a:endParaRPr>
          </a:p>
        </p:txBody>
      </p:sp>
      <p:sp>
        <p:nvSpPr>
          <p:cNvPr id="61" name="Rectangle 737"/>
          <p:cNvSpPr>
            <a:spLocks noChangeArrowheads="1"/>
          </p:cNvSpPr>
          <p:nvPr/>
        </p:nvSpPr>
        <p:spPr bwMode="auto">
          <a:xfrm>
            <a:off x="6863547" y="5128684"/>
            <a:ext cx="27764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63500">
                    <a:schemeClr val="bg1">
                      <a:alpha val="81000"/>
                    </a:schemeClr>
                  </a:glow>
                </a:effectLst>
                <a:latin typeface="+mj-lt"/>
              </a:rPr>
              <a:t>Nigeria</a:t>
            </a:r>
            <a:endParaRPr kumimoji="0" lang="en-US" altLang="en-US" sz="700" b="1" i="0" u="none" strike="noStrike" cap="none" spc="-30" normalizeH="0" dirty="0">
              <a:ln>
                <a:noFill/>
              </a:ln>
              <a:solidFill>
                <a:schemeClr val="tx1"/>
              </a:solidFill>
              <a:effectLst>
                <a:glow rad="63500">
                  <a:schemeClr val="bg1">
                    <a:alpha val="81000"/>
                  </a:schemeClr>
                </a:glow>
              </a:effectLst>
              <a:latin typeface="+mj-lt"/>
            </a:endParaRPr>
          </a:p>
        </p:txBody>
      </p:sp>
      <p:sp>
        <p:nvSpPr>
          <p:cNvPr id="62" name="Rectangle 737"/>
          <p:cNvSpPr>
            <a:spLocks noChangeArrowheads="1"/>
          </p:cNvSpPr>
          <p:nvPr/>
        </p:nvSpPr>
        <p:spPr bwMode="auto">
          <a:xfrm>
            <a:off x="8170036" y="5050752"/>
            <a:ext cx="14972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FE9FB">
                      <a:alpha val="88000"/>
                    </a:srgbClr>
                  </a:glow>
                </a:effectLst>
                <a:latin typeface="+mj-lt"/>
              </a:rPr>
              <a:t>Iraq</a:t>
            </a:r>
            <a:endParaRPr kumimoji="0" lang="en-US" altLang="en-US" sz="700" b="1" i="0" u="none" strike="noStrike" cap="none" spc="-30" normalizeH="0" dirty="0">
              <a:ln>
                <a:noFill/>
              </a:ln>
              <a:solidFill>
                <a:schemeClr val="tx1"/>
              </a:solidFill>
              <a:effectLst>
                <a:glow rad="50800">
                  <a:srgbClr val="EFE9FB">
                    <a:alpha val="88000"/>
                  </a:srgbClr>
                </a:glow>
              </a:effectLst>
              <a:latin typeface="+mj-lt"/>
            </a:endParaRPr>
          </a:p>
        </p:txBody>
      </p:sp>
      <p:sp>
        <p:nvSpPr>
          <p:cNvPr id="63" name="Rectangle 737"/>
          <p:cNvSpPr>
            <a:spLocks noChangeArrowheads="1"/>
          </p:cNvSpPr>
          <p:nvPr/>
        </p:nvSpPr>
        <p:spPr bwMode="auto">
          <a:xfrm>
            <a:off x="8141001" y="4818640"/>
            <a:ext cx="27507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FE9FB">
                      <a:alpha val="88000"/>
                    </a:srgbClr>
                  </a:glow>
                </a:effectLst>
                <a:latin typeface="+mj-lt"/>
              </a:rPr>
              <a:t>Jordan</a:t>
            </a:r>
            <a:endParaRPr kumimoji="0" lang="en-US" altLang="en-US" sz="700" b="1" i="0" u="none" strike="noStrike" cap="none" spc="-30" normalizeH="0" dirty="0">
              <a:ln>
                <a:noFill/>
              </a:ln>
              <a:solidFill>
                <a:schemeClr val="tx1"/>
              </a:solidFill>
              <a:effectLst>
                <a:glow rad="50800">
                  <a:srgbClr val="EFE9FB">
                    <a:alpha val="88000"/>
                  </a:srgbClr>
                </a:glow>
              </a:effectLst>
              <a:latin typeface="+mj-lt"/>
            </a:endParaRPr>
          </a:p>
        </p:txBody>
      </p:sp>
      <p:sp>
        <p:nvSpPr>
          <p:cNvPr id="65" name="Rectangle 737"/>
          <p:cNvSpPr>
            <a:spLocks noChangeArrowheads="1"/>
          </p:cNvSpPr>
          <p:nvPr/>
        </p:nvSpPr>
        <p:spPr bwMode="auto">
          <a:xfrm>
            <a:off x="8232918" y="4586528"/>
            <a:ext cx="14972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FE9FB">
                      <a:alpha val="88000"/>
                    </a:srgbClr>
                  </a:glow>
                </a:effectLst>
                <a:latin typeface="+mj-lt"/>
              </a:rPr>
              <a:t>Iran</a:t>
            </a:r>
            <a:endParaRPr kumimoji="0" lang="en-US" altLang="en-US" sz="700" b="1" i="0" u="none" strike="noStrike" cap="none" spc="-30" normalizeH="0" dirty="0">
              <a:ln>
                <a:noFill/>
              </a:ln>
              <a:solidFill>
                <a:schemeClr val="tx1"/>
              </a:solidFill>
              <a:effectLst>
                <a:glow rad="50800">
                  <a:srgbClr val="EFE9FB">
                    <a:alpha val="88000"/>
                  </a:srgbClr>
                </a:glow>
              </a:effectLst>
              <a:latin typeface="+mj-lt"/>
            </a:endParaRPr>
          </a:p>
        </p:txBody>
      </p:sp>
      <p:sp>
        <p:nvSpPr>
          <p:cNvPr id="66" name="Rectangle 737"/>
          <p:cNvSpPr>
            <a:spLocks noChangeArrowheads="1"/>
          </p:cNvSpPr>
          <p:nvPr/>
        </p:nvSpPr>
        <p:spPr bwMode="auto">
          <a:xfrm>
            <a:off x="7811423" y="4781793"/>
            <a:ext cx="212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FE9FB">
                      <a:alpha val="88000"/>
                    </a:srgbClr>
                  </a:glow>
                </a:effectLst>
                <a:latin typeface="+mj-lt"/>
              </a:rPr>
              <a:t>Israel</a:t>
            </a:r>
            <a:endParaRPr kumimoji="0" lang="en-US" altLang="en-US" sz="700" b="1" i="0" u="none" strike="noStrike" cap="none" spc="-30" normalizeH="0" dirty="0">
              <a:ln>
                <a:noFill/>
              </a:ln>
              <a:solidFill>
                <a:schemeClr val="tx1"/>
              </a:solidFill>
              <a:effectLst>
                <a:glow rad="50800">
                  <a:srgbClr val="EFE9FB">
                    <a:alpha val="88000"/>
                  </a:srgbClr>
                </a:glow>
              </a:effectLst>
              <a:latin typeface="+mj-lt"/>
            </a:endParaRPr>
          </a:p>
        </p:txBody>
      </p:sp>
      <p:sp>
        <p:nvSpPr>
          <p:cNvPr id="67" name="Rectangle 737"/>
          <p:cNvSpPr>
            <a:spLocks noChangeArrowheads="1"/>
          </p:cNvSpPr>
          <p:nvPr/>
        </p:nvSpPr>
        <p:spPr bwMode="auto">
          <a:xfrm>
            <a:off x="7563541" y="4796338"/>
            <a:ext cx="20037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FE9FB">
                      <a:alpha val="88000"/>
                    </a:srgbClr>
                  </a:glow>
                </a:effectLst>
                <a:latin typeface="+mj-lt"/>
              </a:rPr>
              <a:t>Turk.</a:t>
            </a:r>
            <a:endParaRPr kumimoji="0" lang="en-US" altLang="en-US" sz="700" b="1" i="0" u="none" strike="noStrike" cap="none" spc="-30" normalizeH="0" dirty="0">
              <a:ln>
                <a:noFill/>
              </a:ln>
              <a:solidFill>
                <a:schemeClr val="tx1"/>
              </a:solidFill>
              <a:effectLst>
                <a:glow rad="50800">
                  <a:srgbClr val="EFE9FB">
                    <a:alpha val="88000"/>
                  </a:srgbClr>
                </a:glow>
              </a:effectLst>
              <a:latin typeface="+mj-lt"/>
            </a:endParaRPr>
          </a:p>
        </p:txBody>
      </p:sp>
      <p:sp>
        <p:nvSpPr>
          <p:cNvPr id="68" name="Rectangle 737"/>
          <p:cNvSpPr>
            <a:spLocks noChangeArrowheads="1"/>
          </p:cNvSpPr>
          <p:nvPr/>
        </p:nvSpPr>
        <p:spPr bwMode="auto">
          <a:xfrm>
            <a:off x="7403552" y="4948016"/>
            <a:ext cx="22923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latin typeface="+mj-lt"/>
              </a:rPr>
              <a:t>Egypt</a:t>
            </a:r>
            <a:endParaRPr kumimoji="0" lang="en-US" altLang="en-US" sz="700" b="1" i="0" u="none" strike="noStrike" cap="none" spc="-30" normalizeH="0" dirty="0">
              <a:ln>
                <a:noFill/>
              </a:ln>
              <a:solidFill>
                <a:schemeClr val="tx1"/>
              </a:solidFill>
              <a:effectLst/>
              <a:latin typeface="+mj-lt"/>
            </a:endParaRPr>
          </a:p>
        </p:txBody>
      </p:sp>
      <p:sp>
        <p:nvSpPr>
          <p:cNvPr id="69" name="Rectangle 737"/>
          <p:cNvSpPr>
            <a:spLocks noChangeArrowheads="1"/>
          </p:cNvSpPr>
          <p:nvPr/>
        </p:nvSpPr>
        <p:spPr bwMode="auto">
          <a:xfrm>
            <a:off x="7435879" y="5075389"/>
            <a:ext cx="15452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latin typeface="+mj-lt"/>
              </a:rPr>
              <a:t>Eth.</a:t>
            </a:r>
            <a:endParaRPr kumimoji="0" lang="en-US" altLang="en-US" sz="700" b="1" i="0" u="none" strike="noStrike" cap="none" spc="-30" normalizeH="0" dirty="0">
              <a:ln>
                <a:noFill/>
              </a:ln>
              <a:solidFill>
                <a:schemeClr val="tx1"/>
              </a:solidFill>
              <a:effectLst/>
              <a:latin typeface="+mj-lt"/>
            </a:endParaRPr>
          </a:p>
        </p:txBody>
      </p:sp>
      <p:sp>
        <p:nvSpPr>
          <p:cNvPr id="70" name="Rectangle 737"/>
          <p:cNvSpPr>
            <a:spLocks noChangeArrowheads="1"/>
          </p:cNvSpPr>
          <p:nvPr/>
        </p:nvSpPr>
        <p:spPr bwMode="auto">
          <a:xfrm>
            <a:off x="7635922" y="5038058"/>
            <a:ext cx="22442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FE9FB">
                      <a:alpha val="88000"/>
                    </a:srgbClr>
                  </a:glow>
                </a:effectLst>
                <a:latin typeface="+mj-lt"/>
              </a:rPr>
              <a:t>other</a:t>
            </a:r>
          </a:p>
          <a:p>
            <a:pPr lvl="0"/>
            <a:r>
              <a:rPr lang="en-US" altLang="en-US" sz="700" b="1" spc="-30" dirty="0">
                <a:solidFill>
                  <a:srgbClr val="000000"/>
                </a:solidFill>
                <a:effectLst>
                  <a:glow rad="50800">
                    <a:srgbClr val="EFE9FB">
                      <a:alpha val="88000"/>
                    </a:srgbClr>
                  </a:glow>
                </a:effectLst>
                <a:latin typeface="+mj-lt"/>
              </a:rPr>
              <a:t>Asian</a:t>
            </a:r>
            <a:endParaRPr kumimoji="0" lang="en-US" altLang="en-US" sz="700" b="1" i="0" u="none" strike="noStrike" cap="none" spc="-30" normalizeH="0" dirty="0">
              <a:ln>
                <a:noFill/>
              </a:ln>
              <a:solidFill>
                <a:schemeClr val="tx1"/>
              </a:solidFill>
              <a:effectLst>
                <a:glow rad="50800">
                  <a:srgbClr val="EFE9FB">
                    <a:alpha val="88000"/>
                  </a:srgbClr>
                </a:glow>
              </a:effectLst>
              <a:latin typeface="+mj-lt"/>
            </a:endParaRPr>
          </a:p>
        </p:txBody>
      </p:sp>
      <p:sp>
        <p:nvSpPr>
          <p:cNvPr id="71" name="Rectangle 737"/>
          <p:cNvSpPr>
            <a:spLocks noChangeArrowheads="1"/>
          </p:cNvSpPr>
          <p:nvPr/>
        </p:nvSpPr>
        <p:spPr bwMode="auto">
          <a:xfrm>
            <a:off x="7784906" y="4913240"/>
            <a:ext cx="36933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err="1">
                <a:solidFill>
                  <a:srgbClr val="000000"/>
                </a:solidFill>
                <a:effectLst>
                  <a:glow rad="50800">
                    <a:srgbClr val="EFE9FB">
                      <a:alpha val="88000"/>
                    </a:srgbClr>
                  </a:glow>
                </a:effectLst>
                <a:latin typeface="+mj-lt"/>
              </a:rPr>
              <a:t>Leb.Syria</a:t>
            </a:r>
            <a:endParaRPr kumimoji="0" lang="en-US" altLang="en-US" sz="700" b="1" i="0" u="none" strike="noStrike" cap="none" spc="-30" normalizeH="0" dirty="0">
              <a:ln>
                <a:noFill/>
              </a:ln>
              <a:solidFill>
                <a:schemeClr val="tx1"/>
              </a:solidFill>
              <a:effectLst>
                <a:glow rad="50800">
                  <a:srgbClr val="EFE9FB">
                    <a:alpha val="88000"/>
                  </a:srgbClr>
                </a:glow>
              </a:effectLst>
              <a:latin typeface="+mj-lt"/>
            </a:endParaRPr>
          </a:p>
        </p:txBody>
      </p:sp>
      <p:sp>
        <p:nvSpPr>
          <p:cNvPr id="72" name="Rectangle 737"/>
          <p:cNvSpPr>
            <a:spLocks noChangeArrowheads="1"/>
          </p:cNvSpPr>
          <p:nvPr/>
        </p:nvSpPr>
        <p:spPr bwMode="auto">
          <a:xfrm>
            <a:off x="7787021" y="4454599"/>
            <a:ext cx="19075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FE9FB">
                      <a:alpha val="88000"/>
                    </a:srgbClr>
                  </a:glow>
                </a:effectLst>
                <a:latin typeface="+mj-lt"/>
              </a:rPr>
              <a:t>India</a:t>
            </a:r>
            <a:endParaRPr kumimoji="0" lang="en-US" altLang="en-US" sz="700" b="1" i="0" u="none" strike="noStrike" cap="none" spc="-30" normalizeH="0" dirty="0">
              <a:ln>
                <a:noFill/>
              </a:ln>
              <a:solidFill>
                <a:schemeClr val="tx1"/>
              </a:solidFill>
              <a:effectLst>
                <a:glow rad="50800">
                  <a:srgbClr val="EFE9FB">
                    <a:alpha val="88000"/>
                  </a:srgbClr>
                </a:glow>
              </a:effectLst>
              <a:latin typeface="+mj-lt"/>
            </a:endParaRPr>
          </a:p>
        </p:txBody>
      </p:sp>
      <p:sp>
        <p:nvSpPr>
          <p:cNvPr id="73" name="Rectangle 737"/>
          <p:cNvSpPr>
            <a:spLocks noChangeArrowheads="1"/>
          </p:cNvSpPr>
          <p:nvPr/>
        </p:nvSpPr>
        <p:spPr bwMode="auto">
          <a:xfrm>
            <a:off x="8116724" y="4438067"/>
            <a:ext cx="33791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FE9FB">
                      <a:alpha val="88000"/>
                    </a:srgbClr>
                  </a:glow>
                </a:effectLst>
                <a:latin typeface="+mj-lt"/>
              </a:rPr>
              <a:t>Pakistan</a:t>
            </a:r>
            <a:endParaRPr kumimoji="0" lang="en-US" altLang="en-US" sz="700" b="1" i="0" u="none" strike="noStrike" cap="none" spc="-30" normalizeH="0" dirty="0">
              <a:ln>
                <a:noFill/>
              </a:ln>
              <a:solidFill>
                <a:schemeClr val="tx1"/>
              </a:solidFill>
              <a:effectLst>
                <a:glow rad="50800">
                  <a:srgbClr val="EFE9FB">
                    <a:alpha val="88000"/>
                  </a:srgbClr>
                </a:glow>
              </a:effectLst>
              <a:latin typeface="+mj-lt"/>
            </a:endParaRPr>
          </a:p>
        </p:txBody>
      </p:sp>
      <p:sp>
        <p:nvSpPr>
          <p:cNvPr id="74" name="Rectangle 737"/>
          <p:cNvSpPr>
            <a:spLocks noChangeArrowheads="1"/>
          </p:cNvSpPr>
          <p:nvPr/>
        </p:nvSpPr>
        <p:spPr bwMode="auto">
          <a:xfrm>
            <a:off x="7977779" y="4156189"/>
            <a:ext cx="43697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FE9FB">
                      <a:alpha val="88000"/>
                    </a:srgbClr>
                  </a:glow>
                </a:effectLst>
                <a:latin typeface="+mj-lt"/>
              </a:rPr>
              <a:t>Philippines</a:t>
            </a:r>
            <a:endParaRPr kumimoji="0" lang="en-US" altLang="en-US" sz="700" b="1" i="0" u="none" strike="noStrike" cap="none" spc="-30" normalizeH="0" dirty="0">
              <a:ln>
                <a:noFill/>
              </a:ln>
              <a:solidFill>
                <a:schemeClr val="tx1"/>
              </a:solidFill>
              <a:effectLst>
                <a:glow rad="50800">
                  <a:srgbClr val="EFE9FB">
                    <a:alpha val="88000"/>
                  </a:srgbClr>
                </a:glow>
              </a:effectLst>
              <a:latin typeface="+mj-lt"/>
            </a:endParaRPr>
          </a:p>
        </p:txBody>
      </p:sp>
      <p:sp>
        <p:nvSpPr>
          <p:cNvPr id="75" name="Rectangle 737"/>
          <p:cNvSpPr>
            <a:spLocks noChangeArrowheads="1"/>
          </p:cNvSpPr>
          <p:nvPr/>
        </p:nvSpPr>
        <p:spPr bwMode="auto">
          <a:xfrm>
            <a:off x="7079186" y="4498135"/>
            <a:ext cx="22923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FAECCA">
                      <a:alpha val="82000"/>
                    </a:srgbClr>
                  </a:glow>
                </a:effectLst>
                <a:latin typeface="+mj-lt"/>
              </a:rPr>
              <a:t>Yugo.</a:t>
            </a:r>
            <a:endParaRPr kumimoji="0" lang="en-US" altLang="en-US" sz="700" b="1" i="0" u="none" strike="noStrike" cap="none" spc="-30" normalizeH="0" dirty="0">
              <a:ln>
                <a:noFill/>
              </a:ln>
              <a:solidFill>
                <a:schemeClr val="tx1"/>
              </a:solidFill>
              <a:effectLst>
                <a:glow rad="50800">
                  <a:srgbClr val="FAECCA">
                    <a:alpha val="82000"/>
                  </a:srgbClr>
                </a:glow>
              </a:effectLst>
              <a:latin typeface="+mj-lt"/>
            </a:endParaRPr>
          </a:p>
        </p:txBody>
      </p:sp>
      <p:sp>
        <p:nvSpPr>
          <p:cNvPr id="76" name="Rectangle 737"/>
          <p:cNvSpPr>
            <a:spLocks noChangeArrowheads="1"/>
          </p:cNvSpPr>
          <p:nvPr/>
        </p:nvSpPr>
        <p:spPr bwMode="auto">
          <a:xfrm>
            <a:off x="7350197" y="4465871"/>
            <a:ext cx="28148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FAECCA">
                      <a:alpha val="82000"/>
                    </a:srgbClr>
                  </a:glow>
                </a:effectLst>
                <a:latin typeface="+mj-lt"/>
              </a:rPr>
              <a:t>Greece</a:t>
            </a:r>
            <a:endParaRPr kumimoji="0" lang="en-US" altLang="en-US" sz="700" b="1" i="0" u="none" strike="noStrike" cap="none" spc="-30" normalizeH="0" dirty="0">
              <a:ln>
                <a:noFill/>
              </a:ln>
              <a:solidFill>
                <a:schemeClr val="tx1"/>
              </a:solidFill>
              <a:effectLst>
                <a:glow rad="50800">
                  <a:srgbClr val="FAECCA">
                    <a:alpha val="82000"/>
                  </a:srgbClr>
                </a:glow>
              </a:effectLst>
              <a:latin typeface="+mj-lt"/>
            </a:endParaRPr>
          </a:p>
        </p:txBody>
      </p:sp>
      <p:sp>
        <p:nvSpPr>
          <p:cNvPr id="77" name="Rectangle 737"/>
          <p:cNvSpPr>
            <a:spLocks noChangeArrowheads="1"/>
          </p:cNvSpPr>
          <p:nvPr/>
        </p:nvSpPr>
        <p:spPr bwMode="auto">
          <a:xfrm>
            <a:off x="7321013" y="4148644"/>
            <a:ext cx="20903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FAECCA">
                      <a:alpha val="82000"/>
                    </a:srgbClr>
                  </a:glow>
                </a:effectLst>
                <a:latin typeface="+mj-lt"/>
              </a:rPr>
              <a:t>Rom.</a:t>
            </a:r>
            <a:endParaRPr kumimoji="0" lang="en-US" altLang="en-US" sz="700" b="1" i="0" u="none" strike="noStrike" cap="none" spc="-30" normalizeH="0" dirty="0">
              <a:ln>
                <a:noFill/>
              </a:ln>
              <a:solidFill>
                <a:schemeClr val="tx1"/>
              </a:solidFill>
              <a:effectLst>
                <a:glow rad="50800">
                  <a:srgbClr val="FAECCA">
                    <a:alpha val="82000"/>
                  </a:srgbClr>
                </a:glow>
              </a:effectLst>
              <a:latin typeface="+mj-lt"/>
            </a:endParaRPr>
          </a:p>
        </p:txBody>
      </p:sp>
      <p:sp>
        <p:nvSpPr>
          <p:cNvPr id="78" name="Rectangle 737"/>
          <p:cNvSpPr>
            <a:spLocks noChangeArrowheads="1"/>
          </p:cNvSpPr>
          <p:nvPr/>
        </p:nvSpPr>
        <p:spPr bwMode="auto">
          <a:xfrm>
            <a:off x="6798660" y="4102502"/>
            <a:ext cx="18338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FAECCA">
                      <a:alpha val="82000"/>
                    </a:srgbClr>
                  </a:glow>
                </a:effectLst>
                <a:latin typeface="+mj-lt"/>
              </a:rPr>
              <a:t>Hun.</a:t>
            </a:r>
            <a:endParaRPr kumimoji="0" lang="en-US" altLang="en-US" sz="700" b="1" i="0" u="none" strike="noStrike" cap="none" spc="-30" normalizeH="0" dirty="0">
              <a:ln>
                <a:noFill/>
              </a:ln>
              <a:solidFill>
                <a:schemeClr val="tx1"/>
              </a:solidFill>
              <a:effectLst>
                <a:glow rad="50800">
                  <a:srgbClr val="FAECCA">
                    <a:alpha val="82000"/>
                  </a:srgbClr>
                </a:glow>
              </a:effectLst>
              <a:latin typeface="+mj-lt"/>
            </a:endParaRPr>
          </a:p>
        </p:txBody>
      </p:sp>
      <p:sp>
        <p:nvSpPr>
          <p:cNvPr id="79" name="Rectangle 737"/>
          <p:cNvSpPr>
            <a:spLocks noChangeArrowheads="1"/>
          </p:cNvSpPr>
          <p:nvPr/>
        </p:nvSpPr>
        <p:spPr bwMode="auto">
          <a:xfrm>
            <a:off x="6643480" y="4355843"/>
            <a:ext cx="16190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FAECCA">
                      <a:alpha val="82000"/>
                    </a:srgbClr>
                  </a:glow>
                </a:effectLst>
                <a:latin typeface="+mj-lt"/>
              </a:rPr>
              <a:t>Italy</a:t>
            </a:r>
            <a:endParaRPr kumimoji="0" lang="en-US" altLang="en-US" sz="700" b="1" i="0" u="none" strike="noStrike" cap="none" spc="-30" normalizeH="0" dirty="0">
              <a:ln>
                <a:noFill/>
              </a:ln>
              <a:solidFill>
                <a:schemeClr val="tx1"/>
              </a:solidFill>
              <a:effectLst>
                <a:glow rad="50800">
                  <a:srgbClr val="FAECCA">
                    <a:alpha val="82000"/>
                  </a:srgbClr>
                </a:glow>
              </a:effectLst>
              <a:latin typeface="+mj-lt"/>
            </a:endParaRPr>
          </a:p>
        </p:txBody>
      </p:sp>
      <p:sp>
        <p:nvSpPr>
          <p:cNvPr id="80" name="Rectangle 737"/>
          <p:cNvSpPr>
            <a:spLocks noChangeArrowheads="1"/>
          </p:cNvSpPr>
          <p:nvPr/>
        </p:nvSpPr>
        <p:spPr bwMode="auto">
          <a:xfrm>
            <a:off x="6948984" y="4900301"/>
            <a:ext cx="27764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63500">
                    <a:schemeClr val="bg1">
                      <a:alpha val="81000"/>
                    </a:schemeClr>
                  </a:glow>
                </a:effectLst>
                <a:latin typeface="+mj-lt"/>
              </a:rPr>
              <a:t>Algeria</a:t>
            </a:r>
            <a:endParaRPr kumimoji="0" lang="en-US" altLang="en-US" sz="700" b="1" i="0" u="none" strike="noStrike" cap="none" spc="-30" normalizeH="0" dirty="0">
              <a:ln>
                <a:noFill/>
              </a:ln>
              <a:solidFill>
                <a:schemeClr val="tx1"/>
              </a:solidFill>
              <a:effectLst>
                <a:glow rad="63500">
                  <a:schemeClr val="bg1">
                    <a:alpha val="81000"/>
                  </a:schemeClr>
                </a:glow>
              </a:effectLst>
              <a:latin typeface="+mj-lt"/>
            </a:endParaRPr>
          </a:p>
        </p:txBody>
      </p:sp>
      <p:sp>
        <p:nvSpPr>
          <p:cNvPr id="81" name="Rectangle 737"/>
          <p:cNvSpPr>
            <a:spLocks noChangeArrowheads="1"/>
          </p:cNvSpPr>
          <p:nvPr/>
        </p:nvSpPr>
        <p:spPr bwMode="auto">
          <a:xfrm>
            <a:off x="6948773" y="5015519"/>
            <a:ext cx="2596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63500">
                    <a:schemeClr val="bg1">
                      <a:alpha val="81000"/>
                    </a:schemeClr>
                  </a:glow>
                </a:effectLst>
                <a:latin typeface="+mj-lt"/>
              </a:rPr>
              <a:t>Ghana</a:t>
            </a:r>
            <a:endParaRPr kumimoji="0" lang="en-US" altLang="en-US" sz="700" b="1" i="0" u="none" strike="noStrike" cap="none" spc="-30" normalizeH="0" dirty="0">
              <a:ln>
                <a:noFill/>
              </a:ln>
              <a:solidFill>
                <a:schemeClr val="tx1"/>
              </a:solidFill>
              <a:effectLst>
                <a:glow rad="63500">
                  <a:schemeClr val="bg1">
                    <a:alpha val="81000"/>
                  </a:schemeClr>
                </a:glow>
              </a:effectLst>
              <a:latin typeface="+mj-lt"/>
            </a:endParaRPr>
          </a:p>
        </p:txBody>
      </p:sp>
      <p:sp>
        <p:nvSpPr>
          <p:cNvPr id="82" name="Rectangle 737"/>
          <p:cNvSpPr>
            <a:spLocks noChangeArrowheads="1"/>
          </p:cNvSpPr>
          <p:nvPr/>
        </p:nvSpPr>
        <p:spPr bwMode="auto">
          <a:xfrm>
            <a:off x="6554776" y="5008023"/>
            <a:ext cx="305533" cy="107722"/>
          </a:xfrm>
          <a:prstGeom prst="rect">
            <a:avLst/>
          </a:prstGeom>
          <a:noFill/>
          <a:ln>
            <a:noFill/>
          </a:ln>
          <a:effectLst>
            <a:glow rad="127000">
              <a:srgbClr val="FAECCA"/>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63500">
                    <a:schemeClr val="bg1">
                      <a:lumMod val="95000"/>
                      <a:alpha val="87000"/>
                    </a:schemeClr>
                  </a:glow>
                </a:effectLst>
                <a:latin typeface="+mj-lt"/>
              </a:rPr>
              <a:t>Guyana</a:t>
            </a:r>
            <a:endParaRPr kumimoji="0" lang="en-US" altLang="en-US" sz="700" b="1" i="0" u="none" strike="noStrike" cap="none" spc="-30" normalizeH="0" dirty="0">
              <a:ln>
                <a:noFill/>
              </a:ln>
              <a:solidFill>
                <a:schemeClr val="tx1"/>
              </a:solidFill>
              <a:effectLst>
                <a:glow rad="63500">
                  <a:schemeClr val="bg1">
                    <a:lumMod val="95000"/>
                    <a:alpha val="87000"/>
                  </a:schemeClr>
                </a:glow>
              </a:effectLst>
              <a:latin typeface="+mj-lt"/>
            </a:endParaRPr>
          </a:p>
        </p:txBody>
      </p:sp>
      <p:sp>
        <p:nvSpPr>
          <p:cNvPr id="83" name="Rectangle 737"/>
          <p:cNvSpPr>
            <a:spLocks noChangeArrowheads="1"/>
          </p:cNvSpPr>
          <p:nvPr/>
        </p:nvSpPr>
        <p:spPr bwMode="auto">
          <a:xfrm>
            <a:off x="6351730" y="4912469"/>
            <a:ext cx="424796" cy="107722"/>
          </a:xfrm>
          <a:prstGeom prst="rect">
            <a:avLst/>
          </a:prstGeom>
          <a:noFill/>
          <a:ln>
            <a:noFill/>
          </a:ln>
          <a:effectLst>
            <a:glow rad="127000">
              <a:srgbClr val="FAECCA"/>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63500">
                    <a:schemeClr val="bg1">
                      <a:lumMod val="95000"/>
                      <a:alpha val="87000"/>
                    </a:schemeClr>
                  </a:glow>
                </a:effectLst>
                <a:latin typeface="+mj-lt"/>
              </a:rPr>
              <a:t>Costa Rica</a:t>
            </a:r>
            <a:endParaRPr kumimoji="0" lang="en-US" altLang="en-US" sz="700" b="1" i="0" u="none" strike="noStrike" cap="none" spc="-30" normalizeH="0" dirty="0">
              <a:ln>
                <a:noFill/>
              </a:ln>
              <a:solidFill>
                <a:schemeClr val="tx1"/>
              </a:solidFill>
              <a:effectLst>
                <a:glow rad="63500">
                  <a:schemeClr val="bg1">
                    <a:lumMod val="95000"/>
                    <a:alpha val="87000"/>
                  </a:schemeClr>
                </a:glow>
              </a:effectLst>
              <a:latin typeface="+mj-lt"/>
            </a:endParaRPr>
          </a:p>
        </p:txBody>
      </p:sp>
      <p:sp>
        <p:nvSpPr>
          <p:cNvPr id="84" name="Rectangle 737"/>
          <p:cNvSpPr>
            <a:spLocks noChangeArrowheads="1"/>
          </p:cNvSpPr>
          <p:nvPr/>
        </p:nvSpPr>
        <p:spPr bwMode="auto">
          <a:xfrm>
            <a:off x="6280504" y="4816614"/>
            <a:ext cx="3199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63500">
                    <a:srgbClr val="E0F0E3">
                      <a:alpha val="84000"/>
                    </a:srgbClr>
                  </a:glow>
                </a:effectLst>
                <a:latin typeface="+mj-lt"/>
              </a:rPr>
              <a:t>Panama</a:t>
            </a:r>
            <a:endParaRPr kumimoji="0" lang="en-US" altLang="en-US" sz="700" b="1" i="0" u="none" strike="noStrike" cap="none" spc="-30" normalizeH="0" dirty="0">
              <a:ln>
                <a:noFill/>
              </a:ln>
              <a:solidFill>
                <a:schemeClr val="tx1"/>
              </a:solidFill>
              <a:effectLst>
                <a:glow rad="63500">
                  <a:srgbClr val="E0F0E3">
                    <a:alpha val="84000"/>
                  </a:srgbClr>
                </a:glow>
              </a:effectLst>
              <a:latin typeface="+mj-lt"/>
            </a:endParaRPr>
          </a:p>
        </p:txBody>
      </p:sp>
      <p:sp>
        <p:nvSpPr>
          <p:cNvPr id="85" name="Rectangle 737"/>
          <p:cNvSpPr>
            <a:spLocks noChangeArrowheads="1"/>
          </p:cNvSpPr>
          <p:nvPr/>
        </p:nvSpPr>
        <p:spPr bwMode="auto">
          <a:xfrm>
            <a:off x="6352792" y="4716857"/>
            <a:ext cx="205184" cy="107722"/>
          </a:xfrm>
          <a:prstGeom prst="rect">
            <a:avLst/>
          </a:prstGeom>
          <a:noFill/>
          <a:ln>
            <a:noFill/>
          </a:ln>
          <a:effectLst>
            <a:glow rad="127000">
              <a:srgbClr val="FAECCA"/>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63500">
                    <a:schemeClr val="bg1">
                      <a:lumMod val="95000"/>
                      <a:alpha val="87000"/>
                    </a:schemeClr>
                  </a:glow>
                </a:effectLst>
                <a:latin typeface="+mj-lt"/>
              </a:rPr>
              <a:t>other</a:t>
            </a:r>
            <a:endParaRPr kumimoji="0" lang="en-US" altLang="en-US" sz="700" b="1" i="0" u="none" strike="noStrike" cap="none" spc="-30" normalizeH="0" dirty="0">
              <a:ln>
                <a:noFill/>
              </a:ln>
              <a:solidFill>
                <a:schemeClr val="tx1"/>
              </a:solidFill>
              <a:effectLst>
                <a:glow rad="63500">
                  <a:schemeClr val="bg1">
                    <a:lumMod val="95000"/>
                    <a:alpha val="87000"/>
                  </a:schemeClr>
                </a:glow>
              </a:effectLst>
              <a:latin typeface="+mj-lt"/>
            </a:endParaRPr>
          </a:p>
        </p:txBody>
      </p:sp>
      <p:sp>
        <p:nvSpPr>
          <p:cNvPr id="86" name="Rectangle 737"/>
          <p:cNvSpPr>
            <a:spLocks noChangeArrowheads="1"/>
          </p:cNvSpPr>
          <p:nvPr/>
        </p:nvSpPr>
        <p:spPr bwMode="auto">
          <a:xfrm>
            <a:off x="6406941" y="4605153"/>
            <a:ext cx="209994" cy="107722"/>
          </a:xfrm>
          <a:prstGeom prst="rect">
            <a:avLst/>
          </a:prstGeom>
          <a:noFill/>
          <a:ln>
            <a:noFill/>
          </a:ln>
          <a:effectLst>
            <a:glow rad="127000">
              <a:srgbClr val="FAECCA"/>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63500">
                    <a:schemeClr val="bg1">
                      <a:lumMod val="95000"/>
                      <a:alpha val="87000"/>
                    </a:schemeClr>
                  </a:glow>
                </a:effectLst>
                <a:latin typeface="+mj-lt"/>
              </a:rPr>
              <a:t>Barb.</a:t>
            </a:r>
            <a:endParaRPr kumimoji="0" lang="en-US" altLang="en-US" sz="700" b="1" i="0" u="none" strike="noStrike" cap="none" spc="-30" normalizeH="0" dirty="0">
              <a:ln>
                <a:noFill/>
              </a:ln>
              <a:solidFill>
                <a:schemeClr val="tx1"/>
              </a:solidFill>
              <a:effectLst>
                <a:glow rad="63500">
                  <a:schemeClr val="bg1">
                    <a:lumMod val="95000"/>
                    <a:alpha val="87000"/>
                  </a:schemeClr>
                </a:glow>
              </a:effectLst>
              <a:latin typeface="+mj-lt"/>
            </a:endParaRPr>
          </a:p>
        </p:txBody>
      </p:sp>
      <p:sp>
        <p:nvSpPr>
          <p:cNvPr id="87" name="Rectangle 737"/>
          <p:cNvSpPr>
            <a:spLocks noChangeArrowheads="1"/>
          </p:cNvSpPr>
          <p:nvPr/>
        </p:nvSpPr>
        <p:spPr bwMode="auto">
          <a:xfrm>
            <a:off x="6353056" y="4484147"/>
            <a:ext cx="176330" cy="107722"/>
          </a:xfrm>
          <a:prstGeom prst="rect">
            <a:avLst/>
          </a:prstGeom>
          <a:noFill/>
          <a:ln>
            <a:noFill/>
          </a:ln>
          <a:effectLst>
            <a:glow rad="127000">
              <a:srgbClr val="FAECCA"/>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err="1">
                <a:solidFill>
                  <a:srgbClr val="000000"/>
                </a:solidFill>
                <a:effectLst>
                  <a:glow rad="63500">
                    <a:schemeClr val="bg1">
                      <a:lumMod val="95000"/>
                      <a:alpha val="87000"/>
                    </a:schemeClr>
                  </a:glow>
                </a:effectLst>
                <a:latin typeface="+mj-lt"/>
              </a:rPr>
              <a:t>Trin</a:t>
            </a:r>
            <a:r>
              <a:rPr lang="en-US" altLang="en-US" sz="700" b="1" spc="-30" dirty="0">
                <a:solidFill>
                  <a:srgbClr val="000000"/>
                </a:solidFill>
                <a:effectLst>
                  <a:glow rad="63500">
                    <a:schemeClr val="bg1">
                      <a:lumMod val="95000"/>
                      <a:alpha val="87000"/>
                    </a:schemeClr>
                  </a:glow>
                </a:effectLst>
                <a:latin typeface="+mj-lt"/>
              </a:rPr>
              <a:t>.</a:t>
            </a:r>
            <a:endParaRPr kumimoji="0" lang="en-US" altLang="en-US" sz="700" b="1" i="0" u="none" strike="noStrike" cap="none" spc="-30" normalizeH="0" dirty="0">
              <a:ln>
                <a:noFill/>
              </a:ln>
              <a:solidFill>
                <a:schemeClr val="tx1"/>
              </a:solidFill>
              <a:effectLst>
                <a:glow rad="63500">
                  <a:schemeClr val="bg1">
                    <a:lumMod val="95000"/>
                    <a:alpha val="87000"/>
                  </a:schemeClr>
                </a:glow>
              </a:effectLst>
              <a:latin typeface="+mj-lt"/>
            </a:endParaRPr>
          </a:p>
        </p:txBody>
      </p:sp>
      <p:sp>
        <p:nvSpPr>
          <p:cNvPr id="89" name="Rectangle 737"/>
          <p:cNvSpPr>
            <a:spLocks noChangeArrowheads="1"/>
          </p:cNvSpPr>
          <p:nvPr/>
        </p:nvSpPr>
        <p:spPr bwMode="auto">
          <a:xfrm>
            <a:off x="6302425" y="4269530"/>
            <a:ext cx="209032" cy="215444"/>
          </a:xfrm>
          <a:prstGeom prst="rect">
            <a:avLst/>
          </a:prstGeom>
          <a:noFill/>
          <a:ln>
            <a:noFill/>
          </a:ln>
          <a:effectLst>
            <a:glow rad="127000">
              <a:srgbClr val="FAECCA"/>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63500">
                    <a:schemeClr val="bg1">
                      <a:lumMod val="95000"/>
                      <a:alpha val="87000"/>
                    </a:schemeClr>
                  </a:glow>
                </a:effectLst>
                <a:latin typeface="+mj-lt"/>
              </a:rPr>
              <a:t>Dom.</a:t>
            </a:r>
          </a:p>
          <a:p>
            <a:pPr lvl="0"/>
            <a:r>
              <a:rPr lang="en-US" altLang="en-US" sz="700" b="1" spc="-30" dirty="0">
                <a:solidFill>
                  <a:srgbClr val="000000"/>
                </a:solidFill>
                <a:effectLst>
                  <a:glow rad="63500">
                    <a:schemeClr val="bg1">
                      <a:lumMod val="95000"/>
                      <a:alpha val="87000"/>
                    </a:schemeClr>
                  </a:glow>
                </a:effectLst>
                <a:latin typeface="+mj-lt"/>
              </a:rPr>
              <a:t>Rep.</a:t>
            </a:r>
            <a:endParaRPr kumimoji="0" lang="en-US" altLang="en-US" sz="700" b="1" i="0" u="none" strike="noStrike" cap="none" spc="-30" normalizeH="0" dirty="0">
              <a:ln>
                <a:noFill/>
              </a:ln>
              <a:solidFill>
                <a:schemeClr val="tx1"/>
              </a:solidFill>
              <a:effectLst>
                <a:glow rad="63500">
                  <a:schemeClr val="bg1">
                    <a:lumMod val="95000"/>
                    <a:alpha val="87000"/>
                  </a:schemeClr>
                </a:glow>
              </a:effectLst>
              <a:latin typeface="+mj-lt"/>
            </a:endParaRPr>
          </a:p>
        </p:txBody>
      </p:sp>
      <p:sp>
        <p:nvSpPr>
          <p:cNvPr id="90" name="Rectangle 737"/>
          <p:cNvSpPr>
            <a:spLocks noChangeArrowheads="1"/>
          </p:cNvSpPr>
          <p:nvPr/>
        </p:nvSpPr>
        <p:spPr bwMode="auto">
          <a:xfrm>
            <a:off x="7872666" y="3938451"/>
            <a:ext cx="3837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FE9FB">
                      <a:alpha val="88000"/>
                    </a:srgbClr>
                  </a:glow>
                </a:effectLst>
                <a:latin typeface="+mj-lt"/>
              </a:rPr>
              <a:t>Indonesia</a:t>
            </a:r>
            <a:endParaRPr kumimoji="0" lang="en-US" altLang="en-US" sz="700" b="1" i="0" u="none" strike="noStrike" cap="none" spc="-30" normalizeH="0" dirty="0">
              <a:ln>
                <a:noFill/>
              </a:ln>
              <a:solidFill>
                <a:schemeClr val="tx1"/>
              </a:solidFill>
              <a:effectLst>
                <a:glow rad="50800">
                  <a:srgbClr val="EFE9FB">
                    <a:alpha val="88000"/>
                  </a:srgbClr>
                </a:glow>
              </a:effectLst>
              <a:latin typeface="+mj-lt"/>
            </a:endParaRPr>
          </a:p>
        </p:txBody>
      </p:sp>
      <p:sp>
        <p:nvSpPr>
          <p:cNvPr id="91" name="Rectangle 737"/>
          <p:cNvSpPr>
            <a:spLocks noChangeArrowheads="1"/>
          </p:cNvSpPr>
          <p:nvPr/>
        </p:nvSpPr>
        <p:spPr bwMode="auto">
          <a:xfrm>
            <a:off x="7546927" y="3906648"/>
            <a:ext cx="26449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FE9FB">
                      <a:alpha val="88000"/>
                    </a:srgbClr>
                  </a:glow>
                </a:effectLst>
                <a:latin typeface="+mj-lt"/>
              </a:rPr>
              <a:t>Burma</a:t>
            </a:r>
            <a:endParaRPr kumimoji="0" lang="en-US" altLang="en-US" sz="700" b="1" i="0" u="none" strike="noStrike" cap="none" spc="-30" normalizeH="0" dirty="0">
              <a:ln>
                <a:noFill/>
              </a:ln>
              <a:solidFill>
                <a:schemeClr val="tx1"/>
              </a:solidFill>
              <a:effectLst>
                <a:glow rad="50800">
                  <a:srgbClr val="EFE9FB">
                    <a:alpha val="88000"/>
                  </a:srgbClr>
                </a:glow>
              </a:effectLst>
              <a:latin typeface="+mj-lt"/>
            </a:endParaRPr>
          </a:p>
        </p:txBody>
      </p:sp>
      <p:sp>
        <p:nvSpPr>
          <p:cNvPr id="92" name="Rectangle 737"/>
          <p:cNvSpPr>
            <a:spLocks noChangeArrowheads="1"/>
          </p:cNvSpPr>
          <p:nvPr/>
        </p:nvSpPr>
        <p:spPr bwMode="auto">
          <a:xfrm>
            <a:off x="7825711" y="3841114"/>
            <a:ext cx="34432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FE9FB">
                      <a:alpha val="88000"/>
                    </a:srgbClr>
                  </a:glow>
                </a:effectLst>
                <a:latin typeface="+mj-lt"/>
              </a:rPr>
              <a:t>Malaysia</a:t>
            </a:r>
            <a:endParaRPr kumimoji="0" lang="en-US" altLang="en-US" sz="700" b="1" i="0" u="none" strike="noStrike" cap="none" spc="-30" normalizeH="0" dirty="0">
              <a:ln>
                <a:noFill/>
              </a:ln>
              <a:solidFill>
                <a:schemeClr val="tx1"/>
              </a:solidFill>
              <a:effectLst>
                <a:glow rad="50800">
                  <a:srgbClr val="EFE9FB">
                    <a:alpha val="88000"/>
                  </a:srgbClr>
                </a:glow>
              </a:effectLst>
              <a:latin typeface="+mj-lt"/>
            </a:endParaRPr>
          </a:p>
        </p:txBody>
      </p:sp>
      <p:sp>
        <p:nvSpPr>
          <p:cNvPr id="93" name="Rectangle 737"/>
          <p:cNvSpPr>
            <a:spLocks noChangeArrowheads="1"/>
          </p:cNvSpPr>
          <p:nvPr/>
        </p:nvSpPr>
        <p:spPr bwMode="auto">
          <a:xfrm>
            <a:off x="7921249" y="3719839"/>
            <a:ext cx="25487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err="1">
                <a:solidFill>
                  <a:srgbClr val="000000"/>
                </a:solidFill>
                <a:effectLst>
                  <a:glow rad="50800">
                    <a:srgbClr val="EFE9FB">
                      <a:alpha val="88000"/>
                    </a:srgbClr>
                  </a:glow>
                </a:effectLst>
                <a:latin typeface="+mj-lt"/>
              </a:rPr>
              <a:t>Camb</a:t>
            </a:r>
            <a:r>
              <a:rPr lang="en-US" altLang="en-US" sz="700" b="1" spc="-30" dirty="0">
                <a:solidFill>
                  <a:srgbClr val="000000"/>
                </a:solidFill>
                <a:effectLst>
                  <a:glow rad="50800">
                    <a:srgbClr val="EFE9FB">
                      <a:alpha val="88000"/>
                    </a:srgbClr>
                  </a:glow>
                </a:effectLst>
                <a:latin typeface="+mj-lt"/>
              </a:rPr>
              <a:t>.</a:t>
            </a:r>
            <a:endParaRPr kumimoji="0" lang="en-US" altLang="en-US" sz="700" b="1" i="0" u="none" strike="noStrike" cap="none" spc="-30" normalizeH="0" dirty="0">
              <a:ln>
                <a:noFill/>
              </a:ln>
              <a:solidFill>
                <a:schemeClr val="tx1"/>
              </a:solidFill>
              <a:effectLst>
                <a:glow rad="50800">
                  <a:srgbClr val="EFE9FB">
                    <a:alpha val="88000"/>
                  </a:srgbClr>
                </a:glow>
              </a:effectLst>
              <a:latin typeface="+mj-lt"/>
            </a:endParaRPr>
          </a:p>
        </p:txBody>
      </p:sp>
      <p:sp>
        <p:nvSpPr>
          <p:cNvPr id="94" name="Rectangle 737"/>
          <p:cNvSpPr>
            <a:spLocks noChangeArrowheads="1"/>
          </p:cNvSpPr>
          <p:nvPr/>
        </p:nvSpPr>
        <p:spPr bwMode="auto">
          <a:xfrm>
            <a:off x="7544224" y="3734395"/>
            <a:ext cx="33791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FE9FB">
                      <a:alpha val="88000"/>
                    </a:srgbClr>
                  </a:glow>
                </a:effectLst>
                <a:latin typeface="+mj-lt"/>
              </a:rPr>
              <a:t>Thailand</a:t>
            </a:r>
            <a:endParaRPr kumimoji="0" lang="en-US" altLang="en-US" sz="700" b="1" i="0" u="none" strike="noStrike" cap="none" spc="-30" normalizeH="0" dirty="0">
              <a:ln>
                <a:noFill/>
              </a:ln>
              <a:solidFill>
                <a:schemeClr val="tx1"/>
              </a:solidFill>
              <a:effectLst>
                <a:glow rad="50800">
                  <a:srgbClr val="EFE9FB">
                    <a:alpha val="88000"/>
                  </a:srgbClr>
                </a:glow>
              </a:effectLst>
              <a:latin typeface="+mj-lt"/>
            </a:endParaRPr>
          </a:p>
        </p:txBody>
      </p:sp>
      <p:sp>
        <p:nvSpPr>
          <p:cNvPr id="95" name="Rectangle 737"/>
          <p:cNvSpPr>
            <a:spLocks noChangeArrowheads="1"/>
          </p:cNvSpPr>
          <p:nvPr/>
        </p:nvSpPr>
        <p:spPr bwMode="auto">
          <a:xfrm>
            <a:off x="8139406" y="3584612"/>
            <a:ext cx="23403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FE9FB">
                      <a:alpha val="88000"/>
                    </a:srgbClr>
                  </a:glow>
                </a:effectLst>
                <a:latin typeface="+mj-lt"/>
              </a:rPr>
              <a:t>Korea</a:t>
            </a:r>
            <a:endParaRPr kumimoji="0" lang="en-US" altLang="en-US" sz="700" b="1" i="0" u="none" strike="noStrike" cap="none" spc="-30" normalizeH="0" dirty="0">
              <a:ln>
                <a:noFill/>
              </a:ln>
              <a:solidFill>
                <a:schemeClr val="tx1"/>
              </a:solidFill>
              <a:effectLst>
                <a:glow rad="50800">
                  <a:srgbClr val="EFE9FB">
                    <a:alpha val="88000"/>
                  </a:srgbClr>
                </a:glow>
              </a:effectLst>
              <a:latin typeface="+mj-lt"/>
            </a:endParaRPr>
          </a:p>
        </p:txBody>
      </p:sp>
      <p:sp>
        <p:nvSpPr>
          <p:cNvPr id="96" name="Rectangle 737"/>
          <p:cNvSpPr>
            <a:spLocks noChangeArrowheads="1"/>
          </p:cNvSpPr>
          <p:nvPr/>
        </p:nvSpPr>
        <p:spPr bwMode="auto">
          <a:xfrm>
            <a:off x="7742136" y="3611784"/>
            <a:ext cx="19300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FE9FB">
                      <a:alpha val="88000"/>
                    </a:srgbClr>
                  </a:glow>
                </a:effectLst>
                <a:latin typeface="+mj-lt"/>
              </a:rPr>
              <a:t>Laos</a:t>
            </a:r>
            <a:endParaRPr kumimoji="0" lang="en-US" altLang="en-US" sz="700" b="1" i="0" u="none" strike="noStrike" cap="none" spc="-30" normalizeH="0" dirty="0">
              <a:ln>
                <a:noFill/>
              </a:ln>
              <a:solidFill>
                <a:schemeClr val="tx1"/>
              </a:solidFill>
              <a:effectLst>
                <a:glow rad="50800">
                  <a:srgbClr val="EFE9FB">
                    <a:alpha val="88000"/>
                  </a:srgbClr>
                </a:glow>
              </a:effectLst>
              <a:latin typeface="+mj-lt"/>
            </a:endParaRPr>
          </a:p>
        </p:txBody>
      </p:sp>
      <p:sp>
        <p:nvSpPr>
          <p:cNvPr id="97" name="Rectangle 737"/>
          <p:cNvSpPr>
            <a:spLocks noChangeArrowheads="1"/>
          </p:cNvSpPr>
          <p:nvPr/>
        </p:nvSpPr>
        <p:spPr bwMode="auto">
          <a:xfrm>
            <a:off x="7699080" y="3506898"/>
            <a:ext cx="32252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FE9FB">
                      <a:alpha val="88000"/>
                    </a:srgbClr>
                  </a:glow>
                </a:effectLst>
                <a:latin typeface="+mj-lt"/>
              </a:rPr>
              <a:t>Vietnam</a:t>
            </a:r>
            <a:endParaRPr kumimoji="0" lang="en-US" altLang="en-US" sz="700" b="1" i="0" u="none" strike="noStrike" cap="none" spc="-30" normalizeH="0" dirty="0">
              <a:ln>
                <a:noFill/>
              </a:ln>
              <a:solidFill>
                <a:schemeClr val="tx1"/>
              </a:solidFill>
              <a:effectLst>
                <a:glow rad="50800">
                  <a:srgbClr val="EFE9FB">
                    <a:alpha val="88000"/>
                  </a:srgbClr>
                </a:glow>
              </a:effectLst>
              <a:latin typeface="+mj-lt"/>
            </a:endParaRPr>
          </a:p>
        </p:txBody>
      </p:sp>
      <p:sp>
        <p:nvSpPr>
          <p:cNvPr id="98" name="Rectangle 737"/>
          <p:cNvSpPr>
            <a:spLocks noChangeArrowheads="1"/>
          </p:cNvSpPr>
          <p:nvPr/>
        </p:nvSpPr>
        <p:spPr bwMode="auto">
          <a:xfrm>
            <a:off x="7602412" y="3392101"/>
            <a:ext cx="44627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FE9FB">
                      <a:alpha val="88000"/>
                    </a:srgbClr>
                  </a:glow>
                </a:effectLst>
                <a:latin typeface="+mj-lt"/>
              </a:rPr>
              <a:t>Hong Kong</a:t>
            </a:r>
            <a:endParaRPr kumimoji="0" lang="en-US" altLang="en-US" sz="700" b="1" i="0" u="none" strike="noStrike" cap="none" spc="-30" normalizeH="0" dirty="0">
              <a:ln>
                <a:noFill/>
              </a:ln>
              <a:solidFill>
                <a:schemeClr val="tx1"/>
              </a:solidFill>
              <a:effectLst>
                <a:glow rad="50800">
                  <a:srgbClr val="EFE9FB">
                    <a:alpha val="88000"/>
                  </a:srgbClr>
                </a:glow>
              </a:effectLst>
              <a:latin typeface="+mj-lt"/>
            </a:endParaRPr>
          </a:p>
        </p:txBody>
      </p:sp>
      <p:sp>
        <p:nvSpPr>
          <p:cNvPr id="99" name="Rectangle 737"/>
          <p:cNvSpPr>
            <a:spLocks noChangeArrowheads="1"/>
          </p:cNvSpPr>
          <p:nvPr/>
        </p:nvSpPr>
        <p:spPr bwMode="auto">
          <a:xfrm>
            <a:off x="8064545" y="3333785"/>
            <a:ext cx="28148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FE9FB">
                      <a:alpha val="88000"/>
                    </a:srgbClr>
                  </a:glow>
                </a:effectLst>
                <a:latin typeface="+mj-lt"/>
              </a:rPr>
              <a:t>Taiwan</a:t>
            </a:r>
            <a:endParaRPr kumimoji="0" lang="en-US" altLang="en-US" sz="700" b="1" i="0" u="none" strike="noStrike" cap="none" spc="-30" normalizeH="0" dirty="0">
              <a:ln>
                <a:noFill/>
              </a:ln>
              <a:solidFill>
                <a:schemeClr val="tx1"/>
              </a:solidFill>
              <a:effectLst>
                <a:glow rad="50800">
                  <a:srgbClr val="EFE9FB">
                    <a:alpha val="88000"/>
                  </a:srgbClr>
                </a:glow>
              </a:effectLst>
              <a:latin typeface="+mj-lt"/>
            </a:endParaRPr>
          </a:p>
        </p:txBody>
      </p:sp>
      <p:sp>
        <p:nvSpPr>
          <p:cNvPr id="100" name="Rectangle 737"/>
          <p:cNvSpPr>
            <a:spLocks noChangeArrowheads="1"/>
          </p:cNvSpPr>
          <p:nvPr/>
        </p:nvSpPr>
        <p:spPr bwMode="auto">
          <a:xfrm>
            <a:off x="8132760" y="3154511"/>
            <a:ext cx="23884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FE9FB">
                      <a:alpha val="88000"/>
                    </a:srgbClr>
                  </a:glow>
                </a:effectLst>
                <a:latin typeface="+mj-lt"/>
              </a:rPr>
              <a:t>Japan</a:t>
            </a:r>
            <a:endParaRPr kumimoji="0" lang="en-US" altLang="en-US" sz="700" b="1" i="0" u="none" strike="noStrike" cap="none" spc="-30" normalizeH="0" dirty="0">
              <a:ln>
                <a:noFill/>
              </a:ln>
              <a:solidFill>
                <a:schemeClr val="tx1"/>
              </a:solidFill>
              <a:effectLst>
                <a:glow rad="50800">
                  <a:srgbClr val="EFE9FB">
                    <a:alpha val="88000"/>
                  </a:srgbClr>
                </a:glow>
              </a:effectLst>
              <a:latin typeface="+mj-lt"/>
            </a:endParaRPr>
          </a:p>
        </p:txBody>
      </p:sp>
      <p:sp>
        <p:nvSpPr>
          <p:cNvPr id="101" name="Rectangle 737"/>
          <p:cNvSpPr>
            <a:spLocks noChangeArrowheads="1"/>
          </p:cNvSpPr>
          <p:nvPr/>
        </p:nvSpPr>
        <p:spPr bwMode="auto">
          <a:xfrm>
            <a:off x="7748549" y="3219848"/>
            <a:ext cx="22923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FE9FB">
                      <a:alpha val="88000"/>
                    </a:srgbClr>
                  </a:glow>
                </a:effectLst>
                <a:latin typeface="+mj-lt"/>
              </a:rPr>
              <a:t>China</a:t>
            </a:r>
            <a:endParaRPr kumimoji="0" lang="en-US" altLang="en-US" sz="700" b="1" i="0" u="none" strike="noStrike" cap="none" spc="-30" normalizeH="0" dirty="0">
              <a:ln>
                <a:noFill/>
              </a:ln>
              <a:solidFill>
                <a:schemeClr val="tx1"/>
              </a:solidFill>
              <a:effectLst>
                <a:glow rad="50800">
                  <a:srgbClr val="EFE9FB">
                    <a:alpha val="88000"/>
                  </a:srgbClr>
                </a:glow>
              </a:effectLst>
              <a:latin typeface="+mj-lt"/>
            </a:endParaRPr>
          </a:p>
        </p:txBody>
      </p:sp>
      <p:sp>
        <p:nvSpPr>
          <p:cNvPr id="102" name="Rectangle 737"/>
          <p:cNvSpPr>
            <a:spLocks noChangeArrowheads="1"/>
          </p:cNvSpPr>
          <p:nvPr/>
        </p:nvSpPr>
        <p:spPr bwMode="auto">
          <a:xfrm>
            <a:off x="7056837" y="3208985"/>
            <a:ext cx="31867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FAECCA">
                      <a:alpha val="82000"/>
                    </a:srgbClr>
                  </a:glow>
                </a:effectLst>
                <a:latin typeface="+mj-lt"/>
              </a:rPr>
              <a:t>U.S.S.R.</a:t>
            </a:r>
            <a:endParaRPr kumimoji="0" lang="en-US" altLang="en-US" sz="700" b="1" i="0" u="none" strike="noStrike" cap="none" spc="-30" normalizeH="0" dirty="0">
              <a:ln>
                <a:noFill/>
              </a:ln>
              <a:solidFill>
                <a:schemeClr val="tx1"/>
              </a:solidFill>
              <a:effectLst>
                <a:glow rad="50800">
                  <a:srgbClr val="FAECCA">
                    <a:alpha val="82000"/>
                  </a:srgbClr>
                </a:glow>
              </a:effectLst>
              <a:latin typeface="+mj-lt"/>
            </a:endParaRPr>
          </a:p>
        </p:txBody>
      </p:sp>
      <p:sp>
        <p:nvSpPr>
          <p:cNvPr id="103" name="Rectangle 737"/>
          <p:cNvSpPr>
            <a:spLocks noChangeArrowheads="1"/>
          </p:cNvSpPr>
          <p:nvPr/>
        </p:nvSpPr>
        <p:spPr bwMode="auto">
          <a:xfrm>
            <a:off x="7075122" y="3675184"/>
            <a:ext cx="27507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FAECCA">
                      <a:alpha val="82000"/>
                    </a:srgbClr>
                  </a:glow>
                </a:effectLst>
                <a:latin typeface="+mj-lt"/>
              </a:rPr>
              <a:t>Poland</a:t>
            </a:r>
            <a:endParaRPr kumimoji="0" lang="en-US" altLang="en-US" sz="700" b="1" i="0" u="none" strike="noStrike" cap="none" spc="-30" normalizeH="0" dirty="0">
              <a:ln>
                <a:noFill/>
              </a:ln>
              <a:solidFill>
                <a:schemeClr val="tx1"/>
              </a:solidFill>
              <a:effectLst>
                <a:glow rad="50800">
                  <a:srgbClr val="FAECCA">
                    <a:alpha val="82000"/>
                  </a:srgbClr>
                </a:glow>
              </a:effectLst>
              <a:latin typeface="+mj-lt"/>
            </a:endParaRPr>
          </a:p>
        </p:txBody>
      </p:sp>
      <p:sp>
        <p:nvSpPr>
          <p:cNvPr id="104" name="Rectangle 737"/>
          <p:cNvSpPr>
            <a:spLocks noChangeArrowheads="1"/>
          </p:cNvSpPr>
          <p:nvPr/>
        </p:nvSpPr>
        <p:spPr bwMode="auto">
          <a:xfrm>
            <a:off x="6600463" y="3824189"/>
            <a:ext cx="27507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FAECCA">
                      <a:alpha val="82000"/>
                    </a:srgbClr>
                  </a:glow>
                </a:effectLst>
                <a:latin typeface="+mj-lt"/>
              </a:rPr>
              <a:t>Czech.</a:t>
            </a:r>
            <a:endParaRPr kumimoji="0" lang="en-US" altLang="en-US" sz="700" b="1" i="0" u="none" strike="noStrike" cap="none" spc="-30" normalizeH="0" dirty="0">
              <a:ln>
                <a:noFill/>
              </a:ln>
              <a:solidFill>
                <a:schemeClr val="tx1"/>
              </a:solidFill>
              <a:effectLst>
                <a:glow rad="50800">
                  <a:srgbClr val="FAECCA">
                    <a:alpha val="82000"/>
                  </a:srgbClr>
                </a:glow>
              </a:effectLst>
              <a:latin typeface="+mj-lt"/>
            </a:endParaRPr>
          </a:p>
        </p:txBody>
      </p:sp>
      <p:sp>
        <p:nvSpPr>
          <p:cNvPr id="105" name="Rectangle 737"/>
          <p:cNvSpPr>
            <a:spLocks noChangeArrowheads="1"/>
          </p:cNvSpPr>
          <p:nvPr/>
        </p:nvSpPr>
        <p:spPr bwMode="auto">
          <a:xfrm>
            <a:off x="6648166" y="3928948"/>
            <a:ext cx="28245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FAECCA">
                      <a:alpha val="82000"/>
                    </a:srgbClr>
                  </a:glow>
                </a:effectLst>
                <a:latin typeface="+mj-lt"/>
              </a:rPr>
              <a:t>Austria</a:t>
            </a:r>
            <a:endParaRPr kumimoji="0" lang="en-US" altLang="en-US" sz="700" b="1" i="0" u="none" strike="noStrike" cap="none" spc="-30" normalizeH="0" dirty="0">
              <a:ln>
                <a:noFill/>
              </a:ln>
              <a:solidFill>
                <a:schemeClr val="tx1"/>
              </a:solidFill>
              <a:effectLst>
                <a:glow rad="50800">
                  <a:srgbClr val="FAECCA">
                    <a:alpha val="82000"/>
                  </a:srgbClr>
                </a:glow>
              </a:effectLst>
              <a:latin typeface="+mj-lt"/>
            </a:endParaRPr>
          </a:p>
        </p:txBody>
      </p:sp>
      <p:sp>
        <p:nvSpPr>
          <p:cNvPr id="106" name="Rectangle 737"/>
          <p:cNvSpPr>
            <a:spLocks noChangeArrowheads="1"/>
          </p:cNvSpPr>
          <p:nvPr/>
        </p:nvSpPr>
        <p:spPr bwMode="auto">
          <a:xfrm>
            <a:off x="6503373" y="3555172"/>
            <a:ext cx="3626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FAECCA">
                      <a:alpha val="82000"/>
                    </a:srgbClr>
                  </a:glow>
                </a:effectLst>
                <a:latin typeface="+mj-lt"/>
              </a:rPr>
              <a:t>Germany</a:t>
            </a:r>
            <a:endParaRPr kumimoji="0" lang="en-US" altLang="en-US" sz="700" b="1" i="0" u="none" strike="noStrike" cap="none" spc="-30" normalizeH="0" dirty="0">
              <a:ln>
                <a:noFill/>
              </a:ln>
              <a:solidFill>
                <a:schemeClr val="tx1"/>
              </a:solidFill>
              <a:effectLst>
                <a:glow rad="50800">
                  <a:srgbClr val="FAECCA">
                    <a:alpha val="82000"/>
                  </a:srgbClr>
                </a:glow>
              </a:effectLst>
              <a:latin typeface="+mj-lt"/>
            </a:endParaRPr>
          </a:p>
        </p:txBody>
      </p:sp>
      <p:sp>
        <p:nvSpPr>
          <p:cNvPr id="107" name="Rectangle 737"/>
          <p:cNvSpPr>
            <a:spLocks noChangeArrowheads="1"/>
          </p:cNvSpPr>
          <p:nvPr/>
        </p:nvSpPr>
        <p:spPr bwMode="auto">
          <a:xfrm>
            <a:off x="6324202" y="3466945"/>
            <a:ext cx="20518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FAECCA">
                      <a:alpha val="82000"/>
                    </a:srgbClr>
                  </a:glow>
                </a:effectLst>
                <a:latin typeface="+mj-lt"/>
              </a:rPr>
              <a:t>Neth.</a:t>
            </a:r>
            <a:endParaRPr kumimoji="0" lang="en-US" altLang="en-US" sz="700" b="1" i="0" u="none" strike="noStrike" cap="none" spc="-30" normalizeH="0" dirty="0">
              <a:ln>
                <a:noFill/>
              </a:ln>
              <a:solidFill>
                <a:schemeClr val="tx1"/>
              </a:solidFill>
              <a:effectLst>
                <a:glow rad="50800">
                  <a:srgbClr val="FAECCA">
                    <a:alpha val="82000"/>
                  </a:srgbClr>
                </a:glow>
              </a:effectLst>
              <a:latin typeface="+mj-lt"/>
            </a:endParaRPr>
          </a:p>
        </p:txBody>
      </p:sp>
      <p:sp>
        <p:nvSpPr>
          <p:cNvPr id="108" name="Rectangle 737"/>
          <p:cNvSpPr>
            <a:spLocks noChangeArrowheads="1"/>
          </p:cNvSpPr>
          <p:nvPr/>
        </p:nvSpPr>
        <p:spPr bwMode="auto">
          <a:xfrm>
            <a:off x="6683802" y="3280100"/>
            <a:ext cx="17152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FAECCA">
                      <a:alpha val="82000"/>
                    </a:srgbClr>
                  </a:glow>
                </a:effectLst>
                <a:latin typeface="+mj-lt"/>
              </a:rPr>
              <a:t>Lith.</a:t>
            </a:r>
            <a:endParaRPr kumimoji="0" lang="en-US" altLang="en-US" sz="700" b="1" i="0" u="none" strike="noStrike" cap="none" spc="-30" normalizeH="0" dirty="0">
              <a:ln>
                <a:noFill/>
              </a:ln>
              <a:solidFill>
                <a:schemeClr val="tx1"/>
              </a:solidFill>
              <a:effectLst>
                <a:glow rad="50800">
                  <a:srgbClr val="FAECCA">
                    <a:alpha val="82000"/>
                  </a:srgbClr>
                </a:glow>
              </a:effectLst>
              <a:latin typeface="+mj-lt"/>
            </a:endParaRPr>
          </a:p>
        </p:txBody>
      </p:sp>
      <p:sp>
        <p:nvSpPr>
          <p:cNvPr id="109" name="Rectangle 737"/>
          <p:cNvSpPr>
            <a:spLocks noChangeArrowheads="1"/>
          </p:cNvSpPr>
          <p:nvPr/>
        </p:nvSpPr>
        <p:spPr bwMode="auto">
          <a:xfrm>
            <a:off x="6650107" y="3076320"/>
            <a:ext cx="2366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spc="-30" dirty="0">
                <a:solidFill>
                  <a:srgbClr val="000000"/>
                </a:solidFill>
                <a:effectLst>
                  <a:glow rad="50800">
                    <a:srgbClr val="FAECCA">
                      <a:alpha val="82000"/>
                    </a:srgbClr>
                  </a:glow>
                </a:effectLst>
                <a:latin typeface="+mj-lt"/>
              </a:rPr>
              <a:t>Est.</a:t>
            </a:r>
          </a:p>
          <a:p>
            <a:pPr lvl="0" algn="ctr"/>
            <a:r>
              <a:rPr lang="en-US" altLang="en-US" sz="700" b="1" spc="-30" dirty="0">
                <a:solidFill>
                  <a:srgbClr val="000000"/>
                </a:solidFill>
                <a:effectLst>
                  <a:glow rad="50800">
                    <a:srgbClr val="FAECCA">
                      <a:alpha val="82000"/>
                    </a:srgbClr>
                  </a:glow>
                </a:effectLst>
                <a:latin typeface="+mj-lt"/>
              </a:rPr>
              <a:t>Latvia</a:t>
            </a:r>
            <a:endParaRPr kumimoji="0" lang="en-US" altLang="en-US" sz="700" b="1" i="0" u="none" strike="noStrike" cap="none" spc="-30" normalizeH="0" dirty="0">
              <a:ln>
                <a:noFill/>
              </a:ln>
              <a:solidFill>
                <a:schemeClr val="tx1"/>
              </a:solidFill>
              <a:effectLst>
                <a:glow rad="50800">
                  <a:srgbClr val="FAECCA">
                    <a:alpha val="82000"/>
                  </a:srgbClr>
                </a:glow>
              </a:effectLst>
              <a:latin typeface="+mj-lt"/>
            </a:endParaRPr>
          </a:p>
        </p:txBody>
      </p:sp>
      <p:sp>
        <p:nvSpPr>
          <p:cNvPr id="110" name="Rectangle 737"/>
          <p:cNvSpPr>
            <a:spLocks noChangeArrowheads="1"/>
          </p:cNvSpPr>
          <p:nvPr/>
        </p:nvSpPr>
        <p:spPr bwMode="auto">
          <a:xfrm>
            <a:off x="6896510" y="3096855"/>
            <a:ext cx="14491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FAECCA">
                      <a:alpha val="82000"/>
                    </a:srgbClr>
                  </a:glow>
                </a:effectLst>
                <a:latin typeface="+mj-lt"/>
              </a:rPr>
              <a:t>Fin.</a:t>
            </a:r>
            <a:endParaRPr kumimoji="0" lang="en-US" altLang="en-US" sz="700" b="1" i="0" u="none" strike="noStrike" cap="none" spc="-30" normalizeH="0" dirty="0">
              <a:ln>
                <a:noFill/>
              </a:ln>
              <a:solidFill>
                <a:schemeClr val="tx1"/>
              </a:solidFill>
              <a:effectLst>
                <a:glow rad="50800">
                  <a:srgbClr val="FAECCA">
                    <a:alpha val="82000"/>
                  </a:srgbClr>
                </a:glow>
              </a:effectLst>
              <a:latin typeface="+mj-lt"/>
            </a:endParaRPr>
          </a:p>
        </p:txBody>
      </p:sp>
      <p:sp>
        <p:nvSpPr>
          <p:cNvPr id="111" name="Rectangle 737"/>
          <p:cNvSpPr>
            <a:spLocks noChangeArrowheads="1"/>
          </p:cNvSpPr>
          <p:nvPr/>
        </p:nvSpPr>
        <p:spPr bwMode="auto">
          <a:xfrm>
            <a:off x="6429629" y="3142484"/>
            <a:ext cx="18979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FAECCA">
                      <a:alpha val="82000"/>
                    </a:srgbClr>
                  </a:glow>
                </a:effectLst>
                <a:latin typeface="+mj-lt"/>
              </a:rPr>
              <a:t>Swe.</a:t>
            </a:r>
            <a:endParaRPr kumimoji="0" lang="en-US" altLang="en-US" sz="700" b="1" i="0" u="none" strike="noStrike" cap="none" spc="-30" normalizeH="0" dirty="0">
              <a:ln>
                <a:noFill/>
              </a:ln>
              <a:solidFill>
                <a:schemeClr val="tx1"/>
              </a:solidFill>
              <a:effectLst>
                <a:glow rad="50800">
                  <a:srgbClr val="FAECCA">
                    <a:alpha val="82000"/>
                  </a:srgbClr>
                </a:glow>
              </a:effectLst>
              <a:latin typeface="+mj-lt"/>
            </a:endParaRPr>
          </a:p>
        </p:txBody>
      </p:sp>
      <p:sp>
        <p:nvSpPr>
          <p:cNvPr id="112" name="Rectangle 737"/>
          <p:cNvSpPr>
            <a:spLocks noChangeArrowheads="1"/>
          </p:cNvSpPr>
          <p:nvPr/>
        </p:nvSpPr>
        <p:spPr bwMode="auto">
          <a:xfrm>
            <a:off x="6287594" y="3196345"/>
            <a:ext cx="16414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FAECCA">
                      <a:alpha val="82000"/>
                    </a:srgbClr>
                  </a:glow>
                </a:effectLst>
                <a:latin typeface="+mj-lt"/>
              </a:rPr>
              <a:t>Nor.</a:t>
            </a:r>
            <a:endParaRPr kumimoji="0" lang="en-US" altLang="en-US" sz="700" b="1" i="0" u="none" strike="noStrike" cap="none" spc="-30" normalizeH="0" dirty="0">
              <a:ln>
                <a:noFill/>
              </a:ln>
              <a:solidFill>
                <a:schemeClr val="tx1"/>
              </a:solidFill>
              <a:effectLst>
                <a:glow rad="50800">
                  <a:srgbClr val="FAECCA">
                    <a:alpha val="82000"/>
                  </a:srgbClr>
                </a:glow>
              </a:effectLst>
              <a:latin typeface="+mj-lt"/>
            </a:endParaRPr>
          </a:p>
        </p:txBody>
      </p:sp>
      <p:sp>
        <p:nvSpPr>
          <p:cNvPr id="113" name="Rectangle 737"/>
          <p:cNvSpPr>
            <a:spLocks noChangeArrowheads="1"/>
          </p:cNvSpPr>
          <p:nvPr/>
        </p:nvSpPr>
        <p:spPr bwMode="auto">
          <a:xfrm>
            <a:off x="6142194" y="3313312"/>
            <a:ext cx="16414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FAECCA">
                      <a:alpha val="82000"/>
                    </a:srgbClr>
                  </a:glow>
                </a:effectLst>
                <a:latin typeface="+mj-lt"/>
              </a:rPr>
              <a:t>U.K.</a:t>
            </a:r>
            <a:endParaRPr kumimoji="0" lang="en-US" altLang="en-US" sz="700" b="1" i="0" u="none" strike="noStrike" cap="none" spc="-30" normalizeH="0" dirty="0">
              <a:ln>
                <a:noFill/>
              </a:ln>
              <a:solidFill>
                <a:schemeClr val="tx1"/>
              </a:solidFill>
              <a:effectLst>
                <a:glow rad="50800">
                  <a:srgbClr val="FAECCA">
                    <a:alpha val="82000"/>
                  </a:srgbClr>
                </a:glow>
              </a:effectLst>
              <a:latin typeface="+mj-lt"/>
            </a:endParaRPr>
          </a:p>
        </p:txBody>
      </p:sp>
      <p:sp>
        <p:nvSpPr>
          <p:cNvPr id="114" name="Rectangle 737"/>
          <p:cNvSpPr>
            <a:spLocks noChangeArrowheads="1"/>
          </p:cNvSpPr>
          <p:nvPr/>
        </p:nvSpPr>
        <p:spPr bwMode="auto">
          <a:xfrm>
            <a:off x="6050537" y="3673626"/>
            <a:ext cx="26802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FAECCA">
                      <a:alpha val="82000"/>
                    </a:srgbClr>
                  </a:glow>
                </a:effectLst>
                <a:latin typeface="+mj-lt"/>
              </a:rPr>
              <a:t>Ireland</a:t>
            </a:r>
            <a:endParaRPr kumimoji="0" lang="en-US" altLang="en-US" sz="700" b="1" i="0" u="none" strike="noStrike" cap="none" spc="-30" normalizeH="0" dirty="0">
              <a:ln>
                <a:noFill/>
              </a:ln>
              <a:solidFill>
                <a:schemeClr val="tx1"/>
              </a:solidFill>
              <a:effectLst>
                <a:glow rad="50800">
                  <a:srgbClr val="FAECCA">
                    <a:alpha val="82000"/>
                  </a:srgbClr>
                </a:glow>
              </a:effectLst>
              <a:latin typeface="+mj-lt"/>
            </a:endParaRPr>
          </a:p>
        </p:txBody>
      </p:sp>
      <p:sp>
        <p:nvSpPr>
          <p:cNvPr id="115" name="Rectangle 737"/>
          <p:cNvSpPr>
            <a:spLocks noChangeArrowheads="1"/>
          </p:cNvSpPr>
          <p:nvPr/>
        </p:nvSpPr>
        <p:spPr bwMode="auto">
          <a:xfrm>
            <a:off x="5980824" y="3894975"/>
            <a:ext cx="15933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FAECCA">
                      <a:alpha val="82000"/>
                    </a:srgbClr>
                  </a:glow>
                </a:effectLst>
                <a:latin typeface="+mj-lt"/>
              </a:rPr>
              <a:t>Por.</a:t>
            </a:r>
            <a:endParaRPr kumimoji="0" lang="en-US" altLang="en-US" sz="700" b="1" i="0" u="none" strike="noStrike" cap="none" spc="-30" normalizeH="0" dirty="0">
              <a:ln>
                <a:noFill/>
              </a:ln>
              <a:solidFill>
                <a:schemeClr val="tx1"/>
              </a:solidFill>
              <a:effectLst>
                <a:glow rad="50800">
                  <a:srgbClr val="FAECCA">
                    <a:alpha val="82000"/>
                  </a:srgbClr>
                </a:glow>
              </a:effectLst>
              <a:latin typeface="+mj-lt"/>
            </a:endParaRPr>
          </a:p>
        </p:txBody>
      </p:sp>
      <p:sp>
        <p:nvSpPr>
          <p:cNvPr id="116" name="Rectangle 737"/>
          <p:cNvSpPr>
            <a:spLocks noChangeArrowheads="1"/>
          </p:cNvSpPr>
          <p:nvPr/>
        </p:nvSpPr>
        <p:spPr bwMode="auto">
          <a:xfrm>
            <a:off x="6140438" y="3961949"/>
            <a:ext cx="2244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FAECCA">
                      <a:alpha val="82000"/>
                    </a:srgbClr>
                  </a:glow>
                </a:effectLst>
                <a:latin typeface="+mj-lt"/>
              </a:rPr>
              <a:t>Spain</a:t>
            </a:r>
            <a:endParaRPr kumimoji="0" lang="en-US" altLang="en-US" sz="700" b="1" i="0" u="none" strike="noStrike" cap="none" spc="-30" normalizeH="0" dirty="0">
              <a:ln>
                <a:noFill/>
              </a:ln>
              <a:solidFill>
                <a:schemeClr val="tx1"/>
              </a:solidFill>
              <a:effectLst>
                <a:glow rad="50800">
                  <a:srgbClr val="FAECCA">
                    <a:alpha val="82000"/>
                  </a:srgbClr>
                </a:glow>
              </a:effectLst>
              <a:latin typeface="+mj-lt"/>
            </a:endParaRPr>
          </a:p>
        </p:txBody>
      </p:sp>
      <p:sp>
        <p:nvSpPr>
          <p:cNvPr id="117" name="Rectangle 737"/>
          <p:cNvSpPr>
            <a:spLocks noChangeArrowheads="1"/>
          </p:cNvSpPr>
          <p:nvPr/>
        </p:nvSpPr>
        <p:spPr bwMode="auto">
          <a:xfrm>
            <a:off x="6341935" y="3668631"/>
            <a:ext cx="20037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FAECCA">
                      <a:alpha val="82000"/>
                    </a:srgbClr>
                  </a:glow>
                </a:effectLst>
                <a:latin typeface="+mj-lt"/>
              </a:rPr>
              <a:t>Belg.</a:t>
            </a:r>
            <a:endParaRPr kumimoji="0" lang="en-US" altLang="en-US" sz="700" b="1" i="0" u="none" strike="noStrike" cap="none" spc="-30" normalizeH="0" dirty="0">
              <a:ln>
                <a:noFill/>
              </a:ln>
              <a:solidFill>
                <a:schemeClr val="tx1"/>
              </a:solidFill>
              <a:effectLst>
                <a:glow rad="50800">
                  <a:srgbClr val="FAECCA">
                    <a:alpha val="82000"/>
                  </a:srgbClr>
                </a:glow>
              </a:effectLst>
              <a:latin typeface="+mj-lt"/>
            </a:endParaRPr>
          </a:p>
        </p:txBody>
      </p:sp>
      <p:sp>
        <p:nvSpPr>
          <p:cNvPr id="118" name="Rectangle 737"/>
          <p:cNvSpPr>
            <a:spLocks noChangeArrowheads="1"/>
          </p:cNvSpPr>
          <p:nvPr/>
        </p:nvSpPr>
        <p:spPr bwMode="auto">
          <a:xfrm>
            <a:off x="6418376" y="3823650"/>
            <a:ext cx="14395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FAECCA">
                      <a:alpha val="82000"/>
                    </a:srgbClr>
                  </a:glow>
                </a:effectLst>
                <a:latin typeface="+mj-lt"/>
              </a:rPr>
              <a:t>Sw.</a:t>
            </a:r>
            <a:endParaRPr kumimoji="0" lang="en-US" altLang="en-US" sz="700" b="1" i="0" u="none" strike="noStrike" cap="none" spc="-30" normalizeH="0" dirty="0">
              <a:ln>
                <a:noFill/>
              </a:ln>
              <a:solidFill>
                <a:schemeClr val="tx1"/>
              </a:solidFill>
              <a:effectLst>
                <a:glow rad="50800">
                  <a:srgbClr val="FAECCA">
                    <a:alpha val="82000"/>
                  </a:srgbClr>
                </a:glow>
              </a:effectLst>
              <a:latin typeface="+mj-lt"/>
            </a:endParaRPr>
          </a:p>
        </p:txBody>
      </p:sp>
      <p:sp>
        <p:nvSpPr>
          <p:cNvPr id="119" name="Rectangle 737"/>
          <p:cNvSpPr>
            <a:spLocks noChangeArrowheads="1"/>
          </p:cNvSpPr>
          <p:nvPr/>
        </p:nvSpPr>
        <p:spPr bwMode="auto">
          <a:xfrm>
            <a:off x="6295904" y="3861938"/>
            <a:ext cx="10387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FAECCA">
                      <a:alpha val="82000"/>
                    </a:srgbClr>
                  </a:glow>
                </a:effectLst>
                <a:latin typeface="+mj-lt"/>
              </a:rPr>
              <a:t>Fr.</a:t>
            </a:r>
            <a:endParaRPr kumimoji="0" lang="en-US" altLang="en-US" sz="700" b="1" i="0" u="none" strike="noStrike" cap="none" spc="-30" normalizeH="0" dirty="0">
              <a:ln>
                <a:noFill/>
              </a:ln>
              <a:solidFill>
                <a:schemeClr val="tx1"/>
              </a:solidFill>
              <a:effectLst>
                <a:glow rad="50800">
                  <a:srgbClr val="FAECCA">
                    <a:alpha val="82000"/>
                  </a:srgbClr>
                </a:glow>
              </a:effectLst>
              <a:latin typeface="+mj-lt"/>
            </a:endParaRPr>
          </a:p>
        </p:txBody>
      </p:sp>
      <p:sp>
        <p:nvSpPr>
          <p:cNvPr id="120" name="Rectangle 737"/>
          <p:cNvSpPr>
            <a:spLocks noChangeArrowheads="1"/>
          </p:cNvSpPr>
          <p:nvPr/>
        </p:nvSpPr>
        <p:spPr bwMode="auto">
          <a:xfrm>
            <a:off x="6369609" y="4004097"/>
            <a:ext cx="205184" cy="215444"/>
          </a:xfrm>
          <a:prstGeom prst="rect">
            <a:avLst/>
          </a:prstGeom>
          <a:noFill/>
          <a:ln>
            <a:noFill/>
          </a:ln>
          <a:effectLst>
            <a:glow rad="127000">
              <a:srgbClr val="FAECCA"/>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63500">
                    <a:schemeClr val="bg1">
                      <a:lumMod val="95000"/>
                      <a:alpha val="87000"/>
                    </a:schemeClr>
                  </a:glow>
                </a:effectLst>
                <a:latin typeface="+mj-lt"/>
              </a:rPr>
              <a:t>other</a:t>
            </a:r>
          </a:p>
          <a:p>
            <a:pPr lvl="0"/>
            <a:r>
              <a:rPr lang="en-US" altLang="en-US" sz="700" b="1" spc="-30" dirty="0">
                <a:solidFill>
                  <a:srgbClr val="000000"/>
                </a:solidFill>
                <a:effectLst>
                  <a:glow rad="63500">
                    <a:schemeClr val="bg1">
                      <a:lumMod val="95000"/>
                      <a:alpha val="87000"/>
                    </a:schemeClr>
                  </a:glow>
                </a:effectLst>
                <a:latin typeface="+mj-lt"/>
              </a:rPr>
              <a:t>Eur.</a:t>
            </a:r>
            <a:endParaRPr kumimoji="0" lang="en-US" altLang="en-US" sz="700" b="1" i="0" u="none" strike="noStrike" cap="none" spc="-30" normalizeH="0" dirty="0">
              <a:ln>
                <a:noFill/>
              </a:ln>
              <a:solidFill>
                <a:schemeClr val="tx1"/>
              </a:solidFill>
              <a:effectLst>
                <a:glow rad="63500">
                  <a:schemeClr val="bg1">
                    <a:lumMod val="95000"/>
                    <a:alpha val="87000"/>
                  </a:schemeClr>
                </a:glow>
              </a:effectLst>
              <a:latin typeface="+mj-lt"/>
            </a:endParaRPr>
          </a:p>
        </p:txBody>
      </p:sp>
      <p:sp>
        <p:nvSpPr>
          <p:cNvPr id="121" name="Rectangle 737"/>
          <p:cNvSpPr>
            <a:spLocks noChangeArrowheads="1"/>
          </p:cNvSpPr>
          <p:nvPr/>
        </p:nvSpPr>
        <p:spPr bwMode="auto">
          <a:xfrm>
            <a:off x="5961785" y="4159462"/>
            <a:ext cx="20742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0F0E3">
                      <a:alpha val="87000"/>
                    </a:srgbClr>
                  </a:glow>
                </a:effectLst>
                <a:latin typeface="+mj-lt"/>
              </a:rPr>
              <a:t>Cuba</a:t>
            </a:r>
            <a:endParaRPr kumimoji="0" lang="en-US" altLang="en-US" sz="700" b="1" i="0" u="none" strike="noStrike" cap="none" spc="-30" normalizeH="0" dirty="0">
              <a:ln>
                <a:noFill/>
              </a:ln>
              <a:solidFill>
                <a:schemeClr val="tx1"/>
              </a:solidFill>
              <a:effectLst>
                <a:glow rad="50800">
                  <a:srgbClr val="E0F0E3">
                    <a:alpha val="87000"/>
                  </a:srgbClr>
                </a:glow>
              </a:effectLst>
              <a:latin typeface="+mj-lt"/>
            </a:endParaRPr>
          </a:p>
        </p:txBody>
      </p:sp>
      <p:sp>
        <p:nvSpPr>
          <p:cNvPr id="122" name="Rectangle 737"/>
          <p:cNvSpPr>
            <a:spLocks noChangeArrowheads="1"/>
          </p:cNvSpPr>
          <p:nvPr/>
        </p:nvSpPr>
        <p:spPr bwMode="auto">
          <a:xfrm>
            <a:off x="5950604" y="4334872"/>
            <a:ext cx="32733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0F0E3">
                      <a:alpha val="87000"/>
                    </a:srgbClr>
                  </a:glow>
                </a:effectLst>
                <a:latin typeface="+mj-lt"/>
              </a:rPr>
              <a:t>Jamaica</a:t>
            </a:r>
            <a:endParaRPr kumimoji="0" lang="en-US" altLang="en-US" sz="700" b="1" i="0" u="none" strike="noStrike" cap="none" spc="-30" normalizeH="0" dirty="0">
              <a:ln>
                <a:noFill/>
              </a:ln>
              <a:solidFill>
                <a:schemeClr val="tx1"/>
              </a:solidFill>
              <a:effectLst>
                <a:glow rad="50800">
                  <a:srgbClr val="E0F0E3">
                    <a:alpha val="87000"/>
                  </a:srgbClr>
                </a:glow>
              </a:effectLst>
              <a:latin typeface="+mj-lt"/>
            </a:endParaRPr>
          </a:p>
        </p:txBody>
      </p:sp>
      <p:sp>
        <p:nvSpPr>
          <p:cNvPr id="123" name="Rectangle 737"/>
          <p:cNvSpPr>
            <a:spLocks noChangeArrowheads="1"/>
          </p:cNvSpPr>
          <p:nvPr/>
        </p:nvSpPr>
        <p:spPr bwMode="auto">
          <a:xfrm>
            <a:off x="6037781" y="4511067"/>
            <a:ext cx="17633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E0F0E3">
                      <a:alpha val="87000"/>
                    </a:srgbClr>
                  </a:glow>
                </a:effectLst>
                <a:latin typeface="+mj-lt"/>
              </a:rPr>
              <a:t>Haiti</a:t>
            </a:r>
            <a:endParaRPr kumimoji="0" lang="en-US" altLang="en-US" sz="700" b="1" i="0" u="none" strike="noStrike" cap="none" spc="-30" normalizeH="0" dirty="0">
              <a:ln>
                <a:noFill/>
              </a:ln>
              <a:solidFill>
                <a:schemeClr val="tx1"/>
              </a:solidFill>
              <a:effectLst>
                <a:glow rad="50800">
                  <a:srgbClr val="E0F0E3">
                    <a:alpha val="87000"/>
                  </a:srgbClr>
                </a:glow>
              </a:effectLst>
              <a:latin typeface="+mj-lt"/>
            </a:endParaRPr>
          </a:p>
        </p:txBody>
      </p:sp>
      <p:sp>
        <p:nvSpPr>
          <p:cNvPr id="124" name="Rectangle 737"/>
          <p:cNvSpPr>
            <a:spLocks noChangeArrowheads="1"/>
          </p:cNvSpPr>
          <p:nvPr/>
        </p:nvSpPr>
        <p:spPr bwMode="auto">
          <a:xfrm>
            <a:off x="6419582" y="3294690"/>
            <a:ext cx="17857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30" dirty="0">
                <a:solidFill>
                  <a:srgbClr val="000000"/>
                </a:solidFill>
                <a:effectLst>
                  <a:glow rad="50800">
                    <a:srgbClr val="FAECCA">
                      <a:alpha val="82000"/>
                    </a:srgbClr>
                  </a:glow>
                </a:effectLst>
                <a:latin typeface="+mj-lt"/>
              </a:rPr>
              <a:t>Den.</a:t>
            </a:r>
            <a:endParaRPr kumimoji="0" lang="en-US" altLang="en-US" sz="700" b="1" i="0" u="none" strike="noStrike" cap="none" spc="-30" normalizeH="0" dirty="0">
              <a:ln>
                <a:noFill/>
              </a:ln>
              <a:solidFill>
                <a:schemeClr val="tx1"/>
              </a:solidFill>
              <a:effectLst>
                <a:glow rad="50800">
                  <a:srgbClr val="FAECCA">
                    <a:alpha val="82000"/>
                  </a:srgbClr>
                </a:glow>
              </a:effectLst>
              <a:latin typeface="+mj-lt"/>
            </a:endParaRPr>
          </a:p>
        </p:txBody>
      </p:sp>
      <p:cxnSp>
        <p:nvCxnSpPr>
          <p:cNvPr id="4" name="Straight Connector 3"/>
          <p:cNvCxnSpPr/>
          <p:nvPr/>
        </p:nvCxnSpPr>
        <p:spPr>
          <a:xfrm flipH="1">
            <a:off x="6253163" y="4470355"/>
            <a:ext cx="58891" cy="4449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6255544" y="4549017"/>
            <a:ext cx="97249" cy="420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flipV="1">
            <a:off x="6334125" y="4619625"/>
            <a:ext cx="66230" cy="3149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flipV="1">
            <a:off x="6238875" y="4707731"/>
            <a:ext cx="99789" cy="5561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flipV="1">
            <a:off x="6198394" y="4945856"/>
            <a:ext cx="133779" cy="1575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flipV="1">
            <a:off x="6455570" y="5045870"/>
            <a:ext cx="73818" cy="952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H="1" flipV="1">
            <a:off x="7235384" y="4966413"/>
            <a:ext cx="67910" cy="1754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7167474" y="5076825"/>
            <a:ext cx="102482" cy="824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H="1">
            <a:off x="7193757" y="5198269"/>
            <a:ext cx="55858" cy="9763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7342160" y="5274142"/>
            <a:ext cx="42097" cy="6700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H="1">
            <a:off x="6348413" y="5322702"/>
            <a:ext cx="100478" cy="1129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H="1">
            <a:off x="5719201" y="5355431"/>
            <a:ext cx="91049" cy="1370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H="1">
            <a:off x="3155165" y="5243513"/>
            <a:ext cx="145248" cy="2665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flipV="1">
            <a:off x="3470039" y="5210230"/>
            <a:ext cx="299480" cy="1185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H="1">
            <a:off x="3523573" y="5048250"/>
            <a:ext cx="231658" cy="690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H="1">
            <a:off x="2435814" y="4140200"/>
            <a:ext cx="21636" cy="10866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V="1">
            <a:off x="2301158" y="3990975"/>
            <a:ext cx="102317" cy="1792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V="1">
            <a:off x="2296105" y="3892550"/>
            <a:ext cx="132770" cy="242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3160386" y="3523232"/>
            <a:ext cx="63827" cy="8436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027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556171" cy="1097279"/>
          </a:xfrm>
        </p:spPr>
        <p:txBody>
          <a:bodyPr/>
          <a:lstStyle/>
          <a:p>
            <a:r>
              <a:rPr lang="en-US" dirty="0"/>
              <a:t>7.1.5 Ethnic Enclaves </a:t>
            </a:r>
            <a:r>
              <a:rPr lang="en-US" sz="2000" b="0" dirty="0"/>
              <a:t>(4 of 5)</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5"/>
            <a:ext cx="8229600" cy="718245"/>
          </a:xfrm>
        </p:spPr>
        <p:txBody>
          <a:bodyPr/>
          <a:lstStyle/>
          <a:p>
            <a:pPr marL="432" indent="0">
              <a:buNone/>
            </a:pPr>
            <a:r>
              <a:rPr lang="en-US" sz="2200" b="1" dirty="0"/>
              <a:t>Figure 7-21:</a:t>
            </a:r>
            <a:r>
              <a:rPr lang="en-US" sz="2200" dirty="0"/>
              <a:t> Muslim immigrants from Africa pray in the street in the Goutte d’Or neighborhood in Paris.</a:t>
            </a:r>
          </a:p>
        </p:txBody>
      </p:sp>
      <p:pic>
        <p:nvPicPr>
          <p:cNvPr id="6" name="Picture 5" descr="Muslims line the street to pray outside of the local mosque due to lack of space to accommodate inside the worshipers.">
            <a:extLst>
              <a:ext uri="{FF2B5EF4-FFF2-40B4-BE49-F238E27FC236}">
                <a16:creationId xmlns:a16="http://schemas.microsoft.com/office/drawing/2014/main" id="{0426C5D3-7D8E-400C-A0F0-CDAA2E4E8C17}"/>
              </a:ext>
            </a:extLst>
          </p:cNvPr>
          <p:cNvPicPr>
            <a:picLocks noChangeAspect="1"/>
          </p:cNvPicPr>
          <p:nvPr/>
        </p:nvPicPr>
        <p:blipFill>
          <a:blip r:embed="rId2"/>
          <a:stretch>
            <a:fillRect/>
          </a:stretch>
        </p:blipFill>
        <p:spPr>
          <a:xfrm>
            <a:off x="2366273" y="2402395"/>
            <a:ext cx="4411452" cy="4031353"/>
          </a:xfrm>
          <a:prstGeom prst="rect">
            <a:avLst/>
          </a:prstGeom>
        </p:spPr>
      </p:pic>
    </p:spTree>
    <p:extLst>
      <p:ext uri="{BB962C8B-B14F-4D97-AF65-F5344CB8AC3E}">
        <p14:creationId xmlns:p14="http://schemas.microsoft.com/office/powerpoint/2010/main" val="3836879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4240" y="2245214"/>
            <a:ext cx="1381353" cy="4217313"/>
          </a:xfrm>
          <a:prstGeom prst="rect">
            <a:avLst/>
          </a:prstGeom>
        </p:spPr>
      </p:pic>
      <p:sp>
        <p:nvSpPr>
          <p:cNvPr id="7" name="Title 6"/>
          <p:cNvSpPr>
            <a:spLocks noGrp="1"/>
          </p:cNvSpPr>
          <p:nvPr>
            <p:ph type="title"/>
          </p:nvPr>
        </p:nvSpPr>
        <p:spPr>
          <a:xfrm>
            <a:off x="457199" y="215371"/>
            <a:ext cx="8556171" cy="1097279"/>
          </a:xfrm>
        </p:spPr>
        <p:txBody>
          <a:bodyPr/>
          <a:lstStyle/>
          <a:p>
            <a:r>
              <a:rPr lang="en-US" dirty="0"/>
              <a:t>7.1.5 Ethnic Enclaves </a:t>
            </a:r>
            <a:r>
              <a:rPr lang="en-US" sz="2000" b="0" dirty="0"/>
              <a:t>(5 of 5)</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5"/>
            <a:ext cx="8229600" cy="696338"/>
          </a:xfrm>
        </p:spPr>
        <p:txBody>
          <a:bodyPr/>
          <a:lstStyle/>
          <a:p>
            <a:pPr marL="432" indent="0">
              <a:buNone/>
            </a:pPr>
            <a:r>
              <a:rPr lang="en-US" altLang="en-US" sz="2200" b="1" dirty="0"/>
              <a:t>Figure 7-22: </a:t>
            </a:r>
            <a:r>
              <a:rPr lang="en-US" altLang="en-US" sz="2200" dirty="0"/>
              <a:t>Bangladeshis (a), African (b), Caribbean (c), and Arab (d) ethnic enclaves in </a:t>
            </a:r>
            <a:r>
              <a:rPr lang="en-US" altLang="en-US" sz="2000" dirty="0"/>
              <a:t>London</a:t>
            </a:r>
            <a:r>
              <a:rPr lang="en-US" altLang="en-US" sz="2200" dirty="0"/>
              <a:t>.</a:t>
            </a:r>
            <a:endParaRPr lang="en-US" sz="2200" dirty="0"/>
          </a:p>
        </p:txBody>
      </p:sp>
      <p:sp>
        <p:nvSpPr>
          <p:cNvPr id="6" name="TextBox 5"/>
          <p:cNvSpPr txBox="1"/>
          <p:nvPr/>
        </p:nvSpPr>
        <p:spPr>
          <a:xfrm>
            <a:off x="4938713" y="2731294"/>
            <a:ext cx="489236" cy="200055"/>
          </a:xfrm>
          <a:prstGeom prst="rect">
            <a:avLst/>
          </a:prstGeom>
          <a:noFill/>
        </p:spPr>
        <p:txBody>
          <a:bodyPr wrap="none" rtlCol="0">
            <a:spAutoFit/>
          </a:bodyPr>
          <a:lstStyle/>
          <a:p>
            <a:r>
              <a:rPr lang="en-IN" sz="350" b="1" dirty="0">
                <a:latin typeface="Arial Black" panose="020B0A04020102020204" pitchFamily="34" charset="0"/>
              </a:rPr>
              <a:t>Percent</a:t>
            </a:r>
          </a:p>
          <a:p>
            <a:r>
              <a:rPr lang="en-IN" sz="350" b="1" dirty="0">
                <a:latin typeface="Arial Black" panose="020B0A04020102020204" pitchFamily="34" charset="0"/>
              </a:rPr>
              <a:t>Bangladeshi</a:t>
            </a:r>
          </a:p>
        </p:txBody>
      </p:sp>
      <p:sp>
        <p:nvSpPr>
          <p:cNvPr id="8" name="TextBox 7"/>
          <p:cNvSpPr txBox="1"/>
          <p:nvPr/>
        </p:nvSpPr>
        <p:spPr>
          <a:xfrm>
            <a:off x="5031581" y="2848556"/>
            <a:ext cx="463588" cy="144655"/>
          </a:xfrm>
          <a:prstGeom prst="rect">
            <a:avLst/>
          </a:prstGeom>
          <a:noFill/>
        </p:spPr>
        <p:txBody>
          <a:bodyPr wrap="none" rtlCol="0">
            <a:spAutoFit/>
          </a:bodyPr>
          <a:lstStyle/>
          <a:p>
            <a:r>
              <a:rPr lang="en-IN" sz="340" b="1" dirty="0">
                <a:latin typeface="+mn-lt"/>
              </a:rPr>
              <a:t>70 and above</a:t>
            </a:r>
          </a:p>
        </p:txBody>
      </p:sp>
      <p:sp>
        <p:nvSpPr>
          <p:cNvPr id="11" name="TextBox 10"/>
          <p:cNvSpPr txBox="1"/>
          <p:nvPr/>
        </p:nvSpPr>
        <p:spPr>
          <a:xfrm>
            <a:off x="5031581" y="2915842"/>
            <a:ext cx="341760" cy="144655"/>
          </a:xfrm>
          <a:prstGeom prst="rect">
            <a:avLst/>
          </a:prstGeom>
          <a:noFill/>
        </p:spPr>
        <p:txBody>
          <a:bodyPr wrap="none" rtlCol="0">
            <a:spAutoFit/>
          </a:bodyPr>
          <a:lstStyle/>
          <a:p>
            <a:r>
              <a:rPr lang="en-IN" sz="340" b="1" dirty="0">
                <a:latin typeface="+mn-lt"/>
              </a:rPr>
              <a:t>45–69.9</a:t>
            </a:r>
          </a:p>
        </p:txBody>
      </p:sp>
      <p:sp>
        <p:nvSpPr>
          <p:cNvPr id="12" name="TextBox 11"/>
          <p:cNvSpPr txBox="1"/>
          <p:nvPr/>
        </p:nvSpPr>
        <p:spPr>
          <a:xfrm>
            <a:off x="5031581" y="2982925"/>
            <a:ext cx="341760" cy="144655"/>
          </a:xfrm>
          <a:prstGeom prst="rect">
            <a:avLst/>
          </a:prstGeom>
          <a:noFill/>
        </p:spPr>
        <p:txBody>
          <a:bodyPr wrap="none" rtlCol="0">
            <a:spAutoFit/>
          </a:bodyPr>
          <a:lstStyle/>
          <a:p>
            <a:r>
              <a:rPr lang="en-IN" sz="340" b="1" dirty="0">
                <a:latin typeface="+mn-lt"/>
              </a:rPr>
              <a:t>20–44.9</a:t>
            </a:r>
          </a:p>
        </p:txBody>
      </p:sp>
      <p:sp>
        <p:nvSpPr>
          <p:cNvPr id="13" name="TextBox 12"/>
          <p:cNvSpPr txBox="1"/>
          <p:nvPr/>
        </p:nvSpPr>
        <p:spPr>
          <a:xfrm>
            <a:off x="5031581" y="3051342"/>
            <a:ext cx="341760" cy="144655"/>
          </a:xfrm>
          <a:prstGeom prst="rect">
            <a:avLst/>
          </a:prstGeom>
          <a:noFill/>
        </p:spPr>
        <p:txBody>
          <a:bodyPr wrap="none" rtlCol="0">
            <a:spAutoFit/>
          </a:bodyPr>
          <a:lstStyle/>
          <a:p>
            <a:r>
              <a:rPr lang="en-IN" sz="340" b="1" dirty="0">
                <a:latin typeface="+mn-lt"/>
              </a:rPr>
              <a:t>10–19.9</a:t>
            </a:r>
          </a:p>
        </p:txBody>
      </p:sp>
      <p:sp>
        <p:nvSpPr>
          <p:cNvPr id="14" name="TextBox 13"/>
          <p:cNvSpPr txBox="1"/>
          <p:nvPr/>
        </p:nvSpPr>
        <p:spPr>
          <a:xfrm>
            <a:off x="5031581" y="3123669"/>
            <a:ext cx="293670" cy="144655"/>
          </a:xfrm>
          <a:prstGeom prst="rect">
            <a:avLst/>
          </a:prstGeom>
          <a:noFill/>
        </p:spPr>
        <p:txBody>
          <a:bodyPr wrap="none" rtlCol="0">
            <a:spAutoFit/>
          </a:bodyPr>
          <a:lstStyle/>
          <a:p>
            <a:r>
              <a:rPr lang="en-IN" sz="340" b="1" dirty="0">
                <a:latin typeface="+mn-lt"/>
              </a:rPr>
              <a:t>5–9.9</a:t>
            </a:r>
          </a:p>
        </p:txBody>
      </p:sp>
      <p:sp>
        <p:nvSpPr>
          <p:cNvPr id="15" name="TextBox 14"/>
          <p:cNvSpPr txBox="1"/>
          <p:nvPr/>
        </p:nvSpPr>
        <p:spPr>
          <a:xfrm>
            <a:off x="5031581" y="3188090"/>
            <a:ext cx="346570" cy="144655"/>
          </a:xfrm>
          <a:prstGeom prst="rect">
            <a:avLst/>
          </a:prstGeom>
          <a:noFill/>
        </p:spPr>
        <p:txBody>
          <a:bodyPr wrap="none" rtlCol="0">
            <a:spAutoFit/>
          </a:bodyPr>
          <a:lstStyle/>
          <a:p>
            <a:r>
              <a:rPr lang="en-IN" sz="340" b="1" dirty="0">
                <a:latin typeface="+mn-lt"/>
              </a:rPr>
              <a:t>below 5</a:t>
            </a:r>
          </a:p>
        </p:txBody>
      </p:sp>
      <p:sp>
        <p:nvSpPr>
          <p:cNvPr id="16" name="TextBox 15"/>
          <p:cNvSpPr txBox="1"/>
          <p:nvPr/>
        </p:nvSpPr>
        <p:spPr>
          <a:xfrm>
            <a:off x="4938713" y="3844363"/>
            <a:ext cx="377026" cy="200055"/>
          </a:xfrm>
          <a:prstGeom prst="rect">
            <a:avLst/>
          </a:prstGeom>
          <a:noFill/>
        </p:spPr>
        <p:txBody>
          <a:bodyPr wrap="none" rtlCol="0">
            <a:spAutoFit/>
          </a:bodyPr>
          <a:lstStyle/>
          <a:p>
            <a:r>
              <a:rPr lang="en-IN" sz="350" b="1" dirty="0">
                <a:latin typeface="Arial Black" panose="020B0A04020102020204" pitchFamily="34" charset="0"/>
              </a:rPr>
              <a:t>Percent</a:t>
            </a:r>
          </a:p>
          <a:p>
            <a:r>
              <a:rPr lang="en-IN" sz="350" b="1" dirty="0">
                <a:latin typeface="Arial Black" panose="020B0A04020102020204" pitchFamily="34" charset="0"/>
              </a:rPr>
              <a:t>African</a:t>
            </a:r>
          </a:p>
        </p:txBody>
      </p:sp>
      <p:sp>
        <p:nvSpPr>
          <p:cNvPr id="17" name="TextBox 16"/>
          <p:cNvSpPr txBox="1"/>
          <p:nvPr/>
        </p:nvSpPr>
        <p:spPr>
          <a:xfrm>
            <a:off x="5031581" y="3961625"/>
            <a:ext cx="463588" cy="144655"/>
          </a:xfrm>
          <a:prstGeom prst="rect">
            <a:avLst/>
          </a:prstGeom>
          <a:noFill/>
        </p:spPr>
        <p:txBody>
          <a:bodyPr wrap="none" rtlCol="0">
            <a:spAutoFit/>
          </a:bodyPr>
          <a:lstStyle/>
          <a:p>
            <a:r>
              <a:rPr lang="en-IN" sz="340" b="1" dirty="0">
                <a:latin typeface="+mn-lt"/>
              </a:rPr>
              <a:t>45 and above</a:t>
            </a:r>
          </a:p>
        </p:txBody>
      </p:sp>
      <p:sp>
        <p:nvSpPr>
          <p:cNvPr id="19" name="TextBox 18"/>
          <p:cNvSpPr txBox="1"/>
          <p:nvPr/>
        </p:nvSpPr>
        <p:spPr>
          <a:xfrm>
            <a:off x="5031581" y="4029275"/>
            <a:ext cx="341760" cy="144655"/>
          </a:xfrm>
          <a:prstGeom prst="rect">
            <a:avLst/>
          </a:prstGeom>
          <a:noFill/>
        </p:spPr>
        <p:txBody>
          <a:bodyPr wrap="none" rtlCol="0">
            <a:spAutoFit/>
          </a:bodyPr>
          <a:lstStyle/>
          <a:p>
            <a:r>
              <a:rPr lang="en-IN" sz="340" b="1" dirty="0">
                <a:latin typeface="+mn-lt"/>
              </a:rPr>
              <a:t>20–44.9</a:t>
            </a:r>
          </a:p>
        </p:txBody>
      </p:sp>
      <p:sp>
        <p:nvSpPr>
          <p:cNvPr id="20" name="TextBox 19"/>
          <p:cNvSpPr txBox="1"/>
          <p:nvPr/>
        </p:nvSpPr>
        <p:spPr>
          <a:xfrm>
            <a:off x="5031581" y="4097692"/>
            <a:ext cx="341760" cy="144655"/>
          </a:xfrm>
          <a:prstGeom prst="rect">
            <a:avLst/>
          </a:prstGeom>
          <a:noFill/>
        </p:spPr>
        <p:txBody>
          <a:bodyPr wrap="none" rtlCol="0">
            <a:spAutoFit/>
          </a:bodyPr>
          <a:lstStyle/>
          <a:p>
            <a:r>
              <a:rPr lang="en-IN" sz="340" b="1" dirty="0">
                <a:latin typeface="+mn-lt"/>
              </a:rPr>
              <a:t>10–19.9</a:t>
            </a:r>
          </a:p>
        </p:txBody>
      </p:sp>
      <p:sp>
        <p:nvSpPr>
          <p:cNvPr id="21" name="TextBox 20"/>
          <p:cNvSpPr txBox="1"/>
          <p:nvPr/>
        </p:nvSpPr>
        <p:spPr>
          <a:xfrm>
            <a:off x="5031581" y="4170019"/>
            <a:ext cx="293670" cy="144655"/>
          </a:xfrm>
          <a:prstGeom prst="rect">
            <a:avLst/>
          </a:prstGeom>
          <a:noFill/>
        </p:spPr>
        <p:txBody>
          <a:bodyPr wrap="none" rtlCol="0">
            <a:spAutoFit/>
          </a:bodyPr>
          <a:lstStyle/>
          <a:p>
            <a:r>
              <a:rPr lang="en-IN" sz="340" b="1" dirty="0">
                <a:latin typeface="+mn-lt"/>
              </a:rPr>
              <a:t>5–9.9</a:t>
            </a:r>
          </a:p>
        </p:txBody>
      </p:sp>
      <p:sp>
        <p:nvSpPr>
          <p:cNvPr id="22" name="TextBox 21"/>
          <p:cNvSpPr txBox="1"/>
          <p:nvPr/>
        </p:nvSpPr>
        <p:spPr>
          <a:xfrm>
            <a:off x="5031581" y="4234440"/>
            <a:ext cx="346570" cy="144655"/>
          </a:xfrm>
          <a:prstGeom prst="rect">
            <a:avLst/>
          </a:prstGeom>
          <a:noFill/>
        </p:spPr>
        <p:txBody>
          <a:bodyPr wrap="none" rtlCol="0">
            <a:spAutoFit/>
          </a:bodyPr>
          <a:lstStyle/>
          <a:p>
            <a:r>
              <a:rPr lang="en-IN" sz="340" b="1" dirty="0">
                <a:latin typeface="+mn-lt"/>
              </a:rPr>
              <a:t>below 5</a:t>
            </a:r>
          </a:p>
        </p:txBody>
      </p:sp>
      <p:sp>
        <p:nvSpPr>
          <p:cNvPr id="23" name="TextBox 22"/>
          <p:cNvSpPr txBox="1"/>
          <p:nvPr/>
        </p:nvSpPr>
        <p:spPr>
          <a:xfrm>
            <a:off x="4938713" y="4954256"/>
            <a:ext cx="436338" cy="200055"/>
          </a:xfrm>
          <a:prstGeom prst="rect">
            <a:avLst/>
          </a:prstGeom>
          <a:noFill/>
        </p:spPr>
        <p:txBody>
          <a:bodyPr wrap="none" rtlCol="0">
            <a:spAutoFit/>
          </a:bodyPr>
          <a:lstStyle/>
          <a:p>
            <a:r>
              <a:rPr lang="en-IN" sz="350" b="1" dirty="0">
                <a:latin typeface="Arial Black" panose="020B0A04020102020204" pitchFamily="34" charset="0"/>
              </a:rPr>
              <a:t>Percent</a:t>
            </a:r>
          </a:p>
          <a:p>
            <a:r>
              <a:rPr lang="en-IN" sz="350" b="1" dirty="0">
                <a:latin typeface="Arial Black" panose="020B0A04020102020204" pitchFamily="34" charset="0"/>
              </a:rPr>
              <a:t>Caribbean</a:t>
            </a:r>
          </a:p>
        </p:txBody>
      </p:sp>
      <p:sp>
        <p:nvSpPr>
          <p:cNvPr id="25" name="TextBox 24"/>
          <p:cNvSpPr txBox="1"/>
          <p:nvPr/>
        </p:nvSpPr>
        <p:spPr>
          <a:xfrm>
            <a:off x="5031581" y="5070751"/>
            <a:ext cx="463588" cy="144655"/>
          </a:xfrm>
          <a:prstGeom prst="rect">
            <a:avLst/>
          </a:prstGeom>
          <a:noFill/>
        </p:spPr>
        <p:txBody>
          <a:bodyPr wrap="none" rtlCol="0">
            <a:spAutoFit/>
          </a:bodyPr>
          <a:lstStyle/>
          <a:p>
            <a:r>
              <a:rPr lang="en-IN" sz="340" b="1" dirty="0">
                <a:latin typeface="+mn-lt"/>
              </a:rPr>
              <a:t>20 and above</a:t>
            </a:r>
          </a:p>
        </p:txBody>
      </p:sp>
      <p:sp>
        <p:nvSpPr>
          <p:cNvPr id="26" name="TextBox 25"/>
          <p:cNvSpPr txBox="1"/>
          <p:nvPr/>
        </p:nvSpPr>
        <p:spPr>
          <a:xfrm>
            <a:off x="5031581" y="5139168"/>
            <a:ext cx="341760" cy="144655"/>
          </a:xfrm>
          <a:prstGeom prst="rect">
            <a:avLst/>
          </a:prstGeom>
          <a:noFill/>
        </p:spPr>
        <p:txBody>
          <a:bodyPr wrap="none" rtlCol="0">
            <a:spAutoFit/>
          </a:bodyPr>
          <a:lstStyle/>
          <a:p>
            <a:r>
              <a:rPr lang="en-IN" sz="340" b="1" dirty="0">
                <a:latin typeface="+mn-lt"/>
              </a:rPr>
              <a:t>10–19.9</a:t>
            </a:r>
          </a:p>
        </p:txBody>
      </p:sp>
      <p:sp>
        <p:nvSpPr>
          <p:cNvPr id="27" name="TextBox 26"/>
          <p:cNvSpPr txBox="1"/>
          <p:nvPr/>
        </p:nvSpPr>
        <p:spPr>
          <a:xfrm>
            <a:off x="5031581" y="5211495"/>
            <a:ext cx="293670" cy="144655"/>
          </a:xfrm>
          <a:prstGeom prst="rect">
            <a:avLst/>
          </a:prstGeom>
          <a:noFill/>
        </p:spPr>
        <p:txBody>
          <a:bodyPr wrap="none" rtlCol="0">
            <a:spAutoFit/>
          </a:bodyPr>
          <a:lstStyle/>
          <a:p>
            <a:r>
              <a:rPr lang="en-IN" sz="340" b="1" dirty="0">
                <a:latin typeface="+mn-lt"/>
              </a:rPr>
              <a:t>5–9.9</a:t>
            </a:r>
          </a:p>
        </p:txBody>
      </p:sp>
      <p:sp>
        <p:nvSpPr>
          <p:cNvPr id="28" name="TextBox 27"/>
          <p:cNvSpPr txBox="1"/>
          <p:nvPr/>
        </p:nvSpPr>
        <p:spPr>
          <a:xfrm>
            <a:off x="5031581" y="5275916"/>
            <a:ext cx="346570" cy="144655"/>
          </a:xfrm>
          <a:prstGeom prst="rect">
            <a:avLst/>
          </a:prstGeom>
          <a:noFill/>
        </p:spPr>
        <p:txBody>
          <a:bodyPr wrap="none" rtlCol="0">
            <a:spAutoFit/>
          </a:bodyPr>
          <a:lstStyle/>
          <a:p>
            <a:r>
              <a:rPr lang="en-IN" sz="340" b="1" dirty="0">
                <a:latin typeface="+mn-lt"/>
              </a:rPr>
              <a:t>below 5</a:t>
            </a:r>
          </a:p>
        </p:txBody>
      </p:sp>
      <p:sp>
        <p:nvSpPr>
          <p:cNvPr id="29" name="TextBox 28"/>
          <p:cNvSpPr txBox="1"/>
          <p:nvPr/>
        </p:nvSpPr>
        <p:spPr>
          <a:xfrm>
            <a:off x="4938713" y="5996213"/>
            <a:ext cx="377026" cy="200055"/>
          </a:xfrm>
          <a:prstGeom prst="rect">
            <a:avLst/>
          </a:prstGeom>
          <a:noFill/>
        </p:spPr>
        <p:txBody>
          <a:bodyPr wrap="none" rtlCol="0">
            <a:spAutoFit/>
          </a:bodyPr>
          <a:lstStyle/>
          <a:p>
            <a:r>
              <a:rPr lang="en-IN" sz="350" b="1" dirty="0">
                <a:latin typeface="Arial Black" panose="020B0A04020102020204" pitchFamily="34" charset="0"/>
              </a:rPr>
              <a:t>Percent</a:t>
            </a:r>
          </a:p>
          <a:p>
            <a:r>
              <a:rPr lang="en-IN" sz="350" b="1" dirty="0">
                <a:latin typeface="Arial Black" panose="020B0A04020102020204" pitchFamily="34" charset="0"/>
              </a:rPr>
              <a:t>Arab</a:t>
            </a:r>
          </a:p>
        </p:txBody>
      </p:sp>
      <p:sp>
        <p:nvSpPr>
          <p:cNvPr id="30" name="TextBox 29"/>
          <p:cNvSpPr txBox="1"/>
          <p:nvPr/>
        </p:nvSpPr>
        <p:spPr>
          <a:xfrm>
            <a:off x="5031581" y="6112708"/>
            <a:ext cx="463588" cy="144655"/>
          </a:xfrm>
          <a:prstGeom prst="rect">
            <a:avLst/>
          </a:prstGeom>
          <a:noFill/>
        </p:spPr>
        <p:txBody>
          <a:bodyPr wrap="none" rtlCol="0">
            <a:spAutoFit/>
          </a:bodyPr>
          <a:lstStyle/>
          <a:p>
            <a:r>
              <a:rPr lang="en-IN" sz="340" b="1" dirty="0">
                <a:latin typeface="+mn-lt"/>
              </a:rPr>
              <a:t>20 and above</a:t>
            </a:r>
          </a:p>
        </p:txBody>
      </p:sp>
      <p:sp>
        <p:nvSpPr>
          <p:cNvPr id="31" name="TextBox 30"/>
          <p:cNvSpPr txBox="1"/>
          <p:nvPr/>
        </p:nvSpPr>
        <p:spPr>
          <a:xfrm>
            <a:off x="5031581" y="6181125"/>
            <a:ext cx="341760" cy="144655"/>
          </a:xfrm>
          <a:prstGeom prst="rect">
            <a:avLst/>
          </a:prstGeom>
          <a:noFill/>
        </p:spPr>
        <p:txBody>
          <a:bodyPr wrap="none" rtlCol="0">
            <a:spAutoFit/>
          </a:bodyPr>
          <a:lstStyle/>
          <a:p>
            <a:r>
              <a:rPr lang="en-IN" sz="340" b="1" dirty="0">
                <a:latin typeface="+mn-lt"/>
              </a:rPr>
              <a:t>10–19.9</a:t>
            </a:r>
          </a:p>
        </p:txBody>
      </p:sp>
      <p:sp>
        <p:nvSpPr>
          <p:cNvPr id="32" name="TextBox 31"/>
          <p:cNvSpPr txBox="1"/>
          <p:nvPr/>
        </p:nvSpPr>
        <p:spPr>
          <a:xfrm>
            <a:off x="5031581" y="6253452"/>
            <a:ext cx="293670" cy="144655"/>
          </a:xfrm>
          <a:prstGeom prst="rect">
            <a:avLst/>
          </a:prstGeom>
          <a:noFill/>
        </p:spPr>
        <p:txBody>
          <a:bodyPr wrap="none" rtlCol="0">
            <a:spAutoFit/>
          </a:bodyPr>
          <a:lstStyle/>
          <a:p>
            <a:r>
              <a:rPr lang="en-IN" sz="340" b="1" dirty="0">
                <a:latin typeface="+mn-lt"/>
              </a:rPr>
              <a:t>5–9.9</a:t>
            </a:r>
          </a:p>
        </p:txBody>
      </p:sp>
      <p:sp>
        <p:nvSpPr>
          <p:cNvPr id="33" name="TextBox 32"/>
          <p:cNvSpPr txBox="1"/>
          <p:nvPr/>
        </p:nvSpPr>
        <p:spPr>
          <a:xfrm>
            <a:off x="5031581" y="6317873"/>
            <a:ext cx="346570" cy="144655"/>
          </a:xfrm>
          <a:prstGeom prst="rect">
            <a:avLst/>
          </a:prstGeom>
          <a:noFill/>
        </p:spPr>
        <p:txBody>
          <a:bodyPr wrap="none" rtlCol="0">
            <a:spAutoFit/>
          </a:bodyPr>
          <a:lstStyle/>
          <a:p>
            <a:r>
              <a:rPr lang="en-IN" sz="340" b="1" dirty="0">
                <a:latin typeface="+mn-lt"/>
              </a:rPr>
              <a:t>below 5</a:t>
            </a:r>
          </a:p>
        </p:txBody>
      </p:sp>
      <p:sp>
        <p:nvSpPr>
          <p:cNvPr id="34" name="TextBox 33"/>
          <p:cNvSpPr txBox="1"/>
          <p:nvPr/>
        </p:nvSpPr>
        <p:spPr>
          <a:xfrm>
            <a:off x="3671888" y="6066063"/>
            <a:ext cx="258404" cy="161583"/>
          </a:xfrm>
          <a:prstGeom prst="rect">
            <a:avLst/>
          </a:prstGeom>
          <a:noFill/>
        </p:spPr>
        <p:txBody>
          <a:bodyPr wrap="none" rtlCol="0">
            <a:spAutoFit/>
          </a:bodyPr>
          <a:lstStyle/>
          <a:p>
            <a:r>
              <a:rPr lang="en-IN" sz="450" b="1" dirty="0">
                <a:latin typeface="+mn-lt"/>
              </a:rPr>
              <a:t>(d)</a:t>
            </a:r>
          </a:p>
        </p:txBody>
      </p:sp>
      <p:sp>
        <p:nvSpPr>
          <p:cNvPr id="35" name="TextBox 34"/>
          <p:cNvSpPr txBox="1"/>
          <p:nvPr/>
        </p:nvSpPr>
        <p:spPr>
          <a:xfrm>
            <a:off x="3671888" y="5029383"/>
            <a:ext cx="258404" cy="161583"/>
          </a:xfrm>
          <a:prstGeom prst="rect">
            <a:avLst/>
          </a:prstGeom>
          <a:noFill/>
        </p:spPr>
        <p:txBody>
          <a:bodyPr wrap="none" rtlCol="0">
            <a:spAutoFit/>
          </a:bodyPr>
          <a:lstStyle/>
          <a:p>
            <a:r>
              <a:rPr lang="en-IN" sz="450" b="1" dirty="0">
                <a:latin typeface="+mn-lt"/>
              </a:rPr>
              <a:t>(c)</a:t>
            </a:r>
          </a:p>
        </p:txBody>
      </p:sp>
      <p:sp>
        <p:nvSpPr>
          <p:cNvPr id="36" name="TextBox 35"/>
          <p:cNvSpPr txBox="1"/>
          <p:nvPr/>
        </p:nvSpPr>
        <p:spPr>
          <a:xfrm>
            <a:off x="3671888" y="3986036"/>
            <a:ext cx="258404" cy="161583"/>
          </a:xfrm>
          <a:prstGeom prst="rect">
            <a:avLst/>
          </a:prstGeom>
          <a:noFill/>
        </p:spPr>
        <p:txBody>
          <a:bodyPr wrap="none" rtlCol="0">
            <a:spAutoFit/>
          </a:bodyPr>
          <a:lstStyle/>
          <a:p>
            <a:r>
              <a:rPr lang="en-IN" sz="450" b="1" dirty="0">
                <a:latin typeface="+mn-lt"/>
              </a:rPr>
              <a:t>(b)</a:t>
            </a:r>
          </a:p>
        </p:txBody>
      </p:sp>
      <p:sp>
        <p:nvSpPr>
          <p:cNvPr id="37" name="TextBox 36"/>
          <p:cNvSpPr txBox="1"/>
          <p:nvPr/>
        </p:nvSpPr>
        <p:spPr>
          <a:xfrm>
            <a:off x="3671888" y="2945560"/>
            <a:ext cx="258404" cy="161583"/>
          </a:xfrm>
          <a:prstGeom prst="rect">
            <a:avLst/>
          </a:prstGeom>
          <a:noFill/>
        </p:spPr>
        <p:txBody>
          <a:bodyPr wrap="none" rtlCol="0">
            <a:spAutoFit/>
          </a:bodyPr>
          <a:lstStyle/>
          <a:p>
            <a:r>
              <a:rPr lang="en-IN" sz="450" b="1" dirty="0">
                <a:latin typeface="+mn-lt"/>
              </a:rPr>
              <a:t>(a)</a:t>
            </a:r>
          </a:p>
        </p:txBody>
      </p:sp>
      <p:sp>
        <p:nvSpPr>
          <p:cNvPr id="38" name="TextBox 37"/>
          <p:cNvSpPr txBox="1"/>
          <p:nvPr/>
        </p:nvSpPr>
        <p:spPr>
          <a:xfrm>
            <a:off x="3779437" y="3124644"/>
            <a:ext cx="205505" cy="138499"/>
          </a:xfrm>
          <a:prstGeom prst="rect">
            <a:avLst/>
          </a:prstGeom>
          <a:noFill/>
        </p:spPr>
        <p:txBody>
          <a:bodyPr wrap="none" rtlCol="0">
            <a:spAutoFit/>
          </a:bodyPr>
          <a:lstStyle/>
          <a:p>
            <a:r>
              <a:rPr lang="en-IN" sz="300" b="1" dirty="0">
                <a:latin typeface="+mn-lt"/>
              </a:rPr>
              <a:t>0</a:t>
            </a:r>
          </a:p>
        </p:txBody>
      </p:sp>
      <p:sp>
        <p:nvSpPr>
          <p:cNvPr id="39" name="TextBox 38"/>
          <p:cNvSpPr txBox="1"/>
          <p:nvPr/>
        </p:nvSpPr>
        <p:spPr>
          <a:xfrm>
            <a:off x="3956527" y="3124644"/>
            <a:ext cx="205505" cy="138499"/>
          </a:xfrm>
          <a:prstGeom prst="rect">
            <a:avLst/>
          </a:prstGeom>
          <a:noFill/>
        </p:spPr>
        <p:txBody>
          <a:bodyPr wrap="none" rtlCol="0">
            <a:spAutoFit/>
          </a:bodyPr>
          <a:lstStyle/>
          <a:p>
            <a:r>
              <a:rPr lang="en-IN" sz="300" b="1" dirty="0">
                <a:latin typeface="+mn-lt"/>
              </a:rPr>
              <a:t>5</a:t>
            </a:r>
          </a:p>
        </p:txBody>
      </p:sp>
      <p:sp>
        <p:nvSpPr>
          <p:cNvPr id="40" name="TextBox 39"/>
          <p:cNvSpPr txBox="1"/>
          <p:nvPr/>
        </p:nvSpPr>
        <p:spPr>
          <a:xfrm>
            <a:off x="4121191" y="3124644"/>
            <a:ext cx="333746" cy="138499"/>
          </a:xfrm>
          <a:prstGeom prst="rect">
            <a:avLst/>
          </a:prstGeom>
          <a:noFill/>
        </p:spPr>
        <p:txBody>
          <a:bodyPr wrap="none" rtlCol="0">
            <a:spAutoFit/>
          </a:bodyPr>
          <a:lstStyle/>
          <a:p>
            <a:r>
              <a:rPr lang="en-IN" sz="300" b="1" dirty="0">
                <a:latin typeface="+mn-lt"/>
              </a:rPr>
              <a:t>10 </a:t>
            </a:r>
            <a:r>
              <a:rPr lang="en-IN" sz="300" b="1" dirty="0" err="1">
                <a:latin typeface="+mn-lt"/>
              </a:rPr>
              <a:t>MIles</a:t>
            </a:r>
            <a:endParaRPr lang="en-IN" sz="300" b="1" dirty="0">
              <a:latin typeface="+mn-lt"/>
            </a:endParaRPr>
          </a:p>
        </p:txBody>
      </p:sp>
      <p:sp>
        <p:nvSpPr>
          <p:cNvPr id="41" name="TextBox 40"/>
          <p:cNvSpPr txBox="1"/>
          <p:nvPr/>
        </p:nvSpPr>
        <p:spPr>
          <a:xfrm>
            <a:off x="3779437" y="3193893"/>
            <a:ext cx="205505" cy="138499"/>
          </a:xfrm>
          <a:prstGeom prst="rect">
            <a:avLst/>
          </a:prstGeom>
          <a:noFill/>
        </p:spPr>
        <p:txBody>
          <a:bodyPr wrap="none" rtlCol="0">
            <a:spAutoFit/>
          </a:bodyPr>
          <a:lstStyle/>
          <a:p>
            <a:r>
              <a:rPr lang="en-IN" sz="300" b="1" dirty="0">
                <a:latin typeface="+mn-lt"/>
              </a:rPr>
              <a:t>0</a:t>
            </a:r>
          </a:p>
        </p:txBody>
      </p:sp>
      <p:sp>
        <p:nvSpPr>
          <p:cNvPr id="42" name="TextBox 41"/>
          <p:cNvSpPr txBox="1"/>
          <p:nvPr/>
        </p:nvSpPr>
        <p:spPr>
          <a:xfrm>
            <a:off x="3891843" y="3193893"/>
            <a:ext cx="205505" cy="138499"/>
          </a:xfrm>
          <a:prstGeom prst="rect">
            <a:avLst/>
          </a:prstGeom>
          <a:noFill/>
        </p:spPr>
        <p:txBody>
          <a:bodyPr wrap="none" rtlCol="0">
            <a:spAutoFit/>
          </a:bodyPr>
          <a:lstStyle/>
          <a:p>
            <a:r>
              <a:rPr lang="en-IN" sz="300" b="1" dirty="0">
                <a:latin typeface="+mn-lt"/>
              </a:rPr>
              <a:t>5</a:t>
            </a:r>
          </a:p>
        </p:txBody>
      </p:sp>
      <p:sp>
        <p:nvSpPr>
          <p:cNvPr id="43" name="TextBox 42"/>
          <p:cNvSpPr txBox="1"/>
          <p:nvPr/>
        </p:nvSpPr>
        <p:spPr>
          <a:xfrm>
            <a:off x="3992387" y="3189113"/>
            <a:ext cx="434734" cy="138499"/>
          </a:xfrm>
          <a:prstGeom prst="rect">
            <a:avLst/>
          </a:prstGeom>
          <a:noFill/>
        </p:spPr>
        <p:txBody>
          <a:bodyPr wrap="none" rtlCol="0">
            <a:spAutoFit/>
          </a:bodyPr>
          <a:lstStyle/>
          <a:p>
            <a:r>
              <a:rPr lang="en-IN" sz="300" b="1" dirty="0">
                <a:latin typeface="+mn-lt"/>
              </a:rPr>
              <a:t>10 </a:t>
            </a:r>
            <a:r>
              <a:rPr lang="en-IN" sz="300" b="1" dirty="0" err="1">
                <a:latin typeface="+mn-lt"/>
              </a:rPr>
              <a:t>Kilometers</a:t>
            </a:r>
            <a:endParaRPr lang="en-IN" sz="300" b="1" dirty="0">
              <a:latin typeface="+mn-lt"/>
            </a:endParaRPr>
          </a:p>
        </p:txBody>
      </p:sp>
      <p:sp>
        <p:nvSpPr>
          <p:cNvPr id="44" name="TextBox 43"/>
          <p:cNvSpPr txBox="1"/>
          <p:nvPr/>
        </p:nvSpPr>
        <p:spPr>
          <a:xfrm rot="20923645">
            <a:off x="4531465" y="2685507"/>
            <a:ext cx="442412" cy="91573"/>
          </a:xfrm>
          <a:prstGeom prst="rect">
            <a:avLst/>
          </a:prstGeom>
          <a:noFill/>
        </p:spPr>
        <p:txBody>
          <a:bodyPr wrap="none" rtlCol="0">
            <a:prstTxWarp prst="textArchDown">
              <a:avLst/>
            </a:prstTxWarp>
            <a:spAutoFit/>
          </a:bodyPr>
          <a:lstStyle/>
          <a:p>
            <a:pPr algn="ctr"/>
            <a:r>
              <a:rPr lang="en-IN" sz="300" b="1" i="1" dirty="0">
                <a:solidFill>
                  <a:srgbClr val="0095D7"/>
                </a:solidFill>
                <a:effectLst>
                  <a:glow rad="12700">
                    <a:schemeClr val="bg1"/>
                  </a:glow>
                </a:effectLst>
                <a:latin typeface="+mn-lt"/>
              </a:rPr>
              <a:t>Thames R.</a:t>
            </a:r>
          </a:p>
        </p:txBody>
      </p:sp>
      <p:sp>
        <p:nvSpPr>
          <p:cNvPr id="45" name="TextBox 44"/>
          <p:cNvSpPr txBox="1"/>
          <p:nvPr/>
        </p:nvSpPr>
        <p:spPr>
          <a:xfrm rot="20923645">
            <a:off x="4524321" y="3731016"/>
            <a:ext cx="442412" cy="91573"/>
          </a:xfrm>
          <a:prstGeom prst="rect">
            <a:avLst/>
          </a:prstGeom>
          <a:noFill/>
        </p:spPr>
        <p:txBody>
          <a:bodyPr wrap="none" rtlCol="0">
            <a:prstTxWarp prst="textArchDown">
              <a:avLst/>
            </a:prstTxWarp>
            <a:spAutoFit/>
          </a:bodyPr>
          <a:lstStyle/>
          <a:p>
            <a:pPr algn="ctr"/>
            <a:r>
              <a:rPr lang="en-IN" sz="300" b="1" i="1" dirty="0">
                <a:solidFill>
                  <a:srgbClr val="0095D7"/>
                </a:solidFill>
                <a:effectLst>
                  <a:glow rad="12700">
                    <a:schemeClr val="bg1"/>
                  </a:glow>
                </a:effectLst>
                <a:latin typeface="+mn-lt"/>
              </a:rPr>
              <a:t>Thames R.</a:t>
            </a:r>
          </a:p>
        </p:txBody>
      </p:sp>
      <p:sp>
        <p:nvSpPr>
          <p:cNvPr id="46" name="TextBox 45"/>
          <p:cNvSpPr txBox="1"/>
          <p:nvPr/>
        </p:nvSpPr>
        <p:spPr>
          <a:xfrm rot="20923645">
            <a:off x="4527496" y="4770990"/>
            <a:ext cx="442412" cy="91573"/>
          </a:xfrm>
          <a:prstGeom prst="rect">
            <a:avLst/>
          </a:prstGeom>
          <a:noFill/>
        </p:spPr>
        <p:txBody>
          <a:bodyPr wrap="none" rtlCol="0">
            <a:prstTxWarp prst="textArchDown">
              <a:avLst/>
            </a:prstTxWarp>
            <a:spAutoFit/>
          </a:bodyPr>
          <a:lstStyle/>
          <a:p>
            <a:pPr algn="ctr"/>
            <a:r>
              <a:rPr lang="en-IN" sz="300" b="1" i="1" dirty="0">
                <a:solidFill>
                  <a:srgbClr val="0095D7"/>
                </a:solidFill>
                <a:effectLst>
                  <a:glow rad="12700">
                    <a:schemeClr val="bg1"/>
                  </a:glow>
                </a:effectLst>
                <a:latin typeface="+mn-lt"/>
              </a:rPr>
              <a:t>Thames R.</a:t>
            </a:r>
          </a:p>
        </p:txBody>
      </p:sp>
      <p:sp>
        <p:nvSpPr>
          <p:cNvPr id="47" name="TextBox 46"/>
          <p:cNvSpPr txBox="1"/>
          <p:nvPr/>
        </p:nvSpPr>
        <p:spPr>
          <a:xfrm>
            <a:off x="4602035" y="2227494"/>
            <a:ext cx="830677" cy="196977"/>
          </a:xfrm>
          <a:prstGeom prst="rect">
            <a:avLst/>
          </a:prstGeom>
          <a:noFill/>
        </p:spPr>
        <p:txBody>
          <a:bodyPr wrap="none" rtlCol="0">
            <a:spAutoFit/>
          </a:bodyPr>
          <a:lstStyle/>
          <a:p>
            <a:r>
              <a:rPr lang="en-US" sz="340" b="1" dirty="0">
                <a:latin typeface="+mn-lt"/>
              </a:rPr>
              <a:t>London’s borough boundaries</a:t>
            </a:r>
          </a:p>
          <a:p>
            <a:r>
              <a:rPr lang="en-US" sz="340" b="1" dirty="0">
                <a:latin typeface="+mn-lt"/>
              </a:rPr>
              <a:t>are shown for reference.</a:t>
            </a:r>
            <a:endParaRPr lang="en-IN" sz="340" b="1" dirty="0">
              <a:latin typeface="+mn-lt"/>
            </a:endParaRPr>
          </a:p>
        </p:txBody>
      </p:sp>
    </p:spTree>
    <p:extLst>
      <p:ext uri="{BB962C8B-B14F-4D97-AF65-F5344CB8AC3E}">
        <p14:creationId xmlns:p14="http://schemas.microsoft.com/office/powerpoint/2010/main" val="3356389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532421" cy="1097279"/>
          </a:xfrm>
        </p:spPr>
        <p:txBody>
          <a:bodyPr/>
          <a:lstStyle/>
          <a:p>
            <a:r>
              <a:rPr lang="en-US" sz="3400" dirty="0"/>
              <a:t>Key Issue 2: Why Do Ethnicities Have Distinctive Distributions?</a:t>
            </a:r>
          </a:p>
        </p:txBody>
      </p:sp>
      <p:sp>
        <p:nvSpPr>
          <p:cNvPr id="8" name="Content Placeholder 7"/>
          <p:cNvSpPr>
            <a:spLocks noGrp="1"/>
          </p:cNvSpPr>
          <p:nvPr>
            <p:ph sz="quarter" idx="13"/>
          </p:nvPr>
        </p:nvSpPr>
        <p:spPr/>
        <p:txBody>
          <a:bodyPr/>
          <a:lstStyle/>
          <a:p>
            <a:pPr marL="0" indent="0">
              <a:buNone/>
            </a:pPr>
            <a:r>
              <a:rPr lang="en-US" altLang="en-US" b="1" dirty="0">
                <a:solidFill>
                  <a:srgbClr val="007FA3"/>
                </a:solidFill>
              </a:rPr>
              <a:t>7.2.1</a:t>
            </a:r>
            <a:r>
              <a:rPr lang="en-US" altLang="en-US" dirty="0"/>
              <a:t> Forced Migration of Slaves from Africa</a:t>
            </a:r>
          </a:p>
          <a:p>
            <a:pPr marL="0" indent="0">
              <a:buNone/>
            </a:pPr>
            <a:r>
              <a:rPr lang="en-US" altLang="en-US" b="1" dirty="0">
                <a:solidFill>
                  <a:srgbClr val="007FA3"/>
                </a:solidFill>
              </a:rPr>
              <a:t>7.2.2</a:t>
            </a:r>
            <a:r>
              <a:rPr lang="en-US" altLang="en-US" dirty="0"/>
              <a:t> Internal Migration of African Americans</a:t>
            </a:r>
          </a:p>
          <a:p>
            <a:pPr marL="0" indent="0">
              <a:buNone/>
            </a:pPr>
            <a:r>
              <a:rPr lang="en-US" altLang="en-US" b="1" dirty="0">
                <a:solidFill>
                  <a:srgbClr val="007FA3"/>
                </a:solidFill>
              </a:rPr>
              <a:t>7.2.3</a:t>
            </a:r>
            <a:r>
              <a:rPr lang="en-US" altLang="en-US" dirty="0"/>
              <a:t> Ethnic and Racial Segregation</a:t>
            </a:r>
          </a:p>
          <a:p>
            <a:pPr marL="0" indent="0">
              <a:buNone/>
            </a:pPr>
            <a:r>
              <a:rPr lang="en-US" altLang="en-US" b="1" dirty="0">
                <a:solidFill>
                  <a:srgbClr val="007FA3"/>
                </a:solidFill>
              </a:rPr>
              <a:t>7.2.4</a:t>
            </a:r>
            <a:r>
              <a:rPr lang="en-US" altLang="en-US" dirty="0"/>
              <a:t> Dividing Ethnicities</a:t>
            </a:r>
          </a:p>
        </p:txBody>
      </p:sp>
    </p:spTree>
    <p:extLst>
      <p:ext uri="{BB962C8B-B14F-4D97-AF65-F5344CB8AC3E}">
        <p14:creationId xmlns:p14="http://schemas.microsoft.com/office/powerpoint/2010/main" val="12202909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532421" cy="1097279"/>
          </a:xfrm>
        </p:spPr>
        <p:txBody>
          <a:bodyPr/>
          <a:lstStyle/>
          <a:p>
            <a:r>
              <a:rPr lang="en-US" sz="3400" dirty="0"/>
              <a:t>7.2.1 Forced Migration of Slaves from Africa </a:t>
            </a:r>
            <a:r>
              <a:rPr lang="en-US" sz="2000" b="0" dirty="0"/>
              <a:t>(1 of 4)</a:t>
            </a:r>
          </a:p>
        </p:txBody>
      </p:sp>
      <p:sp>
        <p:nvSpPr>
          <p:cNvPr id="8" name="Content Placeholder 7"/>
          <p:cNvSpPr>
            <a:spLocks noGrp="1"/>
          </p:cNvSpPr>
          <p:nvPr>
            <p:ph sz="quarter" idx="13"/>
          </p:nvPr>
        </p:nvSpPr>
        <p:spPr/>
        <p:txBody>
          <a:bodyPr/>
          <a:lstStyle/>
          <a:p>
            <a:pPr indent="-256032"/>
            <a:r>
              <a:rPr lang="en-US" altLang="en-US" dirty="0"/>
              <a:t>Slavery forced millions from Africa to South America, Caribbean, North America</a:t>
            </a:r>
          </a:p>
          <a:p>
            <a:pPr indent="-256032"/>
            <a:r>
              <a:rPr lang="en-US" altLang="en-US" dirty="0"/>
              <a:t>The </a:t>
            </a:r>
            <a:r>
              <a:rPr lang="en-US" altLang="en-US" b="1" dirty="0"/>
              <a:t>triangular slave trade </a:t>
            </a:r>
            <a:r>
              <a:rPr lang="en-US" altLang="en-US" dirty="0"/>
              <a:t>sent slaves from Africa to the Americas, molasses from the Caribbean to North America and Europe, rum from North America to Europe, and cotton from Europe to Africa</a:t>
            </a:r>
          </a:p>
        </p:txBody>
      </p:sp>
    </p:spTree>
    <p:extLst>
      <p:ext uri="{BB962C8B-B14F-4D97-AF65-F5344CB8AC3E}">
        <p14:creationId xmlns:p14="http://schemas.microsoft.com/office/powerpoint/2010/main" val="1739189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556171" cy="1097279"/>
          </a:xfrm>
        </p:spPr>
        <p:txBody>
          <a:bodyPr/>
          <a:lstStyle/>
          <a:p>
            <a:r>
              <a:rPr lang="en-US" sz="3400" dirty="0"/>
              <a:t>7.2.1 Forced Migration of Slaves from Africa </a:t>
            </a:r>
            <a:r>
              <a:rPr lang="en-US" sz="2000" b="0" dirty="0"/>
              <a:t>(2 of 4)</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6"/>
            <a:ext cx="8229600" cy="695384"/>
          </a:xfrm>
        </p:spPr>
        <p:txBody>
          <a:bodyPr/>
          <a:lstStyle/>
          <a:p>
            <a:pPr marL="432" indent="0">
              <a:buNone/>
            </a:pPr>
            <a:r>
              <a:rPr lang="en-US" sz="2200" b="1" dirty="0"/>
              <a:t>Figure 7-23:</a:t>
            </a:r>
            <a:r>
              <a:rPr lang="en-US" sz="2200" dirty="0"/>
              <a:t> Africans were enslaved and brought in poor conditions to the Western Hemisphere.</a:t>
            </a:r>
          </a:p>
        </p:txBody>
      </p:sp>
      <p:pic>
        <p:nvPicPr>
          <p:cNvPr id="6" name="Picture 5" descr="A drawing of a group of Africans on a slave ship.">
            <a:extLst>
              <a:ext uri="{FF2B5EF4-FFF2-40B4-BE49-F238E27FC236}">
                <a16:creationId xmlns:a16="http://schemas.microsoft.com/office/drawing/2014/main" id="{E154932E-F174-4BA4-B642-4839E6BFFCBA}"/>
              </a:ext>
            </a:extLst>
          </p:cNvPr>
          <p:cNvPicPr>
            <a:picLocks noChangeAspect="1"/>
          </p:cNvPicPr>
          <p:nvPr/>
        </p:nvPicPr>
        <p:blipFill>
          <a:blip r:embed="rId2"/>
          <a:stretch>
            <a:fillRect/>
          </a:stretch>
        </p:blipFill>
        <p:spPr>
          <a:xfrm>
            <a:off x="2917225" y="2376136"/>
            <a:ext cx="3309548" cy="4039032"/>
          </a:xfrm>
          <a:prstGeom prst="rect">
            <a:avLst/>
          </a:prstGeom>
        </p:spPr>
      </p:pic>
    </p:spTree>
    <p:extLst>
      <p:ext uri="{BB962C8B-B14F-4D97-AF65-F5344CB8AC3E}">
        <p14:creationId xmlns:p14="http://schemas.microsoft.com/office/powerpoint/2010/main" val="4482382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 name="Picture 527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0398" y="2949912"/>
            <a:ext cx="4872474" cy="3588473"/>
          </a:xfrm>
          <a:prstGeom prst="rect">
            <a:avLst/>
          </a:prstGeom>
        </p:spPr>
      </p:pic>
      <p:sp>
        <p:nvSpPr>
          <p:cNvPr id="7" name="Title 6"/>
          <p:cNvSpPr>
            <a:spLocks noGrp="1"/>
          </p:cNvSpPr>
          <p:nvPr>
            <p:ph type="title"/>
          </p:nvPr>
        </p:nvSpPr>
        <p:spPr>
          <a:xfrm>
            <a:off x="457199" y="215371"/>
            <a:ext cx="8556171" cy="1097279"/>
          </a:xfrm>
        </p:spPr>
        <p:txBody>
          <a:bodyPr/>
          <a:lstStyle/>
          <a:p>
            <a:r>
              <a:rPr lang="en-US" sz="3400" dirty="0"/>
              <a:t>7.2.1 Forced Migration of Slaves from Africa </a:t>
            </a:r>
            <a:r>
              <a:rPr lang="en-US" sz="2000" b="0" dirty="0"/>
              <a:t>(3 of 4)</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6"/>
            <a:ext cx="8356600" cy="1390074"/>
          </a:xfrm>
        </p:spPr>
        <p:txBody>
          <a:bodyPr/>
          <a:lstStyle/>
          <a:p>
            <a:pPr marL="432" indent="0">
              <a:buNone/>
            </a:pPr>
            <a:r>
              <a:rPr lang="en-US" sz="2200" b="1" dirty="0"/>
              <a:t>Figure 7-24: </a:t>
            </a:r>
            <a:r>
              <a:rPr lang="en-US" sz="2200" dirty="0"/>
              <a:t>Ships sailed from Africa to the Western Hemisphere, from the Americas to Europe, and from Europe to Africa. From Africa, slaves and gold were transported to the Western Hemisphere, primarily to the Caribbean islands.</a:t>
            </a:r>
          </a:p>
        </p:txBody>
      </p:sp>
      <p:sp>
        <p:nvSpPr>
          <p:cNvPr id="180" name="Rectangle 43"/>
          <p:cNvSpPr>
            <a:spLocks noChangeArrowheads="1"/>
          </p:cNvSpPr>
          <p:nvPr/>
        </p:nvSpPr>
        <p:spPr bwMode="auto">
          <a:xfrm>
            <a:off x="3166270" y="3355977"/>
            <a:ext cx="2196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a:ln>
                  <a:noFill/>
                </a:ln>
                <a:solidFill>
                  <a:srgbClr val="00A9E7"/>
                </a:solidFill>
                <a:effectLst/>
                <a:latin typeface="+mj-lt"/>
              </a:rPr>
              <a:t>Great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a:ln>
                  <a:noFill/>
                </a:ln>
                <a:solidFill>
                  <a:srgbClr val="00A9E7"/>
                </a:solidFill>
                <a:effectLst/>
                <a:latin typeface="+mj-lt"/>
              </a:rPr>
              <a:t>Lakes</a:t>
            </a:r>
            <a:endParaRPr kumimoji="0" lang="en-US" altLang="en-US" sz="1600" b="1" i="0" u="none" strike="noStrike" cap="none" normalizeH="0" baseline="0" dirty="0">
              <a:ln>
                <a:noFill/>
              </a:ln>
              <a:solidFill>
                <a:schemeClr val="tx1"/>
              </a:solidFill>
              <a:effectLst/>
              <a:latin typeface="+mj-lt"/>
            </a:endParaRPr>
          </a:p>
        </p:txBody>
      </p:sp>
      <p:sp>
        <p:nvSpPr>
          <p:cNvPr id="186" name="Rectangle 49"/>
          <p:cNvSpPr>
            <a:spLocks noChangeArrowheads="1"/>
          </p:cNvSpPr>
          <p:nvPr/>
        </p:nvSpPr>
        <p:spPr bwMode="auto">
          <a:xfrm>
            <a:off x="4452288" y="6003925"/>
            <a:ext cx="6428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a:ln>
                  <a:noFill/>
                </a:ln>
                <a:solidFill>
                  <a:srgbClr val="00AEEF"/>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a:ln>
                  <a:noFill/>
                </a:ln>
                <a:solidFill>
                  <a:srgbClr val="00AEEF"/>
                </a:solidFill>
                <a:effectLst/>
                <a:latin typeface="+mj-lt"/>
              </a:rPr>
              <a:t>OCEAN</a:t>
            </a:r>
            <a:endParaRPr kumimoji="0" lang="en-US" altLang="en-US" b="1" i="0" u="none" strike="noStrike" cap="none" normalizeH="0" baseline="0" dirty="0">
              <a:ln>
                <a:noFill/>
              </a:ln>
              <a:solidFill>
                <a:schemeClr val="tx1"/>
              </a:solidFill>
              <a:effectLst/>
              <a:latin typeface="+mj-lt"/>
            </a:endParaRPr>
          </a:p>
        </p:txBody>
      </p:sp>
      <p:sp>
        <p:nvSpPr>
          <p:cNvPr id="189" name="Rectangle 52"/>
          <p:cNvSpPr>
            <a:spLocks noChangeArrowheads="1"/>
          </p:cNvSpPr>
          <p:nvPr/>
        </p:nvSpPr>
        <p:spPr bwMode="auto">
          <a:xfrm>
            <a:off x="2366963" y="4672013"/>
            <a:ext cx="48731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50" b="1" i="1" u="none" strike="noStrike" cap="none" normalizeH="0" baseline="0">
                <a:ln>
                  <a:noFill/>
                </a:ln>
                <a:solidFill>
                  <a:srgbClr val="00AEEF"/>
                </a:solidFill>
                <a:effectLst/>
                <a:latin typeface="+mj-lt"/>
              </a:rPr>
              <a:t>PACIFIC</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50" b="1" i="1" u="none" strike="noStrike" cap="none" normalizeH="0" baseline="0" dirty="0">
                <a:ln>
                  <a:noFill/>
                </a:ln>
                <a:solidFill>
                  <a:srgbClr val="00AEEF"/>
                </a:solidFill>
                <a:effectLst/>
                <a:latin typeface="+mj-lt"/>
              </a:rPr>
              <a:t>OCEAN</a:t>
            </a:r>
            <a:endParaRPr kumimoji="0" lang="en-US" altLang="en-US" sz="950" b="1" i="0" u="none" strike="noStrike" cap="none" normalizeH="0" baseline="0" dirty="0">
              <a:ln>
                <a:noFill/>
              </a:ln>
              <a:solidFill>
                <a:schemeClr val="tx1"/>
              </a:solidFill>
              <a:effectLst/>
              <a:latin typeface="+mj-lt"/>
            </a:endParaRPr>
          </a:p>
        </p:txBody>
      </p:sp>
      <p:sp>
        <p:nvSpPr>
          <p:cNvPr id="75" name="Rectangle 270"/>
          <p:cNvSpPr>
            <a:spLocks noChangeArrowheads="1"/>
          </p:cNvSpPr>
          <p:nvPr/>
        </p:nvSpPr>
        <p:spPr bwMode="auto">
          <a:xfrm>
            <a:off x="3013075" y="4114801"/>
            <a:ext cx="34144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31750">
                    <a:schemeClr val="bg1">
                      <a:alpha val="85000"/>
                    </a:schemeClr>
                  </a:glow>
                </a:effectLst>
                <a:latin typeface="+mj-lt"/>
              </a:rPr>
              <a:t>FLORIDA</a:t>
            </a:r>
            <a:endParaRPr kumimoji="0" lang="en-US" altLang="en-US" sz="600" b="1" i="0" u="none" strike="noStrike" cap="none" normalizeH="0" baseline="0" dirty="0">
              <a:ln>
                <a:noFill/>
              </a:ln>
              <a:solidFill>
                <a:schemeClr val="tx1"/>
              </a:solidFill>
              <a:effectLst>
                <a:glow rad="31750">
                  <a:schemeClr val="bg1">
                    <a:alpha val="85000"/>
                  </a:schemeClr>
                </a:glow>
              </a:effectLst>
              <a:latin typeface="+mj-lt"/>
            </a:endParaRPr>
          </a:p>
        </p:txBody>
      </p:sp>
      <p:sp>
        <p:nvSpPr>
          <p:cNvPr id="76" name="Rectangle 271"/>
          <p:cNvSpPr>
            <a:spLocks noChangeArrowheads="1"/>
          </p:cNvSpPr>
          <p:nvPr/>
        </p:nvSpPr>
        <p:spPr bwMode="auto">
          <a:xfrm>
            <a:off x="3286125" y="3767138"/>
            <a:ext cx="65562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31750">
                    <a:schemeClr val="bg1">
                      <a:alpha val="85000"/>
                    </a:schemeClr>
                  </a:glow>
                </a:effectLst>
                <a:latin typeface="+mj-lt"/>
              </a:rPr>
              <a:t>BRITISH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31750">
                    <a:schemeClr val="bg1">
                      <a:alpha val="85000"/>
                    </a:schemeClr>
                  </a:glow>
                </a:effectLst>
                <a:latin typeface="+mj-lt"/>
              </a:rPr>
              <a:t>NORTH AMERICA</a:t>
            </a:r>
            <a:endParaRPr kumimoji="0" lang="en-US" altLang="en-US" sz="600" b="1" i="0" u="none" strike="noStrike" cap="none" normalizeH="0" baseline="0" dirty="0">
              <a:ln>
                <a:noFill/>
              </a:ln>
              <a:solidFill>
                <a:schemeClr val="tx1"/>
              </a:solidFill>
              <a:effectLst>
                <a:glow rad="31750">
                  <a:schemeClr val="bg1">
                    <a:alpha val="85000"/>
                  </a:schemeClr>
                </a:glow>
              </a:effectLst>
              <a:latin typeface="+mj-lt"/>
            </a:endParaRPr>
          </a:p>
        </p:txBody>
      </p:sp>
      <p:sp>
        <p:nvSpPr>
          <p:cNvPr id="78" name="Rectangle 273"/>
          <p:cNvSpPr>
            <a:spLocks noChangeArrowheads="1"/>
          </p:cNvSpPr>
          <p:nvPr/>
        </p:nvSpPr>
        <p:spPr bwMode="auto">
          <a:xfrm>
            <a:off x="6172201" y="5311646"/>
            <a:ext cx="5338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31750">
                    <a:schemeClr val="bg1">
                      <a:alpha val="85000"/>
                    </a:schemeClr>
                  </a:glow>
                </a:effectLst>
                <a:latin typeface="+mj-lt"/>
              </a:rPr>
              <a:t>MOZAMBIQUE</a:t>
            </a:r>
            <a:endParaRPr kumimoji="0" lang="en-US" altLang="en-US" sz="1800" b="1" i="0" u="none" strike="noStrike" cap="none" normalizeH="0" baseline="0" dirty="0">
              <a:ln>
                <a:noFill/>
              </a:ln>
              <a:solidFill>
                <a:schemeClr val="tx1"/>
              </a:solidFill>
              <a:effectLst>
                <a:glow rad="31750">
                  <a:schemeClr val="bg1">
                    <a:alpha val="85000"/>
                  </a:schemeClr>
                </a:glow>
              </a:effectLst>
              <a:latin typeface="+mj-lt"/>
            </a:endParaRPr>
          </a:p>
        </p:txBody>
      </p:sp>
      <p:sp>
        <p:nvSpPr>
          <p:cNvPr id="79" name="Rectangle 274"/>
          <p:cNvSpPr>
            <a:spLocks noChangeArrowheads="1"/>
          </p:cNvSpPr>
          <p:nvPr/>
        </p:nvSpPr>
        <p:spPr bwMode="auto">
          <a:xfrm>
            <a:off x="5786438" y="5359399"/>
            <a:ext cx="33342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31750">
                    <a:schemeClr val="bg1">
                      <a:alpha val="85000"/>
                    </a:schemeClr>
                  </a:glow>
                </a:effectLst>
                <a:latin typeface="+mj-lt"/>
              </a:rPr>
              <a:t>ANGOLA</a:t>
            </a:r>
            <a:endParaRPr kumimoji="0" lang="en-US" altLang="en-US" sz="1800" b="1" i="0" u="none" strike="noStrike" cap="none" normalizeH="0" baseline="0" dirty="0">
              <a:ln>
                <a:noFill/>
              </a:ln>
              <a:solidFill>
                <a:schemeClr val="tx1"/>
              </a:solidFill>
              <a:effectLst>
                <a:glow rad="31750">
                  <a:schemeClr val="bg1">
                    <a:alpha val="85000"/>
                  </a:schemeClr>
                </a:glow>
              </a:effectLst>
              <a:latin typeface="+mj-lt"/>
            </a:endParaRPr>
          </a:p>
        </p:txBody>
      </p:sp>
      <p:sp>
        <p:nvSpPr>
          <p:cNvPr id="80" name="Rectangle 275"/>
          <p:cNvSpPr>
            <a:spLocks noChangeArrowheads="1"/>
          </p:cNvSpPr>
          <p:nvPr/>
        </p:nvSpPr>
        <p:spPr bwMode="auto">
          <a:xfrm>
            <a:off x="5791200" y="4767262"/>
            <a:ext cx="2901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31750">
                    <a:schemeClr val="bg1">
                      <a:alpha val="85000"/>
                    </a:schemeClr>
                  </a:glow>
                </a:effectLst>
                <a:latin typeface="+mj-lt"/>
              </a:rPr>
              <a:t>KONGO</a:t>
            </a:r>
            <a:endParaRPr kumimoji="0" lang="en-US" altLang="en-US" sz="1800" b="1" i="0" u="none" strike="noStrike" cap="none" normalizeH="0" baseline="0" dirty="0">
              <a:ln>
                <a:noFill/>
              </a:ln>
              <a:solidFill>
                <a:schemeClr val="tx1"/>
              </a:solidFill>
              <a:effectLst>
                <a:glow rad="31750">
                  <a:schemeClr val="bg1">
                    <a:alpha val="85000"/>
                  </a:schemeClr>
                </a:glow>
              </a:effectLst>
              <a:latin typeface="+mj-lt"/>
            </a:endParaRPr>
          </a:p>
        </p:txBody>
      </p:sp>
      <p:sp>
        <p:nvSpPr>
          <p:cNvPr id="81" name="Rectangle 276"/>
          <p:cNvSpPr>
            <a:spLocks noChangeArrowheads="1"/>
          </p:cNvSpPr>
          <p:nvPr/>
        </p:nvSpPr>
        <p:spPr bwMode="auto">
          <a:xfrm>
            <a:off x="4148138" y="5162550"/>
            <a:ext cx="233363"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a:ln>
                  <a:noFill/>
                </a:ln>
                <a:solidFill>
                  <a:srgbClr val="000000"/>
                </a:solidFill>
                <a:effectLst>
                  <a:glow rad="31750">
                    <a:schemeClr val="bg1">
                      <a:alpha val="85000"/>
                    </a:schemeClr>
                  </a:glow>
                </a:effectLst>
                <a:latin typeface="+mj-lt"/>
              </a:rPr>
              <a:t>BRAZIL</a:t>
            </a:r>
            <a:endParaRPr kumimoji="0" lang="en-US" altLang="en-US" sz="1600" b="1" i="0" u="none" strike="noStrike" cap="none" normalizeH="0" baseline="0" dirty="0">
              <a:ln>
                <a:noFill/>
              </a:ln>
              <a:solidFill>
                <a:schemeClr val="tx1"/>
              </a:solidFill>
              <a:effectLst>
                <a:glow rad="31750">
                  <a:schemeClr val="bg1">
                    <a:alpha val="85000"/>
                  </a:schemeClr>
                </a:glow>
              </a:effectLst>
              <a:latin typeface="+mj-lt"/>
            </a:endParaRPr>
          </a:p>
        </p:txBody>
      </p:sp>
      <p:sp>
        <p:nvSpPr>
          <p:cNvPr id="82" name="Rectangle 277"/>
          <p:cNvSpPr>
            <a:spLocks noChangeArrowheads="1"/>
          </p:cNvSpPr>
          <p:nvPr/>
        </p:nvSpPr>
        <p:spPr bwMode="auto">
          <a:xfrm>
            <a:off x="3635375" y="4837113"/>
            <a:ext cx="41197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31750">
                    <a:schemeClr val="bg1">
                      <a:alpha val="85000"/>
                    </a:schemeClr>
                  </a:glow>
                </a:effectLst>
                <a:latin typeface="+mj-lt"/>
              </a:rPr>
              <a:t>SURINAME</a:t>
            </a:r>
            <a:endParaRPr kumimoji="0" lang="en-US" altLang="en-US" sz="600" b="1" i="0" u="none" strike="noStrike" cap="none" normalizeH="0" baseline="0" dirty="0">
              <a:ln>
                <a:noFill/>
              </a:ln>
              <a:solidFill>
                <a:schemeClr val="tx1"/>
              </a:solidFill>
              <a:effectLst>
                <a:glow rad="31750">
                  <a:schemeClr val="bg1">
                    <a:alpha val="85000"/>
                  </a:schemeClr>
                </a:glow>
              </a:effectLst>
              <a:latin typeface="+mj-lt"/>
            </a:endParaRPr>
          </a:p>
        </p:txBody>
      </p:sp>
      <p:sp>
        <p:nvSpPr>
          <p:cNvPr id="83" name="Rectangle 278"/>
          <p:cNvSpPr>
            <a:spLocks noChangeArrowheads="1"/>
          </p:cNvSpPr>
          <p:nvPr/>
        </p:nvSpPr>
        <p:spPr bwMode="auto">
          <a:xfrm>
            <a:off x="3235325" y="4714875"/>
            <a:ext cx="56105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31750">
                    <a:schemeClr val="bg1">
                      <a:alpha val="85000"/>
                    </a:schemeClr>
                  </a:glow>
                </a:effectLst>
                <a:latin typeface="+mj-lt"/>
              </a:rPr>
              <a:t>SPANISH MAIN</a:t>
            </a:r>
            <a:endParaRPr kumimoji="0" lang="en-US" altLang="en-US" sz="600" b="1" i="0" u="none" strike="noStrike" cap="none" normalizeH="0" baseline="0" dirty="0">
              <a:ln>
                <a:noFill/>
              </a:ln>
              <a:solidFill>
                <a:schemeClr val="tx1"/>
              </a:solidFill>
              <a:effectLst>
                <a:glow rad="31750">
                  <a:schemeClr val="bg1">
                    <a:alpha val="85000"/>
                  </a:schemeClr>
                </a:glow>
              </a:effectLst>
              <a:latin typeface="+mj-lt"/>
            </a:endParaRPr>
          </a:p>
        </p:txBody>
      </p:sp>
      <p:sp>
        <p:nvSpPr>
          <p:cNvPr id="84" name="Rectangle 279"/>
          <p:cNvSpPr>
            <a:spLocks noChangeArrowheads="1"/>
          </p:cNvSpPr>
          <p:nvPr/>
        </p:nvSpPr>
        <p:spPr bwMode="auto">
          <a:xfrm>
            <a:off x="3794125" y="4445000"/>
            <a:ext cx="44723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31750">
                    <a:schemeClr val="bg1">
                      <a:alpha val="85000"/>
                    </a:schemeClr>
                  </a:glow>
                </a:effectLst>
                <a:latin typeface="+mj-lt"/>
              </a:rPr>
              <a:t>BARBADOS</a:t>
            </a:r>
            <a:endParaRPr kumimoji="0" lang="en-US" altLang="en-US" sz="600" b="1" i="0" u="none" strike="noStrike" cap="none" normalizeH="0" baseline="0" dirty="0">
              <a:ln>
                <a:noFill/>
              </a:ln>
              <a:solidFill>
                <a:schemeClr val="tx1"/>
              </a:solidFill>
              <a:effectLst>
                <a:glow rad="31750">
                  <a:schemeClr val="bg1">
                    <a:alpha val="85000"/>
                  </a:schemeClr>
                </a:glow>
              </a:effectLst>
              <a:latin typeface="+mj-lt"/>
            </a:endParaRPr>
          </a:p>
        </p:txBody>
      </p:sp>
      <p:sp>
        <p:nvSpPr>
          <p:cNvPr id="85" name="Rectangle 280"/>
          <p:cNvSpPr>
            <a:spLocks noChangeArrowheads="1"/>
          </p:cNvSpPr>
          <p:nvPr/>
        </p:nvSpPr>
        <p:spPr bwMode="auto">
          <a:xfrm>
            <a:off x="3500438" y="4243387"/>
            <a:ext cx="355867" cy="17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70" b="1" i="0" u="none" strike="noStrike" cap="none" normalizeH="0" baseline="0" dirty="0">
                <a:ln>
                  <a:noFill/>
                </a:ln>
                <a:solidFill>
                  <a:srgbClr val="000000"/>
                </a:solidFill>
                <a:effectLst>
                  <a:glow rad="31750">
                    <a:schemeClr val="bg1">
                      <a:alpha val="85000"/>
                    </a:schemeClr>
                  </a:glow>
                </a:effectLst>
                <a:latin typeface="+mj-lt"/>
              </a:rPr>
              <a:t>SANTO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70" b="1" i="0" u="none" strike="noStrike" cap="none" normalizeH="0" baseline="0" dirty="0">
                <a:ln>
                  <a:noFill/>
                </a:ln>
                <a:solidFill>
                  <a:srgbClr val="000000"/>
                </a:solidFill>
                <a:effectLst>
                  <a:glow rad="31750">
                    <a:schemeClr val="bg1">
                      <a:alpha val="85000"/>
                    </a:schemeClr>
                  </a:glow>
                </a:effectLst>
                <a:latin typeface="+mj-lt"/>
              </a:rPr>
              <a:t>DOMINGO</a:t>
            </a:r>
            <a:endParaRPr kumimoji="0" lang="en-US" altLang="en-US" sz="570" b="1" i="0" u="none" strike="noStrike" cap="none" normalizeH="0" baseline="0" dirty="0">
              <a:ln>
                <a:noFill/>
              </a:ln>
              <a:solidFill>
                <a:schemeClr val="tx1"/>
              </a:solidFill>
              <a:effectLst>
                <a:glow rad="31750">
                  <a:schemeClr val="bg1">
                    <a:alpha val="85000"/>
                  </a:schemeClr>
                </a:glow>
              </a:effectLst>
              <a:latin typeface="+mj-lt"/>
            </a:endParaRPr>
          </a:p>
        </p:txBody>
      </p:sp>
      <p:sp>
        <p:nvSpPr>
          <p:cNvPr id="87" name="Rectangle 282"/>
          <p:cNvSpPr>
            <a:spLocks noChangeArrowheads="1"/>
          </p:cNvSpPr>
          <p:nvPr/>
        </p:nvSpPr>
        <p:spPr bwMode="auto">
          <a:xfrm>
            <a:off x="3276600" y="4454525"/>
            <a:ext cx="20037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31750">
                    <a:schemeClr val="bg1">
                      <a:alpha val="85000"/>
                    </a:schemeClr>
                  </a:glow>
                </a:effectLst>
                <a:latin typeface="+mj-lt"/>
              </a:rPr>
              <a:t>HAITI</a:t>
            </a:r>
            <a:endParaRPr kumimoji="0" lang="en-US" altLang="en-US" sz="600" b="1" i="0" u="none" strike="noStrike" cap="none" normalizeH="0" baseline="0" dirty="0">
              <a:ln>
                <a:noFill/>
              </a:ln>
              <a:solidFill>
                <a:schemeClr val="tx1"/>
              </a:solidFill>
              <a:effectLst>
                <a:glow rad="31750">
                  <a:schemeClr val="bg1">
                    <a:alpha val="85000"/>
                  </a:schemeClr>
                </a:glow>
              </a:effectLst>
              <a:latin typeface="+mj-lt"/>
            </a:endParaRPr>
          </a:p>
        </p:txBody>
      </p:sp>
      <p:sp>
        <p:nvSpPr>
          <p:cNvPr id="88" name="Rectangle 283"/>
          <p:cNvSpPr>
            <a:spLocks noChangeArrowheads="1"/>
          </p:cNvSpPr>
          <p:nvPr/>
        </p:nvSpPr>
        <p:spPr bwMode="auto">
          <a:xfrm>
            <a:off x="3225801" y="4298158"/>
            <a:ext cx="205184"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dirty="0">
                <a:ln>
                  <a:noFill/>
                </a:ln>
                <a:solidFill>
                  <a:srgbClr val="000000"/>
                </a:solidFill>
                <a:effectLst>
                  <a:glow rad="31750">
                    <a:schemeClr val="bg1">
                      <a:alpha val="85000"/>
                    </a:schemeClr>
                  </a:glow>
                </a:effectLst>
                <a:latin typeface="+mj-lt"/>
              </a:rPr>
              <a:t>CUBA</a:t>
            </a:r>
            <a:endParaRPr kumimoji="0" lang="en-US" altLang="en-US" sz="550" b="1" i="0" u="none" strike="noStrike" cap="none" normalizeH="0" baseline="0" dirty="0">
              <a:ln>
                <a:noFill/>
              </a:ln>
              <a:solidFill>
                <a:schemeClr val="tx1"/>
              </a:solidFill>
              <a:effectLst>
                <a:glow rad="31750">
                  <a:schemeClr val="bg1">
                    <a:alpha val="85000"/>
                  </a:schemeClr>
                </a:glow>
              </a:effectLst>
              <a:latin typeface="+mj-lt"/>
            </a:endParaRPr>
          </a:p>
        </p:txBody>
      </p:sp>
      <p:sp>
        <p:nvSpPr>
          <p:cNvPr id="89" name="Rectangle 284"/>
          <p:cNvSpPr>
            <a:spLocks noChangeArrowheads="1"/>
          </p:cNvSpPr>
          <p:nvPr/>
        </p:nvSpPr>
        <p:spPr bwMode="auto">
          <a:xfrm>
            <a:off x="2500313" y="4248150"/>
            <a:ext cx="30296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31750">
                    <a:schemeClr val="bg1">
                      <a:alpha val="85000"/>
                    </a:schemeClr>
                  </a:glow>
                </a:effectLst>
                <a:latin typeface="+mj-lt"/>
              </a:rPr>
              <a:t>MEXICO</a:t>
            </a:r>
            <a:endParaRPr kumimoji="0" lang="en-US" altLang="en-US" sz="600" b="1" i="0" u="none" strike="noStrike" cap="none" normalizeH="0" baseline="0" dirty="0">
              <a:ln>
                <a:noFill/>
              </a:ln>
              <a:solidFill>
                <a:schemeClr val="tx1"/>
              </a:solidFill>
              <a:effectLst>
                <a:glow rad="31750">
                  <a:schemeClr val="bg1">
                    <a:alpha val="85000"/>
                  </a:schemeClr>
                </a:glow>
              </a:effectLst>
              <a:latin typeface="+mj-lt"/>
            </a:endParaRPr>
          </a:p>
        </p:txBody>
      </p:sp>
      <p:sp>
        <p:nvSpPr>
          <p:cNvPr id="90" name="Rectangle 285"/>
          <p:cNvSpPr>
            <a:spLocks noChangeArrowheads="1"/>
          </p:cNvSpPr>
          <p:nvPr/>
        </p:nvSpPr>
        <p:spPr bwMode="auto">
          <a:xfrm>
            <a:off x="5832475" y="5013324"/>
            <a:ext cx="40235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31750">
                    <a:schemeClr val="bg1">
                      <a:alpha val="85000"/>
                    </a:schemeClr>
                  </a:glow>
                </a:effectLst>
                <a:latin typeface="+mj-lt"/>
              </a:rPr>
              <a:t>BAKONGO</a:t>
            </a:r>
            <a:endParaRPr kumimoji="0" lang="en-US" altLang="en-US" sz="1800" b="1" i="0" u="none" strike="noStrike" cap="none" normalizeH="0" baseline="0" dirty="0">
              <a:ln>
                <a:noFill/>
              </a:ln>
              <a:solidFill>
                <a:schemeClr val="tx1"/>
              </a:solidFill>
              <a:effectLst>
                <a:glow rad="31750">
                  <a:schemeClr val="bg1">
                    <a:alpha val="85000"/>
                  </a:schemeClr>
                </a:glow>
              </a:effectLst>
              <a:latin typeface="+mj-lt"/>
            </a:endParaRPr>
          </a:p>
        </p:txBody>
      </p:sp>
      <p:sp>
        <p:nvSpPr>
          <p:cNvPr id="91" name="Rectangle 286"/>
          <p:cNvSpPr>
            <a:spLocks noChangeArrowheads="1"/>
          </p:cNvSpPr>
          <p:nvPr/>
        </p:nvSpPr>
        <p:spPr bwMode="auto">
          <a:xfrm>
            <a:off x="5438775" y="4533108"/>
            <a:ext cx="227626" cy="8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70" b="1" i="0" u="none" strike="noStrike" cap="none" normalizeH="0" baseline="0" dirty="0">
                <a:ln>
                  <a:noFill/>
                </a:ln>
                <a:solidFill>
                  <a:srgbClr val="000000"/>
                </a:solidFill>
                <a:effectLst>
                  <a:glow rad="31750">
                    <a:schemeClr val="bg1">
                      <a:alpha val="85000"/>
                    </a:schemeClr>
                  </a:glow>
                </a:effectLst>
                <a:latin typeface="+mj-lt"/>
              </a:rPr>
              <a:t>BENIN</a:t>
            </a:r>
            <a:endParaRPr kumimoji="0" lang="en-US" altLang="en-US" sz="570" b="1" i="0" u="none" strike="noStrike" cap="none" normalizeH="0" baseline="0" dirty="0">
              <a:ln>
                <a:noFill/>
              </a:ln>
              <a:solidFill>
                <a:schemeClr val="tx1"/>
              </a:solidFill>
              <a:effectLst>
                <a:glow rad="31750">
                  <a:schemeClr val="bg1">
                    <a:alpha val="85000"/>
                  </a:schemeClr>
                </a:glow>
              </a:effectLst>
              <a:latin typeface="+mj-lt"/>
            </a:endParaRPr>
          </a:p>
        </p:txBody>
      </p:sp>
      <p:sp>
        <p:nvSpPr>
          <p:cNvPr id="92" name="Rectangle 287"/>
          <p:cNvSpPr>
            <a:spLocks noChangeArrowheads="1"/>
          </p:cNvSpPr>
          <p:nvPr/>
        </p:nvSpPr>
        <p:spPr bwMode="auto">
          <a:xfrm>
            <a:off x="5229225" y="4558508"/>
            <a:ext cx="209994" cy="8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70" b="1" i="0" u="none" strike="noStrike" cap="none" normalizeH="0" baseline="0" dirty="0">
                <a:ln>
                  <a:noFill/>
                </a:ln>
                <a:solidFill>
                  <a:srgbClr val="000000"/>
                </a:solidFill>
                <a:effectLst>
                  <a:glow rad="31750">
                    <a:schemeClr val="bg1">
                      <a:alpha val="85000"/>
                    </a:schemeClr>
                  </a:glow>
                </a:effectLst>
                <a:latin typeface="+mj-lt"/>
              </a:rPr>
              <a:t>GOLD</a:t>
            </a:r>
            <a:endParaRPr kumimoji="0" lang="en-US" altLang="en-US" sz="570" b="1" i="0" u="none" strike="noStrike" cap="none" normalizeH="0" baseline="0" dirty="0">
              <a:ln>
                <a:noFill/>
              </a:ln>
              <a:solidFill>
                <a:schemeClr val="tx1"/>
              </a:solidFill>
              <a:effectLst>
                <a:glow rad="31750">
                  <a:schemeClr val="bg1">
                    <a:alpha val="85000"/>
                  </a:schemeClr>
                </a:glow>
              </a:effectLst>
              <a:latin typeface="+mj-lt"/>
            </a:endParaRPr>
          </a:p>
        </p:txBody>
      </p:sp>
      <p:sp>
        <p:nvSpPr>
          <p:cNvPr id="93" name="Rectangle 288"/>
          <p:cNvSpPr>
            <a:spLocks noChangeArrowheads="1"/>
          </p:cNvSpPr>
          <p:nvPr/>
        </p:nvSpPr>
        <p:spPr bwMode="auto">
          <a:xfrm>
            <a:off x="5211763" y="4628358"/>
            <a:ext cx="254878" cy="8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70" b="1" i="0" u="none" strike="noStrike" cap="none" normalizeH="0" baseline="0" dirty="0">
                <a:ln>
                  <a:noFill/>
                </a:ln>
                <a:solidFill>
                  <a:srgbClr val="000000"/>
                </a:solidFill>
                <a:effectLst>
                  <a:glow rad="31750">
                    <a:schemeClr val="bg1">
                      <a:alpha val="85000"/>
                    </a:schemeClr>
                  </a:glow>
                </a:effectLst>
                <a:latin typeface="+mj-lt"/>
              </a:rPr>
              <a:t>COAST</a:t>
            </a:r>
            <a:endParaRPr kumimoji="0" lang="en-US" altLang="en-US" sz="570" b="1" i="0" u="none" strike="noStrike" cap="none" normalizeH="0" baseline="0" dirty="0">
              <a:ln>
                <a:noFill/>
              </a:ln>
              <a:solidFill>
                <a:schemeClr val="tx1"/>
              </a:solidFill>
              <a:effectLst>
                <a:glow rad="31750">
                  <a:schemeClr val="bg1">
                    <a:alpha val="85000"/>
                  </a:schemeClr>
                </a:glow>
              </a:effectLst>
              <a:latin typeface="+mj-lt"/>
            </a:endParaRPr>
          </a:p>
        </p:txBody>
      </p:sp>
      <p:sp>
        <p:nvSpPr>
          <p:cNvPr id="94" name="Rectangle 289"/>
          <p:cNvSpPr>
            <a:spLocks noChangeArrowheads="1"/>
          </p:cNvSpPr>
          <p:nvPr/>
        </p:nvSpPr>
        <p:spPr bwMode="auto">
          <a:xfrm>
            <a:off x="4930775" y="4363245"/>
            <a:ext cx="493725" cy="8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70" b="1" i="0" u="none" strike="noStrike" cap="none" normalizeH="0" baseline="0" dirty="0">
                <a:ln>
                  <a:noFill/>
                </a:ln>
                <a:solidFill>
                  <a:srgbClr val="000000"/>
                </a:solidFill>
                <a:effectLst>
                  <a:glow rad="31750">
                    <a:schemeClr val="bg1">
                      <a:alpha val="85000"/>
                    </a:schemeClr>
                  </a:glow>
                </a:effectLst>
                <a:latin typeface="+mj-lt"/>
              </a:rPr>
              <a:t>SENEGAMBIA</a:t>
            </a:r>
            <a:endParaRPr kumimoji="0" lang="en-US" altLang="en-US" sz="570" b="1" i="0" u="none" strike="noStrike" cap="none" normalizeH="0" baseline="0" dirty="0">
              <a:ln>
                <a:noFill/>
              </a:ln>
              <a:solidFill>
                <a:schemeClr val="tx1"/>
              </a:solidFill>
              <a:effectLst>
                <a:glow rad="31750">
                  <a:schemeClr val="bg1">
                    <a:alpha val="85000"/>
                  </a:schemeClr>
                </a:glow>
              </a:effectLst>
              <a:latin typeface="+mj-lt"/>
            </a:endParaRPr>
          </a:p>
        </p:txBody>
      </p:sp>
      <p:sp>
        <p:nvSpPr>
          <p:cNvPr id="95" name="Rectangle 290"/>
          <p:cNvSpPr>
            <a:spLocks noChangeArrowheads="1"/>
          </p:cNvSpPr>
          <p:nvPr/>
        </p:nvSpPr>
        <p:spPr bwMode="auto">
          <a:xfrm>
            <a:off x="4976813" y="4760120"/>
            <a:ext cx="546625" cy="8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70" b="1" i="0" u="none" strike="noStrike" cap="none" normalizeH="0" baseline="0" dirty="0">
                <a:ln>
                  <a:noFill/>
                </a:ln>
                <a:solidFill>
                  <a:srgbClr val="000000"/>
                </a:solidFill>
                <a:effectLst>
                  <a:glow rad="31750">
                    <a:schemeClr val="bg1">
                      <a:alpha val="85000"/>
                    </a:schemeClr>
                  </a:glow>
                </a:effectLst>
                <a:latin typeface="+mj-lt"/>
              </a:rPr>
              <a:t>SIERRA LEONE</a:t>
            </a:r>
            <a:endParaRPr kumimoji="0" lang="en-US" altLang="en-US" sz="570" b="1" i="0" u="none" strike="noStrike" cap="none" normalizeH="0" baseline="0" dirty="0">
              <a:ln>
                <a:noFill/>
              </a:ln>
              <a:solidFill>
                <a:schemeClr val="tx1"/>
              </a:solidFill>
              <a:effectLst>
                <a:glow rad="31750">
                  <a:schemeClr val="bg1">
                    <a:alpha val="85000"/>
                  </a:schemeClr>
                </a:glow>
              </a:effectLst>
              <a:latin typeface="+mj-lt"/>
            </a:endParaRPr>
          </a:p>
        </p:txBody>
      </p:sp>
      <p:sp>
        <p:nvSpPr>
          <p:cNvPr id="132" name="Rectangle 327"/>
          <p:cNvSpPr>
            <a:spLocks noChangeArrowheads="1"/>
          </p:cNvSpPr>
          <p:nvPr/>
        </p:nvSpPr>
        <p:spPr bwMode="auto">
          <a:xfrm>
            <a:off x="2275682" y="5137150"/>
            <a:ext cx="71654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Arial Black" panose="020B0A04020102020204" pitchFamily="34" charset="0"/>
              </a:rPr>
              <a:t>Areas of national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Arial Black" panose="020B0A04020102020204" pitchFamily="34" charset="0"/>
              </a:rPr>
              <a:t>domination</a:t>
            </a:r>
            <a:endParaRPr kumimoji="0" lang="en-US" altLang="en-US" sz="1600" b="1" i="0" u="none" strike="noStrike" cap="none" normalizeH="0" baseline="0" dirty="0">
              <a:ln>
                <a:noFill/>
              </a:ln>
              <a:solidFill>
                <a:schemeClr val="tx1"/>
              </a:solidFill>
              <a:effectLst/>
              <a:latin typeface="Arial Black" panose="020B0A04020102020204" pitchFamily="34" charset="0"/>
            </a:endParaRPr>
          </a:p>
        </p:txBody>
      </p:sp>
      <p:sp>
        <p:nvSpPr>
          <p:cNvPr id="134" name="Rectangle 329"/>
          <p:cNvSpPr>
            <a:spLocks noChangeArrowheads="1"/>
          </p:cNvSpPr>
          <p:nvPr/>
        </p:nvSpPr>
        <p:spPr bwMode="auto">
          <a:xfrm>
            <a:off x="2478088" y="5357813"/>
            <a:ext cx="24365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mj-lt"/>
              </a:rPr>
              <a:t>British</a:t>
            </a:r>
            <a:endParaRPr kumimoji="0" lang="en-US" altLang="en-US" sz="600" b="1" i="0" u="none" strike="noStrike" cap="none" normalizeH="0" baseline="0" dirty="0">
              <a:ln>
                <a:noFill/>
              </a:ln>
              <a:solidFill>
                <a:schemeClr val="tx1"/>
              </a:solidFill>
              <a:effectLst/>
              <a:latin typeface="+mj-lt"/>
            </a:endParaRPr>
          </a:p>
        </p:txBody>
      </p:sp>
      <p:sp>
        <p:nvSpPr>
          <p:cNvPr id="135" name="Rectangle 330"/>
          <p:cNvSpPr>
            <a:spLocks noChangeArrowheads="1"/>
          </p:cNvSpPr>
          <p:nvPr/>
        </p:nvSpPr>
        <p:spPr bwMode="auto">
          <a:xfrm>
            <a:off x="2478088" y="5502275"/>
            <a:ext cx="42319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a:ln>
                  <a:noFill/>
                </a:ln>
                <a:solidFill>
                  <a:srgbClr val="000000"/>
                </a:solidFill>
                <a:effectLst/>
                <a:latin typeface="+mj-lt"/>
              </a:rPr>
              <a:t>Portuguese</a:t>
            </a:r>
            <a:endParaRPr kumimoji="0" lang="en-US" altLang="en-US" sz="600" b="1" i="0" u="none" strike="noStrike" cap="none" normalizeH="0" baseline="0">
              <a:ln>
                <a:noFill/>
              </a:ln>
              <a:solidFill>
                <a:schemeClr val="tx1"/>
              </a:solidFill>
              <a:effectLst/>
              <a:latin typeface="+mj-lt"/>
            </a:endParaRPr>
          </a:p>
        </p:txBody>
      </p:sp>
      <p:sp>
        <p:nvSpPr>
          <p:cNvPr id="136" name="Rectangle 331"/>
          <p:cNvSpPr>
            <a:spLocks noChangeArrowheads="1"/>
          </p:cNvSpPr>
          <p:nvPr/>
        </p:nvSpPr>
        <p:spPr bwMode="auto">
          <a:xfrm>
            <a:off x="2478088" y="5643563"/>
            <a:ext cx="25648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a:ln>
                  <a:noFill/>
                </a:ln>
                <a:solidFill>
                  <a:srgbClr val="000000"/>
                </a:solidFill>
                <a:effectLst/>
                <a:latin typeface="+mj-lt"/>
              </a:rPr>
              <a:t>French</a:t>
            </a:r>
            <a:endParaRPr kumimoji="0" lang="en-US" altLang="en-US" sz="600" b="1" i="0" u="none" strike="noStrike" cap="none" normalizeH="0" baseline="0">
              <a:ln>
                <a:noFill/>
              </a:ln>
              <a:solidFill>
                <a:schemeClr val="tx1"/>
              </a:solidFill>
              <a:effectLst/>
              <a:latin typeface="+mj-lt"/>
            </a:endParaRPr>
          </a:p>
        </p:txBody>
      </p:sp>
      <p:sp>
        <p:nvSpPr>
          <p:cNvPr id="137" name="Rectangle 332"/>
          <p:cNvSpPr>
            <a:spLocks noChangeArrowheads="1"/>
          </p:cNvSpPr>
          <p:nvPr/>
        </p:nvSpPr>
        <p:spPr bwMode="auto">
          <a:xfrm>
            <a:off x="2478088" y="5786438"/>
            <a:ext cx="29815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a:ln>
                  <a:noFill/>
                </a:ln>
                <a:solidFill>
                  <a:srgbClr val="000000"/>
                </a:solidFill>
                <a:effectLst/>
                <a:latin typeface="+mj-lt"/>
              </a:rPr>
              <a:t>Spanish</a:t>
            </a:r>
            <a:endParaRPr kumimoji="0" lang="en-US" altLang="en-US" sz="600" b="1" i="0" u="none" strike="noStrike" cap="none" normalizeH="0" baseline="0">
              <a:ln>
                <a:noFill/>
              </a:ln>
              <a:solidFill>
                <a:schemeClr val="tx1"/>
              </a:solidFill>
              <a:effectLst/>
              <a:latin typeface="+mj-lt"/>
            </a:endParaRPr>
          </a:p>
        </p:txBody>
      </p:sp>
      <p:sp>
        <p:nvSpPr>
          <p:cNvPr id="138" name="Rectangle 333"/>
          <p:cNvSpPr>
            <a:spLocks noChangeArrowheads="1"/>
          </p:cNvSpPr>
          <p:nvPr/>
        </p:nvSpPr>
        <p:spPr bwMode="auto">
          <a:xfrm>
            <a:off x="2478088" y="5927725"/>
            <a:ext cx="21800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a:ln>
                  <a:noFill/>
                </a:ln>
                <a:solidFill>
                  <a:srgbClr val="000000"/>
                </a:solidFill>
                <a:effectLst/>
                <a:latin typeface="+mj-lt"/>
              </a:rPr>
              <a:t>Dutch</a:t>
            </a:r>
            <a:endParaRPr kumimoji="0" lang="en-US" altLang="en-US" sz="600" b="1" i="0" u="none" strike="noStrike" cap="none" normalizeH="0" baseline="0">
              <a:ln>
                <a:noFill/>
              </a:ln>
              <a:solidFill>
                <a:schemeClr val="tx1"/>
              </a:solidFill>
              <a:effectLst/>
              <a:latin typeface="+mj-lt"/>
            </a:endParaRPr>
          </a:p>
        </p:txBody>
      </p:sp>
      <p:sp>
        <p:nvSpPr>
          <p:cNvPr id="139" name="Rectangle 334"/>
          <p:cNvSpPr>
            <a:spLocks noChangeArrowheads="1"/>
          </p:cNvSpPr>
          <p:nvPr/>
        </p:nvSpPr>
        <p:spPr bwMode="auto">
          <a:xfrm>
            <a:off x="2478088" y="6072188"/>
            <a:ext cx="62517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a:ln>
                  <a:noFill/>
                </a:ln>
                <a:solidFill>
                  <a:srgbClr val="000000"/>
                </a:solidFill>
                <a:effectLst/>
                <a:latin typeface="+mj-lt"/>
              </a:rPr>
              <a:t>Slave trade route</a:t>
            </a:r>
            <a:endParaRPr kumimoji="0" lang="en-US" altLang="en-US" sz="600" b="1" i="0" u="none" strike="noStrike" cap="none" normalizeH="0" baseline="0">
              <a:ln>
                <a:noFill/>
              </a:ln>
              <a:solidFill>
                <a:schemeClr val="tx1"/>
              </a:solidFill>
              <a:effectLst/>
              <a:latin typeface="+mj-lt"/>
            </a:endParaRPr>
          </a:p>
        </p:txBody>
      </p:sp>
      <p:sp>
        <p:nvSpPr>
          <p:cNvPr id="140" name="Rectangle 335"/>
          <p:cNvSpPr>
            <a:spLocks noChangeArrowheads="1"/>
          </p:cNvSpPr>
          <p:nvPr/>
        </p:nvSpPr>
        <p:spPr bwMode="auto">
          <a:xfrm>
            <a:off x="2490788" y="6219825"/>
            <a:ext cx="56425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mj-lt"/>
              </a:rPr>
              <a:t>African cultural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mj-lt"/>
              </a:rPr>
              <a:t>group</a:t>
            </a:r>
            <a:endParaRPr kumimoji="0" lang="en-US" altLang="en-US" sz="600" b="1" i="0" u="none" strike="noStrike" cap="none" normalizeH="0" baseline="0" dirty="0">
              <a:ln>
                <a:noFill/>
              </a:ln>
              <a:solidFill>
                <a:schemeClr val="tx1"/>
              </a:solidFill>
              <a:effectLst/>
              <a:latin typeface="+mj-lt"/>
            </a:endParaRPr>
          </a:p>
        </p:txBody>
      </p:sp>
      <p:sp>
        <p:nvSpPr>
          <p:cNvPr id="345" name="Rectangle 284"/>
          <p:cNvSpPr>
            <a:spLocks noChangeArrowheads="1"/>
          </p:cNvSpPr>
          <p:nvPr/>
        </p:nvSpPr>
        <p:spPr bwMode="auto">
          <a:xfrm>
            <a:off x="2863008" y="4223920"/>
            <a:ext cx="27571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000000"/>
                </a:solidFill>
                <a:effectLst>
                  <a:glow rad="31750">
                    <a:schemeClr val="bg1">
                      <a:alpha val="85000"/>
                    </a:schemeClr>
                  </a:glow>
                </a:effectLst>
                <a:latin typeface="+mj-lt"/>
              </a:rPr>
              <a:t>Havana</a:t>
            </a:r>
            <a:endParaRPr kumimoji="0" lang="en-US" altLang="en-US" sz="600" b="1" i="0" u="none" strike="noStrike" cap="none" normalizeH="0" baseline="0" dirty="0">
              <a:ln>
                <a:noFill/>
              </a:ln>
              <a:solidFill>
                <a:schemeClr val="tx1"/>
              </a:solidFill>
              <a:effectLst>
                <a:glow rad="31750">
                  <a:schemeClr val="bg1">
                    <a:alpha val="85000"/>
                  </a:schemeClr>
                </a:glow>
              </a:effectLst>
              <a:latin typeface="+mj-lt"/>
            </a:endParaRPr>
          </a:p>
        </p:txBody>
      </p:sp>
      <p:sp>
        <p:nvSpPr>
          <p:cNvPr id="346" name="Rectangle 284"/>
          <p:cNvSpPr>
            <a:spLocks noChangeArrowheads="1"/>
          </p:cNvSpPr>
          <p:nvPr/>
        </p:nvSpPr>
        <p:spPr bwMode="auto">
          <a:xfrm>
            <a:off x="3257979" y="3997197"/>
            <a:ext cx="436017"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50" b="1" dirty="0">
                <a:solidFill>
                  <a:srgbClr val="000000"/>
                </a:solidFill>
                <a:effectLst>
                  <a:glow rad="31750">
                    <a:schemeClr val="bg1">
                      <a:alpha val="85000"/>
                    </a:schemeClr>
                  </a:glow>
                </a:effectLst>
                <a:latin typeface="+mj-lt"/>
              </a:rPr>
              <a:t>Charleston</a:t>
            </a:r>
            <a:endParaRPr kumimoji="0" lang="en-US" altLang="en-US" sz="650" b="1" i="0" u="none" strike="noStrike" cap="none" normalizeH="0" baseline="0" dirty="0">
              <a:ln>
                <a:noFill/>
              </a:ln>
              <a:solidFill>
                <a:schemeClr val="tx1"/>
              </a:solidFill>
              <a:effectLst>
                <a:glow rad="31750">
                  <a:schemeClr val="bg1">
                    <a:alpha val="85000"/>
                  </a:schemeClr>
                </a:glow>
              </a:effectLst>
              <a:latin typeface="+mj-lt"/>
            </a:endParaRPr>
          </a:p>
        </p:txBody>
      </p:sp>
      <p:sp>
        <p:nvSpPr>
          <p:cNvPr id="347" name="Rectangle 284"/>
          <p:cNvSpPr>
            <a:spLocks noChangeArrowheads="1"/>
          </p:cNvSpPr>
          <p:nvPr/>
        </p:nvSpPr>
        <p:spPr bwMode="auto">
          <a:xfrm>
            <a:off x="3191184" y="3586745"/>
            <a:ext cx="26449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000000"/>
                </a:solidFill>
                <a:effectLst>
                  <a:glow rad="31750">
                    <a:schemeClr val="bg1">
                      <a:alpha val="85000"/>
                    </a:schemeClr>
                  </a:glow>
                </a:effectLst>
                <a:latin typeface="+mj-lt"/>
              </a:rPr>
              <a:t>Boston</a:t>
            </a:r>
            <a:endParaRPr kumimoji="0" lang="en-US" altLang="en-US" sz="600" b="1" i="0" u="none" strike="noStrike" cap="none" normalizeH="0" baseline="0" dirty="0">
              <a:ln>
                <a:noFill/>
              </a:ln>
              <a:solidFill>
                <a:schemeClr val="tx1"/>
              </a:solidFill>
              <a:effectLst>
                <a:glow rad="31750">
                  <a:schemeClr val="bg1">
                    <a:alpha val="85000"/>
                  </a:schemeClr>
                </a:glow>
              </a:effectLst>
              <a:latin typeface="+mj-lt"/>
            </a:endParaRPr>
          </a:p>
        </p:txBody>
      </p:sp>
      <p:sp>
        <p:nvSpPr>
          <p:cNvPr id="348" name="Rectangle 284"/>
          <p:cNvSpPr>
            <a:spLocks noChangeArrowheads="1"/>
          </p:cNvSpPr>
          <p:nvPr/>
        </p:nvSpPr>
        <p:spPr bwMode="auto">
          <a:xfrm>
            <a:off x="2990741" y="3674933"/>
            <a:ext cx="379912"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50" b="1" dirty="0">
                <a:solidFill>
                  <a:srgbClr val="000000"/>
                </a:solidFill>
                <a:effectLst>
                  <a:glow rad="31750">
                    <a:schemeClr val="bg1">
                      <a:alpha val="85000"/>
                    </a:schemeClr>
                  </a:glow>
                </a:effectLst>
                <a:latin typeface="+mj-lt"/>
              </a:rPr>
              <a:t>New York</a:t>
            </a:r>
            <a:endParaRPr kumimoji="0" lang="en-US" altLang="en-US" sz="650" b="1" i="0" u="none" strike="noStrike" cap="none" normalizeH="0" baseline="0" dirty="0">
              <a:ln>
                <a:noFill/>
              </a:ln>
              <a:solidFill>
                <a:schemeClr val="tx1"/>
              </a:solidFill>
              <a:effectLst>
                <a:glow rad="31750">
                  <a:schemeClr val="bg1">
                    <a:alpha val="85000"/>
                  </a:schemeClr>
                </a:glow>
              </a:effectLst>
              <a:latin typeface="+mj-lt"/>
            </a:endParaRPr>
          </a:p>
        </p:txBody>
      </p:sp>
      <p:sp>
        <p:nvSpPr>
          <p:cNvPr id="349" name="Rectangle 284"/>
          <p:cNvSpPr>
            <a:spLocks noChangeArrowheads="1"/>
          </p:cNvSpPr>
          <p:nvPr/>
        </p:nvSpPr>
        <p:spPr bwMode="auto">
          <a:xfrm>
            <a:off x="3520348" y="3679078"/>
            <a:ext cx="333425"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50" b="1" dirty="0">
                <a:solidFill>
                  <a:srgbClr val="000000"/>
                </a:solidFill>
                <a:effectLst>
                  <a:glow rad="31750">
                    <a:schemeClr val="bg1">
                      <a:alpha val="85000"/>
                    </a:schemeClr>
                  </a:glow>
                </a:effectLst>
                <a:latin typeface="+mj-lt"/>
              </a:rPr>
              <a:t>Newport</a:t>
            </a:r>
            <a:endParaRPr kumimoji="0" lang="en-US" altLang="en-US" sz="650" b="1" i="0" u="none" strike="noStrike" cap="none" normalizeH="0" baseline="0" dirty="0">
              <a:ln>
                <a:noFill/>
              </a:ln>
              <a:solidFill>
                <a:schemeClr val="tx1"/>
              </a:solidFill>
              <a:effectLst>
                <a:glow rad="31750">
                  <a:schemeClr val="bg1">
                    <a:alpha val="85000"/>
                  </a:schemeClr>
                </a:glow>
              </a:effectLst>
              <a:latin typeface="+mj-lt"/>
            </a:endParaRPr>
          </a:p>
        </p:txBody>
      </p:sp>
      <p:sp>
        <p:nvSpPr>
          <p:cNvPr id="350" name="Rectangle 284"/>
          <p:cNvSpPr>
            <a:spLocks noChangeArrowheads="1"/>
          </p:cNvSpPr>
          <p:nvPr/>
        </p:nvSpPr>
        <p:spPr bwMode="auto">
          <a:xfrm>
            <a:off x="2796037" y="3925630"/>
            <a:ext cx="395942"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50" b="1" dirty="0">
                <a:solidFill>
                  <a:srgbClr val="000000"/>
                </a:solidFill>
                <a:effectLst>
                  <a:glow rad="31750">
                    <a:schemeClr val="bg1">
                      <a:alpha val="85000"/>
                    </a:schemeClr>
                  </a:glow>
                </a:effectLst>
                <a:latin typeface="+mj-lt"/>
              </a:rPr>
              <a:t>Savannah</a:t>
            </a:r>
            <a:endParaRPr kumimoji="0" lang="en-US" altLang="en-US" sz="650" b="1" i="0" u="none" strike="noStrike" cap="none" normalizeH="0" baseline="0" dirty="0">
              <a:ln>
                <a:noFill/>
              </a:ln>
              <a:solidFill>
                <a:schemeClr val="tx1"/>
              </a:solidFill>
              <a:effectLst>
                <a:glow rad="31750">
                  <a:schemeClr val="bg1">
                    <a:alpha val="85000"/>
                  </a:schemeClr>
                </a:glow>
              </a:effectLst>
              <a:latin typeface="+mj-lt"/>
            </a:endParaRPr>
          </a:p>
        </p:txBody>
      </p:sp>
      <p:sp>
        <p:nvSpPr>
          <p:cNvPr id="351" name="Rectangle 284"/>
          <p:cNvSpPr>
            <a:spLocks noChangeArrowheads="1"/>
          </p:cNvSpPr>
          <p:nvPr/>
        </p:nvSpPr>
        <p:spPr bwMode="auto">
          <a:xfrm>
            <a:off x="2798586" y="3925630"/>
            <a:ext cx="395942"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50" b="1" dirty="0">
                <a:solidFill>
                  <a:srgbClr val="000000"/>
                </a:solidFill>
                <a:effectLst>
                  <a:glow rad="31750">
                    <a:schemeClr val="bg1">
                      <a:alpha val="85000"/>
                    </a:schemeClr>
                  </a:glow>
                </a:effectLst>
                <a:latin typeface="+mj-lt"/>
              </a:rPr>
              <a:t>Savannah</a:t>
            </a:r>
            <a:endParaRPr kumimoji="0" lang="en-US" altLang="en-US" sz="650" b="1" i="0" u="none" strike="noStrike" cap="none" normalizeH="0" baseline="0" dirty="0">
              <a:ln>
                <a:noFill/>
              </a:ln>
              <a:solidFill>
                <a:schemeClr val="tx1"/>
              </a:solidFill>
              <a:effectLst>
                <a:glow rad="31750">
                  <a:schemeClr val="bg1">
                    <a:alpha val="85000"/>
                  </a:schemeClr>
                </a:glow>
              </a:effectLst>
              <a:latin typeface="+mj-lt"/>
            </a:endParaRPr>
          </a:p>
        </p:txBody>
      </p:sp>
      <p:sp>
        <p:nvSpPr>
          <p:cNvPr id="352" name="Rectangle 284"/>
          <p:cNvSpPr>
            <a:spLocks noChangeArrowheads="1"/>
          </p:cNvSpPr>
          <p:nvPr/>
        </p:nvSpPr>
        <p:spPr bwMode="auto">
          <a:xfrm>
            <a:off x="2447248" y="4006721"/>
            <a:ext cx="503343"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50" b="1" dirty="0">
                <a:solidFill>
                  <a:srgbClr val="000000"/>
                </a:solidFill>
                <a:effectLst>
                  <a:glow rad="31750">
                    <a:schemeClr val="bg1">
                      <a:alpha val="85000"/>
                    </a:schemeClr>
                  </a:glow>
                </a:effectLst>
                <a:latin typeface="+mj-lt"/>
              </a:rPr>
              <a:t>New Orleans</a:t>
            </a:r>
            <a:endParaRPr kumimoji="0" lang="en-US" altLang="en-US" sz="650" b="1" i="0" u="none" strike="noStrike" cap="none" normalizeH="0" baseline="0" dirty="0">
              <a:ln>
                <a:noFill/>
              </a:ln>
              <a:solidFill>
                <a:schemeClr val="tx1"/>
              </a:solidFill>
              <a:effectLst>
                <a:glow rad="31750">
                  <a:schemeClr val="bg1">
                    <a:alpha val="85000"/>
                  </a:schemeClr>
                </a:glow>
              </a:effectLst>
              <a:latin typeface="+mj-lt"/>
            </a:endParaRPr>
          </a:p>
        </p:txBody>
      </p:sp>
      <p:sp>
        <p:nvSpPr>
          <p:cNvPr id="353" name="Rectangle 284"/>
          <p:cNvSpPr>
            <a:spLocks noChangeArrowheads="1"/>
          </p:cNvSpPr>
          <p:nvPr/>
        </p:nvSpPr>
        <p:spPr bwMode="auto">
          <a:xfrm>
            <a:off x="2937517" y="4613742"/>
            <a:ext cx="40876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50" b="1" dirty="0">
                <a:solidFill>
                  <a:srgbClr val="000000"/>
                </a:solidFill>
                <a:effectLst>
                  <a:glow rad="31750">
                    <a:schemeClr val="bg1">
                      <a:alpha val="85000"/>
                    </a:schemeClr>
                  </a:glow>
                </a:effectLst>
                <a:latin typeface="+mj-lt"/>
              </a:rPr>
              <a:t>Cartagena</a:t>
            </a:r>
            <a:endParaRPr kumimoji="0" lang="en-US" altLang="en-US" sz="650" b="1" i="0" u="none" strike="noStrike" cap="none" normalizeH="0" baseline="0" dirty="0">
              <a:ln>
                <a:noFill/>
              </a:ln>
              <a:solidFill>
                <a:schemeClr val="tx1"/>
              </a:solidFill>
              <a:effectLst>
                <a:glow rad="31750">
                  <a:schemeClr val="bg1">
                    <a:alpha val="85000"/>
                  </a:schemeClr>
                </a:glow>
              </a:effectLst>
              <a:latin typeface="+mj-lt"/>
            </a:endParaRPr>
          </a:p>
        </p:txBody>
      </p:sp>
      <p:sp>
        <p:nvSpPr>
          <p:cNvPr id="354" name="Rectangle 284"/>
          <p:cNvSpPr>
            <a:spLocks noChangeArrowheads="1"/>
          </p:cNvSpPr>
          <p:nvPr/>
        </p:nvSpPr>
        <p:spPr bwMode="auto">
          <a:xfrm>
            <a:off x="4510466" y="5138723"/>
            <a:ext cx="25006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50" b="1" dirty="0">
                <a:solidFill>
                  <a:srgbClr val="000000"/>
                </a:solidFill>
                <a:effectLst>
                  <a:glow rad="31750">
                    <a:schemeClr val="bg1">
                      <a:alpha val="85000"/>
                    </a:schemeClr>
                  </a:glow>
                </a:effectLst>
                <a:latin typeface="+mj-lt"/>
              </a:rPr>
              <a:t>Recife</a:t>
            </a:r>
            <a:endParaRPr kumimoji="0" lang="en-US" altLang="en-US" sz="650" b="1" i="0" u="none" strike="noStrike" cap="none" normalizeH="0" baseline="0" dirty="0">
              <a:ln>
                <a:noFill/>
              </a:ln>
              <a:solidFill>
                <a:schemeClr val="tx1"/>
              </a:solidFill>
              <a:effectLst>
                <a:glow rad="31750">
                  <a:schemeClr val="bg1">
                    <a:alpha val="85000"/>
                  </a:schemeClr>
                </a:glow>
              </a:effectLst>
              <a:latin typeface="+mj-lt"/>
            </a:endParaRPr>
          </a:p>
        </p:txBody>
      </p:sp>
      <p:sp>
        <p:nvSpPr>
          <p:cNvPr id="355" name="Rectangle 284"/>
          <p:cNvSpPr>
            <a:spLocks noChangeArrowheads="1"/>
          </p:cNvSpPr>
          <p:nvPr/>
        </p:nvSpPr>
        <p:spPr bwMode="auto">
          <a:xfrm>
            <a:off x="4407873" y="5275791"/>
            <a:ext cx="352661"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50" b="1" dirty="0">
                <a:solidFill>
                  <a:srgbClr val="000000"/>
                </a:solidFill>
                <a:effectLst>
                  <a:glow rad="31750">
                    <a:schemeClr val="bg1">
                      <a:alpha val="85000"/>
                    </a:schemeClr>
                  </a:glow>
                </a:effectLst>
                <a:latin typeface="+mj-lt"/>
              </a:rPr>
              <a:t>Salvador</a:t>
            </a:r>
            <a:endParaRPr kumimoji="0" lang="en-US" altLang="en-US" sz="650" b="1" i="0" u="none" strike="noStrike" cap="none" normalizeH="0" baseline="0" dirty="0">
              <a:ln>
                <a:noFill/>
              </a:ln>
              <a:solidFill>
                <a:schemeClr val="tx1"/>
              </a:solidFill>
              <a:effectLst>
                <a:glow rad="31750">
                  <a:schemeClr val="bg1">
                    <a:alpha val="85000"/>
                  </a:schemeClr>
                </a:glow>
              </a:effectLst>
              <a:latin typeface="+mj-lt"/>
            </a:endParaRPr>
          </a:p>
        </p:txBody>
      </p:sp>
      <p:sp>
        <p:nvSpPr>
          <p:cNvPr id="356" name="Rectangle 284"/>
          <p:cNvSpPr>
            <a:spLocks noChangeArrowheads="1"/>
          </p:cNvSpPr>
          <p:nvPr/>
        </p:nvSpPr>
        <p:spPr bwMode="auto">
          <a:xfrm>
            <a:off x="4169082" y="5590674"/>
            <a:ext cx="27411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000000"/>
                </a:solidFill>
                <a:effectLst>
                  <a:glow rad="31750">
                    <a:schemeClr val="bg1">
                      <a:alpha val="85000"/>
                    </a:schemeClr>
                  </a:glow>
                </a:effectLst>
                <a:latin typeface="+mj-lt"/>
              </a:rPr>
              <a:t>Rio de</a:t>
            </a:r>
          </a:p>
          <a:p>
            <a:pPr lvl="0"/>
            <a:r>
              <a:rPr lang="en-US" altLang="en-US" sz="600" b="1" dirty="0" err="1">
                <a:solidFill>
                  <a:srgbClr val="000000"/>
                </a:solidFill>
                <a:effectLst>
                  <a:glow rad="31750">
                    <a:schemeClr val="bg1">
                      <a:alpha val="85000"/>
                    </a:schemeClr>
                  </a:glow>
                </a:effectLst>
                <a:latin typeface="+mj-lt"/>
              </a:rPr>
              <a:t>Janerio</a:t>
            </a:r>
            <a:endParaRPr kumimoji="0" lang="en-US" altLang="en-US" sz="600" b="1" i="0" u="none" strike="noStrike" cap="none" normalizeH="0" baseline="0" dirty="0">
              <a:ln>
                <a:noFill/>
              </a:ln>
              <a:solidFill>
                <a:schemeClr val="tx1"/>
              </a:solidFill>
              <a:effectLst>
                <a:glow rad="31750">
                  <a:schemeClr val="bg1">
                    <a:alpha val="85000"/>
                  </a:schemeClr>
                </a:glow>
              </a:effectLst>
              <a:latin typeface="+mj-lt"/>
            </a:endParaRPr>
          </a:p>
        </p:txBody>
      </p:sp>
      <p:sp>
        <p:nvSpPr>
          <p:cNvPr id="357" name="Rectangle 284"/>
          <p:cNvSpPr>
            <a:spLocks noChangeArrowheads="1"/>
          </p:cNvSpPr>
          <p:nvPr/>
        </p:nvSpPr>
        <p:spPr bwMode="auto">
          <a:xfrm>
            <a:off x="3934938" y="5938580"/>
            <a:ext cx="46326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50" b="1" dirty="0">
                <a:solidFill>
                  <a:srgbClr val="000000"/>
                </a:solidFill>
                <a:effectLst>
                  <a:glow rad="31750">
                    <a:schemeClr val="bg1">
                      <a:alpha val="85000"/>
                    </a:schemeClr>
                  </a:glow>
                </a:effectLst>
                <a:latin typeface="+mj-lt"/>
              </a:rPr>
              <a:t>Montevideo</a:t>
            </a:r>
            <a:endParaRPr kumimoji="0" lang="en-US" altLang="en-US" sz="650" b="1" i="0" u="none" strike="noStrike" cap="none" normalizeH="0" baseline="0" dirty="0">
              <a:ln>
                <a:noFill/>
              </a:ln>
              <a:solidFill>
                <a:schemeClr val="tx1"/>
              </a:solidFill>
              <a:effectLst>
                <a:glow rad="31750">
                  <a:schemeClr val="bg1">
                    <a:alpha val="85000"/>
                  </a:schemeClr>
                </a:glow>
              </a:effectLst>
              <a:latin typeface="+mj-lt"/>
            </a:endParaRPr>
          </a:p>
        </p:txBody>
      </p:sp>
      <p:sp>
        <p:nvSpPr>
          <p:cNvPr id="358" name="Rectangle 284"/>
          <p:cNvSpPr>
            <a:spLocks noChangeArrowheads="1"/>
          </p:cNvSpPr>
          <p:nvPr/>
        </p:nvSpPr>
        <p:spPr bwMode="auto">
          <a:xfrm>
            <a:off x="6450500" y="5433785"/>
            <a:ext cx="56746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000000"/>
                </a:solidFill>
                <a:effectLst>
                  <a:glow rad="31750">
                    <a:schemeClr val="bg1">
                      <a:alpha val="85000"/>
                    </a:schemeClr>
                  </a:glow>
                </a:effectLst>
                <a:latin typeface="+mj-lt"/>
              </a:rPr>
              <a:t>MADAGASCAR</a:t>
            </a:r>
            <a:endParaRPr kumimoji="0" lang="en-US" altLang="en-US" sz="600" b="1" i="0" u="none" strike="noStrike" cap="none" normalizeH="0" baseline="0" dirty="0">
              <a:ln>
                <a:noFill/>
              </a:ln>
              <a:solidFill>
                <a:schemeClr val="tx1"/>
              </a:solidFill>
              <a:effectLst>
                <a:glow rad="31750">
                  <a:schemeClr val="bg1">
                    <a:alpha val="85000"/>
                  </a:schemeClr>
                </a:glow>
              </a:effectLst>
              <a:latin typeface="+mj-lt"/>
            </a:endParaRPr>
          </a:p>
        </p:txBody>
      </p:sp>
      <p:sp>
        <p:nvSpPr>
          <p:cNvPr id="359" name="Rectangle 289"/>
          <p:cNvSpPr>
            <a:spLocks noChangeArrowheads="1"/>
          </p:cNvSpPr>
          <p:nvPr/>
        </p:nvSpPr>
        <p:spPr bwMode="auto">
          <a:xfrm>
            <a:off x="5399882" y="3152444"/>
            <a:ext cx="34464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000000"/>
                </a:solidFill>
                <a:effectLst>
                  <a:glow rad="31750">
                    <a:schemeClr val="bg1">
                      <a:alpha val="85000"/>
                    </a:schemeClr>
                  </a:glow>
                </a:effectLst>
                <a:latin typeface="+mj-lt"/>
              </a:rPr>
              <a:t>Liverpool</a:t>
            </a:r>
            <a:endParaRPr kumimoji="0" lang="en-US" altLang="en-US" sz="600" b="1" i="0" u="none" strike="noStrike" cap="none" normalizeH="0" baseline="0" dirty="0">
              <a:ln>
                <a:noFill/>
              </a:ln>
              <a:solidFill>
                <a:schemeClr val="tx1"/>
              </a:solidFill>
              <a:effectLst>
                <a:glow rad="31750">
                  <a:schemeClr val="bg1">
                    <a:alpha val="85000"/>
                  </a:schemeClr>
                </a:glow>
              </a:effectLst>
              <a:latin typeface="+mj-lt"/>
            </a:endParaRPr>
          </a:p>
        </p:txBody>
      </p:sp>
      <p:sp>
        <p:nvSpPr>
          <p:cNvPr id="360" name="Rectangle 289"/>
          <p:cNvSpPr>
            <a:spLocks noChangeArrowheads="1"/>
          </p:cNvSpPr>
          <p:nvPr/>
        </p:nvSpPr>
        <p:spPr bwMode="auto">
          <a:xfrm>
            <a:off x="5077549" y="3263578"/>
            <a:ext cx="24365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000000"/>
                </a:solidFill>
                <a:effectLst>
                  <a:glow rad="31750">
                    <a:schemeClr val="bg1">
                      <a:alpha val="85000"/>
                    </a:schemeClr>
                  </a:glow>
                </a:effectLst>
                <a:latin typeface="+mj-lt"/>
              </a:rPr>
              <a:t>Bristol</a:t>
            </a:r>
            <a:endParaRPr kumimoji="0" lang="en-US" altLang="en-US" sz="600" b="1" i="0" u="none" strike="noStrike" cap="none" normalizeH="0" baseline="0" dirty="0">
              <a:ln>
                <a:noFill/>
              </a:ln>
              <a:solidFill>
                <a:schemeClr val="tx1"/>
              </a:solidFill>
              <a:effectLst>
                <a:glow rad="31750">
                  <a:schemeClr val="bg1">
                    <a:alpha val="85000"/>
                  </a:schemeClr>
                </a:glow>
              </a:effectLst>
              <a:latin typeface="+mj-lt"/>
            </a:endParaRPr>
          </a:p>
        </p:txBody>
      </p:sp>
      <p:sp>
        <p:nvSpPr>
          <p:cNvPr id="361" name="Rectangle 289"/>
          <p:cNvSpPr>
            <a:spLocks noChangeArrowheads="1"/>
          </p:cNvSpPr>
          <p:nvPr/>
        </p:nvSpPr>
        <p:spPr bwMode="auto">
          <a:xfrm>
            <a:off x="5471330" y="3293068"/>
            <a:ext cx="307777"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50" b="1" dirty="0">
                <a:solidFill>
                  <a:srgbClr val="000000"/>
                </a:solidFill>
                <a:effectLst>
                  <a:glow rad="31750">
                    <a:schemeClr val="bg1">
                      <a:alpha val="85000"/>
                    </a:schemeClr>
                  </a:glow>
                </a:effectLst>
                <a:latin typeface="+mj-lt"/>
              </a:rPr>
              <a:t>London</a:t>
            </a:r>
            <a:endParaRPr kumimoji="0" lang="en-US" altLang="en-US" sz="650" b="1" i="0" u="none" strike="noStrike" cap="none" normalizeH="0" baseline="0" dirty="0">
              <a:ln>
                <a:noFill/>
              </a:ln>
              <a:solidFill>
                <a:schemeClr val="tx1"/>
              </a:solidFill>
              <a:effectLst>
                <a:glow rad="31750">
                  <a:schemeClr val="bg1">
                    <a:alpha val="85000"/>
                  </a:schemeClr>
                </a:glow>
              </a:effectLst>
              <a:latin typeface="+mj-lt"/>
            </a:endParaRPr>
          </a:p>
        </p:txBody>
      </p:sp>
      <p:sp>
        <p:nvSpPr>
          <p:cNvPr id="362" name="Rectangle 289"/>
          <p:cNvSpPr>
            <a:spLocks noChangeArrowheads="1"/>
          </p:cNvSpPr>
          <p:nvPr/>
        </p:nvSpPr>
        <p:spPr bwMode="auto">
          <a:xfrm>
            <a:off x="5438775" y="3481912"/>
            <a:ext cx="386324"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50" b="1" dirty="0">
                <a:solidFill>
                  <a:srgbClr val="000000"/>
                </a:solidFill>
                <a:effectLst>
                  <a:glow rad="31750">
                    <a:schemeClr val="bg1">
                      <a:alpha val="85000"/>
                    </a:schemeClr>
                  </a:glow>
                </a:effectLst>
                <a:latin typeface="+mj-lt"/>
              </a:rPr>
              <a:t>Bordeaux</a:t>
            </a:r>
            <a:endParaRPr kumimoji="0" lang="en-US" altLang="en-US" sz="650" b="1" i="0" u="none" strike="noStrike" cap="none" normalizeH="0" baseline="0" dirty="0">
              <a:ln>
                <a:noFill/>
              </a:ln>
              <a:solidFill>
                <a:schemeClr val="tx1"/>
              </a:solidFill>
              <a:effectLst>
                <a:glow rad="31750">
                  <a:schemeClr val="bg1">
                    <a:alpha val="85000"/>
                  </a:schemeClr>
                </a:glow>
              </a:effectLst>
              <a:latin typeface="+mj-lt"/>
            </a:endParaRPr>
          </a:p>
        </p:txBody>
      </p:sp>
      <p:sp>
        <p:nvSpPr>
          <p:cNvPr id="363" name="Rectangle 289"/>
          <p:cNvSpPr>
            <a:spLocks noChangeArrowheads="1"/>
          </p:cNvSpPr>
          <p:nvPr/>
        </p:nvSpPr>
        <p:spPr bwMode="auto">
          <a:xfrm>
            <a:off x="5625218" y="3570321"/>
            <a:ext cx="278923"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50" b="1" dirty="0">
                <a:solidFill>
                  <a:srgbClr val="000000"/>
                </a:solidFill>
                <a:effectLst>
                  <a:glow rad="31750">
                    <a:schemeClr val="bg1">
                      <a:alpha val="85000"/>
                    </a:schemeClr>
                  </a:glow>
                </a:effectLst>
                <a:latin typeface="+mj-lt"/>
              </a:rPr>
              <a:t>Toulon</a:t>
            </a:r>
            <a:endParaRPr kumimoji="0" lang="en-US" altLang="en-US" sz="650" b="1" i="0" u="none" strike="noStrike" cap="none" normalizeH="0" baseline="0" dirty="0">
              <a:ln>
                <a:noFill/>
              </a:ln>
              <a:solidFill>
                <a:schemeClr val="tx1"/>
              </a:solidFill>
              <a:effectLst>
                <a:glow rad="31750">
                  <a:schemeClr val="bg1">
                    <a:alpha val="85000"/>
                  </a:schemeClr>
                </a:glow>
              </a:effectLst>
              <a:latin typeface="+mj-lt"/>
            </a:endParaRPr>
          </a:p>
        </p:txBody>
      </p:sp>
      <p:sp>
        <p:nvSpPr>
          <p:cNvPr id="364" name="Rectangle 289"/>
          <p:cNvSpPr>
            <a:spLocks noChangeArrowheads="1"/>
          </p:cNvSpPr>
          <p:nvPr/>
        </p:nvSpPr>
        <p:spPr bwMode="auto">
          <a:xfrm>
            <a:off x="5820054" y="3666168"/>
            <a:ext cx="23243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50" b="1" dirty="0">
                <a:solidFill>
                  <a:srgbClr val="000000"/>
                </a:solidFill>
                <a:effectLst>
                  <a:glow rad="31750">
                    <a:schemeClr val="bg1">
                      <a:alpha val="85000"/>
                    </a:schemeClr>
                  </a:glow>
                </a:effectLst>
                <a:latin typeface="+mj-lt"/>
              </a:rPr>
              <a:t>Rome</a:t>
            </a:r>
            <a:endParaRPr kumimoji="0" lang="en-US" altLang="en-US" sz="650" b="1" i="0" u="none" strike="noStrike" cap="none" normalizeH="0" baseline="0" dirty="0">
              <a:ln>
                <a:noFill/>
              </a:ln>
              <a:solidFill>
                <a:schemeClr val="tx1"/>
              </a:solidFill>
              <a:effectLst>
                <a:glow rad="31750">
                  <a:schemeClr val="bg1">
                    <a:alpha val="85000"/>
                  </a:schemeClr>
                </a:glow>
              </a:effectLst>
              <a:latin typeface="+mj-lt"/>
            </a:endParaRPr>
          </a:p>
        </p:txBody>
      </p:sp>
      <p:sp>
        <p:nvSpPr>
          <p:cNvPr id="365" name="Rectangle 289"/>
          <p:cNvSpPr>
            <a:spLocks noChangeArrowheads="1"/>
          </p:cNvSpPr>
          <p:nvPr/>
        </p:nvSpPr>
        <p:spPr bwMode="auto">
          <a:xfrm>
            <a:off x="5283346" y="3744727"/>
            <a:ext cx="262892"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50" b="1" dirty="0">
                <a:solidFill>
                  <a:srgbClr val="000000"/>
                </a:solidFill>
                <a:effectLst>
                  <a:glow rad="31750">
                    <a:schemeClr val="bg1">
                      <a:alpha val="85000"/>
                    </a:schemeClr>
                  </a:glow>
                </a:effectLst>
                <a:latin typeface="+mj-lt"/>
              </a:rPr>
              <a:t>Seville</a:t>
            </a:r>
            <a:endParaRPr kumimoji="0" lang="en-US" altLang="en-US" sz="650" b="1" i="0" u="none" strike="noStrike" cap="none" normalizeH="0" baseline="0" dirty="0">
              <a:ln>
                <a:noFill/>
              </a:ln>
              <a:solidFill>
                <a:schemeClr val="tx1"/>
              </a:solidFill>
              <a:effectLst>
                <a:glow rad="31750">
                  <a:schemeClr val="bg1">
                    <a:alpha val="85000"/>
                  </a:schemeClr>
                </a:glow>
              </a:effectLst>
              <a:latin typeface="+mj-lt"/>
            </a:endParaRPr>
          </a:p>
        </p:txBody>
      </p:sp>
      <p:sp>
        <p:nvSpPr>
          <p:cNvPr id="366" name="Rectangle 289"/>
          <p:cNvSpPr>
            <a:spLocks noChangeArrowheads="1"/>
          </p:cNvSpPr>
          <p:nvPr/>
        </p:nvSpPr>
        <p:spPr bwMode="auto">
          <a:xfrm>
            <a:off x="4930775" y="3694713"/>
            <a:ext cx="274114"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50" b="1" dirty="0">
                <a:solidFill>
                  <a:srgbClr val="000000"/>
                </a:solidFill>
                <a:effectLst>
                  <a:glow rad="31750">
                    <a:schemeClr val="bg1">
                      <a:alpha val="85000"/>
                    </a:schemeClr>
                  </a:glow>
                </a:effectLst>
                <a:latin typeface="+mj-lt"/>
              </a:rPr>
              <a:t>Lisbon</a:t>
            </a:r>
            <a:endParaRPr kumimoji="0" lang="en-US" altLang="en-US" sz="650" b="1" i="0" u="none" strike="noStrike" cap="none" normalizeH="0" baseline="0" dirty="0">
              <a:ln>
                <a:noFill/>
              </a:ln>
              <a:solidFill>
                <a:schemeClr val="tx1"/>
              </a:solidFill>
              <a:effectLst>
                <a:glow rad="31750">
                  <a:schemeClr val="bg1">
                    <a:alpha val="85000"/>
                  </a:schemeClr>
                </a:glow>
              </a:effectLst>
              <a:latin typeface="+mj-lt"/>
            </a:endParaRPr>
          </a:p>
        </p:txBody>
      </p:sp>
      <p:sp>
        <p:nvSpPr>
          <p:cNvPr id="367" name="Rectangle 289"/>
          <p:cNvSpPr>
            <a:spLocks noChangeArrowheads="1"/>
          </p:cNvSpPr>
          <p:nvPr/>
        </p:nvSpPr>
        <p:spPr bwMode="auto">
          <a:xfrm>
            <a:off x="5918478" y="4383931"/>
            <a:ext cx="537006"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50" b="1" spc="100" dirty="0">
                <a:solidFill>
                  <a:srgbClr val="000000"/>
                </a:solidFill>
                <a:effectLst>
                  <a:glow rad="38100">
                    <a:schemeClr val="bg1">
                      <a:alpha val="70000"/>
                    </a:schemeClr>
                  </a:glow>
                </a:effectLst>
                <a:latin typeface="+mj-lt"/>
              </a:rPr>
              <a:t>AFRICA</a:t>
            </a:r>
            <a:endParaRPr kumimoji="0" lang="en-US" altLang="en-US" sz="950" b="1" i="0" u="none" strike="noStrike" cap="none" spc="100" normalizeH="0" dirty="0">
              <a:ln>
                <a:noFill/>
              </a:ln>
              <a:solidFill>
                <a:schemeClr val="tx1"/>
              </a:solidFill>
              <a:effectLst>
                <a:glow rad="38100">
                  <a:schemeClr val="bg1">
                    <a:alpha val="70000"/>
                  </a:schemeClr>
                </a:glow>
              </a:effectLst>
              <a:latin typeface="+mj-lt"/>
            </a:endParaRPr>
          </a:p>
        </p:txBody>
      </p:sp>
      <p:sp>
        <p:nvSpPr>
          <p:cNvPr id="368" name="Rectangle 284"/>
          <p:cNvSpPr>
            <a:spLocks noChangeArrowheads="1"/>
          </p:cNvSpPr>
          <p:nvPr/>
        </p:nvSpPr>
        <p:spPr bwMode="auto">
          <a:xfrm>
            <a:off x="5334222" y="6181775"/>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dirty="0">
                <a:solidFill>
                  <a:srgbClr val="000000"/>
                </a:solidFill>
                <a:latin typeface="+mj-lt"/>
              </a:rPr>
              <a:t>0</a:t>
            </a:r>
            <a:endParaRPr kumimoji="0" lang="en-US" altLang="en-US" sz="500" b="1" i="0" u="none" strike="noStrike" cap="none" normalizeH="0" baseline="0" dirty="0">
              <a:ln>
                <a:noFill/>
              </a:ln>
              <a:solidFill>
                <a:schemeClr val="tx1"/>
              </a:solidFill>
              <a:effectLst/>
              <a:latin typeface="+mj-lt"/>
            </a:endParaRPr>
          </a:p>
        </p:txBody>
      </p:sp>
      <p:sp>
        <p:nvSpPr>
          <p:cNvPr id="369" name="Rectangle 284"/>
          <p:cNvSpPr>
            <a:spLocks noChangeArrowheads="1"/>
          </p:cNvSpPr>
          <p:nvPr/>
        </p:nvSpPr>
        <p:spPr bwMode="auto">
          <a:xfrm>
            <a:off x="5674058" y="6181775"/>
            <a:ext cx="1586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dirty="0">
                <a:solidFill>
                  <a:srgbClr val="000000"/>
                </a:solidFill>
                <a:latin typeface="+mj-lt"/>
              </a:rPr>
              <a:t>1,000</a:t>
            </a:r>
            <a:endParaRPr kumimoji="0" lang="en-US" altLang="en-US" sz="500" b="1" i="0" u="none" strike="noStrike" cap="none" normalizeH="0" baseline="0" dirty="0">
              <a:ln>
                <a:noFill/>
              </a:ln>
              <a:solidFill>
                <a:schemeClr val="tx1"/>
              </a:solidFill>
              <a:effectLst/>
              <a:latin typeface="+mj-lt"/>
            </a:endParaRPr>
          </a:p>
        </p:txBody>
      </p:sp>
      <p:sp>
        <p:nvSpPr>
          <p:cNvPr id="370" name="Rectangle 284"/>
          <p:cNvSpPr>
            <a:spLocks noChangeArrowheads="1"/>
          </p:cNvSpPr>
          <p:nvPr/>
        </p:nvSpPr>
        <p:spPr bwMode="auto">
          <a:xfrm>
            <a:off x="6074994" y="6181775"/>
            <a:ext cx="33502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dirty="0">
                <a:solidFill>
                  <a:srgbClr val="000000"/>
                </a:solidFill>
                <a:latin typeface="+mj-lt"/>
              </a:rPr>
              <a:t>2,000 Miles</a:t>
            </a:r>
            <a:endParaRPr kumimoji="0" lang="en-US" altLang="en-US" sz="500" b="1" i="0" u="none" strike="noStrike" cap="none" normalizeH="0" baseline="0" dirty="0">
              <a:ln>
                <a:noFill/>
              </a:ln>
              <a:solidFill>
                <a:schemeClr val="tx1"/>
              </a:solidFill>
              <a:effectLst/>
              <a:latin typeface="+mj-lt"/>
            </a:endParaRPr>
          </a:p>
        </p:txBody>
      </p:sp>
      <p:sp>
        <p:nvSpPr>
          <p:cNvPr id="371" name="Rectangle 284"/>
          <p:cNvSpPr>
            <a:spLocks noChangeArrowheads="1"/>
          </p:cNvSpPr>
          <p:nvPr/>
        </p:nvSpPr>
        <p:spPr bwMode="auto">
          <a:xfrm>
            <a:off x="5334222" y="6309875"/>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dirty="0">
                <a:solidFill>
                  <a:srgbClr val="000000"/>
                </a:solidFill>
                <a:latin typeface="+mj-lt"/>
              </a:rPr>
              <a:t>0</a:t>
            </a:r>
            <a:endParaRPr kumimoji="0" lang="en-US" altLang="en-US" sz="500" b="1" i="0" u="none" strike="noStrike" cap="none" normalizeH="0" baseline="0" dirty="0">
              <a:ln>
                <a:noFill/>
              </a:ln>
              <a:solidFill>
                <a:schemeClr val="tx1"/>
              </a:solidFill>
              <a:effectLst/>
              <a:latin typeface="+mj-lt"/>
            </a:endParaRPr>
          </a:p>
        </p:txBody>
      </p:sp>
      <p:sp>
        <p:nvSpPr>
          <p:cNvPr id="372" name="Rectangle 284"/>
          <p:cNvSpPr>
            <a:spLocks noChangeArrowheads="1"/>
          </p:cNvSpPr>
          <p:nvPr/>
        </p:nvSpPr>
        <p:spPr bwMode="auto">
          <a:xfrm>
            <a:off x="5523438" y="6309875"/>
            <a:ext cx="1586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dirty="0">
                <a:solidFill>
                  <a:srgbClr val="000000"/>
                </a:solidFill>
                <a:latin typeface="+mj-lt"/>
              </a:rPr>
              <a:t>1,000</a:t>
            </a:r>
            <a:endParaRPr kumimoji="0" lang="en-US" altLang="en-US" sz="500" b="1" i="0" u="none" strike="noStrike" cap="none" normalizeH="0" baseline="0" dirty="0">
              <a:ln>
                <a:noFill/>
              </a:ln>
              <a:solidFill>
                <a:schemeClr val="tx1"/>
              </a:solidFill>
              <a:effectLst/>
              <a:latin typeface="+mj-lt"/>
            </a:endParaRPr>
          </a:p>
        </p:txBody>
      </p:sp>
      <p:sp>
        <p:nvSpPr>
          <p:cNvPr id="373" name="Rectangle 284"/>
          <p:cNvSpPr>
            <a:spLocks noChangeArrowheads="1"/>
          </p:cNvSpPr>
          <p:nvPr/>
        </p:nvSpPr>
        <p:spPr bwMode="auto">
          <a:xfrm>
            <a:off x="5779107" y="6309875"/>
            <a:ext cx="506549"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dirty="0">
                <a:solidFill>
                  <a:srgbClr val="000000"/>
                </a:solidFill>
                <a:latin typeface="+mj-lt"/>
              </a:rPr>
              <a:t>2,000 Kilometers</a:t>
            </a:r>
            <a:endParaRPr kumimoji="0" lang="en-US" altLang="en-US" sz="500" b="1" i="0" u="none" strike="noStrike" cap="none" normalizeH="0" baseline="0" dirty="0">
              <a:ln>
                <a:noFill/>
              </a:ln>
              <a:solidFill>
                <a:schemeClr val="tx1"/>
              </a:solidFill>
              <a:effectLst/>
              <a:latin typeface="+mj-lt"/>
            </a:endParaRPr>
          </a:p>
        </p:txBody>
      </p:sp>
      <p:sp>
        <p:nvSpPr>
          <p:cNvPr id="374" name="Rectangle 289"/>
          <p:cNvSpPr>
            <a:spLocks noChangeArrowheads="1"/>
          </p:cNvSpPr>
          <p:nvPr/>
        </p:nvSpPr>
        <p:spPr bwMode="auto">
          <a:xfrm>
            <a:off x="5816911" y="3328238"/>
            <a:ext cx="593111"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50" b="1" spc="100" dirty="0">
                <a:solidFill>
                  <a:srgbClr val="000000"/>
                </a:solidFill>
                <a:effectLst>
                  <a:glow rad="38100">
                    <a:schemeClr val="bg1">
                      <a:alpha val="70000"/>
                    </a:schemeClr>
                  </a:glow>
                </a:effectLst>
                <a:latin typeface="+mj-lt"/>
              </a:rPr>
              <a:t>EUROPE</a:t>
            </a:r>
            <a:endParaRPr kumimoji="0" lang="en-US" altLang="en-US" sz="950" b="1" i="0" u="none" strike="noStrike" cap="none" spc="100" normalizeH="0" dirty="0">
              <a:ln>
                <a:noFill/>
              </a:ln>
              <a:solidFill>
                <a:schemeClr val="tx1"/>
              </a:solidFill>
              <a:effectLst>
                <a:glow rad="38100">
                  <a:schemeClr val="bg1">
                    <a:alpha val="70000"/>
                  </a:schemeClr>
                </a:glow>
              </a:effectLst>
              <a:latin typeface="+mj-lt"/>
            </a:endParaRPr>
          </a:p>
        </p:txBody>
      </p:sp>
      <p:sp>
        <p:nvSpPr>
          <p:cNvPr id="375" name="Rectangle 289"/>
          <p:cNvSpPr>
            <a:spLocks noChangeArrowheads="1"/>
          </p:cNvSpPr>
          <p:nvPr/>
        </p:nvSpPr>
        <p:spPr bwMode="auto">
          <a:xfrm>
            <a:off x="2260456" y="3484138"/>
            <a:ext cx="65883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950" b="1" spc="100" dirty="0">
                <a:solidFill>
                  <a:srgbClr val="000000"/>
                </a:solidFill>
                <a:effectLst>
                  <a:glow rad="38100">
                    <a:schemeClr val="bg1">
                      <a:alpha val="70000"/>
                    </a:schemeClr>
                  </a:glow>
                </a:effectLst>
                <a:latin typeface="+mj-lt"/>
              </a:rPr>
              <a:t>NORTH</a:t>
            </a:r>
          </a:p>
          <a:p>
            <a:pPr lvl="0" algn="ctr"/>
            <a:r>
              <a:rPr lang="en-US" altLang="en-US" sz="950" b="1" spc="100" dirty="0">
                <a:solidFill>
                  <a:srgbClr val="000000"/>
                </a:solidFill>
                <a:effectLst>
                  <a:glow rad="38100">
                    <a:schemeClr val="bg1">
                      <a:alpha val="70000"/>
                    </a:schemeClr>
                  </a:glow>
                </a:effectLst>
                <a:latin typeface="+mj-lt"/>
              </a:rPr>
              <a:t>AMERICA</a:t>
            </a:r>
            <a:endParaRPr kumimoji="0" lang="en-US" altLang="en-US" sz="950" b="1" i="0" u="none" strike="noStrike" cap="none" spc="100" normalizeH="0" dirty="0">
              <a:ln>
                <a:noFill/>
              </a:ln>
              <a:solidFill>
                <a:schemeClr val="tx1"/>
              </a:solidFill>
              <a:effectLst>
                <a:glow rad="38100">
                  <a:schemeClr val="bg1">
                    <a:alpha val="70000"/>
                  </a:schemeClr>
                </a:glow>
              </a:effectLst>
              <a:latin typeface="+mj-lt"/>
            </a:endParaRPr>
          </a:p>
        </p:txBody>
      </p:sp>
      <p:sp>
        <p:nvSpPr>
          <p:cNvPr id="376" name="Rectangle 289"/>
          <p:cNvSpPr>
            <a:spLocks noChangeArrowheads="1"/>
          </p:cNvSpPr>
          <p:nvPr/>
        </p:nvSpPr>
        <p:spPr bwMode="auto">
          <a:xfrm>
            <a:off x="3524355" y="5129068"/>
            <a:ext cx="65883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950" b="1" spc="100" dirty="0">
                <a:solidFill>
                  <a:srgbClr val="000000"/>
                </a:solidFill>
                <a:effectLst>
                  <a:glow rad="38100">
                    <a:schemeClr val="bg1">
                      <a:alpha val="70000"/>
                    </a:schemeClr>
                  </a:glow>
                </a:effectLst>
                <a:latin typeface="+mj-lt"/>
              </a:rPr>
              <a:t>SOUTH</a:t>
            </a:r>
          </a:p>
          <a:p>
            <a:pPr lvl="0" algn="ctr"/>
            <a:r>
              <a:rPr lang="en-US" altLang="en-US" sz="950" b="1" spc="100" dirty="0">
                <a:solidFill>
                  <a:srgbClr val="000000"/>
                </a:solidFill>
                <a:effectLst>
                  <a:glow rad="38100">
                    <a:schemeClr val="bg1">
                      <a:alpha val="70000"/>
                    </a:schemeClr>
                  </a:glow>
                </a:effectLst>
                <a:latin typeface="+mj-lt"/>
              </a:rPr>
              <a:t>AMERICA</a:t>
            </a:r>
            <a:endParaRPr kumimoji="0" lang="en-US" altLang="en-US" sz="950" b="1" i="0" u="none" strike="noStrike" cap="none" spc="100" normalizeH="0" dirty="0">
              <a:ln>
                <a:noFill/>
              </a:ln>
              <a:solidFill>
                <a:schemeClr val="tx1"/>
              </a:solidFill>
              <a:effectLst>
                <a:glow rad="38100">
                  <a:schemeClr val="bg1">
                    <a:alpha val="70000"/>
                  </a:schemeClr>
                </a:glow>
              </a:effectLst>
              <a:latin typeface="+mj-lt"/>
            </a:endParaRPr>
          </a:p>
        </p:txBody>
      </p:sp>
      <p:sp>
        <p:nvSpPr>
          <p:cNvPr id="377" name="Rectangle 49"/>
          <p:cNvSpPr>
            <a:spLocks noChangeArrowheads="1"/>
          </p:cNvSpPr>
          <p:nvPr/>
        </p:nvSpPr>
        <p:spPr bwMode="auto">
          <a:xfrm>
            <a:off x="4027033" y="3612306"/>
            <a:ext cx="6428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a:ln>
                  <a:noFill/>
                </a:ln>
                <a:solidFill>
                  <a:srgbClr val="00AEEF"/>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a:ln>
                  <a:noFill/>
                </a:ln>
                <a:solidFill>
                  <a:srgbClr val="00AEEF"/>
                </a:solidFill>
                <a:effectLst/>
                <a:latin typeface="+mj-lt"/>
              </a:rPr>
              <a:t>OCEAN</a:t>
            </a:r>
            <a:endParaRPr kumimoji="0" lang="en-US" altLang="en-US" b="1" i="0" u="none" strike="noStrike" cap="none" normalizeH="0" baseline="0" dirty="0">
              <a:ln>
                <a:noFill/>
              </a:ln>
              <a:solidFill>
                <a:schemeClr val="tx1"/>
              </a:solidFill>
              <a:effectLst/>
              <a:latin typeface="+mj-lt"/>
            </a:endParaRPr>
          </a:p>
        </p:txBody>
      </p:sp>
      <p:sp>
        <p:nvSpPr>
          <p:cNvPr id="378" name="Rectangle 284"/>
          <p:cNvSpPr>
            <a:spLocks noChangeArrowheads="1"/>
          </p:cNvSpPr>
          <p:nvPr/>
        </p:nvSpPr>
        <p:spPr bwMode="auto">
          <a:xfrm>
            <a:off x="5843175" y="5179933"/>
            <a:ext cx="39113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50" b="1" i="1" dirty="0">
                <a:solidFill>
                  <a:srgbClr val="800B4E"/>
                </a:solidFill>
                <a:effectLst>
                  <a:glow rad="50800">
                    <a:schemeClr val="bg1">
                      <a:alpha val="40000"/>
                    </a:schemeClr>
                  </a:glow>
                </a:effectLst>
                <a:latin typeface="+mj-lt"/>
              </a:rPr>
              <a:t>Ovimbundu</a:t>
            </a:r>
          </a:p>
          <a:p>
            <a:pPr lvl="0"/>
            <a:r>
              <a:rPr lang="en-US" altLang="en-US" sz="550" b="1" i="1" dirty="0">
                <a:solidFill>
                  <a:srgbClr val="800B4E"/>
                </a:solidFill>
                <a:effectLst>
                  <a:glow rad="50800">
                    <a:schemeClr val="bg1">
                      <a:alpha val="40000"/>
                    </a:schemeClr>
                  </a:glow>
                </a:effectLst>
                <a:latin typeface="+mj-lt"/>
              </a:rPr>
              <a:t>Mbundu</a:t>
            </a:r>
            <a:endParaRPr kumimoji="0" lang="en-US" altLang="en-US" sz="550" b="1" i="1" u="none" strike="noStrike" cap="none" normalizeH="0" baseline="0" dirty="0">
              <a:ln>
                <a:noFill/>
              </a:ln>
              <a:solidFill>
                <a:srgbClr val="800B4E"/>
              </a:solidFill>
              <a:effectLst>
                <a:glow rad="50800">
                  <a:schemeClr val="bg1">
                    <a:alpha val="40000"/>
                  </a:schemeClr>
                </a:glow>
              </a:effectLst>
              <a:latin typeface="+mj-lt"/>
            </a:endParaRPr>
          </a:p>
        </p:txBody>
      </p:sp>
      <p:sp>
        <p:nvSpPr>
          <p:cNvPr id="379" name="Rectangle 284"/>
          <p:cNvSpPr>
            <a:spLocks noChangeArrowheads="1"/>
          </p:cNvSpPr>
          <p:nvPr/>
        </p:nvSpPr>
        <p:spPr bwMode="auto">
          <a:xfrm>
            <a:off x="5659682" y="4479901"/>
            <a:ext cx="209994"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50" b="1" i="1" dirty="0">
                <a:solidFill>
                  <a:srgbClr val="800B4E"/>
                </a:solidFill>
                <a:effectLst>
                  <a:glow rad="50800">
                    <a:schemeClr val="bg1">
                      <a:alpha val="40000"/>
                    </a:schemeClr>
                  </a:glow>
                </a:effectLst>
                <a:latin typeface="+mj-lt"/>
              </a:rPr>
              <a:t>Hausa</a:t>
            </a:r>
            <a:endParaRPr kumimoji="0" lang="en-US" altLang="en-US" sz="550" b="1" i="1" u="none" strike="noStrike" cap="none" normalizeH="0" baseline="0" dirty="0">
              <a:ln>
                <a:noFill/>
              </a:ln>
              <a:solidFill>
                <a:srgbClr val="800B4E"/>
              </a:solidFill>
              <a:effectLst>
                <a:glow rad="50800">
                  <a:schemeClr val="bg1">
                    <a:alpha val="40000"/>
                  </a:schemeClr>
                </a:glow>
              </a:effectLst>
              <a:latin typeface="+mj-lt"/>
            </a:endParaRPr>
          </a:p>
        </p:txBody>
      </p:sp>
      <p:sp>
        <p:nvSpPr>
          <p:cNvPr id="380" name="Rectangle 284"/>
          <p:cNvSpPr>
            <a:spLocks noChangeArrowheads="1"/>
          </p:cNvSpPr>
          <p:nvPr/>
        </p:nvSpPr>
        <p:spPr bwMode="auto">
          <a:xfrm>
            <a:off x="5029883" y="4419977"/>
            <a:ext cx="32380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50" b="1" i="1" dirty="0">
                <a:solidFill>
                  <a:srgbClr val="800B4E"/>
                </a:solidFill>
                <a:effectLst>
                  <a:glow rad="50800">
                    <a:schemeClr val="bg1">
                      <a:alpha val="40000"/>
                    </a:schemeClr>
                  </a:glow>
                </a:effectLst>
                <a:latin typeface="+mj-lt"/>
              </a:rPr>
              <a:t>Wolof</a:t>
            </a:r>
          </a:p>
          <a:p>
            <a:pPr lvl="0"/>
            <a:r>
              <a:rPr lang="en-US" altLang="en-US" sz="550" b="1" i="1" dirty="0">
                <a:solidFill>
                  <a:srgbClr val="800B4E"/>
                </a:solidFill>
                <a:effectLst>
                  <a:glow rad="50800">
                    <a:schemeClr val="bg1">
                      <a:alpha val="40000"/>
                    </a:schemeClr>
                  </a:glow>
                </a:effectLst>
                <a:latin typeface="+mj-lt"/>
              </a:rPr>
              <a:t>Mandinka</a:t>
            </a:r>
            <a:endParaRPr kumimoji="0" lang="en-US" altLang="en-US" sz="550" b="1" i="1" u="none" strike="noStrike" cap="none" normalizeH="0" baseline="0" dirty="0">
              <a:ln>
                <a:noFill/>
              </a:ln>
              <a:solidFill>
                <a:srgbClr val="800B4E"/>
              </a:solidFill>
              <a:effectLst>
                <a:glow rad="50800">
                  <a:schemeClr val="bg1">
                    <a:alpha val="40000"/>
                  </a:schemeClr>
                </a:glow>
              </a:effectLst>
              <a:latin typeface="+mj-lt"/>
            </a:endParaRPr>
          </a:p>
        </p:txBody>
      </p:sp>
      <p:sp>
        <p:nvSpPr>
          <p:cNvPr id="381" name="Rectangle 284"/>
          <p:cNvSpPr>
            <a:spLocks noChangeArrowheads="1"/>
          </p:cNvSpPr>
          <p:nvPr/>
        </p:nvSpPr>
        <p:spPr bwMode="auto">
          <a:xfrm>
            <a:off x="4892171" y="4585221"/>
            <a:ext cx="299762"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50" b="1" i="1" dirty="0">
                <a:solidFill>
                  <a:srgbClr val="800B4E"/>
                </a:solidFill>
                <a:effectLst>
                  <a:glow rad="50800">
                    <a:schemeClr val="bg1">
                      <a:alpha val="40000"/>
                    </a:schemeClr>
                  </a:glow>
                </a:effectLst>
                <a:latin typeface="+mj-lt"/>
              </a:rPr>
              <a:t>Bambara</a:t>
            </a:r>
          </a:p>
        </p:txBody>
      </p:sp>
      <p:sp>
        <p:nvSpPr>
          <p:cNvPr id="382" name="Rectangle 284"/>
          <p:cNvSpPr>
            <a:spLocks noChangeArrowheads="1"/>
          </p:cNvSpPr>
          <p:nvPr/>
        </p:nvSpPr>
        <p:spPr bwMode="auto">
          <a:xfrm>
            <a:off x="5006407" y="4686128"/>
            <a:ext cx="222818"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50" b="1" i="1" dirty="0">
                <a:solidFill>
                  <a:srgbClr val="800B4E"/>
                </a:solidFill>
                <a:effectLst>
                  <a:glow rad="50800">
                    <a:schemeClr val="bg1">
                      <a:alpha val="40000"/>
                    </a:schemeClr>
                  </a:glow>
                </a:effectLst>
                <a:latin typeface="+mj-lt"/>
              </a:rPr>
              <a:t>Mende</a:t>
            </a:r>
          </a:p>
        </p:txBody>
      </p:sp>
      <p:sp>
        <p:nvSpPr>
          <p:cNvPr id="383" name="Rectangle 284"/>
          <p:cNvSpPr>
            <a:spLocks noChangeArrowheads="1"/>
          </p:cNvSpPr>
          <p:nvPr/>
        </p:nvSpPr>
        <p:spPr bwMode="auto">
          <a:xfrm>
            <a:off x="5249055" y="4696126"/>
            <a:ext cx="171522"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50" b="1" i="1" dirty="0">
                <a:solidFill>
                  <a:srgbClr val="800B4E"/>
                </a:solidFill>
                <a:effectLst>
                  <a:glow rad="50800">
                    <a:schemeClr val="bg1">
                      <a:alpha val="40000"/>
                    </a:schemeClr>
                  </a:glow>
                </a:effectLst>
                <a:latin typeface="+mj-lt"/>
              </a:rPr>
              <a:t>Akan</a:t>
            </a:r>
          </a:p>
        </p:txBody>
      </p:sp>
      <p:sp>
        <p:nvSpPr>
          <p:cNvPr id="384" name="Rectangle 284"/>
          <p:cNvSpPr>
            <a:spLocks noChangeArrowheads="1"/>
          </p:cNvSpPr>
          <p:nvPr/>
        </p:nvSpPr>
        <p:spPr bwMode="auto">
          <a:xfrm>
            <a:off x="5471710" y="4606035"/>
            <a:ext cx="242054"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50" b="1" i="1" dirty="0">
                <a:solidFill>
                  <a:srgbClr val="800B4E"/>
                </a:solidFill>
                <a:effectLst>
                  <a:glow rad="50800">
                    <a:schemeClr val="bg1">
                      <a:alpha val="40000"/>
                    </a:schemeClr>
                  </a:glow>
                </a:effectLst>
                <a:latin typeface="+mj-lt"/>
              </a:rPr>
              <a:t>Yoruba</a:t>
            </a:r>
          </a:p>
        </p:txBody>
      </p:sp>
      <p:sp>
        <p:nvSpPr>
          <p:cNvPr id="385" name="Rectangle 284"/>
          <p:cNvSpPr>
            <a:spLocks noChangeArrowheads="1"/>
          </p:cNvSpPr>
          <p:nvPr/>
        </p:nvSpPr>
        <p:spPr bwMode="auto">
          <a:xfrm>
            <a:off x="5456054" y="4669860"/>
            <a:ext cx="129844"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50" b="1" i="1" dirty="0" err="1">
                <a:solidFill>
                  <a:srgbClr val="800B4E"/>
                </a:solidFill>
                <a:effectLst>
                  <a:glow rad="50800">
                    <a:schemeClr val="bg1">
                      <a:alpha val="40000"/>
                    </a:schemeClr>
                  </a:glow>
                </a:effectLst>
                <a:latin typeface="+mj-lt"/>
              </a:rPr>
              <a:t>Fon</a:t>
            </a:r>
            <a:endParaRPr lang="en-US" altLang="en-US" sz="550" b="1" i="1" dirty="0">
              <a:solidFill>
                <a:srgbClr val="800B4E"/>
              </a:solidFill>
              <a:effectLst>
                <a:glow rad="50800">
                  <a:schemeClr val="bg1">
                    <a:alpha val="40000"/>
                  </a:schemeClr>
                </a:glow>
              </a:effectLst>
              <a:latin typeface="+mj-lt"/>
            </a:endParaRPr>
          </a:p>
        </p:txBody>
      </p:sp>
      <p:sp>
        <p:nvSpPr>
          <p:cNvPr id="386" name="Rectangle 284"/>
          <p:cNvSpPr>
            <a:spLocks noChangeArrowheads="1"/>
          </p:cNvSpPr>
          <p:nvPr/>
        </p:nvSpPr>
        <p:spPr bwMode="auto">
          <a:xfrm>
            <a:off x="5605134" y="4684388"/>
            <a:ext cx="105798"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50" b="1" i="1" dirty="0">
                <a:solidFill>
                  <a:srgbClr val="800B4E"/>
                </a:solidFill>
                <a:effectLst>
                  <a:glow rad="50800">
                    <a:schemeClr val="bg1">
                      <a:alpha val="40000"/>
                    </a:schemeClr>
                  </a:glow>
                </a:effectLst>
                <a:latin typeface="+mj-lt"/>
              </a:rPr>
              <a:t>Ibo</a:t>
            </a:r>
          </a:p>
        </p:txBody>
      </p:sp>
      <p:sp>
        <p:nvSpPr>
          <p:cNvPr id="387" name="Rectangle 289"/>
          <p:cNvSpPr>
            <a:spLocks noChangeArrowheads="1"/>
          </p:cNvSpPr>
          <p:nvPr/>
        </p:nvSpPr>
        <p:spPr bwMode="auto">
          <a:xfrm>
            <a:off x="6543100" y="6140370"/>
            <a:ext cx="769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i="1" spc="100" dirty="0">
                <a:solidFill>
                  <a:srgbClr val="000000"/>
                </a:solidFill>
                <a:latin typeface="Arial Black" panose="020B0A04020102020204" pitchFamily="34" charset="0"/>
              </a:rPr>
              <a:t>N</a:t>
            </a:r>
            <a:endParaRPr kumimoji="0" lang="en-US" altLang="en-US" sz="600" b="1" i="1" u="none" strike="noStrike" cap="none" spc="100" normalizeH="0" dirty="0">
              <a:ln>
                <a:noFill/>
              </a:ln>
              <a:solidFill>
                <a:schemeClr val="tx1"/>
              </a:solidFill>
              <a:effectLst/>
              <a:latin typeface="Arial Black" panose="020B0A04020102020204" pitchFamily="34" charset="0"/>
            </a:endParaRPr>
          </a:p>
        </p:txBody>
      </p:sp>
      <p:sp>
        <p:nvSpPr>
          <p:cNvPr id="388" name="Rectangle 284"/>
          <p:cNvSpPr>
            <a:spLocks noChangeArrowheads="1"/>
          </p:cNvSpPr>
          <p:nvPr/>
        </p:nvSpPr>
        <p:spPr bwMode="auto">
          <a:xfrm>
            <a:off x="2285604" y="6235084"/>
            <a:ext cx="105798"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50" b="1" i="1" dirty="0">
                <a:solidFill>
                  <a:srgbClr val="800B4E"/>
                </a:solidFill>
                <a:effectLst>
                  <a:glow rad="50800">
                    <a:schemeClr val="bg1">
                      <a:alpha val="40000"/>
                    </a:schemeClr>
                  </a:glow>
                </a:effectLst>
                <a:latin typeface="+mj-lt"/>
              </a:rPr>
              <a:t>Ibo</a:t>
            </a:r>
            <a:endParaRPr kumimoji="0" lang="en-US" altLang="en-US" sz="550" b="1" i="1" u="none" strike="noStrike" cap="none" normalizeH="0" baseline="0" dirty="0">
              <a:ln>
                <a:noFill/>
              </a:ln>
              <a:solidFill>
                <a:srgbClr val="800B4E"/>
              </a:solidFill>
              <a:effectLst>
                <a:glow rad="50800">
                  <a:schemeClr val="bg1">
                    <a:alpha val="40000"/>
                  </a:schemeClr>
                </a:glow>
              </a:effectLst>
              <a:latin typeface="+mj-lt"/>
            </a:endParaRPr>
          </a:p>
        </p:txBody>
      </p:sp>
    </p:spTree>
    <p:extLst>
      <p:ext uri="{BB962C8B-B14F-4D97-AF65-F5344CB8AC3E}">
        <p14:creationId xmlns:p14="http://schemas.microsoft.com/office/powerpoint/2010/main" val="3678930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Key Issue 1: Where Are Ethnicities Distributed?</a:t>
            </a:r>
          </a:p>
        </p:txBody>
      </p:sp>
      <p:sp>
        <p:nvSpPr>
          <p:cNvPr id="8" name="Content Placeholder 7"/>
          <p:cNvSpPr>
            <a:spLocks noGrp="1"/>
          </p:cNvSpPr>
          <p:nvPr>
            <p:ph sz="quarter" idx="13"/>
          </p:nvPr>
        </p:nvSpPr>
        <p:spPr/>
        <p:txBody>
          <a:bodyPr/>
          <a:lstStyle/>
          <a:p>
            <a:pPr marL="0" indent="0" eaLnBrk="1" hangingPunct="1">
              <a:buNone/>
            </a:pPr>
            <a:r>
              <a:rPr lang="en-US" altLang="en-US" b="1" dirty="0">
                <a:solidFill>
                  <a:srgbClr val="007FA3"/>
                </a:solidFill>
              </a:rPr>
              <a:t>7.1.1</a:t>
            </a:r>
            <a:r>
              <a:rPr lang="en-US" altLang="en-US" dirty="0"/>
              <a:t> Ethnicities and Geography</a:t>
            </a:r>
          </a:p>
          <a:p>
            <a:pPr marL="0" indent="0" eaLnBrk="1" hangingPunct="1">
              <a:buNone/>
            </a:pPr>
            <a:r>
              <a:rPr lang="en-US" altLang="en-US" b="1" dirty="0">
                <a:solidFill>
                  <a:srgbClr val="007FA3"/>
                </a:solidFill>
              </a:rPr>
              <a:t>7.1.2</a:t>
            </a:r>
            <a:r>
              <a:rPr lang="en-US" altLang="en-US" dirty="0"/>
              <a:t> Classifying Race and Ethnicity in the United States</a:t>
            </a:r>
          </a:p>
          <a:p>
            <a:pPr marL="0" indent="0" eaLnBrk="1" hangingPunct="1">
              <a:buNone/>
            </a:pPr>
            <a:r>
              <a:rPr lang="en-US" altLang="en-US" b="1" dirty="0">
                <a:solidFill>
                  <a:srgbClr val="007FA3"/>
                </a:solidFill>
              </a:rPr>
              <a:t>7.1.3</a:t>
            </a:r>
            <a:r>
              <a:rPr lang="en-US" altLang="en-US" dirty="0"/>
              <a:t> Distribution of U.S. Ethnicities</a:t>
            </a:r>
          </a:p>
          <a:p>
            <a:pPr marL="0" indent="0" eaLnBrk="1" hangingPunct="1">
              <a:buNone/>
            </a:pPr>
            <a:r>
              <a:rPr lang="en-US" altLang="en-US" b="1" dirty="0">
                <a:solidFill>
                  <a:srgbClr val="007FA3"/>
                </a:solidFill>
              </a:rPr>
              <a:t>7.1.4</a:t>
            </a:r>
            <a:r>
              <a:rPr lang="en-US" altLang="en-US" dirty="0"/>
              <a:t> Ethnically Complex Brazil</a:t>
            </a:r>
          </a:p>
          <a:p>
            <a:pPr marL="0" indent="0" eaLnBrk="1" hangingPunct="1">
              <a:buNone/>
            </a:pPr>
            <a:r>
              <a:rPr lang="en-US" altLang="en-US" b="1" dirty="0">
                <a:solidFill>
                  <a:srgbClr val="007FA3"/>
                </a:solidFill>
              </a:rPr>
              <a:t>7.1.5</a:t>
            </a:r>
            <a:r>
              <a:rPr lang="en-US" altLang="en-US" dirty="0"/>
              <a:t> Ethnic Enclaves</a:t>
            </a:r>
          </a:p>
        </p:txBody>
      </p:sp>
    </p:spTree>
    <p:extLst>
      <p:ext uri="{BB962C8B-B14F-4D97-AF65-F5344CB8AC3E}">
        <p14:creationId xmlns:p14="http://schemas.microsoft.com/office/powerpoint/2010/main" val="1566268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556171" cy="1097279"/>
          </a:xfrm>
        </p:spPr>
        <p:txBody>
          <a:bodyPr/>
          <a:lstStyle/>
          <a:p>
            <a:r>
              <a:rPr lang="en-US" sz="3400" dirty="0"/>
              <a:t>7.2.1 Forced Migration of Slaves from Africa </a:t>
            </a:r>
            <a:r>
              <a:rPr lang="en-US" sz="2000" b="0" dirty="0"/>
              <a:t>(4 of 4)</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6"/>
            <a:ext cx="8229600" cy="716974"/>
          </a:xfrm>
        </p:spPr>
        <p:txBody>
          <a:bodyPr/>
          <a:lstStyle/>
          <a:p>
            <a:pPr marL="432" indent="0">
              <a:buNone/>
            </a:pPr>
            <a:r>
              <a:rPr lang="en-US" sz="2200" b="1" dirty="0"/>
              <a:t>Figure 7-25:</a:t>
            </a:r>
            <a:r>
              <a:rPr lang="en-US" sz="2200" dirty="0"/>
              <a:t> The three legs in the triangular slave trade were slaves, molasses/rum, and cotton.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9059" y="2345171"/>
            <a:ext cx="5365882" cy="4117218"/>
          </a:xfrm>
          <a:prstGeom prst="rect">
            <a:avLst/>
          </a:prstGeom>
        </p:spPr>
      </p:pic>
      <p:sp>
        <p:nvSpPr>
          <p:cNvPr id="8" name="Rectangle 279"/>
          <p:cNvSpPr>
            <a:spLocks noChangeArrowheads="1"/>
          </p:cNvSpPr>
          <p:nvPr/>
        </p:nvSpPr>
        <p:spPr bwMode="auto">
          <a:xfrm>
            <a:off x="2177351" y="2845066"/>
            <a:ext cx="7598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r"/>
            <a:r>
              <a:rPr lang="en-US" altLang="en-US" sz="1200" b="1">
                <a:solidFill>
                  <a:srgbClr val="000000"/>
                </a:solidFill>
                <a:effectLst>
                  <a:glow rad="31750">
                    <a:schemeClr val="bg1">
                      <a:alpha val="85000"/>
                    </a:schemeClr>
                  </a:glow>
                </a:effectLst>
                <a:latin typeface="+mj-lt"/>
              </a:rPr>
              <a:t>NEW</a:t>
            </a:r>
          </a:p>
          <a:p>
            <a:pPr lvl="0" algn="r"/>
            <a:r>
              <a:rPr lang="en-US" altLang="en-US" sz="1200" b="1" dirty="0">
                <a:solidFill>
                  <a:srgbClr val="000000"/>
                </a:solidFill>
                <a:effectLst>
                  <a:glow rad="31750">
                    <a:schemeClr val="bg1">
                      <a:alpha val="85000"/>
                    </a:schemeClr>
                  </a:glow>
                </a:effectLst>
                <a:latin typeface="+mj-lt"/>
              </a:rPr>
              <a:t>ENGLAND</a:t>
            </a:r>
            <a:endParaRPr kumimoji="0" lang="en-US" altLang="en-US" sz="1200" b="1" i="0" u="none" strike="noStrike" cap="none" normalizeH="0" baseline="0" dirty="0">
              <a:ln>
                <a:noFill/>
              </a:ln>
              <a:solidFill>
                <a:schemeClr val="tx1"/>
              </a:solidFill>
              <a:effectLst>
                <a:glow rad="31750">
                  <a:schemeClr val="bg1">
                    <a:alpha val="85000"/>
                  </a:schemeClr>
                </a:glow>
              </a:effectLst>
              <a:latin typeface="+mj-lt"/>
            </a:endParaRPr>
          </a:p>
        </p:txBody>
      </p:sp>
      <p:sp>
        <p:nvSpPr>
          <p:cNvPr id="9" name="Rectangle 284"/>
          <p:cNvSpPr>
            <a:spLocks noChangeArrowheads="1"/>
          </p:cNvSpPr>
          <p:nvPr/>
        </p:nvSpPr>
        <p:spPr bwMode="auto">
          <a:xfrm>
            <a:off x="5061172" y="6005183"/>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latin typeface="+mj-lt"/>
              </a:rPr>
              <a:t>0</a:t>
            </a:r>
            <a:endParaRPr kumimoji="0" lang="en-US" altLang="en-US" sz="800" b="1" i="0" u="none" strike="noStrike" cap="none" normalizeH="0" baseline="0" dirty="0">
              <a:ln>
                <a:noFill/>
              </a:ln>
              <a:solidFill>
                <a:schemeClr val="tx1"/>
              </a:solidFill>
              <a:effectLst/>
              <a:latin typeface="+mj-lt"/>
            </a:endParaRPr>
          </a:p>
        </p:txBody>
      </p:sp>
      <p:sp>
        <p:nvSpPr>
          <p:cNvPr id="10" name="Rectangle 284"/>
          <p:cNvSpPr>
            <a:spLocks noChangeArrowheads="1"/>
          </p:cNvSpPr>
          <p:nvPr/>
        </p:nvSpPr>
        <p:spPr bwMode="auto">
          <a:xfrm>
            <a:off x="5757052" y="6005183"/>
            <a:ext cx="25968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latin typeface="+mj-lt"/>
              </a:rPr>
              <a:t>1,000</a:t>
            </a:r>
            <a:endParaRPr kumimoji="0" lang="en-US" altLang="en-US" sz="800" b="1" i="0" u="none" strike="noStrike" cap="none" normalizeH="0" baseline="0" dirty="0">
              <a:ln>
                <a:noFill/>
              </a:ln>
              <a:solidFill>
                <a:schemeClr val="tx1"/>
              </a:solidFill>
              <a:effectLst/>
              <a:latin typeface="+mj-lt"/>
            </a:endParaRPr>
          </a:p>
        </p:txBody>
      </p:sp>
      <p:sp>
        <p:nvSpPr>
          <p:cNvPr id="11" name="Rectangle 284"/>
          <p:cNvSpPr>
            <a:spLocks noChangeArrowheads="1"/>
          </p:cNvSpPr>
          <p:nvPr/>
        </p:nvSpPr>
        <p:spPr bwMode="auto">
          <a:xfrm>
            <a:off x="6431300" y="6005183"/>
            <a:ext cx="54662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latin typeface="+mj-lt"/>
              </a:rPr>
              <a:t>2,000 Miles</a:t>
            </a:r>
            <a:endParaRPr kumimoji="0" lang="en-US" altLang="en-US" sz="800" b="1" i="0" u="none" strike="noStrike" cap="none" normalizeH="0" baseline="0" dirty="0">
              <a:ln>
                <a:noFill/>
              </a:ln>
              <a:solidFill>
                <a:schemeClr val="tx1"/>
              </a:solidFill>
              <a:effectLst/>
              <a:latin typeface="+mj-lt"/>
            </a:endParaRPr>
          </a:p>
        </p:txBody>
      </p:sp>
      <p:sp>
        <p:nvSpPr>
          <p:cNvPr id="12" name="Rectangle 284"/>
          <p:cNvSpPr>
            <a:spLocks noChangeArrowheads="1"/>
          </p:cNvSpPr>
          <p:nvPr/>
        </p:nvSpPr>
        <p:spPr bwMode="auto">
          <a:xfrm>
            <a:off x="5062658" y="6217301"/>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latin typeface="+mj-lt"/>
              </a:rPr>
              <a:t>0</a:t>
            </a:r>
            <a:endParaRPr kumimoji="0" lang="en-US" altLang="en-US" sz="800" b="1" i="0" u="none" strike="noStrike" cap="none" normalizeH="0" baseline="0" dirty="0">
              <a:ln>
                <a:noFill/>
              </a:ln>
              <a:solidFill>
                <a:schemeClr val="tx1"/>
              </a:solidFill>
              <a:effectLst/>
              <a:latin typeface="+mj-lt"/>
            </a:endParaRPr>
          </a:p>
        </p:txBody>
      </p:sp>
      <p:sp>
        <p:nvSpPr>
          <p:cNvPr id="13" name="Rectangle 284"/>
          <p:cNvSpPr>
            <a:spLocks noChangeArrowheads="1"/>
          </p:cNvSpPr>
          <p:nvPr/>
        </p:nvSpPr>
        <p:spPr bwMode="auto">
          <a:xfrm>
            <a:off x="5442374" y="6217301"/>
            <a:ext cx="25968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latin typeface="+mj-lt"/>
              </a:rPr>
              <a:t>1,000</a:t>
            </a:r>
            <a:endParaRPr kumimoji="0" lang="en-US" altLang="en-US" sz="800" b="1" i="0" u="none" strike="noStrike" cap="none" normalizeH="0" baseline="0" dirty="0">
              <a:ln>
                <a:noFill/>
              </a:ln>
              <a:solidFill>
                <a:schemeClr val="tx1"/>
              </a:solidFill>
              <a:effectLst/>
              <a:latin typeface="+mj-lt"/>
            </a:endParaRPr>
          </a:p>
        </p:txBody>
      </p:sp>
      <p:sp>
        <p:nvSpPr>
          <p:cNvPr id="14" name="Rectangle 284"/>
          <p:cNvSpPr>
            <a:spLocks noChangeArrowheads="1"/>
          </p:cNvSpPr>
          <p:nvPr/>
        </p:nvSpPr>
        <p:spPr bwMode="auto">
          <a:xfrm>
            <a:off x="5906865" y="6217301"/>
            <a:ext cx="82073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latin typeface="+mj-lt"/>
              </a:rPr>
              <a:t>2,000 Kilometers</a:t>
            </a:r>
            <a:endParaRPr kumimoji="0" lang="en-US" altLang="en-US" sz="800" b="1" i="0" u="none" strike="noStrike" cap="none" normalizeH="0" baseline="0" dirty="0">
              <a:ln>
                <a:noFill/>
              </a:ln>
              <a:solidFill>
                <a:schemeClr val="tx1"/>
              </a:solidFill>
              <a:effectLst/>
              <a:latin typeface="+mj-lt"/>
            </a:endParaRPr>
          </a:p>
        </p:txBody>
      </p:sp>
      <p:sp>
        <p:nvSpPr>
          <p:cNvPr id="15" name="Rectangle 289"/>
          <p:cNvSpPr>
            <a:spLocks noChangeArrowheads="1"/>
          </p:cNvSpPr>
          <p:nvPr/>
        </p:nvSpPr>
        <p:spPr bwMode="auto">
          <a:xfrm>
            <a:off x="2099929" y="2396927"/>
            <a:ext cx="9281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b="1" spc="100" dirty="0">
                <a:solidFill>
                  <a:srgbClr val="000000"/>
                </a:solidFill>
                <a:effectLst>
                  <a:glow rad="50800">
                    <a:schemeClr val="bg1">
                      <a:alpha val="70000"/>
                    </a:schemeClr>
                  </a:glow>
                </a:effectLst>
                <a:latin typeface="+mj-lt"/>
              </a:rPr>
              <a:t>NORTH</a:t>
            </a:r>
          </a:p>
          <a:p>
            <a:pPr lvl="0" algn="ctr"/>
            <a:r>
              <a:rPr lang="en-US" altLang="en-US" b="1" spc="100" dirty="0">
                <a:solidFill>
                  <a:srgbClr val="000000"/>
                </a:solidFill>
                <a:effectLst>
                  <a:glow rad="50800">
                    <a:schemeClr val="bg1">
                      <a:alpha val="70000"/>
                    </a:schemeClr>
                  </a:glow>
                </a:effectLst>
                <a:latin typeface="+mj-lt"/>
              </a:rPr>
              <a:t>AMERICA</a:t>
            </a:r>
            <a:endParaRPr kumimoji="0" lang="en-US" altLang="en-US" b="1" i="0" u="none" strike="noStrike" cap="none" spc="100" normalizeH="0" dirty="0">
              <a:ln>
                <a:noFill/>
              </a:ln>
              <a:solidFill>
                <a:schemeClr val="tx1"/>
              </a:solidFill>
              <a:effectLst>
                <a:glow rad="50800">
                  <a:schemeClr val="bg1">
                    <a:alpha val="70000"/>
                  </a:schemeClr>
                </a:glow>
              </a:effectLst>
              <a:latin typeface="+mj-lt"/>
            </a:endParaRPr>
          </a:p>
        </p:txBody>
      </p:sp>
      <p:sp>
        <p:nvSpPr>
          <p:cNvPr id="17" name="Rectangle 289"/>
          <p:cNvSpPr>
            <a:spLocks noChangeArrowheads="1"/>
          </p:cNvSpPr>
          <p:nvPr/>
        </p:nvSpPr>
        <p:spPr bwMode="auto">
          <a:xfrm>
            <a:off x="2963052" y="5824685"/>
            <a:ext cx="9281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b="1" spc="100" dirty="0">
                <a:solidFill>
                  <a:srgbClr val="000000"/>
                </a:solidFill>
                <a:effectLst>
                  <a:glow rad="50800">
                    <a:schemeClr val="bg1">
                      <a:alpha val="70000"/>
                    </a:schemeClr>
                  </a:glow>
                </a:effectLst>
                <a:latin typeface="+mj-lt"/>
              </a:rPr>
              <a:t>SOUTH</a:t>
            </a:r>
          </a:p>
          <a:p>
            <a:pPr lvl="0" algn="ctr"/>
            <a:r>
              <a:rPr lang="en-US" altLang="en-US" b="1" spc="100" dirty="0">
                <a:solidFill>
                  <a:srgbClr val="000000"/>
                </a:solidFill>
                <a:effectLst>
                  <a:glow rad="50800">
                    <a:schemeClr val="bg1">
                      <a:alpha val="70000"/>
                    </a:schemeClr>
                  </a:glow>
                </a:effectLst>
                <a:latin typeface="+mj-lt"/>
              </a:rPr>
              <a:t>AMERICA</a:t>
            </a:r>
            <a:endParaRPr kumimoji="0" lang="en-US" altLang="en-US" b="1" i="0" u="none" strike="noStrike" cap="none" spc="100" normalizeH="0" dirty="0">
              <a:ln>
                <a:noFill/>
              </a:ln>
              <a:solidFill>
                <a:schemeClr val="tx1"/>
              </a:solidFill>
              <a:effectLst>
                <a:glow rad="50800">
                  <a:schemeClr val="bg1">
                    <a:alpha val="70000"/>
                  </a:schemeClr>
                </a:glow>
              </a:effectLst>
              <a:latin typeface="+mj-lt"/>
            </a:endParaRPr>
          </a:p>
        </p:txBody>
      </p:sp>
      <p:sp>
        <p:nvSpPr>
          <p:cNvPr id="18" name="Rectangle 289"/>
          <p:cNvSpPr>
            <a:spLocks noChangeArrowheads="1"/>
          </p:cNvSpPr>
          <p:nvPr/>
        </p:nvSpPr>
        <p:spPr bwMode="auto">
          <a:xfrm>
            <a:off x="2073011" y="4625400"/>
            <a:ext cx="5899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200" b="1" spc="100" dirty="0">
                <a:solidFill>
                  <a:srgbClr val="000000"/>
                </a:solidFill>
                <a:effectLst>
                  <a:glow rad="50800">
                    <a:schemeClr val="bg1">
                      <a:alpha val="70000"/>
                    </a:schemeClr>
                  </a:glow>
                </a:effectLst>
                <a:latin typeface="+mj-lt"/>
              </a:rPr>
              <a:t>WEST</a:t>
            </a:r>
          </a:p>
          <a:p>
            <a:pPr lvl="0" algn="ctr"/>
            <a:r>
              <a:rPr lang="en-US" altLang="en-US" sz="1200" b="1" spc="100" dirty="0">
                <a:solidFill>
                  <a:srgbClr val="000000"/>
                </a:solidFill>
                <a:effectLst>
                  <a:glow rad="50800">
                    <a:schemeClr val="bg1">
                      <a:alpha val="70000"/>
                    </a:schemeClr>
                  </a:glow>
                </a:effectLst>
                <a:latin typeface="+mj-lt"/>
              </a:rPr>
              <a:t>INDIES</a:t>
            </a:r>
            <a:endParaRPr kumimoji="0" lang="en-US" altLang="en-US" sz="1200" b="1" i="0" u="none" strike="noStrike" cap="none" spc="100" normalizeH="0" dirty="0">
              <a:ln>
                <a:noFill/>
              </a:ln>
              <a:solidFill>
                <a:schemeClr val="tx1"/>
              </a:solidFill>
              <a:effectLst>
                <a:glow rad="50800">
                  <a:schemeClr val="bg1">
                    <a:alpha val="70000"/>
                  </a:schemeClr>
                </a:glow>
              </a:effectLst>
              <a:latin typeface="+mj-lt"/>
            </a:endParaRPr>
          </a:p>
        </p:txBody>
      </p:sp>
      <p:sp>
        <p:nvSpPr>
          <p:cNvPr id="19" name="Rectangle 289"/>
          <p:cNvSpPr>
            <a:spLocks noChangeArrowheads="1"/>
          </p:cNvSpPr>
          <p:nvPr/>
        </p:nvSpPr>
        <p:spPr bwMode="auto">
          <a:xfrm>
            <a:off x="6136896" y="4392678"/>
            <a:ext cx="75501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b="1" spc="100" dirty="0">
                <a:solidFill>
                  <a:srgbClr val="000000"/>
                </a:solidFill>
                <a:effectLst>
                  <a:glow rad="50800">
                    <a:schemeClr val="bg1">
                      <a:alpha val="70000"/>
                    </a:schemeClr>
                  </a:glow>
                </a:effectLst>
                <a:latin typeface="+mj-lt"/>
              </a:rPr>
              <a:t>AFRICA</a:t>
            </a:r>
            <a:endParaRPr kumimoji="0" lang="en-US" altLang="en-US" b="1" i="0" u="none" strike="noStrike" cap="none" spc="100" normalizeH="0" dirty="0">
              <a:ln>
                <a:noFill/>
              </a:ln>
              <a:solidFill>
                <a:schemeClr val="tx1"/>
              </a:solidFill>
              <a:effectLst>
                <a:glow rad="50800">
                  <a:schemeClr val="bg1">
                    <a:alpha val="70000"/>
                  </a:schemeClr>
                </a:glow>
              </a:effectLst>
              <a:latin typeface="+mj-lt"/>
            </a:endParaRPr>
          </a:p>
        </p:txBody>
      </p:sp>
      <p:sp>
        <p:nvSpPr>
          <p:cNvPr id="20" name="Rectangle 289"/>
          <p:cNvSpPr>
            <a:spLocks noChangeArrowheads="1"/>
          </p:cNvSpPr>
          <p:nvPr/>
        </p:nvSpPr>
        <p:spPr bwMode="auto">
          <a:xfrm>
            <a:off x="6234308" y="2893441"/>
            <a:ext cx="8367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b="1" spc="100" dirty="0">
                <a:solidFill>
                  <a:srgbClr val="000000"/>
                </a:solidFill>
                <a:effectLst>
                  <a:glow rad="50800">
                    <a:schemeClr val="bg1">
                      <a:alpha val="70000"/>
                    </a:schemeClr>
                  </a:glow>
                </a:effectLst>
                <a:latin typeface="+mj-lt"/>
              </a:rPr>
              <a:t>EUROPE</a:t>
            </a:r>
            <a:endParaRPr kumimoji="0" lang="en-US" altLang="en-US" b="1" i="0" u="none" strike="noStrike" cap="none" spc="100" normalizeH="0" dirty="0">
              <a:ln>
                <a:noFill/>
              </a:ln>
              <a:solidFill>
                <a:schemeClr val="tx1"/>
              </a:solidFill>
              <a:effectLst>
                <a:glow rad="50800">
                  <a:schemeClr val="bg1">
                    <a:alpha val="70000"/>
                  </a:schemeClr>
                </a:glow>
              </a:effectLst>
              <a:latin typeface="+mj-lt"/>
            </a:endParaRPr>
          </a:p>
        </p:txBody>
      </p:sp>
      <p:sp>
        <p:nvSpPr>
          <p:cNvPr id="21" name="Rectangle 289"/>
          <p:cNvSpPr>
            <a:spLocks noChangeArrowheads="1"/>
          </p:cNvSpPr>
          <p:nvPr/>
        </p:nvSpPr>
        <p:spPr bwMode="auto">
          <a:xfrm rot="20670391">
            <a:off x="4185565" y="2720992"/>
            <a:ext cx="3799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200" b="1" i="1" spc="100" dirty="0">
                <a:solidFill>
                  <a:srgbClr val="009CBA"/>
                </a:solidFill>
                <a:effectLst>
                  <a:glow rad="38100">
                    <a:schemeClr val="bg1">
                      <a:alpha val="70000"/>
                    </a:schemeClr>
                  </a:glow>
                </a:effectLst>
                <a:latin typeface="+mj-lt"/>
              </a:rPr>
              <a:t>Rum</a:t>
            </a:r>
            <a:endParaRPr kumimoji="0" lang="en-US" altLang="en-US" sz="1200" b="1" i="1" u="none" strike="noStrike" cap="none" spc="100" normalizeH="0" dirty="0">
              <a:ln>
                <a:noFill/>
              </a:ln>
              <a:solidFill>
                <a:srgbClr val="009CBA"/>
              </a:solidFill>
              <a:effectLst>
                <a:glow rad="38100">
                  <a:schemeClr val="bg1">
                    <a:alpha val="70000"/>
                  </a:schemeClr>
                </a:glow>
              </a:effectLst>
              <a:latin typeface="+mj-lt"/>
            </a:endParaRPr>
          </a:p>
        </p:txBody>
      </p:sp>
      <p:sp>
        <p:nvSpPr>
          <p:cNvPr id="22" name="Rectangle 289"/>
          <p:cNvSpPr>
            <a:spLocks noChangeArrowheads="1"/>
          </p:cNvSpPr>
          <p:nvPr/>
        </p:nvSpPr>
        <p:spPr bwMode="auto">
          <a:xfrm rot="19695230">
            <a:off x="3793294" y="3609928"/>
            <a:ext cx="66011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200" b="1" i="1" spc="-30" dirty="0">
                <a:solidFill>
                  <a:srgbClr val="7B509F"/>
                </a:solidFill>
                <a:effectLst>
                  <a:glow rad="38100">
                    <a:schemeClr val="bg1">
                      <a:alpha val="70000"/>
                    </a:schemeClr>
                  </a:glow>
                </a:effectLst>
                <a:latin typeface="+mj-lt"/>
              </a:rPr>
              <a:t>Molasses</a:t>
            </a:r>
            <a:endParaRPr kumimoji="0" lang="en-US" altLang="en-US" sz="1200" b="1" i="1" u="none" strike="noStrike" cap="none" spc="-30" normalizeH="0" dirty="0">
              <a:ln>
                <a:noFill/>
              </a:ln>
              <a:solidFill>
                <a:srgbClr val="7B509F"/>
              </a:solidFill>
              <a:effectLst>
                <a:glow rad="38100">
                  <a:schemeClr val="bg1">
                    <a:alpha val="70000"/>
                  </a:schemeClr>
                </a:glow>
              </a:effectLst>
              <a:latin typeface="+mj-lt"/>
            </a:endParaRPr>
          </a:p>
        </p:txBody>
      </p:sp>
      <p:sp>
        <p:nvSpPr>
          <p:cNvPr id="23" name="Rectangle 289"/>
          <p:cNvSpPr>
            <a:spLocks noChangeArrowheads="1"/>
          </p:cNvSpPr>
          <p:nvPr/>
        </p:nvSpPr>
        <p:spPr bwMode="auto">
          <a:xfrm rot="5400000">
            <a:off x="2534310" y="3986246"/>
            <a:ext cx="66011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200" b="1" i="1" spc="-30" dirty="0">
                <a:solidFill>
                  <a:srgbClr val="009CBA"/>
                </a:solidFill>
                <a:effectLst>
                  <a:glow rad="38100">
                    <a:schemeClr val="bg1">
                      <a:alpha val="70000"/>
                    </a:schemeClr>
                  </a:glow>
                </a:effectLst>
                <a:latin typeface="+mj-lt"/>
              </a:rPr>
              <a:t>Molasses</a:t>
            </a:r>
            <a:endParaRPr kumimoji="0" lang="en-US" altLang="en-US" sz="1200" b="1" i="1" u="none" strike="noStrike" cap="none" spc="-30" normalizeH="0" dirty="0">
              <a:ln>
                <a:noFill/>
              </a:ln>
              <a:solidFill>
                <a:srgbClr val="009CBA"/>
              </a:solidFill>
              <a:effectLst>
                <a:glow rad="38100">
                  <a:schemeClr val="bg1">
                    <a:alpha val="70000"/>
                  </a:schemeClr>
                </a:glow>
              </a:effectLst>
              <a:latin typeface="+mj-lt"/>
            </a:endParaRPr>
          </a:p>
        </p:txBody>
      </p:sp>
      <p:sp>
        <p:nvSpPr>
          <p:cNvPr id="24" name="Rectangle 289"/>
          <p:cNvSpPr>
            <a:spLocks noChangeArrowheads="1"/>
          </p:cNvSpPr>
          <p:nvPr/>
        </p:nvSpPr>
        <p:spPr bwMode="auto">
          <a:xfrm rot="985900">
            <a:off x="4255986" y="5056394"/>
            <a:ext cx="46262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200" b="1" i="1" spc="-30" dirty="0">
                <a:solidFill>
                  <a:srgbClr val="7B509F"/>
                </a:solidFill>
                <a:effectLst>
                  <a:glow rad="38100">
                    <a:schemeClr val="bg1">
                      <a:alpha val="70000"/>
                    </a:schemeClr>
                  </a:glow>
                </a:effectLst>
                <a:latin typeface="+mj-lt"/>
              </a:rPr>
              <a:t>Slaves</a:t>
            </a:r>
            <a:endParaRPr kumimoji="0" lang="en-US" altLang="en-US" sz="1200" b="1" i="1" u="none" strike="noStrike" cap="none" spc="-30" normalizeH="0" dirty="0">
              <a:ln>
                <a:noFill/>
              </a:ln>
              <a:solidFill>
                <a:srgbClr val="7B509F"/>
              </a:solidFill>
              <a:effectLst>
                <a:glow rad="38100">
                  <a:schemeClr val="bg1">
                    <a:alpha val="70000"/>
                  </a:schemeClr>
                </a:glow>
              </a:effectLst>
              <a:latin typeface="+mj-lt"/>
            </a:endParaRPr>
          </a:p>
        </p:txBody>
      </p:sp>
      <p:sp>
        <p:nvSpPr>
          <p:cNvPr id="25" name="Rectangle 289"/>
          <p:cNvSpPr>
            <a:spLocks noChangeArrowheads="1"/>
          </p:cNvSpPr>
          <p:nvPr/>
        </p:nvSpPr>
        <p:spPr bwMode="auto">
          <a:xfrm>
            <a:off x="6293538" y="4952333"/>
            <a:ext cx="5386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200" b="1" dirty="0">
                <a:solidFill>
                  <a:srgbClr val="000000"/>
                </a:solidFill>
                <a:effectLst>
                  <a:glow rad="38100">
                    <a:schemeClr val="bg1">
                      <a:alpha val="70000"/>
                    </a:schemeClr>
                  </a:glow>
                </a:effectLst>
                <a:latin typeface="+mj-lt"/>
              </a:rPr>
              <a:t>GOLD</a:t>
            </a:r>
          </a:p>
          <a:p>
            <a:pPr lvl="0" algn="ctr"/>
            <a:r>
              <a:rPr lang="en-US" altLang="en-US" sz="1200" b="1" dirty="0">
                <a:solidFill>
                  <a:srgbClr val="000000"/>
                </a:solidFill>
                <a:effectLst>
                  <a:glow rad="38100">
                    <a:schemeClr val="bg1">
                      <a:alpha val="70000"/>
                    </a:schemeClr>
                  </a:glow>
                </a:effectLst>
                <a:latin typeface="+mj-lt"/>
              </a:rPr>
              <a:t>COAST</a:t>
            </a:r>
            <a:endParaRPr kumimoji="0" lang="en-US" altLang="en-US" sz="1200" b="1" i="0" u="none" strike="noStrike" cap="none" normalizeH="0" dirty="0">
              <a:ln>
                <a:noFill/>
              </a:ln>
              <a:solidFill>
                <a:schemeClr val="tx1"/>
              </a:solidFill>
              <a:effectLst>
                <a:glow rad="38100">
                  <a:schemeClr val="bg1">
                    <a:alpha val="70000"/>
                  </a:schemeClr>
                </a:glow>
              </a:effectLst>
              <a:latin typeface="+mj-lt"/>
            </a:endParaRPr>
          </a:p>
        </p:txBody>
      </p:sp>
      <p:sp>
        <p:nvSpPr>
          <p:cNvPr id="26" name="Rectangle 289"/>
          <p:cNvSpPr>
            <a:spLocks noChangeArrowheads="1"/>
          </p:cNvSpPr>
          <p:nvPr/>
        </p:nvSpPr>
        <p:spPr bwMode="auto">
          <a:xfrm rot="16788559">
            <a:off x="4819395" y="4004983"/>
            <a:ext cx="97783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200" b="1" i="1" spc="-30" dirty="0">
                <a:solidFill>
                  <a:srgbClr val="7B509F"/>
                </a:solidFill>
                <a:effectLst>
                  <a:glow rad="25400">
                    <a:schemeClr val="bg1">
                      <a:alpha val="70000"/>
                    </a:schemeClr>
                  </a:glow>
                </a:effectLst>
                <a:latin typeface="+mj-lt"/>
              </a:rPr>
              <a:t>Cloth, trinkets</a:t>
            </a:r>
            <a:endParaRPr kumimoji="0" lang="en-US" altLang="en-US" sz="1200" b="1" i="1" u="none" strike="noStrike" cap="none" spc="-30" normalizeH="0" dirty="0">
              <a:ln>
                <a:noFill/>
              </a:ln>
              <a:solidFill>
                <a:srgbClr val="7B509F"/>
              </a:solidFill>
              <a:effectLst>
                <a:glow rad="25400">
                  <a:schemeClr val="bg1">
                    <a:alpha val="70000"/>
                  </a:schemeClr>
                </a:glow>
              </a:effectLst>
              <a:latin typeface="+mj-lt"/>
            </a:endParaRPr>
          </a:p>
        </p:txBody>
      </p:sp>
      <p:sp>
        <p:nvSpPr>
          <p:cNvPr id="27" name="Rectangle 289"/>
          <p:cNvSpPr>
            <a:spLocks noChangeArrowheads="1"/>
          </p:cNvSpPr>
          <p:nvPr/>
        </p:nvSpPr>
        <p:spPr bwMode="auto">
          <a:xfrm>
            <a:off x="6169753" y="2390531"/>
            <a:ext cx="6235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200" b="1" dirty="0">
                <a:solidFill>
                  <a:srgbClr val="000000"/>
                </a:solidFill>
                <a:effectLst>
                  <a:glow rad="38100">
                    <a:schemeClr val="bg1">
                      <a:alpha val="70000"/>
                    </a:schemeClr>
                  </a:glow>
                </a:effectLst>
                <a:latin typeface="+mj-lt"/>
              </a:rPr>
              <a:t>GREAT</a:t>
            </a:r>
          </a:p>
          <a:p>
            <a:pPr lvl="0"/>
            <a:r>
              <a:rPr lang="en-US" altLang="en-US" sz="1200" b="1" dirty="0">
                <a:solidFill>
                  <a:srgbClr val="000000"/>
                </a:solidFill>
                <a:effectLst>
                  <a:glow rad="38100">
                    <a:schemeClr val="bg1">
                      <a:alpha val="70000"/>
                    </a:schemeClr>
                  </a:glow>
                </a:effectLst>
                <a:latin typeface="+mj-lt"/>
              </a:rPr>
              <a:t>BRITAIN</a:t>
            </a:r>
            <a:endParaRPr kumimoji="0" lang="en-US" altLang="en-US" sz="1200" b="1" i="0" u="none" strike="noStrike" cap="none" normalizeH="0" dirty="0">
              <a:ln>
                <a:noFill/>
              </a:ln>
              <a:solidFill>
                <a:schemeClr val="tx1"/>
              </a:solidFill>
              <a:effectLst>
                <a:glow rad="38100">
                  <a:schemeClr val="bg1">
                    <a:alpha val="70000"/>
                  </a:schemeClr>
                </a:glow>
              </a:effectLst>
              <a:latin typeface="+mj-lt"/>
            </a:endParaRPr>
          </a:p>
        </p:txBody>
      </p:sp>
      <p:sp>
        <p:nvSpPr>
          <p:cNvPr id="28" name="Rectangle 289"/>
          <p:cNvSpPr>
            <a:spLocks noChangeArrowheads="1"/>
          </p:cNvSpPr>
          <p:nvPr/>
        </p:nvSpPr>
        <p:spPr bwMode="auto">
          <a:xfrm>
            <a:off x="2573006" y="6014707"/>
            <a:ext cx="1154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100" b="1" i="1" spc="100" dirty="0">
                <a:solidFill>
                  <a:srgbClr val="000000"/>
                </a:solidFill>
                <a:effectLst/>
                <a:latin typeface="+mj-lt"/>
              </a:rPr>
              <a:t>N</a:t>
            </a:r>
            <a:endParaRPr kumimoji="0" lang="en-US" altLang="en-US" sz="1100" b="1" i="1" u="none" strike="noStrike" cap="none" spc="100" normalizeH="0" dirty="0">
              <a:ln>
                <a:noFill/>
              </a:ln>
              <a:solidFill>
                <a:schemeClr val="tx1"/>
              </a:solidFill>
              <a:effectLst/>
              <a:latin typeface="+mj-lt"/>
            </a:endParaRPr>
          </a:p>
        </p:txBody>
      </p:sp>
      <p:sp>
        <p:nvSpPr>
          <p:cNvPr id="29" name="Rectangle 289"/>
          <p:cNvSpPr>
            <a:spLocks noChangeArrowheads="1"/>
          </p:cNvSpPr>
          <p:nvPr/>
        </p:nvSpPr>
        <p:spPr bwMode="auto">
          <a:xfrm>
            <a:off x="3741505" y="4339338"/>
            <a:ext cx="99867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b="1" i="1" spc="100" dirty="0">
                <a:solidFill>
                  <a:srgbClr val="009CBA"/>
                </a:solidFill>
                <a:effectLst/>
                <a:latin typeface="+mj-lt"/>
              </a:rPr>
              <a:t>ATLANTIC</a:t>
            </a:r>
          </a:p>
          <a:p>
            <a:pPr lvl="0" algn="ctr"/>
            <a:r>
              <a:rPr lang="en-US" altLang="en-US" b="1" i="1" spc="100" dirty="0">
                <a:solidFill>
                  <a:srgbClr val="009CBA"/>
                </a:solidFill>
                <a:effectLst/>
                <a:latin typeface="+mj-lt"/>
              </a:rPr>
              <a:t>OCEAN</a:t>
            </a:r>
            <a:endParaRPr kumimoji="0" lang="en-US" altLang="en-US" b="1" i="1" u="none" strike="noStrike" cap="none" spc="100" normalizeH="0" dirty="0">
              <a:ln>
                <a:noFill/>
              </a:ln>
              <a:solidFill>
                <a:srgbClr val="009CBA"/>
              </a:solidFill>
              <a:effectLst/>
              <a:latin typeface="+mj-lt"/>
            </a:endParaRPr>
          </a:p>
        </p:txBody>
      </p:sp>
    </p:spTree>
    <p:extLst>
      <p:ext uri="{BB962C8B-B14F-4D97-AF65-F5344CB8AC3E}">
        <p14:creationId xmlns:p14="http://schemas.microsoft.com/office/powerpoint/2010/main" val="3960695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532421" cy="1097279"/>
          </a:xfrm>
        </p:spPr>
        <p:txBody>
          <a:bodyPr/>
          <a:lstStyle/>
          <a:p>
            <a:r>
              <a:rPr lang="en-US" sz="3400" dirty="0"/>
              <a:t>7.2.2 Internal Migration of African Americans </a:t>
            </a:r>
            <a:r>
              <a:rPr lang="en-US" sz="2000" b="0" dirty="0"/>
              <a:t>(1 of 5)</a:t>
            </a:r>
          </a:p>
        </p:txBody>
      </p:sp>
      <p:sp>
        <p:nvSpPr>
          <p:cNvPr id="8" name="Content Placeholder 7"/>
          <p:cNvSpPr>
            <a:spLocks noGrp="1"/>
          </p:cNvSpPr>
          <p:nvPr>
            <p:ph sz="quarter" idx="13"/>
          </p:nvPr>
        </p:nvSpPr>
        <p:spPr>
          <a:xfrm>
            <a:off x="457199" y="1556326"/>
            <a:ext cx="8446655" cy="4434275"/>
          </a:xfrm>
        </p:spPr>
        <p:txBody>
          <a:bodyPr/>
          <a:lstStyle/>
          <a:p>
            <a:pPr indent="-256032"/>
            <a:r>
              <a:rPr lang="en-US" altLang="en-US" dirty="0"/>
              <a:t>African Americans displayed two distinctive internal migration patterns within the United States during the 20</a:t>
            </a:r>
            <a:r>
              <a:rPr lang="en-US" altLang="en-US" baseline="30000" dirty="0"/>
              <a:t>th</a:t>
            </a:r>
            <a:r>
              <a:rPr lang="en-US" altLang="en-US" dirty="0"/>
              <a:t> century:</a:t>
            </a:r>
          </a:p>
          <a:p>
            <a:pPr marL="740664" lvl="1" indent="-429768">
              <a:buFont typeface="+mj-lt"/>
              <a:buAutoNum type="arabicPeriod"/>
            </a:pPr>
            <a:r>
              <a:rPr lang="en-US" altLang="en-US" dirty="0"/>
              <a:t>Interregional migration from the U.S. South to northern cities during the first half of the 20</a:t>
            </a:r>
            <a:r>
              <a:rPr lang="en-US" altLang="en-US" baseline="30000" dirty="0"/>
              <a:t>th </a:t>
            </a:r>
            <a:r>
              <a:rPr lang="en-US" altLang="en-US" dirty="0"/>
              <a:t>century</a:t>
            </a:r>
          </a:p>
          <a:p>
            <a:pPr marL="740664" lvl="1" indent="-429768">
              <a:buFont typeface="+mj-lt"/>
              <a:buAutoNum type="arabicPeriod"/>
            </a:pPr>
            <a:r>
              <a:rPr lang="en-US" altLang="en-US" dirty="0"/>
              <a:t>Intraregional migration from the inner city to outer city and inner suburban neighborhoods during the second half of the 20</a:t>
            </a:r>
            <a:r>
              <a:rPr lang="en-US" altLang="en-US" baseline="30000" dirty="0"/>
              <a:t>th</a:t>
            </a:r>
            <a:r>
              <a:rPr lang="en-US" altLang="en-US" dirty="0"/>
              <a:t> century. This coincided with “white flight” to the outer suburbs and was hastened by the practices of </a:t>
            </a:r>
            <a:r>
              <a:rPr lang="en-US" altLang="en-US" b="1" dirty="0"/>
              <a:t>blockbusting</a:t>
            </a:r>
            <a:r>
              <a:rPr lang="en-US" altLang="en-US" dirty="0"/>
              <a:t> and </a:t>
            </a:r>
            <a:r>
              <a:rPr lang="en-US" altLang="en-US" b="1" dirty="0"/>
              <a:t>redlining</a:t>
            </a:r>
          </a:p>
        </p:txBody>
      </p:sp>
    </p:spTree>
    <p:extLst>
      <p:ext uri="{BB962C8B-B14F-4D97-AF65-F5344CB8AC3E}">
        <p14:creationId xmlns:p14="http://schemas.microsoft.com/office/powerpoint/2010/main" val="1118206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556171" cy="1097279"/>
          </a:xfrm>
        </p:spPr>
        <p:txBody>
          <a:bodyPr/>
          <a:lstStyle/>
          <a:p>
            <a:r>
              <a:rPr lang="en-US" sz="3400" dirty="0"/>
              <a:t>7.2.2 Internal Migration of African Americans </a:t>
            </a:r>
            <a:r>
              <a:rPr lang="en-US" sz="2000" b="0" dirty="0"/>
              <a:t>(2 of 5)</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6"/>
            <a:ext cx="8556170" cy="1097974"/>
          </a:xfrm>
        </p:spPr>
        <p:txBody>
          <a:bodyPr/>
          <a:lstStyle/>
          <a:p>
            <a:pPr marL="432" indent="0">
              <a:buNone/>
            </a:pPr>
            <a:r>
              <a:rPr lang="en-US" sz="2200" b="1" dirty="0"/>
              <a:t>Figure 7-27: </a:t>
            </a:r>
            <a:r>
              <a:rPr lang="en-US" sz="2200" dirty="0"/>
              <a:t>Statue honoring African Americans who migrated to Chicago in the early 20</a:t>
            </a:r>
            <a:r>
              <a:rPr lang="en-US" sz="2200" baseline="30000" dirty="0"/>
              <a:t>th</a:t>
            </a:r>
            <a:r>
              <a:rPr lang="en-US" sz="2200" dirty="0"/>
              <a:t> century. It stands at the entrance to the Bronzeville neighborhood, where most African Americans lived then.</a:t>
            </a:r>
          </a:p>
        </p:txBody>
      </p:sp>
      <p:pic>
        <p:nvPicPr>
          <p:cNvPr id="4" name="Picture 3" descr="A statue honoring African Americans who migrated to Chicago.">
            <a:extLst>
              <a:ext uri="{FF2B5EF4-FFF2-40B4-BE49-F238E27FC236}">
                <a16:creationId xmlns:a16="http://schemas.microsoft.com/office/drawing/2014/main" id="{B757FA54-6E20-43CB-97B2-8BB524B47762}"/>
              </a:ext>
            </a:extLst>
          </p:cNvPr>
          <p:cNvPicPr>
            <a:picLocks noChangeAspect="1"/>
          </p:cNvPicPr>
          <p:nvPr/>
        </p:nvPicPr>
        <p:blipFill>
          <a:blip r:embed="rId2"/>
          <a:stretch>
            <a:fillRect/>
          </a:stretch>
        </p:blipFill>
        <p:spPr>
          <a:xfrm>
            <a:off x="1733971" y="2746281"/>
            <a:ext cx="6006258" cy="3543693"/>
          </a:xfrm>
          <a:prstGeom prst="rect">
            <a:avLst/>
          </a:prstGeom>
        </p:spPr>
      </p:pic>
    </p:spTree>
    <p:extLst>
      <p:ext uri="{BB962C8B-B14F-4D97-AF65-F5344CB8AC3E}">
        <p14:creationId xmlns:p14="http://schemas.microsoft.com/office/powerpoint/2010/main" val="2289890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556171" cy="1097279"/>
          </a:xfrm>
        </p:spPr>
        <p:txBody>
          <a:bodyPr/>
          <a:lstStyle/>
          <a:p>
            <a:r>
              <a:rPr lang="en-US" sz="3400" dirty="0"/>
              <a:t>7.2.2 Internal Migration of African Americans </a:t>
            </a:r>
            <a:r>
              <a:rPr lang="en-US" sz="2000" b="0" dirty="0"/>
              <a:t>(3 of 5)</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6"/>
            <a:ext cx="8280400" cy="1110674"/>
          </a:xfrm>
        </p:spPr>
        <p:txBody>
          <a:bodyPr/>
          <a:lstStyle/>
          <a:p>
            <a:pPr marL="432" indent="0">
              <a:buNone/>
            </a:pPr>
            <a:r>
              <a:rPr lang="en-US" sz="2200" b="1" dirty="0"/>
              <a:t>Figure 7-26: </a:t>
            </a:r>
            <a:r>
              <a:rPr lang="en-US" sz="2200" dirty="0"/>
              <a:t>African Americans migrated out of agricultural lands in the South to large cities in the North and West in the 1910s and 1920s and again in the 1940s and 1950s.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365" y="2627542"/>
            <a:ext cx="7129270" cy="3690509"/>
          </a:xfrm>
          <a:prstGeom prst="rect">
            <a:avLst/>
          </a:prstGeom>
        </p:spPr>
      </p:pic>
      <p:sp>
        <p:nvSpPr>
          <p:cNvPr id="8" name="Rectangle 289"/>
          <p:cNvSpPr>
            <a:spLocks noChangeArrowheads="1"/>
          </p:cNvSpPr>
          <p:nvPr/>
        </p:nvSpPr>
        <p:spPr bwMode="auto">
          <a:xfrm>
            <a:off x="999674" y="4624036"/>
            <a:ext cx="687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r"/>
            <a:r>
              <a:rPr lang="en-US" altLang="en-US" sz="1200" b="1" spc="100" dirty="0">
                <a:solidFill>
                  <a:srgbClr val="000000"/>
                </a:solidFill>
                <a:effectLst>
                  <a:glow rad="38100">
                    <a:schemeClr val="bg1">
                      <a:alpha val="70000"/>
                    </a:schemeClr>
                  </a:glow>
                </a:effectLst>
                <a:latin typeface="+mj-lt"/>
              </a:rPr>
              <a:t>Los</a:t>
            </a:r>
          </a:p>
          <a:p>
            <a:pPr lvl="0" algn="r"/>
            <a:r>
              <a:rPr lang="en-US" altLang="en-US" sz="1200" b="1" spc="100" dirty="0">
                <a:solidFill>
                  <a:srgbClr val="000000"/>
                </a:solidFill>
                <a:effectLst>
                  <a:glow rad="38100">
                    <a:schemeClr val="bg1">
                      <a:alpha val="70000"/>
                    </a:schemeClr>
                  </a:glow>
                </a:effectLst>
                <a:latin typeface="+mj-lt"/>
              </a:rPr>
              <a:t>Angeles</a:t>
            </a:r>
            <a:endParaRPr kumimoji="0" lang="en-US" altLang="en-US" sz="1200" b="1" i="0" u="none" strike="noStrike" cap="none" spc="100" normalizeH="0" dirty="0">
              <a:ln>
                <a:noFill/>
              </a:ln>
              <a:solidFill>
                <a:schemeClr val="tx1"/>
              </a:solidFill>
              <a:effectLst>
                <a:glow rad="38100">
                  <a:schemeClr val="bg1">
                    <a:alpha val="70000"/>
                  </a:schemeClr>
                </a:glow>
              </a:effectLst>
              <a:latin typeface="+mj-lt"/>
            </a:endParaRPr>
          </a:p>
        </p:txBody>
      </p:sp>
      <p:sp>
        <p:nvSpPr>
          <p:cNvPr id="9" name="Rectangle 289"/>
          <p:cNvSpPr>
            <a:spLocks noChangeArrowheads="1"/>
          </p:cNvSpPr>
          <p:nvPr/>
        </p:nvSpPr>
        <p:spPr bwMode="auto">
          <a:xfrm>
            <a:off x="1461938" y="3852639"/>
            <a:ext cx="8415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200" b="1" spc="100" dirty="0">
                <a:solidFill>
                  <a:srgbClr val="000000"/>
                </a:solidFill>
                <a:effectLst>
                  <a:glow rad="38100">
                    <a:schemeClr val="bg1">
                      <a:alpha val="70000"/>
                    </a:schemeClr>
                  </a:glow>
                </a:effectLst>
                <a:latin typeface="+mj-lt"/>
              </a:rPr>
              <a:t>San</a:t>
            </a:r>
          </a:p>
          <a:p>
            <a:pPr lvl="0"/>
            <a:r>
              <a:rPr lang="en-US" altLang="en-US" sz="1200" b="1" spc="100" dirty="0">
                <a:effectLst>
                  <a:glow rad="38100">
                    <a:schemeClr val="bg1">
                      <a:alpha val="70000"/>
                    </a:schemeClr>
                  </a:glow>
                </a:effectLst>
                <a:latin typeface="+mj-lt"/>
              </a:rPr>
              <a:t>Francisco</a:t>
            </a:r>
            <a:endParaRPr kumimoji="0" lang="en-US" altLang="en-US" sz="1200" b="1" i="0" u="none" strike="noStrike" cap="none" spc="100" normalizeH="0" dirty="0">
              <a:ln>
                <a:noFill/>
              </a:ln>
              <a:solidFill>
                <a:schemeClr val="tx1"/>
              </a:solidFill>
              <a:effectLst>
                <a:glow rad="38100">
                  <a:schemeClr val="bg1">
                    <a:alpha val="70000"/>
                  </a:schemeClr>
                </a:glow>
              </a:effectLst>
              <a:latin typeface="+mj-lt"/>
            </a:endParaRPr>
          </a:p>
        </p:txBody>
      </p:sp>
      <p:sp>
        <p:nvSpPr>
          <p:cNvPr id="10" name="Rectangle 289"/>
          <p:cNvSpPr>
            <a:spLocks noChangeArrowheads="1"/>
          </p:cNvSpPr>
          <p:nvPr/>
        </p:nvSpPr>
        <p:spPr bwMode="auto">
          <a:xfrm>
            <a:off x="2201713" y="3852639"/>
            <a:ext cx="53219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300" b="1" spc="100" dirty="0">
                <a:solidFill>
                  <a:srgbClr val="000000"/>
                </a:solidFill>
                <a:effectLst>
                  <a:glow rad="38100">
                    <a:srgbClr val="EBC4A6"/>
                  </a:glow>
                </a:effectLst>
                <a:latin typeface="+mj-lt"/>
              </a:rPr>
              <a:t>WEST</a:t>
            </a:r>
            <a:endParaRPr kumimoji="0" lang="en-US" altLang="en-US" sz="1300" b="1" i="0" u="none" strike="noStrike" cap="none" spc="100" normalizeH="0" dirty="0">
              <a:ln>
                <a:noFill/>
              </a:ln>
              <a:solidFill>
                <a:schemeClr val="tx1"/>
              </a:solidFill>
              <a:effectLst>
                <a:glow rad="38100">
                  <a:srgbClr val="EBC4A6"/>
                </a:glow>
              </a:effectLst>
              <a:latin typeface="+mj-lt"/>
            </a:endParaRPr>
          </a:p>
        </p:txBody>
      </p:sp>
      <p:sp>
        <p:nvSpPr>
          <p:cNvPr id="11" name="Rectangle 289"/>
          <p:cNvSpPr>
            <a:spLocks noChangeArrowheads="1"/>
          </p:cNvSpPr>
          <p:nvPr/>
        </p:nvSpPr>
        <p:spPr bwMode="auto">
          <a:xfrm>
            <a:off x="3659832" y="3264567"/>
            <a:ext cx="8864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300" b="1" spc="100" dirty="0">
                <a:solidFill>
                  <a:srgbClr val="000000"/>
                </a:solidFill>
                <a:effectLst>
                  <a:glow rad="38100">
                    <a:srgbClr val="FFDA93"/>
                  </a:glow>
                </a:effectLst>
                <a:latin typeface="+mj-lt"/>
              </a:rPr>
              <a:t>WEST</a:t>
            </a:r>
          </a:p>
          <a:p>
            <a:pPr lvl="0" algn="ctr"/>
            <a:r>
              <a:rPr lang="en-US" altLang="en-US" sz="1300" b="1" spc="100" dirty="0">
                <a:solidFill>
                  <a:srgbClr val="000000"/>
                </a:solidFill>
                <a:effectLst>
                  <a:glow rad="38100">
                    <a:srgbClr val="FFDA93"/>
                  </a:glow>
                </a:effectLst>
                <a:latin typeface="+mj-lt"/>
              </a:rPr>
              <a:t>CENTRAL</a:t>
            </a:r>
            <a:endParaRPr kumimoji="0" lang="en-US" altLang="en-US" sz="1300" b="1" i="0" u="none" strike="noStrike" cap="none" spc="100" normalizeH="0" dirty="0">
              <a:ln>
                <a:noFill/>
              </a:ln>
              <a:solidFill>
                <a:schemeClr val="tx1"/>
              </a:solidFill>
              <a:effectLst>
                <a:glow rad="38100">
                  <a:srgbClr val="FFDA93"/>
                </a:glow>
              </a:effectLst>
              <a:latin typeface="+mj-lt"/>
            </a:endParaRPr>
          </a:p>
        </p:txBody>
      </p:sp>
      <p:sp>
        <p:nvSpPr>
          <p:cNvPr id="12" name="Rectangle 289"/>
          <p:cNvSpPr>
            <a:spLocks noChangeArrowheads="1"/>
          </p:cNvSpPr>
          <p:nvPr/>
        </p:nvSpPr>
        <p:spPr bwMode="auto">
          <a:xfrm>
            <a:off x="4296373" y="3716688"/>
            <a:ext cx="64761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100" b="1" spc="100" dirty="0">
                <a:solidFill>
                  <a:srgbClr val="000000"/>
                </a:solidFill>
                <a:effectLst>
                  <a:glow rad="38100">
                    <a:schemeClr val="bg1">
                      <a:alpha val="70000"/>
                    </a:schemeClr>
                  </a:glow>
                </a:effectLst>
                <a:latin typeface="+mn-lt"/>
              </a:rPr>
              <a:t>Chicago</a:t>
            </a:r>
            <a:endParaRPr kumimoji="0" lang="en-US" altLang="en-US" sz="1100" b="1" i="0" u="none" strike="noStrike" cap="none" spc="100" normalizeH="0" dirty="0">
              <a:ln>
                <a:noFill/>
              </a:ln>
              <a:solidFill>
                <a:schemeClr val="tx1"/>
              </a:solidFill>
              <a:effectLst>
                <a:glow rad="38100">
                  <a:schemeClr val="bg1">
                    <a:alpha val="70000"/>
                  </a:schemeClr>
                </a:glow>
              </a:effectLst>
              <a:latin typeface="+mn-lt"/>
            </a:endParaRPr>
          </a:p>
        </p:txBody>
      </p:sp>
      <p:sp>
        <p:nvSpPr>
          <p:cNvPr id="13" name="Rectangle 289"/>
          <p:cNvSpPr>
            <a:spLocks noChangeArrowheads="1"/>
          </p:cNvSpPr>
          <p:nvPr/>
        </p:nvSpPr>
        <p:spPr bwMode="auto">
          <a:xfrm>
            <a:off x="4043110" y="4109300"/>
            <a:ext cx="71013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100" b="1" spc="100" dirty="0">
                <a:solidFill>
                  <a:srgbClr val="000000"/>
                </a:solidFill>
                <a:effectLst>
                  <a:glow rad="38100">
                    <a:schemeClr val="bg1">
                      <a:alpha val="70000"/>
                    </a:schemeClr>
                  </a:glow>
                </a:effectLst>
                <a:latin typeface="+mn-lt"/>
              </a:rPr>
              <a:t>St. Louis</a:t>
            </a:r>
            <a:endParaRPr kumimoji="0" lang="en-US" altLang="en-US" sz="1100" b="1" i="0" u="none" strike="noStrike" cap="none" spc="100" normalizeH="0" dirty="0">
              <a:ln>
                <a:noFill/>
              </a:ln>
              <a:solidFill>
                <a:schemeClr val="tx1"/>
              </a:solidFill>
              <a:effectLst>
                <a:glow rad="38100">
                  <a:schemeClr val="bg1">
                    <a:alpha val="70000"/>
                  </a:schemeClr>
                </a:glow>
              </a:effectLst>
              <a:latin typeface="+mn-lt"/>
            </a:endParaRPr>
          </a:p>
        </p:txBody>
      </p:sp>
      <p:sp>
        <p:nvSpPr>
          <p:cNvPr id="14" name="Rectangle 289"/>
          <p:cNvSpPr>
            <a:spLocks noChangeArrowheads="1"/>
          </p:cNvSpPr>
          <p:nvPr/>
        </p:nvSpPr>
        <p:spPr bwMode="auto">
          <a:xfrm>
            <a:off x="5736668" y="3730635"/>
            <a:ext cx="8447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b="1" dirty="0">
                <a:solidFill>
                  <a:srgbClr val="000000"/>
                </a:solidFill>
                <a:effectLst>
                  <a:glow rad="38100">
                    <a:schemeClr val="bg1">
                      <a:alpha val="70000"/>
                    </a:schemeClr>
                  </a:glow>
                </a:effectLst>
                <a:latin typeface="+mn-lt"/>
              </a:rPr>
              <a:t>Cleveland</a:t>
            </a:r>
            <a:endParaRPr kumimoji="0" lang="en-US" altLang="en-US" b="1" i="0" u="none" strike="noStrike" cap="none" normalizeH="0" dirty="0">
              <a:ln>
                <a:noFill/>
              </a:ln>
              <a:solidFill>
                <a:schemeClr val="tx1"/>
              </a:solidFill>
              <a:effectLst>
                <a:glow rad="38100">
                  <a:schemeClr val="bg1">
                    <a:alpha val="70000"/>
                  </a:schemeClr>
                </a:glow>
              </a:effectLst>
              <a:latin typeface="+mn-lt"/>
            </a:endParaRPr>
          </a:p>
        </p:txBody>
      </p:sp>
      <p:sp>
        <p:nvSpPr>
          <p:cNvPr id="15" name="Rectangle 289"/>
          <p:cNvSpPr>
            <a:spLocks noChangeArrowheads="1"/>
          </p:cNvSpPr>
          <p:nvPr/>
        </p:nvSpPr>
        <p:spPr bwMode="auto">
          <a:xfrm>
            <a:off x="5003243" y="3449233"/>
            <a:ext cx="57708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b="1" dirty="0">
                <a:solidFill>
                  <a:srgbClr val="000000"/>
                </a:solidFill>
                <a:effectLst>
                  <a:glow rad="38100">
                    <a:schemeClr val="bg1">
                      <a:alpha val="70000"/>
                    </a:schemeClr>
                  </a:glow>
                </a:effectLst>
                <a:latin typeface="+mn-lt"/>
              </a:rPr>
              <a:t>Detroit</a:t>
            </a:r>
            <a:endParaRPr kumimoji="0" lang="en-US" altLang="en-US" b="1" i="0" u="none" strike="noStrike" cap="none" normalizeH="0" dirty="0">
              <a:ln>
                <a:noFill/>
              </a:ln>
              <a:solidFill>
                <a:schemeClr val="tx1"/>
              </a:solidFill>
              <a:effectLst>
                <a:glow rad="38100">
                  <a:schemeClr val="bg1">
                    <a:alpha val="70000"/>
                  </a:schemeClr>
                </a:glow>
              </a:effectLst>
              <a:latin typeface="+mn-lt"/>
            </a:endParaRPr>
          </a:p>
        </p:txBody>
      </p:sp>
      <p:sp>
        <p:nvSpPr>
          <p:cNvPr id="16" name="Rectangle 289"/>
          <p:cNvSpPr>
            <a:spLocks noChangeArrowheads="1"/>
          </p:cNvSpPr>
          <p:nvPr/>
        </p:nvSpPr>
        <p:spPr bwMode="auto">
          <a:xfrm>
            <a:off x="6847546" y="3851895"/>
            <a:ext cx="10531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b="1" dirty="0">
                <a:solidFill>
                  <a:srgbClr val="000000"/>
                </a:solidFill>
                <a:effectLst>
                  <a:glow rad="38100">
                    <a:schemeClr val="bg1">
                      <a:alpha val="70000"/>
                    </a:schemeClr>
                  </a:glow>
                </a:effectLst>
                <a:latin typeface="+mn-lt"/>
              </a:rPr>
              <a:t>Philadelphia</a:t>
            </a:r>
            <a:endParaRPr kumimoji="0" lang="en-US" altLang="en-US" b="1" i="0" u="none" strike="noStrike" cap="none" normalizeH="0" dirty="0">
              <a:ln>
                <a:noFill/>
              </a:ln>
              <a:solidFill>
                <a:schemeClr val="tx1"/>
              </a:solidFill>
              <a:effectLst>
                <a:glow rad="38100">
                  <a:schemeClr val="bg1">
                    <a:alpha val="70000"/>
                  </a:schemeClr>
                </a:glow>
              </a:effectLst>
              <a:latin typeface="+mn-lt"/>
            </a:endParaRPr>
          </a:p>
        </p:txBody>
      </p:sp>
      <p:sp>
        <p:nvSpPr>
          <p:cNvPr id="18" name="Rectangle 289"/>
          <p:cNvSpPr>
            <a:spLocks noChangeArrowheads="1"/>
          </p:cNvSpPr>
          <p:nvPr/>
        </p:nvSpPr>
        <p:spPr bwMode="auto">
          <a:xfrm>
            <a:off x="7060605" y="3622913"/>
            <a:ext cx="12054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b="1" dirty="0">
                <a:solidFill>
                  <a:srgbClr val="000000"/>
                </a:solidFill>
                <a:effectLst>
                  <a:glow rad="38100">
                    <a:schemeClr val="bg1">
                      <a:alpha val="70000"/>
                    </a:schemeClr>
                  </a:glow>
                </a:effectLst>
                <a:latin typeface="+mn-lt"/>
              </a:rPr>
              <a:t>New York City</a:t>
            </a:r>
            <a:endParaRPr kumimoji="0" lang="en-US" altLang="en-US" b="1" i="0" u="none" strike="noStrike" cap="none" normalizeH="0" dirty="0">
              <a:ln>
                <a:noFill/>
              </a:ln>
              <a:solidFill>
                <a:schemeClr val="tx1"/>
              </a:solidFill>
              <a:effectLst>
                <a:glow rad="38100">
                  <a:schemeClr val="bg1">
                    <a:alpha val="70000"/>
                  </a:schemeClr>
                </a:glow>
              </a:effectLst>
              <a:latin typeface="+mn-lt"/>
            </a:endParaRPr>
          </a:p>
        </p:txBody>
      </p:sp>
      <p:sp>
        <p:nvSpPr>
          <p:cNvPr id="19" name="Rectangle 289"/>
          <p:cNvSpPr>
            <a:spLocks noChangeArrowheads="1"/>
          </p:cNvSpPr>
          <p:nvPr/>
        </p:nvSpPr>
        <p:spPr bwMode="auto">
          <a:xfrm>
            <a:off x="6950193" y="3149691"/>
            <a:ext cx="61555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b="1" dirty="0">
                <a:solidFill>
                  <a:srgbClr val="000000"/>
                </a:solidFill>
                <a:effectLst>
                  <a:glow rad="38100">
                    <a:schemeClr val="bg1">
                      <a:alpha val="70000"/>
                    </a:schemeClr>
                  </a:glow>
                </a:effectLst>
                <a:latin typeface="+mn-lt"/>
              </a:rPr>
              <a:t>Boston</a:t>
            </a:r>
            <a:endParaRPr kumimoji="0" lang="en-US" altLang="en-US" b="1" i="0" u="none" strike="noStrike" cap="none" normalizeH="0" dirty="0">
              <a:ln>
                <a:noFill/>
              </a:ln>
              <a:solidFill>
                <a:schemeClr val="tx1"/>
              </a:solidFill>
              <a:effectLst>
                <a:glow rad="38100">
                  <a:schemeClr val="bg1">
                    <a:alpha val="70000"/>
                  </a:schemeClr>
                </a:glow>
              </a:effectLst>
              <a:latin typeface="+mn-lt"/>
            </a:endParaRPr>
          </a:p>
        </p:txBody>
      </p:sp>
      <p:sp>
        <p:nvSpPr>
          <p:cNvPr id="20" name="Rectangle 289"/>
          <p:cNvSpPr>
            <a:spLocks noChangeArrowheads="1"/>
          </p:cNvSpPr>
          <p:nvPr/>
        </p:nvSpPr>
        <p:spPr bwMode="auto">
          <a:xfrm>
            <a:off x="5120270" y="3097160"/>
            <a:ext cx="8864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300" b="1" spc="100" dirty="0">
                <a:solidFill>
                  <a:srgbClr val="000000"/>
                </a:solidFill>
                <a:effectLst>
                  <a:glow rad="38100">
                    <a:schemeClr val="bg1">
                      <a:alpha val="66000"/>
                    </a:schemeClr>
                  </a:glow>
                </a:effectLst>
                <a:latin typeface="+mj-lt"/>
              </a:rPr>
              <a:t>EAST</a:t>
            </a:r>
          </a:p>
          <a:p>
            <a:pPr lvl="0" algn="ctr"/>
            <a:r>
              <a:rPr lang="en-US" altLang="en-US" sz="1300" b="1" spc="100" dirty="0">
                <a:solidFill>
                  <a:srgbClr val="000000"/>
                </a:solidFill>
                <a:effectLst>
                  <a:glow rad="38100">
                    <a:schemeClr val="bg1">
                      <a:alpha val="66000"/>
                    </a:schemeClr>
                  </a:glow>
                </a:effectLst>
                <a:latin typeface="+mj-lt"/>
              </a:rPr>
              <a:t>CENTRAL</a:t>
            </a:r>
            <a:endParaRPr kumimoji="0" lang="en-US" altLang="en-US" sz="1300" b="1" i="0" u="none" strike="noStrike" cap="none" spc="100" normalizeH="0" dirty="0">
              <a:ln>
                <a:noFill/>
              </a:ln>
              <a:solidFill>
                <a:schemeClr val="tx1"/>
              </a:solidFill>
              <a:effectLst>
                <a:glow rad="38100">
                  <a:schemeClr val="bg1">
                    <a:alpha val="66000"/>
                  </a:schemeClr>
                </a:glow>
              </a:effectLst>
              <a:latin typeface="+mj-lt"/>
            </a:endParaRPr>
          </a:p>
        </p:txBody>
      </p:sp>
      <p:sp>
        <p:nvSpPr>
          <p:cNvPr id="21" name="Rectangle 289"/>
          <p:cNvSpPr>
            <a:spLocks noChangeArrowheads="1"/>
          </p:cNvSpPr>
          <p:nvPr/>
        </p:nvSpPr>
        <p:spPr bwMode="auto">
          <a:xfrm>
            <a:off x="5990142" y="2920202"/>
            <a:ext cx="115256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300" b="1" spc="100" dirty="0">
                <a:solidFill>
                  <a:srgbClr val="000000"/>
                </a:solidFill>
                <a:effectLst>
                  <a:glow rad="38100">
                    <a:schemeClr val="bg1">
                      <a:alpha val="66000"/>
                    </a:schemeClr>
                  </a:glow>
                </a:effectLst>
                <a:latin typeface="+mj-lt"/>
              </a:rPr>
              <a:t>NORTHEAST</a:t>
            </a:r>
            <a:endParaRPr kumimoji="0" lang="en-US" altLang="en-US" sz="1300" b="1" i="0" u="none" strike="noStrike" cap="none" spc="100" normalizeH="0" dirty="0">
              <a:ln>
                <a:noFill/>
              </a:ln>
              <a:solidFill>
                <a:schemeClr val="tx1"/>
              </a:solidFill>
              <a:effectLst>
                <a:glow rad="38100">
                  <a:schemeClr val="bg1">
                    <a:alpha val="66000"/>
                  </a:schemeClr>
                </a:glow>
              </a:effectLst>
              <a:latin typeface="+mj-lt"/>
            </a:endParaRPr>
          </a:p>
        </p:txBody>
      </p:sp>
      <p:sp>
        <p:nvSpPr>
          <p:cNvPr id="23" name="Rectangle 289"/>
          <p:cNvSpPr>
            <a:spLocks noChangeArrowheads="1"/>
          </p:cNvSpPr>
          <p:nvPr/>
        </p:nvSpPr>
        <p:spPr bwMode="auto">
          <a:xfrm>
            <a:off x="4588774" y="5301523"/>
            <a:ext cx="64761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300" b="1" spc="100" dirty="0">
                <a:solidFill>
                  <a:srgbClr val="000000"/>
                </a:solidFill>
                <a:effectLst>
                  <a:glow rad="38100">
                    <a:schemeClr val="bg1">
                      <a:alpha val="66000"/>
                    </a:schemeClr>
                  </a:glow>
                </a:effectLst>
                <a:latin typeface="+mj-lt"/>
              </a:rPr>
              <a:t>SOUTH</a:t>
            </a:r>
            <a:endParaRPr kumimoji="0" lang="en-US" altLang="en-US" sz="1300" b="1" i="0" u="none" strike="noStrike" cap="none" spc="100" normalizeH="0" dirty="0">
              <a:ln>
                <a:noFill/>
              </a:ln>
              <a:solidFill>
                <a:schemeClr val="tx1"/>
              </a:solidFill>
              <a:effectLst>
                <a:glow rad="38100">
                  <a:schemeClr val="bg1">
                    <a:alpha val="66000"/>
                  </a:schemeClr>
                </a:glow>
              </a:effectLst>
              <a:latin typeface="+mj-lt"/>
            </a:endParaRPr>
          </a:p>
        </p:txBody>
      </p:sp>
      <p:cxnSp>
        <p:nvCxnSpPr>
          <p:cNvPr id="4" name="Straight Connector 3"/>
          <p:cNvCxnSpPr/>
          <p:nvPr/>
        </p:nvCxnSpPr>
        <p:spPr>
          <a:xfrm>
            <a:off x="6757280" y="3581277"/>
            <a:ext cx="292089" cy="15010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622084" y="3744530"/>
            <a:ext cx="190671" cy="2297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757280" y="3580534"/>
            <a:ext cx="292089" cy="1501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614444" y="3740037"/>
            <a:ext cx="190671" cy="2297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29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3248" y="2262408"/>
            <a:ext cx="2717504" cy="4268827"/>
          </a:xfrm>
          <a:prstGeom prst="rect">
            <a:avLst/>
          </a:prstGeom>
        </p:spPr>
      </p:pic>
      <p:sp>
        <p:nvSpPr>
          <p:cNvPr id="7" name="Title 6"/>
          <p:cNvSpPr>
            <a:spLocks noGrp="1"/>
          </p:cNvSpPr>
          <p:nvPr>
            <p:ph type="title"/>
          </p:nvPr>
        </p:nvSpPr>
        <p:spPr>
          <a:xfrm>
            <a:off x="457199" y="215371"/>
            <a:ext cx="8556171" cy="1097279"/>
          </a:xfrm>
        </p:spPr>
        <p:txBody>
          <a:bodyPr/>
          <a:lstStyle/>
          <a:p>
            <a:r>
              <a:rPr lang="en-US" sz="3400" dirty="0"/>
              <a:t>7.2.2 Internal Migration of African Americans </a:t>
            </a:r>
            <a:r>
              <a:rPr lang="en-US" sz="2000" b="0" dirty="0"/>
              <a:t>(4 of 5)</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6"/>
            <a:ext cx="8229600" cy="691574"/>
          </a:xfrm>
        </p:spPr>
        <p:txBody>
          <a:bodyPr/>
          <a:lstStyle/>
          <a:p>
            <a:pPr marL="432" indent="0">
              <a:buNone/>
            </a:pPr>
            <a:r>
              <a:rPr lang="en-US" sz="2200" b="1" dirty="0"/>
              <a:t>Figure 7-28:</a:t>
            </a:r>
            <a:r>
              <a:rPr lang="en-US" sz="2200" dirty="0"/>
              <a:t> African Americans moved into the center of Baltimore and other northern cities, then expanded outward.</a:t>
            </a:r>
          </a:p>
        </p:txBody>
      </p:sp>
      <p:sp>
        <p:nvSpPr>
          <p:cNvPr id="6" name="TextBox 5"/>
          <p:cNvSpPr txBox="1"/>
          <p:nvPr/>
        </p:nvSpPr>
        <p:spPr>
          <a:xfrm>
            <a:off x="4742427" y="2591562"/>
            <a:ext cx="780983" cy="200055"/>
          </a:xfrm>
          <a:prstGeom prst="rect">
            <a:avLst/>
          </a:prstGeom>
          <a:noFill/>
        </p:spPr>
        <p:txBody>
          <a:bodyPr wrap="none" rtlCol="0">
            <a:spAutoFit/>
          </a:bodyPr>
          <a:lstStyle/>
          <a:p>
            <a:r>
              <a:rPr lang="en-IN" sz="700" b="1" dirty="0">
                <a:effectLst>
                  <a:glow rad="50800">
                    <a:srgbClr val="FAF4EA">
                      <a:alpha val="73000"/>
                    </a:srgbClr>
                  </a:glow>
                </a:effectLst>
              </a:rPr>
              <a:t>Baltimore city</a:t>
            </a:r>
          </a:p>
        </p:txBody>
      </p:sp>
      <p:sp>
        <p:nvSpPr>
          <p:cNvPr id="8" name="TextBox 7"/>
          <p:cNvSpPr txBox="1"/>
          <p:nvPr/>
        </p:nvSpPr>
        <p:spPr>
          <a:xfrm>
            <a:off x="4740046" y="3837468"/>
            <a:ext cx="780983" cy="200055"/>
          </a:xfrm>
          <a:prstGeom prst="rect">
            <a:avLst/>
          </a:prstGeom>
          <a:noFill/>
        </p:spPr>
        <p:txBody>
          <a:bodyPr wrap="none" rtlCol="0">
            <a:spAutoFit/>
          </a:bodyPr>
          <a:lstStyle/>
          <a:p>
            <a:r>
              <a:rPr lang="en-IN" sz="700" b="1" dirty="0">
                <a:effectLst>
                  <a:glow rad="50800">
                    <a:srgbClr val="FAF4EA">
                      <a:alpha val="73000"/>
                    </a:srgbClr>
                  </a:glow>
                </a:effectLst>
              </a:rPr>
              <a:t>Baltimore city</a:t>
            </a:r>
          </a:p>
        </p:txBody>
      </p:sp>
      <p:sp>
        <p:nvSpPr>
          <p:cNvPr id="9" name="TextBox 8"/>
          <p:cNvSpPr txBox="1"/>
          <p:nvPr/>
        </p:nvSpPr>
        <p:spPr>
          <a:xfrm>
            <a:off x="4740046" y="5128104"/>
            <a:ext cx="780983" cy="200055"/>
          </a:xfrm>
          <a:prstGeom prst="rect">
            <a:avLst/>
          </a:prstGeom>
          <a:noFill/>
        </p:spPr>
        <p:txBody>
          <a:bodyPr wrap="none" rtlCol="0">
            <a:spAutoFit/>
          </a:bodyPr>
          <a:lstStyle/>
          <a:p>
            <a:r>
              <a:rPr lang="en-IN" sz="700" b="1" dirty="0">
                <a:effectLst>
                  <a:glow rad="50800">
                    <a:srgbClr val="FAF4EA">
                      <a:alpha val="73000"/>
                    </a:srgbClr>
                  </a:glow>
                </a:effectLst>
              </a:rPr>
              <a:t>Baltimore city</a:t>
            </a:r>
          </a:p>
        </p:txBody>
      </p:sp>
      <p:sp>
        <p:nvSpPr>
          <p:cNvPr id="10" name="TextBox 9"/>
          <p:cNvSpPr txBox="1"/>
          <p:nvPr/>
        </p:nvSpPr>
        <p:spPr>
          <a:xfrm>
            <a:off x="3790635" y="3610666"/>
            <a:ext cx="641521" cy="276999"/>
          </a:xfrm>
          <a:prstGeom prst="rect">
            <a:avLst/>
          </a:prstGeom>
          <a:noFill/>
        </p:spPr>
        <p:txBody>
          <a:bodyPr wrap="none" rtlCol="0">
            <a:spAutoFit/>
          </a:bodyPr>
          <a:lstStyle/>
          <a:p>
            <a:pPr algn="ctr"/>
            <a:r>
              <a:rPr lang="en-IN" sz="600" b="1" dirty="0">
                <a:effectLst>
                  <a:glow rad="50800">
                    <a:schemeClr val="accent4">
                      <a:lumMod val="20000"/>
                      <a:lumOff val="80000"/>
                      <a:alpha val="73000"/>
                    </a:schemeClr>
                  </a:glow>
                </a:effectLst>
              </a:rPr>
              <a:t>BALTIMORE</a:t>
            </a:r>
          </a:p>
          <a:p>
            <a:pPr algn="ctr"/>
            <a:r>
              <a:rPr lang="en-IN" sz="600" b="1" dirty="0">
                <a:effectLst>
                  <a:glow rad="50800">
                    <a:schemeClr val="accent4">
                      <a:lumMod val="20000"/>
                      <a:lumOff val="80000"/>
                      <a:alpha val="73000"/>
                    </a:schemeClr>
                  </a:glow>
                </a:effectLst>
              </a:rPr>
              <a:t>COUNTY</a:t>
            </a:r>
          </a:p>
        </p:txBody>
      </p:sp>
      <p:sp>
        <p:nvSpPr>
          <p:cNvPr id="11" name="TextBox 10"/>
          <p:cNvSpPr txBox="1"/>
          <p:nvPr/>
        </p:nvSpPr>
        <p:spPr>
          <a:xfrm>
            <a:off x="3331541" y="4191358"/>
            <a:ext cx="540533" cy="276999"/>
          </a:xfrm>
          <a:prstGeom prst="rect">
            <a:avLst/>
          </a:prstGeom>
          <a:noFill/>
        </p:spPr>
        <p:txBody>
          <a:bodyPr wrap="none" rtlCol="0">
            <a:spAutoFit/>
          </a:bodyPr>
          <a:lstStyle/>
          <a:p>
            <a:pPr algn="ctr"/>
            <a:r>
              <a:rPr lang="en-IN" sz="600" b="1" dirty="0">
                <a:effectLst>
                  <a:glow rad="50800">
                    <a:schemeClr val="accent4">
                      <a:lumMod val="20000"/>
                      <a:lumOff val="80000"/>
                      <a:alpha val="73000"/>
                    </a:schemeClr>
                  </a:glow>
                </a:effectLst>
              </a:rPr>
              <a:t>HOWARD</a:t>
            </a:r>
          </a:p>
          <a:p>
            <a:pPr algn="ctr"/>
            <a:r>
              <a:rPr lang="en-IN" sz="600" b="1" dirty="0">
                <a:effectLst>
                  <a:glow rad="50800">
                    <a:schemeClr val="accent4">
                      <a:lumMod val="20000"/>
                      <a:lumOff val="80000"/>
                      <a:alpha val="73000"/>
                    </a:schemeClr>
                  </a:glow>
                </a:effectLst>
              </a:rPr>
              <a:t>COUNTY</a:t>
            </a:r>
          </a:p>
        </p:txBody>
      </p:sp>
      <p:sp>
        <p:nvSpPr>
          <p:cNvPr id="12" name="TextBox 11"/>
          <p:cNvSpPr txBox="1"/>
          <p:nvPr/>
        </p:nvSpPr>
        <p:spPr>
          <a:xfrm>
            <a:off x="3331541" y="2940358"/>
            <a:ext cx="540533" cy="276999"/>
          </a:xfrm>
          <a:prstGeom prst="rect">
            <a:avLst/>
          </a:prstGeom>
          <a:noFill/>
        </p:spPr>
        <p:txBody>
          <a:bodyPr wrap="none" rtlCol="0">
            <a:spAutoFit/>
          </a:bodyPr>
          <a:lstStyle/>
          <a:p>
            <a:pPr algn="ctr"/>
            <a:r>
              <a:rPr lang="en-IN" sz="600" b="1" dirty="0">
                <a:effectLst>
                  <a:glow rad="63500">
                    <a:schemeClr val="bg1"/>
                  </a:glow>
                </a:effectLst>
              </a:rPr>
              <a:t>HOWARD</a:t>
            </a:r>
          </a:p>
          <a:p>
            <a:pPr algn="ctr"/>
            <a:r>
              <a:rPr lang="en-IN" sz="600" b="1" dirty="0">
                <a:effectLst>
                  <a:glow rad="63500">
                    <a:schemeClr val="bg1"/>
                  </a:glow>
                </a:effectLst>
              </a:rPr>
              <a:t>COUNTY</a:t>
            </a:r>
          </a:p>
        </p:txBody>
      </p:sp>
      <p:sp>
        <p:nvSpPr>
          <p:cNvPr id="13" name="TextBox 12"/>
          <p:cNvSpPr txBox="1"/>
          <p:nvPr/>
        </p:nvSpPr>
        <p:spPr>
          <a:xfrm>
            <a:off x="3331541" y="5483533"/>
            <a:ext cx="540533" cy="276999"/>
          </a:xfrm>
          <a:prstGeom prst="rect">
            <a:avLst/>
          </a:prstGeom>
          <a:noFill/>
        </p:spPr>
        <p:txBody>
          <a:bodyPr wrap="none" rtlCol="0">
            <a:spAutoFit/>
          </a:bodyPr>
          <a:lstStyle/>
          <a:p>
            <a:pPr algn="ctr"/>
            <a:r>
              <a:rPr lang="en-IN" sz="600" b="1" dirty="0">
                <a:effectLst>
                  <a:glow rad="50800">
                    <a:schemeClr val="accent4">
                      <a:lumMod val="20000"/>
                      <a:lumOff val="80000"/>
                      <a:alpha val="73000"/>
                    </a:schemeClr>
                  </a:glow>
                </a:effectLst>
              </a:rPr>
              <a:t>HOWARD</a:t>
            </a:r>
          </a:p>
          <a:p>
            <a:pPr algn="ctr"/>
            <a:r>
              <a:rPr lang="en-IN" sz="600" b="1" dirty="0">
                <a:effectLst>
                  <a:glow rad="50800">
                    <a:schemeClr val="accent4">
                      <a:lumMod val="20000"/>
                      <a:lumOff val="80000"/>
                      <a:alpha val="73000"/>
                    </a:schemeClr>
                  </a:glow>
                </a:effectLst>
              </a:rPr>
              <a:t>COUNTY</a:t>
            </a:r>
          </a:p>
        </p:txBody>
      </p:sp>
      <p:sp>
        <p:nvSpPr>
          <p:cNvPr id="14" name="TextBox 13"/>
          <p:cNvSpPr txBox="1"/>
          <p:nvPr/>
        </p:nvSpPr>
        <p:spPr>
          <a:xfrm>
            <a:off x="3790635" y="4904306"/>
            <a:ext cx="641521" cy="276999"/>
          </a:xfrm>
          <a:prstGeom prst="rect">
            <a:avLst/>
          </a:prstGeom>
          <a:noFill/>
        </p:spPr>
        <p:txBody>
          <a:bodyPr wrap="none" rtlCol="0">
            <a:spAutoFit/>
          </a:bodyPr>
          <a:lstStyle/>
          <a:p>
            <a:pPr algn="ctr"/>
            <a:r>
              <a:rPr lang="en-IN" sz="600" b="1" dirty="0">
                <a:effectLst>
                  <a:glow rad="50800">
                    <a:schemeClr val="accent4">
                      <a:lumMod val="20000"/>
                      <a:lumOff val="80000"/>
                      <a:alpha val="73000"/>
                    </a:schemeClr>
                  </a:glow>
                </a:effectLst>
              </a:rPr>
              <a:t>BALTIMORE</a:t>
            </a:r>
          </a:p>
          <a:p>
            <a:pPr algn="ctr"/>
            <a:r>
              <a:rPr lang="en-IN" sz="600" b="1" dirty="0">
                <a:effectLst>
                  <a:glow rad="50800">
                    <a:schemeClr val="accent4">
                      <a:lumMod val="20000"/>
                      <a:lumOff val="80000"/>
                      <a:alpha val="73000"/>
                    </a:schemeClr>
                  </a:glow>
                </a:effectLst>
              </a:rPr>
              <a:t>COUNTY</a:t>
            </a:r>
          </a:p>
        </p:txBody>
      </p:sp>
      <p:sp>
        <p:nvSpPr>
          <p:cNvPr id="15" name="TextBox 14"/>
          <p:cNvSpPr txBox="1"/>
          <p:nvPr/>
        </p:nvSpPr>
        <p:spPr>
          <a:xfrm>
            <a:off x="3790635" y="2353076"/>
            <a:ext cx="641521" cy="276999"/>
          </a:xfrm>
          <a:prstGeom prst="rect">
            <a:avLst/>
          </a:prstGeom>
          <a:noFill/>
        </p:spPr>
        <p:txBody>
          <a:bodyPr wrap="none" rtlCol="0">
            <a:spAutoFit/>
          </a:bodyPr>
          <a:lstStyle/>
          <a:p>
            <a:pPr algn="ctr"/>
            <a:r>
              <a:rPr lang="en-IN" sz="600" b="1" dirty="0">
                <a:effectLst>
                  <a:glow rad="63500">
                    <a:schemeClr val="bg1"/>
                  </a:glow>
                </a:effectLst>
              </a:rPr>
              <a:t>BALTIMORE</a:t>
            </a:r>
          </a:p>
          <a:p>
            <a:pPr algn="ctr"/>
            <a:r>
              <a:rPr lang="en-IN" sz="600" b="1" dirty="0">
                <a:effectLst>
                  <a:glow rad="63500">
                    <a:schemeClr val="bg1"/>
                  </a:glow>
                </a:effectLst>
              </a:rPr>
              <a:t>COUNTY</a:t>
            </a:r>
          </a:p>
        </p:txBody>
      </p:sp>
      <p:sp>
        <p:nvSpPr>
          <p:cNvPr id="16" name="TextBox 15"/>
          <p:cNvSpPr txBox="1"/>
          <p:nvPr/>
        </p:nvSpPr>
        <p:spPr>
          <a:xfrm>
            <a:off x="3176782" y="3282405"/>
            <a:ext cx="415499" cy="215444"/>
          </a:xfrm>
          <a:prstGeom prst="rect">
            <a:avLst/>
          </a:prstGeom>
          <a:noFill/>
        </p:spPr>
        <p:txBody>
          <a:bodyPr wrap="none" rtlCol="0">
            <a:spAutoFit/>
          </a:bodyPr>
          <a:lstStyle/>
          <a:p>
            <a:pPr algn="ctr"/>
            <a:r>
              <a:rPr lang="en-IN" sz="800" b="1" dirty="0">
                <a:effectLst>
                  <a:glow rad="50800">
                    <a:schemeClr val="accent4">
                      <a:lumMod val="20000"/>
                      <a:lumOff val="80000"/>
                      <a:alpha val="73000"/>
                    </a:schemeClr>
                  </a:glow>
                </a:effectLst>
              </a:rPr>
              <a:t>1940</a:t>
            </a:r>
          </a:p>
        </p:txBody>
      </p:sp>
      <p:sp>
        <p:nvSpPr>
          <p:cNvPr id="17" name="TextBox 16"/>
          <p:cNvSpPr txBox="1"/>
          <p:nvPr/>
        </p:nvSpPr>
        <p:spPr>
          <a:xfrm>
            <a:off x="3176782" y="4546379"/>
            <a:ext cx="415499" cy="215444"/>
          </a:xfrm>
          <a:prstGeom prst="rect">
            <a:avLst/>
          </a:prstGeom>
          <a:noFill/>
        </p:spPr>
        <p:txBody>
          <a:bodyPr wrap="none" rtlCol="0">
            <a:spAutoFit/>
          </a:bodyPr>
          <a:lstStyle/>
          <a:p>
            <a:pPr algn="ctr"/>
            <a:r>
              <a:rPr lang="en-IN" sz="800" b="1" dirty="0">
                <a:effectLst>
                  <a:glow rad="50800">
                    <a:schemeClr val="accent4">
                      <a:lumMod val="20000"/>
                      <a:lumOff val="80000"/>
                      <a:alpha val="73000"/>
                    </a:schemeClr>
                  </a:glow>
                </a:effectLst>
              </a:rPr>
              <a:t>1970</a:t>
            </a:r>
          </a:p>
        </p:txBody>
      </p:sp>
      <p:sp>
        <p:nvSpPr>
          <p:cNvPr id="18" name="TextBox 17"/>
          <p:cNvSpPr txBox="1"/>
          <p:nvPr/>
        </p:nvSpPr>
        <p:spPr>
          <a:xfrm>
            <a:off x="3176782" y="5829860"/>
            <a:ext cx="415499" cy="215444"/>
          </a:xfrm>
          <a:prstGeom prst="rect">
            <a:avLst/>
          </a:prstGeom>
          <a:noFill/>
        </p:spPr>
        <p:txBody>
          <a:bodyPr wrap="none" rtlCol="0">
            <a:spAutoFit/>
          </a:bodyPr>
          <a:lstStyle/>
          <a:p>
            <a:pPr algn="ctr"/>
            <a:r>
              <a:rPr lang="en-IN" sz="800" b="1" dirty="0">
                <a:effectLst>
                  <a:glow rad="50800">
                    <a:schemeClr val="accent4">
                      <a:lumMod val="20000"/>
                      <a:lumOff val="80000"/>
                      <a:alpha val="73000"/>
                    </a:schemeClr>
                  </a:glow>
                </a:effectLst>
              </a:rPr>
              <a:t>2010</a:t>
            </a:r>
          </a:p>
        </p:txBody>
      </p:sp>
      <p:sp>
        <p:nvSpPr>
          <p:cNvPr id="19" name="TextBox 18"/>
          <p:cNvSpPr txBox="1"/>
          <p:nvPr/>
        </p:nvSpPr>
        <p:spPr>
          <a:xfrm>
            <a:off x="5452164" y="6140754"/>
            <a:ext cx="579005" cy="176972"/>
          </a:xfrm>
          <a:prstGeom prst="rect">
            <a:avLst/>
          </a:prstGeom>
          <a:noFill/>
        </p:spPr>
        <p:txBody>
          <a:bodyPr wrap="none" rtlCol="0">
            <a:spAutoFit/>
          </a:bodyPr>
          <a:lstStyle/>
          <a:p>
            <a:pPr algn="ctr"/>
            <a:r>
              <a:rPr lang="en-IN" sz="550" b="1" dirty="0">
                <a:effectLst/>
              </a:rPr>
              <a:t>few or none</a:t>
            </a:r>
          </a:p>
        </p:txBody>
      </p:sp>
      <p:sp>
        <p:nvSpPr>
          <p:cNvPr id="20" name="TextBox 19"/>
          <p:cNvSpPr txBox="1"/>
          <p:nvPr/>
        </p:nvSpPr>
        <p:spPr>
          <a:xfrm>
            <a:off x="4111395" y="6074402"/>
            <a:ext cx="787395" cy="261610"/>
          </a:xfrm>
          <a:prstGeom prst="rect">
            <a:avLst/>
          </a:prstGeom>
          <a:noFill/>
        </p:spPr>
        <p:txBody>
          <a:bodyPr wrap="none" rtlCol="0">
            <a:spAutoFit/>
          </a:bodyPr>
          <a:lstStyle/>
          <a:p>
            <a:r>
              <a:rPr lang="en-IN" sz="550" b="1" dirty="0">
                <a:effectLst/>
                <a:latin typeface="Arial Black" panose="020B0A04020102020204" pitchFamily="34" charset="0"/>
              </a:rPr>
              <a:t>Percent African</a:t>
            </a:r>
          </a:p>
          <a:p>
            <a:r>
              <a:rPr lang="en-IN" sz="550" b="1" dirty="0">
                <a:effectLst/>
                <a:latin typeface="Arial Black" panose="020B0A04020102020204" pitchFamily="34" charset="0"/>
              </a:rPr>
              <a:t>American</a:t>
            </a:r>
          </a:p>
        </p:txBody>
      </p:sp>
      <p:sp>
        <p:nvSpPr>
          <p:cNvPr id="21" name="TextBox 20"/>
          <p:cNvSpPr txBox="1"/>
          <p:nvPr/>
        </p:nvSpPr>
        <p:spPr>
          <a:xfrm>
            <a:off x="5452164" y="6260226"/>
            <a:ext cx="373820" cy="176972"/>
          </a:xfrm>
          <a:prstGeom prst="rect">
            <a:avLst/>
          </a:prstGeom>
          <a:noFill/>
        </p:spPr>
        <p:txBody>
          <a:bodyPr wrap="none" rtlCol="0">
            <a:spAutoFit/>
          </a:bodyPr>
          <a:lstStyle/>
          <a:p>
            <a:pPr algn="ctr"/>
            <a:r>
              <a:rPr lang="en-IN" sz="550" b="1" dirty="0">
                <a:effectLst/>
              </a:rPr>
              <a:t>Parks</a:t>
            </a:r>
          </a:p>
        </p:txBody>
      </p:sp>
      <p:sp>
        <p:nvSpPr>
          <p:cNvPr id="22" name="TextBox 21"/>
          <p:cNvSpPr txBox="1"/>
          <p:nvPr/>
        </p:nvSpPr>
        <p:spPr>
          <a:xfrm>
            <a:off x="4926143" y="6375121"/>
            <a:ext cx="479618" cy="176972"/>
          </a:xfrm>
          <a:prstGeom prst="rect">
            <a:avLst/>
          </a:prstGeom>
          <a:noFill/>
        </p:spPr>
        <p:txBody>
          <a:bodyPr wrap="none" rtlCol="0">
            <a:spAutoFit/>
          </a:bodyPr>
          <a:lstStyle/>
          <a:p>
            <a:pPr algn="ctr"/>
            <a:r>
              <a:rPr lang="en-IN" sz="550" b="1" dirty="0">
                <a:effectLst/>
              </a:rPr>
              <a:t>below 10</a:t>
            </a:r>
          </a:p>
        </p:txBody>
      </p:sp>
      <p:sp>
        <p:nvSpPr>
          <p:cNvPr id="23" name="TextBox 22"/>
          <p:cNvSpPr txBox="1"/>
          <p:nvPr/>
        </p:nvSpPr>
        <p:spPr>
          <a:xfrm>
            <a:off x="4934181" y="6260226"/>
            <a:ext cx="377026" cy="176972"/>
          </a:xfrm>
          <a:prstGeom prst="rect">
            <a:avLst/>
          </a:prstGeom>
          <a:noFill/>
        </p:spPr>
        <p:txBody>
          <a:bodyPr wrap="none" rtlCol="0">
            <a:spAutoFit/>
          </a:bodyPr>
          <a:lstStyle/>
          <a:p>
            <a:pPr algn="ctr"/>
            <a:r>
              <a:rPr lang="en-IN" sz="550" b="1" dirty="0">
                <a:effectLst/>
              </a:rPr>
              <a:t>10–29</a:t>
            </a:r>
          </a:p>
        </p:txBody>
      </p:sp>
      <p:sp>
        <p:nvSpPr>
          <p:cNvPr id="24" name="TextBox 23"/>
          <p:cNvSpPr txBox="1"/>
          <p:nvPr/>
        </p:nvSpPr>
        <p:spPr>
          <a:xfrm>
            <a:off x="4927831" y="6140702"/>
            <a:ext cx="377026" cy="176972"/>
          </a:xfrm>
          <a:prstGeom prst="rect">
            <a:avLst/>
          </a:prstGeom>
          <a:noFill/>
        </p:spPr>
        <p:txBody>
          <a:bodyPr wrap="none" rtlCol="0">
            <a:spAutoFit/>
          </a:bodyPr>
          <a:lstStyle/>
          <a:p>
            <a:pPr algn="ctr"/>
            <a:r>
              <a:rPr lang="en-IN" sz="550" b="1" dirty="0">
                <a:effectLst/>
              </a:rPr>
              <a:t>30–59</a:t>
            </a:r>
          </a:p>
        </p:txBody>
      </p:sp>
      <p:sp>
        <p:nvSpPr>
          <p:cNvPr id="25" name="TextBox 24"/>
          <p:cNvSpPr txBox="1"/>
          <p:nvPr/>
        </p:nvSpPr>
        <p:spPr>
          <a:xfrm>
            <a:off x="4271632" y="6279071"/>
            <a:ext cx="627096" cy="176972"/>
          </a:xfrm>
          <a:prstGeom prst="rect">
            <a:avLst/>
          </a:prstGeom>
          <a:noFill/>
        </p:spPr>
        <p:txBody>
          <a:bodyPr wrap="none" rtlCol="0">
            <a:spAutoFit/>
          </a:bodyPr>
          <a:lstStyle/>
          <a:p>
            <a:pPr algn="ctr"/>
            <a:r>
              <a:rPr lang="en-IN" sz="550" b="1" dirty="0">
                <a:effectLst/>
              </a:rPr>
              <a:t>90 and above</a:t>
            </a:r>
          </a:p>
        </p:txBody>
      </p:sp>
      <p:sp>
        <p:nvSpPr>
          <p:cNvPr id="26" name="TextBox 25"/>
          <p:cNvSpPr txBox="1"/>
          <p:nvPr/>
        </p:nvSpPr>
        <p:spPr>
          <a:xfrm>
            <a:off x="4271570" y="6394790"/>
            <a:ext cx="377026" cy="176972"/>
          </a:xfrm>
          <a:prstGeom prst="rect">
            <a:avLst/>
          </a:prstGeom>
          <a:noFill/>
        </p:spPr>
        <p:txBody>
          <a:bodyPr wrap="none" rtlCol="0">
            <a:spAutoFit/>
          </a:bodyPr>
          <a:lstStyle/>
          <a:p>
            <a:pPr algn="ctr"/>
            <a:r>
              <a:rPr lang="en-IN" sz="550" b="1" dirty="0">
                <a:effectLst/>
              </a:rPr>
              <a:t>60–89</a:t>
            </a:r>
          </a:p>
        </p:txBody>
      </p:sp>
      <p:sp>
        <p:nvSpPr>
          <p:cNvPr id="27" name="TextBox 26"/>
          <p:cNvSpPr txBox="1"/>
          <p:nvPr/>
        </p:nvSpPr>
        <p:spPr>
          <a:xfrm>
            <a:off x="3190739" y="3153392"/>
            <a:ext cx="243978" cy="176972"/>
          </a:xfrm>
          <a:prstGeom prst="rect">
            <a:avLst/>
          </a:prstGeom>
          <a:noFill/>
        </p:spPr>
        <p:txBody>
          <a:bodyPr wrap="none" rtlCol="0">
            <a:spAutoFit/>
          </a:bodyPr>
          <a:lstStyle/>
          <a:p>
            <a:r>
              <a:rPr lang="en-IN" sz="550" b="1" i="1" dirty="0">
                <a:effectLst/>
                <a:latin typeface="Arial Black" panose="020B0A04020102020204" pitchFamily="34" charset="0"/>
              </a:rPr>
              <a:t>N</a:t>
            </a:r>
          </a:p>
        </p:txBody>
      </p:sp>
    </p:spTree>
    <p:extLst>
      <p:ext uri="{BB962C8B-B14F-4D97-AF65-F5344CB8AC3E}">
        <p14:creationId xmlns:p14="http://schemas.microsoft.com/office/powerpoint/2010/main" val="702492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864" y="2673350"/>
            <a:ext cx="8272272" cy="3520440"/>
          </a:xfrm>
          <a:prstGeom prst="rect">
            <a:avLst/>
          </a:prstGeom>
        </p:spPr>
      </p:pic>
      <p:sp>
        <p:nvSpPr>
          <p:cNvPr id="7" name="Title 6"/>
          <p:cNvSpPr>
            <a:spLocks noGrp="1"/>
          </p:cNvSpPr>
          <p:nvPr>
            <p:ph type="title"/>
          </p:nvPr>
        </p:nvSpPr>
        <p:spPr>
          <a:xfrm>
            <a:off x="457199" y="215371"/>
            <a:ext cx="8556171" cy="1097279"/>
          </a:xfrm>
        </p:spPr>
        <p:txBody>
          <a:bodyPr/>
          <a:lstStyle/>
          <a:p>
            <a:r>
              <a:rPr lang="en-US" sz="3400" dirty="0"/>
              <a:t>7.2.2 Internal Migration of African Americans </a:t>
            </a:r>
            <a:r>
              <a:rPr lang="en-US" sz="2000" b="0" dirty="0"/>
              <a:t>(5 of 5)</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6"/>
            <a:ext cx="8229600" cy="1059874"/>
          </a:xfrm>
        </p:spPr>
        <p:txBody>
          <a:bodyPr/>
          <a:lstStyle/>
          <a:p>
            <a:pPr marL="432" indent="0">
              <a:buNone/>
            </a:pPr>
            <a:r>
              <a:rPr lang="en-US" sz="2200" b="1" dirty="0"/>
              <a:t>Figure 7-29: </a:t>
            </a:r>
            <a:r>
              <a:rPr lang="en-US" sz="2200" dirty="0"/>
              <a:t>The decrease in racially white residents was much larger than the increase in African American residents, evidence of white flight.</a:t>
            </a:r>
          </a:p>
        </p:txBody>
      </p:sp>
      <p:sp>
        <p:nvSpPr>
          <p:cNvPr id="3" name="TextBox 2"/>
          <p:cNvSpPr txBox="1"/>
          <p:nvPr/>
        </p:nvSpPr>
        <p:spPr>
          <a:xfrm>
            <a:off x="6350795" y="3238500"/>
            <a:ext cx="1933543" cy="346249"/>
          </a:xfrm>
          <a:prstGeom prst="rect">
            <a:avLst/>
          </a:prstGeom>
          <a:noFill/>
        </p:spPr>
        <p:txBody>
          <a:bodyPr wrap="none" rtlCol="0">
            <a:spAutoFit/>
          </a:bodyPr>
          <a:lstStyle/>
          <a:p>
            <a:r>
              <a:rPr lang="en-IN" sz="1650" b="1" dirty="0"/>
              <a:t>African American</a:t>
            </a:r>
          </a:p>
        </p:txBody>
      </p:sp>
      <p:sp>
        <p:nvSpPr>
          <p:cNvPr id="8" name="TextBox 7"/>
          <p:cNvSpPr txBox="1"/>
          <p:nvPr/>
        </p:nvSpPr>
        <p:spPr>
          <a:xfrm>
            <a:off x="6350795" y="3536157"/>
            <a:ext cx="761747" cy="346249"/>
          </a:xfrm>
          <a:prstGeom prst="rect">
            <a:avLst/>
          </a:prstGeom>
          <a:noFill/>
        </p:spPr>
        <p:txBody>
          <a:bodyPr wrap="none" rtlCol="0">
            <a:spAutoFit/>
          </a:bodyPr>
          <a:lstStyle/>
          <a:p>
            <a:r>
              <a:rPr lang="en-IN" sz="1650" b="1" dirty="0"/>
              <a:t>White</a:t>
            </a:r>
          </a:p>
        </p:txBody>
      </p:sp>
      <p:sp>
        <p:nvSpPr>
          <p:cNvPr id="9" name="TextBox 8"/>
          <p:cNvSpPr txBox="1"/>
          <p:nvPr/>
        </p:nvSpPr>
        <p:spPr>
          <a:xfrm>
            <a:off x="4179095" y="5886069"/>
            <a:ext cx="726481" cy="346249"/>
          </a:xfrm>
          <a:prstGeom prst="rect">
            <a:avLst/>
          </a:prstGeom>
          <a:noFill/>
        </p:spPr>
        <p:txBody>
          <a:bodyPr wrap="none" rtlCol="0">
            <a:spAutoFit/>
          </a:bodyPr>
          <a:lstStyle/>
          <a:p>
            <a:pPr lvl="1"/>
            <a:r>
              <a:rPr lang="en-IN" sz="1650" b="1" dirty="0">
                <a:latin typeface="Arial Black" panose="020B0A04020102020204" pitchFamily="34" charset="0"/>
              </a:rPr>
              <a:t>Year</a:t>
            </a:r>
          </a:p>
        </p:txBody>
      </p:sp>
      <p:sp>
        <p:nvSpPr>
          <p:cNvPr id="10" name="TextBox 9"/>
          <p:cNvSpPr txBox="1"/>
          <p:nvPr/>
        </p:nvSpPr>
        <p:spPr>
          <a:xfrm rot="16200000">
            <a:off x="-715794" y="4028694"/>
            <a:ext cx="2558714" cy="346249"/>
          </a:xfrm>
          <a:prstGeom prst="rect">
            <a:avLst/>
          </a:prstGeom>
          <a:noFill/>
        </p:spPr>
        <p:txBody>
          <a:bodyPr wrap="none" rtlCol="0">
            <a:spAutoFit/>
          </a:bodyPr>
          <a:lstStyle/>
          <a:p>
            <a:pPr lvl="1"/>
            <a:r>
              <a:rPr lang="en-IN" sz="1650" b="1" dirty="0">
                <a:latin typeface="Arial Black" panose="020B0A04020102020204" pitchFamily="34" charset="0"/>
              </a:rPr>
              <a:t>Population (millions)</a:t>
            </a:r>
          </a:p>
        </p:txBody>
      </p:sp>
      <p:sp>
        <p:nvSpPr>
          <p:cNvPr id="11" name="TextBox 10"/>
          <p:cNvSpPr txBox="1"/>
          <p:nvPr/>
        </p:nvSpPr>
        <p:spPr>
          <a:xfrm>
            <a:off x="873920" y="5561837"/>
            <a:ext cx="652743" cy="346249"/>
          </a:xfrm>
          <a:prstGeom prst="rect">
            <a:avLst/>
          </a:prstGeom>
          <a:noFill/>
        </p:spPr>
        <p:txBody>
          <a:bodyPr wrap="none" rtlCol="0">
            <a:spAutoFit/>
          </a:bodyPr>
          <a:lstStyle/>
          <a:p>
            <a:r>
              <a:rPr lang="en-IN" sz="1650" b="1" dirty="0"/>
              <a:t>1910</a:t>
            </a:r>
          </a:p>
        </p:txBody>
      </p:sp>
      <p:sp>
        <p:nvSpPr>
          <p:cNvPr id="12" name="TextBox 11"/>
          <p:cNvSpPr txBox="1"/>
          <p:nvPr/>
        </p:nvSpPr>
        <p:spPr>
          <a:xfrm>
            <a:off x="1526663" y="5561837"/>
            <a:ext cx="652743" cy="346249"/>
          </a:xfrm>
          <a:prstGeom prst="rect">
            <a:avLst/>
          </a:prstGeom>
          <a:noFill/>
        </p:spPr>
        <p:txBody>
          <a:bodyPr wrap="none" rtlCol="0">
            <a:spAutoFit/>
          </a:bodyPr>
          <a:lstStyle/>
          <a:p>
            <a:r>
              <a:rPr lang="en-IN" sz="1650" b="1" dirty="0"/>
              <a:t>1920</a:t>
            </a:r>
          </a:p>
        </p:txBody>
      </p:sp>
      <p:sp>
        <p:nvSpPr>
          <p:cNvPr id="13" name="TextBox 12"/>
          <p:cNvSpPr txBox="1"/>
          <p:nvPr/>
        </p:nvSpPr>
        <p:spPr>
          <a:xfrm>
            <a:off x="2213384" y="5561837"/>
            <a:ext cx="652743" cy="346249"/>
          </a:xfrm>
          <a:prstGeom prst="rect">
            <a:avLst/>
          </a:prstGeom>
          <a:noFill/>
        </p:spPr>
        <p:txBody>
          <a:bodyPr wrap="none" rtlCol="0">
            <a:spAutoFit/>
          </a:bodyPr>
          <a:lstStyle/>
          <a:p>
            <a:r>
              <a:rPr lang="en-IN" sz="1650" b="1" dirty="0"/>
              <a:t>1930</a:t>
            </a:r>
          </a:p>
        </p:txBody>
      </p:sp>
      <p:sp>
        <p:nvSpPr>
          <p:cNvPr id="14" name="TextBox 13"/>
          <p:cNvSpPr txBox="1"/>
          <p:nvPr/>
        </p:nvSpPr>
        <p:spPr>
          <a:xfrm>
            <a:off x="2866127" y="5561837"/>
            <a:ext cx="652743" cy="346249"/>
          </a:xfrm>
          <a:prstGeom prst="rect">
            <a:avLst/>
          </a:prstGeom>
          <a:noFill/>
        </p:spPr>
        <p:txBody>
          <a:bodyPr wrap="none" rtlCol="0">
            <a:spAutoFit/>
          </a:bodyPr>
          <a:lstStyle/>
          <a:p>
            <a:r>
              <a:rPr lang="en-IN" sz="1650" b="1" dirty="0"/>
              <a:t>1940</a:t>
            </a:r>
          </a:p>
        </p:txBody>
      </p:sp>
      <p:sp>
        <p:nvSpPr>
          <p:cNvPr id="15" name="TextBox 14"/>
          <p:cNvSpPr txBox="1"/>
          <p:nvPr/>
        </p:nvSpPr>
        <p:spPr>
          <a:xfrm>
            <a:off x="3499792" y="5561837"/>
            <a:ext cx="652743" cy="346249"/>
          </a:xfrm>
          <a:prstGeom prst="rect">
            <a:avLst/>
          </a:prstGeom>
          <a:noFill/>
        </p:spPr>
        <p:txBody>
          <a:bodyPr wrap="none" rtlCol="0">
            <a:spAutoFit/>
          </a:bodyPr>
          <a:lstStyle/>
          <a:p>
            <a:r>
              <a:rPr lang="en-IN" sz="1650" b="1" dirty="0"/>
              <a:t>1950</a:t>
            </a:r>
          </a:p>
        </p:txBody>
      </p:sp>
      <p:sp>
        <p:nvSpPr>
          <p:cNvPr id="16" name="TextBox 15"/>
          <p:cNvSpPr txBox="1"/>
          <p:nvPr/>
        </p:nvSpPr>
        <p:spPr>
          <a:xfrm>
            <a:off x="4173484" y="5561837"/>
            <a:ext cx="652743" cy="346249"/>
          </a:xfrm>
          <a:prstGeom prst="rect">
            <a:avLst/>
          </a:prstGeom>
          <a:noFill/>
        </p:spPr>
        <p:txBody>
          <a:bodyPr wrap="none" rtlCol="0">
            <a:spAutoFit/>
          </a:bodyPr>
          <a:lstStyle/>
          <a:p>
            <a:r>
              <a:rPr lang="en-IN" sz="1650" b="1" dirty="0"/>
              <a:t>1960</a:t>
            </a:r>
          </a:p>
        </p:txBody>
      </p:sp>
      <p:sp>
        <p:nvSpPr>
          <p:cNvPr id="17" name="TextBox 16"/>
          <p:cNvSpPr txBox="1"/>
          <p:nvPr/>
        </p:nvSpPr>
        <p:spPr>
          <a:xfrm>
            <a:off x="4847176" y="5561837"/>
            <a:ext cx="652743" cy="346249"/>
          </a:xfrm>
          <a:prstGeom prst="rect">
            <a:avLst/>
          </a:prstGeom>
          <a:noFill/>
        </p:spPr>
        <p:txBody>
          <a:bodyPr wrap="none" rtlCol="0">
            <a:spAutoFit/>
          </a:bodyPr>
          <a:lstStyle/>
          <a:p>
            <a:r>
              <a:rPr lang="en-IN" sz="1650" b="1" dirty="0"/>
              <a:t>1970</a:t>
            </a:r>
          </a:p>
        </p:txBody>
      </p:sp>
      <p:sp>
        <p:nvSpPr>
          <p:cNvPr id="18" name="TextBox 17"/>
          <p:cNvSpPr txBox="1"/>
          <p:nvPr/>
        </p:nvSpPr>
        <p:spPr>
          <a:xfrm>
            <a:off x="5518559" y="5561837"/>
            <a:ext cx="652743" cy="346249"/>
          </a:xfrm>
          <a:prstGeom prst="rect">
            <a:avLst/>
          </a:prstGeom>
          <a:noFill/>
        </p:spPr>
        <p:txBody>
          <a:bodyPr wrap="none" rtlCol="0">
            <a:spAutoFit/>
          </a:bodyPr>
          <a:lstStyle/>
          <a:p>
            <a:r>
              <a:rPr lang="en-IN" sz="1650" b="1" dirty="0"/>
              <a:t>1980</a:t>
            </a:r>
          </a:p>
        </p:txBody>
      </p:sp>
      <p:sp>
        <p:nvSpPr>
          <p:cNvPr id="19" name="TextBox 18"/>
          <p:cNvSpPr txBox="1"/>
          <p:nvPr/>
        </p:nvSpPr>
        <p:spPr>
          <a:xfrm>
            <a:off x="6171302" y="5561837"/>
            <a:ext cx="652743" cy="346249"/>
          </a:xfrm>
          <a:prstGeom prst="rect">
            <a:avLst/>
          </a:prstGeom>
          <a:noFill/>
        </p:spPr>
        <p:txBody>
          <a:bodyPr wrap="none" rtlCol="0">
            <a:spAutoFit/>
          </a:bodyPr>
          <a:lstStyle/>
          <a:p>
            <a:r>
              <a:rPr lang="en-IN" sz="1650" b="1" dirty="0"/>
              <a:t>1990</a:t>
            </a:r>
          </a:p>
        </p:txBody>
      </p:sp>
      <p:sp>
        <p:nvSpPr>
          <p:cNvPr id="20" name="TextBox 19"/>
          <p:cNvSpPr txBox="1"/>
          <p:nvPr/>
        </p:nvSpPr>
        <p:spPr>
          <a:xfrm>
            <a:off x="6786976" y="5561837"/>
            <a:ext cx="652743" cy="346249"/>
          </a:xfrm>
          <a:prstGeom prst="rect">
            <a:avLst/>
          </a:prstGeom>
          <a:noFill/>
        </p:spPr>
        <p:txBody>
          <a:bodyPr wrap="none" rtlCol="0">
            <a:spAutoFit/>
          </a:bodyPr>
          <a:lstStyle/>
          <a:p>
            <a:r>
              <a:rPr lang="en-IN" sz="1650" b="1" dirty="0"/>
              <a:t>2000</a:t>
            </a:r>
          </a:p>
        </p:txBody>
      </p:sp>
      <p:sp>
        <p:nvSpPr>
          <p:cNvPr id="21" name="TextBox 20"/>
          <p:cNvSpPr txBox="1"/>
          <p:nvPr/>
        </p:nvSpPr>
        <p:spPr>
          <a:xfrm>
            <a:off x="7415195" y="5561837"/>
            <a:ext cx="652743" cy="346249"/>
          </a:xfrm>
          <a:prstGeom prst="rect">
            <a:avLst/>
          </a:prstGeom>
          <a:noFill/>
        </p:spPr>
        <p:txBody>
          <a:bodyPr wrap="none" rtlCol="0">
            <a:spAutoFit/>
          </a:bodyPr>
          <a:lstStyle/>
          <a:p>
            <a:r>
              <a:rPr lang="en-IN" sz="1650" b="1" dirty="0"/>
              <a:t>2010</a:t>
            </a:r>
          </a:p>
        </p:txBody>
      </p:sp>
      <p:sp>
        <p:nvSpPr>
          <p:cNvPr id="22" name="TextBox 21"/>
          <p:cNvSpPr txBox="1"/>
          <p:nvPr/>
        </p:nvSpPr>
        <p:spPr>
          <a:xfrm>
            <a:off x="8108513" y="5561837"/>
            <a:ext cx="652743" cy="346249"/>
          </a:xfrm>
          <a:prstGeom prst="rect">
            <a:avLst/>
          </a:prstGeom>
          <a:noFill/>
        </p:spPr>
        <p:txBody>
          <a:bodyPr wrap="none" rtlCol="0">
            <a:spAutoFit/>
          </a:bodyPr>
          <a:lstStyle/>
          <a:p>
            <a:r>
              <a:rPr lang="en-IN" sz="1650" b="1" dirty="0"/>
              <a:t>2020</a:t>
            </a:r>
          </a:p>
        </p:txBody>
      </p:sp>
      <p:sp>
        <p:nvSpPr>
          <p:cNvPr id="23" name="TextBox 22"/>
          <p:cNvSpPr txBox="1"/>
          <p:nvPr/>
        </p:nvSpPr>
        <p:spPr>
          <a:xfrm>
            <a:off x="744382" y="5008451"/>
            <a:ext cx="478016" cy="346249"/>
          </a:xfrm>
          <a:prstGeom prst="rect">
            <a:avLst/>
          </a:prstGeom>
          <a:noFill/>
        </p:spPr>
        <p:txBody>
          <a:bodyPr wrap="none" rtlCol="0">
            <a:spAutoFit/>
          </a:bodyPr>
          <a:lstStyle/>
          <a:p>
            <a:pPr algn="r"/>
            <a:r>
              <a:rPr lang="en-IN" sz="1650" b="1" dirty="0"/>
              <a:t>0.2</a:t>
            </a:r>
          </a:p>
        </p:txBody>
      </p:sp>
      <p:sp>
        <p:nvSpPr>
          <p:cNvPr id="24" name="TextBox 23"/>
          <p:cNvSpPr txBox="1"/>
          <p:nvPr/>
        </p:nvSpPr>
        <p:spPr>
          <a:xfrm>
            <a:off x="744382" y="4731758"/>
            <a:ext cx="478016" cy="346249"/>
          </a:xfrm>
          <a:prstGeom prst="rect">
            <a:avLst/>
          </a:prstGeom>
          <a:noFill/>
        </p:spPr>
        <p:txBody>
          <a:bodyPr wrap="none" rtlCol="0">
            <a:spAutoFit/>
          </a:bodyPr>
          <a:lstStyle/>
          <a:p>
            <a:pPr algn="r"/>
            <a:r>
              <a:rPr lang="en-IN" sz="1650" b="1" dirty="0"/>
              <a:t>0.4</a:t>
            </a:r>
          </a:p>
        </p:txBody>
      </p:sp>
      <p:sp>
        <p:nvSpPr>
          <p:cNvPr id="25" name="TextBox 24"/>
          <p:cNvSpPr txBox="1"/>
          <p:nvPr/>
        </p:nvSpPr>
        <p:spPr>
          <a:xfrm>
            <a:off x="744382" y="4455065"/>
            <a:ext cx="478016" cy="346249"/>
          </a:xfrm>
          <a:prstGeom prst="rect">
            <a:avLst/>
          </a:prstGeom>
          <a:noFill/>
        </p:spPr>
        <p:txBody>
          <a:bodyPr wrap="none" rtlCol="0">
            <a:spAutoFit/>
          </a:bodyPr>
          <a:lstStyle/>
          <a:p>
            <a:pPr algn="r"/>
            <a:r>
              <a:rPr lang="en-IN" sz="1650" b="1" dirty="0"/>
              <a:t>0.6</a:t>
            </a:r>
          </a:p>
        </p:txBody>
      </p:sp>
      <p:sp>
        <p:nvSpPr>
          <p:cNvPr id="26" name="TextBox 25"/>
          <p:cNvSpPr txBox="1"/>
          <p:nvPr/>
        </p:nvSpPr>
        <p:spPr>
          <a:xfrm>
            <a:off x="744382" y="4148436"/>
            <a:ext cx="478016" cy="346249"/>
          </a:xfrm>
          <a:prstGeom prst="rect">
            <a:avLst/>
          </a:prstGeom>
          <a:noFill/>
        </p:spPr>
        <p:txBody>
          <a:bodyPr wrap="none" rtlCol="0">
            <a:spAutoFit/>
          </a:bodyPr>
          <a:lstStyle/>
          <a:p>
            <a:pPr algn="r"/>
            <a:r>
              <a:rPr lang="en-IN" sz="1650" b="1" dirty="0"/>
              <a:t>0.8</a:t>
            </a:r>
          </a:p>
        </p:txBody>
      </p:sp>
      <p:sp>
        <p:nvSpPr>
          <p:cNvPr id="27" name="TextBox 26"/>
          <p:cNvSpPr txBox="1"/>
          <p:nvPr/>
        </p:nvSpPr>
        <p:spPr>
          <a:xfrm>
            <a:off x="744382" y="3866901"/>
            <a:ext cx="478016" cy="346249"/>
          </a:xfrm>
          <a:prstGeom prst="rect">
            <a:avLst/>
          </a:prstGeom>
          <a:noFill/>
        </p:spPr>
        <p:txBody>
          <a:bodyPr wrap="none" rtlCol="0">
            <a:spAutoFit/>
          </a:bodyPr>
          <a:lstStyle/>
          <a:p>
            <a:pPr algn="r"/>
            <a:r>
              <a:rPr lang="en-IN" sz="1650" b="1" dirty="0"/>
              <a:t>1.0</a:t>
            </a:r>
          </a:p>
        </p:txBody>
      </p:sp>
      <p:sp>
        <p:nvSpPr>
          <p:cNvPr id="28" name="TextBox 27"/>
          <p:cNvSpPr txBox="1"/>
          <p:nvPr/>
        </p:nvSpPr>
        <p:spPr>
          <a:xfrm>
            <a:off x="744382" y="3555430"/>
            <a:ext cx="478016" cy="346249"/>
          </a:xfrm>
          <a:prstGeom prst="rect">
            <a:avLst/>
          </a:prstGeom>
          <a:noFill/>
        </p:spPr>
        <p:txBody>
          <a:bodyPr wrap="none" rtlCol="0">
            <a:spAutoFit/>
          </a:bodyPr>
          <a:lstStyle/>
          <a:p>
            <a:pPr algn="r"/>
            <a:r>
              <a:rPr lang="en-IN" sz="1650" b="1" dirty="0"/>
              <a:t>1.2</a:t>
            </a:r>
          </a:p>
        </p:txBody>
      </p:sp>
      <p:sp>
        <p:nvSpPr>
          <p:cNvPr id="29" name="TextBox 28"/>
          <p:cNvSpPr txBox="1"/>
          <p:nvPr/>
        </p:nvSpPr>
        <p:spPr>
          <a:xfrm>
            <a:off x="744382" y="3251687"/>
            <a:ext cx="478016" cy="346249"/>
          </a:xfrm>
          <a:prstGeom prst="rect">
            <a:avLst/>
          </a:prstGeom>
          <a:noFill/>
        </p:spPr>
        <p:txBody>
          <a:bodyPr wrap="none" rtlCol="0">
            <a:spAutoFit/>
          </a:bodyPr>
          <a:lstStyle/>
          <a:p>
            <a:pPr algn="r"/>
            <a:r>
              <a:rPr lang="en-IN" sz="1650" b="1" dirty="0"/>
              <a:t>1.4</a:t>
            </a:r>
          </a:p>
        </p:txBody>
      </p:sp>
      <p:sp>
        <p:nvSpPr>
          <p:cNvPr id="30" name="TextBox 29"/>
          <p:cNvSpPr txBox="1"/>
          <p:nvPr/>
        </p:nvSpPr>
        <p:spPr>
          <a:xfrm>
            <a:off x="744382" y="2946968"/>
            <a:ext cx="478016" cy="346249"/>
          </a:xfrm>
          <a:prstGeom prst="rect">
            <a:avLst/>
          </a:prstGeom>
          <a:noFill/>
        </p:spPr>
        <p:txBody>
          <a:bodyPr wrap="none" rtlCol="0">
            <a:spAutoFit/>
          </a:bodyPr>
          <a:lstStyle/>
          <a:p>
            <a:pPr algn="r"/>
            <a:r>
              <a:rPr lang="en-IN" sz="1650" b="1" dirty="0"/>
              <a:t>1.6</a:t>
            </a:r>
          </a:p>
        </p:txBody>
      </p:sp>
      <p:sp>
        <p:nvSpPr>
          <p:cNvPr id="31" name="TextBox 30"/>
          <p:cNvSpPr txBox="1"/>
          <p:nvPr/>
        </p:nvSpPr>
        <p:spPr>
          <a:xfrm>
            <a:off x="744382" y="2650465"/>
            <a:ext cx="478016" cy="346249"/>
          </a:xfrm>
          <a:prstGeom prst="rect">
            <a:avLst/>
          </a:prstGeom>
          <a:noFill/>
        </p:spPr>
        <p:txBody>
          <a:bodyPr wrap="none" rtlCol="0">
            <a:spAutoFit/>
          </a:bodyPr>
          <a:lstStyle/>
          <a:p>
            <a:pPr algn="r"/>
            <a:r>
              <a:rPr lang="en-IN" sz="1650" b="1" dirty="0"/>
              <a:t>1.8</a:t>
            </a:r>
          </a:p>
        </p:txBody>
      </p:sp>
      <p:sp>
        <p:nvSpPr>
          <p:cNvPr id="32" name="TextBox 31"/>
          <p:cNvSpPr txBox="1"/>
          <p:nvPr/>
        </p:nvSpPr>
        <p:spPr>
          <a:xfrm>
            <a:off x="920712" y="5352850"/>
            <a:ext cx="301686" cy="346249"/>
          </a:xfrm>
          <a:prstGeom prst="rect">
            <a:avLst/>
          </a:prstGeom>
          <a:noFill/>
        </p:spPr>
        <p:txBody>
          <a:bodyPr wrap="none" rtlCol="0">
            <a:spAutoFit/>
          </a:bodyPr>
          <a:lstStyle/>
          <a:p>
            <a:pPr algn="r"/>
            <a:r>
              <a:rPr lang="en-IN" sz="1650" b="1" dirty="0"/>
              <a:t>0</a:t>
            </a:r>
          </a:p>
        </p:txBody>
      </p:sp>
    </p:spTree>
    <p:extLst>
      <p:ext uri="{BB962C8B-B14F-4D97-AF65-F5344CB8AC3E}">
        <p14:creationId xmlns:p14="http://schemas.microsoft.com/office/powerpoint/2010/main" val="751496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401793" cy="1097279"/>
          </a:xfrm>
        </p:spPr>
        <p:txBody>
          <a:bodyPr/>
          <a:lstStyle/>
          <a:p>
            <a:r>
              <a:rPr lang="en-US" sz="3400" dirty="0"/>
              <a:t>7.2.3 Ethnic and Racial Segregation </a:t>
            </a:r>
            <a:r>
              <a:rPr lang="en-US" sz="2000" b="0" dirty="0"/>
              <a:t>(1 of 5)</a:t>
            </a:r>
          </a:p>
        </p:txBody>
      </p:sp>
      <p:sp>
        <p:nvSpPr>
          <p:cNvPr id="8" name="Content Placeholder 7"/>
          <p:cNvSpPr>
            <a:spLocks noGrp="1"/>
          </p:cNvSpPr>
          <p:nvPr>
            <p:ph sz="quarter" idx="13"/>
          </p:nvPr>
        </p:nvSpPr>
        <p:spPr>
          <a:xfrm>
            <a:off x="457200" y="1556326"/>
            <a:ext cx="8401792" cy="4434275"/>
          </a:xfrm>
        </p:spPr>
        <p:txBody>
          <a:bodyPr/>
          <a:lstStyle/>
          <a:p>
            <a:pPr indent="-256032"/>
            <a:r>
              <a:rPr lang="en-US" altLang="en-US" dirty="0"/>
              <a:t>South Africa and the United States both had a history of laws enforcing spatial segregation</a:t>
            </a:r>
          </a:p>
          <a:p>
            <a:pPr indent="-256032"/>
            <a:r>
              <a:rPr lang="en-US" altLang="en-US" dirty="0"/>
              <a:t>The United States had a “separate but equal” doctrine supported by law until 1954 with various Jim Crow laws at the state level in the southern states</a:t>
            </a:r>
          </a:p>
          <a:p>
            <a:pPr indent="-256032"/>
            <a:r>
              <a:rPr lang="en-US" altLang="en-US" dirty="0"/>
              <a:t>South Africa was racially segregated until 1991 by </a:t>
            </a:r>
            <a:r>
              <a:rPr lang="en-US" altLang="en-US" b="1" dirty="0"/>
              <a:t>apartheid</a:t>
            </a:r>
          </a:p>
        </p:txBody>
      </p:sp>
    </p:spTree>
    <p:extLst>
      <p:ext uri="{BB962C8B-B14F-4D97-AF65-F5344CB8AC3E}">
        <p14:creationId xmlns:p14="http://schemas.microsoft.com/office/powerpoint/2010/main" val="1589974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449294" cy="1097279"/>
          </a:xfrm>
        </p:spPr>
        <p:txBody>
          <a:bodyPr/>
          <a:lstStyle/>
          <a:p>
            <a:r>
              <a:rPr lang="en-US" sz="3400" dirty="0"/>
              <a:t>7.2.3 Ethnic and Racial Segregation </a:t>
            </a:r>
            <a:r>
              <a:rPr lang="en-US" sz="2000" b="0" dirty="0"/>
              <a:t>(2 of 5)</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7"/>
            <a:ext cx="8191499" cy="794987"/>
          </a:xfrm>
        </p:spPr>
        <p:txBody>
          <a:bodyPr/>
          <a:lstStyle/>
          <a:p>
            <a:pPr marL="432" indent="0">
              <a:buNone/>
            </a:pPr>
            <a:r>
              <a:rPr lang="en-US" sz="2200" b="1" dirty="0">
                <a:solidFill>
                  <a:schemeClr val="tx1"/>
                </a:solidFill>
              </a:rPr>
              <a:t>Figures 7-30 and 7-31: </a:t>
            </a:r>
            <a:r>
              <a:rPr lang="en-US" sz="2200" dirty="0">
                <a:solidFill>
                  <a:schemeClr val="tx1"/>
                </a:solidFill>
              </a:rPr>
              <a:t>Segregation in U.S. drinking fountains (left) and a civil rights march in Boston (right).</a:t>
            </a:r>
          </a:p>
        </p:txBody>
      </p:sp>
      <p:pic>
        <p:nvPicPr>
          <p:cNvPr id="3" name="Picture 2" descr="A black man drinks from the colored designated water fountain during the segregation period in the U S.">
            <a:extLst>
              <a:ext uri="{FF2B5EF4-FFF2-40B4-BE49-F238E27FC236}">
                <a16:creationId xmlns:a16="http://schemas.microsoft.com/office/drawing/2014/main" id="{62B088B3-9584-4F4F-AD4F-9D553A87488C}"/>
              </a:ext>
            </a:extLst>
          </p:cNvPr>
          <p:cNvPicPr>
            <a:picLocks noChangeAspect="1"/>
          </p:cNvPicPr>
          <p:nvPr/>
        </p:nvPicPr>
        <p:blipFill rotWithShape="1">
          <a:blip r:embed="rId2"/>
          <a:srcRect b="3676"/>
          <a:stretch/>
        </p:blipFill>
        <p:spPr>
          <a:xfrm>
            <a:off x="469229" y="3093193"/>
            <a:ext cx="4166942" cy="2436915"/>
          </a:xfrm>
          <a:prstGeom prst="rect">
            <a:avLst/>
          </a:prstGeom>
        </p:spPr>
      </p:pic>
      <p:pic>
        <p:nvPicPr>
          <p:cNvPr id="9" name="Picture 8" descr="A group of children march during the Civil rights movement during 19 69 in Washington D C.">
            <a:extLst>
              <a:ext uri="{FF2B5EF4-FFF2-40B4-BE49-F238E27FC236}">
                <a16:creationId xmlns:a16="http://schemas.microsoft.com/office/drawing/2014/main" id="{7E7680BB-730E-4E97-8153-A6217B6C26FC}"/>
              </a:ext>
            </a:extLst>
          </p:cNvPr>
          <p:cNvPicPr>
            <a:picLocks noChangeAspect="1"/>
          </p:cNvPicPr>
          <p:nvPr/>
        </p:nvPicPr>
        <p:blipFill>
          <a:blip r:embed="rId3"/>
          <a:stretch>
            <a:fillRect/>
          </a:stretch>
        </p:blipFill>
        <p:spPr>
          <a:xfrm>
            <a:off x="4974200" y="2651000"/>
            <a:ext cx="3513599" cy="3613398"/>
          </a:xfrm>
          <a:prstGeom prst="rect">
            <a:avLst/>
          </a:prstGeom>
        </p:spPr>
      </p:pic>
    </p:spTree>
    <p:extLst>
      <p:ext uri="{BB962C8B-B14F-4D97-AF65-F5344CB8AC3E}">
        <p14:creationId xmlns:p14="http://schemas.microsoft.com/office/powerpoint/2010/main" val="28136503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356601" cy="1097279"/>
          </a:xfrm>
        </p:spPr>
        <p:txBody>
          <a:bodyPr/>
          <a:lstStyle/>
          <a:p>
            <a:r>
              <a:rPr lang="en-US" sz="3400" dirty="0"/>
              <a:t>7.2.3 Ethnic and Racial Segregation </a:t>
            </a:r>
            <a:r>
              <a:rPr lang="en-US" sz="2000" b="0" dirty="0"/>
              <a:t>(3 of 5)</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6"/>
            <a:ext cx="8229600" cy="729674"/>
          </a:xfrm>
        </p:spPr>
        <p:txBody>
          <a:bodyPr/>
          <a:lstStyle/>
          <a:p>
            <a:pPr marL="432" indent="0">
              <a:buNone/>
            </a:pPr>
            <a:r>
              <a:rPr lang="en-US" sz="2200" b="1" dirty="0"/>
              <a:t>Figure 7-32: </a:t>
            </a:r>
            <a:r>
              <a:rPr lang="en-US" sz="2200" dirty="0"/>
              <a:t>South Africa attempted to justify racial segregation (apartheid) by creating “homelands” for its black population.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6704" y="2269146"/>
            <a:ext cx="4490593" cy="4262809"/>
          </a:xfrm>
          <a:prstGeom prst="rect">
            <a:avLst/>
          </a:prstGeom>
        </p:spPr>
      </p:pic>
      <p:sp>
        <p:nvSpPr>
          <p:cNvPr id="9" name="Rectangle 5"/>
          <p:cNvSpPr>
            <a:spLocks noChangeArrowheads="1"/>
          </p:cNvSpPr>
          <p:nvPr/>
        </p:nvSpPr>
        <p:spPr bwMode="auto">
          <a:xfrm>
            <a:off x="2384865" y="5564467"/>
            <a:ext cx="60753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50" b="1" i="1" u="none" strike="noStrike" cap="none" normalizeH="0" baseline="0" dirty="0">
                <a:ln>
                  <a:noFill/>
                </a:ln>
                <a:solidFill>
                  <a:srgbClr val="00AEEF"/>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50" b="1" i="1" u="none" strike="noStrike" cap="none" normalizeH="0" baseline="0" dirty="0">
                <a:ln>
                  <a:noFill/>
                </a:ln>
                <a:solidFill>
                  <a:srgbClr val="00AEEF"/>
                </a:solidFill>
                <a:effectLst/>
                <a:latin typeface="+mj-lt"/>
              </a:rPr>
              <a:t>OCEAN</a:t>
            </a:r>
            <a:endParaRPr kumimoji="0" lang="en-US" altLang="en-US" sz="950" b="1" i="0" u="none" strike="noStrike" cap="none" normalizeH="0" baseline="0" dirty="0">
              <a:ln>
                <a:noFill/>
              </a:ln>
              <a:solidFill>
                <a:schemeClr val="tx1"/>
              </a:solidFill>
              <a:effectLst/>
              <a:latin typeface="+mj-lt"/>
            </a:endParaRPr>
          </a:p>
        </p:txBody>
      </p:sp>
      <p:sp>
        <p:nvSpPr>
          <p:cNvPr id="11" name="Rectangle 7"/>
          <p:cNvSpPr>
            <a:spLocks noChangeArrowheads="1"/>
          </p:cNvSpPr>
          <p:nvPr/>
        </p:nvSpPr>
        <p:spPr bwMode="auto">
          <a:xfrm>
            <a:off x="6085803" y="5570279"/>
            <a:ext cx="4632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a:ln>
                  <a:noFill/>
                </a:ln>
                <a:solidFill>
                  <a:srgbClr val="00AEEF"/>
                </a:solidFill>
                <a:effectLst/>
                <a:latin typeface="+mj-lt"/>
              </a:rPr>
              <a:t>INDIAN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a:ln>
                  <a:noFill/>
                </a:ln>
                <a:solidFill>
                  <a:srgbClr val="00AEEF"/>
                </a:solidFill>
                <a:effectLst/>
                <a:latin typeface="+mj-lt"/>
              </a:rPr>
              <a:t>OCEAN</a:t>
            </a:r>
            <a:endParaRPr kumimoji="0" lang="en-US" altLang="en-US" sz="2000" b="1" i="0" u="none" strike="noStrike" cap="none" normalizeH="0" baseline="0" dirty="0">
              <a:ln>
                <a:noFill/>
              </a:ln>
              <a:solidFill>
                <a:schemeClr val="tx1"/>
              </a:solidFill>
              <a:effectLst/>
              <a:latin typeface="+mj-lt"/>
            </a:endParaRPr>
          </a:p>
        </p:txBody>
      </p:sp>
      <p:sp>
        <p:nvSpPr>
          <p:cNvPr id="29" name="Rectangle 25"/>
          <p:cNvSpPr>
            <a:spLocks noChangeArrowheads="1"/>
          </p:cNvSpPr>
          <p:nvPr/>
        </p:nvSpPr>
        <p:spPr bwMode="auto">
          <a:xfrm>
            <a:off x="2566717" y="3845069"/>
            <a:ext cx="49372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6D6E71"/>
                </a:solidFill>
                <a:effectLst>
                  <a:glow rad="50800">
                    <a:schemeClr val="bg1">
                      <a:alpha val="70000"/>
                    </a:schemeClr>
                  </a:glow>
                </a:effectLst>
                <a:latin typeface="+mj-lt"/>
              </a:rPr>
              <a:t>NAMIBIA</a:t>
            </a:r>
            <a:endParaRPr kumimoji="0" lang="en-US" altLang="en-US" sz="900" b="1" i="0" u="none" strike="noStrike" cap="none" normalizeH="0" baseline="0">
              <a:ln>
                <a:noFill/>
              </a:ln>
              <a:solidFill>
                <a:schemeClr val="tx1"/>
              </a:solidFill>
              <a:effectLst>
                <a:glow rad="50800">
                  <a:schemeClr val="bg1">
                    <a:alpha val="70000"/>
                  </a:schemeClr>
                </a:glow>
              </a:effectLst>
              <a:latin typeface="+mj-lt"/>
            </a:endParaRPr>
          </a:p>
        </p:txBody>
      </p:sp>
      <p:sp>
        <p:nvSpPr>
          <p:cNvPr id="30" name="Rectangle 26"/>
          <p:cNvSpPr>
            <a:spLocks noChangeArrowheads="1"/>
          </p:cNvSpPr>
          <p:nvPr/>
        </p:nvSpPr>
        <p:spPr bwMode="auto">
          <a:xfrm>
            <a:off x="4818565" y="2749741"/>
            <a:ext cx="67967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6D6E71"/>
                </a:solidFill>
                <a:effectLst>
                  <a:glow rad="50800">
                    <a:schemeClr val="bg1">
                      <a:alpha val="70000"/>
                    </a:schemeClr>
                  </a:glow>
                </a:effectLst>
                <a:latin typeface="+mj-lt"/>
              </a:rPr>
              <a:t>BOTSWANA</a:t>
            </a:r>
            <a:endParaRPr kumimoji="0" lang="en-US" altLang="en-US" sz="900" b="1" i="0" u="none" strike="noStrike" cap="none" normalizeH="0" baseline="0" dirty="0">
              <a:ln>
                <a:noFill/>
              </a:ln>
              <a:solidFill>
                <a:schemeClr val="tx1"/>
              </a:solidFill>
              <a:effectLst>
                <a:glow rad="50800">
                  <a:schemeClr val="bg1">
                    <a:alpha val="70000"/>
                  </a:schemeClr>
                </a:glow>
              </a:effectLst>
              <a:latin typeface="+mj-lt"/>
            </a:endParaRPr>
          </a:p>
        </p:txBody>
      </p:sp>
      <p:sp>
        <p:nvSpPr>
          <p:cNvPr id="31" name="Rectangle 27"/>
          <p:cNvSpPr>
            <a:spLocks noChangeArrowheads="1"/>
          </p:cNvSpPr>
          <p:nvPr/>
        </p:nvSpPr>
        <p:spPr bwMode="auto">
          <a:xfrm rot="16200000">
            <a:off x="6301907" y="3053568"/>
            <a:ext cx="758221" cy="13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50" b="1" i="0" u="none" strike="noStrike" cap="none" normalizeH="0" baseline="0" dirty="0">
                <a:ln>
                  <a:noFill/>
                </a:ln>
                <a:solidFill>
                  <a:srgbClr val="6D6E71"/>
                </a:solidFill>
                <a:effectLst>
                  <a:glow rad="50800">
                    <a:schemeClr val="bg1">
                      <a:alpha val="70000"/>
                    </a:schemeClr>
                  </a:glow>
                </a:effectLst>
                <a:latin typeface="+mj-lt"/>
              </a:rPr>
              <a:t>MOZAMBIQUE</a:t>
            </a:r>
            <a:endParaRPr kumimoji="0" lang="en-US" altLang="en-US" sz="850" b="1" i="0" u="none" strike="noStrike" cap="none" normalizeH="0" baseline="0" dirty="0">
              <a:ln>
                <a:noFill/>
              </a:ln>
              <a:solidFill>
                <a:schemeClr val="tx1"/>
              </a:solidFill>
              <a:effectLst>
                <a:glow rad="50800">
                  <a:schemeClr val="bg1">
                    <a:alpha val="70000"/>
                  </a:schemeClr>
                </a:glow>
              </a:effectLst>
              <a:latin typeface="+mj-lt"/>
            </a:endParaRPr>
          </a:p>
        </p:txBody>
      </p:sp>
      <p:sp>
        <p:nvSpPr>
          <p:cNvPr id="32" name="Rectangle 28"/>
          <p:cNvSpPr>
            <a:spLocks noChangeArrowheads="1"/>
          </p:cNvSpPr>
          <p:nvPr/>
        </p:nvSpPr>
        <p:spPr bwMode="auto">
          <a:xfrm>
            <a:off x="5739316" y="2452013"/>
            <a:ext cx="63478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6D6E71"/>
                </a:solidFill>
                <a:effectLst>
                  <a:glow rad="50800">
                    <a:schemeClr val="bg1">
                      <a:alpha val="70000"/>
                    </a:schemeClr>
                  </a:glow>
                </a:effectLst>
                <a:latin typeface="+mj-lt"/>
              </a:rPr>
              <a:t>ZIMBABWE</a:t>
            </a:r>
            <a:endParaRPr kumimoji="0" lang="en-US" altLang="en-US" sz="900" b="1" i="0" u="none" strike="noStrike" cap="none" normalizeH="0" baseline="0" dirty="0">
              <a:ln>
                <a:noFill/>
              </a:ln>
              <a:solidFill>
                <a:schemeClr val="tx1"/>
              </a:solidFill>
              <a:effectLst>
                <a:glow rad="50800">
                  <a:schemeClr val="bg1">
                    <a:alpha val="70000"/>
                  </a:schemeClr>
                </a:glow>
              </a:effectLst>
              <a:latin typeface="+mj-lt"/>
            </a:endParaRPr>
          </a:p>
        </p:txBody>
      </p:sp>
      <p:sp>
        <p:nvSpPr>
          <p:cNvPr id="33" name="Rectangle 29"/>
          <p:cNvSpPr>
            <a:spLocks noChangeArrowheads="1"/>
          </p:cNvSpPr>
          <p:nvPr/>
        </p:nvSpPr>
        <p:spPr bwMode="auto">
          <a:xfrm>
            <a:off x="6159980" y="3996852"/>
            <a:ext cx="50174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6D6E71"/>
                </a:solidFill>
                <a:effectLst>
                  <a:glow rad="50800">
                    <a:schemeClr val="bg1">
                      <a:alpha val="70000"/>
                    </a:schemeClr>
                  </a:glow>
                </a:effectLst>
                <a:latin typeface="+mj-lt"/>
              </a:rPr>
              <a:t>ESWATINI</a:t>
            </a:r>
            <a:endParaRPr kumimoji="0" lang="en-US" altLang="en-US" sz="800" b="1" i="0" u="none" strike="noStrike" cap="none" normalizeH="0" baseline="0" dirty="0">
              <a:ln>
                <a:noFill/>
              </a:ln>
              <a:solidFill>
                <a:schemeClr val="tx1"/>
              </a:solidFill>
              <a:effectLst>
                <a:glow rad="50800">
                  <a:schemeClr val="bg1">
                    <a:alpha val="70000"/>
                  </a:schemeClr>
                </a:glow>
              </a:effectLst>
              <a:latin typeface="+mj-lt"/>
            </a:endParaRPr>
          </a:p>
        </p:txBody>
      </p:sp>
      <p:sp>
        <p:nvSpPr>
          <p:cNvPr id="34" name="Rectangle 30"/>
          <p:cNvSpPr>
            <a:spLocks noChangeArrowheads="1"/>
          </p:cNvSpPr>
          <p:nvPr/>
        </p:nvSpPr>
        <p:spPr bwMode="auto">
          <a:xfrm>
            <a:off x="5229423" y="4868913"/>
            <a:ext cx="466474"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a:ln>
                  <a:noFill/>
                </a:ln>
                <a:solidFill>
                  <a:srgbClr val="6D6E71"/>
                </a:solidFill>
                <a:effectLst>
                  <a:glow rad="50800">
                    <a:schemeClr val="bg1">
                      <a:alpha val="70000"/>
                    </a:schemeClr>
                  </a:glow>
                </a:effectLst>
                <a:latin typeface="+mj-lt"/>
              </a:rPr>
              <a:t>LESOTHO</a:t>
            </a:r>
            <a:endParaRPr kumimoji="0" lang="en-US" altLang="en-US" sz="750" b="1" i="0" u="none" strike="noStrike" cap="none" normalizeH="0" baseline="0" dirty="0">
              <a:ln>
                <a:noFill/>
              </a:ln>
              <a:solidFill>
                <a:schemeClr val="tx1"/>
              </a:solidFill>
              <a:effectLst>
                <a:glow rad="50800">
                  <a:schemeClr val="bg1">
                    <a:alpha val="70000"/>
                  </a:schemeClr>
                </a:glow>
              </a:effectLst>
              <a:latin typeface="+mj-lt"/>
            </a:endParaRPr>
          </a:p>
        </p:txBody>
      </p:sp>
      <p:sp>
        <p:nvSpPr>
          <p:cNvPr id="35" name="Rectangle 31"/>
          <p:cNvSpPr>
            <a:spLocks noChangeArrowheads="1"/>
          </p:cNvSpPr>
          <p:nvPr/>
        </p:nvSpPr>
        <p:spPr bwMode="auto">
          <a:xfrm>
            <a:off x="3558459" y="4804033"/>
            <a:ext cx="6540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glow rad="50800">
                    <a:schemeClr val="bg1">
                      <a:alpha val="70000"/>
                    </a:schemeClr>
                  </a:glow>
                </a:effectLst>
                <a:latin typeface="+mj-lt"/>
              </a:rPr>
              <a:t>NORTHERN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glow rad="50800">
                    <a:schemeClr val="bg1">
                      <a:alpha val="70000"/>
                    </a:schemeClr>
                  </a:glow>
                </a:effectLst>
                <a:latin typeface="+mj-lt"/>
              </a:rPr>
              <a:t>CAPE</a:t>
            </a:r>
            <a:endParaRPr kumimoji="0" lang="en-US" altLang="en-US" sz="900" b="1" i="0" u="none" strike="noStrike" cap="none" normalizeH="0" baseline="0" dirty="0">
              <a:ln>
                <a:noFill/>
              </a:ln>
              <a:solidFill>
                <a:schemeClr val="tx1"/>
              </a:solidFill>
              <a:effectLst>
                <a:glow rad="50800">
                  <a:schemeClr val="bg1">
                    <a:alpha val="70000"/>
                  </a:schemeClr>
                </a:glow>
              </a:effectLst>
              <a:latin typeface="+mj-lt"/>
            </a:endParaRPr>
          </a:p>
        </p:txBody>
      </p:sp>
      <p:sp>
        <p:nvSpPr>
          <p:cNvPr id="37" name="Rectangle 33"/>
          <p:cNvSpPr>
            <a:spLocks noChangeArrowheads="1"/>
          </p:cNvSpPr>
          <p:nvPr/>
        </p:nvSpPr>
        <p:spPr bwMode="auto">
          <a:xfrm>
            <a:off x="3214754" y="5926053"/>
            <a:ext cx="92974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glow rad="50800">
                    <a:schemeClr val="bg1">
                      <a:alpha val="70000"/>
                    </a:schemeClr>
                  </a:glow>
                </a:effectLst>
                <a:latin typeface="+mj-lt"/>
              </a:rPr>
              <a:t>WESTERN CAPE</a:t>
            </a:r>
            <a:endParaRPr kumimoji="0" lang="en-US" altLang="en-US" sz="900" b="1" i="0" u="none" strike="noStrike" cap="none" normalizeH="0" baseline="0" dirty="0">
              <a:ln>
                <a:noFill/>
              </a:ln>
              <a:solidFill>
                <a:schemeClr val="tx1"/>
              </a:solidFill>
              <a:effectLst>
                <a:glow rad="50800">
                  <a:schemeClr val="bg1">
                    <a:alpha val="70000"/>
                  </a:schemeClr>
                </a:glow>
              </a:effectLst>
              <a:latin typeface="+mj-lt"/>
            </a:endParaRPr>
          </a:p>
        </p:txBody>
      </p:sp>
      <p:sp>
        <p:nvSpPr>
          <p:cNvPr id="38" name="Rectangle 34"/>
          <p:cNvSpPr>
            <a:spLocks noChangeArrowheads="1"/>
          </p:cNvSpPr>
          <p:nvPr/>
        </p:nvSpPr>
        <p:spPr bwMode="auto">
          <a:xfrm>
            <a:off x="4636319" y="5537673"/>
            <a:ext cx="805269" cy="12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glow rad="50800">
                    <a:schemeClr val="bg1">
                      <a:alpha val="70000"/>
                    </a:schemeClr>
                  </a:glow>
                </a:effectLst>
                <a:latin typeface="+mj-lt"/>
              </a:rPr>
              <a:t>EASTERN CAPE</a:t>
            </a:r>
            <a:endParaRPr kumimoji="0" lang="en-US" altLang="en-US" sz="2000" b="1" i="0" u="none" strike="noStrike" cap="none" normalizeH="0" baseline="0" dirty="0">
              <a:ln>
                <a:noFill/>
              </a:ln>
              <a:solidFill>
                <a:schemeClr val="tx1"/>
              </a:solidFill>
              <a:effectLst>
                <a:glow rad="50800">
                  <a:schemeClr val="bg1">
                    <a:alpha val="70000"/>
                  </a:schemeClr>
                </a:glow>
              </a:effectLst>
              <a:latin typeface="+mj-lt"/>
            </a:endParaRPr>
          </a:p>
        </p:txBody>
      </p:sp>
      <p:sp>
        <p:nvSpPr>
          <p:cNvPr id="39" name="Rectangle 35"/>
          <p:cNvSpPr>
            <a:spLocks noChangeArrowheads="1"/>
          </p:cNvSpPr>
          <p:nvPr/>
        </p:nvSpPr>
        <p:spPr bwMode="auto">
          <a:xfrm>
            <a:off x="4856709" y="4490229"/>
            <a:ext cx="63959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glow rad="50800">
                    <a:schemeClr val="bg1">
                      <a:alpha val="70000"/>
                    </a:schemeClr>
                  </a:glow>
                </a:effectLst>
                <a:latin typeface="+mj-lt"/>
              </a:rPr>
              <a:t>FREE STATE</a:t>
            </a:r>
            <a:endParaRPr kumimoji="0" lang="en-US" altLang="en-US" sz="800" b="1" i="0" u="none" strike="noStrike" cap="none" normalizeH="0" baseline="0" dirty="0">
              <a:ln>
                <a:noFill/>
              </a:ln>
              <a:solidFill>
                <a:schemeClr val="tx1"/>
              </a:solidFill>
              <a:effectLst>
                <a:glow rad="50800">
                  <a:schemeClr val="bg1">
                    <a:alpha val="70000"/>
                  </a:schemeClr>
                </a:glow>
              </a:effectLst>
              <a:latin typeface="+mj-lt"/>
            </a:endParaRPr>
          </a:p>
        </p:txBody>
      </p:sp>
      <p:sp>
        <p:nvSpPr>
          <p:cNvPr id="40" name="Rectangle 36"/>
          <p:cNvSpPr>
            <a:spLocks noChangeArrowheads="1"/>
          </p:cNvSpPr>
          <p:nvPr/>
        </p:nvSpPr>
        <p:spPr bwMode="auto">
          <a:xfrm>
            <a:off x="5174578" y="3910246"/>
            <a:ext cx="57708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glow rad="50800">
                    <a:schemeClr val="bg1">
                      <a:alpha val="70000"/>
                    </a:schemeClr>
                  </a:glow>
                </a:effectLst>
                <a:latin typeface="+mj-lt"/>
              </a:rPr>
              <a:t>GAUTENG</a:t>
            </a:r>
            <a:endParaRPr kumimoji="0" lang="en-US" altLang="en-US" sz="900" b="1" i="0" u="none" strike="noStrike" cap="none" normalizeH="0" baseline="0" dirty="0">
              <a:ln>
                <a:noFill/>
              </a:ln>
              <a:solidFill>
                <a:schemeClr val="tx1"/>
              </a:solidFill>
              <a:effectLst>
                <a:glow rad="50800">
                  <a:schemeClr val="bg1">
                    <a:alpha val="70000"/>
                  </a:schemeClr>
                </a:glow>
              </a:effectLst>
              <a:latin typeface="+mj-lt"/>
            </a:endParaRPr>
          </a:p>
        </p:txBody>
      </p:sp>
      <p:sp>
        <p:nvSpPr>
          <p:cNvPr id="41" name="Rectangle 37"/>
          <p:cNvSpPr>
            <a:spLocks noChangeArrowheads="1"/>
          </p:cNvSpPr>
          <p:nvPr/>
        </p:nvSpPr>
        <p:spPr bwMode="auto">
          <a:xfrm>
            <a:off x="4633968" y="3878721"/>
            <a:ext cx="4103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glow rad="50800">
                    <a:schemeClr val="bg1">
                      <a:alpha val="70000"/>
                    </a:schemeClr>
                  </a:glow>
                </a:effectLst>
                <a:latin typeface="+mj-lt"/>
              </a:rPr>
              <a:t>NORTH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glow rad="50800">
                    <a:schemeClr val="bg1">
                      <a:alpha val="70000"/>
                    </a:schemeClr>
                  </a:glow>
                </a:effectLst>
                <a:latin typeface="+mj-lt"/>
              </a:rPr>
              <a:t>WEST</a:t>
            </a:r>
            <a:endParaRPr kumimoji="0" lang="en-US" altLang="en-US" sz="900" b="1" i="0" u="none" strike="noStrike" cap="none" normalizeH="0" baseline="0" dirty="0">
              <a:ln>
                <a:noFill/>
              </a:ln>
              <a:solidFill>
                <a:schemeClr val="tx1"/>
              </a:solidFill>
              <a:effectLst>
                <a:glow rad="50800">
                  <a:schemeClr val="bg1">
                    <a:alpha val="70000"/>
                  </a:schemeClr>
                </a:glow>
              </a:effectLst>
              <a:latin typeface="+mj-lt"/>
            </a:endParaRPr>
          </a:p>
        </p:txBody>
      </p:sp>
      <p:sp>
        <p:nvSpPr>
          <p:cNvPr id="43" name="Rectangle 39"/>
          <p:cNvSpPr>
            <a:spLocks noChangeArrowheads="1"/>
          </p:cNvSpPr>
          <p:nvPr/>
        </p:nvSpPr>
        <p:spPr bwMode="auto">
          <a:xfrm>
            <a:off x="5585689" y="3236090"/>
            <a:ext cx="53219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glow rad="50800">
                    <a:schemeClr val="bg1">
                      <a:alpha val="70000"/>
                    </a:schemeClr>
                  </a:glow>
                </a:effectLst>
                <a:latin typeface="+mj-lt"/>
              </a:rPr>
              <a:t>LIMPOPO</a:t>
            </a:r>
            <a:endParaRPr kumimoji="0" lang="en-US" altLang="en-US" sz="900" b="1" i="0" u="none" strike="noStrike" cap="none" normalizeH="0" baseline="0" dirty="0">
              <a:ln>
                <a:noFill/>
              </a:ln>
              <a:solidFill>
                <a:schemeClr val="tx1"/>
              </a:solidFill>
              <a:effectLst>
                <a:glow rad="50800">
                  <a:schemeClr val="bg1">
                    <a:alpha val="70000"/>
                  </a:schemeClr>
                </a:glow>
              </a:effectLst>
              <a:latin typeface="+mj-lt"/>
            </a:endParaRPr>
          </a:p>
        </p:txBody>
      </p:sp>
      <p:sp>
        <p:nvSpPr>
          <p:cNvPr id="44" name="Rectangle 40"/>
          <p:cNvSpPr>
            <a:spLocks noChangeArrowheads="1"/>
          </p:cNvSpPr>
          <p:nvPr/>
        </p:nvSpPr>
        <p:spPr bwMode="auto">
          <a:xfrm>
            <a:off x="5625091" y="3725852"/>
            <a:ext cx="84638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glow rad="50800">
                    <a:schemeClr val="bg1">
                      <a:alpha val="70000"/>
                    </a:schemeClr>
                  </a:glow>
                </a:effectLst>
                <a:latin typeface="+mj-lt"/>
              </a:rPr>
              <a:t>MPUMALANGA</a:t>
            </a:r>
            <a:endParaRPr kumimoji="0" lang="en-US" altLang="en-US" sz="900" b="1" i="0" u="none" strike="noStrike" cap="none" normalizeH="0" baseline="0" dirty="0">
              <a:ln>
                <a:noFill/>
              </a:ln>
              <a:solidFill>
                <a:schemeClr val="tx1"/>
              </a:solidFill>
              <a:effectLst>
                <a:glow rad="50800">
                  <a:schemeClr val="bg1">
                    <a:alpha val="70000"/>
                  </a:schemeClr>
                </a:glow>
              </a:effectLst>
              <a:latin typeface="+mj-lt"/>
            </a:endParaRPr>
          </a:p>
        </p:txBody>
      </p:sp>
      <p:sp>
        <p:nvSpPr>
          <p:cNvPr id="45" name="Rectangle 41"/>
          <p:cNvSpPr>
            <a:spLocks noChangeArrowheads="1"/>
          </p:cNvSpPr>
          <p:nvPr/>
        </p:nvSpPr>
        <p:spPr bwMode="auto">
          <a:xfrm>
            <a:off x="5787268" y="4547573"/>
            <a:ext cx="5834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glow rad="50800">
                    <a:schemeClr val="bg1">
                      <a:alpha val="70000"/>
                    </a:schemeClr>
                  </a:glow>
                </a:effectLst>
                <a:latin typeface="+mj-lt"/>
              </a:rPr>
              <a:t>KWAZULU</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glow rad="50800">
                    <a:schemeClr val="bg1">
                      <a:alpha val="70000"/>
                    </a:schemeClr>
                  </a:glow>
                </a:effectLst>
                <a:latin typeface="+mj-lt"/>
              </a:rPr>
              <a:t>NATAL</a:t>
            </a:r>
            <a:endParaRPr kumimoji="0" lang="en-US" altLang="en-US" sz="900" b="1" i="0" u="none" strike="noStrike" cap="none" normalizeH="0" baseline="0" dirty="0">
              <a:ln>
                <a:noFill/>
              </a:ln>
              <a:solidFill>
                <a:schemeClr val="tx1"/>
              </a:solidFill>
              <a:effectLst>
                <a:glow rad="50800">
                  <a:schemeClr val="bg1">
                    <a:alpha val="70000"/>
                  </a:schemeClr>
                </a:glow>
              </a:effectLst>
              <a:latin typeface="+mj-lt"/>
            </a:endParaRPr>
          </a:p>
        </p:txBody>
      </p:sp>
      <p:sp>
        <p:nvSpPr>
          <p:cNvPr id="48" name="Rectangle 44"/>
          <p:cNvSpPr>
            <a:spLocks noChangeArrowheads="1"/>
          </p:cNvSpPr>
          <p:nvPr/>
        </p:nvSpPr>
        <p:spPr bwMode="auto">
          <a:xfrm>
            <a:off x="2767773" y="2411729"/>
            <a:ext cx="589118" cy="13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mj-lt"/>
              </a:rPr>
              <a:t>KaNgwana</a:t>
            </a:r>
            <a:endParaRPr kumimoji="0" lang="en-US" altLang="en-US" sz="2000" b="1" i="0" u="none" strike="noStrike" cap="none" normalizeH="0" baseline="0">
              <a:ln>
                <a:noFill/>
              </a:ln>
              <a:solidFill>
                <a:schemeClr val="tx1"/>
              </a:solidFill>
              <a:effectLst/>
              <a:latin typeface="+mj-lt"/>
            </a:endParaRPr>
          </a:p>
        </p:txBody>
      </p:sp>
      <p:sp>
        <p:nvSpPr>
          <p:cNvPr id="49" name="Rectangle 45"/>
          <p:cNvSpPr>
            <a:spLocks noChangeArrowheads="1"/>
          </p:cNvSpPr>
          <p:nvPr/>
        </p:nvSpPr>
        <p:spPr bwMode="auto">
          <a:xfrm>
            <a:off x="2767773" y="2598212"/>
            <a:ext cx="345418" cy="13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mj-lt"/>
              </a:rPr>
              <a:t>Venda</a:t>
            </a:r>
            <a:endParaRPr kumimoji="0" lang="en-US" altLang="en-US" sz="2000" b="1" i="0" u="none" strike="noStrike" cap="none" normalizeH="0" baseline="0">
              <a:ln>
                <a:noFill/>
              </a:ln>
              <a:solidFill>
                <a:schemeClr val="tx1"/>
              </a:solidFill>
              <a:effectLst/>
              <a:latin typeface="+mj-lt"/>
            </a:endParaRPr>
          </a:p>
        </p:txBody>
      </p:sp>
      <p:sp>
        <p:nvSpPr>
          <p:cNvPr id="50" name="Rectangle 46"/>
          <p:cNvSpPr>
            <a:spLocks noChangeArrowheads="1"/>
          </p:cNvSpPr>
          <p:nvPr/>
        </p:nvSpPr>
        <p:spPr bwMode="auto">
          <a:xfrm>
            <a:off x="2767773" y="2784696"/>
            <a:ext cx="430183" cy="13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mj-lt"/>
              </a:rPr>
              <a:t>Lebowa</a:t>
            </a:r>
            <a:endParaRPr kumimoji="0" lang="en-US" altLang="en-US" sz="2000" b="1" i="0" u="none" strike="noStrike" cap="none" normalizeH="0" baseline="0">
              <a:ln>
                <a:noFill/>
              </a:ln>
              <a:solidFill>
                <a:schemeClr val="tx1"/>
              </a:solidFill>
              <a:effectLst/>
              <a:latin typeface="+mj-lt"/>
            </a:endParaRPr>
          </a:p>
        </p:txBody>
      </p:sp>
      <p:sp>
        <p:nvSpPr>
          <p:cNvPr id="51" name="Rectangle 47"/>
          <p:cNvSpPr>
            <a:spLocks noChangeArrowheads="1"/>
          </p:cNvSpPr>
          <p:nvPr/>
        </p:nvSpPr>
        <p:spPr bwMode="auto">
          <a:xfrm>
            <a:off x="2767773" y="2971179"/>
            <a:ext cx="468327" cy="13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mj-lt"/>
              </a:rPr>
              <a:t>Kwazulu</a:t>
            </a:r>
            <a:endParaRPr kumimoji="0" lang="en-US" altLang="en-US" sz="2000" b="1" i="0" u="none" strike="noStrike" cap="none" normalizeH="0" baseline="0">
              <a:ln>
                <a:noFill/>
              </a:ln>
              <a:solidFill>
                <a:schemeClr val="tx1"/>
              </a:solidFill>
              <a:effectLst/>
              <a:latin typeface="+mj-lt"/>
            </a:endParaRPr>
          </a:p>
        </p:txBody>
      </p:sp>
      <p:sp>
        <p:nvSpPr>
          <p:cNvPr id="52" name="Rectangle 48"/>
          <p:cNvSpPr>
            <a:spLocks noChangeArrowheads="1"/>
          </p:cNvSpPr>
          <p:nvPr/>
        </p:nvSpPr>
        <p:spPr bwMode="auto">
          <a:xfrm>
            <a:off x="2767773" y="3157662"/>
            <a:ext cx="339061" cy="13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mj-lt"/>
              </a:rPr>
              <a:t>Ciskei</a:t>
            </a:r>
            <a:endParaRPr kumimoji="0" lang="en-US" altLang="en-US" sz="2000" b="1" i="0" u="none" strike="noStrike" cap="none" normalizeH="0" baseline="0" dirty="0">
              <a:ln>
                <a:noFill/>
              </a:ln>
              <a:solidFill>
                <a:schemeClr val="tx1"/>
              </a:solidFill>
              <a:effectLst/>
              <a:latin typeface="+mj-lt"/>
            </a:endParaRPr>
          </a:p>
        </p:txBody>
      </p:sp>
      <p:sp>
        <p:nvSpPr>
          <p:cNvPr id="53" name="Rectangle 49"/>
          <p:cNvSpPr>
            <a:spLocks noChangeArrowheads="1"/>
          </p:cNvSpPr>
          <p:nvPr/>
        </p:nvSpPr>
        <p:spPr bwMode="auto">
          <a:xfrm>
            <a:off x="3750524" y="2406966"/>
            <a:ext cx="582760" cy="13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err="1">
                <a:ln>
                  <a:noFill/>
                </a:ln>
                <a:solidFill>
                  <a:srgbClr val="000000"/>
                </a:solidFill>
                <a:effectLst/>
                <a:latin typeface="+mj-lt"/>
              </a:rPr>
              <a:t>Gazankulu</a:t>
            </a:r>
            <a:endParaRPr kumimoji="0" lang="en-US" altLang="en-US" sz="2000" b="1" i="0" u="none" strike="noStrike" cap="none" normalizeH="0" baseline="0" dirty="0">
              <a:ln>
                <a:noFill/>
              </a:ln>
              <a:solidFill>
                <a:schemeClr val="tx1"/>
              </a:solidFill>
              <a:effectLst/>
              <a:latin typeface="+mj-lt"/>
            </a:endParaRPr>
          </a:p>
        </p:txBody>
      </p:sp>
      <p:sp>
        <p:nvSpPr>
          <p:cNvPr id="54" name="Rectangle 50"/>
          <p:cNvSpPr>
            <a:spLocks noChangeArrowheads="1"/>
          </p:cNvSpPr>
          <p:nvPr/>
        </p:nvSpPr>
        <p:spPr bwMode="auto">
          <a:xfrm>
            <a:off x="3750524" y="2593449"/>
            <a:ext cx="468327" cy="13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mj-lt"/>
              </a:rPr>
              <a:t>Qwaqwa</a:t>
            </a:r>
            <a:endParaRPr kumimoji="0" lang="en-US" altLang="en-US" sz="2000" b="1" i="0" u="none" strike="noStrike" cap="none" normalizeH="0" baseline="0">
              <a:ln>
                <a:noFill/>
              </a:ln>
              <a:solidFill>
                <a:schemeClr val="tx1"/>
              </a:solidFill>
              <a:effectLst/>
              <a:latin typeface="+mj-lt"/>
            </a:endParaRPr>
          </a:p>
        </p:txBody>
      </p:sp>
      <p:sp>
        <p:nvSpPr>
          <p:cNvPr id="55" name="Rectangle 51"/>
          <p:cNvSpPr>
            <a:spLocks noChangeArrowheads="1"/>
          </p:cNvSpPr>
          <p:nvPr/>
        </p:nvSpPr>
        <p:spPr bwMode="auto">
          <a:xfrm>
            <a:off x="3750524" y="2779933"/>
            <a:ext cx="930297" cy="13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mj-lt"/>
              </a:rPr>
              <a:t>Bophuthatswana</a:t>
            </a:r>
            <a:endParaRPr kumimoji="0" lang="en-US" altLang="en-US" sz="2000" b="1" i="0" u="none" strike="noStrike" cap="none" normalizeH="0" baseline="0">
              <a:ln>
                <a:noFill/>
              </a:ln>
              <a:solidFill>
                <a:schemeClr val="tx1"/>
              </a:solidFill>
              <a:effectLst/>
              <a:latin typeface="+mj-lt"/>
            </a:endParaRPr>
          </a:p>
        </p:txBody>
      </p:sp>
      <p:sp>
        <p:nvSpPr>
          <p:cNvPr id="56" name="Rectangle 52"/>
          <p:cNvSpPr>
            <a:spLocks noChangeArrowheads="1"/>
          </p:cNvSpPr>
          <p:nvPr/>
        </p:nvSpPr>
        <p:spPr bwMode="auto">
          <a:xfrm>
            <a:off x="3750524" y="2966416"/>
            <a:ext cx="474685" cy="13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mj-lt"/>
              </a:rPr>
              <a:t>Transkei</a:t>
            </a:r>
            <a:endParaRPr kumimoji="0" lang="en-US" altLang="en-US" sz="2000" b="1" i="0" u="none" strike="noStrike" cap="none" normalizeH="0" baseline="0">
              <a:ln>
                <a:noFill/>
              </a:ln>
              <a:solidFill>
                <a:schemeClr val="tx1"/>
              </a:solidFill>
              <a:effectLst/>
              <a:latin typeface="+mj-lt"/>
            </a:endParaRPr>
          </a:p>
        </p:txBody>
      </p:sp>
      <p:sp>
        <p:nvSpPr>
          <p:cNvPr id="57" name="Rectangle 53"/>
          <p:cNvSpPr>
            <a:spLocks noChangeArrowheads="1"/>
          </p:cNvSpPr>
          <p:nvPr/>
        </p:nvSpPr>
        <p:spPr bwMode="auto">
          <a:xfrm>
            <a:off x="3750524" y="3152899"/>
            <a:ext cx="686598" cy="13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mj-lt"/>
              </a:rPr>
              <a:t>KwaNdebele</a:t>
            </a:r>
            <a:endParaRPr kumimoji="0" lang="en-US" altLang="en-US" sz="2000" b="1" i="0" u="none" strike="noStrike" cap="none" normalizeH="0" baseline="0">
              <a:ln>
                <a:noFill/>
              </a:ln>
              <a:solidFill>
                <a:schemeClr val="tx1"/>
              </a:solidFill>
              <a:effectLst/>
              <a:latin typeface="+mj-lt"/>
            </a:endParaRPr>
          </a:p>
        </p:txBody>
      </p:sp>
      <p:sp>
        <p:nvSpPr>
          <p:cNvPr id="58" name="Rectangle 54"/>
          <p:cNvSpPr>
            <a:spLocks noChangeArrowheads="1"/>
          </p:cNvSpPr>
          <p:nvPr/>
        </p:nvSpPr>
        <p:spPr bwMode="auto">
          <a:xfrm>
            <a:off x="2490187" y="3352622"/>
            <a:ext cx="2053447"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a:ln>
                  <a:noFill/>
                </a:ln>
                <a:solidFill>
                  <a:srgbClr val="000000"/>
                </a:solidFill>
                <a:effectLst/>
                <a:latin typeface="+mj-lt"/>
              </a:rPr>
              <a:t>Present-day province boundaries are shown.</a:t>
            </a:r>
            <a:endParaRPr kumimoji="0" lang="en-US" altLang="en-US" sz="750" b="1" i="0" u="none" strike="noStrike" cap="none" normalizeH="0" baseline="0" dirty="0">
              <a:ln>
                <a:noFill/>
              </a:ln>
              <a:solidFill>
                <a:schemeClr val="tx1"/>
              </a:solidFill>
              <a:effectLst/>
              <a:latin typeface="+mj-lt"/>
            </a:endParaRPr>
          </a:p>
        </p:txBody>
      </p:sp>
      <p:sp>
        <p:nvSpPr>
          <p:cNvPr id="59" name="Rectangle 39"/>
          <p:cNvSpPr>
            <a:spLocks noChangeArrowheads="1"/>
          </p:cNvSpPr>
          <p:nvPr/>
        </p:nvSpPr>
        <p:spPr bwMode="auto">
          <a:xfrm>
            <a:off x="5026643" y="3749490"/>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effectLst>
                  <a:glow rad="50800">
                    <a:schemeClr val="bg1">
                      <a:alpha val="70000"/>
                    </a:schemeClr>
                  </a:glow>
                </a:effectLst>
                <a:latin typeface="+mj-lt"/>
              </a:rPr>
              <a:t>Pretoria</a:t>
            </a:r>
            <a:endParaRPr kumimoji="0" lang="en-US" altLang="en-US" sz="900" b="1" i="0" u="none" strike="noStrike" cap="none" normalizeH="0" baseline="0" dirty="0">
              <a:ln>
                <a:noFill/>
              </a:ln>
              <a:solidFill>
                <a:schemeClr val="tx1"/>
              </a:solidFill>
              <a:effectLst>
                <a:glow rad="50800">
                  <a:schemeClr val="bg1">
                    <a:alpha val="70000"/>
                  </a:schemeClr>
                </a:glow>
              </a:effectLst>
              <a:latin typeface="+mj-lt"/>
            </a:endParaRPr>
          </a:p>
        </p:txBody>
      </p:sp>
      <p:sp>
        <p:nvSpPr>
          <p:cNvPr id="60" name="Rectangle 33"/>
          <p:cNvSpPr>
            <a:spLocks noChangeArrowheads="1"/>
          </p:cNvSpPr>
          <p:nvPr/>
        </p:nvSpPr>
        <p:spPr bwMode="auto">
          <a:xfrm>
            <a:off x="2462094" y="6079997"/>
            <a:ext cx="61555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effectLst>
                  <a:glow rad="50800">
                    <a:schemeClr val="bg1">
                      <a:alpha val="70000"/>
                    </a:schemeClr>
                  </a:glow>
                </a:effectLst>
                <a:latin typeface="+mj-lt"/>
              </a:rPr>
              <a:t>Cape Town</a:t>
            </a:r>
            <a:endParaRPr kumimoji="0" lang="en-US" altLang="en-US" sz="900" b="1" i="0" u="none" strike="noStrike" cap="none" normalizeH="0" baseline="0" dirty="0">
              <a:ln>
                <a:noFill/>
              </a:ln>
              <a:solidFill>
                <a:schemeClr val="tx1"/>
              </a:solidFill>
              <a:effectLst>
                <a:glow rad="50800">
                  <a:schemeClr val="bg1">
                    <a:alpha val="70000"/>
                  </a:schemeClr>
                </a:glow>
              </a:effectLst>
              <a:latin typeface="+mj-lt"/>
            </a:endParaRPr>
          </a:p>
        </p:txBody>
      </p:sp>
      <p:sp>
        <p:nvSpPr>
          <p:cNvPr id="61" name="Rectangle 48"/>
          <p:cNvSpPr>
            <a:spLocks noChangeArrowheads="1"/>
          </p:cNvSpPr>
          <p:nvPr/>
        </p:nvSpPr>
        <p:spPr bwMode="auto">
          <a:xfrm>
            <a:off x="5623790" y="6176265"/>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mj-lt"/>
              </a:rPr>
              <a:t>0</a:t>
            </a:r>
            <a:endParaRPr kumimoji="0" lang="en-US" altLang="en-US" b="1" i="0" u="none" strike="noStrike" cap="none" normalizeH="0" baseline="0" dirty="0">
              <a:ln>
                <a:noFill/>
              </a:ln>
              <a:solidFill>
                <a:schemeClr val="tx1"/>
              </a:solidFill>
              <a:effectLst/>
              <a:latin typeface="+mj-lt"/>
            </a:endParaRPr>
          </a:p>
        </p:txBody>
      </p:sp>
      <p:sp>
        <p:nvSpPr>
          <p:cNvPr id="62" name="Rectangle 48"/>
          <p:cNvSpPr>
            <a:spLocks noChangeArrowheads="1"/>
          </p:cNvSpPr>
          <p:nvPr/>
        </p:nvSpPr>
        <p:spPr bwMode="auto">
          <a:xfrm>
            <a:off x="5623790" y="6331046"/>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mj-lt"/>
              </a:rPr>
              <a:t>0</a:t>
            </a:r>
            <a:endParaRPr kumimoji="0" lang="en-US" altLang="en-US" b="1" i="0" u="none" strike="noStrike" cap="none" normalizeH="0" baseline="0" dirty="0">
              <a:ln>
                <a:noFill/>
              </a:ln>
              <a:solidFill>
                <a:schemeClr val="tx1"/>
              </a:solidFill>
              <a:effectLst/>
              <a:latin typeface="+mj-lt"/>
            </a:endParaRPr>
          </a:p>
        </p:txBody>
      </p:sp>
      <p:sp>
        <p:nvSpPr>
          <p:cNvPr id="63" name="Rectangle 48"/>
          <p:cNvSpPr>
            <a:spLocks noChangeArrowheads="1"/>
          </p:cNvSpPr>
          <p:nvPr/>
        </p:nvSpPr>
        <p:spPr bwMode="auto">
          <a:xfrm>
            <a:off x="5832434" y="6331046"/>
            <a:ext cx="1298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mj-lt"/>
              </a:rPr>
              <a:t>100</a:t>
            </a:r>
            <a:endParaRPr kumimoji="0" lang="en-US" altLang="en-US" b="1" i="0" u="none" strike="noStrike" cap="none" normalizeH="0" baseline="0" dirty="0">
              <a:ln>
                <a:noFill/>
              </a:ln>
              <a:solidFill>
                <a:schemeClr val="tx1"/>
              </a:solidFill>
              <a:effectLst/>
              <a:latin typeface="+mj-lt"/>
            </a:endParaRPr>
          </a:p>
        </p:txBody>
      </p:sp>
      <p:sp>
        <p:nvSpPr>
          <p:cNvPr id="64" name="Rectangle 48"/>
          <p:cNvSpPr>
            <a:spLocks noChangeArrowheads="1"/>
          </p:cNvSpPr>
          <p:nvPr/>
        </p:nvSpPr>
        <p:spPr bwMode="auto">
          <a:xfrm>
            <a:off x="6095058" y="6331046"/>
            <a:ext cx="54983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mj-lt"/>
              </a:rPr>
              <a:t>200 Kilometers</a:t>
            </a:r>
            <a:endParaRPr kumimoji="0" lang="en-US" altLang="en-US" b="1" i="0" u="none" strike="noStrike" cap="none" normalizeH="0" baseline="0" dirty="0">
              <a:ln>
                <a:noFill/>
              </a:ln>
              <a:solidFill>
                <a:schemeClr val="tx1"/>
              </a:solidFill>
              <a:effectLst/>
              <a:latin typeface="+mj-lt"/>
            </a:endParaRPr>
          </a:p>
        </p:txBody>
      </p:sp>
      <p:sp>
        <p:nvSpPr>
          <p:cNvPr id="67" name="Rectangle 48"/>
          <p:cNvSpPr>
            <a:spLocks noChangeArrowheads="1"/>
          </p:cNvSpPr>
          <p:nvPr/>
        </p:nvSpPr>
        <p:spPr bwMode="auto">
          <a:xfrm>
            <a:off x="5989407" y="6177091"/>
            <a:ext cx="1298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mj-lt"/>
              </a:rPr>
              <a:t>100</a:t>
            </a:r>
            <a:endParaRPr kumimoji="0" lang="en-US" altLang="en-US" b="1" i="0" u="none" strike="noStrike" cap="none" normalizeH="0" baseline="0" dirty="0">
              <a:ln>
                <a:noFill/>
              </a:ln>
              <a:solidFill>
                <a:schemeClr val="tx1"/>
              </a:solidFill>
              <a:effectLst/>
              <a:latin typeface="+mj-lt"/>
            </a:endParaRPr>
          </a:p>
        </p:txBody>
      </p:sp>
      <p:sp>
        <p:nvSpPr>
          <p:cNvPr id="68" name="Rectangle 48"/>
          <p:cNvSpPr>
            <a:spLocks noChangeArrowheads="1"/>
          </p:cNvSpPr>
          <p:nvPr/>
        </p:nvSpPr>
        <p:spPr bwMode="auto">
          <a:xfrm>
            <a:off x="6383611" y="6177091"/>
            <a:ext cx="34304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mj-lt"/>
              </a:rPr>
              <a:t>200 Miles</a:t>
            </a:r>
            <a:endParaRPr kumimoji="0" lang="en-US" altLang="en-US" b="1" i="0" u="none" strike="noStrike" cap="none" normalizeH="0" baseline="0" dirty="0">
              <a:ln>
                <a:noFill/>
              </a:ln>
              <a:solidFill>
                <a:schemeClr val="tx1"/>
              </a:solidFill>
              <a:effectLst/>
              <a:latin typeface="+mj-lt"/>
            </a:endParaRPr>
          </a:p>
        </p:txBody>
      </p:sp>
      <p:sp>
        <p:nvSpPr>
          <p:cNvPr id="69" name="Rectangle 48"/>
          <p:cNvSpPr>
            <a:spLocks noChangeArrowheads="1"/>
          </p:cNvSpPr>
          <p:nvPr/>
        </p:nvSpPr>
        <p:spPr bwMode="auto">
          <a:xfrm>
            <a:off x="2442310" y="5175987"/>
            <a:ext cx="10740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a:ln>
                  <a:noFill/>
                </a:ln>
                <a:solidFill>
                  <a:srgbClr val="000000"/>
                </a:solidFill>
                <a:effectLst/>
                <a:latin typeface="Arial Black" panose="020B0A04020102020204" pitchFamily="34" charset="0"/>
              </a:rPr>
              <a:t>N</a:t>
            </a:r>
            <a:endParaRPr kumimoji="0" lang="en-US" altLang="en-US" sz="2400" b="1" i="1" u="none" strike="noStrike" cap="none" normalizeH="0" baseline="0" dirty="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38939638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318501" cy="1097279"/>
          </a:xfrm>
        </p:spPr>
        <p:txBody>
          <a:bodyPr/>
          <a:lstStyle/>
          <a:p>
            <a:r>
              <a:rPr lang="en-US" sz="3400" dirty="0"/>
              <a:t>7.2.3 Ethnic and Racial Segregation </a:t>
            </a:r>
            <a:r>
              <a:rPr lang="en-US" sz="2000" b="0" dirty="0"/>
              <a:t>(4 of 5)</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6"/>
            <a:ext cx="8318500" cy="704274"/>
          </a:xfrm>
        </p:spPr>
        <p:txBody>
          <a:bodyPr/>
          <a:lstStyle/>
          <a:p>
            <a:pPr marL="432" indent="0">
              <a:buNone/>
            </a:pPr>
            <a:r>
              <a:rPr lang="en-US" sz="2200" b="1" dirty="0"/>
              <a:t>Figure 7-33: </a:t>
            </a:r>
            <a:r>
              <a:rPr lang="en-US" sz="2200" dirty="0"/>
              <a:t>Separate buses for black and whites, in South Africa in1975.</a:t>
            </a:r>
          </a:p>
        </p:txBody>
      </p:sp>
      <p:pic>
        <p:nvPicPr>
          <p:cNvPr id="6" name="Picture 5" descr="A packed apartheid era bus in South Africa with a sign that says non-whites only.">
            <a:extLst>
              <a:ext uri="{FF2B5EF4-FFF2-40B4-BE49-F238E27FC236}">
                <a16:creationId xmlns:a16="http://schemas.microsoft.com/office/drawing/2014/main" id="{DE5B5A9B-7314-429C-AAD6-7F43AA7E08A3}"/>
              </a:ext>
            </a:extLst>
          </p:cNvPr>
          <p:cNvPicPr>
            <a:picLocks noChangeAspect="1"/>
          </p:cNvPicPr>
          <p:nvPr/>
        </p:nvPicPr>
        <p:blipFill>
          <a:blip r:embed="rId2"/>
          <a:stretch>
            <a:fillRect/>
          </a:stretch>
        </p:blipFill>
        <p:spPr>
          <a:xfrm>
            <a:off x="2980982" y="2343403"/>
            <a:ext cx="3270934" cy="4203192"/>
          </a:xfrm>
          <a:prstGeom prst="rect">
            <a:avLst/>
          </a:prstGeom>
        </p:spPr>
      </p:pic>
    </p:spTree>
    <p:extLst>
      <p:ext uri="{BB962C8B-B14F-4D97-AF65-F5344CB8AC3E}">
        <p14:creationId xmlns:p14="http://schemas.microsoft.com/office/powerpoint/2010/main" val="272172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N" dirty="0"/>
              <a:t>7.1.1 Ethnicities and Geography </a:t>
            </a:r>
            <a:r>
              <a:rPr lang="en-IN" sz="2000" b="0" dirty="0"/>
              <a:t>(1 of 3)</a:t>
            </a:r>
          </a:p>
        </p:txBody>
      </p:sp>
      <p:sp>
        <p:nvSpPr>
          <p:cNvPr id="8" name="Content Placeholder 7"/>
          <p:cNvSpPr>
            <a:spLocks noGrp="1"/>
          </p:cNvSpPr>
          <p:nvPr>
            <p:ph sz="quarter" idx="13"/>
          </p:nvPr>
        </p:nvSpPr>
        <p:spPr>
          <a:xfrm>
            <a:off x="457199" y="1556326"/>
            <a:ext cx="8406581" cy="4434275"/>
          </a:xfrm>
        </p:spPr>
        <p:txBody>
          <a:bodyPr/>
          <a:lstStyle/>
          <a:p>
            <a:pPr indent="-256032"/>
            <a:r>
              <a:rPr lang="en-US" altLang="en-US" b="1" dirty="0"/>
              <a:t>Ethnicity</a:t>
            </a:r>
            <a:r>
              <a:rPr lang="en-US" altLang="en-US" dirty="0"/>
              <a:t>: identity with group sharing cultural traditions of homeland or hearth</a:t>
            </a:r>
          </a:p>
          <a:p>
            <a:pPr indent="-256032"/>
            <a:r>
              <a:rPr lang="en-US" altLang="en-US" b="1" dirty="0"/>
              <a:t>Race</a:t>
            </a:r>
            <a:r>
              <a:rPr lang="en-US" altLang="en-US" dirty="0"/>
              <a:t>: identity with group perceived to share physiological trait like skin color</a:t>
            </a:r>
          </a:p>
          <a:p>
            <a:pPr indent="-256032"/>
            <a:r>
              <a:rPr lang="en-US" altLang="en-US" b="1" dirty="0"/>
              <a:t>Nationality</a:t>
            </a:r>
            <a:r>
              <a:rPr lang="en-US" altLang="en-US" dirty="0"/>
              <a:t>: identity with group sharing legal attachment to a particular country</a:t>
            </a:r>
          </a:p>
        </p:txBody>
      </p:sp>
    </p:spTree>
    <p:extLst>
      <p:ext uri="{BB962C8B-B14F-4D97-AF65-F5344CB8AC3E}">
        <p14:creationId xmlns:p14="http://schemas.microsoft.com/office/powerpoint/2010/main" val="2603781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369301" cy="1097279"/>
          </a:xfrm>
        </p:spPr>
        <p:txBody>
          <a:bodyPr/>
          <a:lstStyle/>
          <a:p>
            <a:r>
              <a:rPr lang="en-US" sz="3400" dirty="0"/>
              <a:t>7.2.3 Ethnic and Racial Segregation </a:t>
            </a:r>
            <a:r>
              <a:rPr lang="en-US" sz="2000" b="0" dirty="0"/>
              <a:t>(5 of 5)</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6"/>
            <a:ext cx="8229600" cy="1040824"/>
          </a:xfrm>
        </p:spPr>
        <p:txBody>
          <a:bodyPr/>
          <a:lstStyle/>
          <a:p>
            <a:pPr marL="432" indent="0">
              <a:buNone/>
            </a:pPr>
            <a:r>
              <a:rPr lang="en-US" sz="2200" b="1" dirty="0"/>
              <a:t>Figure 7-34: </a:t>
            </a:r>
            <a:r>
              <a:rPr lang="en-US" sz="2200" dirty="0"/>
              <a:t>Segregation persists in contemporary South Africa. Most blacks live in eastern provinces and most coloreds in western ones.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047" y="2597311"/>
            <a:ext cx="4897906" cy="3911278"/>
          </a:xfrm>
          <a:prstGeom prst="rect">
            <a:avLst/>
          </a:prstGeom>
        </p:spPr>
      </p:pic>
      <p:sp>
        <p:nvSpPr>
          <p:cNvPr id="9" name="Rectangle 5"/>
          <p:cNvSpPr>
            <a:spLocks noChangeArrowheads="1"/>
          </p:cNvSpPr>
          <p:nvPr/>
        </p:nvSpPr>
        <p:spPr bwMode="auto">
          <a:xfrm>
            <a:off x="2390192" y="5544600"/>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a:ln>
                  <a:noFill/>
                </a:ln>
                <a:solidFill>
                  <a:srgbClr val="00AEEF"/>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a:ln>
                  <a:noFill/>
                </a:ln>
                <a:solidFill>
                  <a:srgbClr val="00AEEF"/>
                </a:solidFill>
                <a:effectLst/>
                <a:latin typeface="+mj-lt"/>
              </a:rPr>
              <a:t>OCEAN</a:t>
            </a:r>
            <a:endParaRPr kumimoji="0" lang="en-US" altLang="en-US" sz="2000" b="1" i="0" u="none" strike="noStrike" cap="none" normalizeH="0" baseline="0" dirty="0">
              <a:ln>
                <a:noFill/>
              </a:ln>
              <a:solidFill>
                <a:schemeClr val="tx1"/>
              </a:solidFill>
              <a:effectLst/>
              <a:latin typeface="+mj-lt"/>
            </a:endParaRPr>
          </a:p>
        </p:txBody>
      </p:sp>
      <p:sp>
        <p:nvSpPr>
          <p:cNvPr id="11" name="Rectangle 7"/>
          <p:cNvSpPr>
            <a:spLocks noChangeArrowheads="1"/>
          </p:cNvSpPr>
          <p:nvPr/>
        </p:nvSpPr>
        <p:spPr bwMode="auto">
          <a:xfrm>
            <a:off x="6193019" y="5535392"/>
            <a:ext cx="4632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a:ln>
                  <a:noFill/>
                </a:ln>
                <a:solidFill>
                  <a:srgbClr val="00AEEF"/>
                </a:solidFill>
                <a:effectLst/>
                <a:latin typeface="+mj-lt"/>
              </a:rPr>
              <a:t>INDIAN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a:ln>
                  <a:noFill/>
                </a:ln>
                <a:solidFill>
                  <a:srgbClr val="00AEEF"/>
                </a:solidFill>
                <a:effectLst/>
                <a:latin typeface="+mj-lt"/>
              </a:rPr>
              <a:t>OCEAN</a:t>
            </a:r>
            <a:endParaRPr kumimoji="0" lang="en-US" altLang="en-US" sz="2000" b="1" i="0" u="none" strike="noStrike" cap="none" normalizeH="0" baseline="0" dirty="0">
              <a:ln>
                <a:noFill/>
              </a:ln>
              <a:solidFill>
                <a:schemeClr val="tx1"/>
              </a:solidFill>
              <a:effectLst/>
              <a:latin typeface="+mj-lt"/>
            </a:endParaRPr>
          </a:p>
        </p:txBody>
      </p:sp>
      <p:sp>
        <p:nvSpPr>
          <p:cNvPr id="29" name="Rectangle 25"/>
          <p:cNvSpPr>
            <a:spLocks noChangeArrowheads="1"/>
          </p:cNvSpPr>
          <p:nvPr/>
        </p:nvSpPr>
        <p:spPr bwMode="auto">
          <a:xfrm>
            <a:off x="3522753" y="4802736"/>
            <a:ext cx="6171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50" b="1" i="0" u="none" strike="noStrike" cap="none" normalizeH="0" baseline="0" dirty="0">
                <a:ln>
                  <a:noFill/>
                </a:ln>
                <a:solidFill>
                  <a:srgbClr val="000000"/>
                </a:solidFill>
                <a:effectLst>
                  <a:glow rad="50800">
                    <a:schemeClr val="bg1">
                      <a:alpha val="77000"/>
                    </a:schemeClr>
                  </a:glow>
                </a:effectLst>
                <a:latin typeface="+mj-lt"/>
              </a:rPr>
              <a:t>NORTHERN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50" b="1" i="0" u="none" strike="noStrike" cap="none" normalizeH="0" baseline="0" dirty="0">
                <a:ln>
                  <a:noFill/>
                </a:ln>
                <a:solidFill>
                  <a:srgbClr val="000000"/>
                </a:solidFill>
                <a:effectLst>
                  <a:glow rad="50800">
                    <a:schemeClr val="bg1">
                      <a:alpha val="77000"/>
                    </a:schemeClr>
                  </a:glow>
                </a:effectLst>
                <a:latin typeface="+mj-lt"/>
              </a:rPr>
              <a:t>CAPE</a:t>
            </a:r>
            <a:endParaRPr kumimoji="0" lang="en-US" altLang="en-US" sz="850" b="1" i="0" u="none" strike="noStrike" cap="none" normalizeH="0" baseline="0" dirty="0">
              <a:ln>
                <a:noFill/>
              </a:ln>
              <a:solidFill>
                <a:schemeClr val="tx1"/>
              </a:solidFill>
              <a:effectLst>
                <a:glow rad="50800">
                  <a:schemeClr val="bg1">
                    <a:alpha val="77000"/>
                  </a:schemeClr>
                </a:glow>
              </a:effectLst>
              <a:latin typeface="+mj-lt"/>
            </a:endParaRPr>
          </a:p>
        </p:txBody>
      </p:sp>
      <p:sp>
        <p:nvSpPr>
          <p:cNvPr id="31" name="Rectangle 27"/>
          <p:cNvSpPr>
            <a:spLocks noChangeArrowheads="1"/>
          </p:cNvSpPr>
          <p:nvPr/>
        </p:nvSpPr>
        <p:spPr bwMode="auto">
          <a:xfrm>
            <a:off x="3163649" y="5939901"/>
            <a:ext cx="875240" cy="13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50" b="1" i="0" u="none" strike="noStrike" cap="none" normalizeH="0" baseline="0" dirty="0">
                <a:ln>
                  <a:noFill/>
                </a:ln>
                <a:solidFill>
                  <a:srgbClr val="000000"/>
                </a:solidFill>
                <a:effectLst>
                  <a:glow rad="50800">
                    <a:schemeClr val="bg1">
                      <a:alpha val="77000"/>
                    </a:schemeClr>
                  </a:glow>
                </a:effectLst>
                <a:latin typeface="+mj-lt"/>
              </a:rPr>
              <a:t>WESTERN CAPE</a:t>
            </a:r>
            <a:endParaRPr kumimoji="0" lang="en-US" altLang="en-US" sz="850" b="1" i="0" u="none" strike="noStrike" cap="none" normalizeH="0" baseline="0" dirty="0">
              <a:ln>
                <a:noFill/>
              </a:ln>
              <a:solidFill>
                <a:schemeClr val="tx1"/>
              </a:solidFill>
              <a:effectLst>
                <a:glow rad="50800">
                  <a:schemeClr val="bg1">
                    <a:alpha val="77000"/>
                  </a:schemeClr>
                </a:glow>
              </a:effectLst>
              <a:latin typeface="+mj-lt"/>
            </a:endParaRPr>
          </a:p>
        </p:txBody>
      </p:sp>
      <p:sp>
        <p:nvSpPr>
          <p:cNvPr id="32" name="Rectangle 28"/>
          <p:cNvSpPr>
            <a:spLocks noChangeArrowheads="1"/>
          </p:cNvSpPr>
          <p:nvPr/>
        </p:nvSpPr>
        <p:spPr bwMode="auto">
          <a:xfrm>
            <a:off x="4830263" y="5461095"/>
            <a:ext cx="851195" cy="13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50" b="1" i="0" u="none" strike="noStrike" cap="none" normalizeH="0" baseline="0" dirty="0">
                <a:ln>
                  <a:noFill/>
                </a:ln>
                <a:solidFill>
                  <a:srgbClr val="000000"/>
                </a:solidFill>
                <a:effectLst>
                  <a:glow rad="50800">
                    <a:schemeClr val="bg1">
                      <a:alpha val="77000"/>
                    </a:schemeClr>
                  </a:glow>
                </a:effectLst>
                <a:latin typeface="+mj-lt"/>
              </a:rPr>
              <a:t>EASTERN CAPE</a:t>
            </a:r>
            <a:endParaRPr kumimoji="0" lang="en-US" altLang="en-US" sz="850" b="1" i="0" u="none" strike="noStrike" cap="none" normalizeH="0" baseline="0" dirty="0">
              <a:ln>
                <a:noFill/>
              </a:ln>
              <a:solidFill>
                <a:schemeClr val="tx1"/>
              </a:solidFill>
              <a:effectLst>
                <a:glow rad="50800">
                  <a:schemeClr val="bg1">
                    <a:alpha val="77000"/>
                  </a:schemeClr>
                </a:glow>
              </a:effectLst>
              <a:latin typeface="+mj-lt"/>
            </a:endParaRPr>
          </a:p>
        </p:txBody>
      </p:sp>
      <p:sp>
        <p:nvSpPr>
          <p:cNvPr id="33" name="Rectangle 29"/>
          <p:cNvSpPr>
            <a:spLocks noChangeArrowheads="1"/>
          </p:cNvSpPr>
          <p:nvPr/>
        </p:nvSpPr>
        <p:spPr bwMode="auto">
          <a:xfrm>
            <a:off x="4833595" y="4448236"/>
            <a:ext cx="678071" cy="13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50" b="1" i="0" u="none" strike="noStrike" cap="none" normalizeH="0" baseline="0" dirty="0">
                <a:ln>
                  <a:noFill/>
                </a:ln>
                <a:solidFill>
                  <a:srgbClr val="000000"/>
                </a:solidFill>
                <a:effectLst>
                  <a:glow rad="50800">
                    <a:schemeClr val="bg1">
                      <a:alpha val="77000"/>
                    </a:schemeClr>
                  </a:glow>
                </a:effectLst>
                <a:latin typeface="+mj-lt"/>
              </a:rPr>
              <a:t>FREE STATE</a:t>
            </a:r>
            <a:endParaRPr kumimoji="0" lang="en-US" altLang="en-US" sz="850" b="1" i="0" u="none" strike="noStrike" cap="none" normalizeH="0" baseline="0" dirty="0">
              <a:ln>
                <a:noFill/>
              </a:ln>
              <a:solidFill>
                <a:schemeClr val="tx1"/>
              </a:solidFill>
              <a:effectLst>
                <a:glow rad="50800">
                  <a:schemeClr val="bg1">
                    <a:alpha val="77000"/>
                  </a:schemeClr>
                </a:glow>
              </a:effectLst>
              <a:latin typeface="+mj-lt"/>
            </a:endParaRPr>
          </a:p>
        </p:txBody>
      </p:sp>
      <p:sp>
        <p:nvSpPr>
          <p:cNvPr id="34" name="Rectangle 30"/>
          <p:cNvSpPr>
            <a:spLocks noChangeArrowheads="1"/>
          </p:cNvSpPr>
          <p:nvPr/>
        </p:nvSpPr>
        <p:spPr bwMode="auto">
          <a:xfrm>
            <a:off x="5263030" y="3831312"/>
            <a:ext cx="545021" cy="13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50" b="1" i="0" u="none" strike="noStrike" cap="none" normalizeH="0" baseline="0">
                <a:ln>
                  <a:noFill/>
                </a:ln>
                <a:solidFill>
                  <a:srgbClr val="000000"/>
                </a:solidFill>
                <a:effectLst>
                  <a:glow rad="50800">
                    <a:schemeClr val="bg1">
                      <a:alpha val="77000"/>
                    </a:schemeClr>
                  </a:glow>
                </a:effectLst>
                <a:latin typeface="+mj-lt"/>
              </a:rPr>
              <a:t>GAUTENG</a:t>
            </a:r>
            <a:endParaRPr kumimoji="0" lang="en-US" altLang="en-US" sz="850" b="1" i="0" u="none" strike="noStrike" cap="none" normalizeH="0" baseline="0">
              <a:ln>
                <a:noFill/>
              </a:ln>
              <a:solidFill>
                <a:schemeClr val="tx1"/>
              </a:solidFill>
              <a:effectLst>
                <a:glow rad="50800">
                  <a:schemeClr val="bg1">
                    <a:alpha val="77000"/>
                  </a:schemeClr>
                </a:glow>
              </a:effectLst>
              <a:latin typeface="+mj-lt"/>
            </a:endParaRPr>
          </a:p>
        </p:txBody>
      </p:sp>
      <p:sp>
        <p:nvSpPr>
          <p:cNvPr id="35" name="Rectangle 31"/>
          <p:cNvSpPr>
            <a:spLocks noChangeArrowheads="1"/>
          </p:cNvSpPr>
          <p:nvPr/>
        </p:nvSpPr>
        <p:spPr bwMode="auto">
          <a:xfrm>
            <a:off x="4696749" y="3803689"/>
            <a:ext cx="38792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50" b="1" i="0" u="none" strike="noStrike" cap="none" normalizeH="0" baseline="0" dirty="0">
                <a:ln>
                  <a:noFill/>
                </a:ln>
                <a:solidFill>
                  <a:srgbClr val="000000"/>
                </a:solidFill>
                <a:effectLst>
                  <a:glow rad="50800">
                    <a:schemeClr val="bg1">
                      <a:alpha val="77000"/>
                    </a:schemeClr>
                  </a:glow>
                </a:effectLst>
                <a:latin typeface="+mj-lt"/>
              </a:rPr>
              <a:t>NORTH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50" b="1" i="0" u="none" strike="noStrike" cap="none" normalizeH="0" baseline="0" dirty="0">
                <a:ln>
                  <a:noFill/>
                </a:ln>
                <a:solidFill>
                  <a:srgbClr val="000000"/>
                </a:solidFill>
                <a:effectLst>
                  <a:glow rad="50800">
                    <a:schemeClr val="bg1">
                      <a:alpha val="77000"/>
                    </a:schemeClr>
                  </a:glow>
                </a:effectLst>
                <a:latin typeface="+mj-lt"/>
              </a:rPr>
              <a:t>WEST</a:t>
            </a:r>
            <a:endParaRPr kumimoji="0" lang="en-US" altLang="en-US" sz="850" b="1" i="0" u="none" strike="noStrike" cap="none" normalizeH="0" baseline="0" dirty="0">
              <a:ln>
                <a:noFill/>
              </a:ln>
              <a:solidFill>
                <a:schemeClr val="tx1"/>
              </a:solidFill>
              <a:effectLst>
                <a:glow rad="50800">
                  <a:schemeClr val="bg1">
                    <a:alpha val="77000"/>
                  </a:schemeClr>
                </a:glow>
              </a:effectLst>
              <a:latin typeface="+mj-lt"/>
            </a:endParaRPr>
          </a:p>
        </p:txBody>
      </p:sp>
      <p:sp>
        <p:nvSpPr>
          <p:cNvPr id="37" name="Rectangle 33"/>
          <p:cNvSpPr>
            <a:spLocks noChangeArrowheads="1"/>
          </p:cNvSpPr>
          <p:nvPr/>
        </p:nvSpPr>
        <p:spPr bwMode="auto">
          <a:xfrm>
            <a:off x="5670714" y="3140726"/>
            <a:ext cx="503343" cy="13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50" b="1" i="0" u="none" strike="noStrike" cap="none" normalizeH="0" baseline="0" dirty="0">
                <a:ln>
                  <a:noFill/>
                </a:ln>
                <a:solidFill>
                  <a:srgbClr val="000000"/>
                </a:solidFill>
                <a:effectLst>
                  <a:glow rad="50800">
                    <a:schemeClr val="bg1">
                      <a:alpha val="77000"/>
                    </a:schemeClr>
                  </a:glow>
                </a:effectLst>
                <a:latin typeface="+mj-lt"/>
              </a:rPr>
              <a:t>LIMPOPO</a:t>
            </a:r>
            <a:endParaRPr kumimoji="0" lang="en-US" altLang="en-US" sz="850" b="1" i="0" u="none" strike="noStrike" cap="none" normalizeH="0" baseline="0" dirty="0">
              <a:ln>
                <a:noFill/>
              </a:ln>
              <a:solidFill>
                <a:schemeClr val="tx1"/>
              </a:solidFill>
              <a:effectLst>
                <a:glow rad="50800">
                  <a:schemeClr val="bg1">
                    <a:alpha val="77000"/>
                  </a:schemeClr>
                </a:glow>
              </a:effectLst>
              <a:latin typeface="+mj-lt"/>
            </a:endParaRPr>
          </a:p>
        </p:txBody>
      </p:sp>
      <p:sp>
        <p:nvSpPr>
          <p:cNvPr id="38" name="Rectangle 34"/>
          <p:cNvSpPr>
            <a:spLocks noChangeArrowheads="1"/>
          </p:cNvSpPr>
          <p:nvPr/>
        </p:nvSpPr>
        <p:spPr bwMode="auto">
          <a:xfrm>
            <a:off x="5824707" y="3633344"/>
            <a:ext cx="799899" cy="13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50" b="1" i="0" u="none" strike="noStrike" cap="none" normalizeH="0" baseline="0">
                <a:ln>
                  <a:noFill/>
                </a:ln>
                <a:solidFill>
                  <a:srgbClr val="000000"/>
                </a:solidFill>
                <a:effectLst>
                  <a:glow rad="50800">
                    <a:schemeClr val="bg1">
                      <a:alpha val="77000"/>
                    </a:schemeClr>
                  </a:glow>
                </a:effectLst>
                <a:latin typeface="+mj-lt"/>
              </a:rPr>
              <a:t>MPUMALANGA</a:t>
            </a:r>
            <a:endParaRPr kumimoji="0" lang="en-US" altLang="en-US" sz="850" b="1" i="0" u="none" strike="noStrike" cap="none" normalizeH="0" baseline="0">
              <a:ln>
                <a:noFill/>
              </a:ln>
              <a:solidFill>
                <a:schemeClr val="tx1"/>
              </a:solidFill>
              <a:effectLst>
                <a:glow rad="50800">
                  <a:schemeClr val="bg1">
                    <a:alpha val="77000"/>
                  </a:schemeClr>
                </a:glow>
              </a:effectLst>
              <a:latin typeface="+mj-lt"/>
            </a:endParaRPr>
          </a:p>
        </p:txBody>
      </p:sp>
      <p:sp>
        <p:nvSpPr>
          <p:cNvPr id="39" name="Rectangle 35"/>
          <p:cNvSpPr>
            <a:spLocks noChangeArrowheads="1"/>
          </p:cNvSpPr>
          <p:nvPr/>
        </p:nvSpPr>
        <p:spPr bwMode="auto">
          <a:xfrm>
            <a:off x="5889161" y="4494275"/>
            <a:ext cx="55143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50" b="1" i="0" u="none" strike="noStrike" cap="none" normalizeH="0" baseline="0" dirty="0">
                <a:ln>
                  <a:noFill/>
                </a:ln>
                <a:solidFill>
                  <a:srgbClr val="000000"/>
                </a:solidFill>
                <a:effectLst>
                  <a:glow rad="50800">
                    <a:schemeClr val="bg1">
                      <a:alpha val="77000"/>
                    </a:schemeClr>
                  </a:glow>
                </a:effectLst>
                <a:latin typeface="+mj-lt"/>
              </a:rPr>
              <a:t>KWAZULU</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50" b="1" i="0" u="none" strike="noStrike" cap="none" normalizeH="0" baseline="0" dirty="0">
                <a:ln>
                  <a:noFill/>
                </a:ln>
                <a:solidFill>
                  <a:srgbClr val="000000"/>
                </a:solidFill>
                <a:effectLst>
                  <a:glow rad="50800">
                    <a:schemeClr val="bg1">
                      <a:alpha val="77000"/>
                    </a:schemeClr>
                  </a:glow>
                </a:effectLst>
                <a:latin typeface="+mj-lt"/>
              </a:rPr>
              <a:t>NATAL</a:t>
            </a:r>
            <a:endParaRPr kumimoji="0" lang="en-US" altLang="en-US" sz="850" b="1" i="0" u="none" strike="noStrike" cap="none" normalizeH="0" baseline="0" dirty="0">
              <a:ln>
                <a:noFill/>
              </a:ln>
              <a:solidFill>
                <a:schemeClr val="tx1"/>
              </a:solidFill>
              <a:effectLst>
                <a:glow rad="50800">
                  <a:schemeClr val="bg1">
                    <a:alpha val="77000"/>
                  </a:schemeClr>
                </a:glow>
              </a:effectLst>
              <a:latin typeface="+mj-lt"/>
            </a:endParaRPr>
          </a:p>
        </p:txBody>
      </p:sp>
      <p:sp>
        <p:nvSpPr>
          <p:cNvPr id="82" name="Rectangle 78"/>
          <p:cNvSpPr>
            <a:spLocks noChangeArrowheads="1"/>
          </p:cNvSpPr>
          <p:nvPr/>
        </p:nvSpPr>
        <p:spPr bwMode="auto">
          <a:xfrm>
            <a:off x="2565141" y="2901957"/>
            <a:ext cx="733716" cy="137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mj-lt"/>
              </a:rPr>
              <a:t>Black African</a:t>
            </a:r>
            <a:endParaRPr kumimoji="0" lang="en-US" altLang="en-US" sz="2000" b="1" i="0" u="none" strike="noStrike" cap="none" normalizeH="0" baseline="0" dirty="0">
              <a:ln>
                <a:noFill/>
              </a:ln>
              <a:solidFill>
                <a:schemeClr val="tx1"/>
              </a:solidFill>
              <a:effectLst/>
              <a:latin typeface="+mj-lt"/>
            </a:endParaRPr>
          </a:p>
        </p:txBody>
      </p:sp>
      <p:sp>
        <p:nvSpPr>
          <p:cNvPr id="83" name="Rectangle 79"/>
          <p:cNvSpPr>
            <a:spLocks noChangeArrowheads="1"/>
          </p:cNvSpPr>
          <p:nvPr/>
        </p:nvSpPr>
        <p:spPr bwMode="auto">
          <a:xfrm>
            <a:off x="2565141" y="3104529"/>
            <a:ext cx="504031" cy="137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err="1">
                <a:ln>
                  <a:noFill/>
                </a:ln>
                <a:solidFill>
                  <a:srgbClr val="000000"/>
                </a:solidFill>
                <a:effectLst/>
                <a:latin typeface="+mj-lt"/>
              </a:rPr>
              <a:t>Coloured</a:t>
            </a:r>
            <a:endParaRPr kumimoji="0" lang="en-US" altLang="en-US" sz="2000" b="1" i="0" u="none" strike="noStrike" cap="none" normalizeH="0" baseline="0" dirty="0">
              <a:ln>
                <a:noFill/>
              </a:ln>
              <a:solidFill>
                <a:schemeClr val="tx1"/>
              </a:solidFill>
              <a:effectLst/>
              <a:latin typeface="+mj-lt"/>
            </a:endParaRPr>
          </a:p>
        </p:txBody>
      </p:sp>
      <p:sp>
        <p:nvSpPr>
          <p:cNvPr id="84" name="Rectangle 80"/>
          <p:cNvSpPr>
            <a:spLocks noChangeArrowheads="1"/>
          </p:cNvSpPr>
          <p:nvPr/>
        </p:nvSpPr>
        <p:spPr bwMode="auto">
          <a:xfrm>
            <a:off x="2565141" y="3307101"/>
            <a:ext cx="829420" cy="137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mj-lt"/>
              </a:rPr>
              <a:t>Indian or Asian</a:t>
            </a:r>
            <a:endParaRPr kumimoji="0" lang="en-US" altLang="en-US" sz="2000" b="1" i="0" u="none" strike="noStrike" cap="none" normalizeH="0" baseline="0" dirty="0">
              <a:ln>
                <a:noFill/>
              </a:ln>
              <a:solidFill>
                <a:schemeClr val="tx1"/>
              </a:solidFill>
              <a:effectLst/>
              <a:latin typeface="+mj-lt"/>
            </a:endParaRPr>
          </a:p>
        </p:txBody>
      </p:sp>
      <p:sp>
        <p:nvSpPr>
          <p:cNvPr id="85" name="Rectangle 81"/>
          <p:cNvSpPr>
            <a:spLocks noChangeArrowheads="1"/>
          </p:cNvSpPr>
          <p:nvPr/>
        </p:nvSpPr>
        <p:spPr bwMode="auto">
          <a:xfrm>
            <a:off x="3914085" y="2901957"/>
            <a:ext cx="312628" cy="137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mj-lt"/>
              </a:rPr>
              <a:t>White</a:t>
            </a:r>
            <a:endParaRPr kumimoji="0" lang="en-US" altLang="en-US" sz="2000" b="1" i="0" u="none" strike="noStrike" cap="none" normalizeH="0" baseline="0">
              <a:ln>
                <a:noFill/>
              </a:ln>
              <a:solidFill>
                <a:schemeClr val="tx1"/>
              </a:solidFill>
              <a:effectLst/>
              <a:latin typeface="+mj-lt"/>
            </a:endParaRPr>
          </a:p>
        </p:txBody>
      </p:sp>
      <p:sp>
        <p:nvSpPr>
          <p:cNvPr id="86" name="Rectangle 82"/>
          <p:cNvSpPr>
            <a:spLocks noChangeArrowheads="1"/>
          </p:cNvSpPr>
          <p:nvPr/>
        </p:nvSpPr>
        <p:spPr bwMode="auto">
          <a:xfrm>
            <a:off x="3914085" y="3104529"/>
            <a:ext cx="5193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mj-lt"/>
              </a:rPr>
              <a:t>No group</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mj-lt"/>
              </a:rPr>
              <a:t>dominant</a:t>
            </a:r>
            <a:endParaRPr kumimoji="0" lang="en-US" altLang="en-US" sz="2000" b="1" i="0" u="none" strike="noStrike" cap="none" normalizeH="0" baseline="0" dirty="0">
              <a:ln>
                <a:noFill/>
              </a:ln>
              <a:solidFill>
                <a:schemeClr val="tx1"/>
              </a:solidFill>
              <a:effectLst/>
              <a:latin typeface="+mj-lt"/>
            </a:endParaRPr>
          </a:p>
        </p:txBody>
      </p:sp>
      <p:sp>
        <p:nvSpPr>
          <p:cNvPr id="88" name="Rectangle 84"/>
          <p:cNvSpPr>
            <a:spLocks noChangeArrowheads="1"/>
          </p:cNvSpPr>
          <p:nvPr/>
        </p:nvSpPr>
        <p:spPr bwMode="auto">
          <a:xfrm>
            <a:off x="2302718" y="2703193"/>
            <a:ext cx="1531235" cy="137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mj-lt"/>
              </a:rPr>
              <a:t>Dominant Population Group</a:t>
            </a:r>
            <a:endParaRPr kumimoji="0" lang="en-US" altLang="en-US" sz="2000" b="1" i="0" u="none" strike="noStrike" cap="none" normalizeH="0" baseline="0" dirty="0">
              <a:ln>
                <a:noFill/>
              </a:ln>
              <a:solidFill>
                <a:schemeClr val="tx1"/>
              </a:solidFill>
              <a:effectLst/>
              <a:latin typeface="+mj-lt"/>
            </a:endParaRPr>
          </a:p>
        </p:txBody>
      </p:sp>
      <p:sp>
        <p:nvSpPr>
          <p:cNvPr id="90" name="Rectangle 33"/>
          <p:cNvSpPr>
            <a:spLocks noChangeArrowheads="1"/>
          </p:cNvSpPr>
          <p:nvPr/>
        </p:nvSpPr>
        <p:spPr bwMode="auto">
          <a:xfrm>
            <a:off x="4774998" y="2762664"/>
            <a:ext cx="67967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666257"/>
                </a:solidFill>
                <a:effectLst>
                  <a:glow rad="50800">
                    <a:schemeClr val="bg1">
                      <a:alpha val="77000"/>
                    </a:schemeClr>
                  </a:glow>
                </a:effectLst>
                <a:latin typeface="+mj-lt"/>
              </a:rPr>
              <a:t>BOTSWANA</a:t>
            </a:r>
            <a:endParaRPr kumimoji="0" lang="en-US" altLang="en-US" sz="900" b="1" i="0" u="none" strike="noStrike" cap="none" normalizeH="0" baseline="0" dirty="0">
              <a:ln>
                <a:noFill/>
              </a:ln>
              <a:solidFill>
                <a:srgbClr val="666257"/>
              </a:solidFill>
              <a:effectLst>
                <a:glow rad="50800">
                  <a:schemeClr val="bg1">
                    <a:alpha val="77000"/>
                  </a:schemeClr>
                </a:glow>
              </a:effectLst>
              <a:latin typeface="+mj-lt"/>
            </a:endParaRPr>
          </a:p>
        </p:txBody>
      </p:sp>
      <p:sp>
        <p:nvSpPr>
          <p:cNvPr id="91" name="Rectangle 33"/>
          <p:cNvSpPr>
            <a:spLocks noChangeArrowheads="1"/>
          </p:cNvSpPr>
          <p:nvPr/>
        </p:nvSpPr>
        <p:spPr bwMode="auto">
          <a:xfrm rot="16200000">
            <a:off x="6435738" y="3011591"/>
            <a:ext cx="8015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666257"/>
                </a:solidFill>
                <a:effectLst>
                  <a:glow rad="50800">
                    <a:schemeClr val="bg1">
                      <a:alpha val="77000"/>
                    </a:schemeClr>
                  </a:glow>
                </a:effectLst>
                <a:latin typeface="+mj-lt"/>
              </a:rPr>
              <a:t>MOZAMBIQUE</a:t>
            </a:r>
            <a:endParaRPr kumimoji="0" lang="en-US" altLang="en-US" sz="900" b="1" i="0" u="none" strike="noStrike" cap="none" normalizeH="0" baseline="0" dirty="0">
              <a:ln>
                <a:noFill/>
              </a:ln>
              <a:solidFill>
                <a:srgbClr val="666257"/>
              </a:solidFill>
              <a:effectLst>
                <a:glow rad="50800">
                  <a:schemeClr val="bg1">
                    <a:alpha val="77000"/>
                  </a:schemeClr>
                </a:glow>
              </a:effectLst>
              <a:latin typeface="+mj-lt"/>
            </a:endParaRPr>
          </a:p>
        </p:txBody>
      </p:sp>
      <p:sp>
        <p:nvSpPr>
          <p:cNvPr id="92" name="Rectangle 33"/>
          <p:cNvSpPr>
            <a:spLocks noChangeArrowheads="1"/>
          </p:cNvSpPr>
          <p:nvPr/>
        </p:nvSpPr>
        <p:spPr bwMode="auto">
          <a:xfrm>
            <a:off x="6251153" y="3937958"/>
            <a:ext cx="50174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666257"/>
                </a:solidFill>
                <a:effectLst>
                  <a:glow rad="50800">
                    <a:schemeClr val="bg1">
                      <a:alpha val="77000"/>
                    </a:schemeClr>
                  </a:glow>
                </a:effectLst>
                <a:latin typeface="+mj-lt"/>
              </a:rPr>
              <a:t>ESWATINI</a:t>
            </a:r>
            <a:endParaRPr kumimoji="0" lang="en-US" altLang="en-US" sz="800" b="1" i="0" u="none" strike="noStrike" cap="none" normalizeH="0" baseline="0" dirty="0">
              <a:ln>
                <a:noFill/>
              </a:ln>
              <a:solidFill>
                <a:srgbClr val="666257"/>
              </a:solidFill>
              <a:effectLst>
                <a:glow rad="50800">
                  <a:schemeClr val="bg1">
                    <a:alpha val="77000"/>
                  </a:schemeClr>
                </a:glow>
              </a:effectLst>
              <a:latin typeface="+mj-lt"/>
            </a:endParaRPr>
          </a:p>
        </p:txBody>
      </p:sp>
      <p:sp>
        <p:nvSpPr>
          <p:cNvPr id="93" name="Rectangle 33"/>
          <p:cNvSpPr>
            <a:spLocks noChangeArrowheads="1"/>
          </p:cNvSpPr>
          <p:nvPr/>
        </p:nvSpPr>
        <p:spPr bwMode="auto">
          <a:xfrm>
            <a:off x="5280809" y="4806950"/>
            <a:ext cx="49693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666257"/>
                </a:solidFill>
                <a:effectLst>
                  <a:glow rad="50800">
                    <a:schemeClr val="bg1">
                      <a:alpha val="77000"/>
                    </a:schemeClr>
                  </a:glow>
                </a:effectLst>
                <a:latin typeface="+mj-lt"/>
              </a:rPr>
              <a:t>LESOTHO</a:t>
            </a:r>
            <a:endParaRPr kumimoji="0" lang="en-US" altLang="en-US" sz="800" b="1" i="0" u="none" strike="noStrike" cap="none" normalizeH="0" baseline="0" dirty="0">
              <a:ln>
                <a:noFill/>
              </a:ln>
              <a:solidFill>
                <a:srgbClr val="666257"/>
              </a:solidFill>
              <a:effectLst>
                <a:glow rad="50800">
                  <a:schemeClr val="bg1">
                    <a:alpha val="77000"/>
                  </a:schemeClr>
                </a:glow>
              </a:effectLst>
              <a:latin typeface="+mj-lt"/>
            </a:endParaRPr>
          </a:p>
        </p:txBody>
      </p:sp>
      <p:sp>
        <p:nvSpPr>
          <p:cNvPr id="95" name="Rectangle 27"/>
          <p:cNvSpPr>
            <a:spLocks noChangeArrowheads="1"/>
          </p:cNvSpPr>
          <p:nvPr/>
        </p:nvSpPr>
        <p:spPr bwMode="auto">
          <a:xfrm>
            <a:off x="2351123" y="6034288"/>
            <a:ext cx="68287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rad="50800">
                    <a:schemeClr val="bg1">
                      <a:alpha val="77000"/>
                    </a:schemeClr>
                  </a:glow>
                </a:effectLst>
                <a:latin typeface="+mj-lt"/>
              </a:rPr>
              <a:t>Cape Town</a:t>
            </a:r>
            <a:endParaRPr kumimoji="0" lang="en-US" altLang="en-US" sz="1000" b="1" i="0" u="none" strike="noStrike" cap="none" normalizeH="0" baseline="0" dirty="0">
              <a:ln>
                <a:noFill/>
              </a:ln>
              <a:solidFill>
                <a:schemeClr val="tx1"/>
              </a:solidFill>
              <a:effectLst>
                <a:glow rad="50800">
                  <a:schemeClr val="bg1">
                    <a:alpha val="77000"/>
                  </a:schemeClr>
                </a:glow>
              </a:effectLst>
              <a:latin typeface="+mj-lt"/>
            </a:endParaRPr>
          </a:p>
        </p:txBody>
      </p:sp>
      <p:sp>
        <p:nvSpPr>
          <p:cNvPr id="96" name="Rectangle 33"/>
          <p:cNvSpPr>
            <a:spLocks noChangeArrowheads="1"/>
          </p:cNvSpPr>
          <p:nvPr/>
        </p:nvSpPr>
        <p:spPr bwMode="auto">
          <a:xfrm>
            <a:off x="2560767" y="3741089"/>
            <a:ext cx="54983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666257"/>
                </a:solidFill>
                <a:effectLst>
                  <a:glow rad="50800">
                    <a:schemeClr val="bg1">
                      <a:alpha val="77000"/>
                    </a:schemeClr>
                  </a:glow>
                </a:effectLst>
                <a:latin typeface="+mj-lt"/>
              </a:rPr>
              <a:t>NAMIBIA</a:t>
            </a:r>
            <a:endParaRPr kumimoji="0" lang="en-US" altLang="en-US" sz="1000" b="1" i="0" u="none" strike="noStrike" cap="none" normalizeH="0" baseline="0" dirty="0">
              <a:ln>
                <a:noFill/>
              </a:ln>
              <a:solidFill>
                <a:srgbClr val="666257"/>
              </a:solidFill>
              <a:effectLst>
                <a:glow rad="50800">
                  <a:schemeClr val="bg1">
                    <a:alpha val="77000"/>
                  </a:schemeClr>
                </a:glow>
              </a:effectLst>
              <a:latin typeface="+mj-lt"/>
            </a:endParaRPr>
          </a:p>
        </p:txBody>
      </p:sp>
      <p:sp>
        <p:nvSpPr>
          <p:cNvPr id="97" name="Rectangle 48"/>
          <p:cNvSpPr>
            <a:spLocks noChangeArrowheads="1"/>
          </p:cNvSpPr>
          <p:nvPr/>
        </p:nvSpPr>
        <p:spPr bwMode="auto">
          <a:xfrm>
            <a:off x="5719614" y="6104293"/>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j-lt"/>
              </a:rPr>
              <a:t>0</a:t>
            </a:r>
            <a:endParaRPr kumimoji="0" lang="en-US" altLang="en-US" sz="700" b="1" i="0" u="none" strike="noStrike" cap="none" normalizeH="0" baseline="0" dirty="0">
              <a:ln>
                <a:noFill/>
              </a:ln>
              <a:solidFill>
                <a:schemeClr val="tx1"/>
              </a:solidFill>
              <a:effectLst/>
              <a:latin typeface="+mj-lt"/>
            </a:endParaRPr>
          </a:p>
        </p:txBody>
      </p:sp>
      <p:sp>
        <p:nvSpPr>
          <p:cNvPr id="98" name="Rectangle 48"/>
          <p:cNvSpPr>
            <a:spLocks noChangeArrowheads="1"/>
          </p:cNvSpPr>
          <p:nvPr/>
        </p:nvSpPr>
        <p:spPr bwMode="auto">
          <a:xfrm>
            <a:off x="5719614" y="6270979"/>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j-lt"/>
              </a:rPr>
              <a:t>0</a:t>
            </a:r>
            <a:endParaRPr kumimoji="0" lang="en-US" altLang="en-US" sz="700" b="1" i="0" u="none" strike="noStrike" cap="none" normalizeH="0" baseline="0" dirty="0">
              <a:ln>
                <a:noFill/>
              </a:ln>
              <a:solidFill>
                <a:schemeClr val="tx1"/>
              </a:solidFill>
              <a:effectLst/>
              <a:latin typeface="+mj-lt"/>
            </a:endParaRPr>
          </a:p>
        </p:txBody>
      </p:sp>
      <p:sp>
        <p:nvSpPr>
          <p:cNvPr id="99" name="Rectangle 48"/>
          <p:cNvSpPr>
            <a:spLocks noChangeArrowheads="1"/>
          </p:cNvSpPr>
          <p:nvPr/>
        </p:nvSpPr>
        <p:spPr bwMode="auto">
          <a:xfrm>
            <a:off x="5928258" y="6270979"/>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j-lt"/>
              </a:rPr>
              <a:t>100</a:t>
            </a:r>
            <a:endParaRPr kumimoji="0" lang="en-US" altLang="en-US" sz="700" b="1" i="0" u="none" strike="noStrike" cap="none" normalizeH="0" baseline="0" dirty="0">
              <a:ln>
                <a:noFill/>
              </a:ln>
              <a:solidFill>
                <a:schemeClr val="tx1"/>
              </a:solidFill>
              <a:effectLst/>
              <a:latin typeface="+mj-lt"/>
            </a:endParaRPr>
          </a:p>
        </p:txBody>
      </p:sp>
      <p:sp>
        <p:nvSpPr>
          <p:cNvPr id="100" name="Rectangle 48"/>
          <p:cNvSpPr>
            <a:spLocks noChangeArrowheads="1"/>
          </p:cNvSpPr>
          <p:nvPr/>
        </p:nvSpPr>
        <p:spPr bwMode="auto">
          <a:xfrm>
            <a:off x="6190882" y="6270979"/>
            <a:ext cx="63959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j-lt"/>
              </a:rPr>
              <a:t>200 Kilometers</a:t>
            </a:r>
            <a:endParaRPr kumimoji="0" lang="en-US" altLang="en-US" sz="700" b="1" i="0" u="none" strike="noStrike" cap="none" normalizeH="0" baseline="0" dirty="0">
              <a:ln>
                <a:noFill/>
              </a:ln>
              <a:solidFill>
                <a:schemeClr val="tx1"/>
              </a:solidFill>
              <a:effectLst/>
              <a:latin typeface="+mj-lt"/>
            </a:endParaRPr>
          </a:p>
        </p:txBody>
      </p:sp>
      <p:sp>
        <p:nvSpPr>
          <p:cNvPr id="101" name="Rectangle 48"/>
          <p:cNvSpPr>
            <a:spLocks noChangeArrowheads="1"/>
          </p:cNvSpPr>
          <p:nvPr/>
        </p:nvSpPr>
        <p:spPr bwMode="auto">
          <a:xfrm>
            <a:off x="6099517" y="6105119"/>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j-lt"/>
              </a:rPr>
              <a:t>100</a:t>
            </a:r>
            <a:endParaRPr kumimoji="0" lang="en-US" altLang="en-US" sz="700" b="1" i="0" u="none" strike="noStrike" cap="none" normalizeH="0" baseline="0" dirty="0">
              <a:ln>
                <a:noFill/>
              </a:ln>
              <a:solidFill>
                <a:schemeClr val="tx1"/>
              </a:solidFill>
              <a:effectLst/>
              <a:latin typeface="+mj-lt"/>
            </a:endParaRPr>
          </a:p>
        </p:txBody>
      </p:sp>
      <p:sp>
        <p:nvSpPr>
          <p:cNvPr id="102" name="Rectangle 48"/>
          <p:cNvSpPr>
            <a:spLocks noChangeArrowheads="1"/>
          </p:cNvSpPr>
          <p:nvPr/>
        </p:nvSpPr>
        <p:spPr bwMode="auto">
          <a:xfrm>
            <a:off x="6523538" y="6105119"/>
            <a:ext cx="40075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j-lt"/>
              </a:rPr>
              <a:t>200 Miles</a:t>
            </a:r>
            <a:endParaRPr kumimoji="0" lang="en-US" altLang="en-US" sz="700" b="1" i="0" u="none" strike="noStrike" cap="none" normalizeH="0" baseline="0" dirty="0">
              <a:ln>
                <a:noFill/>
              </a:ln>
              <a:solidFill>
                <a:schemeClr val="tx1"/>
              </a:solidFill>
              <a:effectLst/>
              <a:latin typeface="+mj-lt"/>
            </a:endParaRPr>
          </a:p>
        </p:txBody>
      </p:sp>
      <p:sp>
        <p:nvSpPr>
          <p:cNvPr id="103" name="Rectangle 29"/>
          <p:cNvSpPr>
            <a:spLocks noChangeArrowheads="1"/>
          </p:cNvSpPr>
          <p:nvPr/>
        </p:nvSpPr>
        <p:spPr bwMode="auto">
          <a:xfrm>
            <a:off x="5061594" y="3633344"/>
            <a:ext cx="460062"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50" b="1" dirty="0">
                <a:solidFill>
                  <a:srgbClr val="000000"/>
                </a:solidFill>
                <a:effectLst>
                  <a:glow rad="50800">
                    <a:schemeClr val="bg1">
                      <a:alpha val="77000"/>
                    </a:schemeClr>
                  </a:glow>
                </a:effectLst>
                <a:latin typeface="+mj-lt"/>
              </a:rPr>
              <a:t>Pretoria</a:t>
            </a:r>
            <a:endParaRPr kumimoji="0" lang="en-US" altLang="en-US" sz="950" b="1" i="0" u="none" strike="noStrike" cap="none" normalizeH="0" baseline="0" dirty="0">
              <a:ln>
                <a:noFill/>
              </a:ln>
              <a:solidFill>
                <a:schemeClr val="tx1"/>
              </a:solidFill>
              <a:effectLst>
                <a:glow rad="50800">
                  <a:schemeClr val="bg1">
                    <a:alpha val="77000"/>
                  </a:schemeClr>
                </a:glow>
              </a:effectLst>
              <a:latin typeface="+mj-lt"/>
            </a:endParaRPr>
          </a:p>
        </p:txBody>
      </p:sp>
      <p:sp>
        <p:nvSpPr>
          <p:cNvPr id="104" name="Rectangle 48"/>
          <p:cNvSpPr>
            <a:spLocks noChangeArrowheads="1"/>
          </p:cNvSpPr>
          <p:nvPr/>
        </p:nvSpPr>
        <p:spPr bwMode="auto">
          <a:xfrm>
            <a:off x="2290812" y="5245843"/>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a:ln>
                  <a:noFill/>
                </a:ln>
                <a:solidFill>
                  <a:srgbClr val="000000"/>
                </a:solidFill>
                <a:effectLst/>
                <a:latin typeface="Arial Black" panose="020B0A04020102020204" pitchFamily="34" charset="0"/>
              </a:rPr>
              <a:t>N</a:t>
            </a:r>
            <a:endParaRPr kumimoji="0" lang="en-US" altLang="en-US" sz="700" b="1" i="1" u="none" strike="noStrike" cap="none" normalizeH="0" baseline="0" dirty="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42001423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7.2.4 Dividing Ethnicities </a:t>
            </a:r>
            <a:r>
              <a:rPr lang="en-US" sz="2000" b="0" dirty="0"/>
              <a:t>(1 of 5)</a:t>
            </a:r>
          </a:p>
        </p:txBody>
      </p:sp>
      <p:sp>
        <p:nvSpPr>
          <p:cNvPr id="8" name="Content Placeholder 7"/>
          <p:cNvSpPr>
            <a:spLocks noGrp="1"/>
          </p:cNvSpPr>
          <p:nvPr>
            <p:ph sz="quarter" idx="13"/>
          </p:nvPr>
        </p:nvSpPr>
        <p:spPr>
          <a:xfrm>
            <a:off x="457199" y="1556326"/>
            <a:ext cx="8343901" cy="4434275"/>
          </a:xfrm>
        </p:spPr>
        <p:txBody>
          <a:bodyPr/>
          <a:lstStyle/>
          <a:p>
            <a:pPr indent="-256032"/>
            <a:r>
              <a:rPr lang="en-US" altLang="en-US" dirty="0"/>
              <a:t>Ethnicities are sometimes divided among more than one nationality. Two examples are found in South Asia and western Asia</a:t>
            </a:r>
          </a:p>
          <a:p>
            <a:pPr indent="-256032"/>
            <a:r>
              <a:rPr lang="en-US" altLang="en-US" dirty="0"/>
              <a:t>The British </a:t>
            </a:r>
            <a:r>
              <a:rPr lang="en-US" altLang="en-US" b="1" dirty="0"/>
              <a:t>partitioned</a:t>
            </a:r>
            <a:r>
              <a:rPr lang="en-US" altLang="en-US" dirty="0"/>
              <a:t> its colony South Asia into a Muslim West/East Pakistan and a Hindu India in 1947, resulting in the relocation of millions and a massive loss of life</a:t>
            </a:r>
          </a:p>
          <a:p>
            <a:pPr indent="-256032"/>
            <a:r>
              <a:rPr lang="en-US" altLang="en-US" dirty="0"/>
              <a:t>The Kurds are an ethnic group spread across multiple nations of southwest Asia—Iran, Iraq, Syria, and Turkey</a:t>
            </a:r>
          </a:p>
        </p:txBody>
      </p:sp>
    </p:spTree>
    <p:extLst>
      <p:ext uri="{BB962C8B-B14F-4D97-AF65-F5344CB8AC3E}">
        <p14:creationId xmlns:p14="http://schemas.microsoft.com/office/powerpoint/2010/main" val="28630751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556171" cy="1097279"/>
          </a:xfrm>
        </p:spPr>
        <p:txBody>
          <a:bodyPr/>
          <a:lstStyle/>
          <a:p>
            <a:r>
              <a:rPr lang="en-US" dirty="0"/>
              <a:t>7.2.4 Dividing Ethnicities </a:t>
            </a:r>
            <a:r>
              <a:rPr lang="en-US" sz="2000" b="0" dirty="0"/>
              <a:t>(2 of 5)</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6"/>
            <a:ext cx="8229600" cy="1047174"/>
          </a:xfrm>
        </p:spPr>
        <p:txBody>
          <a:bodyPr/>
          <a:lstStyle/>
          <a:p>
            <a:pPr marL="432" indent="0">
              <a:buNone/>
            </a:pPr>
            <a:r>
              <a:rPr lang="en-US" sz="2200" b="1" dirty="0"/>
              <a:t>Figure 7-35: </a:t>
            </a:r>
            <a:r>
              <a:rPr lang="en-US" sz="2200" dirty="0"/>
              <a:t>The British partition of South Asia into Pakistan and India resulted in the migration of many Hindus to India and Muslims to West Pakistan and East Pakistan (now Bangladesh).</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3032" y="2616359"/>
            <a:ext cx="4157935" cy="3911278"/>
          </a:xfrm>
          <a:prstGeom prst="rect">
            <a:avLst/>
          </a:prstGeom>
        </p:spPr>
      </p:pic>
      <p:sp>
        <p:nvSpPr>
          <p:cNvPr id="10" name="Rectangle 5"/>
          <p:cNvSpPr>
            <a:spLocks noChangeArrowheads="1"/>
          </p:cNvSpPr>
          <p:nvPr/>
        </p:nvSpPr>
        <p:spPr bwMode="auto">
          <a:xfrm>
            <a:off x="3527801" y="6353449"/>
            <a:ext cx="208390" cy="115416"/>
          </a:xfrm>
          <a:prstGeom prst="rect">
            <a:avLst/>
          </a:prstGeom>
          <a:solidFill>
            <a:srgbClr val="BFD9F3"/>
          </a:solid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1" u="none" strike="noStrike" cap="none" normalizeH="0" baseline="0" dirty="0">
                <a:ln>
                  <a:noFill/>
                </a:ln>
                <a:solidFill>
                  <a:srgbClr val="00AEEF"/>
                </a:solidFill>
                <a:effectLst>
                  <a:glow rad="50800">
                    <a:srgbClr val="BFD9F3"/>
                  </a:glow>
                </a:effectLst>
                <a:latin typeface="Arial" panose="020B0604020202020204" pitchFamily="34" charset="0"/>
              </a:rPr>
              <a:t>70°E</a:t>
            </a:r>
            <a:endParaRPr kumimoji="0" lang="en-US" altLang="en-US" sz="750" b="0" i="0" u="none" strike="noStrike" cap="none" normalizeH="0" baseline="0" dirty="0">
              <a:ln>
                <a:noFill/>
              </a:ln>
              <a:solidFill>
                <a:schemeClr val="tx1"/>
              </a:solidFill>
              <a:effectLst>
                <a:glow rad="50800">
                  <a:srgbClr val="BFD9F3"/>
                </a:glow>
              </a:effectLst>
              <a:latin typeface="Arial" panose="020B0604020202020204" pitchFamily="34" charset="0"/>
            </a:endParaRPr>
          </a:p>
        </p:txBody>
      </p:sp>
      <p:sp>
        <p:nvSpPr>
          <p:cNvPr id="11" name="Rectangle 6"/>
          <p:cNvSpPr>
            <a:spLocks noChangeArrowheads="1"/>
          </p:cNvSpPr>
          <p:nvPr/>
        </p:nvSpPr>
        <p:spPr bwMode="auto">
          <a:xfrm>
            <a:off x="2545439" y="5866567"/>
            <a:ext cx="213200" cy="115416"/>
          </a:xfrm>
          <a:prstGeom prst="rect">
            <a:avLst/>
          </a:prstGeom>
          <a:solidFill>
            <a:srgbClr val="BFD9F3"/>
          </a:solid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1" u="none" strike="noStrike" cap="none" normalizeH="0" baseline="0" dirty="0">
                <a:ln>
                  <a:noFill/>
                </a:ln>
                <a:solidFill>
                  <a:srgbClr val="00AEEF"/>
                </a:solidFill>
                <a:effectLst>
                  <a:glow rad="50800">
                    <a:srgbClr val="BFD9F3"/>
                  </a:glow>
                </a:effectLst>
                <a:latin typeface="Arial" panose="020B0604020202020204" pitchFamily="34" charset="0"/>
              </a:rPr>
              <a:t>10°N</a:t>
            </a:r>
            <a:endParaRPr kumimoji="0" lang="en-US" altLang="en-US" sz="750" b="0" i="0" u="none" strike="noStrike" cap="none" normalizeH="0" baseline="0" dirty="0">
              <a:ln>
                <a:noFill/>
              </a:ln>
              <a:solidFill>
                <a:schemeClr val="tx1"/>
              </a:solidFill>
              <a:effectLst>
                <a:glow rad="50800">
                  <a:srgbClr val="BFD9F3"/>
                </a:glow>
              </a:effectLst>
              <a:latin typeface="Arial" panose="020B0604020202020204" pitchFamily="34" charset="0"/>
            </a:endParaRPr>
          </a:p>
        </p:txBody>
      </p:sp>
      <p:sp>
        <p:nvSpPr>
          <p:cNvPr id="12" name="Rectangle 7"/>
          <p:cNvSpPr>
            <a:spLocks noChangeArrowheads="1"/>
          </p:cNvSpPr>
          <p:nvPr/>
        </p:nvSpPr>
        <p:spPr bwMode="auto">
          <a:xfrm>
            <a:off x="2533482" y="4768992"/>
            <a:ext cx="213200" cy="115416"/>
          </a:xfrm>
          <a:prstGeom prst="rect">
            <a:avLst/>
          </a:prstGeom>
          <a:solidFill>
            <a:srgbClr val="BFD9F3"/>
          </a:solid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1" u="none" strike="noStrike" cap="none" normalizeH="0" baseline="0" dirty="0">
                <a:ln>
                  <a:noFill/>
                </a:ln>
                <a:solidFill>
                  <a:srgbClr val="00AEEF"/>
                </a:solidFill>
                <a:effectLst>
                  <a:glow rad="50800">
                    <a:srgbClr val="BFD9F3"/>
                  </a:glow>
                </a:effectLst>
                <a:latin typeface="Arial" panose="020B0604020202020204" pitchFamily="34" charset="0"/>
              </a:rPr>
              <a:t>20°N</a:t>
            </a:r>
            <a:endParaRPr kumimoji="0" lang="en-US" altLang="en-US" sz="750" b="0" i="0" u="none" strike="noStrike" cap="none" normalizeH="0" baseline="0" dirty="0">
              <a:ln>
                <a:noFill/>
              </a:ln>
              <a:solidFill>
                <a:schemeClr val="tx1"/>
              </a:solidFill>
              <a:effectLst>
                <a:glow rad="50800">
                  <a:srgbClr val="BFD9F3"/>
                </a:glow>
              </a:effectLst>
              <a:latin typeface="Arial" panose="020B0604020202020204" pitchFamily="34" charset="0"/>
            </a:endParaRPr>
          </a:p>
        </p:txBody>
      </p:sp>
      <p:sp>
        <p:nvSpPr>
          <p:cNvPr id="13" name="Rectangle 8"/>
          <p:cNvSpPr>
            <a:spLocks noChangeArrowheads="1"/>
          </p:cNvSpPr>
          <p:nvPr/>
        </p:nvSpPr>
        <p:spPr bwMode="auto">
          <a:xfrm>
            <a:off x="6341766" y="5860642"/>
            <a:ext cx="213200" cy="115416"/>
          </a:xfrm>
          <a:prstGeom prst="rect">
            <a:avLst/>
          </a:prstGeom>
          <a:solidFill>
            <a:srgbClr val="BFD9F3"/>
          </a:solid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1" u="none" strike="noStrike" cap="none" normalizeH="0" baseline="0" dirty="0">
                <a:ln>
                  <a:noFill/>
                </a:ln>
                <a:solidFill>
                  <a:srgbClr val="00AEEF"/>
                </a:solidFill>
                <a:effectLst>
                  <a:glow rad="50800">
                    <a:srgbClr val="BFD9F3"/>
                  </a:glow>
                </a:effectLst>
                <a:latin typeface="Arial" panose="020B0604020202020204" pitchFamily="34" charset="0"/>
              </a:rPr>
              <a:t>10°N</a:t>
            </a:r>
            <a:endParaRPr kumimoji="0" lang="en-US" altLang="en-US" sz="750" b="0" i="0" u="none" strike="noStrike" cap="none" normalizeH="0" baseline="0" dirty="0">
              <a:ln>
                <a:noFill/>
              </a:ln>
              <a:solidFill>
                <a:schemeClr val="tx1"/>
              </a:solidFill>
              <a:effectLst>
                <a:glow rad="50800">
                  <a:srgbClr val="BFD9F3"/>
                </a:glow>
              </a:effectLst>
              <a:latin typeface="Arial" panose="020B0604020202020204" pitchFamily="34" charset="0"/>
            </a:endParaRPr>
          </a:p>
        </p:txBody>
      </p:sp>
      <p:sp>
        <p:nvSpPr>
          <p:cNvPr id="14" name="Rectangle 9"/>
          <p:cNvSpPr>
            <a:spLocks noChangeArrowheads="1"/>
          </p:cNvSpPr>
          <p:nvPr/>
        </p:nvSpPr>
        <p:spPr bwMode="auto">
          <a:xfrm>
            <a:off x="5658665" y="6353449"/>
            <a:ext cx="208390" cy="115416"/>
          </a:xfrm>
          <a:prstGeom prst="rect">
            <a:avLst/>
          </a:prstGeom>
          <a:solidFill>
            <a:srgbClr val="BFD9F3"/>
          </a:solid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1" u="none" strike="noStrike" cap="none" normalizeH="0" baseline="0" dirty="0">
                <a:ln>
                  <a:noFill/>
                </a:ln>
                <a:solidFill>
                  <a:srgbClr val="00AEEF"/>
                </a:solidFill>
                <a:effectLst>
                  <a:glow rad="50800">
                    <a:srgbClr val="BFD9F3"/>
                  </a:glow>
                </a:effectLst>
                <a:latin typeface="Arial" panose="020B0604020202020204" pitchFamily="34" charset="0"/>
              </a:rPr>
              <a:t>90°E</a:t>
            </a:r>
            <a:endParaRPr kumimoji="0" lang="en-US" altLang="en-US" sz="750" b="0" i="0" u="none" strike="noStrike" cap="none" normalizeH="0" baseline="0" dirty="0">
              <a:ln>
                <a:noFill/>
              </a:ln>
              <a:solidFill>
                <a:schemeClr val="tx1"/>
              </a:solidFill>
              <a:effectLst>
                <a:glow rad="50800">
                  <a:srgbClr val="BFD9F3"/>
                </a:glow>
              </a:effectLst>
              <a:latin typeface="Arial" panose="020B0604020202020204" pitchFamily="34" charset="0"/>
            </a:endParaRPr>
          </a:p>
        </p:txBody>
      </p:sp>
      <p:sp>
        <p:nvSpPr>
          <p:cNvPr id="15" name="Rectangle 10"/>
          <p:cNvSpPr>
            <a:spLocks noChangeArrowheads="1"/>
          </p:cNvSpPr>
          <p:nvPr/>
        </p:nvSpPr>
        <p:spPr bwMode="auto">
          <a:xfrm>
            <a:off x="4595615" y="6370724"/>
            <a:ext cx="208390" cy="11541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1" u="none" strike="noStrike" cap="none" normalizeH="0" baseline="0" dirty="0">
                <a:ln>
                  <a:noFill/>
                </a:ln>
                <a:solidFill>
                  <a:srgbClr val="00AEEF"/>
                </a:solidFill>
                <a:effectLst>
                  <a:glow rad="50800">
                    <a:srgbClr val="BFD9F3"/>
                  </a:glow>
                </a:effectLst>
                <a:latin typeface="Arial" panose="020B0604020202020204" pitchFamily="34" charset="0"/>
              </a:rPr>
              <a:t>80°E</a:t>
            </a:r>
            <a:endParaRPr kumimoji="0" lang="en-US" altLang="en-US" sz="750" b="0" i="0" u="none" strike="noStrike" cap="none" normalizeH="0" baseline="0" dirty="0">
              <a:ln>
                <a:noFill/>
              </a:ln>
              <a:solidFill>
                <a:schemeClr val="tx1"/>
              </a:solidFill>
              <a:effectLst>
                <a:glow rad="50800">
                  <a:srgbClr val="BFD9F3"/>
                </a:glow>
              </a:effectLst>
              <a:latin typeface="Arial" panose="020B0604020202020204" pitchFamily="34" charset="0"/>
            </a:endParaRPr>
          </a:p>
        </p:txBody>
      </p:sp>
      <p:sp>
        <p:nvSpPr>
          <p:cNvPr id="16" name="Rectangle 11"/>
          <p:cNvSpPr>
            <a:spLocks noChangeArrowheads="1"/>
          </p:cNvSpPr>
          <p:nvPr/>
        </p:nvSpPr>
        <p:spPr bwMode="auto">
          <a:xfrm>
            <a:off x="2664442" y="5153541"/>
            <a:ext cx="7373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a:ln>
                  <a:noFill/>
                </a:ln>
                <a:solidFill>
                  <a:srgbClr val="00AEEF"/>
                </a:solidFill>
                <a:effectLst/>
                <a:latin typeface="Arial" panose="020B0604020202020204" pitchFamily="34" charset="0"/>
              </a:rPr>
              <a:t>Arabian Sea</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17" name="Rectangle 12"/>
          <p:cNvSpPr>
            <a:spLocks noChangeArrowheads="1"/>
          </p:cNvSpPr>
          <p:nvPr/>
        </p:nvSpPr>
        <p:spPr bwMode="auto">
          <a:xfrm>
            <a:off x="5189346" y="5180239"/>
            <a:ext cx="85279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a:ln>
                  <a:noFill/>
                </a:ln>
                <a:solidFill>
                  <a:srgbClr val="00AEEF"/>
                </a:solidFill>
                <a:effectLst/>
                <a:latin typeface="Arial" panose="020B0604020202020204" pitchFamily="34" charset="0"/>
              </a:rPr>
              <a:t>Bay of Bengal</a:t>
            </a:r>
            <a:endParaRPr kumimoji="0" lang="en-US" altLang="en-US" sz="1000" b="0" i="0" u="none" strike="noStrike" cap="none" normalizeH="0" baseline="0">
              <a:ln>
                <a:noFill/>
              </a:ln>
              <a:solidFill>
                <a:schemeClr val="tx1"/>
              </a:solidFill>
              <a:effectLst/>
              <a:latin typeface="Arial" panose="020B0604020202020204" pitchFamily="34" charset="0"/>
            </a:endParaRPr>
          </a:p>
        </p:txBody>
      </p:sp>
      <p:sp>
        <p:nvSpPr>
          <p:cNvPr id="69" name="Rectangle 64"/>
          <p:cNvSpPr>
            <a:spLocks noChangeArrowheads="1"/>
          </p:cNvSpPr>
          <p:nvPr/>
        </p:nvSpPr>
        <p:spPr bwMode="auto">
          <a:xfrm>
            <a:off x="3876975" y="2861076"/>
            <a:ext cx="6796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glow rad="50800">
                    <a:schemeClr val="bg1">
                      <a:alpha val="69000"/>
                    </a:schemeClr>
                  </a:glow>
                </a:effectLst>
                <a:latin typeface="Arial" panose="020B0604020202020204" pitchFamily="34" charset="0"/>
              </a:rPr>
              <a:t>JAMMU</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glow rad="50800">
                    <a:schemeClr val="bg1">
                      <a:alpha val="69000"/>
                    </a:schemeClr>
                  </a:glow>
                </a:effectLst>
                <a:latin typeface="Arial" panose="020B0604020202020204" pitchFamily="34" charset="0"/>
              </a:rPr>
              <a:t>AND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glow rad="50800">
                    <a:schemeClr val="bg1">
                      <a:alpha val="69000"/>
                    </a:schemeClr>
                  </a:glow>
                </a:effectLst>
                <a:latin typeface="Arial" panose="020B0604020202020204" pitchFamily="34" charset="0"/>
              </a:rPr>
              <a:t>       KASHMIR</a:t>
            </a:r>
            <a:endParaRPr kumimoji="0" lang="en-US" altLang="en-US" sz="1600" b="0" i="0" u="none" strike="noStrike" cap="none" normalizeH="0" baseline="0" dirty="0">
              <a:ln>
                <a:noFill/>
              </a:ln>
              <a:solidFill>
                <a:schemeClr val="tx1"/>
              </a:solidFill>
              <a:effectLst>
                <a:glow rad="50800">
                  <a:schemeClr val="bg1">
                    <a:alpha val="69000"/>
                  </a:schemeClr>
                </a:glow>
              </a:effectLst>
              <a:latin typeface="Arial" panose="020B0604020202020204" pitchFamily="34" charset="0"/>
            </a:endParaRPr>
          </a:p>
        </p:txBody>
      </p:sp>
      <p:sp>
        <p:nvSpPr>
          <p:cNvPr id="72" name="Rectangle 67"/>
          <p:cNvSpPr>
            <a:spLocks noChangeArrowheads="1"/>
          </p:cNvSpPr>
          <p:nvPr/>
        </p:nvSpPr>
        <p:spPr bwMode="auto">
          <a:xfrm>
            <a:off x="2694234" y="3272016"/>
            <a:ext cx="793487" cy="13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50" b="1" i="0" u="none" strike="noStrike" cap="none" normalizeH="0" baseline="0" dirty="0">
                <a:ln>
                  <a:noFill/>
                </a:ln>
                <a:solidFill>
                  <a:srgbClr val="54514D"/>
                </a:solidFill>
                <a:effectLst>
                  <a:glow rad="50800">
                    <a:schemeClr val="bg1">
                      <a:alpha val="69000"/>
                    </a:schemeClr>
                  </a:glow>
                </a:effectLst>
                <a:latin typeface="Arial" panose="020B0604020202020204" pitchFamily="34" charset="0"/>
              </a:rPr>
              <a:t>AFGHANISTAN</a:t>
            </a:r>
            <a:endParaRPr kumimoji="0" lang="en-US" altLang="en-US" sz="850" b="0" i="0" u="none" strike="noStrike" cap="none" normalizeH="0" baseline="0" dirty="0">
              <a:ln>
                <a:noFill/>
              </a:ln>
              <a:solidFill>
                <a:srgbClr val="54514D"/>
              </a:solidFill>
              <a:effectLst>
                <a:glow rad="50800">
                  <a:schemeClr val="bg1">
                    <a:alpha val="69000"/>
                  </a:schemeClr>
                </a:glow>
              </a:effectLst>
              <a:latin typeface="Arial" panose="020B0604020202020204" pitchFamily="34" charset="0"/>
            </a:endParaRPr>
          </a:p>
        </p:txBody>
      </p:sp>
      <p:sp>
        <p:nvSpPr>
          <p:cNvPr id="73" name="Rectangle 68"/>
          <p:cNvSpPr>
            <a:spLocks noChangeArrowheads="1"/>
          </p:cNvSpPr>
          <p:nvPr/>
        </p:nvSpPr>
        <p:spPr bwMode="auto">
          <a:xfrm>
            <a:off x="4463070" y="2724077"/>
            <a:ext cx="344646" cy="13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50" b="1" i="0" u="none" strike="noStrike" cap="none" normalizeH="0" baseline="0" dirty="0">
                <a:ln>
                  <a:noFill/>
                </a:ln>
                <a:solidFill>
                  <a:srgbClr val="56534D"/>
                </a:solidFill>
                <a:effectLst>
                  <a:glow rad="50800">
                    <a:schemeClr val="bg1">
                      <a:alpha val="69000"/>
                    </a:schemeClr>
                  </a:glow>
                </a:effectLst>
                <a:latin typeface="Arial" panose="020B0604020202020204" pitchFamily="34" charset="0"/>
              </a:rPr>
              <a:t>CHINA</a:t>
            </a:r>
            <a:endParaRPr kumimoji="0" lang="en-US" altLang="en-US" sz="850" b="0" i="0" u="none" strike="noStrike" cap="none" normalizeH="0" baseline="0" dirty="0">
              <a:ln>
                <a:noFill/>
              </a:ln>
              <a:solidFill>
                <a:srgbClr val="56534D"/>
              </a:solidFill>
              <a:effectLst>
                <a:glow rad="50800">
                  <a:schemeClr val="bg1">
                    <a:alpha val="69000"/>
                  </a:schemeClr>
                </a:glow>
              </a:effectLst>
              <a:latin typeface="Arial" panose="020B0604020202020204" pitchFamily="34" charset="0"/>
            </a:endParaRPr>
          </a:p>
        </p:txBody>
      </p:sp>
      <p:sp>
        <p:nvSpPr>
          <p:cNvPr id="74" name="Rectangle 69"/>
          <p:cNvSpPr>
            <a:spLocks noChangeArrowheads="1"/>
          </p:cNvSpPr>
          <p:nvPr/>
        </p:nvSpPr>
        <p:spPr bwMode="auto">
          <a:xfrm>
            <a:off x="4890692" y="3796898"/>
            <a:ext cx="34785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4E444F"/>
                </a:solidFill>
                <a:effectLst>
                  <a:glow rad="50800">
                    <a:schemeClr val="bg1">
                      <a:alpha val="69000"/>
                    </a:schemeClr>
                  </a:glow>
                </a:effectLst>
                <a:latin typeface="Arial" panose="020B0604020202020204" pitchFamily="34" charset="0"/>
              </a:rPr>
              <a:t>NEPAL</a:t>
            </a:r>
            <a:endParaRPr kumimoji="0" lang="en-US" altLang="en-US" sz="1600" b="0" i="0" u="none" strike="noStrike" cap="none" normalizeH="0" baseline="0" dirty="0">
              <a:ln>
                <a:noFill/>
              </a:ln>
              <a:solidFill>
                <a:srgbClr val="4E444F"/>
              </a:solidFill>
              <a:effectLst>
                <a:glow rad="50800">
                  <a:schemeClr val="bg1">
                    <a:alpha val="69000"/>
                  </a:schemeClr>
                </a:glow>
              </a:effectLst>
              <a:latin typeface="Arial" panose="020B0604020202020204" pitchFamily="34" charset="0"/>
            </a:endParaRPr>
          </a:p>
        </p:txBody>
      </p:sp>
      <p:sp>
        <p:nvSpPr>
          <p:cNvPr id="75" name="Rectangle 70"/>
          <p:cNvSpPr>
            <a:spLocks noChangeArrowheads="1"/>
          </p:cNvSpPr>
          <p:nvPr/>
        </p:nvSpPr>
        <p:spPr bwMode="auto">
          <a:xfrm>
            <a:off x="5985988" y="4688039"/>
            <a:ext cx="569067" cy="13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50" b="1" i="0" u="none" strike="noStrike" cap="none" normalizeH="0" baseline="0">
                <a:ln>
                  <a:noFill/>
                </a:ln>
                <a:solidFill>
                  <a:srgbClr val="4C4B44"/>
                </a:solidFill>
                <a:effectLst>
                  <a:glow rad="50800">
                    <a:schemeClr val="bg1">
                      <a:alpha val="69000"/>
                    </a:schemeClr>
                  </a:glow>
                </a:effectLst>
                <a:latin typeface="Arial" panose="020B0604020202020204" pitchFamily="34" charset="0"/>
              </a:rPr>
              <a:t>MYANMAR</a:t>
            </a:r>
            <a:endParaRPr kumimoji="0" lang="en-US" altLang="en-US" sz="850" b="0" i="0" u="none" strike="noStrike" cap="none" normalizeH="0" baseline="0">
              <a:ln>
                <a:noFill/>
              </a:ln>
              <a:solidFill>
                <a:srgbClr val="4C4B44"/>
              </a:solidFill>
              <a:effectLst>
                <a:glow rad="50800">
                  <a:schemeClr val="bg1">
                    <a:alpha val="69000"/>
                  </a:schemeClr>
                </a:glow>
              </a:effectLst>
              <a:latin typeface="Arial" panose="020B0604020202020204" pitchFamily="34" charset="0"/>
            </a:endParaRPr>
          </a:p>
        </p:txBody>
      </p:sp>
      <p:sp>
        <p:nvSpPr>
          <p:cNvPr id="76" name="Rectangle 71"/>
          <p:cNvSpPr>
            <a:spLocks noChangeArrowheads="1"/>
          </p:cNvSpPr>
          <p:nvPr/>
        </p:nvSpPr>
        <p:spPr bwMode="auto">
          <a:xfrm>
            <a:off x="5595814" y="3894265"/>
            <a:ext cx="427156" cy="12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4E444F"/>
                </a:solidFill>
                <a:effectLst>
                  <a:glow rad="50800">
                    <a:schemeClr val="bg1">
                      <a:alpha val="69000"/>
                    </a:schemeClr>
                  </a:glow>
                </a:effectLst>
                <a:latin typeface="Arial" panose="020B0604020202020204" pitchFamily="34" charset="0"/>
              </a:rPr>
              <a:t>BHUTAN</a:t>
            </a:r>
            <a:endParaRPr kumimoji="0" lang="en-US" altLang="en-US" sz="1600" b="0" i="0" u="none" strike="noStrike" cap="none" normalizeH="0" baseline="0">
              <a:ln>
                <a:noFill/>
              </a:ln>
              <a:solidFill>
                <a:srgbClr val="4E444F"/>
              </a:solidFill>
              <a:effectLst>
                <a:glow rad="50800">
                  <a:schemeClr val="bg1">
                    <a:alpha val="69000"/>
                  </a:schemeClr>
                </a:glow>
              </a:effectLst>
              <a:latin typeface="Arial" panose="020B0604020202020204" pitchFamily="34" charset="0"/>
            </a:endParaRPr>
          </a:p>
        </p:txBody>
      </p:sp>
      <p:sp>
        <p:nvSpPr>
          <p:cNvPr id="77" name="Rectangle 72"/>
          <p:cNvSpPr>
            <a:spLocks noChangeArrowheads="1"/>
          </p:cNvSpPr>
          <p:nvPr/>
        </p:nvSpPr>
        <p:spPr bwMode="auto">
          <a:xfrm>
            <a:off x="5672005" y="4488595"/>
            <a:ext cx="767839" cy="13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50" b="1" i="0" u="none" strike="noStrike" cap="none" normalizeH="0" baseline="0">
                <a:ln>
                  <a:noFill/>
                </a:ln>
                <a:solidFill>
                  <a:srgbClr val="000000"/>
                </a:solidFill>
                <a:effectLst>
                  <a:glow rad="50800">
                    <a:schemeClr val="bg1">
                      <a:alpha val="69000"/>
                    </a:schemeClr>
                  </a:glow>
                </a:effectLst>
                <a:latin typeface="Arial" panose="020B0604020202020204" pitchFamily="34" charset="0"/>
              </a:rPr>
              <a:t>BANGLADESH</a:t>
            </a:r>
            <a:endParaRPr kumimoji="0" lang="en-US" altLang="en-US" sz="850" b="0" i="0" u="none" strike="noStrike" cap="none" normalizeH="0" baseline="0">
              <a:ln>
                <a:noFill/>
              </a:ln>
              <a:solidFill>
                <a:schemeClr val="tx1"/>
              </a:solidFill>
              <a:effectLst>
                <a:glow rad="50800">
                  <a:schemeClr val="bg1">
                    <a:alpha val="69000"/>
                  </a:schemeClr>
                </a:glow>
              </a:effectLst>
              <a:latin typeface="Arial" panose="020B0604020202020204" pitchFamily="34" charset="0"/>
            </a:endParaRPr>
          </a:p>
        </p:txBody>
      </p:sp>
      <p:sp>
        <p:nvSpPr>
          <p:cNvPr id="78" name="Rectangle 73"/>
          <p:cNvSpPr>
            <a:spLocks noChangeArrowheads="1"/>
          </p:cNvSpPr>
          <p:nvPr/>
        </p:nvSpPr>
        <p:spPr bwMode="auto">
          <a:xfrm>
            <a:off x="4261025" y="4563794"/>
            <a:ext cx="593111" cy="17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50" b="1" i="0" u="none" strike="noStrike" cap="none" spc="300" normalizeH="0" baseline="0" dirty="0">
                <a:ln>
                  <a:noFill/>
                </a:ln>
                <a:solidFill>
                  <a:srgbClr val="000000"/>
                </a:solidFill>
                <a:effectLst>
                  <a:glow rad="50800">
                    <a:schemeClr val="bg1">
                      <a:alpha val="69000"/>
                    </a:schemeClr>
                  </a:glow>
                </a:effectLst>
                <a:latin typeface="Arial" panose="020B0604020202020204" pitchFamily="34" charset="0"/>
              </a:rPr>
              <a:t>INDIA</a:t>
            </a:r>
            <a:endParaRPr kumimoji="0" lang="en-US" altLang="en-US" sz="1150" b="0" i="0" u="none" strike="noStrike" cap="none" spc="300" normalizeH="0" baseline="0" dirty="0">
              <a:ln>
                <a:noFill/>
              </a:ln>
              <a:solidFill>
                <a:schemeClr val="tx1"/>
              </a:solidFill>
              <a:effectLst>
                <a:glow rad="50800">
                  <a:schemeClr val="bg1">
                    <a:alpha val="69000"/>
                  </a:schemeClr>
                </a:glow>
              </a:effectLst>
              <a:latin typeface="Arial" panose="020B0604020202020204" pitchFamily="34" charset="0"/>
            </a:endParaRPr>
          </a:p>
        </p:txBody>
      </p:sp>
      <p:sp>
        <p:nvSpPr>
          <p:cNvPr id="79" name="Rectangle 74"/>
          <p:cNvSpPr>
            <a:spLocks noChangeArrowheads="1"/>
          </p:cNvSpPr>
          <p:nvPr/>
        </p:nvSpPr>
        <p:spPr bwMode="auto">
          <a:xfrm>
            <a:off x="2789735" y="3730940"/>
            <a:ext cx="65562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glow rad="50800">
                    <a:schemeClr val="bg1">
                      <a:alpha val="69000"/>
                    </a:schemeClr>
                  </a:glow>
                </a:effectLst>
                <a:latin typeface="Arial" panose="020B0604020202020204" pitchFamily="34" charset="0"/>
              </a:rPr>
              <a:t>PAKISTAN</a:t>
            </a:r>
            <a:endParaRPr kumimoji="0" lang="en-US" altLang="en-US" sz="1000" b="0" i="0" u="none" strike="noStrike" cap="none" normalizeH="0" baseline="0" dirty="0">
              <a:ln>
                <a:noFill/>
              </a:ln>
              <a:solidFill>
                <a:schemeClr val="tx1"/>
              </a:solidFill>
              <a:effectLst>
                <a:glow rad="50800">
                  <a:schemeClr val="bg1">
                    <a:alpha val="69000"/>
                  </a:schemeClr>
                </a:glow>
              </a:effectLst>
              <a:latin typeface="Arial" panose="020B0604020202020204" pitchFamily="34" charset="0"/>
            </a:endParaRPr>
          </a:p>
        </p:txBody>
      </p:sp>
      <p:sp>
        <p:nvSpPr>
          <p:cNvPr id="98" name="Rectangle 93"/>
          <p:cNvSpPr>
            <a:spLocks noChangeArrowheads="1"/>
          </p:cNvSpPr>
          <p:nvPr/>
        </p:nvSpPr>
        <p:spPr bwMode="auto">
          <a:xfrm>
            <a:off x="5061766" y="2740241"/>
            <a:ext cx="10996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Arial Black" panose="020B0A04020102020204" pitchFamily="34" charset="0"/>
              </a:rPr>
              <a:t>Flow in millions</a:t>
            </a:r>
            <a:endParaRPr kumimoji="0" lang="en-US" altLang="en-US" sz="1200" b="0" i="0" u="none" strike="noStrike" cap="none" normalizeH="0" baseline="0" dirty="0">
              <a:ln>
                <a:noFill/>
              </a:ln>
              <a:solidFill>
                <a:schemeClr val="tx1"/>
              </a:solidFill>
              <a:effectLst/>
              <a:latin typeface="Arial Black" panose="020B0A04020102020204" pitchFamily="34" charset="0"/>
            </a:endParaRPr>
          </a:p>
        </p:txBody>
      </p:sp>
      <p:sp>
        <p:nvSpPr>
          <p:cNvPr id="99" name="Rectangle 94"/>
          <p:cNvSpPr>
            <a:spLocks noChangeArrowheads="1"/>
          </p:cNvSpPr>
          <p:nvPr/>
        </p:nvSpPr>
        <p:spPr bwMode="auto">
          <a:xfrm>
            <a:off x="5054016" y="2921580"/>
            <a:ext cx="4937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Arial" panose="020B0604020202020204" pitchFamily="34" charset="0"/>
              </a:rPr>
              <a:t>Primarily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Arial" panose="020B0604020202020204" pitchFamily="34" charset="0"/>
              </a:rPr>
              <a:t>Muslims</a:t>
            </a:r>
            <a:endParaRPr kumimoji="0" lang="en-US" altLang="en-US" sz="900" b="0" i="0" u="none" strike="noStrike" cap="none" normalizeH="0" baseline="0" dirty="0">
              <a:ln>
                <a:noFill/>
              </a:ln>
              <a:solidFill>
                <a:schemeClr val="tx1"/>
              </a:solidFill>
              <a:effectLst/>
              <a:latin typeface="Arial" panose="020B0604020202020204" pitchFamily="34" charset="0"/>
            </a:endParaRPr>
          </a:p>
        </p:txBody>
      </p:sp>
      <p:sp>
        <p:nvSpPr>
          <p:cNvPr id="101" name="Rectangle 96"/>
          <p:cNvSpPr>
            <a:spLocks noChangeArrowheads="1"/>
          </p:cNvSpPr>
          <p:nvPr/>
        </p:nvSpPr>
        <p:spPr bwMode="auto">
          <a:xfrm>
            <a:off x="5850223" y="2921580"/>
            <a:ext cx="4937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Arial" panose="020B0604020202020204" pitchFamily="34" charset="0"/>
              </a:rPr>
              <a:t>Primarily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Arial" panose="020B0604020202020204" pitchFamily="34" charset="0"/>
              </a:rPr>
              <a:t>Hindus</a:t>
            </a:r>
            <a:endParaRPr kumimoji="0" lang="en-US" altLang="en-US" sz="900" b="0" i="0" u="none" strike="noStrike" cap="none" normalizeH="0" baseline="0" dirty="0">
              <a:ln>
                <a:noFill/>
              </a:ln>
              <a:solidFill>
                <a:schemeClr val="tx1"/>
              </a:solidFill>
              <a:effectLst/>
              <a:latin typeface="Arial" panose="020B0604020202020204" pitchFamily="34" charset="0"/>
            </a:endParaRPr>
          </a:p>
        </p:txBody>
      </p:sp>
      <p:sp>
        <p:nvSpPr>
          <p:cNvPr id="115" name="Rectangle 74"/>
          <p:cNvSpPr>
            <a:spLocks noChangeArrowheads="1"/>
          </p:cNvSpPr>
          <p:nvPr/>
        </p:nvSpPr>
        <p:spPr bwMode="auto">
          <a:xfrm>
            <a:off x="3256401" y="3091791"/>
            <a:ext cx="62356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rad="50800">
                    <a:schemeClr val="bg1">
                      <a:alpha val="69000"/>
                    </a:schemeClr>
                  </a:glow>
                </a:effectLst>
              </a:rPr>
              <a:t>Islamabad</a:t>
            </a:r>
            <a:endParaRPr kumimoji="0" lang="en-US" altLang="en-US" sz="1000" b="0" i="0" u="none" strike="noStrike" cap="none" normalizeH="0" baseline="0" dirty="0">
              <a:ln>
                <a:noFill/>
              </a:ln>
              <a:solidFill>
                <a:schemeClr val="tx1"/>
              </a:solidFill>
              <a:effectLst>
                <a:glow rad="50800">
                  <a:schemeClr val="bg1">
                    <a:alpha val="69000"/>
                  </a:schemeClr>
                </a:glow>
              </a:effectLst>
            </a:endParaRPr>
          </a:p>
        </p:txBody>
      </p:sp>
      <p:sp>
        <p:nvSpPr>
          <p:cNvPr id="116" name="Rectangle 74"/>
          <p:cNvSpPr>
            <a:spLocks noChangeArrowheads="1"/>
          </p:cNvSpPr>
          <p:nvPr/>
        </p:nvSpPr>
        <p:spPr bwMode="auto">
          <a:xfrm>
            <a:off x="2856938" y="4251792"/>
            <a:ext cx="4680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rad="50800">
                    <a:schemeClr val="bg1">
                      <a:alpha val="69000"/>
                    </a:schemeClr>
                  </a:glow>
                </a:effectLst>
              </a:rPr>
              <a:t>Karachi</a:t>
            </a:r>
            <a:endParaRPr kumimoji="0" lang="en-US" altLang="en-US" sz="1000" b="0" i="0" u="none" strike="noStrike" cap="none" normalizeH="0" baseline="0" dirty="0">
              <a:ln>
                <a:noFill/>
              </a:ln>
              <a:solidFill>
                <a:schemeClr val="tx1"/>
              </a:solidFill>
              <a:effectLst>
                <a:glow rad="50800">
                  <a:schemeClr val="bg1">
                    <a:alpha val="69000"/>
                  </a:schemeClr>
                </a:glow>
              </a:effectLst>
            </a:endParaRPr>
          </a:p>
        </p:txBody>
      </p:sp>
      <p:sp>
        <p:nvSpPr>
          <p:cNvPr id="117" name="Rectangle 74"/>
          <p:cNvSpPr>
            <a:spLocks noChangeArrowheads="1"/>
          </p:cNvSpPr>
          <p:nvPr/>
        </p:nvSpPr>
        <p:spPr bwMode="auto">
          <a:xfrm>
            <a:off x="3414962" y="4855278"/>
            <a:ext cx="48410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rad="50800">
                    <a:schemeClr val="bg1">
                      <a:alpha val="69000"/>
                    </a:schemeClr>
                  </a:glow>
                </a:effectLst>
              </a:rPr>
              <a:t>Mumbai</a:t>
            </a:r>
            <a:endParaRPr kumimoji="0" lang="en-US" altLang="en-US" sz="1000" b="0" i="0" u="none" strike="noStrike" cap="none" normalizeH="0" baseline="0" dirty="0">
              <a:ln>
                <a:noFill/>
              </a:ln>
              <a:solidFill>
                <a:schemeClr val="tx1"/>
              </a:solidFill>
              <a:effectLst>
                <a:glow rad="50800">
                  <a:schemeClr val="bg1">
                    <a:alpha val="69000"/>
                  </a:schemeClr>
                </a:glow>
              </a:effectLst>
            </a:endParaRPr>
          </a:p>
        </p:txBody>
      </p:sp>
      <p:sp>
        <p:nvSpPr>
          <p:cNvPr id="118" name="Rectangle 74"/>
          <p:cNvSpPr>
            <a:spLocks noChangeArrowheads="1"/>
          </p:cNvSpPr>
          <p:nvPr/>
        </p:nvSpPr>
        <p:spPr bwMode="auto">
          <a:xfrm>
            <a:off x="3816922" y="5100899"/>
            <a:ext cx="66043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rad="50800">
                    <a:schemeClr val="bg1">
                      <a:alpha val="69000"/>
                    </a:schemeClr>
                  </a:glow>
                </a:effectLst>
              </a:rPr>
              <a:t>Hyderabad</a:t>
            </a:r>
            <a:endParaRPr kumimoji="0" lang="en-US" altLang="en-US" sz="1000" b="0" i="0" u="none" strike="noStrike" cap="none" normalizeH="0" baseline="0" dirty="0">
              <a:ln>
                <a:noFill/>
              </a:ln>
              <a:solidFill>
                <a:schemeClr val="tx1"/>
              </a:solidFill>
              <a:effectLst>
                <a:glow rad="50800">
                  <a:schemeClr val="bg1">
                    <a:alpha val="69000"/>
                  </a:schemeClr>
                </a:glow>
              </a:effectLst>
            </a:endParaRPr>
          </a:p>
        </p:txBody>
      </p:sp>
      <p:sp>
        <p:nvSpPr>
          <p:cNvPr id="119" name="Rectangle 74"/>
          <p:cNvSpPr>
            <a:spLocks noChangeArrowheads="1"/>
          </p:cNvSpPr>
          <p:nvPr/>
        </p:nvSpPr>
        <p:spPr bwMode="auto">
          <a:xfrm>
            <a:off x="5123916" y="4518873"/>
            <a:ext cx="46166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rad="50800">
                    <a:schemeClr val="bg1">
                      <a:alpha val="69000"/>
                    </a:schemeClr>
                  </a:glow>
                </a:effectLst>
              </a:rPr>
              <a:t>Kolkata</a:t>
            </a:r>
            <a:endParaRPr kumimoji="0" lang="en-US" altLang="en-US" sz="1000" b="0" i="0" u="none" strike="noStrike" cap="none" normalizeH="0" baseline="0" dirty="0">
              <a:ln>
                <a:noFill/>
              </a:ln>
              <a:solidFill>
                <a:schemeClr val="tx1"/>
              </a:solidFill>
              <a:effectLst>
                <a:glow rad="50800">
                  <a:schemeClr val="bg1">
                    <a:alpha val="69000"/>
                  </a:schemeClr>
                </a:glow>
              </a:effectLst>
            </a:endParaRPr>
          </a:p>
        </p:txBody>
      </p:sp>
      <p:sp>
        <p:nvSpPr>
          <p:cNvPr id="120" name="Rectangle 74"/>
          <p:cNvSpPr>
            <a:spLocks noChangeArrowheads="1"/>
          </p:cNvSpPr>
          <p:nvPr/>
        </p:nvSpPr>
        <p:spPr bwMode="auto">
          <a:xfrm>
            <a:off x="5729366" y="4175790"/>
            <a:ext cx="3831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rad="50800">
                    <a:schemeClr val="bg1">
                      <a:alpha val="69000"/>
                    </a:schemeClr>
                  </a:glow>
                </a:effectLst>
              </a:rPr>
              <a:t>Dhaka</a:t>
            </a:r>
            <a:endParaRPr kumimoji="0" lang="en-US" altLang="en-US" sz="1000" b="0" i="0" u="none" strike="noStrike" cap="none" normalizeH="0" baseline="0" dirty="0">
              <a:ln>
                <a:noFill/>
              </a:ln>
              <a:solidFill>
                <a:schemeClr val="tx1"/>
              </a:solidFill>
              <a:effectLst>
                <a:glow rad="50800">
                  <a:schemeClr val="bg1">
                    <a:alpha val="69000"/>
                  </a:schemeClr>
                </a:glow>
              </a:effectLst>
            </a:endParaRPr>
          </a:p>
        </p:txBody>
      </p:sp>
      <p:sp>
        <p:nvSpPr>
          <p:cNvPr id="121" name="Rectangle 74"/>
          <p:cNvSpPr>
            <a:spLocks noChangeArrowheads="1"/>
          </p:cNvSpPr>
          <p:nvPr/>
        </p:nvSpPr>
        <p:spPr bwMode="auto">
          <a:xfrm>
            <a:off x="4321066" y="3978143"/>
            <a:ext cx="3125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rad="50800">
                    <a:schemeClr val="bg1">
                      <a:alpha val="69000"/>
                    </a:schemeClr>
                  </a:glow>
                </a:effectLst>
              </a:rPr>
              <a:t>New</a:t>
            </a:r>
          </a:p>
          <a:p>
            <a:pPr lvl="0"/>
            <a:r>
              <a:rPr kumimoji="0" lang="en-US" altLang="en-US" sz="1000" b="1" i="0" u="none" strike="noStrike" cap="none" normalizeH="0" baseline="0" dirty="0">
                <a:ln>
                  <a:noFill/>
                </a:ln>
                <a:solidFill>
                  <a:srgbClr val="000000"/>
                </a:solidFill>
                <a:effectLst>
                  <a:glow rad="50800">
                    <a:schemeClr val="bg1">
                      <a:alpha val="69000"/>
                    </a:schemeClr>
                  </a:glow>
                </a:effectLst>
                <a:latin typeface="Arial" panose="020B0604020202020204" pitchFamily="34" charset="0"/>
              </a:rPr>
              <a:t>Delhi</a:t>
            </a:r>
            <a:endParaRPr kumimoji="0" lang="en-US" altLang="en-US" sz="1000" b="0" i="0" u="none" strike="noStrike" cap="none" normalizeH="0" baseline="0" dirty="0">
              <a:ln>
                <a:noFill/>
              </a:ln>
              <a:solidFill>
                <a:schemeClr val="tx1"/>
              </a:solidFill>
              <a:effectLst>
                <a:glow rad="50800">
                  <a:schemeClr val="bg1">
                    <a:alpha val="69000"/>
                  </a:schemeClr>
                </a:glow>
              </a:effectLst>
              <a:latin typeface="Arial" panose="020B0604020202020204" pitchFamily="34" charset="0"/>
            </a:endParaRPr>
          </a:p>
        </p:txBody>
      </p:sp>
      <p:sp>
        <p:nvSpPr>
          <p:cNvPr id="122" name="Rectangle 74"/>
          <p:cNvSpPr>
            <a:spLocks noChangeArrowheads="1"/>
          </p:cNvSpPr>
          <p:nvPr/>
        </p:nvSpPr>
        <p:spPr bwMode="auto">
          <a:xfrm>
            <a:off x="5263447" y="4191756"/>
            <a:ext cx="1763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rad="50800">
                    <a:schemeClr val="bg1">
                      <a:alpha val="69000"/>
                    </a:schemeClr>
                  </a:glow>
                </a:effectLst>
              </a:rPr>
              <a:t>0.7</a:t>
            </a:r>
            <a:endParaRPr kumimoji="0" lang="en-US" altLang="en-US" sz="1000" b="0" i="0" u="none" strike="noStrike" cap="none" normalizeH="0" baseline="0" dirty="0">
              <a:ln>
                <a:noFill/>
              </a:ln>
              <a:solidFill>
                <a:schemeClr val="tx1"/>
              </a:solidFill>
              <a:effectLst>
                <a:glow rad="50800">
                  <a:schemeClr val="bg1">
                    <a:alpha val="69000"/>
                  </a:schemeClr>
                </a:glow>
              </a:effectLst>
            </a:endParaRPr>
          </a:p>
        </p:txBody>
      </p:sp>
      <p:sp>
        <p:nvSpPr>
          <p:cNvPr id="123" name="Rectangle 74"/>
          <p:cNvSpPr>
            <a:spLocks noChangeArrowheads="1"/>
          </p:cNvSpPr>
          <p:nvPr/>
        </p:nvSpPr>
        <p:spPr bwMode="auto">
          <a:xfrm rot="20813010">
            <a:off x="5347142" y="4355315"/>
            <a:ext cx="1763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rad="50800">
                    <a:schemeClr val="bg1">
                      <a:alpha val="69000"/>
                    </a:schemeClr>
                  </a:glow>
                </a:effectLst>
              </a:rPr>
              <a:t>2.6</a:t>
            </a:r>
            <a:endParaRPr kumimoji="0" lang="en-US" altLang="en-US" sz="1000" b="0" i="0" u="none" strike="noStrike" cap="none" normalizeH="0" baseline="0" dirty="0">
              <a:ln>
                <a:noFill/>
              </a:ln>
              <a:solidFill>
                <a:schemeClr val="tx1"/>
              </a:solidFill>
              <a:effectLst>
                <a:glow rad="50800">
                  <a:schemeClr val="bg1">
                    <a:alpha val="69000"/>
                  </a:schemeClr>
                </a:glow>
              </a:effectLst>
            </a:endParaRPr>
          </a:p>
        </p:txBody>
      </p:sp>
      <p:sp>
        <p:nvSpPr>
          <p:cNvPr id="124" name="Rectangle 74"/>
          <p:cNvSpPr>
            <a:spLocks noChangeArrowheads="1"/>
          </p:cNvSpPr>
          <p:nvPr/>
        </p:nvSpPr>
        <p:spPr bwMode="auto">
          <a:xfrm>
            <a:off x="5812350" y="3421297"/>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latin typeface="Arial Black" panose="020B0A04020102020204" pitchFamily="34" charset="0"/>
              </a:rPr>
              <a:t>5.0</a:t>
            </a:r>
            <a:endParaRPr kumimoji="0" lang="en-US" altLang="en-US" sz="900" b="0" i="0" u="none" strike="noStrike" cap="none" normalizeH="0" baseline="0" dirty="0">
              <a:ln>
                <a:noFill/>
              </a:ln>
              <a:solidFill>
                <a:schemeClr val="tx1"/>
              </a:solidFill>
              <a:effectLst/>
              <a:latin typeface="Arial Black" panose="020B0A04020102020204" pitchFamily="34" charset="0"/>
            </a:endParaRPr>
          </a:p>
        </p:txBody>
      </p:sp>
      <p:sp>
        <p:nvSpPr>
          <p:cNvPr id="125" name="Rectangle 74"/>
          <p:cNvSpPr>
            <a:spLocks noChangeArrowheads="1"/>
          </p:cNvSpPr>
          <p:nvPr/>
        </p:nvSpPr>
        <p:spPr bwMode="auto">
          <a:xfrm>
            <a:off x="5812350" y="3247991"/>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latin typeface="Arial Black" panose="020B0A04020102020204" pitchFamily="34" charset="0"/>
              </a:rPr>
              <a:t>0.5</a:t>
            </a:r>
            <a:endParaRPr kumimoji="0" lang="en-US" altLang="en-US" sz="900" b="0" i="0" u="none" strike="noStrike" cap="none" normalizeH="0" baseline="0" dirty="0">
              <a:ln>
                <a:noFill/>
              </a:ln>
              <a:solidFill>
                <a:schemeClr val="tx1"/>
              </a:solidFill>
              <a:effectLst/>
              <a:latin typeface="Arial Black" panose="020B0A04020102020204" pitchFamily="34" charset="0"/>
            </a:endParaRPr>
          </a:p>
        </p:txBody>
      </p:sp>
      <p:sp>
        <p:nvSpPr>
          <p:cNvPr id="126" name="Rectangle 74"/>
          <p:cNvSpPr>
            <a:spLocks noChangeArrowheads="1"/>
          </p:cNvSpPr>
          <p:nvPr/>
        </p:nvSpPr>
        <p:spPr bwMode="auto">
          <a:xfrm>
            <a:off x="4992539" y="3421297"/>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latin typeface="Arial Black" panose="020B0A04020102020204" pitchFamily="34" charset="0"/>
              </a:rPr>
              <a:t>5.0</a:t>
            </a:r>
            <a:endParaRPr kumimoji="0" lang="en-US" altLang="en-US" sz="900" b="0" i="0" u="none" strike="noStrike" cap="none" normalizeH="0" baseline="0" dirty="0">
              <a:ln>
                <a:noFill/>
              </a:ln>
              <a:solidFill>
                <a:schemeClr val="tx1"/>
              </a:solidFill>
              <a:effectLst/>
              <a:latin typeface="Arial Black" panose="020B0A04020102020204" pitchFamily="34" charset="0"/>
            </a:endParaRPr>
          </a:p>
        </p:txBody>
      </p:sp>
      <p:sp>
        <p:nvSpPr>
          <p:cNvPr id="127" name="Rectangle 74"/>
          <p:cNvSpPr>
            <a:spLocks noChangeArrowheads="1"/>
          </p:cNvSpPr>
          <p:nvPr/>
        </p:nvSpPr>
        <p:spPr bwMode="auto">
          <a:xfrm>
            <a:off x="4992539" y="3247991"/>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latin typeface="Arial Black" panose="020B0A04020102020204" pitchFamily="34" charset="0"/>
              </a:rPr>
              <a:t>0.5</a:t>
            </a:r>
            <a:endParaRPr kumimoji="0" lang="en-US" altLang="en-US" sz="900" b="0" i="0" u="none" strike="noStrike" cap="none" normalizeH="0" baseline="0" dirty="0">
              <a:ln>
                <a:noFill/>
              </a:ln>
              <a:solidFill>
                <a:schemeClr val="tx1"/>
              </a:solidFill>
              <a:effectLst/>
              <a:latin typeface="Arial Black" panose="020B0A04020102020204" pitchFamily="34" charset="0"/>
            </a:endParaRPr>
          </a:p>
        </p:txBody>
      </p:sp>
      <p:sp>
        <p:nvSpPr>
          <p:cNvPr id="128" name="Rectangle 11"/>
          <p:cNvSpPr>
            <a:spLocks noChangeArrowheads="1"/>
          </p:cNvSpPr>
          <p:nvPr/>
        </p:nvSpPr>
        <p:spPr bwMode="auto">
          <a:xfrm rot="2692802">
            <a:off x="4386156" y="3968011"/>
            <a:ext cx="63158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50" b="1" i="1" dirty="0">
                <a:solidFill>
                  <a:srgbClr val="00AEEF"/>
                </a:solidFill>
                <a:effectLst>
                  <a:glow rad="25400">
                    <a:schemeClr val="bg1">
                      <a:alpha val="49000"/>
                    </a:schemeClr>
                  </a:glow>
                </a:effectLst>
              </a:rPr>
              <a:t>Ganges R.</a:t>
            </a:r>
            <a:endParaRPr kumimoji="0" lang="en-US" altLang="en-US" sz="850" b="0" i="0" u="none" strike="noStrike" cap="none" normalizeH="0" baseline="0" dirty="0">
              <a:ln>
                <a:noFill/>
              </a:ln>
              <a:solidFill>
                <a:schemeClr val="tx1"/>
              </a:solidFill>
              <a:effectLst>
                <a:glow rad="25400">
                  <a:schemeClr val="bg1">
                    <a:alpha val="49000"/>
                  </a:schemeClr>
                </a:glow>
              </a:effectLst>
            </a:endParaRPr>
          </a:p>
        </p:txBody>
      </p:sp>
      <p:sp>
        <p:nvSpPr>
          <p:cNvPr id="129" name="Rectangle 11"/>
          <p:cNvSpPr>
            <a:spLocks noChangeArrowheads="1"/>
          </p:cNvSpPr>
          <p:nvPr/>
        </p:nvSpPr>
        <p:spPr bwMode="auto">
          <a:xfrm rot="20679771">
            <a:off x="3896972" y="4387537"/>
            <a:ext cx="63158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50" b="1" i="1" dirty="0">
                <a:solidFill>
                  <a:srgbClr val="00AEEF"/>
                </a:solidFill>
                <a:effectLst>
                  <a:glow rad="25400">
                    <a:schemeClr val="bg1">
                      <a:alpha val="49000"/>
                    </a:schemeClr>
                  </a:glow>
                </a:effectLst>
              </a:rPr>
              <a:t>Narmada R.</a:t>
            </a:r>
            <a:endParaRPr kumimoji="0" lang="en-US" altLang="en-US" sz="850" b="0" i="0" u="none" strike="noStrike" cap="none" normalizeH="0" baseline="0" dirty="0">
              <a:ln>
                <a:noFill/>
              </a:ln>
              <a:solidFill>
                <a:schemeClr val="tx1"/>
              </a:solidFill>
              <a:effectLst>
                <a:glow rad="25400">
                  <a:schemeClr val="bg1">
                    <a:alpha val="49000"/>
                  </a:schemeClr>
                </a:glow>
              </a:effectLst>
            </a:endParaRPr>
          </a:p>
        </p:txBody>
      </p:sp>
      <p:sp>
        <p:nvSpPr>
          <p:cNvPr id="130" name="Rectangle 11"/>
          <p:cNvSpPr>
            <a:spLocks noChangeArrowheads="1"/>
          </p:cNvSpPr>
          <p:nvPr/>
        </p:nvSpPr>
        <p:spPr bwMode="auto">
          <a:xfrm rot="637216">
            <a:off x="4080057" y="4724873"/>
            <a:ext cx="63158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50" b="1" i="1" dirty="0">
                <a:solidFill>
                  <a:srgbClr val="00AEEF"/>
                </a:solidFill>
                <a:effectLst>
                  <a:glow rad="25400">
                    <a:schemeClr val="bg1">
                      <a:alpha val="49000"/>
                    </a:schemeClr>
                  </a:glow>
                </a:effectLst>
              </a:rPr>
              <a:t>Godavari R.</a:t>
            </a:r>
            <a:endParaRPr kumimoji="0" lang="en-US" altLang="en-US" sz="850" b="0" i="0" u="none" strike="noStrike" cap="none" normalizeH="0" baseline="0" dirty="0">
              <a:ln>
                <a:noFill/>
              </a:ln>
              <a:solidFill>
                <a:schemeClr val="tx1"/>
              </a:solidFill>
              <a:effectLst>
                <a:glow rad="25400">
                  <a:schemeClr val="bg1">
                    <a:alpha val="49000"/>
                  </a:schemeClr>
                </a:glow>
              </a:effectLst>
            </a:endParaRPr>
          </a:p>
        </p:txBody>
      </p:sp>
      <p:sp>
        <p:nvSpPr>
          <p:cNvPr id="131" name="Rectangle 11"/>
          <p:cNvSpPr>
            <a:spLocks noChangeArrowheads="1"/>
          </p:cNvSpPr>
          <p:nvPr/>
        </p:nvSpPr>
        <p:spPr bwMode="auto">
          <a:xfrm rot="18003818">
            <a:off x="3334051" y="3833335"/>
            <a:ext cx="555174" cy="506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00" b="1" i="1" dirty="0">
                <a:solidFill>
                  <a:srgbClr val="00AEEF"/>
                </a:solidFill>
                <a:effectLst>
                  <a:glow rad="25400">
                    <a:schemeClr val="bg1">
                      <a:alpha val="49000"/>
                    </a:schemeClr>
                  </a:glow>
                </a:effectLst>
              </a:rPr>
              <a:t>Indus R.</a:t>
            </a:r>
            <a:endParaRPr kumimoji="0" lang="en-US" altLang="en-US" sz="800" b="0" i="0" u="none" strike="noStrike" cap="none" normalizeH="0" baseline="0" dirty="0">
              <a:ln>
                <a:noFill/>
              </a:ln>
              <a:solidFill>
                <a:schemeClr val="tx1"/>
              </a:solidFill>
              <a:effectLst>
                <a:glow rad="25400">
                  <a:schemeClr val="bg1">
                    <a:alpha val="49000"/>
                  </a:schemeClr>
                </a:glow>
              </a:effectLst>
            </a:endParaRPr>
          </a:p>
        </p:txBody>
      </p:sp>
      <p:sp>
        <p:nvSpPr>
          <p:cNvPr id="133" name="Rectangle 48"/>
          <p:cNvSpPr>
            <a:spLocks noChangeArrowheads="1"/>
          </p:cNvSpPr>
          <p:nvPr/>
        </p:nvSpPr>
        <p:spPr bwMode="auto">
          <a:xfrm>
            <a:off x="2573673" y="6057332"/>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j-lt"/>
              </a:rPr>
              <a:t>0</a:t>
            </a:r>
            <a:endParaRPr kumimoji="0" lang="en-US" altLang="en-US" sz="700" b="1" i="0" u="none" strike="noStrike" cap="none" normalizeH="0" baseline="0" dirty="0">
              <a:ln>
                <a:noFill/>
              </a:ln>
              <a:solidFill>
                <a:schemeClr val="tx1"/>
              </a:solidFill>
              <a:effectLst/>
              <a:latin typeface="+mj-lt"/>
            </a:endParaRPr>
          </a:p>
        </p:txBody>
      </p:sp>
      <p:sp>
        <p:nvSpPr>
          <p:cNvPr id="134" name="Rectangle 48"/>
          <p:cNvSpPr>
            <a:spLocks noChangeArrowheads="1"/>
          </p:cNvSpPr>
          <p:nvPr/>
        </p:nvSpPr>
        <p:spPr bwMode="auto">
          <a:xfrm>
            <a:off x="2573673" y="6224018"/>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j-lt"/>
              </a:rPr>
              <a:t>0</a:t>
            </a:r>
            <a:endParaRPr kumimoji="0" lang="en-US" altLang="en-US" sz="700" b="1" i="0" u="none" strike="noStrike" cap="none" normalizeH="0" baseline="0" dirty="0">
              <a:ln>
                <a:noFill/>
              </a:ln>
              <a:solidFill>
                <a:schemeClr val="tx1"/>
              </a:solidFill>
              <a:effectLst/>
              <a:latin typeface="+mj-lt"/>
            </a:endParaRPr>
          </a:p>
        </p:txBody>
      </p:sp>
      <p:sp>
        <p:nvSpPr>
          <p:cNvPr id="135" name="Rectangle 48"/>
          <p:cNvSpPr>
            <a:spLocks noChangeArrowheads="1"/>
          </p:cNvSpPr>
          <p:nvPr/>
        </p:nvSpPr>
        <p:spPr bwMode="auto">
          <a:xfrm>
            <a:off x="2782317" y="6224018"/>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j-lt"/>
              </a:rPr>
              <a:t>250</a:t>
            </a:r>
            <a:endParaRPr kumimoji="0" lang="en-US" altLang="en-US" sz="700" b="1" i="0" u="none" strike="noStrike" cap="none" normalizeH="0" baseline="0" dirty="0">
              <a:ln>
                <a:noFill/>
              </a:ln>
              <a:solidFill>
                <a:schemeClr val="tx1"/>
              </a:solidFill>
              <a:effectLst/>
              <a:latin typeface="+mj-lt"/>
            </a:endParaRPr>
          </a:p>
        </p:txBody>
      </p:sp>
      <p:sp>
        <p:nvSpPr>
          <p:cNvPr id="136" name="Rectangle 48"/>
          <p:cNvSpPr>
            <a:spLocks noChangeArrowheads="1"/>
          </p:cNvSpPr>
          <p:nvPr/>
        </p:nvSpPr>
        <p:spPr bwMode="auto">
          <a:xfrm>
            <a:off x="3044941" y="6224018"/>
            <a:ext cx="63959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j-lt"/>
              </a:rPr>
              <a:t>500 Kilometers</a:t>
            </a:r>
            <a:endParaRPr kumimoji="0" lang="en-US" altLang="en-US" sz="700" b="1" i="0" u="none" strike="noStrike" cap="none" normalizeH="0" baseline="0" dirty="0">
              <a:ln>
                <a:noFill/>
              </a:ln>
              <a:solidFill>
                <a:schemeClr val="tx1"/>
              </a:solidFill>
              <a:effectLst/>
              <a:latin typeface="+mj-lt"/>
            </a:endParaRPr>
          </a:p>
        </p:txBody>
      </p:sp>
      <p:sp>
        <p:nvSpPr>
          <p:cNvPr id="137" name="Rectangle 48"/>
          <p:cNvSpPr>
            <a:spLocks noChangeArrowheads="1"/>
          </p:cNvSpPr>
          <p:nvPr/>
        </p:nvSpPr>
        <p:spPr bwMode="auto">
          <a:xfrm>
            <a:off x="2953576" y="6058158"/>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j-lt"/>
              </a:rPr>
              <a:t>250</a:t>
            </a:r>
            <a:endParaRPr kumimoji="0" lang="en-US" altLang="en-US" sz="700" b="1" i="0" u="none" strike="noStrike" cap="none" normalizeH="0" baseline="0" dirty="0">
              <a:ln>
                <a:noFill/>
              </a:ln>
              <a:solidFill>
                <a:schemeClr val="tx1"/>
              </a:solidFill>
              <a:effectLst/>
              <a:latin typeface="+mj-lt"/>
            </a:endParaRPr>
          </a:p>
        </p:txBody>
      </p:sp>
      <p:sp>
        <p:nvSpPr>
          <p:cNvPr id="138" name="Rectangle 48"/>
          <p:cNvSpPr>
            <a:spLocks noChangeArrowheads="1"/>
          </p:cNvSpPr>
          <p:nvPr/>
        </p:nvSpPr>
        <p:spPr bwMode="auto">
          <a:xfrm>
            <a:off x="3339496" y="6058158"/>
            <a:ext cx="40075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j-lt"/>
              </a:rPr>
              <a:t>500 Miles</a:t>
            </a:r>
            <a:endParaRPr kumimoji="0" lang="en-US" altLang="en-US" sz="700" b="1" i="0" u="none" strike="noStrike" cap="none" normalizeH="0" baseline="0" dirty="0">
              <a:ln>
                <a:noFill/>
              </a:ln>
              <a:solidFill>
                <a:schemeClr val="tx1"/>
              </a:solidFill>
              <a:effectLst/>
              <a:latin typeface="+mj-lt"/>
            </a:endParaRPr>
          </a:p>
        </p:txBody>
      </p:sp>
      <p:sp>
        <p:nvSpPr>
          <p:cNvPr id="139" name="Rectangle 74"/>
          <p:cNvSpPr>
            <a:spLocks noChangeArrowheads="1"/>
          </p:cNvSpPr>
          <p:nvPr/>
        </p:nvSpPr>
        <p:spPr bwMode="auto">
          <a:xfrm rot="1889067">
            <a:off x="3983120" y="3509942"/>
            <a:ext cx="1763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rad="50800">
                    <a:schemeClr val="bg1">
                      <a:alpha val="69000"/>
                    </a:schemeClr>
                  </a:glow>
                </a:effectLst>
              </a:rPr>
              <a:t>5.3</a:t>
            </a:r>
            <a:endParaRPr kumimoji="0" lang="en-US" altLang="en-US" sz="1000" b="0" i="0" u="none" strike="noStrike" cap="none" normalizeH="0" baseline="0" dirty="0">
              <a:ln>
                <a:noFill/>
              </a:ln>
              <a:solidFill>
                <a:schemeClr val="tx1"/>
              </a:solidFill>
              <a:effectLst>
                <a:glow rad="50800">
                  <a:schemeClr val="bg1">
                    <a:alpha val="69000"/>
                  </a:schemeClr>
                </a:glow>
              </a:effectLst>
            </a:endParaRPr>
          </a:p>
        </p:txBody>
      </p:sp>
      <p:sp>
        <p:nvSpPr>
          <p:cNvPr id="140" name="Rectangle 74"/>
          <p:cNvSpPr>
            <a:spLocks noChangeArrowheads="1"/>
          </p:cNvSpPr>
          <p:nvPr/>
        </p:nvSpPr>
        <p:spPr bwMode="auto">
          <a:xfrm rot="2182699">
            <a:off x="3799702" y="3710831"/>
            <a:ext cx="1763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rad="50800">
                    <a:schemeClr val="bg1">
                      <a:alpha val="69000"/>
                    </a:schemeClr>
                  </a:glow>
                </a:effectLst>
              </a:rPr>
              <a:t>3.4</a:t>
            </a:r>
            <a:endParaRPr kumimoji="0" lang="en-US" altLang="en-US" sz="1000" b="0" i="0" u="none" strike="noStrike" cap="none" normalizeH="0" baseline="0" dirty="0">
              <a:ln>
                <a:noFill/>
              </a:ln>
              <a:solidFill>
                <a:schemeClr val="tx1"/>
              </a:solidFill>
              <a:effectLst>
                <a:glow rad="50800">
                  <a:schemeClr val="bg1">
                    <a:alpha val="69000"/>
                  </a:schemeClr>
                </a:glow>
              </a:effectLst>
            </a:endParaRPr>
          </a:p>
        </p:txBody>
      </p:sp>
      <p:sp>
        <p:nvSpPr>
          <p:cNvPr id="141" name="Rectangle 74"/>
          <p:cNvSpPr>
            <a:spLocks noChangeArrowheads="1"/>
          </p:cNvSpPr>
          <p:nvPr/>
        </p:nvSpPr>
        <p:spPr bwMode="auto">
          <a:xfrm rot="1665196">
            <a:off x="3756155" y="4012641"/>
            <a:ext cx="1763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rad="50800">
                    <a:schemeClr val="bg1">
                      <a:alpha val="69000"/>
                    </a:schemeClr>
                  </a:glow>
                </a:effectLst>
              </a:rPr>
              <a:t>1.2</a:t>
            </a:r>
            <a:endParaRPr kumimoji="0" lang="en-US" altLang="en-US" sz="1000" b="0" i="0" u="none" strike="noStrike" cap="none" normalizeH="0" baseline="0" dirty="0">
              <a:ln>
                <a:noFill/>
              </a:ln>
              <a:solidFill>
                <a:schemeClr val="tx1"/>
              </a:solidFill>
              <a:effectLst>
                <a:glow rad="50800">
                  <a:schemeClr val="bg1">
                    <a:alpha val="69000"/>
                  </a:schemeClr>
                </a:glow>
              </a:effectLst>
            </a:endParaRPr>
          </a:p>
        </p:txBody>
      </p:sp>
      <p:sp>
        <p:nvSpPr>
          <p:cNvPr id="142" name="Rectangle 74"/>
          <p:cNvSpPr>
            <a:spLocks noChangeArrowheads="1"/>
          </p:cNvSpPr>
          <p:nvPr/>
        </p:nvSpPr>
        <p:spPr bwMode="auto">
          <a:xfrm rot="1665196">
            <a:off x="3622782" y="4219588"/>
            <a:ext cx="1763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rad="50800">
                    <a:schemeClr val="bg1">
                      <a:alpha val="69000"/>
                    </a:schemeClr>
                  </a:glow>
                </a:effectLst>
              </a:rPr>
              <a:t>1.2</a:t>
            </a:r>
            <a:endParaRPr kumimoji="0" lang="en-US" altLang="en-US" sz="1000" b="0" i="0" u="none" strike="noStrike" cap="none" normalizeH="0" baseline="0" dirty="0">
              <a:ln>
                <a:noFill/>
              </a:ln>
              <a:solidFill>
                <a:schemeClr val="tx1"/>
              </a:solidFill>
              <a:effectLst>
                <a:glow rad="50800">
                  <a:schemeClr val="bg1">
                    <a:alpha val="69000"/>
                  </a:schemeClr>
                </a:glow>
              </a:effectLst>
            </a:endParaRPr>
          </a:p>
        </p:txBody>
      </p:sp>
    </p:spTree>
    <p:extLst>
      <p:ext uri="{BB962C8B-B14F-4D97-AF65-F5344CB8AC3E}">
        <p14:creationId xmlns:p14="http://schemas.microsoft.com/office/powerpoint/2010/main" val="3084795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556171" cy="1097279"/>
          </a:xfrm>
        </p:spPr>
        <p:txBody>
          <a:bodyPr/>
          <a:lstStyle/>
          <a:p>
            <a:r>
              <a:rPr lang="en-US" dirty="0"/>
              <a:t>7.2.4 Dividing Ethnicities </a:t>
            </a:r>
            <a:r>
              <a:rPr lang="en-US" sz="2000" b="0" dirty="0"/>
              <a:t>(3 of 5)</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6"/>
            <a:ext cx="8229600" cy="716974"/>
          </a:xfrm>
        </p:spPr>
        <p:txBody>
          <a:bodyPr/>
          <a:lstStyle/>
          <a:p>
            <a:pPr marL="432" indent="0">
              <a:buNone/>
            </a:pPr>
            <a:r>
              <a:rPr lang="en-US" sz="2200" b="1" dirty="0"/>
              <a:t>Figure 7-36: </a:t>
            </a:r>
            <a:r>
              <a:rPr lang="en-US" sz="2200" dirty="0"/>
              <a:t>India and Pakistan dispute the location of their border in the Kashmir region.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4328" y="2300284"/>
            <a:ext cx="2335345" cy="4211961"/>
          </a:xfrm>
          <a:prstGeom prst="rect">
            <a:avLst/>
          </a:prstGeom>
        </p:spPr>
      </p:pic>
      <p:sp>
        <p:nvSpPr>
          <p:cNvPr id="51" name="Rectangle 47"/>
          <p:cNvSpPr>
            <a:spLocks noChangeArrowheads="1"/>
          </p:cNvSpPr>
          <p:nvPr/>
        </p:nvSpPr>
        <p:spPr bwMode="auto">
          <a:xfrm>
            <a:off x="5126036" y="2652712"/>
            <a:ext cx="36548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58595B"/>
                </a:solidFill>
                <a:effectLst>
                  <a:glow rad="50800">
                    <a:schemeClr val="bg1">
                      <a:alpha val="73000"/>
                    </a:schemeClr>
                  </a:glow>
                </a:effectLst>
                <a:latin typeface="+mj-lt"/>
              </a:rPr>
              <a:t>CHINA</a:t>
            </a:r>
            <a:endParaRPr kumimoji="0" lang="en-US" altLang="en-US" sz="1800" b="1" i="0" u="none" strike="noStrike" cap="none" normalizeH="0" baseline="0" dirty="0">
              <a:ln>
                <a:noFill/>
              </a:ln>
              <a:solidFill>
                <a:schemeClr val="tx1"/>
              </a:solidFill>
              <a:effectLst>
                <a:glow rad="50800">
                  <a:schemeClr val="bg1">
                    <a:alpha val="73000"/>
                  </a:schemeClr>
                </a:glow>
              </a:effectLst>
              <a:latin typeface="+mj-lt"/>
            </a:endParaRPr>
          </a:p>
        </p:txBody>
      </p:sp>
      <p:sp>
        <p:nvSpPr>
          <p:cNvPr id="52" name="Rectangle 48"/>
          <p:cNvSpPr>
            <a:spLocks noChangeArrowheads="1"/>
          </p:cNvSpPr>
          <p:nvPr/>
        </p:nvSpPr>
        <p:spPr bwMode="auto">
          <a:xfrm>
            <a:off x="3602037" y="2554287"/>
            <a:ext cx="64921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58595B"/>
                </a:solidFill>
                <a:effectLst>
                  <a:glow rad="50800">
                    <a:schemeClr val="bg1">
                      <a:alpha val="73000"/>
                    </a:schemeClr>
                  </a:glow>
                </a:effectLst>
                <a:latin typeface="+mj-lt"/>
              </a:rPr>
              <a:t>AFGHANISTAN</a:t>
            </a:r>
            <a:endParaRPr kumimoji="0" lang="en-US" altLang="en-US" sz="1800" b="1" i="0" u="none" strike="noStrike" cap="none" normalizeH="0" baseline="0" dirty="0">
              <a:ln>
                <a:noFill/>
              </a:ln>
              <a:solidFill>
                <a:schemeClr val="tx1"/>
              </a:solidFill>
              <a:effectLst>
                <a:glow rad="50800">
                  <a:schemeClr val="bg1">
                    <a:alpha val="73000"/>
                  </a:schemeClr>
                </a:glow>
              </a:effectLst>
              <a:latin typeface="+mj-lt"/>
            </a:endParaRPr>
          </a:p>
        </p:txBody>
      </p:sp>
      <p:sp>
        <p:nvSpPr>
          <p:cNvPr id="53" name="Rectangle 49"/>
          <p:cNvSpPr>
            <a:spLocks noChangeArrowheads="1"/>
          </p:cNvSpPr>
          <p:nvPr/>
        </p:nvSpPr>
        <p:spPr bwMode="auto">
          <a:xfrm>
            <a:off x="5032374" y="4808537"/>
            <a:ext cx="692497" cy="19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50" b="1" i="0" u="none" strike="noStrike" cap="none" spc="400" normalizeH="0" dirty="0">
                <a:ln>
                  <a:noFill/>
                </a:ln>
                <a:solidFill>
                  <a:srgbClr val="000000"/>
                </a:solidFill>
                <a:effectLst>
                  <a:glow rad="50800">
                    <a:schemeClr val="bg1">
                      <a:alpha val="73000"/>
                    </a:schemeClr>
                  </a:glow>
                </a:effectLst>
                <a:latin typeface="+mj-lt"/>
              </a:rPr>
              <a:t>INDIA</a:t>
            </a:r>
            <a:endParaRPr kumimoji="0" lang="en-US" altLang="en-US" sz="1250" b="1" i="0" u="none" strike="noStrike" cap="none" spc="400" normalizeH="0" dirty="0">
              <a:ln>
                <a:noFill/>
              </a:ln>
              <a:solidFill>
                <a:schemeClr val="tx1"/>
              </a:solidFill>
              <a:effectLst>
                <a:glow rad="50800">
                  <a:schemeClr val="bg1">
                    <a:alpha val="73000"/>
                  </a:schemeClr>
                </a:glow>
              </a:effectLst>
              <a:latin typeface="+mj-lt"/>
            </a:endParaRPr>
          </a:p>
        </p:txBody>
      </p:sp>
      <p:sp>
        <p:nvSpPr>
          <p:cNvPr id="54" name="Rectangle 50"/>
          <p:cNvSpPr>
            <a:spLocks noChangeArrowheads="1"/>
          </p:cNvSpPr>
          <p:nvPr/>
        </p:nvSpPr>
        <p:spPr bwMode="auto">
          <a:xfrm>
            <a:off x="3559174" y="3681412"/>
            <a:ext cx="1057982" cy="17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50" b="1" i="0" u="none" strike="noStrike" cap="none" spc="300" normalizeH="0" baseline="0" dirty="0">
                <a:ln>
                  <a:noFill/>
                </a:ln>
                <a:solidFill>
                  <a:srgbClr val="000000"/>
                </a:solidFill>
                <a:effectLst>
                  <a:glow rad="50800">
                    <a:schemeClr val="bg1">
                      <a:alpha val="73000"/>
                    </a:schemeClr>
                  </a:glow>
                </a:effectLst>
                <a:latin typeface="+mj-lt"/>
              </a:rPr>
              <a:t>PAKISTAN</a:t>
            </a:r>
            <a:endParaRPr kumimoji="0" lang="en-US" altLang="en-US" sz="1150" b="1" i="0" u="none" strike="noStrike" cap="none" spc="300" normalizeH="0" baseline="0" dirty="0">
              <a:ln>
                <a:noFill/>
              </a:ln>
              <a:solidFill>
                <a:schemeClr val="tx1"/>
              </a:solidFill>
              <a:effectLst>
                <a:glow rad="50800">
                  <a:schemeClr val="bg1">
                    <a:alpha val="73000"/>
                  </a:schemeClr>
                </a:glow>
              </a:effectLst>
              <a:latin typeface="+mj-lt"/>
            </a:endParaRPr>
          </a:p>
        </p:txBody>
      </p:sp>
      <p:sp>
        <p:nvSpPr>
          <p:cNvPr id="55" name="Rectangle 51"/>
          <p:cNvSpPr>
            <a:spLocks noChangeArrowheads="1"/>
          </p:cNvSpPr>
          <p:nvPr/>
        </p:nvSpPr>
        <p:spPr bwMode="auto">
          <a:xfrm>
            <a:off x="5030785" y="5765802"/>
            <a:ext cx="7133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mj-lt"/>
              </a:rPr>
              <a:t>Line of control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mj-lt"/>
              </a:rPr>
              <a:t>between India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mj-lt"/>
              </a:rPr>
              <a:t>and Pakistan</a:t>
            </a:r>
            <a:endParaRPr kumimoji="0" lang="en-US" altLang="en-US" b="1" i="0" u="none" strike="noStrike" cap="none" normalizeH="0" baseline="0" dirty="0">
              <a:ln>
                <a:noFill/>
              </a:ln>
              <a:solidFill>
                <a:schemeClr val="tx1"/>
              </a:solidFill>
              <a:effectLst/>
              <a:latin typeface="+mj-lt"/>
            </a:endParaRPr>
          </a:p>
        </p:txBody>
      </p:sp>
      <p:sp>
        <p:nvSpPr>
          <p:cNvPr id="58" name="Rectangle 54"/>
          <p:cNvSpPr>
            <a:spLocks noChangeArrowheads="1"/>
          </p:cNvSpPr>
          <p:nvPr/>
        </p:nvSpPr>
        <p:spPr bwMode="auto">
          <a:xfrm>
            <a:off x="5035548" y="6189664"/>
            <a:ext cx="25717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mj-lt"/>
              </a:rPr>
              <a:t>Road</a:t>
            </a:r>
            <a:endParaRPr kumimoji="0" lang="en-US" altLang="en-US" b="1" i="0" u="none" strike="noStrike" cap="none" normalizeH="0" baseline="0" dirty="0">
              <a:ln>
                <a:noFill/>
              </a:ln>
              <a:solidFill>
                <a:schemeClr val="tx1"/>
              </a:solidFill>
              <a:effectLst/>
              <a:latin typeface="+mj-lt"/>
            </a:endParaRPr>
          </a:p>
        </p:txBody>
      </p:sp>
      <p:sp>
        <p:nvSpPr>
          <p:cNvPr id="59" name="Rectangle 55"/>
          <p:cNvSpPr>
            <a:spLocks noChangeArrowheads="1"/>
          </p:cNvSpPr>
          <p:nvPr/>
        </p:nvSpPr>
        <p:spPr bwMode="auto">
          <a:xfrm>
            <a:off x="5045074" y="6369052"/>
            <a:ext cx="71913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mj-lt"/>
              </a:rPr>
              <a:t>Mountain pass</a:t>
            </a:r>
            <a:endParaRPr kumimoji="0" lang="en-US" altLang="en-US" b="1" i="0" u="none" strike="noStrike" cap="none" normalizeH="0" baseline="0" dirty="0">
              <a:ln>
                <a:noFill/>
              </a:ln>
              <a:solidFill>
                <a:schemeClr val="tx1"/>
              </a:solidFill>
              <a:effectLst/>
              <a:latin typeface="+mj-lt"/>
            </a:endParaRPr>
          </a:p>
        </p:txBody>
      </p:sp>
      <p:sp>
        <p:nvSpPr>
          <p:cNvPr id="60" name="Rectangle 47"/>
          <p:cNvSpPr>
            <a:spLocks noChangeArrowheads="1"/>
          </p:cNvSpPr>
          <p:nvPr/>
        </p:nvSpPr>
        <p:spPr bwMode="auto">
          <a:xfrm>
            <a:off x="3437302" y="4511288"/>
            <a:ext cx="56425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effectLst>
                  <a:glow rad="50800">
                    <a:schemeClr val="bg1">
                      <a:alpha val="73000"/>
                    </a:schemeClr>
                  </a:glow>
                </a:effectLst>
                <a:latin typeface="+mj-lt"/>
              </a:rPr>
              <a:t>Islamabad</a:t>
            </a:r>
            <a:endParaRPr kumimoji="0" lang="en-US" altLang="en-US" sz="1800" b="1" i="0" u="none" strike="noStrike" cap="none" normalizeH="0" baseline="0" dirty="0">
              <a:ln>
                <a:noFill/>
              </a:ln>
              <a:effectLst>
                <a:glow rad="50800">
                  <a:schemeClr val="bg1">
                    <a:alpha val="73000"/>
                  </a:schemeClr>
                </a:glow>
              </a:effectLst>
              <a:latin typeface="+mj-lt"/>
            </a:endParaRPr>
          </a:p>
        </p:txBody>
      </p:sp>
      <p:sp>
        <p:nvSpPr>
          <p:cNvPr id="61" name="Rectangle 47"/>
          <p:cNvSpPr>
            <a:spLocks noChangeArrowheads="1"/>
          </p:cNvSpPr>
          <p:nvPr/>
        </p:nvSpPr>
        <p:spPr bwMode="auto">
          <a:xfrm>
            <a:off x="4515702" y="4894301"/>
            <a:ext cx="40395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effectLst>
                  <a:glow rad="50800">
                    <a:schemeClr val="bg1">
                      <a:alpha val="73000"/>
                    </a:schemeClr>
                  </a:glow>
                </a:effectLst>
                <a:latin typeface="+mj-lt"/>
              </a:rPr>
              <a:t>Jammu</a:t>
            </a:r>
            <a:endParaRPr kumimoji="0" lang="en-US" altLang="en-US" sz="1800" b="1" i="0" u="none" strike="noStrike" cap="none" normalizeH="0" baseline="0" dirty="0">
              <a:ln>
                <a:noFill/>
              </a:ln>
              <a:effectLst>
                <a:glow rad="50800">
                  <a:schemeClr val="bg1">
                    <a:alpha val="73000"/>
                  </a:schemeClr>
                </a:glow>
              </a:effectLst>
              <a:latin typeface="+mj-lt"/>
            </a:endParaRPr>
          </a:p>
        </p:txBody>
      </p:sp>
      <p:sp>
        <p:nvSpPr>
          <p:cNvPr id="62" name="Rectangle 47"/>
          <p:cNvSpPr>
            <a:spLocks noChangeArrowheads="1"/>
          </p:cNvSpPr>
          <p:nvPr/>
        </p:nvSpPr>
        <p:spPr bwMode="auto">
          <a:xfrm>
            <a:off x="4520491" y="5534167"/>
            <a:ext cx="47448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effectLst>
                  <a:glow rad="50800">
                    <a:schemeClr val="bg1">
                      <a:alpha val="73000"/>
                    </a:schemeClr>
                  </a:glow>
                </a:effectLst>
                <a:latin typeface="+mj-lt"/>
              </a:rPr>
              <a:t>Amritsar</a:t>
            </a:r>
            <a:endParaRPr kumimoji="0" lang="en-US" altLang="en-US" sz="1800" b="1" i="0" u="none" strike="noStrike" cap="none" normalizeH="0" baseline="0" dirty="0">
              <a:ln>
                <a:noFill/>
              </a:ln>
              <a:effectLst>
                <a:glow rad="50800">
                  <a:schemeClr val="bg1">
                    <a:alpha val="73000"/>
                  </a:schemeClr>
                </a:glow>
              </a:effectLst>
              <a:latin typeface="+mj-lt"/>
            </a:endParaRPr>
          </a:p>
        </p:txBody>
      </p:sp>
      <p:sp>
        <p:nvSpPr>
          <p:cNvPr id="63" name="Rectangle 47"/>
          <p:cNvSpPr>
            <a:spLocks noChangeArrowheads="1"/>
          </p:cNvSpPr>
          <p:nvPr/>
        </p:nvSpPr>
        <p:spPr bwMode="auto">
          <a:xfrm>
            <a:off x="3809198" y="5511767"/>
            <a:ext cx="38472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effectLst>
                  <a:glow rad="50800">
                    <a:schemeClr val="bg1">
                      <a:alpha val="73000"/>
                    </a:schemeClr>
                  </a:glow>
                </a:effectLst>
                <a:latin typeface="+mj-lt"/>
              </a:rPr>
              <a:t>Lahore</a:t>
            </a:r>
            <a:endParaRPr kumimoji="0" lang="en-US" altLang="en-US" sz="1800" b="1" i="0" u="none" strike="noStrike" cap="none" normalizeH="0" baseline="0" dirty="0">
              <a:ln>
                <a:noFill/>
              </a:ln>
              <a:effectLst>
                <a:glow rad="50800">
                  <a:schemeClr val="bg1">
                    <a:alpha val="73000"/>
                  </a:schemeClr>
                </a:glow>
              </a:effectLst>
              <a:latin typeface="+mj-lt"/>
            </a:endParaRPr>
          </a:p>
        </p:txBody>
      </p:sp>
      <p:sp>
        <p:nvSpPr>
          <p:cNvPr id="64" name="Rectangle 47"/>
          <p:cNvSpPr>
            <a:spLocks noChangeArrowheads="1"/>
          </p:cNvSpPr>
          <p:nvPr/>
        </p:nvSpPr>
        <p:spPr bwMode="auto">
          <a:xfrm>
            <a:off x="3747887" y="5034909"/>
            <a:ext cx="33983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effectLst>
                  <a:glow rad="50800">
                    <a:schemeClr val="bg1">
                      <a:alpha val="73000"/>
                    </a:schemeClr>
                  </a:glow>
                </a:effectLst>
                <a:latin typeface="+mj-lt"/>
              </a:rPr>
              <a:t>Gujrat</a:t>
            </a:r>
            <a:endParaRPr kumimoji="0" lang="en-US" altLang="en-US" sz="1800" b="1" i="0" u="none" strike="noStrike" cap="none" normalizeH="0" baseline="0" dirty="0">
              <a:ln>
                <a:noFill/>
              </a:ln>
              <a:effectLst>
                <a:glow rad="50800">
                  <a:schemeClr val="bg1">
                    <a:alpha val="73000"/>
                  </a:schemeClr>
                </a:glow>
              </a:effectLst>
              <a:latin typeface="+mj-lt"/>
            </a:endParaRPr>
          </a:p>
        </p:txBody>
      </p:sp>
      <p:sp>
        <p:nvSpPr>
          <p:cNvPr id="65" name="Rectangle 47"/>
          <p:cNvSpPr>
            <a:spLocks noChangeArrowheads="1"/>
          </p:cNvSpPr>
          <p:nvPr/>
        </p:nvSpPr>
        <p:spPr bwMode="auto">
          <a:xfrm>
            <a:off x="3536484" y="5505416"/>
            <a:ext cx="8496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i="1" dirty="0">
                <a:latin typeface="Arial Black" panose="020B0A04020102020204" pitchFamily="34" charset="0"/>
              </a:rPr>
              <a:t>N</a:t>
            </a:r>
            <a:endParaRPr kumimoji="0" lang="en-US" altLang="en-US" sz="800" b="1" i="1" u="none" strike="noStrike" cap="none" normalizeH="0" baseline="0" dirty="0">
              <a:ln>
                <a:noFill/>
              </a:ln>
              <a:effectLst/>
              <a:latin typeface="Arial Black" panose="020B0A04020102020204" pitchFamily="34" charset="0"/>
            </a:endParaRPr>
          </a:p>
        </p:txBody>
      </p:sp>
      <p:sp>
        <p:nvSpPr>
          <p:cNvPr id="66" name="Rectangle 47"/>
          <p:cNvSpPr>
            <a:spLocks noChangeArrowheads="1"/>
          </p:cNvSpPr>
          <p:nvPr/>
        </p:nvSpPr>
        <p:spPr bwMode="auto">
          <a:xfrm>
            <a:off x="4526903" y="4182676"/>
            <a:ext cx="46807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effectLst>
                  <a:glow rad="50800">
                    <a:schemeClr val="bg1">
                      <a:alpha val="73000"/>
                    </a:schemeClr>
                  </a:glow>
                </a:effectLst>
                <a:latin typeface="+mj-lt"/>
              </a:rPr>
              <a:t>Srinagar</a:t>
            </a:r>
            <a:endParaRPr kumimoji="0" lang="en-US" altLang="en-US" sz="1800" b="1" i="0" u="none" strike="noStrike" cap="none" normalizeH="0" baseline="0" dirty="0">
              <a:ln>
                <a:noFill/>
              </a:ln>
              <a:effectLst>
                <a:glow rad="50800">
                  <a:schemeClr val="bg1">
                    <a:alpha val="73000"/>
                  </a:schemeClr>
                </a:glow>
              </a:effectLst>
              <a:latin typeface="+mj-lt"/>
            </a:endParaRPr>
          </a:p>
        </p:txBody>
      </p:sp>
      <p:sp>
        <p:nvSpPr>
          <p:cNvPr id="67" name="Rectangle 47"/>
          <p:cNvSpPr>
            <a:spLocks noChangeArrowheads="1"/>
          </p:cNvSpPr>
          <p:nvPr/>
        </p:nvSpPr>
        <p:spPr bwMode="auto">
          <a:xfrm rot="3033921">
            <a:off x="2988094" y="3668850"/>
            <a:ext cx="3268013" cy="83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pt-BR" altLang="en-US" sz="1200" b="1" dirty="0">
                <a:effectLst>
                  <a:glow rad="25400">
                    <a:schemeClr val="bg1"/>
                  </a:glow>
                </a:effectLst>
                <a:latin typeface="+mj-lt"/>
              </a:rPr>
              <a:t>J A M M U A N D K A S H M I R</a:t>
            </a:r>
            <a:endParaRPr kumimoji="0" lang="en-US" altLang="en-US" sz="3200" b="1" i="0" u="none" strike="noStrike" cap="none" normalizeH="0" baseline="0" dirty="0">
              <a:ln>
                <a:noFill/>
              </a:ln>
              <a:effectLst>
                <a:glow rad="25400">
                  <a:schemeClr val="bg1"/>
                </a:glow>
              </a:effectLst>
              <a:latin typeface="+mj-lt"/>
            </a:endParaRPr>
          </a:p>
        </p:txBody>
      </p:sp>
      <p:sp>
        <p:nvSpPr>
          <p:cNvPr id="68" name="Rectangle 48"/>
          <p:cNvSpPr>
            <a:spLocks noChangeArrowheads="1"/>
          </p:cNvSpPr>
          <p:nvPr/>
        </p:nvSpPr>
        <p:spPr bwMode="auto">
          <a:xfrm>
            <a:off x="4972348" y="5297099"/>
            <a:ext cx="4969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mj-lt"/>
              </a:rPr>
              <a:t>0</a:t>
            </a:r>
            <a:endParaRPr kumimoji="0" lang="en-US" altLang="en-US" sz="600" b="1" i="0" u="none" strike="noStrike" cap="none" normalizeH="0" baseline="0" dirty="0">
              <a:ln>
                <a:noFill/>
              </a:ln>
              <a:solidFill>
                <a:schemeClr val="tx1"/>
              </a:solidFill>
              <a:effectLst/>
              <a:latin typeface="+mj-lt"/>
            </a:endParaRPr>
          </a:p>
        </p:txBody>
      </p:sp>
      <p:sp>
        <p:nvSpPr>
          <p:cNvPr id="69" name="Rectangle 48"/>
          <p:cNvSpPr>
            <a:spLocks noChangeArrowheads="1"/>
          </p:cNvSpPr>
          <p:nvPr/>
        </p:nvSpPr>
        <p:spPr bwMode="auto">
          <a:xfrm>
            <a:off x="4968381" y="5446408"/>
            <a:ext cx="4969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mj-lt"/>
              </a:rPr>
              <a:t>0</a:t>
            </a:r>
            <a:endParaRPr kumimoji="0" lang="en-US" altLang="en-US" sz="600" b="1" i="0" u="none" strike="noStrike" cap="none" normalizeH="0" baseline="0" dirty="0">
              <a:ln>
                <a:noFill/>
              </a:ln>
              <a:solidFill>
                <a:schemeClr val="tx1"/>
              </a:solidFill>
              <a:effectLst/>
              <a:latin typeface="+mj-lt"/>
            </a:endParaRPr>
          </a:p>
        </p:txBody>
      </p:sp>
      <p:sp>
        <p:nvSpPr>
          <p:cNvPr id="70" name="Rectangle 48"/>
          <p:cNvSpPr>
            <a:spLocks noChangeArrowheads="1"/>
          </p:cNvSpPr>
          <p:nvPr/>
        </p:nvSpPr>
        <p:spPr bwMode="auto">
          <a:xfrm>
            <a:off x="5069869" y="5446408"/>
            <a:ext cx="14908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mj-lt"/>
              </a:rPr>
              <a:t>25</a:t>
            </a:r>
            <a:endParaRPr kumimoji="0" lang="en-US" altLang="en-US" sz="600" b="1" i="0" u="none" strike="noStrike" cap="none" normalizeH="0" baseline="0" dirty="0">
              <a:ln>
                <a:noFill/>
              </a:ln>
              <a:solidFill>
                <a:schemeClr val="tx1"/>
              </a:solidFill>
              <a:effectLst/>
              <a:latin typeface="+mj-lt"/>
            </a:endParaRPr>
          </a:p>
        </p:txBody>
      </p:sp>
      <p:sp>
        <p:nvSpPr>
          <p:cNvPr id="71" name="Rectangle 48"/>
          <p:cNvSpPr>
            <a:spLocks noChangeArrowheads="1"/>
          </p:cNvSpPr>
          <p:nvPr/>
        </p:nvSpPr>
        <p:spPr bwMode="auto">
          <a:xfrm>
            <a:off x="5196758" y="5446408"/>
            <a:ext cx="63959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mj-lt"/>
              </a:rPr>
              <a:t>50 Kilometers</a:t>
            </a:r>
            <a:endParaRPr kumimoji="0" lang="en-US" altLang="en-US" sz="600" b="1" i="0" u="none" strike="noStrike" cap="none" normalizeH="0" baseline="0" dirty="0">
              <a:ln>
                <a:noFill/>
              </a:ln>
              <a:solidFill>
                <a:schemeClr val="tx1"/>
              </a:solidFill>
              <a:effectLst/>
              <a:latin typeface="+mj-lt"/>
            </a:endParaRPr>
          </a:p>
        </p:txBody>
      </p:sp>
      <p:sp>
        <p:nvSpPr>
          <p:cNvPr id="72" name="Rectangle 48"/>
          <p:cNvSpPr>
            <a:spLocks noChangeArrowheads="1"/>
          </p:cNvSpPr>
          <p:nvPr/>
        </p:nvSpPr>
        <p:spPr bwMode="auto">
          <a:xfrm>
            <a:off x="5145078" y="5297925"/>
            <a:ext cx="14908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mj-lt"/>
              </a:rPr>
              <a:t>25</a:t>
            </a:r>
            <a:endParaRPr kumimoji="0" lang="en-US" altLang="en-US" sz="600" b="1" i="0" u="none" strike="noStrike" cap="none" normalizeH="0" baseline="0" dirty="0">
              <a:ln>
                <a:noFill/>
              </a:ln>
              <a:solidFill>
                <a:schemeClr val="tx1"/>
              </a:solidFill>
              <a:effectLst/>
              <a:latin typeface="+mj-lt"/>
            </a:endParaRPr>
          </a:p>
        </p:txBody>
      </p:sp>
      <p:sp>
        <p:nvSpPr>
          <p:cNvPr id="73" name="Rectangle 48"/>
          <p:cNvSpPr>
            <a:spLocks noChangeArrowheads="1"/>
          </p:cNvSpPr>
          <p:nvPr/>
        </p:nvSpPr>
        <p:spPr bwMode="auto">
          <a:xfrm>
            <a:off x="5333351" y="5297925"/>
            <a:ext cx="40075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mj-lt"/>
              </a:rPr>
              <a:t>50 Miles</a:t>
            </a:r>
            <a:endParaRPr kumimoji="0" lang="en-US" altLang="en-US" sz="600" b="1"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10061789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556171" cy="1097279"/>
          </a:xfrm>
        </p:spPr>
        <p:txBody>
          <a:bodyPr/>
          <a:lstStyle/>
          <a:p>
            <a:r>
              <a:rPr lang="en-US" dirty="0"/>
              <a:t>7.2.4 Dividing Ethnicities </a:t>
            </a:r>
            <a:r>
              <a:rPr lang="en-US" sz="2000" b="0" dirty="0"/>
              <a:t>(4 of 5)</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6"/>
            <a:ext cx="8229600" cy="755074"/>
          </a:xfrm>
        </p:spPr>
        <p:txBody>
          <a:bodyPr/>
          <a:lstStyle/>
          <a:p>
            <a:pPr marL="432" indent="0">
              <a:buNone/>
            </a:pPr>
            <a:r>
              <a:rPr lang="en-US" sz="2200" b="1" dirty="0"/>
              <a:t>Figure 7-37: </a:t>
            </a:r>
            <a:r>
              <a:rPr lang="en-US" sz="2200" dirty="0"/>
              <a:t>Kurds are a stateless people spread across Turkey, Iraq, Iran, and Syria.</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271" y="2288759"/>
            <a:ext cx="4543182" cy="4176269"/>
          </a:xfrm>
          <a:prstGeom prst="rect">
            <a:avLst/>
          </a:prstGeom>
        </p:spPr>
      </p:pic>
      <p:sp>
        <p:nvSpPr>
          <p:cNvPr id="9" name="Rectangle 5"/>
          <p:cNvSpPr>
            <a:spLocks noChangeArrowheads="1"/>
          </p:cNvSpPr>
          <p:nvPr/>
        </p:nvSpPr>
        <p:spPr bwMode="auto">
          <a:xfrm>
            <a:off x="2924128" y="2514960"/>
            <a:ext cx="66684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a:ln>
                  <a:noFill/>
                </a:ln>
                <a:solidFill>
                  <a:srgbClr val="00AEEF"/>
                </a:solidFill>
                <a:effectLst/>
                <a:latin typeface="+mj-lt"/>
              </a:rPr>
              <a:t>Black Sea</a:t>
            </a:r>
            <a:endParaRPr kumimoji="0" lang="en-US" altLang="en-US" b="1" i="0" u="none" strike="noStrike" cap="none" normalizeH="0" baseline="0" dirty="0">
              <a:ln>
                <a:noFill/>
              </a:ln>
              <a:solidFill>
                <a:schemeClr val="tx1"/>
              </a:solidFill>
              <a:effectLst/>
              <a:latin typeface="+mj-lt"/>
            </a:endParaRPr>
          </a:p>
        </p:txBody>
      </p:sp>
      <p:sp>
        <p:nvSpPr>
          <p:cNvPr id="10" name="Rectangle 6"/>
          <p:cNvSpPr>
            <a:spLocks noChangeArrowheads="1"/>
          </p:cNvSpPr>
          <p:nvPr/>
        </p:nvSpPr>
        <p:spPr bwMode="auto">
          <a:xfrm>
            <a:off x="3293621" y="6161896"/>
            <a:ext cx="218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a:ln>
                  <a:noFill/>
                </a:ln>
                <a:solidFill>
                  <a:srgbClr val="00AEEF"/>
                </a:solidFill>
                <a:effectLst/>
                <a:latin typeface="+mj-lt"/>
              </a:rPr>
              <a:t>Red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a:ln>
                  <a:noFill/>
                </a:ln>
                <a:solidFill>
                  <a:srgbClr val="00AEEF"/>
                </a:solidFill>
                <a:effectLst/>
                <a:latin typeface="+mj-lt"/>
              </a:rPr>
              <a:t>Sea</a:t>
            </a:r>
            <a:endParaRPr kumimoji="0" lang="en-US" altLang="en-US" sz="1100" b="1" i="0" u="none" strike="noStrike" cap="none" normalizeH="0" baseline="0" dirty="0">
              <a:ln>
                <a:noFill/>
              </a:ln>
              <a:solidFill>
                <a:schemeClr val="tx1"/>
              </a:solidFill>
              <a:effectLst/>
              <a:latin typeface="+mj-lt"/>
            </a:endParaRPr>
          </a:p>
        </p:txBody>
      </p:sp>
      <p:sp>
        <p:nvSpPr>
          <p:cNvPr id="12" name="Rectangle 8"/>
          <p:cNvSpPr>
            <a:spLocks noChangeArrowheads="1"/>
          </p:cNvSpPr>
          <p:nvPr/>
        </p:nvSpPr>
        <p:spPr bwMode="auto">
          <a:xfrm>
            <a:off x="6195010" y="5886808"/>
            <a:ext cx="4167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a:ln>
                  <a:noFill/>
                </a:ln>
                <a:solidFill>
                  <a:srgbClr val="00AEEF"/>
                </a:solidFill>
                <a:effectLst/>
                <a:latin typeface="+mj-lt"/>
              </a:rPr>
              <a:t>Persian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a:ln>
                  <a:noFill/>
                </a:ln>
                <a:solidFill>
                  <a:srgbClr val="00AEEF"/>
                </a:solidFill>
                <a:effectLst/>
                <a:latin typeface="+mj-lt"/>
              </a:rPr>
              <a:t>Gulf</a:t>
            </a:r>
            <a:endParaRPr kumimoji="0" lang="en-US" altLang="en-US" sz="1100" b="1" i="0" u="none" strike="noStrike" cap="none" normalizeH="0" baseline="0" dirty="0">
              <a:ln>
                <a:noFill/>
              </a:ln>
              <a:solidFill>
                <a:schemeClr val="tx1"/>
              </a:solidFill>
              <a:effectLst/>
              <a:latin typeface="+mj-lt"/>
            </a:endParaRPr>
          </a:p>
        </p:txBody>
      </p:sp>
      <p:sp>
        <p:nvSpPr>
          <p:cNvPr id="15" name="Rectangle 11"/>
          <p:cNvSpPr>
            <a:spLocks noChangeArrowheads="1"/>
          </p:cNvSpPr>
          <p:nvPr/>
        </p:nvSpPr>
        <p:spPr bwMode="auto">
          <a:xfrm>
            <a:off x="2487310" y="4743595"/>
            <a:ext cx="8736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a:ln>
                  <a:noFill/>
                </a:ln>
                <a:solidFill>
                  <a:srgbClr val="00AEEF"/>
                </a:solidFill>
                <a:effectLst/>
                <a:latin typeface="+mj-lt"/>
              </a:rPr>
              <a:t>Mediterranean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a:ln>
                  <a:noFill/>
                </a:ln>
                <a:solidFill>
                  <a:srgbClr val="00AEEF"/>
                </a:solidFill>
                <a:effectLst/>
                <a:latin typeface="+mj-lt"/>
              </a:rPr>
              <a:t>Sea</a:t>
            </a:r>
            <a:endParaRPr kumimoji="0" lang="en-US" altLang="en-US" sz="1100" b="1" i="0" u="none" strike="noStrike" cap="none" normalizeH="0" baseline="0" dirty="0">
              <a:ln>
                <a:noFill/>
              </a:ln>
              <a:solidFill>
                <a:schemeClr val="tx1"/>
              </a:solidFill>
              <a:effectLst/>
              <a:latin typeface="+mj-lt"/>
            </a:endParaRPr>
          </a:p>
        </p:txBody>
      </p:sp>
      <p:sp>
        <p:nvSpPr>
          <p:cNvPr id="95" name="Rectangle 91"/>
          <p:cNvSpPr>
            <a:spLocks noChangeArrowheads="1"/>
          </p:cNvSpPr>
          <p:nvPr/>
        </p:nvSpPr>
        <p:spPr bwMode="auto">
          <a:xfrm>
            <a:off x="2491317" y="5928827"/>
            <a:ext cx="43281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6D6E71"/>
                </a:solidFill>
                <a:effectLst>
                  <a:glow rad="38100">
                    <a:schemeClr val="bg1">
                      <a:alpha val="81000"/>
                    </a:schemeClr>
                  </a:glow>
                </a:effectLst>
                <a:latin typeface="+mj-lt"/>
              </a:rPr>
              <a:t>EGYPT</a:t>
            </a:r>
            <a:endParaRPr kumimoji="0" lang="en-US" altLang="en-US" sz="1000" b="1" i="0" u="none" strike="noStrike" cap="none" normalizeH="0" baseline="0" dirty="0">
              <a:ln>
                <a:noFill/>
              </a:ln>
              <a:solidFill>
                <a:schemeClr val="tx1"/>
              </a:solidFill>
              <a:effectLst>
                <a:glow rad="38100">
                  <a:schemeClr val="bg1">
                    <a:alpha val="81000"/>
                  </a:schemeClr>
                </a:glow>
              </a:effectLst>
              <a:latin typeface="+mj-lt"/>
            </a:endParaRPr>
          </a:p>
        </p:txBody>
      </p:sp>
      <p:sp>
        <p:nvSpPr>
          <p:cNvPr id="98" name="Rectangle 94"/>
          <p:cNvSpPr>
            <a:spLocks noChangeArrowheads="1"/>
          </p:cNvSpPr>
          <p:nvPr/>
        </p:nvSpPr>
        <p:spPr bwMode="auto">
          <a:xfrm>
            <a:off x="4252902" y="5579226"/>
            <a:ext cx="52578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a:ln>
                  <a:noFill/>
                </a:ln>
                <a:solidFill>
                  <a:srgbClr val="6D6E71"/>
                </a:solidFill>
                <a:effectLst>
                  <a:glow rad="38100">
                    <a:schemeClr val="bg1">
                      <a:alpha val="81000"/>
                    </a:schemeClr>
                  </a:glow>
                </a:effectLst>
                <a:latin typeface="+mj-lt"/>
              </a:rPr>
              <a:t>SAUDI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a:ln>
                  <a:noFill/>
                </a:ln>
                <a:solidFill>
                  <a:srgbClr val="6D6E71"/>
                </a:solidFill>
                <a:effectLst>
                  <a:glow rad="38100">
                    <a:schemeClr val="bg1">
                      <a:alpha val="81000"/>
                    </a:schemeClr>
                  </a:glow>
                </a:effectLst>
                <a:latin typeface="+mj-lt"/>
              </a:rPr>
              <a:t>ARABIA</a:t>
            </a:r>
            <a:endParaRPr kumimoji="0" lang="en-US" altLang="en-US" sz="1200" b="1" i="0" u="none" strike="noStrike" cap="none" normalizeH="0" baseline="0" dirty="0">
              <a:ln>
                <a:noFill/>
              </a:ln>
              <a:solidFill>
                <a:schemeClr val="tx1"/>
              </a:solidFill>
              <a:effectLst>
                <a:glow rad="38100">
                  <a:schemeClr val="bg1">
                    <a:alpha val="81000"/>
                  </a:schemeClr>
                </a:glow>
              </a:effectLst>
              <a:latin typeface="+mj-lt"/>
            </a:endParaRPr>
          </a:p>
        </p:txBody>
      </p:sp>
      <p:sp>
        <p:nvSpPr>
          <p:cNvPr id="102" name="Rectangle 98"/>
          <p:cNvSpPr>
            <a:spLocks noChangeArrowheads="1"/>
          </p:cNvSpPr>
          <p:nvPr/>
        </p:nvSpPr>
        <p:spPr bwMode="auto">
          <a:xfrm>
            <a:off x="6121120" y="2396506"/>
            <a:ext cx="8015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6D6E71"/>
                </a:solidFill>
                <a:effectLst>
                  <a:glow rad="38100">
                    <a:schemeClr val="bg1">
                      <a:alpha val="81000"/>
                    </a:schemeClr>
                  </a:glow>
                </a:effectLst>
                <a:latin typeface="+mj-lt"/>
              </a:rPr>
              <a:t>KAZAKHSTAN</a:t>
            </a:r>
            <a:endParaRPr kumimoji="0" lang="en-US" altLang="en-US" sz="1100" b="1" i="0" u="none" strike="noStrike" cap="none" normalizeH="0" baseline="0" dirty="0">
              <a:ln>
                <a:noFill/>
              </a:ln>
              <a:solidFill>
                <a:schemeClr val="tx1"/>
              </a:solidFill>
              <a:effectLst>
                <a:glow rad="38100">
                  <a:schemeClr val="bg1">
                    <a:alpha val="81000"/>
                  </a:schemeClr>
                </a:glow>
              </a:effectLst>
              <a:latin typeface="+mj-lt"/>
            </a:endParaRPr>
          </a:p>
        </p:txBody>
      </p:sp>
      <p:sp>
        <p:nvSpPr>
          <p:cNvPr id="105" name="Rectangle 101"/>
          <p:cNvSpPr>
            <a:spLocks noChangeArrowheads="1"/>
          </p:cNvSpPr>
          <p:nvPr/>
        </p:nvSpPr>
        <p:spPr bwMode="auto">
          <a:xfrm>
            <a:off x="3475240" y="5434643"/>
            <a:ext cx="43281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6D6E71"/>
                </a:solidFill>
                <a:effectLst>
                  <a:glow rad="38100">
                    <a:schemeClr val="bg1">
                      <a:alpha val="81000"/>
                    </a:schemeClr>
                  </a:glow>
                </a:effectLst>
                <a:latin typeface="+mj-lt"/>
              </a:rPr>
              <a:t>JORDAN</a:t>
            </a:r>
            <a:endParaRPr kumimoji="0" lang="en-US" altLang="en-US" sz="800" b="1" i="0" u="none" strike="noStrike" cap="none" normalizeH="0" baseline="0" dirty="0">
              <a:ln>
                <a:noFill/>
              </a:ln>
              <a:solidFill>
                <a:schemeClr val="tx1"/>
              </a:solidFill>
              <a:effectLst>
                <a:glow rad="38100">
                  <a:schemeClr val="bg1">
                    <a:alpha val="81000"/>
                  </a:schemeClr>
                </a:glow>
              </a:effectLst>
              <a:latin typeface="+mj-lt"/>
            </a:endParaRPr>
          </a:p>
        </p:txBody>
      </p:sp>
      <p:sp>
        <p:nvSpPr>
          <p:cNvPr id="108" name="Rectangle 104"/>
          <p:cNvSpPr>
            <a:spLocks noChangeArrowheads="1"/>
          </p:cNvSpPr>
          <p:nvPr/>
        </p:nvSpPr>
        <p:spPr bwMode="auto">
          <a:xfrm>
            <a:off x="4451119" y="2749495"/>
            <a:ext cx="54502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6D6E71"/>
                </a:solidFill>
                <a:effectLst>
                  <a:glow rad="38100">
                    <a:schemeClr val="bg1">
                      <a:alpha val="81000"/>
                    </a:schemeClr>
                  </a:glow>
                </a:effectLst>
                <a:latin typeface="+mj-lt"/>
              </a:rPr>
              <a:t>GEORGIA</a:t>
            </a:r>
            <a:endParaRPr kumimoji="0" lang="en-US" altLang="en-US" sz="900" b="1" i="0" u="none" strike="noStrike" cap="none" normalizeH="0" baseline="0">
              <a:ln>
                <a:noFill/>
              </a:ln>
              <a:solidFill>
                <a:schemeClr val="tx1"/>
              </a:solidFill>
              <a:effectLst>
                <a:glow rad="38100">
                  <a:schemeClr val="bg1">
                    <a:alpha val="81000"/>
                  </a:schemeClr>
                </a:glow>
              </a:effectLst>
              <a:latin typeface="+mj-lt"/>
            </a:endParaRPr>
          </a:p>
        </p:txBody>
      </p:sp>
      <p:sp>
        <p:nvSpPr>
          <p:cNvPr id="109" name="Rectangle 105"/>
          <p:cNvSpPr>
            <a:spLocks noChangeArrowheads="1"/>
          </p:cNvSpPr>
          <p:nvPr/>
        </p:nvSpPr>
        <p:spPr bwMode="auto">
          <a:xfrm>
            <a:off x="2508781" y="4438971"/>
            <a:ext cx="42800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6D6E71"/>
                </a:solidFill>
                <a:effectLst>
                  <a:glow rad="38100">
                    <a:schemeClr val="bg1">
                      <a:alpha val="81000"/>
                    </a:schemeClr>
                  </a:glow>
                </a:effectLst>
                <a:latin typeface="+mj-lt"/>
              </a:rPr>
              <a:t>CYPRUS</a:t>
            </a:r>
            <a:endParaRPr kumimoji="0" lang="en-US" altLang="en-US" sz="800" b="1" i="0" u="none" strike="noStrike" cap="none" normalizeH="0" baseline="0" dirty="0">
              <a:ln>
                <a:noFill/>
              </a:ln>
              <a:solidFill>
                <a:schemeClr val="tx1"/>
              </a:solidFill>
              <a:effectLst>
                <a:glow rad="38100">
                  <a:schemeClr val="bg1">
                    <a:alpha val="81000"/>
                  </a:schemeClr>
                </a:glow>
              </a:effectLst>
              <a:latin typeface="+mj-lt"/>
            </a:endParaRPr>
          </a:p>
        </p:txBody>
      </p:sp>
      <p:sp>
        <p:nvSpPr>
          <p:cNvPr id="110" name="Rectangle 106"/>
          <p:cNvSpPr>
            <a:spLocks noChangeArrowheads="1"/>
          </p:cNvSpPr>
          <p:nvPr/>
        </p:nvSpPr>
        <p:spPr bwMode="auto">
          <a:xfrm>
            <a:off x="5853336" y="5726665"/>
            <a:ext cx="40876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6D6E71"/>
                </a:solidFill>
                <a:effectLst>
                  <a:glow rad="38100">
                    <a:schemeClr val="bg1">
                      <a:alpha val="81000"/>
                    </a:schemeClr>
                  </a:glow>
                </a:effectLst>
                <a:latin typeface="+mj-lt"/>
              </a:rPr>
              <a:t>KUWAIT</a:t>
            </a:r>
            <a:endParaRPr kumimoji="0" lang="en-US" altLang="en-US" sz="800" b="1" i="0" u="none" strike="noStrike" cap="none" normalizeH="0" baseline="0" dirty="0">
              <a:ln>
                <a:noFill/>
              </a:ln>
              <a:solidFill>
                <a:schemeClr val="tx1"/>
              </a:solidFill>
              <a:effectLst>
                <a:glow rad="38100">
                  <a:schemeClr val="bg1">
                    <a:alpha val="81000"/>
                  </a:schemeClr>
                </a:glow>
              </a:effectLst>
              <a:latin typeface="+mj-lt"/>
            </a:endParaRPr>
          </a:p>
        </p:txBody>
      </p:sp>
      <p:sp>
        <p:nvSpPr>
          <p:cNvPr id="114" name="Rectangle 110"/>
          <p:cNvSpPr>
            <a:spLocks noChangeArrowheads="1"/>
          </p:cNvSpPr>
          <p:nvPr/>
        </p:nvSpPr>
        <p:spPr bwMode="auto">
          <a:xfrm>
            <a:off x="3024875" y="4597208"/>
            <a:ext cx="50654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6D6E71"/>
                </a:solidFill>
                <a:effectLst>
                  <a:glow rad="38100">
                    <a:schemeClr val="bg1">
                      <a:alpha val="81000"/>
                    </a:schemeClr>
                  </a:glow>
                </a:effectLst>
                <a:latin typeface="+mj-lt"/>
              </a:rPr>
              <a:t>LEBANON</a:t>
            </a:r>
            <a:endParaRPr kumimoji="0" lang="en-US" altLang="en-US" sz="800" b="1" i="0" u="none" strike="noStrike" cap="none" normalizeH="0" baseline="0">
              <a:ln>
                <a:noFill/>
              </a:ln>
              <a:solidFill>
                <a:schemeClr val="tx1"/>
              </a:solidFill>
              <a:effectLst>
                <a:glow rad="38100">
                  <a:schemeClr val="bg1">
                    <a:alpha val="81000"/>
                  </a:schemeClr>
                </a:glow>
              </a:effectLst>
              <a:latin typeface="+mj-lt"/>
            </a:endParaRPr>
          </a:p>
        </p:txBody>
      </p:sp>
      <p:sp>
        <p:nvSpPr>
          <p:cNvPr id="115" name="Rectangle 111"/>
          <p:cNvSpPr>
            <a:spLocks noChangeArrowheads="1"/>
          </p:cNvSpPr>
          <p:nvPr/>
        </p:nvSpPr>
        <p:spPr bwMode="auto">
          <a:xfrm>
            <a:off x="3054088" y="5159555"/>
            <a:ext cx="37670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6D6E71"/>
                </a:solidFill>
                <a:effectLst>
                  <a:glow rad="38100">
                    <a:schemeClr val="bg1">
                      <a:alpha val="81000"/>
                    </a:schemeClr>
                  </a:glow>
                </a:effectLst>
                <a:latin typeface="+mj-lt"/>
              </a:rPr>
              <a:t>ISRAEL</a:t>
            </a:r>
            <a:endParaRPr kumimoji="0" lang="en-US" altLang="en-US" sz="800" b="1" i="0" u="none" strike="noStrike" cap="none" normalizeH="0" baseline="0">
              <a:ln>
                <a:noFill/>
              </a:ln>
              <a:solidFill>
                <a:schemeClr val="tx1"/>
              </a:solidFill>
              <a:effectLst>
                <a:glow rad="38100">
                  <a:schemeClr val="bg1">
                    <a:alpha val="81000"/>
                  </a:schemeClr>
                </a:glow>
              </a:effectLst>
              <a:latin typeface="+mj-lt"/>
            </a:endParaRPr>
          </a:p>
        </p:txBody>
      </p:sp>
      <p:sp>
        <p:nvSpPr>
          <p:cNvPr id="116" name="Rectangle 112"/>
          <p:cNvSpPr>
            <a:spLocks noChangeArrowheads="1"/>
          </p:cNvSpPr>
          <p:nvPr/>
        </p:nvSpPr>
        <p:spPr bwMode="auto">
          <a:xfrm>
            <a:off x="4526585" y="2394072"/>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6D6E71"/>
                </a:solidFill>
                <a:effectLst>
                  <a:glow rad="38100">
                    <a:schemeClr val="bg1">
                      <a:alpha val="81000"/>
                    </a:schemeClr>
                  </a:glow>
                </a:effectLst>
                <a:latin typeface="+mj-lt"/>
              </a:rPr>
              <a:t>RUSSIA</a:t>
            </a:r>
            <a:endParaRPr kumimoji="0" lang="en-US" altLang="en-US" sz="900" b="1" i="0" u="none" strike="noStrike" cap="none" normalizeH="0" baseline="0" dirty="0">
              <a:ln>
                <a:noFill/>
              </a:ln>
              <a:solidFill>
                <a:schemeClr val="tx1"/>
              </a:solidFill>
              <a:effectLst>
                <a:glow rad="38100">
                  <a:schemeClr val="bg1">
                    <a:alpha val="81000"/>
                  </a:schemeClr>
                </a:glow>
              </a:effectLst>
              <a:latin typeface="+mj-lt"/>
            </a:endParaRPr>
          </a:p>
        </p:txBody>
      </p:sp>
      <p:sp>
        <p:nvSpPr>
          <p:cNvPr id="117" name="Rectangle 113"/>
          <p:cNvSpPr>
            <a:spLocks noChangeArrowheads="1"/>
          </p:cNvSpPr>
          <p:nvPr/>
        </p:nvSpPr>
        <p:spPr bwMode="auto">
          <a:xfrm>
            <a:off x="3020006" y="3409430"/>
            <a:ext cx="70852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spc="100" normalizeH="0" dirty="0">
                <a:ln>
                  <a:noFill/>
                </a:ln>
                <a:solidFill>
                  <a:srgbClr val="000000"/>
                </a:solidFill>
                <a:effectLst>
                  <a:glow rad="38100">
                    <a:schemeClr val="bg1">
                      <a:alpha val="81000"/>
                    </a:schemeClr>
                  </a:glow>
                </a:effectLst>
                <a:latin typeface="+mj-lt"/>
              </a:rPr>
              <a:t>TURKEY</a:t>
            </a:r>
            <a:endParaRPr kumimoji="0" lang="en-US" altLang="en-US" sz="1200" b="1" i="0" u="none" strike="noStrike" cap="none" spc="100" normalizeH="0" dirty="0">
              <a:ln>
                <a:noFill/>
              </a:ln>
              <a:solidFill>
                <a:schemeClr val="tx1"/>
              </a:solidFill>
              <a:effectLst>
                <a:glow rad="38100">
                  <a:schemeClr val="bg1">
                    <a:alpha val="81000"/>
                  </a:schemeClr>
                </a:glow>
              </a:effectLst>
              <a:latin typeface="+mj-lt"/>
            </a:endParaRPr>
          </a:p>
        </p:txBody>
      </p:sp>
      <p:sp>
        <p:nvSpPr>
          <p:cNvPr id="118" name="Rectangle 114"/>
          <p:cNvSpPr>
            <a:spLocks noChangeArrowheads="1"/>
          </p:cNvSpPr>
          <p:nvPr/>
        </p:nvSpPr>
        <p:spPr bwMode="auto">
          <a:xfrm>
            <a:off x="3813305" y="4371020"/>
            <a:ext cx="373500"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50" b="1" i="0" u="none" strike="noStrike" cap="none" normalizeH="0" baseline="0">
                <a:ln>
                  <a:noFill/>
                </a:ln>
                <a:solidFill>
                  <a:srgbClr val="000000"/>
                </a:solidFill>
                <a:effectLst>
                  <a:glow rad="38100">
                    <a:schemeClr val="bg1">
                      <a:alpha val="81000"/>
                    </a:schemeClr>
                  </a:glow>
                </a:effectLst>
                <a:latin typeface="+mj-lt"/>
              </a:rPr>
              <a:t>SYRIA</a:t>
            </a:r>
            <a:endParaRPr kumimoji="0" lang="en-US" altLang="en-US" sz="950" b="1" i="0" u="none" strike="noStrike" cap="none" normalizeH="0" baseline="0">
              <a:ln>
                <a:noFill/>
              </a:ln>
              <a:solidFill>
                <a:schemeClr val="tx1"/>
              </a:solidFill>
              <a:effectLst>
                <a:glow rad="38100">
                  <a:schemeClr val="bg1">
                    <a:alpha val="81000"/>
                  </a:schemeClr>
                </a:glow>
              </a:effectLst>
              <a:latin typeface="+mj-lt"/>
            </a:endParaRPr>
          </a:p>
        </p:txBody>
      </p:sp>
      <p:sp>
        <p:nvSpPr>
          <p:cNvPr id="120" name="Rectangle 116"/>
          <p:cNvSpPr>
            <a:spLocks noChangeArrowheads="1"/>
          </p:cNvSpPr>
          <p:nvPr/>
        </p:nvSpPr>
        <p:spPr bwMode="auto">
          <a:xfrm>
            <a:off x="6013784" y="4697018"/>
            <a:ext cx="52899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spc="300" normalizeH="0" baseline="0" dirty="0">
                <a:ln>
                  <a:noFill/>
                </a:ln>
                <a:solidFill>
                  <a:srgbClr val="000000"/>
                </a:solidFill>
                <a:effectLst>
                  <a:glow rad="38100">
                    <a:schemeClr val="bg1">
                      <a:alpha val="81000"/>
                    </a:schemeClr>
                  </a:glow>
                </a:effectLst>
                <a:latin typeface="+mj-lt"/>
              </a:rPr>
              <a:t>IRAN</a:t>
            </a:r>
            <a:endParaRPr kumimoji="0" lang="en-US" altLang="en-US" sz="1600" b="1" i="0" u="none" strike="noStrike" cap="none" spc="300" normalizeH="0" baseline="0" dirty="0">
              <a:ln>
                <a:noFill/>
              </a:ln>
              <a:solidFill>
                <a:schemeClr val="tx1"/>
              </a:solidFill>
              <a:effectLst>
                <a:glow rad="38100">
                  <a:schemeClr val="bg1">
                    <a:alpha val="81000"/>
                  </a:schemeClr>
                </a:glow>
              </a:effectLst>
              <a:latin typeface="+mj-lt"/>
            </a:endParaRPr>
          </a:p>
        </p:txBody>
      </p:sp>
      <p:sp>
        <p:nvSpPr>
          <p:cNvPr id="121" name="Rectangle 117"/>
          <p:cNvSpPr>
            <a:spLocks noChangeArrowheads="1"/>
          </p:cNvSpPr>
          <p:nvPr/>
        </p:nvSpPr>
        <p:spPr bwMode="auto">
          <a:xfrm>
            <a:off x="4485031" y="4820540"/>
            <a:ext cx="50654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spc="300" normalizeH="0" baseline="0" dirty="0">
                <a:ln>
                  <a:noFill/>
                </a:ln>
                <a:solidFill>
                  <a:srgbClr val="000000"/>
                </a:solidFill>
                <a:effectLst>
                  <a:glow rad="38100">
                    <a:schemeClr val="bg1">
                      <a:alpha val="81000"/>
                    </a:schemeClr>
                  </a:glow>
                </a:effectLst>
                <a:latin typeface="+mj-lt"/>
              </a:rPr>
              <a:t>IRAQ</a:t>
            </a:r>
            <a:endParaRPr kumimoji="0" lang="en-US" altLang="en-US" sz="1100" b="1" i="0" u="none" strike="noStrike" cap="none" spc="300" normalizeH="0" baseline="0" dirty="0">
              <a:ln>
                <a:noFill/>
              </a:ln>
              <a:solidFill>
                <a:schemeClr val="tx1"/>
              </a:solidFill>
              <a:effectLst>
                <a:glow rad="38100">
                  <a:schemeClr val="bg1">
                    <a:alpha val="81000"/>
                  </a:schemeClr>
                </a:glow>
              </a:effectLst>
              <a:latin typeface="+mj-lt"/>
            </a:endParaRPr>
          </a:p>
        </p:txBody>
      </p:sp>
      <p:sp>
        <p:nvSpPr>
          <p:cNvPr id="124" name="Rectangle 120"/>
          <p:cNvSpPr>
            <a:spLocks noChangeArrowheads="1"/>
          </p:cNvSpPr>
          <p:nvPr/>
        </p:nvSpPr>
        <p:spPr bwMode="auto">
          <a:xfrm>
            <a:off x="5218062" y="3144650"/>
            <a:ext cx="617157"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a:ln>
                  <a:noFill/>
                </a:ln>
                <a:solidFill>
                  <a:srgbClr val="000000"/>
                </a:solidFill>
                <a:effectLst>
                  <a:glow rad="38100">
                    <a:schemeClr val="bg1">
                      <a:alpha val="81000"/>
                    </a:schemeClr>
                  </a:glow>
                </a:effectLst>
                <a:latin typeface="+mj-lt"/>
              </a:rPr>
              <a:t>AZERBAIJAN</a:t>
            </a:r>
            <a:endParaRPr kumimoji="0" lang="en-US" altLang="en-US" sz="750" b="1" i="0" u="none" strike="noStrike" cap="none" normalizeH="0" baseline="0" dirty="0">
              <a:ln>
                <a:noFill/>
              </a:ln>
              <a:solidFill>
                <a:schemeClr val="tx1"/>
              </a:solidFill>
              <a:effectLst>
                <a:glow rad="38100">
                  <a:schemeClr val="bg1">
                    <a:alpha val="81000"/>
                  </a:schemeClr>
                </a:glow>
              </a:effectLst>
              <a:latin typeface="+mj-lt"/>
            </a:endParaRPr>
          </a:p>
        </p:txBody>
      </p:sp>
      <p:sp>
        <p:nvSpPr>
          <p:cNvPr id="125" name="Rectangle 121"/>
          <p:cNvSpPr>
            <a:spLocks noChangeArrowheads="1"/>
          </p:cNvSpPr>
          <p:nvPr/>
        </p:nvSpPr>
        <p:spPr bwMode="auto">
          <a:xfrm>
            <a:off x="4986688" y="3440705"/>
            <a:ext cx="288541"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a:ln>
                  <a:noFill/>
                </a:ln>
                <a:solidFill>
                  <a:srgbClr val="000000"/>
                </a:solidFill>
                <a:effectLst>
                  <a:glow rad="38100">
                    <a:schemeClr val="bg1">
                      <a:alpha val="81000"/>
                    </a:schemeClr>
                  </a:glow>
                </a:effectLst>
                <a:latin typeface="+mj-lt"/>
              </a:rPr>
              <a:t>AZER.</a:t>
            </a:r>
            <a:endParaRPr kumimoji="0" lang="en-US" altLang="en-US" sz="750" b="1" i="0" u="none" strike="noStrike" cap="none" normalizeH="0" baseline="0">
              <a:ln>
                <a:noFill/>
              </a:ln>
              <a:solidFill>
                <a:schemeClr val="tx1"/>
              </a:solidFill>
              <a:effectLst>
                <a:glow rad="38100">
                  <a:schemeClr val="bg1">
                    <a:alpha val="81000"/>
                  </a:schemeClr>
                </a:glow>
              </a:effectLst>
              <a:latin typeface="+mj-lt"/>
            </a:endParaRPr>
          </a:p>
        </p:txBody>
      </p:sp>
      <p:sp>
        <p:nvSpPr>
          <p:cNvPr id="126" name="Rectangle 122"/>
          <p:cNvSpPr>
            <a:spLocks noChangeArrowheads="1"/>
          </p:cNvSpPr>
          <p:nvPr/>
        </p:nvSpPr>
        <p:spPr bwMode="auto">
          <a:xfrm>
            <a:off x="4672536" y="3053023"/>
            <a:ext cx="47769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glow rad="38100">
                    <a:schemeClr val="bg1">
                      <a:alpha val="81000"/>
                    </a:schemeClr>
                  </a:glow>
                </a:effectLst>
                <a:latin typeface="+mj-lt"/>
              </a:rPr>
              <a:t>ARMENIA</a:t>
            </a:r>
            <a:endParaRPr kumimoji="0" lang="en-US" altLang="en-US" sz="1100" b="1" i="0" u="none" strike="noStrike" cap="none" normalizeH="0" baseline="0" dirty="0">
              <a:ln>
                <a:noFill/>
              </a:ln>
              <a:solidFill>
                <a:schemeClr val="tx1"/>
              </a:solidFill>
              <a:effectLst>
                <a:glow rad="38100">
                  <a:schemeClr val="bg1">
                    <a:alpha val="81000"/>
                  </a:schemeClr>
                </a:glow>
              </a:effectLst>
              <a:latin typeface="+mj-lt"/>
            </a:endParaRPr>
          </a:p>
        </p:txBody>
      </p:sp>
      <p:sp>
        <p:nvSpPr>
          <p:cNvPr id="128" name="Rectangle 120"/>
          <p:cNvSpPr>
            <a:spLocks noChangeArrowheads="1"/>
          </p:cNvSpPr>
          <p:nvPr/>
        </p:nvSpPr>
        <p:spPr bwMode="auto">
          <a:xfrm>
            <a:off x="6505841" y="4230315"/>
            <a:ext cx="38472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a:solidFill>
                  <a:srgbClr val="000000"/>
                </a:solidFill>
                <a:effectLst>
                  <a:glow rad="38100">
                    <a:schemeClr val="bg1">
                      <a:alpha val="81000"/>
                    </a:schemeClr>
                  </a:glow>
                </a:effectLst>
                <a:latin typeface="+mj-lt"/>
              </a:rPr>
              <a:t>Tehran</a:t>
            </a:r>
            <a:endParaRPr kumimoji="0" lang="en-US" altLang="en-US" sz="900" b="1" i="0" u="none" strike="noStrike" cap="none" normalizeH="0" baseline="0" dirty="0">
              <a:ln>
                <a:noFill/>
              </a:ln>
              <a:solidFill>
                <a:schemeClr val="tx1"/>
              </a:solidFill>
              <a:effectLst>
                <a:glow rad="38100">
                  <a:schemeClr val="bg1">
                    <a:alpha val="81000"/>
                  </a:schemeClr>
                </a:glow>
              </a:effectLst>
              <a:latin typeface="+mj-lt"/>
            </a:endParaRPr>
          </a:p>
        </p:txBody>
      </p:sp>
      <p:sp>
        <p:nvSpPr>
          <p:cNvPr id="129" name="Rectangle 120"/>
          <p:cNvSpPr>
            <a:spLocks noChangeArrowheads="1"/>
          </p:cNvSpPr>
          <p:nvPr/>
        </p:nvSpPr>
        <p:spPr bwMode="auto">
          <a:xfrm>
            <a:off x="5727316" y="4478176"/>
            <a:ext cx="6989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effectLst>
                  <a:glow rad="38100">
                    <a:schemeClr val="bg1">
                      <a:alpha val="81000"/>
                    </a:schemeClr>
                  </a:glow>
                </a:effectLst>
                <a:latin typeface="+mj-lt"/>
              </a:rPr>
              <a:t>Kermanshah</a:t>
            </a:r>
            <a:endParaRPr kumimoji="0" lang="en-US" altLang="en-US" sz="900" b="1" i="0" u="none" strike="noStrike" cap="none" normalizeH="0" baseline="0" dirty="0">
              <a:ln>
                <a:noFill/>
              </a:ln>
              <a:solidFill>
                <a:schemeClr val="tx1"/>
              </a:solidFill>
              <a:effectLst>
                <a:glow rad="38100">
                  <a:schemeClr val="bg1">
                    <a:alpha val="81000"/>
                  </a:schemeClr>
                </a:glow>
              </a:effectLst>
              <a:latin typeface="+mj-lt"/>
            </a:endParaRPr>
          </a:p>
        </p:txBody>
      </p:sp>
      <p:sp>
        <p:nvSpPr>
          <p:cNvPr id="130" name="Rectangle 120"/>
          <p:cNvSpPr>
            <a:spLocks noChangeArrowheads="1"/>
          </p:cNvSpPr>
          <p:nvPr/>
        </p:nvSpPr>
        <p:spPr bwMode="auto">
          <a:xfrm>
            <a:off x="5201240" y="4320121"/>
            <a:ext cx="35907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effectLst>
                  <a:glow rad="38100">
                    <a:schemeClr val="bg1">
                      <a:alpha val="81000"/>
                    </a:schemeClr>
                  </a:glow>
                </a:effectLst>
                <a:latin typeface="+mj-lt"/>
              </a:rPr>
              <a:t>Kirkuk</a:t>
            </a:r>
            <a:endParaRPr kumimoji="0" lang="en-US" altLang="en-US" sz="900" b="1" i="0" u="none" strike="noStrike" cap="none" normalizeH="0" baseline="0" dirty="0">
              <a:ln>
                <a:noFill/>
              </a:ln>
              <a:solidFill>
                <a:schemeClr val="tx1"/>
              </a:solidFill>
              <a:effectLst>
                <a:glow rad="38100">
                  <a:schemeClr val="bg1">
                    <a:alpha val="81000"/>
                  </a:schemeClr>
                </a:glow>
              </a:effectLst>
              <a:latin typeface="+mj-lt"/>
            </a:endParaRPr>
          </a:p>
        </p:txBody>
      </p:sp>
      <p:sp>
        <p:nvSpPr>
          <p:cNvPr id="131" name="Rectangle 120"/>
          <p:cNvSpPr>
            <a:spLocks noChangeArrowheads="1"/>
          </p:cNvSpPr>
          <p:nvPr/>
        </p:nvSpPr>
        <p:spPr bwMode="auto">
          <a:xfrm>
            <a:off x="4936865" y="4139760"/>
            <a:ext cx="33342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effectLst>
                  <a:glow rad="38100">
                    <a:schemeClr val="bg1">
                      <a:alpha val="81000"/>
                    </a:schemeClr>
                  </a:glow>
                </a:effectLst>
                <a:latin typeface="+mj-lt"/>
              </a:rPr>
              <a:t>Mosul</a:t>
            </a:r>
            <a:endParaRPr kumimoji="0" lang="en-US" altLang="en-US" sz="900" b="1" i="0" u="none" strike="noStrike" cap="none" normalizeH="0" baseline="0" dirty="0">
              <a:ln>
                <a:noFill/>
              </a:ln>
              <a:solidFill>
                <a:schemeClr val="tx1"/>
              </a:solidFill>
              <a:effectLst>
                <a:glow rad="38100">
                  <a:schemeClr val="bg1">
                    <a:alpha val="81000"/>
                  </a:schemeClr>
                </a:glow>
              </a:effectLst>
              <a:latin typeface="+mj-lt"/>
            </a:endParaRPr>
          </a:p>
        </p:txBody>
      </p:sp>
      <p:sp>
        <p:nvSpPr>
          <p:cNvPr id="132" name="Rectangle 120"/>
          <p:cNvSpPr>
            <a:spLocks noChangeArrowheads="1"/>
          </p:cNvSpPr>
          <p:nvPr/>
        </p:nvSpPr>
        <p:spPr bwMode="auto">
          <a:xfrm>
            <a:off x="4526585" y="3594266"/>
            <a:ext cx="21159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effectLst>
                  <a:glow rad="38100">
                    <a:schemeClr val="bg1">
                      <a:alpha val="81000"/>
                    </a:schemeClr>
                  </a:glow>
                </a:effectLst>
                <a:latin typeface="+mj-lt"/>
              </a:rPr>
              <a:t>Van</a:t>
            </a:r>
            <a:endParaRPr kumimoji="0" lang="en-US" altLang="en-US" sz="900" b="1" i="0" u="none" strike="noStrike" cap="none" normalizeH="0" baseline="0" dirty="0">
              <a:ln>
                <a:noFill/>
              </a:ln>
              <a:solidFill>
                <a:schemeClr val="tx1"/>
              </a:solidFill>
              <a:effectLst>
                <a:glow rad="38100">
                  <a:schemeClr val="bg1">
                    <a:alpha val="81000"/>
                  </a:schemeClr>
                </a:glow>
              </a:effectLst>
              <a:latin typeface="+mj-lt"/>
            </a:endParaRPr>
          </a:p>
        </p:txBody>
      </p:sp>
      <p:sp>
        <p:nvSpPr>
          <p:cNvPr id="133" name="Rectangle 120"/>
          <p:cNvSpPr>
            <a:spLocks noChangeArrowheads="1"/>
          </p:cNvSpPr>
          <p:nvPr/>
        </p:nvSpPr>
        <p:spPr bwMode="auto">
          <a:xfrm>
            <a:off x="4447631" y="3152114"/>
            <a:ext cx="44884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effectLst>
                  <a:glow rad="38100">
                    <a:schemeClr val="bg1">
                      <a:alpha val="81000"/>
                    </a:schemeClr>
                  </a:glow>
                </a:effectLst>
                <a:latin typeface="+mj-lt"/>
              </a:rPr>
              <a:t>Yerevan</a:t>
            </a:r>
            <a:endParaRPr kumimoji="0" lang="en-US" altLang="en-US" sz="900" b="1" i="0" u="none" strike="noStrike" cap="none" normalizeH="0" baseline="0" dirty="0">
              <a:ln>
                <a:noFill/>
              </a:ln>
              <a:solidFill>
                <a:schemeClr val="tx1"/>
              </a:solidFill>
              <a:effectLst>
                <a:glow rad="38100">
                  <a:schemeClr val="bg1">
                    <a:alpha val="81000"/>
                  </a:schemeClr>
                </a:glow>
              </a:effectLst>
              <a:latin typeface="+mj-lt"/>
            </a:endParaRPr>
          </a:p>
        </p:txBody>
      </p:sp>
      <p:sp>
        <p:nvSpPr>
          <p:cNvPr id="134" name="Rectangle 120"/>
          <p:cNvSpPr>
            <a:spLocks noChangeArrowheads="1"/>
          </p:cNvSpPr>
          <p:nvPr/>
        </p:nvSpPr>
        <p:spPr bwMode="auto">
          <a:xfrm>
            <a:off x="2792689" y="3249424"/>
            <a:ext cx="39113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effectLst>
                  <a:glow rad="38100">
                    <a:schemeClr val="bg1">
                      <a:alpha val="81000"/>
                    </a:schemeClr>
                  </a:glow>
                </a:effectLst>
                <a:latin typeface="+mj-lt"/>
              </a:rPr>
              <a:t>Ankara</a:t>
            </a:r>
            <a:endParaRPr kumimoji="0" lang="en-US" altLang="en-US" sz="900" b="1" i="0" u="none" strike="noStrike" cap="none" normalizeH="0" baseline="0" dirty="0">
              <a:ln>
                <a:noFill/>
              </a:ln>
              <a:solidFill>
                <a:schemeClr val="tx1"/>
              </a:solidFill>
              <a:effectLst>
                <a:glow rad="38100">
                  <a:schemeClr val="bg1">
                    <a:alpha val="81000"/>
                  </a:schemeClr>
                </a:glow>
              </a:effectLst>
              <a:latin typeface="+mj-lt"/>
            </a:endParaRPr>
          </a:p>
        </p:txBody>
      </p:sp>
      <p:sp>
        <p:nvSpPr>
          <p:cNvPr id="135" name="Rectangle 120"/>
          <p:cNvSpPr>
            <a:spLocks noChangeArrowheads="1"/>
          </p:cNvSpPr>
          <p:nvPr/>
        </p:nvSpPr>
        <p:spPr bwMode="auto">
          <a:xfrm>
            <a:off x="3590977" y="3732765"/>
            <a:ext cx="56425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effectLst>
                  <a:glow rad="38100">
                    <a:schemeClr val="bg1">
                      <a:alpha val="81000"/>
                    </a:schemeClr>
                  </a:glow>
                </a:effectLst>
                <a:latin typeface="+mj-lt"/>
              </a:rPr>
              <a:t>Diyarbakir</a:t>
            </a:r>
            <a:endParaRPr kumimoji="0" lang="en-US" altLang="en-US" sz="900" b="1" i="0" u="none" strike="noStrike" cap="none" normalizeH="0" baseline="0" dirty="0">
              <a:ln>
                <a:noFill/>
              </a:ln>
              <a:solidFill>
                <a:schemeClr val="tx1"/>
              </a:solidFill>
              <a:effectLst>
                <a:glow rad="38100">
                  <a:schemeClr val="bg1">
                    <a:alpha val="81000"/>
                  </a:schemeClr>
                </a:glow>
              </a:effectLst>
              <a:latin typeface="+mj-lt"/>
            </a:endParaRPr>
          </a:p>
        </p:txBody>
      </p:sp>
      <p:sp>
        <p:nvSpPr>
          <p:cNvPr id="136" name="Rectangle 120"/>
          <p:cNvSpPr>
            <a:spLocks noChangeArrowheads="1"/>
          </p:cNvSpPr>
          <p:nvPr/>
        </p:nvSpPr>
        <p:spPr bwMode="auto">
          <a:xfrm>
            <a:off x="3782877" y="3999178"/>
            <a:ext cx="6412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effectLst>
                  <a:glow rad="38100">
                    <a:schemeClr val="bg1">
                      <a:alpha val="81000"/>
                    </a:schemeClr>
                  </a:glow>
                </a:effectLst>
                <a:latin typeface="+mj-lt"/>
              </a:rPr>
              <a:t>Al-</a:t>
            </a:r>
            <a:r>
              <a:rPr lang="en-US" altLang="en-US" sz="900" b="1" dirty="0" err="1">
                <a:solidFill>
                  <a:srgbClr val="000000"/>
                </a:solidFill>
                <a:effectLst>
                  <a:glow rad="38100">
                    <a:schemeClr val="bg1">
                      <a:alpha val="81000"/>
                    </a:schemeClr>
                  </a:glow>
                </a:effectLst>
                <a:latin typeface="+mj-lt"/>
              </a:rPr>
              <a:t>Qamishli</a:t>
            </a:r>
            <a:endParaRPr kumimoji="0" lang="en-US" altLang="en-US" sz="900" b="1" i="0" u="none" strike="noStrike" cap="none" normalizeH="0" baseline="0" dirty="0">
              <a:ln>
                <a:noFill/>
              </a:ln>
              <a:solidFill>
                <a:schemeClr val="tx1"/>
              </a:solidFill>
              <a:effectLst>
                <a:glow rad="38100">
                  <a:schemeClr val="bg1">
                    <a:alpha val="81000"/>
                  </a:schemeClr>
                </a:glow>
              </a:effectLst>
              <a:latin typeface="+mj-lt"/>
            </a:endParaRPr>
          </a:p>
        </p:txBody>
      </p:sp>
      <p:sp>
        <p:nvSpPr>
          <p:cNvPr id="137" name="Rectangle 120"/>
          <p:cNvSpPr>
            <a:spLocks noChangeArrowheads="1"/>
          </p:cNvSpPr>
          <p:nvPr/>
        </p:nvSpPr>
        <p:spPr bwMode="auto">
          <a:xfrm>
            <a:off x="3698814" y="4694741"/>
            <a:ext cx="57708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effectLst>
                  <a:glow rad="38100">
                    <a:schemeClr val="bg1">
                      <a:alpha val="81000"/>
                    </a:schemeClr>
                  </a:glow>
                </a:effectLst>
                <a:latin typeface="+mj-lt"/>
              </a:rPr>
              <a:t>Damascus</a:t>
            </a:r>
            <a:endParaRPr kumimoji="0" lang="en-US" altLang="en-US" sz="900" b="1" i="0" u="none" strike="noStrike" cap="none" normalizeH="0" baseline="0" dirty="0">
              <a:ln>
                <a:noFill/>
              </a:ln>
              <a:solidFill>
                <a:schemeClr val="tx1"/>
              </a:solidFill>
              <a:effectLst>
                <a:glow rad="38100">
                  <a:schemeClr val="bg1">
                    <a:alpha val="81000"/>
                  </a:schemeClr>
                </a:glow>
              </a:effectLst>
              <a:latin typeface="+mj-lt"/>
            </a:endParaRPr>
          </a:p>
        </p:txBody>
      </p:sp>
      <p:sp>
        <p:nvSpPr>
          <p:cNvPr id="139" name="Rectangle 120"/>
          <p:cNvSpPr>
            <a:spLocks noChangeArrowheads="1"/>
          </p:cNvSpPr>
          <p:nvPr/>
        </p:nvSpPr>
        <p:spPr bwMode="auto">
          <a:xfrm>
            <a:off x="5241929" y="4743185"/>
            <a:ext cx="49372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effectLst>
                  <a:glow rad="38100">
                    <a:schemeClr val="bg1">
                      <a:alpha val="81000"/>
                    </a:schemeClr>
                  </a:glow>
                </a:effectLst>
                <a:latin typeface="+mj-lt"/>
              </a:rPr>
              <a:t>Baghdad</a:t>
            </a:r>
            <a:endParaRPr kumimoji="0" lang="en-US" altLang="en-US" sz="900" b="1" i="0" u="none" strike="noStrike" cap="none" normalizeH="0" baseline="0" dirty="0">
              <a:ln>
                <a:noFill/>
              </a:ln>
              <a:solidFill>
                <a:schemeClr val="tx1"/>
              </a:solidFill>
              <a:effectLst>
                <a:glow rad="38100">
                  <a:schemeClr val="bg1">
                    <a:alpha val="81000"/>
                  </a:schemeClr>
                </a:glow>
              </a:effectLst>
              <a:latin typeface="+mj-lt"/>
            </a:endParaRPr>
          </a:p>
        </p:txBody>
      </p:sp>
      <p:sp>
        <p:nvSpPr>
          <p:cNvPr id="140" name="Rectangle 8"/>
          <p:cNvSpPr>
            <a:spLocks noChangeArrowheads="1"/>
          </p:cNvSpPr>
          <p:nvPr/>
        </p:nvSpPr>
        <p:spPr bwMode="auto">
          <a:xfrm rot="3542692">
            <a:off x="4882077" y="4362671"/>
            <a:ext cx="2452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i="1" dirty="0">
                <a:solidFill>
                  <a:srgbClr val="00AEEF"/>
                </a:solidFill>
                <a:effectLst>
                  <a:glow rad="25400">
                    <a:schemeClr val="bg1">
                      <a:alpha val="89000"/>
                    </a:schemeClr>
                  </a:glow>
                </a:effectLst>
                <a:latin typeface="+mj-lt"/>
              </a:rPr>
              <a:t>Tigris</a:t>
            </a:r>
            <a:endParaRPr kumimoji="0" lang="en-US" altLang="en-US" sz="1000" b="1" i="0" u="none" strike="noStrike" cap="none" normalizeH="0" baseline="0" dirty="0">
              <a:ln>
                <a:noFill/>
              </a:ln>
              <a:solidFill>
                <a:schemeClr val="tx1"/>
              </a:solidFill>
              <a:effectLst>
                <a:glow rad="25400">
                  <a:schemeClr val="bg1">
                    <a:alpha val="89000"/>
                  </a:schemeClr>
                </a:glow>
              </a:effectLst>
              <a:latin typeface="+mj-lt"/>
            </a:endParaRPr>
          </a:p>
        </p:txBody>
      </p:sp>
      <p:sp>
        <p:nvSpPr>
          <p:cNvPr id="141" name="Rectangle 8"/>
          <p:cNvSpPr>
            <a:spLocks noChangeArrowheads="1"/>
          </p:cNvSpPr>
          <p:nvPr/>
        </p:nvSpPr>
        <p:spPr bwMode="auto">
          <a:xfrm rot="1898673">
            <a:off x="4538484" y="4611637"/>
            <a:ext cx="4376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i="1" dirty="0">
                <a:solidFill>
                  <a:srgbClr val="00AEEF"/>
                </a:solidFill>
                <a:effectLst>
                  <a:glow rad="12700">
                    <a:schemeClr val="bg1">
                      <a:alpha val="89000"/>
                    </a:schemeClr>
                  </a:glow>
                </a:effectLst>
                <a:latin typeface="+mj-lt"/>
              </a:rPr>
              <a:t>Euphrates</a:t>
            </a:r>
            <a:endParaRPr kumimoji="0" lang="en-US" altLang="en-US" sz="1000" b="1" i="0" u="none" strike="noStrike" cap="none" normalizeH="0" baseline="0" dirty="0">
              <a:ln>
                <a:noFill/>
              </a:ln>
              <a:solidFill>
                <a:schemeClr val="tx1"/>
              </a:solidFill>
              <a:effectLst>
                <a:glow rad="12700">
                  <a:schemeClr val="bg1">
                    <a:alpha val="89000"/>
                  </a:schemeClr>
                </a:glow>
              </a:effectLst>
              <a:latin typeface="+mj-lt"/>
            </a:endParaRPr>
          </a:p>
        </p:txBody>
      </p:sp>
      <p:sp>
        <p:nvSpPr>
          <p:cNvPr id="142" name="Rectangle 11"/>
          <p:cNvSpPr>
            <a:spLocks noChangeArrowheads="1"/>
          </p:cNvSpPr>
          <p:nvPr/>
        </p:nvSpPr>
        <p:spPr bwMode="auto">
          <a:xfrm rot="3069131">
            <a:off x="5504796" y="3026129"/>
            <a:ext cx="104034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pt-BR" altLang="en-US" sz="1000" b="1" i="1" dirty="0">
                <a:solidFill>
                  <a:srgbClr val="00AEEF"/>
                </a:solidFill>
                <a:latin typeface="+mj-lt"/>
              </a:rPr>
              <a:t>C a s p i a n S e a</a:t>
            </a:r>
            <a:endParaRPr kumimoji="0" lang="en-US" altLang="en-US" sz="1100" b="1" i="0" u="none" strike="noStrike" cap="none" normalizeH="0" baseline="0" dirty="0">
              <a:ln>
                <a:noFill/>
              </a:ln>
              <a:solidFill>
                <a:schemeClr val="tx1"/>
              </a:solidFill>
              <a:effectLst/>
              <a:latin typeface="+mj-lt"/>
            </a:endParaRPr>
          </a:p>
        </p:txBody>
      </p:sp>
      <p:sp>
        <p:nvSpPr>
          <p:cNvPr id="143" name="Rectangle 117"/>
          <p:cNvSpPr>
            <a:spLocks noChangeArrowheads="1"/>
          </p:cNvSpPr>
          <p:nvPr/>
        </p:nvSpPr>
        <p:spPr bwMode="auto">
          <a:xfrm rot="1336156">
            <a:off x="3861350" y="3898127"/>
            <a:ext cx="179696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pt-BR" altLang="en-US" sz="1000" b="1" spc="300" dirty="0">
                <a:solidFill>
                  <a:srgbClr val="000000"/>
                </a:solidFill>
                <a:effectLst>
                  <a:glow rad="25400">
                    <a:schemeClr val="bg1">
                      <a:alpha val="81000"/>
                    </a:schemeClr>
                  </a:glow>
                </a:effectLst>
                <a:latin typeface="+mj-lt"/>
              </a:rPr>
              <a:t>K U R D I S T A N</a:t>
            </a:r>
            <a:endParaRPr kumimoji="0" lang="en-US" altLang="en-US" sz="1000" b="1" i="0" u="none" strike="noStrike" cap="none" spc="300" normalizeH="0" baseline="0" dirty="0">
              <a:ln>
                <a:noFill/>
              </a:ln>
              <a:solidFill>
                <a:schemeClr val="tx1"/>
              </a:solidFill>
              <a:effectLst>
                <a:glow rad="25400">
                  <a:schemeClr val="bg1">
                    <a:alpha val="81000"/>
                  </a:schemeClr>
                </a:glow>
              </a:effectLst>
              <a:latin typeface="+mj-lt"/>
            </a:endParaRPr>
          </a:p>
        </p:txBody>
      </p:sp>
      <p:sp>
        <p:nvSpPr>
          <p:cNvPr id="144" name="Rectangle 116"/>
          <p:cNvSpPr>
            <a:spLocks noChangeArrowheads="1"/>
          </p:cNvSpPr>
          <p:nvPr/>
        </p:nvSpPr>
        <p:spPr bwMode="auto">
          <a:xfrm>
            <a:off x="3873105" y="6161896"/>
            <a:ext cx="15549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spc="300" normalizeH="0" baseline="0" dirty="0">
                <a:ln>
                  <a:noFill/>
                </a:ln>
                <a:solidFill>
                  <a:srgbClr val="000000"/>
                </a:solidFill>
                <a:effectLst/>
                <a:latin typeface="Arial Black" panose="020B0A04020102020204" pitchFamily="34" charset="0"/>
              </a:rPr>
              <a:t>N</a:t>
            </a:r>
            <a:endParaRPr kumimoji="0" lang="en-US" altLang="en-US" b="1" i="1" u="none" strike="noStrike" cap="none" spc="300" normalizeH="0" baseline="0" dirty="0">
              <a:ln>
                <a:noFill/>
              </a:ln>
              <a:solidFill>
                <a:schemeClr val="tx1"/>
              </a:solidFill>
              <a:effectLst/>
              <a:latin typeface="Arial Black" panose="020B0A04020102020204" pitchFamily="34" charset="0"/>
            </a:endParaRPr>
          </a:p>
        </p:txBody>
      </p:sp>
      <p:sp>
        <p:nvSpPr>
          <p:cNvPr id="146" name="Rectangle 45"/>
          <p:cNvSpPr>
            <a:spLocks noChangeArrowheads="1"/>
          </p:cNvSpPr>
          <p:nvPr/>
        </p:nvSpPr>
        <p:spPr bwMode="auto">
          <a:xfrm>
            <a:off x="4515547" y="6041282"/>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mj-lt"/>
              </a:rPr>
              <a:t>0</a:t>
            </a:r>
            <a:endParaRPr kumimoji="0" lang="en-US" altLang="en-US" sz="600" b="1" i="0" u="none" strike="noStrike" cap="none" normalizeH="0" baseline="0" dirty="0">
              <a:ln>
                <a:noFill/>
              </a:ln>
              <a:solidFill>
                <a:schemeClr val="tx1"/>
              </a:solidFill>
              <a:effectLst/>
              <a:latin typeface="+mj-lt"/>
            </a:endParaRPr>
          </a:p>
        </p:txBody>
      </p:sp>
      <p:sp>
        <p:nvSpPr>
          <p:cNvPr id="147" name="Rectangle 46"/>
          <p:cNvSpPr>
            <a:spLocks noChangeArrowheads="1"/>
          </p:cNvSpPr>
          <p:nvPr/>
        </p:nvSpPr>
        <p:spPr bwMode="auto">
          <a:xfrm>
            <a:off x="4684147" y="6206988"/>
            <a:ext cx="1298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mj-lt"/>
              </a:rPr>
              <a:t>100</a:t>
            </a:r>
            <a:endParaRPr kumimoji="0" lang="en-US" altLang="en-US" sz="600" b="1" i="0" u="none" strike="noStrike" cap="none" normalizeH="0" baseline="0" dirty="0">
              <a:ln>
                <a:noFill/>
              </a:ln>
              <a:solidFill>
                <a:schemeClr val="tx1"/>
              </a:solidFill>
              <a:effectLst/>
              <a:latin typeface="+mj-lt"/>
            </a:endParaRPr>
          </a:p>
        </p:txBody>
      </p:sp>
      <p:sp>
        <p:nvSpPr>
          <p:cNvPr id="148" name="Rectangle 47"/>
          <p:cNvSpPr>
            <a:spLocks noChangeArrowheads="1"/>
          </p:cNvSpPr>
          <p:nvPr/>
        </p:nvSpPr>
        <p:spPr bwMode="auto">
          <a:xfrm>
            <a:off x="4903851" y="6206988"/>
            <a:ext cx="54983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mj-lt"/>
              </a:rPr>
              <a:t>200 Kilometers</a:t>
            </a:r>
            <a:endParaRPr kumimoji="0" lang="en-US" altLang="en-US" sz="600" b="1" i="0" u="none" strike="noStrike" cap="none" normalizeH="0" baseline="0" dirty="0">
              <a:ln>
                <a:noFill/>
              </a:ln>
              <a:solidFill>
                <a:schemeClr val="tx1"/>
              </a:solidFill>
              <a:effectLst/>
              <a:latin typeface="+mj-lt"/>
            </a:endParaRPr>
          </a:p>
        </p:txBody>
      </p:sp>
      <p:sp>
        <p:nvSpPr>
          <p:cNvPr id="149" name="Rectangle 48"/>
          <p:cNvSpPr>
            <a:spLocks noChangeArrowheads="1"/>
          </p:cNvSpPr>
          <p:nvPr/>
        </p:nvSpPr>
        <p:spPr bwMode="auto">
          <a:xfrm>
            <a:off x="4810536" y="6041282"/>
            <a:ext cx="1298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mj-lt"/>
              </a:rPr>
              <a:t>100</a:t>
            </a:r>
            <a:endParaRPr kumimoji="0" lang="en-US" altLang="en-US" sz="600" b="1" i="0" u="none" strike="noStrike" cap="none" normalizeH="0" baseline="0" dirty="0">
              <a:ln>
                <a:noFill/>
              </a:ln>
              <a:solidFill>
                <a:schemeClr val="tx1"/>
              </a:solidFill>
              <a:effectLst/>
              <a:latin typeface="+mj-lt"/>
            </a:endParaRPr>
          </a:p>
        </p:txBody>
      </p:sp>
      <p:sp>
        <p:nvSpPr>
          <p:cNvPr id="150" name="Rectangle 49"/>
          <p:cNvSpPr>
            <a:spLocks noChangeArrowheads="1"/>
          </p:cNvSpPr>
          <p:nvPr/>
        </p:nvSpPr>
        <p:spPr bwMode="auto">
          <a:xfrm>
            <a:off x="5147810" y="6041282"/>
            <a:ext cx="34304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mj-lt"/>
              </a:rPr>
              <a:t>200 Miles</a:t>
            </a:r>
            <a:endParaRPr kumimoji="0" lang="en-US" altLang="en-US" sz="600" b="1" i="0" u="none" strike="noStrike" cap="none" normalizeH="0" baseline="0" dirty="0">
              <a:ln>
                <a:noFill/>
              </a:ln>
              <a:solidFill>
                <a:schemeClr val="tx1"/>
              </a:solidFill>
              <a:effectLst/>
              <a:latin typeface="+mj-lt"/>
            </a:endParaRPr>
          </a:p>
        </p:txBody>
      </p:sp>
      <p:sp>
        <p:nvSpPr>
          <p:cNvPr id="151" name="Rectangle 45"/>
          <p:cNvSpPr>
            <a:spLocks noChangeArrowheads="1"/>
          </p:cNvSpPr>
          <p:nvPr/>
        </p:nvSpPr>
        <p:spPr bwMode="auto">
          <a:xfrm>
            <a:off x="4519496" y="6206988"/>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mj-lt"/>
              </a:rPr>
              <a:t>0</a:t>
            </a:r>
            <a:endParaRPr kumimoji="0" lang="en-US" altLang="en-US" sz="600" b="1"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34811597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556171" cy="1097279"/>
          </a:xfrm>
        </p:spPr>
        <p:txBody>
          <a:bodyPr/>
          <a:lstStyle/>
          <a:p>
            <a:r>
              <a:rPr lang="en-US" dirty="0"/>
              <a:t>7.2.4 Dividing Ethnicities </a:t>
            </a:r>
            <a:r>
              <a:rPr lang="en-US" sz="2000" b="0" dirty="0"/>
              <a:t>(5 of 5)</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6"/>
            <a:ext cx="8229600" cy="709190"/>
          </a:xfrm>
        </p:spPr>
        <p:txBody>
          <a:bodyPr/>
          <a:lstStyle/>
          <a:p>
            <a:pPr marL="432" indent="0">
              <a:buNone/>
            </a:pPr>
            <a:r>
              <a:rPr lang="en-US" sz="2200" b="1" dirty="0"/>
              <a:t>Figure 7-38: </a:t>
            </a:r>
            <a:r>
              <a:rPr lang="en-US" sz="2200" dirty="0"/>
              <a:t>Kurdish rally in support of Kurdish independence. Note the Kurdish sundial flag.</a:t>
            </a:r>
          </a:p>
        </p:txBody>
      </p:sp>
      <p:pic>
        <p:nvPicPr>
          <p:cNvPr id="4" name="Picture 3" descr="A group of Kurds rallying for independent Kurdistan in 2017.">
            <a:extLst>
              <a:ext uri="{FF2B5EF4-FFF2-40B4-BE49-F238E27FC236}">
                <a16:creationId xmlns:a16="http://schemas.microsoft.com/office/drawing/2014/main" id="{C5E43691-D71F-47D1-A513-C712ADC51BF5}"/>
              </a:ext>
            </a:extLst>
          </p:cNvPr>
          <p:cNvPicPr>
            <a:picLocks noChangeAspect="1"/>
          </p:cNvPicPr>
          <p:nvPr/>
        </p:nvPicPr>
        <p:blipFill>
          <a:blip r:embed="rId2"/>
          <a:stretch>
            <a:fillRect/>
          </a:stretch>
        </p:blipFill>
        <p:spPr>
          <a:xfrm>
            <a:off x="752854" y="2506816"/>
            <a:ext cx="7638293" cy="3469968"/>
          </a:xfrm>
          <a:prstGeom prst="rect">
            <a:avLst/>
          </a:prstGeom>
        </p:spPr>
      </p:pic>
    </p:spTree>
    <p:extLst>
      <p:ext uri="{BB962C8B-B14F-4D97-AF65-F5344CB8AC3E}">
        <p14:creationId xmlns:p14="http://schemas.microsoft.com/office/powerpoint/2010/main" val="732146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07221"/>
            <a:ext cx="8532421" cy="1097279"/>
          </a:xfrm>
        </p:spPr>
        <p:txBody>
          <a:bodyPr/>
          <a:lstStyle/>
          <a:p>
            <a:r>
              <a:rPr lang="en-US" sz="3400" dirty="0"/>
              <a:t>Key Issue 3. Why Might Ethnicities Face Conflicts?</a:t>
            </a:r>
          </a:p>
        </p:txBody>
      </p:sp>
      <p:sp>
        <p:nvSpPr>
          <p:cNvPr id="8" name="Content Placeholder 7"/>
          <p:cNvSpPr>
            <a:spLocks noGrp="1"/>
          </p:cNvSpPr>
          <p:nvPr>
            <p:ph sz="quarter" idx="13"/>
          </p:nvPr>
        </p:nvSpPr>
        <p:spPr>
          <a:xfrm>
            <a:off x="457200" y="1556326"/>
            <a:ext cx="8401792" cy="4434275"/>
          </a:xfrm>
        </p:spPr>
        <p:txBody>
          <a:bodyPr/>
          <a:lstStyle/>
          <a:p>
            <a:pPr marL="0" indent="0">
              <a:buNone/>
            </a:pPr>
            <a:r>
              <a:rPr lang="en-US" altLang="en-US" b="1" dirty="0">
                <a:solidFill>
                  <a:srgbClr val="007FA3"/>
                </a:solidFill>
              </a:rPr>
              <a:t>7.3.1</a:t>
            </a:r>
            <a:r>
              <a:rPr lang="en-US" altLang="en-US" dirty="0"/>
              <a:t> Ethnicities and Nationalities</a:t>
            </a:r>
          </a:p>
          <a:p>
            <a:pPr marL="0" indent="0">
              <a:buNone/>
            </a:pPr>
            <a:r>
              <a:rPr lang="en-US" altLang="en-US" b="1" dirty="0">
                <a:solidFill>
                  <a:srgbClr val="007FA3"/>
                </a:solidFill>
              </a:rPr>
              <a:t>7.3.2</a:t>
            </a:r>
            <a:r>
              <a:rPr lang="en-US" altLang="en-US" dirty="0"/>
              <a:t> Ethnic Diversity in Western Asia</a:t>
            </a:r>
          </a:p>
          <a:p>
            <a:pPr marL="0" indent="0">
              <a:buNone/>
            </a:pPr>
            <a:r>
              <a:rPr lang="en-US" altLang="en-US" b="1" dirty="0">
                <a:solidFill>
                  <a:srgbClr val="007FA3"/>
                </a:solidFill>
              </a:rPr>
              <a:t>7.3.3</a:t>
            </a:r>
            <a:r>
              <a:rPr lang="en-US" altLang="en-US" dirty="0"/>
              <a:t> Ethnic Diversity in West-Central Asia</a:t>
            </a:r>
          </a:p>
        </p:txBody>
      </p:sp>
    </p:spTree>
    <p:extLst>
      <p:ext uri="{BB962C8B-B14F-4D97-AF65-F5344CB8AC3E}">
        <p14:creationId xmlns:p14="http://schemas.microsoft.com/office/powerpoint/2010/main" val="21550940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7.3.1 Ethnicities and Nationalities </a:t>
            </a:r>
            <a:r>
              <a:rPr lang="en-US" sz="2000" b="0" dirty="0"/>
              <a:t>(1 of 3)</a:t>
            </a:r>
          </a:p>
        </p:txBody>
      </p:sp>
      <p:sp>
        <p:nvSpPr>
          <p:cNvPr id="8" name="Content Placeholder 7"/>
          <p:cNvSpPr>
            <a:spLocks noGrp="1"/>
          </p:cNvSpPr>
          <p:nvPr>
            <p:ph sz="quarter" idx="13"/>
          </p:nvPr>
        </p:nvSpPr>
        <p:spPr/>
        <p:txBody>
          <a:bodyPr/>
          <a:lstStyle/>
          <a:p>
            <a:pPr indent="-256032"/>
            <a:r>
              <a:rPr lang="en-US" altLang="en-US" dirty="0"/>
              <a:t>Ethnicity does not always correspond to nationality</a:t>
            </a:r>
          </a:p>
          <a:p>
            <a:pPr indent="-256032"/>
            <a:r>
              <a:rPr lang="en-US" altLang="en-US" b="1" dirty="0"/>
              <a:t>Nationalism</a:t>
            </a:r>
            <a:r>
              <a:rPr lang="en-US" altLang="en-US" dirty="0"/>
              <a:t> is loyalty and devotion to a nationality</a:t>
            </a:r>
          </a:p>
          <a:p>
            <a:pPr indent="-256032"/>
            <a:r>
              <a:rPr lang="en-US" altLang="en-US" dirty="0"/>
              <a:t>United States has a shared nationality by many different ethnicities</a:t>
            </a:r>
          </a:p>
          <a:p>
            <a:pPr indent="-256032"/>
            <a:r>
              <a:rPr lang="en-US" altLang="en-US" dirty="0"/>
              <a:t>Canada faces the question whether Québécois are a nationality or ethnicity</a:t>
            </a:r>
          </a:p>
          <a:p>
            <a:pPr indent="-256032"/>
            <a:r>
              <a:rPr lang="en-US" altLang="en-US" dirty="0"/>
              <a:t>United Kingdom—is there one British nationality or several?</a:t>
            </a:r>
          </a:p>
        </p:txBody>
      </p:sp>
    </p:spTree>
    <p:extLst>
      <p:ext uri="{BB962C8B-B14F-4D97-AF65-F5344CB8AC3E}">
        <p14:creationId xmlns:p14="http://schemas.microsoft.com/office/powerpoint/2010/main" val="5283533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556171" cy="1097279"/>
          </a:xfrm>
        </p:spPr>
        <p:txBody>
          <a:bodyPr/>
          <a:lstStyle/>
          <a:p>
            <a:r>
              <a:rPr lang="en-US" dirty="0"/>
              <a:t>7.3.1 Ethnicities and Nationalities </a:t>
            </a:r>
            <a:r>
              <a:rPr lang="en-US" sz="2000" b="0" dirty="0"/>
              <a:t>(2 of 3)</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6"/>
            <a:ext cx="8369300" cy="691574"/>
          </a:xfrm>
        </p:spPr>
        <p:txBody>
          <a:bodyPr/>
          <a:lstStyle/>
          <a:p>
            <a:pPr marL="432" indent="0">
              <a:buNone/>
            </a:pPr>
            <a:r>
              <a:rPr lang="en-US" sz="2200" b="1" dirty="0"/>
              <a:t>Figure 7-40: </a:t>
            </a:r>
            <a:r>
              <a:rPr lang="en-US" sz="2200" dirty="0"/>
              <a:t>The </a:t>
            </a:r>
            <a:r>
              <a:rPr lang="en-US" altLang="en-US" sz="2200" dirty="0"/>
              <a:t>Québécois independence movement has waned in the 21</a:t>
            </a:r>
            <a:r>
              <a:rPr lang="en-US" altLang="en-US" sz="2200" baseline="30000" dirty="0"/>
              <a:t>st</a:t>
            </a:r>
            <a:r>
              <a:rPr lang="en-US" altLang="en-US" sz="2200" dirty="0"/>
              <a:t> century but remains a latent force</a:t>
            </a:r>
            <a:r>
              <a:rPr lang="en-US" sz="2200" dirty="0"/>
              <a:t>.</a:t>
            </a:r>
          </a:p>
        </p:txBody>
      </p:sp>
      <p:pic>
        <p:nvPicPr>
          <p:cNvPr id="6" name="Picture 5" descr="A group of people rallying for Quebec’s independence in 1995.">
            <a:extLst>
              <a:ext uri="{FF2B5EF4-FFF2-40B4-BE49-F238E27FC236}">
                <a16:creationId xmlns:a16="http://schemas.microsoft.com/office/drawing/2014/main" id="{95872087-1286-4968-8975-3F4158318C10}"/>
              </a:ext>
            </a:extLst>
          </p:cNvPr>
          <p:cNvPicPr>
            <a:picLocks noChangeAspect="1"/>
          </p:cNvPicPr>
          <p:nvPr/>
        </p:nvPicPr>
        <p:blipFill>
          <a:blip r:embed="rId2"/>
          <a:stretch>
            <a:fillRect/>
          </a:stretch>
        </p:blipFill>
        <p:spPr>
          <a:xfrm>
            <a:off x="2690928" y="2433934"/>
            <a:ext cx="3762145" cy="4022132"/>
          </a:xfrm>
          <a:prstGeom prst="rect">
            <a:avLst/>
          </a:prstGeom>
        </p:spPr>
      </p:pic>
    </p:spTree>
    <p:extLst>
      <p:ext uri="{BB962C8B-B14F-4D97-AF65-F5344CB8AC3E}">
        <p14:creationId xmlns:p14="http://schemas.microsoft.com/office/powerpoint/2010/main" val="36890721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382001" cy="1097279"/>
          </a:xfrm>
        </p:spPr>
        <p:txBody>
          <a:bodyPr/>
          <a:lstStyle/>
          <a:p>
            <a:r>
              <a:rPr lang="en-US" dirty="0"/>
              <a:t>7.3.1 Ethnicities and Nationalities </a:t>
            </a:r>
            <a:r>
              <a:rPr lang="en-US" sz="2000" b="0" dirty="0"/>
              <a:t>(3 of 3)</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6"/>
            <a:ext cx="8382000" cy="1097974"/>
          </a:xfrm>
        </p:spPr>
        <p:txBody>
          <a:bodyPr/>
          <a:lstStyle/>
          <a:p>
            <a:pPr marL="432" indent="0">
              <a:buNone/>
            </a:pPr>
            <a:r>
              <a:rPr lang="en-US" sz="2200" b="1" dirty="0"/>
              <a:t>Figure 7-41: </a:t>
            </a:r>
            <a:r>
              <a:rPr lang="en-US" sz="2200" dirty="0"/>
              <a:t>Most people in Ireland have an Irish ethnicity and nationality. But the labeled ethnicities of the United Kingdom may also identify as their own nationalities instead of British.</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0517" y="2736522"/>
            <a:ext cx="3042966" cy="3767937"/>
          </a:xfrm>
          <a:prstGeom prst="rect">
            <a:avLst/>
          </a:prstGeom>
        </p:spPr>
      </p:pic>
      <p:sp>
        <p:nvSpPr>
          <p:cNvPr id="6" name="Rectangle 194"/>
          <p:cNvSpPr>
            <a:spLocks noChangeArrowheads="1"/>
          </p:cNvSpPr>
          <p:nvPr/>
        </p:nvSpPr>
        <p:spPr bwMode="auto">
          <a:xfrm>
            <a:off x="4519965" y="4742164"/>
            <a:ext cx="8672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b="1" dirty="0">
                <a:solidFill>
                  <a:srgbClr val="000000"/>
                </a:solidFill>
                <a:effectLst>
                  <a:glow rad="38100">
                    <a:schemeClr val="bg1">
                      <a:alpha val="88000"/>
                    </a:schemeClr>
                  </a:glow>
                </a:effectLst>
                <a:latin typeface="+mj-lt"/>
              </a:rPr>
              <a:t>UNITED</a:t>
            </a:r>
          </a:p>
          <a:p>
            <a:pPr lvl="0" algn="ctr"/>
            <a:r>
              <a:rPr lang="en-US" altLang="en-US" b="1" dirty="0">
                <a:solidFill>
                  <a:srgbClr val="000000"/>
                </a:solidFill>
                <a:effectLst>
                  <a:glow rad="38100">
                    <a:schemeClr val="bg1">
                      <a:alpha val="88000"/>
                    </a:schemeClr>
                  </a:glow>
                </a:effectLst>
                <a:latin typeface="+mj-lt"/>
              </a:rPr>
              <a:t>KINGDOM</a:t>
            </a:r>
            <a:endParaRPr kumimoji="0" lang="en-US" altLang="en-US" b="1" i="0" u="none" strike="noStrike" cap="none" normalizeH="0" baseline="0" dirty="0">
              <a:ln>
                <a:noFill/>
              </a:ln>
              <a:solidFill>
                <a:schemeClr val="tx1"/>
              </a:solidFill>
              <a:effectLst>
                <a:glow rad="38100">
                  <a:schemeClr val="bg1">
                    <a:alpha val="88000"/>
                  </a:schemeClr>
                </a:glow>
              </a:effectLst>
              <a:latin typeface="+mj-lt"/>
            </a:endParaRPr>
          </a:p>
        </p:txBody>
      </p:sp>
      <p:sp>
        <p:nvSpPr>
          <p:cNvPr id="8" name="Rectangle 203"/>
          <p:cNvSpPr>
            <a:spLocks noChangeArrowheads="1"/>
          </p:cNvSpPr>
          <p:nvPr/>
        </p:nvSpPr>
        <p:spPr bwMode="auto">
          <a:xfrm>
            <a:off x="3942542" y="4353946"/>
            <a:ext cx="6540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900" b="1" dirty="0">
                <a:solidFill>
                  <a:srgbClr val="000000"/>
                </a:solidFill>
                <a:effectLst>
                  <a:glow rad="50800">
                    <a:schemeClr val="bg1">
                      <a:alpha val="94000"/>
                    </a:schemeClr>
                  </a:glow>
                </a:effectLst>
                <a:latin typeface="+mj-lt"/>
              </a:rPr>
              <a:t>NORTHERN</a:t>
            </a:r>
          </a:p>
          <a:p>
            <a:pPr lvl="0" algn="ctr"/>
            <a:r>
              <a:rPr lang="en-US" altLang="en-US" sz="900" b="1" dirty="0">
                <a:solidFill>
                  <a:srgbClr val="000000"/>
                </a:solidFill>
                <a:effectLst>
                  <a:glow rad="50800">
                    <a:schemeClr val="bg1">
                      <a:alpha val="94000"/>
                    </a:schemeClr>
                  </a:glow>
                </a:effectLst>
                <a:latin typeface="+mj-lt"/>
              </a:rPr>
              <a:t>IRELAND</a:t>
            </a:r>
            <a:endParaRPr kumimoji="0" lang="en-US" altLang="en-US" sz="900" b="1" i="0" u="none" strike="noStrike" cap="none" normalizeH="0" baseline="0" dirty="0">
              <a:ln>
                <a:noFill/>
              </a:ln>
              <a:solidFill>
                <a:schemeClr val="tx1"/>
              </a:solidFill>
              <a:effectLst>
                <a:glow rad="50800">
                  <a:schemeClr val="bg1">
                    <a:alpha val="94000"/>
                  </a:schemeClr>
                </a:glow>
              </a:effectLst>
              <a:latin typeface="+mj-lt"/>
            </a:endParaRPr>
          </a:p>
        </p:txBody>
      </p:sp>
      <p:sp>
        <p:nvSpPr>
          <p:cNvPr id="9" name="Rectangle 203"/>
          <p:cNvSpPr>
            <a:spLocks noChangeArrowheads="1"/>
          </p:cNvSpPr>
          <p:nvPr/>
        </p:nvSpPr>
        <p:spPr bwMode="auto">
          <a:xfrm>
            <a:off x="5044670" y="5393326"/>
            <a:ext cx="57066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900" b="1" dirty="0">
                <a:solidFill>
                  <a:srgbClr val="000000"/>
                </a:solidFill>
                <a:effectLst>
                  <a:glow rad="50800">
                    <a:schemeClr val="bg1">
                      <a:alpha val="94000"/>
                    </a:schemeClr>
                  </a:glow>
                </a:effectLst>
                <a:latin typeface="+mj-lt"/>
              </a:rPr>
              <a:t>ENGLAND</a:t>
            </a:r>
            <a:endParaRPr kumimoji="0" lang="en-US" altLang="en-US" sz="900" b="1" i="0" u="none" strike="noStrike" cap="none" normalizeH="0" baseline="0" dirty="0">
              <a:ln>
                <a:noFill/>
              </a:ln>
              <a:solidFill>
                <a:schemeClr val="tx1"/>
              </a:solidFill>
              <a:effectLst>
                <a:glow rad="50800">
                  <a:schemeClr val="bg1">
                    <a:alpha val="94000"/>
                  </a:schemeClr>
                </a:glow>
              </a:effectLst>
              <a:latin typeface="+mj-lt"/>
            </a:endParaRPr>
          </a:p>
        </p:txBody>
      </p:sp>
      <p:sp>
        <p:nvSpPr>
          <p:cNvPr id="10" name="Rectangle 203"/>
          <p:cNvSpPr>
            <a:spLocks noChangeArrowheads="1"/>
          </p:cNvSpPr>
          <p:nvPr/>
        </p:nvSpPr>
        <p:spPr bwMode="auto">
          <a:xfrm>
            <a:off x="4269554" y="5500956"/>
            <a:ext cx="41678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900" b="1" dirty="0">
                <a:solidFill>
                  <a:srgbClr val="000000"/>
                </a:solidFill>
                <a:effectLst>
                  <a:glow rad="50800">
                    <a:schemeClr val="bg1">
                      <a:alpha val="94000"/>
                    </a:schemeClr>
                  </a:glow>
                </a:effectLst>
                <a:latin typeface="+mj-lt"/>
              </a:rPr>
              <a:t>WALES</a:t>
            </a:r>
            <a:endParaRPr kumimoji="0" lang="en-US" altLang="en-US" sz="900" b="1" i="0" u="none" strike="noStrike" cap="none" normalizeH="0" baseline="0" dirty="0">
              <a:ln>
                <a:noFill/>
              </a:ln>
              <a:solidFill>
                <a:schemeClr val="tx1"/>
              </a:solidFill>
              <a:effectLst>
                <a:glow rad="50800">
                  <a:schemeClr val="bg1">
                    <a:alpha val="94000"/>
                  </a:schemeClr>
                </a:glow>
              </a:effectLst>
              <a:latin typeface="+mj-lt"/>
            </a:endParaRPr>
          </a:p>
        </p:txBody>
      </p:sp>
      <p:sp>
        <p:nvSpPr>
          <p:cNvPr id="11" name="Rectangle 194"/>
          <p:cNvSpPr>
            <a:spLocks noChangeArrowheads="1"/>
          </p:cNvSpPr>
          <p:nvPr/>
        </p:nvSpPr>
        <p:spPr bwMode="auto">
          <a:xfrm>
            <a:off x="3396176" y="5013636"/>
            <a:ext cx="68287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200" b="1" dirty="0">
                <a:solidFill>
                  <a:srgbClr val="000000"/>
                </a:solidFill>
                <a:effectLst>
                  <a:glow rad="38100">
                    <a:schemeClr val="bg1">
                      <a:alpha val="88000"/>
                    </a:schemeClr>
                  </a:glow>
                </a:effectLst>
                <a:latin typeface="+mj-lt"/>
              </a:rPr>
              <a:t>IRELAND</a:t>
            </a:r>
            <a:endParaRPr kumimoji="0" lang="en-US" altLang="en-US" sz="1200" b="1" i="0" u="none" strike="noStrike" cap="none" normalizeH="0" baseline="0" dirty="0">
              <a:ln>
                <a:noFill/>
              </a:ln>
              <a:solidFill>
                <a:schemeClr val="tx1"/>
              </a:solidFill>
              <a:effectLst>
                <a:glow rad="38100">
                  <a:schemeClr val="bg1">
                    <a:alpha val="88000"/>
                  </a:schemeClr>
                </a:glow>
              </a:effectLst>
              <a:latin typeface="+mj-lt"/>
            </a:endParaRPr>
          </a:p>
        </p:txBody>
      </p:sp>
      <p:sp>
        <p:nvSpPr>
          <p:cNvPr id="12" name="Rectangle 203"/>
          <p:cNvSpPr>
            <a:spLocks noChangeArrowheads="1"/>
          </p:cNvSpPr>
          <p:nvPr/>
        </p:nvSpPr>
        <p:spPr bwMode="auto">
          <a:xfrm>
            <a:off x="4245049" y="3638944"/>
            <a:ext cx="6412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900" b="1" dirty="0">
                <a:solidFill>
                  <a:srgbClr val="000000"/>
                </a:solidFill>
                <a:effectLst>
                  <a:glow rad="50800">
                    <a:schemeClr val="bg1">
                      <a:alpha val="94000"/>
                    </a:schemeClr>
                  </a:glow>
                </a:effectLst>
                <a:latin typeface="+mj-lt"/>
              </a:rPr>
              <a:t>SCOTLAND</a:t>
            </a:r>
            <a:endParaRPr kumimoji="0" lang="en-US" altLang="en-US" sz="900" b="1" i="0" u="none" strike="noStrike" cap="none" normalizeH="0" baseline="0" dirty="0">
              <a:ln>
                <a:noFill/>
              </a:ln>
              <a:solidFill>
                <a:schemeClr val="tx1"/>
              </a:solidFill>
              <a:effectLst>
                <a:glow rad="50800">
                  <a:schemeClr val="bg1">
                    <a:alpha val="94000"/>
                  </a:schemeClr>
                </a:glow>
              </a:effectLst>
              <a:latin typeface="+mj-lt"/>
            </a:endParaRPr>
          </a:p>
        </p:txBody>
      </p:sp>
    </p:spTree>
    <p:extLst>
      <p:ext uri="{BB962C8B-B14F-4D97-AF65-F5344CB8AC3E}">
        <p14:creationId xmlns:p14="http://schemas.microsoft.com/office/powerpoint/2010/main" val="117615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N" dirty="0"/>
              <a:t>7.1.1 Ethnicities and Geography </a:t>
            </a:r>
            <a:r>
              <a:rPr lang="en-IN" sz="2000" b="0" dirty="0"/>
              <a:t>(2 of 3)</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6"/>
            <a:ext cx="8229600" cy="744422"/>
          </a:xfrm>
        </p:spPr>
        <p:txBody>
          <a:bodyPr/>
          <a:lstStyle/>
          <a:p>
            <a:pPr marL="432" indent="0">
              <a:buNone/>
            </a:pPr>
            <a:r>
              <a:rPr lang="en-US" altLang="en-US" sz="2200" b="1" dirty="0"/>
              <a:t>Figure 7-1: </a:t>
            </a:r>
            <a:r>
              <a:rPr lang="en-US" sz="2200" dirty="0"/>
              <a:t>The Duchess of Sussex (Meghan Markle) illustrates the complexity of designating ethnicity, race, and nationality.</a:t>
            </a:r>
          </a:p>
        </p:txBody>
      </p:sp>
      <p:pic>
        <p:nvPicPr>
          <p:cNvPr id="6" name="Picture 5" descr="Duchess and Duke of Sussex (Meghan Markle and Prince Harry).">
            <a:extLst>
              <a:ext uri="{FF2B5EF4-FFF2-40B4-BE49-F238E27FC236}">
                <a16:creationId xmlns:a16="http://schemas.microsoft.com/office/drawing/2014/main" id="{07A94AB9-CBF9-4EF4-9534-7AA11CB0C99A}"/>
              </a:ext>
            </a:extLst>
          </p:cNvPr>
          <p:cNvPicPr>
            <a:picLocks noChangeAspect="1"/>
          </p:cNvPicPr>
          <p:nvPr/>
        </p:nvPicPr>
        <p:blipFill>
          <a:blip r:embed="rId2"/>
          <a:stretch>
            <a:fillRect/>
          </a:stretch>
        </p:blipFill>
        <p:spPr>
          <a:xfrm>
            <a:off x="2874986" y="2449091"/>
            <a:ext cx="3394028" cy="3812369"/>
          </a:xfrm>
          <a:prstGeom prst="rect">
            <a:avLst/>
          </a:prstGeom>
        </p:spPr>
      </p:pic>
    </p:spTree>
    <p:extLst>
      <p:ext uri="{BB962C8B-B14F-4D97-AF65-F5344CB8AC3E}">
        <p14:creationId xmlns:p14="http://schemas.microsoft.com/office/powerpoint/2010/main" val="7943388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7329948" cy="1097279"/>
          </a:xfrm>
        </p:spPr>
        <p:txBody>
          <a:bodyPr/>
          <a:lstStyle/>
          <a:p>
            <a:r>
              <a:rPr lang="en-US" sz="3400" dirty="0"/>
              <a:t>7.3.2 Ethnic Diversity in Western Asia </a:t>
            </a:r>
            <a:r>
              <a:rPr lang="en-US" sz="2000" b="0" dirty="0"/>
              <a:t>(1 of 2)</a:t>
            </a:r>
          </a:p>
        </p:txBody>
      </p:sp>
      <p:sp>
        <p:nvSpPr>
          <p:cNvPr id="8" name="Content Placeholder 7"/>
          <p:cNvSpPr>
            <a:spLocks noGrp="1"/>
          </p:cNvSpPr>
          <p:nvPr>
            <p:ph sz="quarter" idx="13"/>
          </p:nvPr>
        </p:nvSpPr>
        <p:spPr/>
        <p:txBody>
          <a:bodyPr/>
          <a:lstStyle/>
          <a:p>
            <a:pPr indent="-256032"/>
            <a:r>
              <a:rPr lang="en-US" altLang="en-US" dirty="0"/>
              <a:t>The lack of correspondence between the territories occupied by ethnicities and by nationalities is especially severe in Western Asia and is a driving force for continuous conflicts</a:t>
            </a:r>
          </a:p>
          <a:p>
            <a:pPr indent="-256032"/>
            <a:r>
              <a:rPr lang="en-US" altLang="en-US" dirty="0"/>
              <a:t>Turkey, Syria, Lebanon, and Iraq all face internal conflicts driven by ethnic differences</a:t>
            </a:r>
          </a:p>
        </p:txBody>
      </p:sp>
    </p:spTree>
    <p:extLst>
      <p:ext uri="{BB962C8B-B14F-4D97-AF65-F5344CB8AC3E}">
        <p14:creationId xmlns:p14="http://schemas.microsoft.com/office/powerpoint/2010/main" val="26342524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7285703" cy="1097279"/>
          </a:xfrm>
        </p:spPr>
        <p:txBody>
          <a:bodyPr/>
          <a:lstStyle/>
          <a:p>
            <a:r>
              <a:rPr lang="en-US" sz="3400" dirty="0"/>
              <a:t>7.3.2 Ethnic Diversity in Western Asia </a:t>
            </a:r>
            <a:r>
              <a:rPr lang="en-US" sz="2000" b="0" dirty="0"/>
              <a:t>(2 of 2)</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6"/>
            <a:ext cx="8318500" cy="1049714"/>
          </a:xfrm>
        </p:spPr>
        <p:txBody>
          <a:bodyPr/>
          <a:lstStyle/>
          <a:p>
            <a:pPr marL="432" indent="0">
              <a:buNone/>
            </a:pPr>
            <a:r>
              <a:rPr lang="en-US" sz="2200" b="1" dirty="0"/>
              <a:t>Figure 7-43: </a:t>
            </a:r>
            <a:r>
              <a:rPr lang="en-US" sz="2200" dirty="0"/>
              <a:t>Western Asia is a complex mosaic of different ethnic groups, sometimes identified by differences in religion as well as other cultural factors.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2424" y="2586661"/>
            <a:ext cx="3459152" cy="3938343"/>
          </a:xfrm>
          <a:prstGeom prst="rect">
            <a:avLst/>
          </a:prstGeom>
        </p:spPr>
      </p:pic>
      <p:sp>
        <p:nvSpPr>
          <p:cNvPr id="36" name="Freeform 32"/>
          <p:cNvSpPr>
            <a:spLocks noEditPoints="1"/>
          </p:cNvSpPr>
          <p:nvPr/>
        </p:nvSpPr>
        <p:spPr bwMode="auto">
          <a:xfrm>
            <a:off x="3703638" y="3497263"/>
            <a:ext cx="42862" cy="60325"/>
          </a:xfrm>
          <a:custGeom>
            <a:avLst/>
            <a:gdLst>
              <a:gd name="T0" fmla="*/ 7 w 27"/>
              <a:gd name="T1" fmla="*/ 0 h 38"/>
              <a:gd name="T2" fmla="*/ 0 w 27"/>
              <a:gd name="T3" fmla="*/ 38 h 38"/>
              <a:gd name="T4" fmla="*/ 7 w 27"/>
              <a:gd name="T5" fmla="*/ 38 h 38"/>
              <a:gd name="T6" fmla="*/ 7 w 27"/>
              <a:gd name="T7" fmla="*/ 38 h 38"/>
              <a:gd name="T8" fmla="*/ 14 w 27"/>
              <a:gd name="T9" fmla="*/ 38 h 38"/>
              <a:gd name="T10" fmla="*/ 19 w 27"/>
              <a:gd name="T11" fmla="*/ 35 h 38"/>
              <a:gd name="T12" fmla="*/ 23 w 27"/>
              <a:gd name="T13" fmla="*/ 32 h 38"/>
              <a:gd name="T14" fmla="*/ 24 w 27"/>
              <a:gd name="T15" fmla="*/ 27 h 38"/>
              <a:gd name="T16" fmla="*/ 24 w 27"/>
              <a:gd name="T17" fmla="*/ 27 h 38"/>
              <a:gd name="T18" fmla="*/ 24 w 27"/>
              <a:gd name="T19" fmla="*/ 24 h 38"/>
              <a:gd name="T20" fmla="*/ 23 w 27"/>
              <a:gd name="T21" fmla="*/ 22 h 38"/>
              <a:gd name="T22" fmla="*/ 21 w 27"/>
              <a:gd name="T23" fmla="*/ 19 h 38"/>
              <a:gd name="T24" fmla="*/ 17 w 27"/>
              <a:gd name="T25" fmla="*/ 18 h 38"/>
              <a:gd name="T26" fmla="*/ 17 w 27"/>
              <a:gd name="T27" fmla="*/ 18 h 38"/>
              <a:gd name="T28" fmla="*/ 17 w 27"/>
              <a:gd name="T29" fmla="*/ 18 h 38"/>
              <a:gd name="T30" fmla="*/ 21 w 27"/>
              <a:gd name="T31" fmla="*/ 17 h 38"/>
              <a:gd name="T32" fmla="*/ 24 w 27"/>
              <a:gd name="T33" fmla="*/ 15 h 38"/>
              <a:gd name="T34" fmla="*/ 25 w 27"/>
              <a:gd name="T35" fmla="*/ 12 h 38"/>
              <a:gd name="T36" fmla="*/ 27 w 27"/>
              <a:gd name="T37" fmla="*/ 8 h 38"/>
              <a:gd name="T38" fmla="*/ 27 w 27"/>
              <a:gd name="T39" fmla="*/ 8 h 38"/>
              <a:gd name="T40" fmla="*/ 25 w 27"/>
              <a:gd name="T41" fmla="*/ 5 h 38"/>
              <a:gd name="T42" fmla="*/ 23 w 27"/>
              <a:gd name="T43" fmla="*/ 2 h 38"/>
              <a:gd name="T44" fmla="*/ 18 w 27"/>
              <a:gd name="T45" fmla="*/ 1 h 38"/>
              <a:gd name="T46" fmla="*/ 14 w 27"/>
              <a:gd name="T47" fmla="*/ 0 h 38"/>
              <a:gd name="T48" fmla="*/ 7 w 27"/>
              <a:gd name="T49" fmla="*/ 0 h 38"/>
              <a:gd name="T50" fmla="*/ 11 w 27"/>
              <a:gd name="T51" fmla="*/ 4 h 38"/>
              <a:gd name="T52" fmla="*/ 14 w 27"/>
              <a:gd name="T53" fmla="*/ 4 h 38"/>
              <a:gd name="T54" fmla="*/ 14 w 27"/>
              <a:gd name="T55" fmla="*/ 4 h 38"/>
              <a:gd name="T56" fmla="*/ 18 w 27"/>
              <a:gd name="T57" fmla="*/ 4 h 38"/>
              <a:gd name="T58" fmla="*/ 21 w 27"/>
              <a:gd name="T59" fmla="*/ 5 h 38"/>
              <a:gd name="T60" fmla="*/ 22 w 27"/>
              <a:gd name="T61" fmla="*/ 6 h 38"/>
              <a:gd name="T62" fmla="*/ 23 w 27"/>
              <a:gd name="T63" fmla="*/ 10 h 38"/>
              <a:gd name="T64" fmla="*/ 23 w 27"/>
              <a:gd name="T65" fmla="*/ 10 h 38"/>
              <a:gd name="T66" fmla="*/ 22 w 27"/>
              <a:gd name="T67" fmla="*/ 13 h 38"/>
              <a:gd name="T68" fmla="*/ 19 w 27"/>
              <a:gd name="T69" fmla="*/ 16 h 38"/>
              <a:gd name="T70" fmla="*/ 16 w 27"/>
              <a:gd name="T71" fmla="*/ 17 h 38"/>
              <a:gd name="T72" fmla="*/ 12 w 27"/>
              <a:gd name="T73" fmla="*/ 17 h 38"/>
              <a:gd name="T74" fmla="*/ 7 w 27"/>
              <a:gd name="T75" fmla="*/ 17 h 38"/>
              <a:gd name="T76" fmla="*/ 11 w 27"/>
              <a:gd name="T77" fmla="*/ 4 h 38"/>
              <a:gd name="T78" fmla="*/ 7 w 27"/>
              <a:gd name="T79" fmla="*/ 19 h 38"/>
              <a:gd name="T80" fmla="*/ 11 w 27"/>
              <a:gd name="T81" fmla="*/ 19 h 38"/>
              <a:gd name="T82" fmla="*/ 11 w 27"/>
              <a:gd name="T83" fmla="*/ 19 h 38"/>
              <a:gd name="T84" fmla="*/ 14 w 27"/>
              <a:gd name="T85" fmla="*/ 21 h 38"/>
              <a:gd name="T86" fmla="*/ 18 w 27"/>
              <a:gd name="T87" fmla="*/ 22 h 38"/>
              <a:gd name="T88" fmla="*/ 19 w 27"/>
              <a:gd name="T89" fmla="*/ 23 h 38"/>
              <a:gd name="T90" fmla="*/ 21 w 27"/>
              <a:gd name="T91" fmla="*/ 27 h 38"/>
              <a:gd name="T92" fmla="*/ 21 w 27"/>
              <a:gd name="T93" fmla="*/ 27 h 38"/>
              <a:gd name="T94" fmla="*/ 19 w 27"/>
              <a:gd name="T95" fmla="*/ 31 h 38"/>
              <a:gd name="T96" fmla="*/ 17 w 27"/>
              <a:gd name="T97" fmla="*/ 33 h 38"/>
              <a:gd name="T98" fmla="*/ 13 w 27"/>
              <a:gd name="T99" fmla="*/ 34 h 38"/>
              <a:gd name="T100" fmla="*/ 7 w 27"/>
              <a:gd name="T101" fmla="*/ 35 h 38"/>
              <a:gd name="T102" fmla="*/ 3 w 27"/>
              <a:gd name="T103" fmla="*/ 35 h 38"/>
              <a:gd name="T104" fmla="*/ 7 w 27"/>
              <a:gd name="T105"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 h="38">
                <a:moveTo>
                  <a:pt x="7" y="0"/>
                </a:moveTo>
                <a:lnTo>
                  <a:pt x="0" y="38"/>
                </a:lnTo>
                <a:lnTo>
                  <a:pt x="7" y="38"/>
                </a:lnTo>
                <a:lnTo>
                  <a:pt x="7" y="38"/>
                </a:lnTo>
                <a:lnTo>
                  <a:pt x="14" y="38"/>
                </a:lnTo>
                <a:lnTo>
                  <a:pt x="19" y="35"/>
                </a:lnTo>
                <a:lnTo>
                  <a:pt x="23" y="32"/>
                </a:lnTo>
                <a:lnTo>
                  <a:pt x="24" y="27"/>
                </a:lnTo>
                <a:lnTo>
                  <a:pt x="24" y="27"/>
                </a:lnTo>
                <a:lnTo>
                  <a:pt x="24" y="24"/>
                </a:lnTo>
                <a:lnTo>
                  <a:pt x="23" y="22"/>
                </a:lnTo>
                <a:lnTo>
                  <a:pt x="21" y="19"/>
                </a:lnTo>
                <a:lnTo>
                  <a:pt x="17" y="18"/>
                </a:lnTo>
                <a:lnTo>
                  <a:pt x="17" y="18"/>
                </a:lnTo>
                <a:lnTo>
                  <a:pt x="17" y="18"/>
                </a:lnTo>
                <a:lnTo>
                  <a:pt x="21" y="17"/>
                </a:lnTo>
                <a:lnTo>
                  <a:pt x="24" y="15"/>
                </a:lnTo>
                <a:lnTo>
                  <a:pt x="25" y="12"/>
                </a:lnTo>
                <a:lnTo>
                  <a:pt x="27" y="8"/>
                </a:lnTo>
                <a:lnTo>
                  <a:pt x="27" y="8"/>
                </a:lnTo>
                <a:lnTo>
                  <a:pt x="25" y="5"/>
                </a:lnTo>
                <a:lnTo>
                  <a:pt x="23" y="2"/>
                </a:lnTo>
                <a:lnTo>
                  <a:pt x="18" y="1"/>
                </a:lnTo>
                <a:lnTo>
                  <a:pt x="14" y="0"/>
                </a:lnTo>
                <a:lnTo>
                  <a:pt x="7" y="0"/>
                </a:lnTo>
                <a:close/>
                <a:moveTo>
                  <a:pt x="11" y="4"/>
                </a:moveTo>
                <a:lnTo>
                  <a:pt x="14" y="4"/>
                </a:lnTo>
                <a:lnTo>
                  <a:pt x="14" y="4"/>
                </a:lnTo>
                <a:lnTo>
                  <a:pt x="18" y="4"/>
                </a:lnTo>
                <a:lnTo>
                  <a:pt x="21" y="5"/>
                </a:lnTo>
                <a:lnTo>
                  <a:pt x="22" y="6"/>
                </a:lnTo>
                <a:lnTo>
                  <a:pt x="23" y="10"/>
                </a:lnTo>
                <a:lnTo>
                  <a:pt x="23" y="10"/>
                </a:lnTo>
                <a:lnTo>
                  <a:pt x="22" y="13"/>
                </a:lnTo>
                <a:lnTo>
                  <a:pt x="19" y="16"/>
                </a:lnTo>
                <a:lnTo>
                  <a:pt x="16" y="17"/>
                </a:lnTo>
                <a:lnTo>
                  <a:pt x="12" y="17"/>
                </a:lnTo>
                <a:lnTo>
                  <a:pt x="7" y="17"/>
                </a:lnTo>
                <a:lnTo>
                  <a:pt x="11" y="4"/>
                </a:lnTo>
                <a:close/>
                <a:moveTo>
                  <a:pt x="7" y="19"/>
                </a:moveTo>
                <a:lnTo>
                  <a:pt x="11" y="19"/>
                </a:lnTo>
                <a:lnTo>
                  <a:pt x="11" y="19"/>
                </a:lnTo>
                <a:lnTo>
                  <a:pt x="14" y="21"/>
                </a:lnTo>
                <a:lnTo>
                  <a:pt x="18" y="22"/>
                </a:lnTo>
                <a:lnTo>
                  <a:pt x="19" y="23"/>
                </a:lnTo>
                <a:lnTo>
                  <a:pt x="21" y="27"/>
                </a:lnTo>
                <a:lnTo>
                  <a:pt x="21" y="27"/>
                </a:lnTo>
                <a:lnTo>
                  <a:pt x="19" y="31"/>
                </a:lnTo>
                <a:lnTo>
                  <a:pt x="17" y="33"/>
                </a:lnTo>
                <a:lnTo>
                  <a:pt x="13" y="34"/>
                </a:lnTo>
                <a:lnTo>
                  <a:pt x="7" y="35"/>
                </a:lnTo>
                <a:lnTo>
                  <a:pt x="3" y="35"/>
                </a:lnTo>
                <a:lnTo>
                  <a:pt x="7" y="19"/>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7" name="Freeform 33"/>
          <p:cNvSpPr>
            <a:spLocks/>
          </p:cNvSpPr>
          <p:nvPr/>
        </p:nvSpPr>
        <p:spPr bwMode="auto">
          <a:xfrm>
            <a:off x="3776663" y="3492501"/>
            <a:ext cx="20637" cy="65088"/>
          </a:xfrm>
          <a:custGeom>
            <a:avLst/>
            <a:gdLst>
              <a:gd name="T0" fmla="*/ 0 w 13"/>
              <a:gd name="T1" fmla="*/ 41 h 41"/>
              <a:gd name="T2" fmla="*/ 4 w 13"/>
              <a:gd name="T3" fmla="*/ 41 h 41"/>
              <a:gd name="T4" fmla="*/ 13 w 13"/>
              <a:gd name="T5" fmla="*/ 0 h 41"/>
              <a:gd name="T6" fmla="*/ 9 w 13"/>
              <a:gd name="T7" fmla="*/ 0 h 41"/>
              <a:gd name="T8" fmla="*/ 0 w 13"/>
              <a:gd name="T9" fmla="*/ 41 h 41"/>
            </a:gdLst>
            <a:ahLst/>
            <a:cxnLst>
              <a:cxn ang="0">
                <a:pos x="T0" y="T1"/>
              </a:cxn>
              <a:cxn ang="0">
                <a:pos x="T2" y="T3"/>
              </a:cxn>
              <a:cxn ang="0">
                <a:pos x="T4" y="T5"/>
              </a:cxn>
              <a:cxn ang="0">
                <a:pos x="T6" y="T7"/>
              </a:cxn>
              <a:cxn ang="0">
                <a:pos x="T8" y="T9"/>
              </a:cxn>
            </a:cxnLst>
            <a:rect l="0" t="0" r="r" b="b"/>
            <a:pathLst>
              <a:path w="13" h="41">
                <a:moveTo>
                  <a:pt x="0" y="41"/>
                </a:moveTo>
                <a:lnTo>
                  <a:pt x="4" y="41"/>
                </a:lnTo>
                <a:lnTo>
                  <a:pt x="13" y="0"/>
                </a:lnTo>
                <a:lnTo>
                  <a:pt x="9" y="0"/>
                </a:lnTo>
                <a:lnTo>
                  <a:pt x="0" y="41"/>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8" name="Freeform 34"/>
          <p:cNvSpPr>
            <a:spLocks noEditPoints="1"/>
          </p:cNvSpPr>
          <p:nvPr/>
        </p:nvSpPr>
        <p:spPr bwMode="auto">
          <a:xfrm>
            <a:off x="3824288" y="3513138"/>
            <a:ext cx="36512" cy="44450"/>
          </a:xfrm>
          <a:custGeom>
            <a:avLst/>
            <a:gdLst>
              <a:gd name="T0" fmla="*/ 19 w 23"/>
              <a:gd name="T1" fmla="*/ 14 h 28"/>
              <a:gd name="T2" fmla="*/ 16 w 23"/>
              <a:gd name="T3" fmla="*/ 23 h 28"/>
              <a:gd name="T4" fmla="*/ 8 w 23"/>
              <a:gd name="T5" fmla="*/ 25 h 28"/>
              <a:gd name="T6" fmla="*/ 6 w 23"/>
              <a:gd name="T7" fmla="*/ 25 h 28"/>
              <a:gd name="T8" fmla="*/ 3 w 23"/>
              <a:gd name="T9" fmla="*/ 23 h 28"/>
              <a:gd name="T10" fmla="*/ 3 w 23"/>
              <a:gd name="T11" fmla="*/ 21 h 28"/>
              <a:gd name="T12" fmla="*/ 6 w 23"/>
              <a:gd name="T13" fmla="*/ 16 h 28"/>
              <a:gd name="T14" fmla="*/ 14 w 23"/>
              <a:gd name="T15" fmla="*/ 14 h 28"/>
              <a:gd name="T16" fmla="*/ 19 w 23"/>
              <a:gd name="T17" fmla="*/ 14 h 28"/>
              <a:gd name="T18" fmla="*/ 18 w 23"/>
              <a:gd name="T19" fmla="*/ 23 h 28"/>
              <a:gd name="T20" fmla="*/ 18 w 23"/>
              <a:gd name="T21" fmla="*/ 23 h 28"/>
              <a:gd name="T22" fmla="*/ 21 w 23"/>
              <a:gd name="T23" fmla="*/ 28 h 28"/>
              <a:gd name="T24" fmla="*/ 21 w 23"/>
              <a:gd name="T25" fmla="*/ 23 h 28"/>
              <a:gd name="T26" fmla="*/ 22 w 23"/>
              <a:gd name="T27" fmla="*/ 17 h 28"/>
              <a:gd name="T28" fmla="*/ 23 w 23"/>
              <a:gd name="T29" fmla="*/ 8 h 28"/>
              <a:gd name="T30" fmla="*/ 21 w 23"/>
              <a:gd name="T31" fmla="*/ 2 h 28"/>
              <a:gd name="T32" fmla="*/ 13 w 23"/>
              <a:gd name="T33" fmla="*/ 0 h 28"/>
              <a:gd name="T34" fmla="*/ 6 w 23"/>
              <a:gd name="T35" fmla="*/ 1 h 28"/>
              <a:gd name="T36" fmla="*/ 6 w 23"/>
              <a:gd name="T37" fmla="*/ 5 h 28"/>
              <a:gd name="T38" fmla="*/ 13 w 23"/>
              <a:gd name="T39" fmla="*/ 2 h 28"/>
              <a:gd name="T40" fmla="*/ 16 w 23"/>
              <a:gd name="T41" fmla="*/ 3 h 28"/>
              <a:gd name="T42" fmla="*/ 19 w 23"/>
              <a:gd name="T43" fmla="*/ 6 h 28"/>
              <a:gd name="T44" fmla="*/ 19 w 23"/>
              <a:gd name="T45" fmla="*/ 8 h 28"/>
              <a:gd name="T46" fmla="*/ 19 w 23"/>
              <a:gd name="T47" fmla="*/ 12 h 28"/>
              <a:gd name="T48" fmla="*/ 14 w 23"/>
              <a:gd name="T49" fmla="*/ 12 h 28"/>
              <a:gd name="T50" fmla="*/ 3 w 23"/>
              <a:gd name="T51" fmla="*/ 14 h 28"/>
              <a:gd name="T52" fmla="*/ 0 w 23"/>
              <a:gd name="T53" fmla="*/ 21 h 28"/>
              <a:gd name="T54" fmla="*/ 0 w 23"/>
              <a:gd name="T55" fmla="*/ 24 h 28"/>
              <a:gd name="T56" fmla="*/ 5 w 23"/>
              <a:gd name="T57" fmla="*/ 28 h 28"/>
              <a:gd name="T58" fmla="*/ 8 w 23"/>
              <a:gd name="T59" fmla="*/ 28 h 28"/>
              <a:gd name="T60" fmla="*/ 13 w 23"/>
              <a:gd name="T61" fmla="*/ 27 h 28"/>
              <a:gd name="T62" fmla="*/ 18 w 23"/>
              <a:gd name="T63" fmla="*/ 2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 h="28">
                <a:moveTo>
                  <a:pt x="19" y="14"/>
                </a:moveTo>
                <a:lnTo>
                  <a:pt x="19" y="14"/>
                </a:lnTo>
                <a:lnTo>
                  <a:pt x="18" y="19"/>
                </a:lnTo>
                <a:lnTo>
                  <a:pt x="16" y="23"/>
                </a:lnTo>
                <a:lnTo>
                  <a:pt x="12" y="24"/>
                </a:lnTo>
                <a:lnTo>
                  <a:pt x="8" y="25"/>
                </a:lnTo>
                <a:lnTo>
                  <a:pt x="8" y="25"/>
                </a:lnTo>
                <a:lnTo>
                  <a:pt x="6" y="25"/>
                </a:lnTo>
                <a:lnTo>
                  <a:pt x="5" y="24"/>
                </a:lnTo>
                <a:lnTo>
                  <a:pt x="3" y="23"/>
                </a:lnTo>
                <a:lnTo>
                  <a:pt x="3" y="21"/>
                </a:lnTo>
                <a:lnTo>
                  <a:pt x="3" y="21"/>
                </a:lnTo>
                <a:lnTo>
                  <a:pt x="3" y="18"/>
                </a:lnTo>
                <a:lnTo>
                  <a:pt x="6" y="16"/>
                </a:lnTo>
                <a:lnTo>
                  <a:pt x="10" y="14"/>
                </a:lnTo>
                <a:lnTo>
                  <a:pt x="14" y="14"/>
                </a:lnTo>
                <a:lnTo>
                  <a:pt x="14" y="14"/>
                </a:lnTo>
                <a:lnTo>
                  <a:pt x="19" y="14"/>
                </a:lnTo>
                <a:lnTo>
                  <a:pt x="19" y="14"/>
                </a:lnTo>
                <a:close/>
                <a:moveTo>
                  <a:pt x="18" y="23"/>
                </a:moveTo>
                <a:lnTo>
                  <a:pt x="18" y="23"/>
                </a:lnTo>
                <a:lnTo>
                  <a:pt x="18" y="23"/>
                </a:lnTo>
                <a:lnTo>
                  <a:pt x="17" y="28"/>
                </a:lnTo>
                <a:lnTo>
                  <a:pt x="21" y="28"/>
                </a:lnTo>
                <a:lnTo>
                  <a:pt x="21" y="28"/>
                </a:lnTo>
                <a:lnTo>
                  <a:pt x="21" y="23"/>
                </a:lnTo>
                <a:lnTo>
                  <a:pt x="22" y="17"/>
                </a:lnTo>
                <a:lnTo>
                  <a:pt x="22" y="17"/>
                </a:lnTo>
                <a:lnTo>
                  <a:pt x="23" y="8"/>
                </a:lnTo>
                <a:lnTo>
                  <a:pt x="23" y="8"/>
                </a:lnTo>
                <a:lnTo>
                  <a:pt x="23" y="5"/>
                </a:lnTo>
                <a:lnTo>
                  <a:pt x="21" y="2"/>
                </a:lnTo>
                <a:lnTo>
                  <a:pt x="18" y="1"/>
                </a:lnTo>
                <a:lnTo>
                  <a:pt x="13" y="0"/>
                </a:lnTo>
                <a:lnTo>
                  <a:pt x="13" y="0"/>
                </a:lnTo>
                <a:lnTo>
                  <a:pt x="6" y="1"/>
                </a:lnTo>
                <a:lnTo>
                  <a:pt x="6" y="5"/>
                </a:lnTo>
                <a:lnTo>
                  <a:pt x="6" y="5"/>
                </a:lnTo>
                <a:lnTo>
                  <a:pt x="10" y="3"/>
                </a:lnTo>
                <a:lnTo>
                  <a:pt x="13" y="2"/>
                </a:lnTo>
                <a:lnTo>
                  <a:pt x="13" y="2"/>
                </a:lnTo>
                <a:lnTo>
                  <a:pt x="16" y="3"/>
                </a:lnTo>
                <a:lnTo>
                  <a:pt x="18" y="5"/>
                </a:lnTo>
                <a:lnTo>
                  <a:pt x="19" y="6"/>
                </a:lnTo>
                <a:lnTo>
                  <a:pt x="19" y="8"/>
                </a:lnTo>
                <a:lnTo>
                  <a:pt x="19" y="8"/>
                </a:lnTo>
                <a:lnTo>
                  <a:pt x="19" y="12"/>
                </a:lnTo>
                <a:lnTo>
                  <a:pt x="19" y="12"/>
                </a:lnTo>
                <a:lnTo>
                  <a:pt x="14" y="12"/>
                </a:lnTo>
                <a:lnTo>
                  <a:pt x="14" y="12"/>
                </a:lnTo>
                <a:lnTo>
                  <a:pt x="8" y="12"/>
                </a:lnTo>
                <a:lnTo>
                  <a:pt x="3" y="14"/>
                </a:lnTo>
                <a:lnTo>
                  <a:pt x="1" y="17"/>
                </a:lnTo>
                <a:lnTo>
                  <a:pt x="0" y="21"/>
                </a:lnTo>
                <a:lnTo>
                  <a:pt x="0" y="21"/>
                </a:lnTo>
                <a:lnTo>
                  <a:pt x="0" y="24"/>
                </a:lnTo>
                <a:lnTo>
                  <a:pt x="2" y="27"/>
                </a:lnTo>
                <a:lnTo>
                  <a:pt x="5" y="28"/>
                </a:lnTo>
                <a:lnTo>
                  <a:pt x="8" y="28"/>
                </a:lnTo>
                <a:lnTo>
                  <a:pt x="8" y="28"/>
                </a:lnTo>
                <a:lnTo>
                  <a:pt x="11" y="28"/>
                </a:lnTo>
                <a:lnTo>
                  <a:pt x="13" y="27"/>
                </a:lnTo>
                <a:lnTo>
                  <a:pt x="18" y="23"/>
                </a:lnTo>
                <a:lnTo>
                  <a:pt x="18" y="23"/>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9" name="Freeform 35"/>
          <p:cNvSpPr>
            <a:spLocks/>
          </p:cNvSpPr>
          <p:nvPr/>
        </p:nvSpPr>
        <p:spPr bwMode="auto">
          <a:xfrm>
            <a:off x="3895725" y="3513138"/>
            <a:ext cx="34925" cy="44450"/>
          </a:xfrm>
          <a:custGeom>
            <a:avLst/>
            <a:gdLst>
              <a:gd name="T0" fmla="*/ 22 w 22"/>
              <a:gd name="T1" fmla="*/ 1 h 28"/>
              <a:gd name="T2" fmla="*/ 22 w 22"/>
              <a:gd name="T3" fmla="*/ 1 h 28"/>
              <a:gd name="T4" fmla="*/ 16 w 22"/>
              <a:gd name="T5" fmla="*/ 0 h 28"/>
              <a:gd name="T6" fmla="*/ 16 w 22"/>
              <a:gd name="T7" fmla="*/ 0 h 28"/>
              <a:gd name="T8" fmla="*/ 9 w 22"/>
              <a:gd name="T9" fmla="*/ 1 h 28"/>
              <a:gd name="T10" fmla="*/ 5 w 22"/>
              <a:gd name="T11" fmla="*/ 5 h 28"/>
              <a:gd name="T12" fmla="*/ 1 w 22"/>
              <a:gd name="T13" fmla="*/ 11 h 28"/>
              <a:gd name="T14" fmla="*/ 0 w 22"/>
              <a:gd name="T15" fmla="*/ 17 h 28"/>
              <a:gd name="T16" fmla="*/ 0 w 22"/>
              <a:gd name="T17" fmla="*/ 17 h 28"/>
              <a:gd name="T18" fmla="*/ 1 w 22"/>
              <a:gd name="T19" fmla="*/ 22 h 28"/>
              <a:gd name="T20" fmla="*/ 4 w 22"/>
              <a:gd name="T21" fmla="*/ 25 h 28"/>
              <a:gd name="T22" fmla="*/ 8 w 22"/>
              <a:gd name="T23" fmla="*/ 28 h 28"/>
              <a:gd name="T24" fmla="*/ 12 w 22"/>
              <a:gd name="T25" fmla="*/ 28 h 28"/>
              <a:gd name="T26" fmla="*/ 12 w 22"/>
              <a:gd name="T27" fmla="*/ 28 h 28"/>
              <a:gd name="T28" fmla="*/ 17 w 22"/>
              <a:gd name="T29" fmla="*/ 28 h 28"/>
              <a:gd name="T30" fmla="*/ 19 w 22"/>
              <a:gd name="T31" fmla="*/ 24 h 28"/>
              <a:gd name="T32" fmla="*/ 19 w 22"/>
              <a:gd name="T33" fmla="*/ 24 h 28"/>
              <a:gd name="T34" fmla="*/ 15 w 22"/>
              <a:gd name="T35" fmla="*/ 25 h 28"/>
              <a:gd name="T36" fmla="*/ 12 w 22"/>
              <a:gd name="T37" fmla="*/ 25 h 28"/>
              <a:gd name="T38" fmla="*/ 12 w 22"/>
              <a:gd name="T39" fmla="*/ 25 h 28"/>
              <a:gd name="T40" fmla="*/ 9 w 22"/>
              <a:gd name="T41" fmla="*/ 24 h 28"/>
              <a:gd name="T42" fmla="*/ 6 w 22"/>
              <a:gd name="T43" fmla="*/ 23 h 28"/>
              <a:gd name="T44" fmla="*/ 5 w 22"/>
              <a:gd name="T45" fmla="*/ 21 h 28"/>
              <a:gd name="T46" fmla="*/ 4 w 22"/>
              <a:gd name="T47" fmla="*/ 17 h 28"/>
              <a:gd name="T48" fmla="*/ 4 w 22"/>
              <a:gd name="T49" fmla="*/ 17 h 28"/>
              <a:gd name="T50" fmla="*/ 5 w 22"/>
              <a:gd name="T51" fmla="*/ 12 h 28"/>
              <a:gd name="T52" fmla="*/ 8 w 22"/>
              <a:gd name="T53" fmla="*/ 7 h 28"/>
              <a:gd name="T54" fmla="*/ 11 w 22"/>
              <a:gd name="T55" fmla="*/ 5 h 28"/>
              <a:gd name="T56" fmla="*/ 16 w 22"/>
              <a:gd name="T57" fmla="*/ 3 h 28"/>
              <a:gd name="T58" fmla="*/ 16 w 22"/>
              <a:gd name="T59" fmla="*/ 3 h 28"/>
              <a:gd name="T60" fmla="*/ 19 w 22"/>
              <a:gd name="T61" fmla="*/ 3 h 28"/>
              <a:gd name="T62" fmla="*/ 21 w 22"/>
              <a:gd name="T63" fmla="*/ 5 h 28"/>
              <a:gd name="T64" fmla="*/ 22 w 22"/>
              <a:gd name="T65"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 h="28">
                <a:moveTo>
                  <a:pt x="22" y="1"/>
                </a:moveTo>
                <a:lnTo>
                  <a:pt x="22" y="1"/>
                </a:lnTo>
                <a:lnTo>
                  <a:pt x="16" y="0"/>
                </a:lnTo>
                <a:lnTo>
                  <a:pt x="16" y="0"/>
                </a:lnTo>
                <a:lnTo>
                  <a:pt x="9" y="1"/>
                </a:lnTo>
                <a:lnTo>
                  <a:pt x="5" y="5"/>
                </a:lnTo>
                <a:lnTo>
                  <a:pt x="1" y="11"/>
                </a:lnTo>
                <a:lnTo>
                  <a:pt x="0" y="17"/>
                </a:lnTo>
                <a:lnTo>
                  <a:pt x="0" y="17"/>
                </a:lnTo>
                <a:lnTo>
                  <a:pt x="1" y="22"/>
                </a:lnTo>
                <a:lnTo>
                  <a:pt x="4" y="25"/>
                </a:lnTo>
                <a:lnTo>
                  <a:pt x="8" y="28"/>
                </a:lnTo>
                <a:lnTo>
                  <a:pt x="12" y="28"/>
                </a:lnTo>
                <a:lnTo>
                  <a:pt x="12" y="28"/>
                </a:lnTo>
                <a:lnTo>
                  <a:pt x="17" y="28"/>
                </a:lnTo>
                <a:lnTo>
                  <a:pt x="19" y="24"/>
                </a:lnTo>
                <a:lnTo>
                  <a:pt x="19" y="24"/>
                </a:lnTo>
                <a:lnTo>
                  <a:pt x="15" y="25"/>
                </a:lnTo>
                <a:lnTo>
                  <a:pt x="12" y="25"/>
                </a:lnTo>
                <a:lnTo>
                  <a:pt x="12" y="25"/>
                </a:lnTo>
                <a:lnTo>
                  <a:pt x="9" y="24"/>
                </a:lnTo>
                <a:lnTo>
                  <a:pt x="6" y="23"/>
                </a:lnTo>
                <a:lnTo>
                  <a:pt x="5" y="21"/>
                </a:lnTo>
                <a:lnTo>
                  <a:pt x="4" y="17"/>
                </a:lnTo>
                <a:lnTo>
                  <a:pt x="4" y="17"/>
                </a:lnTo>
                <a:lnTo>
                  <a:pt x="5" y="12"/>
                </a:lnTo>
                <a:lnTo>
                  <a:pt x="8" y="7"/>
                </a:lnTo>
                <a:lnTo>
                  <a:pt x="11" y="5"/>
                </a:lnTo>
                <a:lnTo>
                  <a:pt x="16" y="3"/>
                </a:lnTo>
                <a:lnTo>
                  <a:pt x="16" y="3"/>
                </a:lnTo>
                <a:lnTo>
                  <a:pt x="19" y="3"/>
                </a:lnTo>
                <a:lnTo>
                  <a:pt x="21" y="5"/>
                </a:lnTo>
                <a:lnTo>
                  <a:pt x="22" y="1"/>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0" name="Freeform 36"/>
          <p:cNvSpPr>
            <a:spLocks/>
          </p:cNvSpPr>
          <p:nvPr/>
        </p:nvSpPr>
        <p:spPr bwMode="auto">
          <a:xfrm>
            <a:off x="3957638" y="3492501"/>
            <a:ext cx="42862" cy="65088"/>
          </a:xfrm>
          <a:custGeom>
            <a:avLst/>
            <a:gdLst>
              <a:gd name="T0" fmla="*/ 8 w 27"/>
              <a:gd name="T1" fmla="*/ 26 h 41"/>
              <a:gd name="T2" fmla="*/ 8 w 27"/>
              <a:gd name="T3" fmla="*/ 26 h 41"/>
              <a:gd name="T4" fmla="*/ 8 w 27"/>
              <a:gd name="T5" fmla="*/ 26 h 41"/>
              <a:gd name="T6" fmla="*/ 19 w 27"/>
              <a:gd name="T7" fmla="*/ 41 h 41"/>
              <a:gd name="T8" fmla="*/ 23 w 27"/>
              <a:gd name="T9" fmla="*/ 41 h 41"/>
              <a:gd name="T10" fmla="*/ 10 w 27"/>
              <a:gd name="T11" fmla="*/ 26 h 41"/>
              <a:gd name="T12" fmla="*/ 27 w 27"/>
              <a:gd name="T13" fmla="*/ 14 h 41"/>
              <a:gd name="T14" fmla="*/ 23 w 27"/>
              <a:gd name="T15" fmla="*/ 14 h 41"/>
              <a:gd name="T16" fmla="*/ 23 w 27"/>
              <a:gd name="T17" fmla="*/ 14 h 41"/>
              <a:gd name="T18" fmla="*/ 8 w 27"/>
              <a:gd name="T19" fmla="*/ 25 h 41"/>
              <a:gd name="T20" fmla="*/ 8 w 27"/>
              <a:gd name="T21" fmla="*/ 25 h 41"/>
              <a:gd name="T22" fmla="*/ 13 w 27"/>
              <a:gd name="T23" fmla="*/ 0 h 41"/>
              <a:gd name="T24" fmla="*/ 9 w 27"/>
              <a:gd name="T25" fmla="*/ 0 h 41"/>
              <a:gd name="T26" fmla="*/ 0 w 27"/>
              <a:gd name="T27" fmla="*/ 41 h 41"/>
              <a:gd name="T28" fmla="*/ 4 w 27"/>
              <a:gd name="T29" fmla="*/ 41 h 41"/>
              <a:gd name="T30" fmla="*/ 8 w 27"/>
              <a:gd name="T31" fmla="*/ 2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1">
                <a:moveTo>
                  <a:pt x="8" y="26"/>
                </a:moveTo>
                <a:lnTo>
                  <a:pt x="8" y="26"/>
                </a:lnTo>
                <a:lnTo>
                  <a:pt x="8" y="26"/>
                </a:lnTo>
                <a:lnTo>
                  <a:pt x="19" y="41"/>
                </a:lnTo>
                <a:lnTo>
                  <a:pt x="23" y="41"/>
                </a:lnTo>
                <a:lnTo>
                  <a:pt x="10" y="26"/>
                </a:lnTo>
                <a:lnTo>
                  <a:pt x="27" y="14"/>
                </a:lnTo>
                <a:lnTo>
                  <a:pt x="23" y="14"/>
                </a:lnTo>
                <a:lnTo>
                  <a:pt x="23" y="14"/>
                </a:lnTo>
                <a:lnTo>
                  <a:pt x="8" y="25"/>
                </a:lnTo>
                <a:lnTo>
                  <a:pt x="8" y="25"/>
                </a:lnTo>
                <a:lnTo>
                  <a:pt x="13" y="0"/>
                </a:lnTo>
                <a:lnTo>
                  <a:pt x="9" y="0"/>
                </a:lnTo>
                <a:lnTo>
                  <a:pt x="0" y="41"/>
                </a:lnTo>
                <a:lnTo>
                  <a:pt x="4" y="41"/>
                </a:lnTo>
                <a:lnTo>
                  <a:pt x="8" y="26"/>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1" name="Freeform 37"/>
          <p:cNvSpPr>
            <a:spLocks/>
          </p:cNvSpPr>
          <p:nvPr/>
        </p:nvSpPr>
        <p:spPr bwMode="auto">
          <a:xfrm>
            <a:off x="4071938" y="3497263"/>
            <a:ext cx="39687" cy="61913"/>
          </a:xfrm>
          <a:custGeom>
            <a:avLst/>
            <a:gdLst>
              <a:gd name="T0" fmla="*/ 25 w 25"/>
              <a:gd name="T1" fmla="*/ 1 h 39"/>
              <a:gd name="T2" fmla="*/ 25 w 25"/>
              <a:gd name="T3" fmla="*/ 1 h 39"/>
              <a:gd name="T4" fmla="*/ 22 w 25"/>
              <a:gd name="T5" fmla="*/ 0 h 39"/>
              <a:gd name="T6" fmla="*/ 17 w 25"/>
              <a:gd name="T7" fmla="*/ 0 h 39"/>
              <a:gd name="T8" fmla="*/ 17 w 25"/>
              <a:gd name="T9" fmla="*/ 0 h 39"/>
              <a:gd name="T10" fmla="*/ 12 w 25"/>
              <a:gd name="T11" fmla="*/ 0 h 39"/>
              <a:gd name="T12" fmla="*/ 8 w 25"/>
              <a:gd name="T13" fmla="*/ 2 h 39"/>
              <a:gd name="T14" fmla="*/ 6 w 25"/>
              <a:gd name="T15" fmla="*/ 6 h 39"/>
              <a:gd name="T16" fmla="*/ 5 w 25"/>
              <a:gd name="T17" fmla="*/ 10 h 39"/>
              <a:gd name="T18" fmla="*/ 5 w 25"/>
              <a:gd name="T19" fmla="*/ 10 h 39"/>
              <a:gd name="T20" fmla="*/ 5 w 25"/>
              <a:gd name="T21" fmla="*/ 12 h 39"/>
              <a:gd name="T22" fmla="*/ 6 w 25"/>
              <a:gd name="T23" fmla="*/ 15 h 39"/>
              <a:gd name="T24" fmla="*/ 8 w 25"/>
              <a:gd name="T25" fmla="*/ 17 h 39"/>
              <a:gd name="T26" fmla="*/ 12 w 25"/>
              <a:gd name="T27" fmla="*/ 19 h 39"/>
              <a:gd name="T28" fmla="*/ 12 w 25"/>
              <a:gd name="T29" fmla="*/ 19 h 39"/>
              <a:gd name="T30" fmla="*/ 17 w 25"/>
              <a:gd name="T31" fmla="*/ 23 h 39"/>
              <a:gd name="T32" fmla="*/ 18 w 25"/>
              <a:gd name="T33" fmla="*/ 26 h 39"/>
              <a:gd name="T34" fmla="*/ 18 w 25"/>
              <a:gd name="T35" fmla="*/ 27 h 39"/>
              <a:gd name="T36" fmla="*/ 18 w 25"/>
              <a:gd name="T37" fmla="*/ 27 h 39"/>
              <a:gd name="T38" fmla="*/ 18 w 25"/>
              <a:gd name="T39" fmla="*/ 31 h 39"/>
              <a:gd name="T40" fmla="*/ 16 w 25"/>
              <a:gd name="T41" fmla="*/ 33 h 39"/>
              <a:gd name="T42" fmla="*/ 13 w 25"/>
              <a:gd name="T43" fmla="*/ 34 h 39"/>
              <a:gd name="T44" fmla="*/ 8 w 25"/>
              <a:gd name="T45" fmla="*/ 35 h 39"/>
              <a:gd name="T46" fmla="*/ 8 w 25"/>
              <a:gd name="T47" fmla="*/ 35 h 39"/>
              <a:gd name="T48" fmla="*/ 5 w 25"/>
              <a:gd name="T49" fmla="*/ 34 h 39"/>
              <a:gd name="T50" fmla="*/ 0 w 25"/>
              <a:gd name="T51" fmla="*/ 33 h 39"/>
              <a:gd name="T52" fmla="*/ 0 w 25"/>
              <a:gd name="T53" fmla="*/ 37 h 39"/>
              <a:gd name="T54" fmla="*/ 0 w 25"/>
              <a:gd name="T55" fmla="*/ 37 h 39"/>
              <a:gd name="T56" fmla="*/ 3 w 25"/>
              <a:gd name="T57" fmla="*/ 38 h 39"/>
              <a:gd name="T58" fmla="*/ 8 w 25"/>
              <a:gd name="T59" fmla="*/ 39 h 39"/>
              <a:gd name="T60" fmla="*/ 8 w 25"/>
              <a:gd name="T61" fmla="*/ 39 h 39"/>
              <a:gd name="T62" fmla="*/ 14 w 25"/>
              <a:gd name="T63" fmla="*/ 38 h 39"/>
              <a:gd name="T64" fmla="*/ 18 w 25"/>
              <a:gd name="T65" fmla="*/ 35 h 39"/>
              <a:gd name="T66" fmla="*/ 21 w 25"/>
              <a:gd name="T67" fmla="*/ 32 h 39"/>
              <a:gd name="T68" fmla="*/ 22 w 25"/>
              <a:gd name="T69" fmla="*/ 27 h 39"/>
              <a:gd name="T70" fmla="*/ 22 w 25"/>
              <a:gd name="T71" fmla="*/ 27 h 39"/>
              <a:gd name="T72" fmla="*/ 22 w 25"/>
              <a:gd name="T73" fmla="*/ 24 h 39"/>
              <a:gd name="T74" fmla="*/ 21 w 25"/>
              <a:gd name="T75" fmla="*/ 22 h 39"/>
              <a:gd name="T76" fmla="*/ 18 w 25"/>
              <a:gd name="T77" fmla="*/ 19 h 39"/>
              <a:gd name="T78" fmla="*/ 14 w 25"/>
              <a:gd name="T79" fmla="*/ 17 h 39"/>
              <a:gd name="T80" fmla="*/ 14 w 25"/>
              <a:gd name="T81" fmla="*/ 17 h 39"/>
              <a:gd name="T82" fmla="*/ 9 w 25"/>
              <a:gd name="T83" fmla="*/ 13 h 39"/>
              <a:gd name="T84" fmla="*/ 8 w 25"/>
              <a:gd name="T85" fmla="*/ 10 h 39"/>
              <a:gd name="T86" fmla="*/ 8 w 25"/>
              <a:gd name="T87" fmla="*/ 10 h 39"/>
              <a:gd name="T88" fmla="*/ 9 w 25"/>
              <a:gd name="T89" fmla="*/ 7 h 39"/>
              <a:gd name="T90" fmla="*/ 11 w 25"/>
              <a:gd name="T91" fmla="*/ 5 h 39"/>
              <a:gd name="T92" fmla="*/ 13 w 25"/>
              <a:gd name="T93" fmla="*/ 4 h 39"/>
              <a:gd name="T94" fmla="*/ 17 w 25"/>
              <a:gd name="T95" fmla="*/ 2 h 39"/>
              <a:gd name="T96" fmla="*/ 17 w 25"/>
              <a:gd name="T97" fmla="*/ 2 h 39"/>
              <a:gd name="T98" fmla="*/ 21 w 25"/>
              <a:gd name="T99" fmla="*/ 4 h 39"/>
              <a:gd name="T100" fmla="*/ 24 w 25"/>
              <a:gd name="T101" fmla="*/ 5 h 39"/>
              <a:gd name="T102" fmla="*/ 25 w 25"/>
              <a:gd name="T103"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 h="39">
                <a:moveTo>
                  <a:pt x="25" y="1"/>
                </a:moveTo>
                <a:lnTo>
                  <a:pt x="25" y="1"/>
                </a:lnTo>
                <a:lnTo>
                  <a:pt x="22" y="0"/>
                </a:lnTo>
                <a:lnTo>
                  <a:pt x="17" y="0"/>
                </a:lnTo>
                <a:lnTo>
                  <a:pt x="17" y="0"/>
                </a:lnTo>
                <a:lnTo>
                  <a:pt x="12" y="0"/>
                </a:lnTo>
                <a:lnTo>
                  <a:pt x="8" y="2"/>
                </a:lnTo>
                <a:lnTo>
                  <a:pt x="6" y="6"/>
                </a:lnTo>
                <a:lnTo>
                  <a:pt x="5" y="10"/>
                </a:lnTo>
                <a:lnTo>
                  <a:pt x="5" y="10"/>
                </a:lnTo>
                <a:lnTo>
                  <a:pt x="5" y="12"/>
                </a:lnTo>
                <a:lnTo>
                  <a:pt x="6" y="15"/>
                </a:lnTo>
                <a:lnTo>
                  <a:pt x="8" y="17"/>
                </a:lnTo>
                <a:lnTo>
                  <a:pt x="12" y="19"/>
                </a:lnTo>
                <a:lnTo>
                  <a:pt x="12" y="19"/>
                </a:lnTo>
                <a:lnTo>
                  <a:pt x="17" y="23"/>
                </a:lnTo>
                <a:lnTo>
                  <a:pt x="18" y="26"/>
                </a:lnTo>
                <a:lnTo>
                  <a:pt x="18" y="27"/>
                </a:lnTo>
                <a:lnTo>
                  <a:pt x="18" y="27"/>
                </a:lnTo>
                <a:lnTo>
                  <a:pt x="18" y="31"/>
                </a:lnTo>
                <a:lnTo>
                  <a:pt x="16" y="33"/>
                </a:lnTo>
                <a:lnTo>
                  <a:pt x="13" y="34"/>
                </a:lnTo>
                <a:lnTo>
                  <a:pt x="8" y="35"/>
                </a:lnTo>
                <a:lnTo>
                  <a:pt x="8" y="35"/>
                </a:lnTo>
                <a:lnTo>
                  <a:pt x="5" y="34"/>
                </a:lnTo>
                <a:lnTo>
                  <a:pt x="0" y="33"/>
                </a:lnTo>
                <a:lnTo>
                  <a:pt x="0" y="37"/>
                </a:lnTo>
                <a:lnTo>
                  <a:pt x="0" y="37"/>
                </a:lnTo>
                <a:lnTo>
                  <a:pt x="3" y="38"/>
                </a:lnTo>
                <a:lnTo>
                  <a:pt x="8" y="39"/>
                </a:lnTo>
                <a:lnTo>
                  <a:pt x="8" y="39"/>
                </a:lnTo>
                <a:lnTo>
                  <a:pt x="14" y="38"/>
                </a:lnTo>
                <a:lnTo>
                  <a:pt x="18" y="35"/>
                </a:lnTo>
                <a:lnTo>
                  <a:pt x="21" y="32"/>
                </a:lnTo>
                <a:lnTo>
                  <a:pt x="22" y="27"/>
                </a:lnTo>
                <a:lnTo>
                  <a:pt x="22" y="27"/>
                </a:lnTo>
                <a:lnTo>
                  <a:pt x="22" y="24"/>
                </a:lnTo>
                <a:lnTo>
                  <a:pt x="21" y="22"/>
                </a:lnTo>
                <a:lnTo>
                  <a:pt x="18" y="19"/>
                </a:lnTo>
                <a:lnTo>
                  <a:pt x="14" y="17"/>
                </a:lnTo>
                <a:lnTo>
                  <a:pt x="14" y="17"/>
                </a:lnTo>
                <a:lnTo>
                  <a:pt x="9" y="13"/>
                </a:lnTo>
                <a:lnTo>
                  <a:pt x="8" y="10"/>
                </a:lnTo>
                <a:lnTo>
                  <a:pt x="8" y="10"/>
                </a:lnTo>
                <a:lnTo>
                  <a:pt x="9" y="7"/>
                </a:lnTo>
                <a:lnTo>
                  <a:pt x="11" y="5"/>
                </a:lnTo>
                <a:lnTo>
                  <a:pt x="13" y="4"/>
                </a:lnTo>
                <a:lnTo>
                  <a:pt x="17" y="2"/>
                </a:lnTo>
                <a:lnTo>
                  <a:pt x="17" y="2"/>
                </a:lnTo>
                <a:lnTo>
                  <a:pt x="21" y="4"/>
                </a:lnTo>
                <a:lnTo>
                  <a:pt x="24" y="5"/>
                </a:lnTo>
                <a:lnTo>
                  <a:pt x="25" y="1"/>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2" name="Freeform 38"/>
          <p:cNvSpPr>
            <a:spLocks noEditPoints="1"/>
          </p:cNvSpPr>
          <p:nvPr/>
        </p:nvSpPr>
        <p:spPr bwMode="auto">
          <a:xfrm>
            <a:off x="4141788" y="3513138"/>
            <a:ext cx="38100" cy="46038"/>
          </a:xfrm>
          <a:custGeom>
            <a:avLst/>
            <a:gdLst>
              <a:gd name="T0" fmla="*/ 23 w 24"/>
              <a:gd name="T1" fmla="*/ 14 h 29"/>
              <a:gd name="T2" fmla="*/ 23 w 24"/>
              <a:gd name="T3" fmla="*/ 14 h 29"/>
              <a:gd name="T4" fmla="*/ 24 w 24"/>
              <a:gd name="T5" fmla="*/ 11 h 29"/>
              <a:gd name="T6" fmla="*/ 24 w 24"/>
              <a:gd name="T7" fmla="*/ 11 h 29"/>
              <a:gd name="T8" fmla="*/ 23 w 24"/>
              <a:gd name="T9" fmla="*/ 6 h 29"/>
              <a:gd name="T10" fmla="*/ 22 w 24"/>
              <a:gd name="T11" fmla="*/ 3 h 29"/>
              <a:gd name="T12" fmla="*/ 19 w 24"/>
              <a:gd name="T13" fmla="*/ 1 h 29"/>
              <a:gd name="T14" fmla="*/ 15 w 24"/>
              <a:gd name="T15" fmla="*/ 0 h 29"/>
              <a:gd name="T16" fmla="*/ 15 w 24"/>
              <a:gd name="T17" fmla="*/ 0 h 29"/>
              <a:gd name="T18" fmla="*/ 11 w 24"/>
              <a:gd name="T19" fmla="*/ 1 h 29"/>
              <a:gd name="T20" fmla="*/ 8 w 24"/>
              <a:gd name="T21" fmla="*/ 1 h 29"/>
              <a:gd name="T22" fmla="*/ 4 w 24"/>
              <a:gd name="T23" fmla="*/ 5 h 29"/>
              <a:gd name="T24" fmla="*/ 1 w 24"/>
              <a:gd name="T25" fmla="*/ 11 h 29"/>
              <a:gd name="T26" fmla="*/ 0 w 24"/>
              <a:gd name="T27" fmla="*/ 17 h 29"/>
              <a:gd name="T28" fmla="*/ 0 w 24"/>
              <a:gd name="T29" fmla="*/ 17 h 29"/>
              <a:gd name="T30" fmla="*/ 1 w 24"/>
              <a:gd name="T31" fmla="*/ 22 h 29"/>
              <a:gd name="T32" fmla="*/ 4 w 24"/>
              <a:gd name="T33" fmla="*/ 25 h 29"/>
              <a:gd name="T34" fmla="*/ 7 w 24"/>
              <a:gd name="T35" fmla="*/ 28 h 29"/>
              <a:gd name="T36" fmla="*/ 12 w 24"/>
              <a:gd name="T37" fmla="*/ 29 h 29"/>
              <a:gd name="T38" fmla="*/ 12 w 24"/>
              <a:gd name="T39" fmla="*/ 29 h 29"/>
              <a:gd name="T40" fmla="*/ 19 w 24"/>
              <a:gd name="T41" fmla="*/ 28 h 29"/>
              <a:gd name="T42" fmla="*/ 21 w 24"/>
              <a:gd name="T43" fmla="*/ 24 h 29"/>
              <a:gd name="T44" fmla="*/ 21 w 24"/>
              <a:gd name="T45" fmla="*/ 24 h 29"/>
              <a:gd name="T46" fmla="*/ 17 w 24"/>
              <a:gd name="T47" fmla="*/ 25 h 29"/>
              <a:gd name="T48" fmla="*/ 13 w 24"/>
              <a:gd name="T49" fmla="*/ 25 h 29"/>
              <a:gd name="T50" fmla="*/ 13 w 24"/>
              <a:gd name="T51" fmla="*/ 25 h 29"/>
              <a:gd name="T52" fmla="*/ 8 w 24"/>
              <a:gd name="T53" fmla="*/ 25 h 29"/>
              <a:gd name="T54" fmla="*/ 6 w 24"/>
              <a:gd name="T55" fmla="*/ 23 h 29"/>
              <a:gd name="T56" fmla="*/ 5 w 24"/>
              <a:gd name="T57" fmla="*/ 21 h 29"/>
              <a:gd name="T58" fmla="*/ 4 w 24"/>
              <a:gd name="T59" fmla="*/ 17 h 29"/>
              <a:gd name="T60" fmla="*/ 4 w 24"/>
              <a:gd name="T61" fmla="*/ 17 h 29"/>
              <a:gd name="T62" fmla="*/ 4 w 24"/>
              <a:gd name="T63" fmla="*/ 14 h 29"/>
              <a:gd name="T64" fmla="*/ 23 w 24"/>
              <a:gd name="T65" fmla="*/ 14 h 29"/>
              <a:gd name="T66" fmla="*/ 5 w 24"/>
              <a:gd name="T67" fmla="*/ 12 h 29"/>
              <a:gd name="T68" fmla="*/ 5 w 24"/>
              <a:gd name="T69" fmla="*/ 12 h 29"/>
              <a:gd name="T70" fmla="*/ 6 w 24"/>
              <a:gd name="T71" fmla="*/ 8 h 29"/>
              <a:gd name="T72" fmla="*/ 8 w 24"/>
              <a:gd name="T73" fmla="*/ 6 h 29"/>
              <a:gd name="T74" fmla="*/ 11 w 24"/>
              <a:gd name="T75" fmla="*/ 3 h 29"/>
              <a:gd name="T76" fmla="*/ 15 w 24"/>
              <a:gd name="T77" fmla="*/ 2 h 29"/>
              <a:gd name="T78" fmla="*/ 15 w 24"/>
              <a:gd name="T79" fmla="*/ 2 h 29"/>
              <a:gd name="T80" fmla="*/ 17 w 24"/>
              <a:gd name="T81" fmla="*/ 3 h 29"/>
              <a:gd name="T82" fmla="*/ 19 w 24"/>
              <a:gd name="T83" fmla="*/ 5 h 29"/>
              <a:gd name="T84" fmla="*/ 21 w 24"/>
              <a:gd name="T85" fmla="*/ 7 h 29"/>
              <a:gd name="T86" fmla="*/ 21 w 24"/>
              <a:gd name="T87" fmla="*/ 9 h 29"/>
              <a:gd name="T88" fmla="*/ 21 w 24"/>
              <a:gd name="T89" fmla="*/ 9 h 29"/>
              <a:gd name="T90" fmla="*/ 21 w 24"/>
              <a:gd name="T91" fmla="*/ 12 h 29"/>
              <a:gd name="T92" fmla="*/ 5 w 24"/>
              <a:gd name="T93" fmla="*/ 1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 h="29">
                <a:moveTo>
                  <a:pt x="23" y="14"/>
                </a:moveTo>
                <a:lnTo>
                  <a:pt x="23" y="14"/>
                </a:lnTo>
                <a:lnTo>
                  <a:pt x="24" y="11"/>
                </a:lnTo>
                <a:lnTo>
                  <a:pt x="24" y="11"/>
                </a:lnTo>
                <a:lnTo>
                  <a:pt x="23" y="6"/>
                </a:lnTo>
                <a:lnTo>
                  <a:pt x="22" y="3"/>
                </a:lnTo>
                <a:lnTo>
                  <a:pt x="19" y="1"/>
                </a:lnTo>
                <a:lnTo>
                  <a:pt x="15" y="0"/>
                </a:lnTo>
                <a:lnTo>
                  <a:pt x="15" y="0"/>
                </a:lnTo>
                <a:lnTo>
                  <a:pt x="11" y="1"/>
                </a:lnTo>
                <a:lnTo>
                  <a:pt x="8" y="1"/>
                </a:lnTo>
                <a:lnTo>
                  <a:pt x="4" y="5"/>
                </a:lnTo>
                <a:lnTo>
                  <a:pt x="1" y="11"/>
                </a:lnTo>
                <a:lnTo>
                  <a:pt x="0" y="17"/>
                </a:lnTo>
                <a:lnTo>
                  <a:pt x="0" y="17"/>
                </a:lnTo>
                <a:lnTo>
                  <a:pt x="1" y="22"/>
                </a:lnTo>
                <a:lnTo>
                  <a:pt x="4" y="25"/>
                </a:lnTo>
                <a:lnTo>
                  <a:pt x="7" y="28"/>
                </a:lnTo>
                <a:lnTo>
                  <a:pt x="12" y="29"/>
                </a:lnTo>
                <a:lnTo>
                  <a:pt x="12" y="29"/>
                </a:lnTo>
                <a:lnTo>
                  <a:pt x="19" y="28"/>
                </a:lnTo>
                <a:lnTo>
                  <a:pt x="21" y="24"/>
                </a:lnTo>
                <a:lnTo>
                  <a:pt x="21" y="24"/>
                </a:lnTo>
                <a:lnTo>
                  <a:pt x="17" y="25"/>
                </a:lnTo>
                <a:lnTo>
                  <a:pt x="13" y="25"/>
                </a:lnTo>
                <a:lnTo>
                  <a:pt x="13" y="25"/>
                </a:lnTo>
                <a:lnTo>
                  <a:pt x="8" y="25"/>
                </a:lnTo>
                <a:lnTo>
                  <a:pt x="6" y="23"/>
                </a:lnTo>
                <a:lnTo>
                  <a:pt x="5" y="21"/>
                </a:lnTo>
                <a:lnTo>
                  <a:pt x="4" y="17"/>
                </a:lnTo>
                <a:lnTo>
                  <a:pt x="4" y="17"/>
                </a:lnTo>
                <a:lnTo>
                  <a:pt x="4" y="14"/>
                </a:lnTo>
                <a:lnTo>
                  <a:pt x="23" y="14"/>
                </a:lnTo>
                <a:close/>
                <a:moveTo>
                  <a:pt x="5" y="12"/>
                </a:moveTo>
                <a:lnTo>
                  <a:pt x="5" y="12"/>
                </a:lnTo>
                <a:lnTo>
                  <a:pt x="6" y="8"/>
                </a:lnTo>
                <a:lnTo>
                  <a:pt x="8" y="6"/>
                </a:lnTo>
                <a:lnTo>
                  <a:pt x="11" y="3"/>
                </a:lnTo>
                <a:lnTo>
                  <a:pt x="15" y="2"/>
                </a:lnTo>
                <a:lnTo>
                  <a:pt x="15" y="2"/>
                </a:lnTo>
                <a:lnTo>
                  <a:pt x="17" y="3"/>
                </a:lnTo>
                <a:lnTo>
                  <a:pt x="19" y="5"/>
                </a:lnTo>
                <a:lnTo>
                  <a:pt x="21" y="7"/>
                </a:lnTo>
                <a:lnTo>
                  <a:pt x="21" y="9"/>
                </a:lnTo>
                <a:lnTo>
                  <a:pt x="21" y="9"/>
                </a:lnTo>
                <a:lnTo>
                  <a:pt x="21" y="12"/>
                </a:lnTo>
                <a:lnTo>
                  <a:pt x="5" y="12"/>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3" name="Freeform 39"/>
          <p:cNvSpPr>
            <a:spLocks noEditPoints="1"/>
          </p:cNvSpPr>
          <p:nvPr/>
        </p:nvSpPr>
        <p:spPr bwMode="auto">
          <a:xfrm>
            <a:off x="4211638" y="3513138"/>
            <a:ext cx="36512" cy="44450"/>
          </a:xfrm>
          <a:custGeom>
            <a:avLst/>
            <a:gdLst>
              <a:gd name="T0" fmla="*/ 20 w 23"/>
              <a:gd name="T1" fmla="*/ 14 h 28"/>
              <a:gd name="T2" fmla="*/ 16 w 23"/>
              <a:gd name="T3" fmla="*/ 23 h 28"/>
              <a:gd name="T4" fmla="*/ 9 w 23"/>
              <a:gd name="T5" fmla="*/ 25 h 28"/>
              <a:gd name="T6" fmla="*/ 7 w 23"/>
              <a:gd name="T7" fmla="*/ 25 h 28"/>
              <a:gd name="T8" fmla="*/ 4 w 23"/>
              <a:gd name="T9" fmla="*/ 23 h 28"/>
              <a:gd name="T10" fmla="*/ 4 w 23"/>
              <a:gd name="T11" fmla="*/ 21 h 28"/>
              <a:gd name="T12" fmla="*/ 6 w 23"/>
              <a:gd name="T13" fmla="*/ 16 h 28"/>
              <a:gd name="T14" fmla="*/ 15 w 23"/>
              <a:gd name="T15" fmla="*/ 14 h 28"/>
              <a:gd name="T16" fmla="*/ 20 w 23"/>
              <a:gd name="T17" fmla="*/ 14 h 28"/>
              <a:gd name="T18" fmla="*/ 18 w 23"/>
              <a:gd name="T19" fmla="*/ 23 h 28"/>
              <a:gd name="T20" fmla="*/ 18 w 23"/>
              <a:gd name="T21" fmla="*/ 23 h 28"/>
              <a:gd name="T22" fmla="*/ 21 w 23"/>
              <a:gd name="T23" fmla="*/ 28 h 28"/>
              <a:gd name="T24" fmla="*/ 21 w 23"/>
              <a:gd name="T25" fmla="*/ 23 h 28"/>
              <a:gd name="T26" fmla="*/ 22 w 23"/>
              <a:gd name="T27" fmla="*/ 17 h 28"/>
              <a:gd name="T28" fmla="*/ 23 w 23"/>
              <a:gd name="T29" fmla="*/ 8 h 28"/>
              <a:gd name="T30" fmla="*/ 21 w 23"/>
              <a:gd name="T31" fmla="*/ 2 h 28"/>
              <a:gd name="T32" fmla="*/ 15 w 23"/>
              <a:gd name="T33" fmla="*/ 0 h 28"/>
              <a:gd name="T34" fmla="*/ 6 w 23"/>
              <a:gd name="T35" fmla="*/ 1 h 28"/>
              <a:gd name="T36" fmla="*/ 6 w 23"/>
              <a:gd name="T37" fmla="*/ 5 h 28"/>
              <a:gd name="T38" fmla="*/ 14 w 23"/>
              <a:gd name="T39" fmla="*/ 2 h 28"/>
              <a:gd name="T40" fmla="*/ 17 w 23"/>
              <a:gd name="T41" fmla="*/ 3 h 28"/>
              <a:gd name="T42" fmla="*/ 20 w 23"/>
              <a:gd name="T43" fmla="*/ 6 h 28"/>
              <a:gd name="T44" fmla="*/ 21 w 23"/>
              <a:gd name="T45" fmla="*/ 8 h 28"/>
              <a:gd name="T46" fmla="*/ 20 w 23"/>
              <a:gd name="T47" fmla="*/ 12 h 28"/>
              <a:gd name="T48" fmla="*/ 15 w 23"/>
              <a:gd name="T49" fmla="*/ 12 h 28"/>
              <a:gd name="T50" fmla="*/ 4 w 23"/>
              <a:gd name="T51" fmla="*/ 14 h 28"/>
              <a:gd name="T52" fmla="*/ 0 w 23"/>
              <a:gd name="T53" fmla="*/ 21 h 28"/>
              <a:gd name="T54" fmla="*/ 1 w 23"/>
              <a:gd name="T55" fmla="*/ 24 h 28"/>
              <a:gd name="T56" fmla="*/ 5 w 23"/>
              <a:gd name="T57" fmla="*/ 28 h 28"/>
              <a:gd name="T58" fmla="*/ 9 w 23"/>
              <a:gd name="T59" fmla="*/ 28 h 28"/>
              <a:gd name="T60" fmla="*/ 15 w 23"/>
              <a:gd name="T61" fmla="*/ 27 h 28"/>
              <a:gd name="T62" fmla="*/ 18 w 23"/>
              <a:gd name="T63" fmla="*/ 2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 h="28">
                <a:moveTo>
                  <a:pt x="20" y="14"/>
                </a:moveTo>
                <a:lnTo>
                  <a:pt x="20" y="14"/>
                </a:lnTo>
                <a:lnTo>
                  <a:pt x="18" y="19"/>
                </a:lnTo>
                <a:lnTo>
                  <a:pt x="16" y="23"/>
                </a:lnTo>
                <a:lnTo>
                  <a:pt x="14" y="24"/>
                </a:lnTo>
                <a:lnTo>
                  <a:pt x="9" y="25"/>
                </a:lnTo>
                <a:lnTo>
                  <a:pt x="9" y="25"/>
                </a:lnTo>
                <a:lnTo>
                  <a:pt x="7" y="25"/>
                </a:lnTo>
                <a:lnTo>
                  <a:pt x="5" y="24"/>
                </a:lnTo>
                <a:lnTo>
                  <a:pt x="4" y="23"/>
                </a:lnTo>
                <a:lnTo>
                  <a:pt x="4" y="21"/>
                </a:lnTo>
                <a:lnTo>
                  <a:pt x="4" y="21"/>
                </a:lnTo>
                <a:lnTo>
                  <a:pt x="4" y="18"/>
                </a:lnTo>
                <a:lnTo>
                  <a:pt x="6" y="16"/>
                </a:lnTo>
                <a:lnTo>
                  <a:pt x="10" y="14"/>
                </a:lnTo>
                <a:lnTo>
                  <a:pt x="15" y="14"/>
                </a:lnTo>
                <a:lnTo>
                  <a:pt x="15" y="14"/>
                </a:lnTo>
                <a:lnTo>
                  <a:pt x="20" y="14"/>
                </a:lnTo>
                <a:lnTo>
                  <a:pt x="20" y="14"/>
                </a:lnTo>
                <a:close/>
                <a:moveTo>
                  <a:pt x="18" y="23"/>
                </a:moveTo>
                <a:lnTo>
                  <a:pt x="18" y="23"/>
                </a:lnTo>
                <a:lnTo>
                  <a:pt x="18" y="23"/>
                </a:lnTo>
                <a:lnTo>
                  <a:pt x="17" y="28"/>
                </a:lnTo>
                <a:lnTo>
                  <a:pt x="21" y="28"/>
                </a:lnTo>
                <a:lnTo>
                  <a:pt x="21" y="28"/>
                </a:lnTo>
                <a:lnTo>
                  <a:pt x="21" y="23"/>
                </a:lnTo>
                <a:lnTo>
                  <a:pt x="22" y="17"/>
                </a:lnTo>
                <a:lnTo>
                  <a:pt x="22" y="17"/>
                </a:lnTo>
                <a:lnTo>
                  <a:pt x="23" y="8"/>
                </a:lnTo>
                <a:lnTo>
                  <a:pt x="23" y="8"/>
                </a:lnTo>
                <a:lnTo>
                  <a:pt x="23" y="5"/>
                </a:lnTo>
                <a:lnTo>
                  <a:pt x="21" y="2"/>
                </a:lnTo>
                <a:lnTo>
                  <a:pt x="18" y="1"/>
                </a:lnTo>
                <a:lnTo>
                  <a:pt x="15" y="0"/>
                </a:lnTo>
                <a:lnTo>
                  <a:pt x="15" y="0"/>
                </a:lnTo>
                <a:lnTo>
                  <a:pt x="6" y="1"/>
                </a:lnTo>
                <a:lnTo>
                  <a:pt x="6" y="5"/>
                </a:lnTo>
                <a:lnTo>
                  <a:pt x="6" y="5"/>
                </a:lnTo>
                <a:lnTo>
                  <a:pt x="10" y="3"/>
                </a:lnTo>
                <a:lnTo>
                  <a:pt x="14" y="2"/>
                </a:lnTo>
                <a:lnTo>
                  <a:pt x="14" y="2"/>
                </a:lnTo>
                <a:lnTo>
                  <a:pt x="17" y="3"/>
                </a:lnTo>
                <a:lnTo>
                  <a:pt x="18" y="5"/>
                </a:lnTo>
                <a:lnTo>
                  <a:pt x="20" y="6"/>
                </a:lnTo>
                <a:lnTo>
                  <a:pt x="21" y="8"/>
                </a:lnTo>
                <a:lnTo>
                  <a:pt x="21" y="8"/>
                </a:lnTo>
                <a:lnTo>
                  <a:pt x="20" y="12"/>
                </a:lnTo>
                <a:lnTo>
                  <a:pt x="20" y="12"/>
                </a:lnTo>
                <a:lnTo>
                  <a:pt x="15" y="12"/>
                </a:lnTo>
                <a:lnTo>
                  <a:pt x="15" y="12"/>
                </a:lnTo>
                <a:lnTo>
                  <a:pt x="9" y="12"/>
                </a:lnTo>
                <a:lnTo>
                  <a:pt x="4" y="14"/>
                </a:lnTo>
                <a:lnTo>
                  <a:pt x="1" y="17"/>
                </a:lnTo>
                <a:lnTo>
                  <a:pt x="0" y="21"/>
                </a:lnTo>
                <a:lnTo>
                  <a:pt x="0" y="21"/>
                </a:lnTo>
                <a:lnTo>
                  <a:pt x="1" y="24"/>
                </a:lnTo>
                <a:lnTo>
                  <a:pt x="2" y="27"/>
                </a:lnTo>
                <a:lnTo>
                  <a:pt x="5" y="28"/>
                </a:lnTo>
                <a:lnTo>
                  <a:pt x="9" y="28"/>
                </a:lnTo>
                <a:lnTo>
                  <a:pt x="9" y="28"/>
                </a:lnTo>
                <a:lnTo>
                  <a:pt x="12" y="28"/>
                </a:lnTo>
                <a:lnTo>
                  <a:pt x="15" y="27"/>
                </a:lnTo>
                <a:lnTo>
                  <a:pt x="18" y="23"/>
                </a:lnTo>
                <a:lnTo>
                  <a:pt x="18" y="23"/>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38" name="Rectangle 134"/>
          <p:cNvSpPr>
            <a:spLocks noChangeArrowheads="1"/>
          </p:cNvSpPr>
          <p:nvPr/>
        </p:nvSpPr>
        <p:spPr bwMode="auto">
          <a:xfrm>
            <a:off x="5799137" y="4881563"/>
            <a:ext cx="37189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spc="300" normalizeH="0" baseline="0" dirty="0">
                <a:ln>
                  <a:noFill/>
                </a:ln>
                <a:solidFill>
                  <a:srgbClr val="000000"/>
                </a:solidFill>
                <a:effectLst>
                  <a:glow rad="50800">
                    <a:schemeClr val="bg1">
                      <a:alpha val="75000"/>
                    </a:schemeClr>
                  </a:glow>
                </a:effectLst>
                <a:latin typeface="+mj-lt"/>
              </a:rPr>
              <a:t>IRAN</a:t>
            </a:r>
            <a:endParaRPr kumimoji="0" lang="en-US" altLang="en-US" sz="1800" b="1" i="0" u="none" strike="noStrike" cap="none" spc="300" normalizeH="0" baseline="0" dirty="0">
              <a:ln>
                <a:noFill/>
              </a:ln>
              <a:solidFill>
                <a:schemeClr val="tx1"/>
              </a:solidFill>
              <a:effectLst>
                <a:glow rad="50800">
                  <a:schemeClr val="bg1">
                    <a:alpha val="75000"/>
                  </a:schemeClr>
                </a:glow>
              </a:effectLst>
              <a:latin typeface="+mj-lt"/>
            </a:endParaRPr>
          </a:p>
        </p:txBody>
      </p:sp>
      <p:sp>
        <p:nvSpPr>
          <p:cNvPr id="139" name="Rectangle 135"/>
          <p:cNvSpPr>
            <a:spLocks noChangeArrowheads="1"/>
          </p:cNvSpPr>
          <p:nvPr/>
        </p:nvSpPr>
        <p:spPr bwMode="auto">
          <a:xfrm>
            <a:off x="5082932" y="5108538"/>
            <a:ext cx="37830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spc="300" normalizeH="0" baseline="0" dirty="0">
                <a:ln>
                  <a:noFill/>
                </a:ln>
                <a:solidFill>
                  <a:srgbClr val="000000"/>
                </a:solidFill>
                <a:effectLst>
                  <a:glow rad="50800">
                    <a:schemeClr val="bg1">
                      <a:alpha val="75000"/>
                    </a:schemeClr>
                  </a:glow>
                </a:effectLst>
                <a:latin typeface="+mj-lt"/>
              </a:rPr>
              <a:t>IRAQ</a:t>
            </a:r>
            <a:endParaRPr kumimoji="0" lang="en-US" altLang="en-US" sz="1800" b="1" i="0" u="none" strike="noStrike" cap="none" spc="300" normalizeH="0" baseline="0" dirty="0">
              <a:ln>
                <a:noFill/>
              </a:ln>
              <a:solidFill>
                <a:schemeClr val="tx1"/>
              </a:solidFill>
              <a:effectLst>
                <a:glow rad="50800">
                  <a:schemeClr val="bg1">
                    <a:alpha val="75000"/>
                  </a:schemeClr>
                </a:glow>
              </a:effectLst>
              <a:latin typeface="+mj-lt"/>
            </a:endParaRPr>
          </a:p>
        </p:txBody>
      </p:sp>
      <p:sp>
        <p:nvSpPr>
          <p:cNvPr id="140" name="Rectangle 136"/>
          <p:cNvSpPr>
            <a:spLocks noChangeArrowheads="1"/>
          </p:cNvSpPr>
          <p:nvPr/>
        </p:nvSpPr>
        <p:spPr bwMode="auto">
          <a:xfrm>
            <a:off x="4411663" y="4670426"/>
            <a:ext cx="256480"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a:ln>
                  <a:noFill/>
                </a:ln>
                <a:solidFill>
                  <a:srgbClr val="000000"/>
                </a:solidFill>
                <a:effectLst>
                  <a:glow rad="50800">
                    <a:schemeClr val="bg1">
                      <a:alpha val="75000"/>
                    </a:schemeClr>
                  </a:glow>
                </a:effectLst>
                <a:latin typeface="+mj-lt"/>
              </a:rPr>
              <a:t>SYRIA</a:t>
            </a:r>
            <a:endParaRPr kumimoji="0" lang="en-US" altLang="en-US" sz="650" b="1" i="0" u="none" strike="noStrike" cap="none" normalizeH="0" baseline="0">
              <a:ln>
                <a:noFill/>
              </a:ln>
              <a:solidFill>
                <a:schemeClr val="tx1"/>
              </a:solidFill>
              <a:effectLst>
                <a:glow rad="50800">
                  <a:schemeClr val="bg1">
                    <a:alpha val="75000"/>
                  </a:schemeClr>
                </a:glow>
              </a:effectLst>
              <a:latin typeface="+mj-lt"/>
            </a:endParaRPr>
          </a:p>
        </p:txBody>
      </p:sp>
      <p:sp>
        <p:nvSpPr>
          <p:cNvPr id="141" name="Rectangle 137"/>
          <p:cNvSpPr>
            <a:spLocks noChangeArrowheads="1"/>
          </p:cNvSpPr>
          <p:nvPr/>
        </p:nvSpPr>
        <p:spPr bwMode="auto">
          <a:xfrm>
            <a:off x="3891758" y="4810127"/>
            <a:ext cx="38100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50800">
                    <a:schemeClr val="bg1">
                      <a:alpha val="75000"/>
                    </a:schemeClr>
                  </a:glow>
                </a:effectLst>
                <a:latin typeface="+mj-lt"/>
              </a:rPr>
              <a:t>LEBANON</a:t>
            </a:r>
            <a:endParaRPr kumimoji="0" lang="en-US" altLang="en-US" sz="1800" b="1" i="0" u="none" strike="noStrike" cap="none" normalizeH="0" baseline="0" dirty="0">
              <a:ln>
                <a:noFill/>
              </a:ln>
              <a:solidFill>
                <a:schemeClr val="tx1"/>
              </a:solidFill>
              <a:effectLst>
                <a:glow rad="50800">
                  <a:schemeClr val="bg1">
                    <a:alpha val="75000"/>
                  </a:schemeClr>
                </a:glow>
              </a:effectLst>
              <a:latin typeface="+mj-lt"/>
            </a:endParaRPr>
          </a:p>
        </p:txBody>
      </p:sp>
      <p:sp>
        <p:nvSpPr>
          <p:cNvPr id="142" name="Rectangle 138"/>
          <p:cNvSpPr>
            <a:spLocks noChangeArrowheads="1"/>
          </p:cNvSpPr>
          <p:nvPr/>
        </p:nvSpPr>
        <p:spPr bwMode="auto">
          <a:xfrm>
            <a:off x="3866939" y="4049713"/>
            <a:ext cx="59631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spc="300" normalizeH="0" baseline="0" dirty="0">
                <a:ln>
                  <a:noFill/>
                </a:ln>
                <a:solidFill>
                  <a:srgbClr val="000000"/>
                </a:solidFill>
                <a:effectLst>
                  <a:glow rad="50800">
                    <a:schemeClr val="bg1">
                      <a:alpha val="75000"/>
                    </a:schemeClr>
                  </a:glow>
                </a:effectLst>
                <a:latin typeface="+mj-lt"/>
              </a:rPr>
              <a:t>TURKEY</a:t>
            </a:r>
            <a:endParaRPr kumimoji="0" lang="en-US" altLang="en-US" sz="1800" b="1" i="0" u="none" strike="noStrike" cap="none" spc="300" normalizeH="0" baseline="0" dirty="0">
              <a:ln>
                <a:noFill/>
              </a:ln>
              <a:solidFill>
                <a:schemeClr val="tx1"/>
              </a:solidFill>
              <a:effectLst>
                <a:glow rad="50800">
                  <a:schemeClr val="bg1">
                    <a:alpha val="75000"/>
                  </a:schemeClr>
                </a:glow>
              </a:effectLst>
              <a:latin typeface="+mj-lt"/>
            </a:endParaRPr>
          </a:p>
        </p:txBody>
      </p:sp>
      <p:sp>
        <p:nvSpPr>
          <p:cNvPr id="143" name="Rectangle 139"/>
          <p:cNvSpPr>
            <a:spLocks noChangeArrowheads="1"/>
          </p:cNvSpPr>
          <p:nvPr/>
        </p:nvSpPr>
        <p:spPr bwMode="auto">
          <a:xfrm>
            <a:off x="5595144" y="3849689"/>
            <a:ext cx="414337"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80" b="1" i="0" u="none" strike="noStrike" cap="none" normalizeH="0" baseline="0" dirty="0">
                <a:ln>
                  <a:noFill/>
                </a:ln>
                <a:solidFill>
                  <a:srgbClr val="000000"/>
                </a:solidFill>
                <a:effectLst>
                  <a:glow rad="50800">
                    <a:schemeClr val="bg1">
                      <a:alpha val="75000"/>
                    </a:schemeClr>
                  </a:glow>
                </a:effectLst>
                <a:latin typeface="+mj-lt"/>
              </a:rPr>
              <a:t>AZERBAIJAN</a:t>
            </a:r>
            <a:endParaRPr kumimoji="0" lang="en-US" altLang="en-US" sz="480" b="1" i="0" u="none" strike="noStrike" cap="none" normalizeH="0" baseline="0" dirty="0">
              <a:ln>
                <a:noFill/>
              </a:ln>
              <a:solidFill>
                <a:schemeClr val="tx1"/>
              </a:solidFill>
              <a:effectLst>
                <a:glow rad="50800">
                  <a:schemeClr val="bg1">
                    <a:alpha val="75000"/>
                  </a:schemeClr>
                </a:glow>
              </a:effectLst>
              <a:latin typeface="+mj-lt"/>
            </a:endParaRPr>
          </a:p>
        </p:txBody>
      </p:sp>
      <p:sp>
        <p:nvSpPr>
          <p:cNvPr id="144" name="Rectangle 140"/>
          <p:cNvSpPr>
            <a:spLocks noChangeArrowheads="1"/>
          </p:cNvSpPr>
          <p:nvPr/>
        </p:nvSpPr>
        <p:spPr bwMode="auto">
          <a:xfrm>
            <a:off x="5055393" y="3583783"/>
            <a:ext cx="303212"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a:ln>
                  <a:noFill/>
                </a:ln>
                <a:solidFill>
                  <a:srgbClr val="000000"/>
                </a:solidFill>
                <a:effectLst>
                  <a:glow rad="50800">
                    <a:schemeClr val="bg1">
                      <a:alpha val="75000"/>
                    </a:schemeClr>
                  </a:glow>
                </a:effectLst>
                <a:latin typeface="+mj-lt"/>
              </a:rPr>
              <a:t>GEORGIA</a:t>
            </a:r>
            <a:endParaRPr kumimoji="0" lang="en-US" altLang="en-US" sz="1800" b="1" i="0" u="none" strike="noStrike" cap="none" normalizeH="0" baseline="0" dirty="0">
              <a:ln>
                <a:noFill/>
              </a:ln>
              <a:solidFill>
                <a:schemeClr val="tx1"/>
              </a:solidFill>
              <a:effectLst>
                <a:glow rad="50800">
                  <a:schemeClr val="bg1">
                    <a:alpha val="75000"/>
                  </a:schemeClr>
                </a:glow>
              </a:effectLst>
              <a:latin typeface="+mj-lt"/>
            </a:endParaRPr>
          </a:p>
        </p:txBody>
      </p:sp>
      <p:sp>
        <p:nvSpPr>
          <p:cNvPr id="145" name="Rectangle 141"/>
          <p:cNvSpPr>
            <a:spLocks noChangeArrowheads="1"/>
          </p:cNvSpPr>
          <p:nvPr/>
        </p:nvSpPr>
        <p:spPr bwMode="auto">
          <a:xfrm>
            <a:off x="5251450" y="3851276"/>
            <a:ext cx="300037"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a:ln>
                  <a:noFill/>
                </a:ln>
                <a:solidFill>
                  <a:srgbClr val="000000"/>
                </a:solidFill>
                <a:effectLst>
                  <a:glow rad="50800">
                    <a:schemeClr val="bg1">
                      <a:alpha val="75000"/>
                    </a:schemeClr>
                  </a:glow>
                </a:effectLst>
                <a:latin typeface="+mj-lt"/>
              </a:rPr>
              <a:t>ARMENIA</a:t>
            </a:r>
            <a:endParaRPr kumimoji="0" lang="en-US" altLang="en-US" sz="1800" b="1" i="0" u="none" strike="noStrike" cap="none" normalizeH="0" baseline="0">
              <a:ln>
                <a:noFill/>
              </a:ln>
              <a:solidFill>
                <a:schemeClr val="tx1"/>
              </a:solidFill>
              <a:effectLst>
                <a:glow rad="50800">
                  <a:schemeClr val="bg1">
                    <a:alpha val="75000"/>
                  </a:schemeClr>
                </a:glow>
              </a:effectLst>
              <a:latin typeface="+mj-lt"/>
            </a:endParaRPr>
          </a:p>
        </p:txBody>
      </p:sp>
      <p:sp>
        <p:nvSpPr>
          <p:cNvPr id="146" name="Rectangle 142"/>
          <p:cNvSpPr>
            <a:spLocks noChangeArrowheads="1"/>
          </p:cNvSpPr>
          <p:nvPr/>
        </p:nvSpPr>
        <p:spPr bwMode="auto">
          <a:xfrm>
            <a:off x="5416550" y="4070351"/>
            <a:ext cx="192087"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a:ln>
                  <a:noFill/>
                </a:ln>
                <a:solidFill>
                  <a:srgbClr val="000000"/>
                </a:solidFill>
                <a:effectLst>
                  <a:glow rad="50800">
                    <a:schemeClr val="bg1">
                      <a:alpha val="75000"/>
                    </a:schemeClr>
                  </a:glow>
                </a:effectLst>
                <a:latin typeface="+mj-lt"/>
              </a:rPr>
              <a:t>AZER.</a:t>
            </a:r>
            <a:endParaRPr kumimoji="0" lang="en-US" altLang="en-US" sz="1800" b="1" i="0" u="none" strike="noStrike" cap="none" normalizeH="0" baseline="0">
              <a:ln>
                <a:noFill/>
              </a:ln>
              <a:solidFill>
                <a:schemeClr val="tx1"/>
              </a:solidFill>
              <a:effectLst>
                <a:glow rad="50800">
                  <a:schemeClr val="bg1">
                    <a:alpha val="75000"/>
                  </a:schemeClr>
                </a:glow>
              </a:effectLst>
              <a:latin typeface="+mj-lt"/>
            </a:endParaRPr>
          </a:p>
        </p:txBody>
      </p:sp>
      <p:sp>
        <p:nvSpPr>
          <p:cNvPr id="147" name="Rectangle 143"/>
          <p:cNvSpPr>
            <a:spLocks noChangeArrowheads="1"/>
          </p:cNvSpPr>
          <p:nvPr/>
        </p:nvSpPr>
        <p:spPr bwMode="auto">
          <a:xfrm>
            <a:off x="2862264" y="3478214"/>
            <a:ext cx="33823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a:ln>
                  <a:noFill/>
                </a:ln>
                <a:solidFill>
                  <a:srgbClr val="6D6E71"/>
                </a:solidFill>
                <a:effectLst>
                  <a:glow rad="50800">
                    <a:schemeClr val="bg1">
                      <a:alpha val="75000"/>
                    </a:schemeClr>
                  </a:glow>
                </a:effectLst>
                <a:latin typeface="+mj-lt"/>
              </a:rPr>
              <a:t>BULGARIA</a:t>
            </a:r>
            <a:endParaRPr kumimoji="0" lang="en-US" altLang="en-US" sz="500" b="1" i="0" u="none" strike="noStrike" cap="none" normalizeH="0" baseline="0">
              <a:ln>
                <a:noFill/>
              </a:ln>
              <a:solidFill>
                <a:schemeClr val="tx1"/>
              </a:solidFill>
              <a:effectLst>
                <a:glow rad="50800">
                  <a:schemeClr val="bg1">
                    <a:alpha val="75000"/>
                  </a:schemeClr>
                </a:glow>
              </a:effectLst>
              <a:latin typeface="+mj-lt"/>
            </a:endParaRPr>
          </a:p>
        </p:txBody>
      </p:sp>
      <p:sp>
        <p:nvSpPr>
          <p:cNvPr id="148" name="Rectangle 144"/>
          <p:cNvSpPr>
            <a:spLocks noChangeArrowheads="1"/>
          </p:cNvSpPr>
          <p:nvPr/>
        </p:nvSpPr>
        <p:spPr bwMode="auto">
          <a:xfrm>
            <a:off x="3649662" y="4726375"/>
            <a:ext cx="240450"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dirty="0">
                <a:ln>
                  <a:noFill/>
                </a:ln>
                <a:solidFill>
                  <a:srgbClr val="6D6E71"/>
                </a:solidFill>
                <a:effectLst>
                  <a:glow rad="50800">
                    <a:schemeClr val="bg1">
                      <a:alpha val="75000"/>
                    </a:schemeClr>
                  </a:glow>
                </a:effectLst>
                <a:latin typeface="+mj-lt"/>
              </a:rPr>
              <a:t>CYPRUS</a:t>
            </a:r>
            <a:endParaRPr kumimoji="0" lang="en-US" altLang="en-US" sz="450" b="1" i="0" u="none" strike="noStrike" cap="none" normalizeH="0" baseline="0" dirty="0">
              <a:ln>
                <a:noFill/>
              </a:ln>
              <a:solidFill>
                <a:schemeClr val="tx1"/>
              </a:solidFill>
              <a:effectLst>
                <a:glow rad="50800">
                  <a:schemeClr val="bg1">
                    <a:alpha val="75000"/>
                  </a:schemeClr>
                </a:glow>
              </a:effectLst>
              <a:latin typeface="+mj-lt"/>
            </a:endParaRPr>
          </a:p>
        </p:txBody>
      </p:sp>
      <p:sp>
        <p:nvSpPr>
          <p:cNvPr id="149" name="Rectangle 145"/>
          <p:cNvSpPr>
            <a:spLocks noChangeArrowheads="1"/>
          </p:cNvSpPr>
          <p:nvPr/>
        </p:nvSpPr>
        <p:spPr bwMode="auto">
          <a:xfrm>
            <a:off x="4137025" y="5367338"/>
            <a:ext cx="271462"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a:ln>
                  <a:noFill/>
                </a:ln>
                <a:solidFill>
                  <a:srgbClr val="6D6E71"/>
                </a:solidFill>
                <a:effectLst>
                  <a:glow rad="50800">
                    <a:schemeClr val="bg1">
                      <a:alpha val="75000"/>
                    </a:schemeClr>
                  </a:glow>
                </a:effectLst>
                <a:latin typeface="+mj-lt"/>
              </a:rPr>
              <a:t>JORDAN</a:t>
            </a:r>
            <a:endParaRPr kumimoji="0" lang="en-US" altLang="en-US" sz="1800" b="1" i="0" u="none" strike="noStrike" cap="none" normalizeH="0" baseline="0" dirty="0">
              <a:ln>
                <a:noFill/>
              </a:ln>
              <a:solidFill>
                <a:schemeClr val="tx1"/>
              </a:solidFill>
              <a:effectLst>
                <a:glow rad="50800">
                  <a:schemeClr val="bg1">
                    <a:alpha val="75000"/>
                  </a:schemeClr>
                </a:glow>
              </a:effectLst>
              <a:latin typeface="+mj-lt"/>
            </a:endParaRPr>
          </a:p>
        </p:txBody>
      </p:sp>
      <p:sp>
        <p:nvSpPr>
          <p:cNvPr id="150" name="Rectangle 146"/>
          <p:cNvSpPr>
            <a:spLocks noChangeArrowheads="1"/>
          </p:cNvSpPr>
          <p:nvPr/>
        </p:nvSpPr>
        <p:spPr bwMode="auto">
          <a:xfrm>
            <a:off x="3906838" y="5202238"/>
            <a:ext cx="2349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a:ln>
                  <a:noFill/>
                </a:ln>
                <a:solidFill>
                  <a:srgbClr val="6D6E71"/>
                </a:solidFill>
                <a:effectLst>
                  <a:glow rad="50800">
                    <a:schemeClr val="bg1">
                      <a:alpha val="75000"/>
                    </a:schemeClr>
                  </a:glow>
                </a:effectLst>
                <a:latin typeface="+mj-lt"/>
              </a:rPr>
              <a:t>ISRAEL</a:t>
            </a:r>
            <a:endParaRPr kumimoji="0" lang="en-US" altLang="en-US" sz="1800" b="1" i="0" u="none" strike="noStrike" cap="none" normalizeH="0" baseline="0" dirty="0">
              <a:ln>
                <a:noFill/>
              </a:ln>
              <a:solidFill>
                <a:schemeClr val="tx1"/>
              </a:solidFill>
              <a:effectLst>
                <a:glow rad="50800">
                  <a:schemeClr val="bg1">
                    <a:alpha val="75000"/>
                  </a:schemeClr>
                </a:glow>
              </a:effectLst>
              <a:latin typeface="+mj-lt"/>
            </a:endParaRPr>
          </a:p>
        </p:txBody>
      </p:sp>
      <p:sp>
        <p:nvSpPr>
          <p:cNvPr id="151" name="Rectangle 147"/>
          <p:cNvSpPr>
            <a:spLocks noChangeArrowheads="1"/>
          </p:cNvSpPr>
          <p:nvPr/>
        </p:nvSpPr>
        <p:spPr bwMode="auto">
          <a:xfrm>
            <a:off x="5098029" y="2909887"/>
            <a:ext cx="33663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6D6E71"/>
                </a:solidFill>
                <a:effectLst>
                  <a:glow rad="50800">
                    <a:schemeClr val="bg1">
                      <a:alpha val="75000"/>
                    </a:schemeClr>
                  </a:glow>
                </a:effectLst>
                <a:latin typeface="+mj-lt"/>
              </a:rPr>
              <a:t>RUSSIA</a:t>
            </a:r>
            <a:endParaRPr kumimoji="0" lang="en-US" altLang="en-US" sz="700" b="1" i="0" u="none" strike="noStrike" cap="none" normalizeH="0" baseline="0" dirty="0">
              <a:ln>
                <a:noFill/>
              </a:ln>
              <a:solidFill>
                <a:schemeClr val="tx1"/>
              </a:solidFill>
              <a:effectLst>
                <a:glow rad="50800">
                  <a:schemeClr val="bg1">
                    <a:alpha val="75000"/>
                  </a:schemeClr>
                </a:glow>
              </a:effectLst>
              <a:latin typeface="+mj-lt"/>
            </a:endParaRPr>
          </a:p>
        </p:txBody>
      </p:sp>
      <p:sp>
        <p:nvSpPr>
          <p:cNvPr id="152" name="Rectangle 148"/>
          <p:cNvSpPr>
            <a:spLocks noChangeArrowheads="1"/>
          </p:cNvSpPr>
          <p:nvPr/>
        </p:nvSpPr>
        <p:spPr bwMode="auto">
          <a:xfrm>
            <a:off x="3731419" y="2717801"/>
            <a:ext cx="35242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a:ln>
                  <a:noFill/>
                </a:ln>
                <a:solidFill>
                  <a:srgbClr val="6D6E71"/>
                </a:solidFill>
                <a:effectLst>
                  <a:glow rad="50800">
                    <a:schemeClr val="bg1">
                      <a:alpha val="75000"/>
                    </a:schemeClr>
                  </a:glow>
                </a:effectLst>
                <a:latin typeface="+mj-lt"/>
              </a:rPr>
              <a:t>UKRAINE</a:t>
            </a:r>
            <a:endParaRPr kumimoji="0" lang="en-US" altLang="en-US" sz="1800" b="1" i="0" u="none" strike="noStrike" cap="none" normalizeH="0" baseline="0">
              <a:ln>
                <a:noFill/>
              </a:ln>
              <a:solidFill>
                <a:schemeClr val="tx1"/>
              </a:solidFill>
              <a:effectLst>
                <a:glow rad="50800">
                  <a:schemeClr val="bg1">
                    <a:alpha val="75000"/>
                  </a:schemeClr>
                </a:glow>
              </a:effectLst>
              <a:latin typeface="+mj-lt"/>
            </a:endParaRPr>
          </a:p>
        </p:txBody>
      </p:sp>
      <p:sp>
        <p:nvSpPr>
          <p:cNvPr id="153" name="Rectangle 149"/>
          <p:cNvSpPr>
            <a:spLocks noChangeArrowheads="1"/>
          </p:cNvSpPr>
          <p:nvPr/>
        </p:nvSpPr>
        <p:spPr bwMode="auto">
          <a:xfrm>
            <a:off x="3050382" y="2725739"/>
            <a:ext cx="3270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a:ln>
                  <a:noFill/>
                </a:ln>
                <a:solidFill>
                  <a:srgbClr val="6D6E71"/>
                </a:solidFill>
                <a:effectLst>
                  <a:glow rad="50800">
                    <a:schemeClr val="bg1">
                      <a:alpha val="75000"/>
                    </a:schemeClr>
                  </a:glow>
                </a:effectLst>
                <a:latin typeface="+mj-lt"/>
              </a:rPr>
              <a:t>MOLDOVA</a:t>
            </a:r>
            <a:endParaRPr kumimoji="0" lang="en-US" altLang="en-US" sz="1800" b="1" i="0" u="none" strike="noStrike" cap="none" normalizeH="0" baseline="0" dirty="0">
              <a:ln>
                <a:noFill/>
              </a:ln>
              <a:solidFill>
                <a:schemeClr val="tx1"/>
              </a:solidFill>
              <a:effectLst>
                <a:glow rad="50800">
                  <a:schemeClr val="bg1">
                    <a:alpha val="75000"/>
                  </a:schemeClr>
                </a:glow>
              </a:effectLst>
              <a:latin typeface="+mj-lt"/>
            </a:endParaRPr>
          </a:p>
        </p:txBody>
      </p:sp>
      <p:sp>
        <p:nvSpPr>
          <p:cNvPr id="154" name="Rectangle 150"/>
          <p:cNvSpPr>
            <a:spLocks noChangeArrowheads="1"/>
          </p:cNvSpPr>
          <p:nvPr/>
        </p:nvSpPr>
        <p:spPr bwMode="auto">
          <a:xfrm>
            <a:off x="2892426" y="3152777"/>
            <a:ext cx="318998" cy="80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20" b="1" i="0" u="none" strike="noStrike" cap="none" normalizeH="0" baseline="0">
                <a:ln>
                  <a:noFill/>
                </a:ln>
                <a:solidFill>
                  <a:srgbClr val="6D6E71"/>
                </a:solidFill>
                <a:effectLst>
                  <a:glow rad="50800">
                    <a:schemeClr val="bg1">
                      <a:alpha val="75000"/>
                    </a:schemeClr>
                  </a:glow>
                </a:effectLst>
                <a:latin typeface="+mj-lt"/>
              </a:rPr>
              <a:t>ROMANIA</a:t>
            </a:r>
            <a:endParaRPr kumimoji="0" lang="en-US" altLang="en-US" sz="520" b="1" i="0" u="none" strike="noStrike" cap="none" normalizeH="0" baseline="0">
              <a:ln>
                <a:noFill/>
              </a:ln>
              <a:solidFill>
                <a:schemeClr val="tx1"/>
              </a:solidFill>
              <a:effectLst>
                <a:glow rad="50800">
                  <a:schemeClr val="bg1">
                    <a:alpha val="75000"/>
                  </a:schemeClr>
                </a:glow>
              </a:effectLst>
              <a:latin typeface="+mj-lt"/>
            </a:endParaRPr>
          </a:p>
        </p:txBody>
      </p:sp>
      <p:sp>
        <p:nvSpPr>
          <p:cNvPr id="155" name="Rectangle 151"/>
          <p:cNvSpPr>
            <a:spLocks noChangeArrowheads="1"/>
          </p:cNvSpPr>
          <p:nvPr/>
        </p:nvSpPr>
        <p:spPr bwMode="auto">
          <a:xfrm>
            <a:off x="5822950" y="2627313"/>
            <a:ext cx="446087"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a:ln>
                  <a:noFill/>
                </a:ln>
                <a:solidFill>
                  <a:srgbClr val="6D6E71"/>
                </a:solidFill>
                <a:effectLst>
                  <a:glow rad="50800">
                    <a:schemeClr val="bg1">
                      <a:alpha val="75000"/>
                    </a:schemeClr>
                  </a:glow>
                </a:effectLst>
                <a:latin typeface="+mj-lt"/>
              </a:rPr>
              <a:t>KAZAKHSTAN</a:t>
            </a:r>
            <a:endParaRPr kumimoji="0" lang="en-US" altLang="en-US" sz="1800" b="1" i="0" u="none" strike="noStrike" cap="none" normalizeH="0" baseline="0" dirty="0">
              <a:ln>
                <a:noFill/>
              </a:ln>
              <a:solidFill>
                <a:schemeClr val="tx1"/>
              </a:solidFill>
              <a:effectLst>
                <a:glow rad="50800">
                  <a:schemeClr val="bg1">
                    <a:alpha val="75000"/>
                  </a:schemeClr>
                </a:glow>
              </a:effectLst>
              <a:latin typeface="+mj-lt"/>
            </a:endParaRPr>
          </a:p>
        </p:txBody>
      </p:sp>
      <p:sp>
        <p:nvSpPr>
          <p:cNvPr id="156" name="Rectangle 152"/>
          <p:cNvSpPr>
            <a:spLocks noChangeArrowheads="1"/>
          </p:cNvSpPr>
          <p:nvPr/>
        </p:nvSpPr>
        <p:spPr bwMode="auto">
          <a:xfrm>
            <a:off x="4679950" y="5495926"/>
            <a:ext cx="3013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6D6E71"/>
                </a:solidFill>
                <a:effectLst>
                  <a:glow rad="50800">
                    <a:schemeClr val="bg1">
                      <a:alpha val="75000"/>
                    </a:schemeClr>
                  </a:glow>
                </a:effectLst>
                <a:latin typeface="+mj-lt"/>
              </a:rPr>
              <a:t>SAUDI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6D6E71"/>
                </a:solidFill>
                <a:effectLst>
                  <a:glow rad="50800">
                    <a:schemeClr val="bg1">
                      <a:alpha val="75000"/>
                    </a:schemeClr>
                  </a:glow>
                </a:effectLst>
                <a:latin typeface="+mj-lt"/>
              </a:rPr>
              <a:t>ARABIA</a:t>
            </a:r>
            <a:endParaRPr kumimoji="0" lang="en-US" altLang="en-US" sz="1800" b="1" i="0" u="none" strike="noStrike" cap="none" normalizeH="0" baseline="0" dirty="0">
              <a:ln>
                <a:noFill/>
              </a:ln>
              <a:solidFill>
                <a:schemeClr val="tx1"/>
              </a:solidFill>
              <a:effectLst>
                <a:glow rad="50800">
                  <a:schemeClr val="bg1">
                    <a:alpha val="75000"/>
                  </a:schemeClr>
                </a:glow>
              </a:effectLst>
              <a:latin typeface="+mj-lt"/>
            </a:endParaRPr>
          </a:p>
        </p:txBody>
      </p:sp>
      <p:sp>
        <p:nvSpPr>
          <p:cNvPr id="158" name="Rectangle 154"/>
          <p:cNvSpPr>
            <a:spLocks noChangeArrowheads="1"/>
          </p:cNvSpPr>
          <p:nvPr/>
        </p:nvSpPr>
        <p:spPr bwMode="auto">
          <a:xfrm>
            <a:off x="3206750" y="5454651"/>
            <a:ext cx="260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a:ln>
                  <a:noFill/>
                </a:ln>
                <a:solidFill>
                  <a:srgbClr val="6D6E71"/>
                </a:solidFill>
                <a:effectLst>
                  <a:glow rad="50800">
                    <a:schemeClr val="bg1">
                      <a:alpha val="75000"/>
                    </a:schemeClr>
                  </a:glow>
                </a:effectLst>
                <a:latin typeface="+mj-lt"/>
              </a:rPr>
              <a:t>EGYPT</a:t>
            </a:r>
            <a:endParaRPr kumimoji="0" lang="en-US" altLang="en-US" sz="1800" b="1" i="0" u="none" strike="noStrike" cap="none" normalizeH="0" baseline="0">
              <a:ln>
                <a:noFill/>
              </a:ln>
              <a:solidFill>
                <a:schemeClr val="tx1"/>
              </a:solidFill>
              <a:effectLst>
                <a:glow rad="50800">
                  <a:schemeClr val="bg1">
                    <a:alpha val="75000"/>
                  </a:schemeClr>
                </a:glow>
              </a:effectLst>
              <a:latin typeface="+mj-lt"/>
            </a:endParaRPr>
          </a:p>
        </p:txBody>
      </p:sp>
      <p:sp>
        <p:nvSpPr>
          <p:cNvPr id="159" name="Rectangle 155"/>
          <p:cNvSpPr>
            <a:spLocks noChangeArrowheads="1"/>
          </p:cNvSpPr>
          <p:nvPr/>
        </p:nvSpPr>
        <p:spPr bwMode="auto">
          <a:xfrm>
            <a:off x="5703887" y="5557838"/>
            <a:ext cx="2571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a:ln>
                  <a:noFill/>
                </a:ln>
                <a:solidFill>
                  <a:srgbClr val="6D6E71"/>
                </a:solidFill>
                <a:effectLst>
                  <a:glow rad="50800">
                    <a:schemeClr val="bg1">
                      <a:alpha val="75000"/>
                    </a:schemeClr>
                  </a:glow>
                </a:effectLst>
                <a:latin typeface="+mj-lt"/>
              </a:rPr>
              <a:t>KUWAIT</a:t>
            </a:r>
            <a:endParaRPr kumimoji="0" lang="en-US" altLang="en-US" sz="1800" b="1" i="0" u="none" strike="noStrike" cap="none" normalizeH="0" baseline="0">
              <a:ln>
                <a:noFill/>
              </a:ln>
              <a:solidFill>
                <a:schemeClr val="tx1"/>
              </a:solidFill>
              <a:effectLst>
                <a:glow rad="50800">
                  <a:schemeClr val="bg1">
                    <a:alpha val="75000"/>
                  </a:schemeClr>
                </a:glow>
              </a:effectLst>
              <a:latin typeface="+mj-lt"/>
            </a:endParaRPr>
          </a:p>
        </p:txBody>
      </p:sp>
      <p:sp>
        <p:nvSpPr>
          <p:cNvPr id="160" name="Rectangle 156"/>
          <p:cNvSpPr>
            <a:spLocks noChangeArrowheads="1"/>
          </p:cNvSpPr>
          <p:nvPr/>
        </p:nvSpPr>
        <p:spPr bwMode="auto">
          <a:xfrm>
            <a:off x="2976563" y="6027738"/>
            <a:ext cx="25968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a:ln>
                  <a:noFill/>
                </a:ln>
                <a:solidFill>
                  <a:srgbClr val="000000"/>
                </a:solidFill>
                <a:effectLst/>
                <a:latin typeface="+mj-lt"/>
              </a:rPr>
              <a:t>Abkhazian</a:t>
            </a:r>
            <a:endParaRPr kumimoji="0" lang="en-US" altLang="en-US" sz="400" b="1" i="0" u="none" strike="noStrike" cap="none" normalizeH="0" baseline="0" dirty="0">
              <a:ln>
                <a:noFill/>
              </a:ln>
              <a:solidFill>
                <a:schemeClr val="tx1"/>
              </a:solidFill>
              <a:effectLst/>
              <a:latin typeface="+mj-lt"/>
            </a:endParaRPr>
          </a:p>
        </p:txBody>
      </p:sp>
      <p:sp>
        <p:nvSpPr>
          <p:cNvPr id="161" name="Rectangle 157"/>
          <p:cNvSpPr>
            <a:spLocks noChangeArrowheads="1"/>
          </p:cNvSpPr>
          <p:nvPr/>
        </p:nvSpPr>
        <p:spPr bwMode="auto">
          <a:xfrm>
            <a:off x="2976563" y="6113463"/>
            <a:ext cx="34785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a:ln>
                  <a:noFill/>
                </a:ln>
                <a:solidFill>
                  <a:srgbClr val="000000"/>
                </a:solidFill>
                <a:effectLst/>
                <a:latin typeface="+mj-lt"/>
              </a:rPr>
              <a:t>Arab (Alawite)</a:t>
            </a:r>
            <a:endParaRPr kumimoji="0" lang="en-US" altLang="en-US" sz="400" b="1" i="0" u="none" strike="noStrike" cap="none" normalizeH="0" baseline="0">
              <a:ln>
                <a:noFill/>
              </a:ln>
              <a:solidFill>
                <a:schemeClr val="tx1"/>
              </a:solidFill>
              <a:effectLst/>
              <a:latin typeface="+mj-lt"/>
            </a:endParaRPr>
          </a:p>
        </p:txBody>
      </p:sp>
      <p:sp>
        <p:nvSpPr>
          <p:cNvPr id="162" name="Rectangle 158"/>
          <p:cNvSpPr>
            <a:spLocks noChangeArrowheads="1"/>
          </p:cNvSpPr>
          <p:nvPr/>
        </p:nvSpPr>
        <p:spPr bwMode="auto">
          <a:xfrm>
            <a:off x="2976563" y="6199188"/>
            <a:ext cx="310983"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a:ln>
                  <a:noFill/>
                </a:ln>
                <a:solidFill>
                  <a:srgbClr val="000000"/>
                </a:solidFill>
                <a:effectLst/>
                <a:latin typeface="+mj-lt"/>
              </a:rPr>
              <a:t>Arab (Sunni)</a:t>
            </a:r>
            <a:endParaRPr kumimoji="0" lang="en-US" altLang="en-US" sz="400" b="1" i="0" u="none" strike="noStrike" cap="none" normalizeH="0" baseline="0">
              <a:ln>
                <a:noFill/>
              </a:ln>
              <a:solidFill>
                <a:schemeClr val="tx1"/>
              </a:solidFill>
              <a:effectLst/>
              <a:latin typeface="+mj-lt"/>
            </a:endParaRPr>
          </a:p>
        </p:txBody>
      </p:sp>
      <p:sp>
        <p:nvSpPr>
          <p:cNvPr id="163" name="Rectangle 159"/>
          <p:cNvSpPr>
            <a:spLocks noChangeArrowheads="1"/>
          </p:cNvSpPr>
          <p:nvPr/>
        </p:nvSpPr>
        <p:spPr bwMode="auto">
          <a:xfrm>
            <a:off x="2976563" y="6284913"/>
            <a:ext cx="307777"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a:ln>
                  <a:noFill/>
                </a:ln>
                <a:solidFill>
                  <a:srgbClr val="000000"/>
                </a:solidFill>
                <a:effectLst/>
                <a:latin typeface="+mj-lt"/>
              </a:rPr>
              <a:t>Arab (Shiite)</a:t>
            </a:r>
            <a:endParaRPr kumimoji="0" lang="en-US" altLang="en-US" sz="400" b="1" i="0" u="none" strike="noStrike" cap="none" normalizeH="0" baseline="0">
              <a:ln>
                <a:noFill/>
              </a:ln>
              <a:solidFill>
                <a:schemeClr val="tx1"/>
              </a:solidFill>
              <a:effectLst/>
              <a:latin typeface="+mj-lt"/>
            </a:endParaRPr>
          </a:p>
        </p:txBody>
      </p:sp>
      <p:sp>
        <p:nvSpPr>
          <p:cNvPr id="164" name="Rectangle 160"/>
          <p:cNvSpPr>
            <a:spLocks noChangeArrowheads="1"/>
          </p:cNvSpPr>
          <p:nvPr/>
        </p:nvSpPr>
        <p:spPr bwMode="auto">
          <a:xfrm>
            <a:off x="2976563" y="6370638"/>
            <a:ext cx="23724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a:ln>
                  <a:noFill/>
                </a:ln>
                <a:solidFill>
                  <a:srgbClr val="000000"/>
                </a:solidFill>
                <a:effectLst/>
                <a:latin typeface="+mj-lt"/>
              </a:rPr>
              <a:t>Armenian</a:t>
            </a:r>
            <a:endParaRPr kumimoji="0" lang="en-US" altLang="en-US" sz="400" b="1" i="0" u="none" strike="noStrike" cap="none" normalizeH="0" baseline="0">
              <a:ln>
                <a:noFill/>
              </a:ln>
              <a:solidFill>
                <a:schemeClr val="tx1"/>
              </a:solidFill>
              <a:effectLst/>
              <a:latin typeface="+mj-lt"/>
            </a:endParaRPr>
          </a:p>
        </p:txBody>
      </p:sp>
      <p:sp>
        <p:nvSpPr>
          <p:cNvPr id="165" name="Rectangle 161"/>
          <p:cNvSpPr>
            <a:spLocks noChangeArrowheads="1"/>
          </p:cNvSpPr>
          <p:nvPr/>
        </p:nvSpPr>
        <p:spPr bwMode="auto">
          <a:xfrm>
            <a:off x="2976563" y="6456363"/>
            <a:ext cx="275717"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a:ln>
                  <a:noFill/>
                </a:ln>
                <a:solidFill>
                  <a:srgbClr val="000000"/>
                </a:solidFill>
                <a:effectLst/>
                <a:latin typeface="+mj-lt"/>
              </a:rPr>
              <a:t>Azerbaijani</a:t>
            </a:r>
            <a:endParaRPr kumimoji="0" lang="en-US" altLang="en-US" sz="400" b="1" i="0" u="none" strike="noStrike" cap="none" normalizeH="0" baseline="0">
              <a:ln>
                <a:noFill/>
              </a:ln>
              <a:solidFill>
                <a:schemeClr val="tx1"/>
              </a:solidFill>
              <a:effectLst/>
              <a:latin typeface="+mj-lt"/>
            </a:endParaRPr>
          </a:p>
        </p:txBody>
      </p:sp>
      <p:sp>
        <p:nvSpPr>
          <p:cNvPr id="166" name="Rectangle 162"/>
          <p:cNvSpPr>
            <a:spLocks noChangeArrowheads="1"/>
          </p:cNvSpPr>
          <p:nvPr/>
        </p:nvSpPr>
        <p:spPr bwMode="auto">
          <a:xfrm>
            <a:off x="3498850" y="6024563"/>
            <a:ext cx="21961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a:ln>
                  <a:noFill/>
                </a:ln>
                <a:solidFill>
                  <a:srgbClr val="000000"/>
                </a:solidFill>
                <a:effectLst/>
                <a:latin typeface="+mj-lt"/>
              </a:rPr>
              <a:t>Chechen</a:t>
            </a:r>
            <a:endParaRPr kumimoji="0" lang="en-US" altLang="en-US" sz="400" b="1" i="0" u="none" strike="noStrike" cap="none" normalizeH="0" baseline="0">
              <a:ln>
                <a:noFill/>
              </a:ln>
              <a:solidFill>
                <a:schemeClr val="tx1"/>
              </a:solidFill>
              <a:effectLst/>
              <a:latin typeface="+mj-lt"/>
            </a:endParaRPr>
          </a:p>
        </p:txBody>
      </p:sp>
      <p:sp>
        <p:nvSpPr>
          <p:cNvPr id="167" name="Rectangle 163"/>
          <p:cNvSpPr>
            <a:spLocks noChangeArrowheads="1"/>
          </p:cNvSpPr>
          <p:nvPr/>
        </p:nvSpPr>
        <p:spPr bwMode="auto">
          <a:xfrm>
            <a:off x="3498850" y="6110288"/>
            <a:ext cx="22442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a:ln>
                  <a:noFill/>
                </a:ln>
                <a:solidFill>
                  <a:srgbClr val="000000"/>
                </a:solidFill>
                <a:effectLst/>
                <a:latin typeface="+mj-lt"/>
              </a:rPr>
              <a:t>Christian</a:t>
            </a:r>
            <a:endParaRPr kumimoji="0" lang="en-US" altLang="en-US" sz="400" b="1" i="0" u="none" strike="noStrike" cap="none" normalizeH="0" baseline="0">
              <a:ln>
                <a:noFill/>
              </a:ln>
              <a:solidFill>
                <a:schemeClr val="tx1"/>
              </a:solidFill>
              <a:effectLst/>
              <a:latin typeface="+mj-lt"/>
            </a:endParaRPr>
          </a:p>
        </p:txBody>
      </p:sp>
      <p:sp>
        <p:nvSpPr>
          <p:cNvPr id="168" name="Rectangle 164"/>
          <p:cNvSpPr>
            <a:spLocks noChangeArrowheads="1"/>
          </p:cNvSpPr>
          <p:nvPr/>
        </p:nvSpPr>
        <p:spPr bwMode="auto">
          <a:xfrm>
            <a:off x="3498850" y="6196013"/>
            <a:ext cx="26129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a:ln>
                  <a:noFill/>
                </a:ln>
                <a:solidFill>
                  <a:srgbClr val="000000"/>
                </a:solidFill>
                <a:effectLst/>
                <a:latin typeface="+mj-lt"/>
              </a:rPr>
              <a:t>Circassian</a:t>
            </a:r>
            <a:endParaRPr kumimoji="0" lang="en-US" altLang="en-US" sz="400" b="1" i="0" u="none" strike="noStrike" cap="none" normalizeH="0" baseline="0">
              <a:ln>
                <a:noFill/>
              </a:ln>
              <a:solidFill>
                <a:schemeClr val="tx1"/>
              </a:solidFill>
              <a:effectLst/>
              <a:latin typeface="+mj-lt"/>
            </a:endParaRPr>
          </a:p>
        </p:txBody>
      </p:sp>
      <p:sp>
        <p:nvSpPr>
          <p:cNvPr id="169" name="Rectangle 165"/>
          <p:cNvSpPr>
            <a:spLocks noChangeArrowheads="1"/>
          </p:cNvSpPr>
          <p:nvPr/>
        </p:nvSpPr>
        <p:spPr bwMode="auto">
          <a:xfrm>
            <a:off x="3498850" y="6281738"/>
            <a:ext cx="14266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a:ln>
                  <a:noFill/>
                </a:ln>
                <a:solidFill>
                  <a:srgbClr val="000000"/>
                </a:solidFill>
                <a:effectLst/>
                <a:latin typeface="+mj-lt"/>
              </a:rPr>
              <a:t>Druze</a:t>
            </a:r>
            <a:endParaRPr kumimoji="0" lang="en-US" altLang="en-US" sz="400" b="1" i="0" u="none" strike="noStrike" cap="none" normalizeH="0" baseline="0">
              <a:ln>
                <a:noFill/>
              </a:ln>
              <a:solidFill>
                <a:schemeClr val="tx1"/>
              </a:solidFill>
              <a:effectLst/>
              <a:latin typeface="+mj-lt"/>
            </a:endParaRPr>
          </a:p>
        </p:txBody>
      </p:sp>
      <p:sp>
        <p:nvSpPr>
          <p:cNvPr id="170" name="Rectangle 166"/>
          <p:cNvSpPr>
            <a:spLocks noChangeArrowheads="1"/>
          </p:cNvSpPr>
          <p:nvPr/>
        </p:nvSpPr>
        <p:spPr bwMode="auto">
          <a:xfrm>
            <a:off x="3498850" y="6367463"/>
            <a:ext cx="22762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a:ln>
                  <a:noFill/>
                </a:ln>
                <a:solidFill>
                  <a:srgbClr val="000000"/>
                </a:solidFill>
                <a:effectLst/>
                <a:latin typeface="+mj-lt"/>
              </a:rPr>
              <a:t>Georgian</a:t>
            </a:r>
            <a:endParaRPr kumimoji="0" lang="en-US" altLang="en-US" sz="400" b="1" i="0" u="none" strike="noStrike" cap="none" normalizeH="0" baseline="0">
              <a:ln>
                <a:noFill/>
              </a:ln>
              <a:solidFill>
                <a:schemeClr val="tx1"/>
              </a:solidFill>
              <a:effectLst/>
              <a:latin typeface="+mj-lt"/>
            </a:endParaRPr>
          </a:p>
        </p:txBody>
      </p:sp>
      <p:sp>
        <p:nvSpPr>
          <p:cNvPr id="171" name="Rectangle 167"/>
          <p:cNvSpPr>
            <a:spLocks noChangeArrowheads="1"/>
          </p:cNvSpPr>
          <p:nvPr/>
        </p:nvSpPr>
        <p:spPr bwMode="auto">
          <a:xfrm>
            <a:off x="3498850" y="6453188"/>
            <a:ext cx="17152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a:ln>
                  <a:noFill/>
                </a:ln>
                <a:solidFill>
                  <a:srgbClr val="000000"/>
                </a:solidFill>
                <a:effectLst/>
                <a:latin typeface="+mj-lt"/>
              </a:rPr>
              <a:t>Ingush</a:t>
            </a:r>
            <a:endParaRPr kumimoji="0" lang="en-US" altLang="en-US" sz="400" b="1" i="0" u="none" strike="noStrike" cap="none" normalizeH="0" baseline="0">
              <a:ln>
                <a:noFill/>
              </a:ln>
              <a:solidFill>
                <a:schemeClr val="tx1"/>
              </a:solidFill>
              <a:effectLst/>
              <a:latin typeface="+mj-lt"/>
            </a:endParaRPr>
          </a:p>
        </p:txBody>
      </p:sp>
      <p:sp>
        <p:nvSpPr>
          <p:cNvPr id="172" name="Rectangle 168"/>
          <p:cNvSpPr>
            <a:spLocks noChangeArrowheads="1"/>
          </p:cNvSpPr>
          <p:nvPr/>
        </p:nvSpPr>
        <p:spPr bwMode="auto">
          <a:xfrm>
            <a:off x="3913188" y="6027738"/>
            <a:ext cx="19556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a:ln>
                  <a:noFill/>
                </a:ln>
                <a:solidFill>
                  <a:srgbClr val="000000"/>
                </a:solidFill>
                <a:effectLst/>
                <a:latin typeface="+mj-lt"/>
              </a:rPr>
              <a:t>Kurdish</a:t>
            </a:r>
            <a:endParaRPr kumimoji="0" lang="en-US" altLang="en-US" sz="400" b="1" i="0" u="none" strike="noStrike" cap="none" normalizeH="0" baseline="0">
              <a:ln>
                <a:noFill/>
              </a:ln>
              <a:solidFill>
                <a:schemeClr val="tx1"/>
              </a:solidFill>
              <a:effectLst/>
              <a:latin typeface="+mj-lt"/>
            </a:endParaRPr>
          </a:p>
        </p:txBody>
      </p:sp>
      <p:sp>
        <p:nvSpPr>
          <p:cNvPr id="173" name="Rectangle 169"/>
          <p:cNvSpPr>
            <a:spLocks noChangeArrowheads="1"/>
          </p:cNvSpPr>
          <p:nvPr/>
        </p:nvSpPr>
        <p:spPr bwMode="auto">
          <a:xfrm>
            <a:off x="3913188" y="6113463"/>
            <a:ext cx="8656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a:ln>
                  <a:noFill/>
                </a:ln>
                <a:solidFill>
                  <a:srgbClr val="000000"/>
                </a:solidFill>
                <a:effectLst/>
                <a:latin typeface="+mj-lt"/>
              </a:rPr>
              <a:t>Laz</a:t>
            </a:r>
            <a:endParaRPr kumimoji="0" lang="en-US" altLang="en-US" sz="400" b="1" i="0" u="none" strike="noStrike" cap="none" normalizeH="0" baseline="0">
              <a:ln>
                <a:noFill/>
              </a:ln>
              <a:solidFill>
                <a:schemeClr val="tx1"/>
              </a:solidFill>
              <a:effectLst/>
              <a:latin typeface="+mj-lt"/>
            </a:endParaRPr>
          </a:p>
        </p:txBody>
      </p:sp>
      <p:sp>
        <p:nvSpPr>
          <p:cNvPr id="174" name="Rectangle 170"/>
          <p:cNvSpPr>
            <a:spLocks noChangeArrowheads="1"/>
          </p:cNvSpPr>
          <p:nvPr/>
        </p:nvSpPr>
        <p:spPr bwMode="auto">
          <a:xfrm>
            <a:off x="3913188" y="6199188"/>
            <a:ext cx="22602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a:ln>
                  <a:noFill/>
                </a:ln>
                <a:solidFill>
                  <a:srgbClr val="000000"/>
                </a:solidFill>
                <a:effectLst/>
                <a:latin typeface="+mj-lt"/>
              </a:rPr>
              <a:t>Lezghian</a:t>
            </a:r>
            <a:endParaRPr kumimoji="0" lang="en-US" altLang="en-US" sz="400" b="1" i="0" u="none" strike="noStrike" cap="none" normalizeH="0" baseline="0">
              <a:ln>
                <a:noFill/>
              </a:ln>
              <a:solidFill>
                <a:schemeClr val="tx1"/>
              </a:solidFill>
              <a:effectLst/>
              <a:latin typeface="+mj-lt"/>
            </a:endParaRPr>
          </a:p>
        </p:txBody>
      </p:sp>
      <p:sp>
        <p:nvSpPr>
          <p:cNvPr id="175" name="Rectangle 171"/>
          <p:cNvSpPr>
            <a:spLocks noChangeArrowheads="1"/>
          </p:cNvSpPr>
          <p:nvPr/>
        </p:nvSpPr>
        <p:spPr bwMode="auto">
          <a:xfrm>
            <a:off x="3913188" y="6284913"/>
            <a:ext cx="21961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a:ln>
                  <a:noFill/>
                </a:ln>
                <a:solidFill>
                  <a:srgbClr val="000000"/>
                </a:solidFill>
                <a:effectLst/>
                <a:latin typeface="+mj-lt"/>
              </a:rPr>
              <a:t>Ossetian</a:t>
            </a:r>
            <a:endParaRPr kumimoji="0" lang="en-US" altLang="en-US" sz="400" b="1" i="0" u="none" strike="noStrike" cap="none" normalizeH="0" baseline="0">
              <a:ln>
                <a:noFill/>
              </a:ln>
              <a:solidFill>
                <a:schemeClr val="tx1"/>
              </a:solidFill>
              <a:effectLst/>
              <a:latin typeface="+mj-lt"/>
            </a:endParaRPr>
          </a:p>
        </p:txBody>
      </p:sp>
      <p:sp>
        <p:nvSpPr>
          <p:cNvPr id="176" name="Rectangle 172"/>
          <p:cNvSpPr>
            <a:spLocks noChangeArrowheads="1"/>
          </p:cNvSpPr>
          <p:nvPr/>
        </p:nvSpPr>
        <p:spPr bwMode="auto">
          <a:xfrm>
            <a:off x="3913188" y="6370638"/>
            <a:ext cx="18594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a:ln>
                  <a:noFill/>
                </a:ln>
                <a:solidFill>
                  <a:srgbClr val="000000"/>
                </a:solidFill>
                <a:effectLst/>
                <a:latin typeface="+mj-lt"/>
              </a:rPr>
              <a:t>Persian</a:t>
            </a:r>
            <a:endParaRPr kumimoji="0" lang="en-US" altLang="en-US" sz="400" b="1" i="0" u="none" strike="noStrike" cap="none" normalizeH="0" baseline="0">
              <a:ln>
                <a:noFill/>
              </a:ln>
              <a:solidFill>
                <a:schemeClr val="tx1"/>
              </a:solidFill>
              <a:effectLst/>
              <a:latin typeface="+mj-lt"/>
            </a:endParaRPr>
          </a:p>
        </p:txBody>
      </p:sp>
      <p:sp>
        <p:nvSpPr>
          <p:cNvPr id="177" name="Rectangle 173"/>
          <p:cNvSpPr>
            <a:spLocks noChangeArrowheads="1"/>
          </p:cNvSpPr>
          <p:nvPr/>
        </p:nvSpPr>
        <p:spPr bwMode="auto">
          <a:xfrm>
            <a:off x="4311650" y="6024563"/>
            <a:ext cx="11221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a:ln>
                  <a:noFill/>
                </a:ln>
                <a:solidFill>
                  <a:srgbClr val="000000"/>
                </a:solidFill>
                <a:effectLst/>
                <a:latin typeface="+mj-lt"/>
              </a:rPr>
              <a:t>Turk</a:t>
            </a:r>
            <a:endParaRPr kumimoji="0" lang="en-US" altLang="en-US" sz="400" b="1" i="0" u="none" strike="noStrike" cap="none" normalizeH="0" baseline="0">
              <a:ln>
                <a:noFill/>
              </a:ln>
              <a:solidFill>
                <a:schemeClr val="tx1"/>
              </a:solidFill>
              <a:effectLst/>
              <a:latin typeface="+mj-lt"/>
            </a:endParaRPr>
          </a:p>
        </p:txBody>
      </p:sp>
      <p:sp>
        <p:nvSpPr>
          <p:cNvPr id="178" name="Rectangle 174"/>
          <p:cNvSpPr>
            <a:spLocks noChangeArrowheads="1"/>
          </p:cNvSpPr>
          <p:nvPr/>
        </p:nvSpPr>
        <p:spPr bwMode="auto">
          <a:xfrm>
            <a:off x="4311650" y="6110288"/>
            <a:ext cx="21800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a:ln>
                  <a:noFill/>
                </a:ln>
                <a:solidFill>
                  <a:srgbClr val="000000"/>
                </a:solidFill>
                <a:effectLst/>
                <a:latin typeface="+mj-lt"/>
              </a:rPr>
              <a:t>Turkmen</a:t>
            </a:r>
            <a:endParaRPr kumimoji="0" lang="en-US" altLang="en-US" sz="400" b="1" i="0" u="none" strike="noStrike" cap="none" normalizeH="0" baseline="0">
              <a:ln>
                <a:noFill/>
              </a:ln>
              <a:solidFill>
                <a:schemeClr val="tx1"/>
              </a:solidFill>
              <a:effectLst/>
              <a:latin typeface="+mj-lt"/>
            </a:endParaRPr>
          </a:p>
        </p:txBody>
      </p:sp>
      <p:sp>
        <p:nvSpPr>
          <p:cNvPr id="179" name="Rectangle 175"/>
          <p:cNvSpPr>
            <a:spLocks noChangeArrowheads="1"/>
          </p:cNvSpPr>
          <p:nvPr/>
        </p:nvSpPr>
        <p:spPr bwMode="auto">
          <a:xfrm>
            <a:off x="4311650" y="6196013"/>
            <a:ext cx="25006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a:ln>
                  <a:noFill/>
                </a:ln>
                <a:solidFill>
                  <a:srgbClr val="000000"/>
                </a:solidFill>
                <a:effectLst/>
                <a:latin typeface="+mj-lt"/>
              </a:rPr>
              <a:t>Sparsely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a:ln>
                  <a:noFill/>
                </a:ln>
                <a:solidFill>
                  <a:srgbClr val="000000"/>
                </a:solidFill>
                <a:effectLst/>
                <a:latin typeface="+mj-lt"/>
              </a:rPr>
              <a:t>populated</a:t>
            </a:r>
            <a:endParaRPr kumimoji="0" lang="en-US" altLang="en-US" sz="400" b="1" i="0" u="none" strike="noStrike" cap="none" normalizeH="0" baseline="0" dirty="0">
              <a:ln>
                <a:noFill/>
              </a:ln>
              <a:solidFill>
                <a:schemeClr val="tx1"/>
              </a:solidFill>
              <a:effectLst/>
              <a:latin typeface="+mj-lt"/>
            </a:endParaRPr>
          </a:p>
        </p:txBody>
      </p:sp>
      <p:sp>
        <p:nvSpPr>
          <p:cNvPr id="181" name="Rectangle 5"/>
          <p:cNvSpPr>
            <a:spLocks noChangeArrowheads="1"/>
          </p:cNvSpPr>
          <p:nvPr/>
        </p:nvSpPr>
        <p:spPr bwMode="auto">
          <a:xfrm>
            <a:off x="2968593" y="4911330"/>
            <a:ext cx="92172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pt-BR" altLang="en-US" sz="700" b="1" i="1" dirty="0">
                <a:solidFill>
                  <a:srgbClr val="00AEEF"/>
                </a:solidFill>
                <a:latin typeface="+mj-lt"/>
              </a:rPr>
              <a:t>M e d i t e r r a n e a n</a:t>
            </a:r>
          </a:p>
          <a:p>
            <a:pPr lvl="0" algn="ctr"/>
            <a:r>
              <a:rPr lang="pt-BR" altLang="en-US" sz="700" b="1" i="1" dirty="0">
                <a:solidFill>
                  <a:srgbClr val="00AEEF"/>
                </a:solidFill>
                <a:latin typeface="+mj-lt"/>
              </a:rPr>
              <a:t>S e a</a:t>
            </a:r>
            <a:endParaRPr kumimoji="0" lang="en-US" altLang="en-US" sz="700" b="1" i="0" u="none" strike="noStrike" cap="none" normalizeH="0" baseline="0" dirty="0">
              <a:ln>
                <a:noFill/>
              </a:ln>
              <a:solidFill>
                <a:schemeClr val="tx1"/>
              </a:solidFill>
              <a:effectLst/>
              <a:latin typeface="+mj-lt"/>
            </a:endParaRPr>
          </a:p>
        </p:txBody>
      </p:sp>
      <p:sp>
        <p:nvSpPr>
          <p:cNvPr id="182" name="Rectangle 203"/>
          <p:cNvSpPr>
            <a:spLocks noChangeArrowheads="1"/>
          </p:cNvSpPr>
          <p:nvPr/>
        </p:nvSpPr>
        <p:spPr bwMode="auto">
          <a:xfrm>
            <a:off x="5652499" y="5416730"/>
            <a:ext cx="14266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00" b="1" dirty="0">
                <a:solidFill>
                  <a:srgbClr val="000000"/>
                </a:solidFill>
                <a:effectLst>
                  <a:glow rad="50800">
                    <a:schemeClr val="bg1">
                      <a:alpha val="94000"/>
                    </a:schemeClr>
                  </a:glow>
                </a:effectLst>
                <a:latin typeface="+mj-lt"/>
              </a:rPr>
              <a:t>Basra</a:t>
            </a:r>
            <a:endParaRPr kumimoji="0" lang="en-US" altLang="en-US" sz="400" b="1" i="0" u="none" strike="noStrike" cap="none" normalizeH="0" baseline="0" dirty="0">
              <a:ln>
                <a:noFill/>
              </a:ln>
              <a:solidFill>
                <a:schemeClr val="tx1"/>
              </a:solidFill>
              <a:effectLst>
                <a:glow rad="50800">
                  <a:schemeClr val="bg1">
                    <a:alpha val="94000"/>
                  </a:schemeClr>
                </a:glow>
              </a:effectLst>
              <a:latin typeface="+mj-lt"/>
            </a:endParaRPr>
          </a:p>
        </p:txBody>
      </p:sp>
      <p:sp>
        <p:nvSpPr>
          <p:cNvPr id="183" name="Rectangle 5"/>
          <p:cNvSpPr>
            <a:spLocks noChangeArrowheads="1"/>
          </p:cNvSpPr>
          <p:nvPr/>
        </p:nvSpPr>
        <p:spPr bwMode="auto">
          <a:xfrm rot="3795743">
            <a:off x="5658625" y="3471757"/>
            <a:ext cx="71067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50" b="1" i="1" dirty="0">
                <a:solidFill>
                  <a:srgbClr val="00AEEF"/>
                </a:solidFill>
                <a:effectLst/>
                <a:latin typeface="+mj-lt"/>
              </a:rPr>
              <a:t>Caspian Sea</a:t>
            </a:r>
            <a:endParaRPr kumimoji="0" lang="en-US" altLang="en-US" sz="750" b="1" i="0" u="none" strike="noStrike" cap="none" normalizeH="0" baseline="0" dirty="0">
              <a:ln>
                <a:noFill/>
              </a:ln>
              <a:solidFill>
                <a:schemeClr val="tx1"/>
              </a:solidFill>
              <a:effectLst/>
              <a:latin typeface="+mj-lt"/>
            </a:endParaRPr>
          </a:p>
        </p:txBody>
      </p:sp>
      <p:sp>
        <p:nvSpPr>
          <p:cNvPr id="184" name="Rectangle 45"/>
          <p:cNvSpPr>
            <a:spLocks noChangeArrowheads="1"/>
          </p:cNvSpPr>
          <p:nvPr/>
        </p:nvSpPr>
        <p:spPr bwMode="auto">
          <a:xfrm>
            <a:off x="2898942" y="5605560"/>
            <a:ext cx="2564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0" u="none" strike="noStrike" cap="none" normalizeH="0" baseline="0" dirty="0">
                <a:ln>
                  <a:noFill/>
                </a:ln>
                <a:solidFill>
                  <a:srgbClr val="000000"/>
                </a:solidFill>
                <a:effectLst/>
                <a:latin typeface="+mj-lt"/>
              </a:rPr>
              <a:t>0</a:t>
            </a:r>
            <a:endParaRPr kumimoji="0" lang="en-US" altLang="en-US" sz="350" b="1" i="0" u="none" strike="noStrike" cap="none" normalizeH="0" baseline="0" dirty="0">
              <a:ln>
                <a:noFill/>
              </a:ln>
              <a:solidFill>
                <a:schemeClr val="tx1"/>
              </a:solidFill>
              <a:effectLst/>
              <a:latin typeface="+mj-lt"/>
            </a:endParaRPr>
          </a:p>
        </p:txBody>
      </p:sp>
      <p:sp>
        <p:nvSpPr>
          <p:cNvPr id="185" name="Rectangle 46"/>
          <p:cNvSpPr>
            <a:spLocks noChangeArrowheads="1"/>
          </p:cNvSpPr>
          <p:nvPr/>
        </p:nvSpPr>
        <p:spPr bwMode="auto">
          <a:xfrm>
            <a:off x="3060776" y="5681918"/>
            <a:ext cx="76944"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0" u="none" strike="noStrike" cap="none" normalizeH="0" baseline="0" dirty="0">
                <a:ln>
                  <a:noFill/>
                </a:ln>
                <a:solidFill>
                  <a:srgbClr val="000000"/>
                </a:solidFill>
                <a:effectLst/>
                <a:latin typeface="+mj-lt"/>
              </a:rPr>
              <a:t>150</a:t>
            </a:r>
            <a:endParaRPr kumimoji="0" lang="en-US" altLang="en-US" sz="350" b="1" i="0" u="none" strike="noStrike" cap="none" normalizeH="0" baseline="0" dirty="0">
              <a:ln>
                <a:noFill/>
              </a:ln>
              <a:solidFill>
                <a:schemeClr val="tx1"/>
              </a:solidFill>
              <a:effectLst/>
              <a:latin typeface="+mj-lt"/>
            </a:endParaRPr>
          </a:p>
        </p:txBody>
      </p:sp>
      <p:sp>
        <p:nvSpPr>
          <p:cNvPr id="186" name="Rectangle 47"/>
          <p:cNvSpPr>
            <a:spLocks noChangeArrowheads="1"/>
          </p:cNvSpPr>
          <p:nvPr/>
        </p:nvSpPr>
        <p:spPr bwMode="auto">
          <a:xfrm>
            <a:off x="3249523" y="5681918"/>
            <a:ext cx="323807"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0" u="none" strike="noStrike" cap="none" normalizeH="0" baseline="0" dirty="0">
                <a:ln>
                  <a:noFill/>
                </a:ln>
                <a:solidFill>
                  <a:srgbClr val="000000"/>
                </a:solidFill>
                <a:effectLst/>
                <a:latin typeface="+mj-lt"/>
              </a:rPr>
              <a:t>300 Kilometers</a:t>
            </a:r>
            <a:endParaRPr kumimoji="0" lang="en-US" altLang="en-US" sz="350" b="1" i="0" u="none" strike="noStrike" cap="none" normalizeH="0" baseline="0" dirty="0">
              <a:ln>
                <a:noFill/>
              </a:ln>
              <a:solidFill>
                <a:schemeClr val="tx1"/>
              </a:solidFill>
              <a:effectLst/>
              <a:latin typeface="+mj-lt"/>
            </a:endParaRPr>
          </a:p>
        </p:txBody>
      </p:sp>
      <p:sp>
        <p:nvSpPr>
          <p:cNvPr id="187" name="Rectangle 48"/>
          <p:cNvSpPr>
            <a:spLocks noChangeArrowheads="1"/>
          </p:cNvSpPr>
          <p:nvPr/>
        </p:nvSpPr>
        <p:spPr bwMode="auto">
          <a:xfrm>
            <a:off x="3168580" y="5605560"/>
            <a:ext cx="76944"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0" u="none" strike="noStrike" cap="none" normalizeH="0" baseline="0" dirty="0">
                <a:ln>
                  <a:noFill/>
                </a:ln>
                <a:solidFill>
                  <a:srgbClr val="000000"/>
                </a:solidFill>
                <a:effectLst/>
                <a:latin typeface="+mj-lt"/>
              </a:rPr>
              <a:t>150</a:t>
            </a:r>
            <a:endParaRPr kumimoji="0" lang="en-US" altLang="en-US" sz="350" b="1" i="0" u="none" strike="noStrike" cap="none" normalizeH="0" baseline="0" dirty="0">
              <a:ln>
                <a:noFill/>
              </a:ln>
              <a:solidFill>
                <a:schemeClr val="tx1"/>
              </a:solidFill>
              <a:effectLst/>
              <a:latin typeface="+mj-lt"/>
            </a:endParaRPr>
          </a:p>
        </p:txBody>
      </p:sp>
      <p:sp>
        <p:nvSpPr>
          <p:cNvPr id="188" name="Rectangle 49"/>
          <p:cNvSpPr>
            <a:spLocks noChangeArrowheads="1"/>
          </p:cNvSpPr>
          <p:nvPr/>
        </p:nvSpPr>
        <p:spPr bwMode="auto">
          <a:xfrm>
            <a:off x="3467100" y="5605560"/>
            <a:ext cx="203582"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0" u="none" strike="noStrike" cap="none" normalizeH="0" baseline="0" dirty="0">
                <a:ln>
                  <a:noFill/>
                </a:ln>
                <a:solidFill>
                  <a:srgbClr val="000000"/>
                </a:solidFill>
                <a:effectLst/>
                <a:latin typeface="+mj-lt"/>
              </a:rPr>
              <a:t>300 Miles</a:t>
            </a:r>
            <a:endParaRPr kumimoji="0" lang="en-US" altLang="en-US" sz="350" b="1" i="0" u="none" strike="noStrike" cap="none" normalizeH="0" baseline="0" dirty="0">
              <a:ln>
                <a:noFill/>
              </a:ln>
              <a:solidFill>
                <a:schemeClr val="tx1"/>
              </a:solidFill>
              <a:effectLst/>
              <a:latin typeface="+mj-lt"/>
            </a:endParaRPr>
          </a:p>
        </p:txBody>
      </p:sp>
      <p:sp>
        <p:nvSpPr>
          <p:cNvPr id="189" name="Rectangle 45"/>
          <p:cNvSpPr>
            <a:spLocks noChangeArrowheads="1"/>
          </p:cNvSpPr>
          <p:nvPr/>
        </p:nvSpPr>
        <p:spPr bwMode="auto">
          <a:xfrm>
            <a:off x="2896125" y="5681918"/>
            <a:ext cx="2564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0" u="none" strike="noStrike" cap="none" normalizeH="0" baseline="0" dirty="0">
                <a:ln>
                  <a:noFill/>
                </a:ln>
                <a:solidFill>
                  <a:srgbClr val="000000"/>
                </a:solidFill>
                <a:effectLst/>
                <a:latin typeface="+mj-lt"/>
              </a:rPr>
              <a:t>0</a:t>
            </a:r>
            <a:endParaRPr kumimoji="0" lang="en-US" altLang="en-US" sz="350" b="1" i="0" u="none" strike="noStrike" cap="none" normalizeH="0" baseline="0" dirty="0">
              <a:ln>
                <a:noFill/>
              </a:ln>
              <a:solidFill>
                <a:schemeClr val="tx1"/>
              </a:solidFill>
              <a:effectLst/>
              <a:latin typeface="+mj-lt"/>
            </a:endParaRPr>
          </a:p>
        </p:txBody>
      </p:sp>
      <p:sp>
        <p:nvSpPr>
          <p:cNvPr id="190" name="Rectangle 5"/>
          <p:cNvSpPr>
            <a:spLocks noChangeArrowheads="1"/>
          </p:cNvSpPr>
          <p:nvPr/>
        </p:nvSpPr>
        <p:spPr bwMode="auto">
          <a:xfrm>
            <a:off x="3676650" y="3471635"/>
            <a:ext cx="57708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pt-BR" altLang="en-US" sz="700" b="1" i="1" dirty="0">
                <a:solidFill>
                  <a:srgbClr val="00AEEF"/>
                </a:solidFill>
                <a:latin typeface="+mj-lt"/>
              </a:rPr>
              <a:t>B l a c k S e a</a:t>
            </a:r>
            <a:endParaRPr kumimoji="0" lang="en-US" altLang="en-US" sz="700" b="1" i="0" u="none" strike="noStrike" cap="none" normalizeH="0" baseline="0" dirty="0">
              <a:ln>
                <a:noFill/>
              </a:ln>
              <a:solidFill>
                <a:schemeClr val="tx1"/>
              </a:solidFill>
              <a:effectLst/>
              <a:latin typeface="+mj-lt"/>
            </a:endParaRPr>
          </a:p>
        </p:txBody>
      </p:sp>
      <p:sp>
        <p:nvSpPr>
          <p:cNvPr id="191" name="Rectangle 203"/>
          <p:cNvSpPr>
            <a:spLocks noChangeArrowheads="1"/>
          </p:cNvSpPr>
          <p:nvPr/>
        </p:nvSpPr>
        <p:spPr bwMode="auto">
          <a:xfrm>
            <a:off x="6055385" y="4615836"/>
            <a:ext cx="17312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00" b="1" dirty="0">
                <a:solidFill>
                  <a:srgbClr val="000000"/>
                </a:solidFill>
                <a:effectLst>
                  <a:glow rad="50800">
                    <a:schemeClr val="bg1">
                      <a:alpha val="94000"/>
                    </a:schemeClr>
                  </a:glow>
                </a:effectLst>
                <a:latin typeface="+mj-lt"/>
              </a:rPr>
              <a:t>Tehran</a:t>
            </a:r>
            <a:endParaRPr kumimoji="0" lang="en-US" altLang="en-US" sz="400" b="1" i="0" u="none" strike="noStrike" cap="none" normalizeH="0" baseline="0" dirty="0">
              <a:ln>
                <a:noFill/>
              </a:ln>
              <a:solidFill>
                <a:schemeClr val="tx1"/>
              </a:solidFill>
              <a:effectLst>
                <a:glow rad="50800">
                  <a:schemeClr val="bg1">
                    <a:alpha val="94000"/>
                  </a:schemeClr>
                </a:glow>
              </a:effectLst>
              <a:latin typeface="+mj-lt"/>
            </a:endParaRPr>
          </a:p>
        </p:txBody>
      </p:sp>
      <p:sp>
        <p:nvSpPr>
          <p:cNvPr id="192" name="Rectangle 203"/>
          <p:cNvSpPr>
            <a:spLocks noChangeArrowheads="1"/>
          </p:cNvSpPr>
          <p:nvPr/>
        </p:nvSpPr>
        <p:spPr bwMode="auto">
          <a:xfrm>
            <a:off x="5087937" y="4981131"/>
            <a:ext cx="22281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00" b="1" dirty="0">
                <a:solidFill>
                  <a:srgbClr val="000000"/>
                </a:solidFill>
                <a:effectLst>
                  <a:glow rad="50800">
                    <a:schemeClr val="bg1">
                      <a:alpha val="94000"/>
                    </a:schemeClr>
                  </a:glow>
                </a:effectLst>
                <a:latin typeface="+mj-lt"/>
              </a:rPr>
              <a:t>Baghdad</a:t>
            </a:r>
            <a:endParaRPr kumimoji="0" lang="en-US" altLang="en-US" sz="400" b="1" i="0" u="none" strike="noStrike" cap="none" normalizeH="0" baseline="0" dirty="0">
              <a:ln>
                <a:noFill/>
              </a:ln>
              <a:solidFill>
                <a:schemeClr val="tx1"/>
              </a:solidFill>
              <a:effectLst>
                <a:glow rad="50800">
                  <a:schemeClr val="bg1">
                    <a:alpha val="94000"/>
                  </a:schemeClr>
                </a:glow>
              </a:effectLst>
              <a:latin typeface="+mj-lt"/>
            </a:endParaRPr>
          </a:p>
        </p:txBody>
      </p:sp>
      <p:sp>
        <p:nvSpPr>
          <p:cNvPr id="193" name="Rectangle 203"/>
          <p:cNvSpPr>
            <a:spLocks noChangeArrowheads="1"/>
          </p:cNvSpPr>
          <p:nvPr/>
        </p:nvSpPr>
        <p:spPr bwMode="auto">
          <a:xfrm>
            <a:off x="5196745" y="4501038"/>
            <a:ext cx="15068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00" b="1" dirty="0">
                <a:solidFill>
                  <a:srgbClr val="000000"/>
                </a:solidFill>
                <a:effectLst>
                  <a:glow rad="50800">
                    <a:schemeClr val="bg1">
                      <a:alpha val="94000"/>
                    </a:schemeClr>
                  </a:glow>
                </a:effectLst>
                <a:latin typeface="+mj-lt"/>
              </a:rPr>
              <a:t>Mosul</a:t>
            </a:r>
            <a:endParaRPr kumimoji="0" lang="en-US" altLang="en-US" sz="400" b="1" i="0" u="none" strike="noStrike" cap="none" normalizeH="0" baseline="0" dirty="0">
              <a:ln>
                <a:noFill/>
              </a:ln>
              <a:solidFill>
                <a:schemeClr val="tx1"/>
              </a:solidFill>
              <a:effectLst>
                <a:glow rad="50800">
                  <a:schemeClr val="bg1">
                    <a:alpha val="94000"/>
                  </a:schemeClr>
                </a:glow>
              </a:effectLst>
              <a:latin typeface="+mj-lt"/>
            </a:endParaRPr>
          </a:p>
        </p:txBody>
      </p:sp>
      <p:sp>
        <p:nvSpPr>
          <p:cNvPr id="194" name="Rectangle 203"/>
          <p:cNvSpPr>
            <a:spLocks noChangeArrowheads="1"/>
          </p:cNvSpPr>
          <p:nvPr/>
        </p:nvSpPr>
        <p:spPr bwMode="auto">
          <a:xfrm>
            <a:off x="5620543" y="4269515"/>
            <a:ext cx="15228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00" b="1" dirty="0">
                <a:solidFill>
                  <a:srgbClr val="000000"/>
                </a:solidFill>
                <a:effectLst>
                  <a:glow rad="50800">
                    <a:schemeClr val="bg1">
                      <a:alpha val="94000"/>
                    </a:schemeClr>
                  </a:glow>
                </a:effectLst>
                <a:latin typeface="+mj-lt"/>
              </a:rPr>
              <a:t>Tabriz</a:t>
            </a:r>
            <a:endParaRPr kumimoji="0" lang="en-US" altLang="en-US" sz="400" b="1" i="0" u="none" strike="noStrike" cap="none" normalizeH="0" baseline="0" dirty="0">
              <a:ln>
                <a:noFill/>
              </a:ln>
              <a:solidFill>
                <a:schemeClr val="tx1"/>
              </a:solidFill>
              <a:effectLst>
                <a:glow rad="50800">
                  <a:schemeClr val="bg1">
                    <a:alpha val="94000"/>
                  </a:schemeClr>
                </a:glow>
              </a:effectLst>
              <a:latin typeface="+mj-lt"/>
            </a:endParaRPr>
          </a:p>
        </p:txBody>
      </p:sp>
      <p:sp>
        <p:nvSpPr>
          <p:cNvPr id="195" name="Rectangle 203"/>
          <p:cNvSpPr>
            <a:spLocks noChangeArrowheads="1"/>
          </p:cNvSpPr>
          <p:nvPr/>
        </p:nvSpPr>
        <p:spPr bwMode="auto">
          <a:xfrm>
            <a:off x="5224797" y="4207960"/>
            <a:ext cx="9457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00" b="1" dirty="0">
                <a:solidFill>
                  <a:srgbClr val="000000"/>
                </a:solidFill>
                <a:effectLst>
                  <a:glow rad="50800">
                    <a:schemeClr val="bg1">
                      <a:alpha val="94000"/>
                    </a:schemeClr>
                  </a:glow>
                </a:effectLst>
                <a:latin typeface="+mj-lt"/>
              </a:rPr>
              <a:t>Van</a:t>
            </a:r>
            <a:endParaRPr kumimoji="0" lang="en-US" altLang="en-US" sz="400" b="1" i="0" u="none" strike="noStrike" cap="none" normalizeH="0" baseline="0" dirty="0">
              <a:ln>
                <a:noFill/>
              </a:ln>
              <a:solidFill>
                <a:schemeClr val="tx1"/>
              </a:solidFill>
              <a:effectLst>
                <a:glow rad="50800">
                  <a:schemeClr val="bg1">
                    <a:alpha val="94000"/>
                  </a:schemeClr>
                </a:glow>
              </a:effectLst>
              <a:latin typeface="+mj-lt"/>
            </a:endParaRPr>
          </a:p>
        </p:txBody>
      </p:sp>
      <p:sp>
        <p:nvSpPr>
          <p:cNvPr id="196" name="Rectangle 203"/>
          <p:cNvSpPr>
            <a:spLocks noChangeArrowheads="1"/>
          </p:cNvSpPr>
          <p:nvPr/>
        </p:nvSpPr>
        <p:spPr bwMode="auto">
          <a:xfrm>
            <a:off x="4385885" y="4562593"/>
            <a:ext cx="17633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00" b="1" dirty="0">
                <a:solidFill>
                  <a:srgbClr val="000000"/>
                </a:solidFill>
                <a:effectLst>
                  <a:glow rad="50800">
                    <a:schemeClr val="bg1">
                      <a:alpha val="94000"/>
                    </a:schemeClr>
                  </a:glow>
                </a:effectLst>
                <a:latin typeface="+mj-lt"/>
              </a:rPr>
              <a:t>Aleppo</a:t>
            </a:r>
            <a:endParaRPr kumimoji="0" lang="en-US" altLang="en-US" sz="400" b="1" i="0" u="none" strike="noStrike" cap="none" normalizeH="0" baseline="0" dirty="0">
              <a:ln>
                <a:noFill/>
              </a:ln>
              <a:solidFill>
                <a:schemeClr val="tx1"/>
              </a:solidFill>
              <a:effectLst>
                <a:glow rad="50800">
                  <a:schemeClr val="bg1">
                    <a:alpha val="94000"/>
                  </a:schemeClr>
                </a:glow>
              </a:effectLst>
              <a:latin typeface="+mj-lt"/>
            </a:endParaRPr>
          </a:p>
        </p:txBody>
      </p:sp>
      <p:sp>
        <p:nvSpPr>
          <p:cNvPr id="197" name="Rectangle 203"/>
          <p:cNvSpPr>
            <a:spLocks noChangeArrowheads="1"/>
          </p:cNvSpPr>
          <p:nvPr/>
        </p:nvSpPr>
        <p:spPr bwMode="auto">
          <a:xfrm>
            <a:off x="4282621" y="4957496"/>
            <a:ext cx="25808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00" b="1" dirty="0">
                <a:solidFill>
                  <a:srgbClr val="000000"/>
                </a:solidFill>
                <a:effectLst>
                  <a:glow rad="50800">
                    <a:schemeClr val="bg1">
                      <a:alpha val="94000"/>
                    </a:schemeClr>
                  </a:glow>
                </a:effectLst>
                <a:latin typeface="+mj-lt"/>
              </a:rPr>
              <a:t>Damascus</a:t>
            </a:r>
            <a:endParaRPr kumimoji="0" lang="en-US" altLang="en-US" sz="400" b="1" i="0" u="none" strike="noStrike" cap="none" normalizeH="0" baseline="0" dirty="0">
              <a:ln>
                <a:noFill/>
              </a:ln>
              <a:solidFill>
                <a:schemeClr val="tx1"/>
              </a:solidFill>
              <a:effectLst>
                <a:glow rad="50800">
                  <a:schemeClr val="bg1">
                    <a:alpha val="94000"/>
                  </a:schemeClr>
                </a:glow>
              </a:effectLst>
              <a:latin typeface="+mj-lt"/>
            </a:endParaRPr>
          </a:p>
        </p:txBody>
      </p:sp>
      <p:sp>
        <p:nvSpPr>
          <p:cNvPr id="198" name="Rectangle 203"/>
          <p:cNvSpPr>
            <a:spLocks noChangeArrowheads="1"/>
          </p:cNvSpPr>
          <p:nvPr/>
        </p:nvSpPr>
        <p:spPr bwMode="auto">
          <a:xfrm>
            <a:off x="3941353" y="4432045"/>
            <a:ext cx="15869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00" b="1" dirty="0">
                <a:solidFill>
                  <a:srgbClr val="000000"/>
                </a:solidFill>
                <a:effectLst>
                  <a:glow rad="50800">
                    <a:schemeClr val="bg1">
                      <a:alpha val="94000"/>
                    </a:schemeClr>
                  </a:glow>
                </a:effectLst>
                <a:latin typeface="+mj-lt"/>
              </a:rPr>
              <a:t>Adana</a:t>
            </a:r>
            <a:endParaRPr kumimoji="0" lang="en-US" altLang="en-US" sz="400" b="1" i="0" u="none" strike="noStrike" cap="none" normalizeH="0" baseline="0" dirty="0">
              <a:ln>
                <a:noFill/>
              </a:ln>
              <a:solidFill>
                <a:schemeClr val="tx1"/>
              </a:solidFill>
              <a:effectLst>
                <a:glow rad="50800">
                  <a:schemeClr val="bg1">
                    <a:alpha val="94000"/>
                  </a:schemeClr>
                </a:glow>
              </a:effectLst>
              <a:latin typeface="+mj-lt"/>
            </a:endParaRPr>
          </a:p>
        </p:txBody>
      </p:sp>
      <p:sp>
        <p:nvSpPr>
          <p:cNvPr id="199" name="Rectangle 203"/>
          <p:cNvSpPr>
            <a:spLocks noChangeArrowheads="1"/>
          </p:cNvSpPr>
          <p:nvPr/>
        </p:nvSpPr>
        <p:spPr bwMode="auto">
          <a:xfrm>
            <a:off x="3046853" y="4171688"/>
            <a:ext cx="11862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00" b="1" dirty="0">
                <a:solidFill>
                  <a:srgbClr val="000000"/>
                </a:solidFill>
                <a:effectLst>
                  <a:glow rad="50800">
                    <a:schemeClr val="bg1">
                      <a:alpha val="94000"/>
                    </a:schemeClr>
                  </a:glow>
                </a:effectLst>
                <a:latin typeface="+mj-lt"/>
              </a:rPr>
              <a:t>Izmir</a:t>
            </a:r>
            <a:endParaRPr kumimoji="0" lang="en-US" altLang="en-US" sz="400" b="1" i="0" u="none" strike="noStrike" cap="none" normalizeH="0" baseline="0" dirty="0">
              <a:ln>
                <a:noFill/>
              </a:ln>
              <a:solidFill>
                <a:schemeClr val="tx1"/>
              </a:solidFill>
              <a:effectLst>
                <a:glow rad="50800">
                  <a:schemeClr val="bg1">
                    <a:alpha val="94000"/>
                  </a:schemeClr>
                </a:glow>
              </a:effectLst>
              <a:latin typeface="+mj-lt"/>
            </a:endParaRPr>
          </a:p>
        </p:txBody>
      </p:sp>
      <p:sp>
        <p:nvSpPr>
          <p:cNvPr id="200" name="Rectangle 203"/>
          <p:cNvSpPr>
            <a:spLocks noChangeArrowheads="1"/>
          </p:cNvSpPr>
          <p:nvPr/>
        </p:nvSpPr>
        <p:spPr bwMode="auto">
          <a:xfrm>
            <a:off x="3572617" y="3944927"/>
            <a:ext cx="17472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00" b="1" dirty="0">
                <a:solidFill>
                  <a:srgbClr val="000000"/>
                </a:solidFill>
                <a:effectLst>
                  <a:glow rad="50800">
                    <a:schemeClr val="bg1">
                      <a:alpha val="94000"/>
                    </a:schemeClr>
                  </a:glow>
                </a:effectLst>
                <a:latin typeface="+mj-lt"/>
              </a:rPr>
              <a:t>Ankara</a:t>
            </a:r>
            <a:endParaRPr kumimoji="0" lang="en-US" altLang="en-US" sz="400" b="1" i="0" u="none" strike="noStrike" cap="none" normalizeH="0" baseline="0" dirty="0">
              <a:ln>
                <a:noFill/>
              </a:ln>
              <a:solidFill>
                <a:schemeClr val="tx1"/>
              </a:solidFill>
              <a:effectLst>
                <a:glow rad="50800">
                  <a:schemeClr val="bg1">
                    <a:alpha val="94000"/>
                  </a:schemeClr>
                </a:glow>
              </a:effectLst>
              <a:latin typeface="+mj-lt"/>
            </a:endParaRPr>
          </a:p>
        </p:txBody>
      </p:sp>
      <p:sp>
        <p:nvSpPr>
          <p:cNvPr id="201" name="Rectangle 203"/>
          <p:cNvSpPr>
            <a:spLocks noChangeArrowheads="1"/>
          </p:cNvSpPr>
          <p:nvPr/>
        </p:nvSpPr>
        <p:spPr bwMode="auto">
          <a:xfrm>
            <a:off x="3276377" y="3754600"/>
            <a:ext cx="20037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00" b="1" dirty="0">
                <a:solidFill>
                  <a:srgbClr val="000000"/>
                </a:solidFill>
                <a:effectLst>
                  <a:glow rad="50800">
                    <a:schemeClr val="bg1">
                      <a:alpha val="94000"/>
                    </a:schemeClr>
                  </a:glow>
                </a:effectLst>
                <a:latin typeface="+mj-lt"/>
              </a:rPr>
              <a:t>Istanbul</a:t>
            </a:r>
            <a:endParaRPr kumimoji="0" lang="en-US" altLang="en-US" sz="400" b="1" i="0" u="none" strike="noStrike" cap="none" normalizeH="0" baseline="0" dirty="0">
              <a:ln>
                <a:noFill/>
              </a:ln>
              <a:solidFill>
                <a:schemeClr val="tx1"/>
              </a:solidFill>
              <a:effectLst>
                <a:glow rad="50800">
                  <a:schemeClr val="bg1">
                    <a:alpha val="94000"/>
                  </a:schemeClr>
                </a:glow>
              </a:effectLst>
              <a:latin typeface="+mj-lt"/>
            </a:endParaRPr>
          </a:p>
        </p:txBody>
      </p:sp>
      <p:sp>
        <p:nvSpPr>
          <p:cNvPr id="202" name="Rectangle 203"/>
          <p:cNvSpPr>
            <a:spLocks noChangeArrowheads="1"/>
          </p:cNvSpPr>
          <p:nvPr/>
        </p:nvSpPr>
        <p:spPr bwMode="auto">
          <a:xfrm>
            <a:off x="5394768" y="3916363"/>
            <a:ext cx="20037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00" b="1" dirty="0">
                <a:solidFill>
                  <a:srgbClr val="000000"/>
                </a:solidFill>
                <a:effectLst>
                  <a:glow rad="50800">
                    <a:schemeClr val="bg1">
                      <a:alpha val="94000"/>
                    </a:schemeClr>
                  </a:glow>
                </a:effectLst>
                <a:latin typeface="+mj-lt"/>
              </a:rPr>
              <a:t>Yerevan</a:t>
            </a:r>
            <a:endParaRPr kumimoji="0" lang="en-US" altLang="en-US" sz="400" b="1" i="0" u="none" strike="noStrike" cap="none" normalizeH="0" baseline="0" dirty="0">
              <a:ln>
                <a:noFill/>
              </a:ln>
              <a:solidFill>
                <a:schemeClr val="tx1"/>
              </a:solidFill>
              <a:effectLst>
                <a:glow rad="50800">
                  <a:schemeClr val="bg1">
                    <a:alpha val="94000"/>
                  </a:schemeClr>
                </a:glow>
              </a:effectLst>
              <a:latin typeface="+mj-lt"/>
            </a:endParaRPr>
          </a:p>
        </p:txBody>
      </p:sp>
      <p:sp>
        <p:nvSpPr>
          <p:cNvPr id="203" name="Rectangle 203"/>
          <p:cNvSpPr>
            <a:spLocks noChangeArrowheads="1"/>
          </p:cNvSpPr>
          <p:nvPr/>
        </p:nvSpPr>
        <p:spPr bwMode="auto">
          <a:xfrm>
            <a:off x="5196745" y="3664779"/>
            <a:ext cx="15068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00" b="1" dirty="0">
                <a:solidFill>
                  <a:srgbClr val="000000"/>
                </a:solidFill>
                <a:effectLst>
                  <a:glow rad="50800">
                    <a:schemeClr val="bg1">
                      <a:alpha val="94000"/>
                    </a:schemeClr>
                  </a:glow>
                </a:effectLst>
                <a:latin typeface="+mj-lt"/>
              </a:rPr>
              <a:t>Tbilisi</a:t>
            </a:r>
            <a:endParaRPr kumimoji="0" lang="en-US" altLang="en-US" sz="400" b="1" i="0" u="none" strike="noStrike" cap="none" normalizeH="0" baseline="0" dirty="0">
              <a:ln>
                <a:noFill/>
              </a:ln>
              <a:solidFill>
                <a:schemeClr val="tx1"/>
              </a:solidFill>
              <a:effectLst>
                <a:glow rad="50800">
                  <a:schemeClr val="bg1">
                    <a:alpha val="94000"/>
                  </a:schemeClr>
                </a:glow>
              </a:effectLst>
              <a:latin typeface="+mj-lt"/>
            </a:endParaRPr>
          </a:p>
        </p:txBody>
      </p:sp>
      <p:sp>
        <p:nvSpPr>
          <p:cNvPr id="204" name="Rectangle 203"/>
          <p:cNvSpPr>
            <a:spLocks noChangeArrowheads="1"/>
          </p:cNvSpPr>
          <p:nvPr/>
        </p:nvSpPr>
        <p:spPr bwMode="auto">
          <a:xfrm>
            <a:off x="6118321" y="3859215"/>
            <a:ext cx="12663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00" b="1" dirty="0">
                <a:solidFill>
                  <a:srgbClr val="000000"/>
                </a:solidFill>
                <a:effectLst>
                  <a:glow rad="50800">
                    <a:schemeClr val="bg1">
                      <a:alpha val="94000"/>
                    </a:schemeClr>
                  </a:glow>
                </a:effectLst>
                <a:latin typeface="+mj-lt"/>
              </a:rPr>
              <a:t>Baku</a:t>
            </a:r>
            <a:endParaRPr kumimoji="0" lang="en-US" altLang="en-US" sz="400" b="1" i="0" u="none" strike="noStrike" cap="none" normalizeH="0" baseline="0" dirty="0">
              <a:ln>
                <a:noFill/>
              </a:ln>
              <a:solidFill>
                <a:schemeClr val="tx1"/>
              </a:solidFill>
              <a:effectLst>
                <a:glow rad="50800">
                  <a:schemeClr val="bg1">
                    <a:alpha val="94000"/>
                  </a:schemeClr>
                </a:glow>
              </a:effectLst>
              <a:latin typeface="+mj-lt"/>
            </a:endParaRPr>
          </a:p>
        </p:txBody>
      </p:sp>
      <p:sp>
        <p:nvSpPr>
          <p:cNvPr id="206" name="Rectangle 156"/>
          <p:cNvSpPr>
            <a:spLocks noChangeArrowheads="1"/>
          </p:cNvSpPr>
          <p:nvPr/>
        </p:nvSpPr>
        <p:spPr bwMode="auto">
          <a:xfrm>
            <a:off x="4777732" y="3021117"/>
            <a:ext cx="5290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a:ln>
                  <a:noFill/>
                </a:ln>
                <a:solidFill>
                  <a:srgbClr val="000000"/>
                </a:solidFill>
                <a:effectLst/>
                <a:latin typeface="Arial Black" panose="020B0A04020102020204" pitchFamily="34" charset="0"/>
              </a:rPr>
              <a:t>N</a:t>
            </a:r>
            <a:endParaRPr kumimoji="0" lang="en-US" altLang="en-US" sz="1800" b="1" i="1" u="none" strike="noStrike" cap="none" normalizeH="0" baseline="0" dirty="0">
              <a:ln>
                <a:noFill/>
              </a:ln>
              <a:solidFill>
                <a:schemeClr val="tx1"/>
              </a:solidFill>
              <a:effectLst/>
              <a:latin typeface="Arial Black" panose="020B0A04020102020204" pitchFamily="34" charset="0"/>
            </a:endParaRPr>
          </a:p>
        </p:txBody>
      </p:sp>
      <p:sp>
        <p:nvSpPr>
          <p:cNvPr id="207" name="Rectangle 5"/>
          <p:cNvSpPr>
            <a:spLocks noChangeArrowheads="1"/>
          </p:cNvSpPr>
          <p:nvPr/>
        </p:nvSpPr>
        <p:spPr bwMode="auto">
          <a:xfrm>
            <a:off x="5911115" y="5632431"/>
            <a:ext cx="2308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pt-BR" altLang="en-US" sz="500" b="1" i="1" dirty="0">
                <a:solidFill>
                  <a:srgbClr val="00AEEF"/>
                </a:solidFill>
                <a:latin typeface="+mj-lt"/>
              </a:rPr>
              <a:t>Persian</a:t>
            </a:r>
          </a:p>
          <a:p>
            <a:pPr lvl="0" algn="ctr"/>
            <a:r>
              <a:rPr lang="pt-BR" altLang="en-US" sz="500" b="1" i="1" dirty="0">
                <a:solidFill>
                  <a:srgbClr val="00AEEF"/>
                </a:solidFill>
                <a:latin typeface="+mj-lt"/>
              </a:rPr>
              <a:t>Gulf</a:t>
            </a:r>
            <a:endParaRPr kumimoji="0" lang="en-US" altLang="en-US" sz="500" b="1"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3835589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7.3.3 Ethnic Diversity in West-Central Asia </a:t>
            </a:r>
            <a:r>
              <a:rPr lang="en-US" sz="2000" b="0" dirty="0"/>
              <a:t>(1 of 3)</a:t>
            </a:r>
          </a:p>
        </p:txBody>
      </p:sp>
      <p:sp>
        <p:nvSpPr>
          <p:cNvPr id="8" name="Content Placeholder 7"/>
          <p:cNvSpPr>
            <a:spLocks noGrp="1"/>
          </p:cNvSpPr>
          <p:nvPr>
            <p:ph sz="quarter" idx="13"/>
          </p:nvPr>
        </p:nvSpPr>
        <p:spPr/>
        <p:txBody>
          <a:bodyPr/>
          <a:lstStyle/>
          <a:p>
            <a:pPr indent="-256032"/>
            <a:r>
              <a:rPr lang="en-US" altLang="en-US" dirty="0"/>
              <a:t>Dozens of ethnicities inhabit the region of West-Central Asia, allocated among eight nationalities. The five most numerous ethnicities are Punjabis, Persians, Pashtuns, Uzbeks, and Azerbaijanis</a:t>
            </a:r>
          </a:p>
          <a:p>
            <a:pPr indent="-256032"/>
            <a:r>
              <a:rPr lang="en-US" altLang="en-US" dirty="0"/>
              <a:t>No nation in the region has suffered from more ethnic conflict than Afghanistan, which is divided by a largely Pashtun south and a north that comprised multiple ethnic groups from Central Asia</a:t>
            </a:r>
          </a:p>
        </p:txBody>
      </p:sp>
    </p:spTree>
    <p:extLst>
      <p:ext uri="{BB962C8B-B14F-4D97-AF65-F5344CB8AC3E}">
        <p14:creationId xmlns:p14="http://schemas.microsoft.com/office/powerpoint/2010/main" val="32986947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229601" cy="1097279"/>
          </a:xfrm>
        </p:spPr>
        <p:txBody>
          <a:bodyPr/>
          <a:lstStyle/>
          <a:p>
            <a:r>
              <a:rPr lang="en-US" sz="3400" dirty="0"/>
              <a:t>7.3.3 Ethnic Diversity in West-Central Asia </a:t>
            </a:r>
            <a:r>
              <a:rPr lang="en-US" sz="2000" b="0" dirty="0"/>
              <a:t>(2 of 3)</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199" y="1556326"/>
            <a:ext cx="8556170" cy="763964"/>
          </a:xfrm>
        </p:spPr>
        <p:txBody>
          <a:bodyPr/>
          <a:lstStyle/>
          <a:p>
            <a:pPr marL="432" indent="0">
              <a:buNone/>
            </a:pPr>
            <a:r>
              <a:rPr lang="en-US" sz="1600" b="1" dirty="0"/>
              <a:t>Figure 7-46: </a:t>
            </a:r>
            <a:r>
              <a:rPr lang="en-US" sz="1600" dirty="0"/>
              <a:t>West-Central Asia is a complex mosaic of different ethnic groups. Afghanistan is perhaps the most complex of the region, with a Pashtun south and a north comprised of multiple Central Asian ethnic groups.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1572" y="2397852"/>
            <a:ext cx="3800855" cy="4114688"/>
          </a:xfrm>
          <a:prstGeom prst="rect">
            <a:avLst/>
          </a:prstGeom>
        </p:spPr>
      </p:pic>
      <p:sp>
        <p:nvSpPr>
          <p:cNvPr id="42" name="Rectangle 5"/>
          <p:cNvSpPr>
            <a:spLocks noChangeArrowheads="1"/>
          </p:cNvSpPr>
          <p:nvPr/>
        </p:nvSpPr>
        <p:spPr bwMode="auto">
          <a:xfrm>
            <a:off x="4519018" y="5224793"/>
            <a:ext cx="44563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a:ln>
                  <a:noFill/>
                </a:ln>
                <a:solidFill>
                  <a:srgbClr val="00AEEF"/>
                </a:solidFill>
                <a:effectLst/>
                <a:latin typeface="+mj-lt"/>
              </a:rPr>
              <a:t>Arabian Sea</a:t>
            </a:r>
            <a:endParaRPr kumimoji="0" lang="en-US" altLang="en-US" sz="600" b="1" i="0" u="none" strike="noStrike" cap="none" normalizeH="0" baseline="0" dirty="0">
              <a:ln>
                <a:noFill/>
              </a:ln>
              <a:solidFill>
                <a:schemeClr val="tx1"/>
              </a:solidFill>
              <a:effectLst/>
              <a:latin typeface="+mj-lt"/>
            </a:endParaRPr>
          </a:p>
        </p:txBody>
      </p:sp>
      <p:sp>
        <p:nvSpPr>
          <p:cNvPr id="228" name="Rectangle 191"/>
          <p:cNvSpPr>
            <a:spLocks noChangeArrowheads="1"/>
          </p:cNvSpPr>
          <p:nvPr/>
        </p:nvSpPr>
        <p:spPr bwMode="auto">
          <a:xfrm>
            <a:off x="4711618" y="4105586"/>
            <a:ext cx="64921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glow rad="38100">
                    <a:schemeClr val="bg1">
                      <a:alpha val="88000"/>
                    </a:schemeClr>
                  </a:glow>
                </a:effectLst>
                <a:latin typeface="+mj-lt"/>
              </a:rPr>
              <a:t>AFGHANISTAN</a:t>
            </a:r>
            <a:endParaRPr kumimoji="0" lang="en-US" altLang="en-US" b="1" i="0" u="none" strike="noStrike" cap="none" normalizeH="0" baseline="0">
              <a:ln>
                <a:noFill/>
              </a:ln>
              <a:solidFill>
                <a:schemeClr val="tx1"/>
              </a:solidFill>
              <a:effectLst>
                <a:glow rad="38100">
                  <a:schemeClr val="bg1">
                    <a:alpha val="88000"/>
                  </a:schemeClr>
                </a:glow>
              </a:effectLst>
              <a:latin typeface="+mj-lt"/>
            </a:endParaRPr>
          </a:p>
        </p:txBody>
      </p:sp>
      <p:sp>
        <p:nvSpPr>
          <p:cNvPr id="229" name="Rectangle 192"/>
          <p:cNvSpPr>
            <a:spLocks noChangeArrowheads="1"/>
          </p:cNvSpPr>
          <p:nvPr/>
        </p:nvSpPr>
        <p:spPr bwMode="auto">
          <a:xfrm>
            <a:off x="3625924" y="4095811"/>
            <a:ext cx="40395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spc="300" normalizeH="0" baseline="0" dirty="0">
                <a:ln>
                  <a:noFill/>
                </a:ln>
                <a:solidFill>
                  <a:srgbClr val="000000"/>
                </a:solidFill>
                <a:effectLst>
                  <a:glow rad="38100">
                    <a:schemeClr val="bg1">
                      <a:alpha val="88000"/>
                    </a:schemeClr>
                  </a:glow>
                </a:effectLst>
                <a:latin typeface="+mj-lt"/>
              </a:rPr>
              <a:t>IRAN</a:t>
            </a:r>
            <a:endParaRPr kumimoji="0" lang="en-US" altLang="en-US" b="1" i="0" u="none" strike="noStrike" cap="none" spc="300" normalizeH="0" baseline="0" dirty="0">
              <a:ln>
                <a:noFill/>
              </a:ln>
              <a:solidFill>
                <a:schemeClr val="tx1"/>
              </a:solidFill>
              <a:effectLst>
                <a:glow rad="38100">
                  <a:schemeClr val="bg1">
                    <a:alpha val="88000"/>
                  </a:schemeClr>
                </a:glow>
              </a:effectLst>
              <a:latin typeface="+mj-lt"/>
            </a:endParaRPr>
          </a:p>
        </p:txBody>
      </p:sp>
      <p:sp>
        <p:nvSpPr>
          <p:cNvPr id="230" name="Rectangle 193"/>
          <p:cNvSpPr>
            <a:spLocks noChangeArrowheads="1"/>
          </p:cNvSpPr>
          <p:nvPr/>
        </p:nvSpPr>
        <p:spPr bwMode="auto">
          <a:xfrm>
            <a:off x="2770931" y="4307412"/>
            <a:ext cx="2244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glow rad="38100">
                    <a:schemeClr val="bg1">
                      <a:alpha val="88000"/>
                    </a:schemeClr>
                  </a:glow>
                </a:effectLst>
                <a:latin typeface="+mj-lt"/>
              </a:rPr>
              <a:t>IRAQ</a:t>
            </a:r>
            <a:endParaRPr kumimoji="0" lang="en-US" altLang="en-US" b="1" i="0" u="none" strike="noStrike" cap="none" normalizeH="0" baseline="0" dirty="0">
              <a:ln>
                <a:noFill/>
              </a:ln>
              <a:solidFill>
                <a:schemeClr val="tx1"/>
              </a:solidFill>
              <a:effectLst>
                <a:glow rad="38100">
                  <a:schemeClr val="bg1">
                    <a:alpha val="88000"/>
                  </a:schemeClr>
                </a:glow>
              </a:effectLst>
              <a:latin typeface="+mj-lt"/>
            </a:endParaRPr>
          </a:p>
        </p:txBody>
      </p:sp>
      <p:sp>
        <p:nvSpPr>
          <p:cNvPr id="231" name="Rectangle 194"/>
          <p:cNvSpPr>
            <a:spLocks noChangeArrowheads="1"/>
          </p:cNvSpPr>
          <p:nvPr/>
        </p:nvSpPr>
        <p:spPr bwMode="auto">
          <a:xfrm>
            <a:off x="5009013" y="4654973"/>
            <a:ext cx="52418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glow rad="38100">
                    <a:schemeClr val="bg1">
                      <a:alpha val="88000"/>
                    </a:schemeClr>
                  </a:glow>
                </a:effectLst>
                <a:latin typeface="+mj-lt"/>
              </a:rPr>
              <a:t>PAKISTAN</a:t>
            </a:r>
            <a:endParaRPr kumimoji="0" lang="en-US" altLang="en-US" sz="800" b="1" i="0" u="none" strike="noStrike" cap="none" normalizeH="0" baseline="0" dirty="0">
              <a:ln>
                <a:noFill/>
              </a:ln>
              <a:solidFill>
                <a:schemeClr val="tx1"/>
              </a:solidFill>
              <a:effectLst>
                <a:glow rad="38100">
                  <a:schemeClr val="bg1">
                    <a:alpha val="88000"/>
                  </a:schemeClr>
                </a:glow>
              </a:effectLst>
              <a:latin typeface="+mj-lt"/>
            </a:endParaRPr>
          </a:p>
        </p:txBody>
      </p:sp>
      <p:sp>
        <p:nvSpPr>
          <p:cNvPr id="232" name="Rectangle 195"/>
          <p:cNvSpPr>
            <a:spLocks noChangeArrowheads="1"/>
          </p:cNvSpPr>
          <p:nvPr/>
        </p:nvSpPr>
        <p:spPr bwMode="auto">
          <a:xfrm>
            <a:off x="3923859" y="3338259"/>
            <a:ext cx="71333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glow rad="38100">
                    <a:schemeClr val="bg1">
                      <a:alpha val="88000"/>
                    </a:schemeClr>
                  </a:glow>
                </a:effectLst>
                <a:latin typeface="+mj-lt"/>
              </a:rPr>
              <a:t>TURKMENISTAN</a:t>
            </a:r>
            <a:endParaRPr kumimoji="0" lang="en-US" altLang="en-US" b="1" i="0" u="none" strike="noStrike" cap="none" normalizeH="0" baseline="0">
              <a:ln>
                <a:noFill/>
              </a:ln>
              <a:solidFill>
                <a:schemeClr val="tx1"/>
              </a:solidFill>
              <a:effectLst>
                <a:glow rad="38100">
                  <a:schemeClr val="bg1">
                    <a:alpha val="88000"/>
                  </a:schemeClr>
                </a:glow>
              </a:effectLst>
              <a:latin typeface="+mj-lt"/>
            </a:endParaRPr>
          </a:p>
        </p:txBody>
      </p:sp>
      <p:sp>
        <p:nvSpPr>
          <p:cNvPr id="233" name="Rectangle 196"/>
          <p:cNvSpPr>
            <a:spLocks noChangeArrowheads="1"/>
          </p:cNvSpPr>
          <p:nvPr/>
        </p:nvSpPr>
        <p:spPr bwMode="auto">
          <a:xfrm>
            <a:off x="4484598" y="2904651"/>
            <a:ext cx="57387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glow rad="38100">
                    <a:schemeClr val="bg1">
                      <a:alpha val="88000"/>
                    </a:schemeClr>
                  </a:glow>
                </a:effectLst>
                <a:latin typeface="+mj-lt"/>
              </a:rPr>
              <a:t>UZBEKISTAN</a:t>
            </a:r>
            <a:endParaRPr kumimoji="0" lang="en-US" altLang="en-US" b="1" i="0" u="none" strike="noStrike" cap="none" normalizeH="0" baseline="0">
              <a:ln>
                <a:noFill/>
              </a:ln>
              <a:solidFill>
                <a:schemeClr val="tx1"/>
              </a:solidFill>
              <a:effectLst>
                <a:glow rad="38100">
                  <a:schemeClr val="bg1">
                    <a:alpha val="88000"/>
                  </a:schemeClr>
                </a:glow>
              </a:effectLst>
              <a:latin typeface="+mj-lt"/>
            </a:endParaRPr>
          </a:p>
        </p:txBody>
      </p:sp>
      <p:sp>
        <p:nvSpPr>
          <p:cNvPr id="234" name="Rectangle 197"/>
          <p:cNvSpPr>
            <a:spLocks noChangeArrowheads="1"/>
          </p:cNvSpPr>
          <p:nvPr/>
        </p:nvSpPr>
        <p:spPr bwMode="auto">
          <a:xfrm>
            <a:off x="4675294" y="2555040"/>
            <a:ext cx="61715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glow rad="38100">
                    <a:schemeClr val="bg1">
                      <a:alpha val="88000"/>
                    </a:schemeClr>
                  </a:glow>
                </a:effectLst>
                <a:latin typeface="+mj-lt"/>
              </a:rPr>
              <a:t>KAZAKHSTAN</a:t>
            </a:r>
            <a:endParaRPr kumimoji="0" lang="en-US" altLang="en-US" b="1" i="0" u="none" strike="noStrike" cap="none" normalizeH="0" baseline="0" dirty="0">
              <a:ln>
                <a:noFill/>
              </a:ln>
              <a:solidFill>
                <a:schemeClr val="tx1"/>
              </a:solidFill>
              <a:effectLst>
                <a:glow rad="38100">
                  <a:schemeClr val="bg1">
                    <a:alpha val="88000"/>
                  </a:schemeClr>
                </a:glow>
              </a:effectLst>
              <a:latin typeface="+mj-lt"/>
            </a:endParaRPr>
          </a:p>
        </p:txBody>
      </p:sp>
      <p:sp>
        <p:nvSpPr>
          <p:cNvPr id="235" name="Rectangle 198"/>
          <p:cNvSpPr>
            <a:spLocks noChangeArrowheads="1"/>
          </p:cNvSpPr>
          <p:nvPr/>
        </p:nvSpPr>
        <p:spPr bwMode="auto">
          <a:xfrm>
            <a:off x="5481215" y="3381392"/>
            <a:ext cx="45365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38100">
                    <a:schemeClr val="bg1">
                      <a:alpha val="88000"/>
                    </a:schemeClr>
                  </a:glow>
                </a:effectLst>
                <a:latin typeface="+mj-lt"/>
              </a:rPr>
              <a:t>TAJIKISTAN</a:t>
            </a:r>
            <a:endParaRPr kumimoji="0" lang="en-US" altLang="en-US" b="1" i="0" u="none" strike="noStrike" cap="none" normalizeH="0" baseline="0" dirty="0">
              <a:ln>
                <a:noFill/>
              </a:ln>
              <a:solidFill>
                <a:schemeClr val="tx1"/>
              </a:solidFill>
              <a:effectLst>
                <a:glow rad="38100">
                  <a:schemeClr val="bg1">
                    <a:alpha val="88000"/>
                  </a:schemeClr>
                </a:glow>
              </a:effectLst>
              <a:latin typeface="+mj-lt"/>
            </a:endParaRPr>
          </a:p>
        </p:txBody>
      </p:sp>
      <p:sp>
        <p:nvSpPr>
          <p:cNvPr id="236" name="Rectangle 199"/>
          <p:cNvSpPr>
            <a:spLocks noChangeArrowheads="1"/>
          </p:cNvSpPr>
          <p:nvPr/>
        </p:nvSpPr>
        <p:spPr bwMode="auto">
          <a:xfrm>
            <a:off x="5767261" y="3018161"/>
            <a:ext cx="53059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a:ln>
                  <a:noFill/>
                </a:ln>
                <a:solidFill>
                  <a:srgbClr val="000000"/>
                </a:solidFill>
                <a:effectLst>
                  <a:glow rad="38100">
                    <a:schemeClr val="bg1">
                      <a:alpha val="88000"/>
                    </a:schemeClr>
                  </a:glow>
                </a:effectLst>
                <a:latin typeface="+mj-lt"/>
              </a:rPr>
              <a:t>KYRGYZSTAN</a:t>
            </a:r>
            <a:endParaRPr kumimoji="0" lang="en-US" altLang="en-US" b="1" i="0" u="none" strike="noStrike" cap="none" normalizeH="0" baseline="0">
              <a:ln>
                <a:noFill/>
              </a:ln>
              <a:solidFill>
                <a:schemeClr val="tx1"/>
              </a:solidFill>
              <a:effectLst>
                <a:glow rad="38100">
                  <a:schemeClr val="bg1">
                    <a:alpha val="88000"/>
                  </a:schemeClr>
                </a:glow>
              </a:effectLst>
              <a:latin typeface="+mj-lt"/>
            </a:endParaRPr>
          </a:p>
        </p:txBody>
      </p:sp>
      <p:sp>
        <p:nvSpPr>
          <p:cNvPr id="237" name="Rectangle 200"/>
          <p:cNvSpPr>
            <a:spLocks noChangeArrowheads="1"/>
          </p:cNvSpPr>
          <p:nvPr/>
        </p:nvSpPr>
        <p:spPr bwMode="auto">
          <a:xfrm>
            <a:off x="2929512" y="3281504"/>
            <a:ext cx="371897"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a:ln>
                  <a:noFill/>
                </a:ln>
                <a:solidFill>
                  <a:srgbClr val="000000"/>
                </a:solidFill>
                <a:effectLst>
                  <a:glow rad="50800">
                    <a:schemeClr val="bg1">
                      <a:alpha val="94000"/>
                    </a:schemeClr>
                  </a:glow>
                </a:effectLst>
                <a:latin typeface="+mj-lt"/>
              </a:rPr>
              <a:t>AZERBAIJAN</a:t>
            </a:r>
            <a:endParaRPr kumimoji="0" lang="en-US" altLang="en-US" sz="450" b="1" i="0" u="none" strike="noStrike" cap="none" normalizeH="0" baseline="0">
              <a:ln>
                <a:noFill/>
              </a:ln>
              <a:solidFill>
                <a:schemeClr val="tx1"/>
              </a:solidFill>
              <a:effectLst>
                <a:glow rad="50800">
                  <a:schemeClr val="bg1">
                    <a:alpha val="94000"/>
                  </a:schemeClr>
                </a:glow>
              </a:effectLst>
              <a:latin typeface="+mj-lt"/>
            </a:endParaRPr>
          </a:p>
        </p:txBody>
      </p:sp>
      <p:sp>
        <p:nvSpPr>
          <p:cNvPr id="238" name="Rectangle 201"/>
          <p:cNvSpPr>
            <a:spLocks noChangeArrowheads="1"/>
          </p:cNvSpPr>
          <p:nvPr/>
        </p:nvSpPr>
        <p:spPr bwMode="auto">
          <a:xfrm>
            <a:off x="2720654" y="3229289"/>
            <a:ext cx="147476"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a:ln>
                  <a:noFill/>
                </a:ln>
                <a:solidFill>
                  <a:srgbClr val="000000"/>
                </a:solidFill>
                <a:effectLst>
                  <a:glow rad="50800">
                    <a:schemeClr val="bg1">
                      <a:alpha val="94000"/>
                    </a:schemeClr>
                  </a:glow>
                </a:effectLst>
                <a:latin typeface="+mj-lt"/>
              </a:rPr>
              <a:t>ARM.</a:t>
            </a:r>
            <a:endParaRPr kumimoji="0" lang="en-US" altLang="en-US" sz="450" b="1" i="0" u="none" strike="noStrike" cap="none" normalizeH="0" baseline="0">
              <a:ln>
                <a:noFill/>
              </a:ln>
              <a:solidFill>
                <a:schemeClr val="tx1"/>
              </a:solidFill>
              <a:effectLst>
                <a:glow rad="50800">
                  <a:schemeClr val="bg1">
                    <a:alpha val="94000"/>
                  </a:schemeClr>
                </a:glow>
              </a:effectLst>
              <a:latin typeface="+mj-lt"/>
            </a:endParaRPr>
          </a:p>
        </p:txBody>
      </p:sp>
      <p:sp>
        <p:nvSpPr>
          <p:cNvPr id="239" name="Rectangle 202"/>
          <p:cNvSpPr>
            <a:spLocks noChangeArrowheads="1"/>
          </p:cNvSpPr>
          <p:nvPr/>
        </p:nvSpPr>
        <p:spPr bwMode="auto">
          <a:xfrm>
            <a:off x="2682061" y="3018161"/>
            <a:ext cx="272510"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dirty="0">
                <a:ln>
                  <a:noFill/>
                </a:ln>
                <a:solidFill>
                  <a:srgbClr val="000000"/>
                </a:solidFill>
                <a:effectLst>
                  <a:glow rad="50800">
                    <a:schemeClr val="bg1">
                      <a:alpha val="94000"/>
                    </a:schemeClr>
                  </a:glow>
                </a:effectLst>
                <a:latin typeface="+mj-lt"/>
              </a:rPr>
              <a:t>GEORGIA</a:t>
            </a:r>
            <a:endParaRPr kumimoji="0" lang="en-US" altLang="en-US" sz="450" b="1" i="0" u="none" strike="noStrike" cap="none" normalizeH="0" baseline="0" dirty="0">
              <a:ln>
                <a:noFill/>
              </a:ln>
              <a:solidFill>
                <a:schemeClr val="tx1"/>
              </a:solidFill>
              <a:effectLst>
                <a:glow rad="50800">
                  <a:schemeClr val="bg1">
                    <a:alpha val="94000"/>
                  </a:schemeClr>
                </a:glow>
              </a:effectLst>
              <a:latin typeface="+mj-lt"/>
            </a:endParaRPr>
          </a:p>
        </p:txBody>
      </p:sp>
      <p:sp>
        <p:nvSpPr>
          <p:cNvPr id="240" name="Rectangle 203"/>
          <p:cNvSpPr>
            <a:spLocks noChangeArrowheads="1"/>
          </p:cNvSpPr>
          <p:nvPr/>
        </p:nvSpPr>
        <p:spPr bwMode="auto">
          <a:xfrm>
            <a:off x="2745626" y="3367771"/>
            <a:ext cx="173124"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dirty="0">
                <a:ln>
                  <a:noFill/>
                </a:ln>
                <a:solidFill>
                  <a:srgbClr val="000000"/>
                </a:solidFill>
                <a:effectLst>
                  <a:glow rad="50800">
                    <a:schemeClr val="bg1">
                      <a:alpha val="94000"/>
                    </a:schemeClr>
                  </a:glow>
                </a:effectLst>
                <a:latin typeface="+mj-lt"/>
              </a:rPr>
              <a:t>AZER.</a:t>
            </a:r>
            <a:endParaRPr kumimoji="0" lang="en-US" altLang="en-US" sz="450" b="1" i="0" u="none" strike="noStrike" cap="none" normalizeH="0" baseline="0" dirty="0">
              <a:ln>
                <a:noFill/>
              </a:ln>
              <a:solidFill>
                <a:schemeClr val="tx1"/>
              </a:solidFill>
              <a:effectLst>
                <a:glow rad="50800">
                  <a:schemeClr val="bg1">
                    <a:alpha val="94000"/>
                  </a:schemeClr>
                </a:glow>
              </a:effectLst>
              <a:latin typeface="+mj-lt"/>
            </a:endParaRPr>
          </a:p>
        </p:txBody>
      </p:sp>
      <p:sp>
        <p:nvSpPr>
          <p:cNvPr id="241" name="Rectangle 204"/>
          <p:cNvSpPr>
            <a:spLocks noChangeArrowheads="1"/>
          </p:cNvSpPr>
          <p:nvPr/>
        </p:nvSpPr>
        <p:spPr bwMode="auto">
          <a:xfrm>
            <a:off x="6007900" y="4756907"/>
            <a:ext cx="30777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spc="100" normalizeH="0" dirty="0">
                <a:ln>
                  <a:noFill/>
                </a:ln>
                <a:solidFill>
                  <a:srgbClr val="6D6E71"/>
                </a:solidFill>
                <a:effectLst>
                  <a:glow rad="50800">
                    <a:schemeClr val="bg1">
                      <a:alpha val="94000"/>
                    </a:schemeClr>
                  </a:glow>
                </a:effectLst>
                <a:latin typeface="+mj-lt"/>
              </a:rPr>
              <a:t>INDIA</a:t>
            </a:r>
            <a:endParaRPr kumimoji="0" lang="en-US" altLang="en-US" b="1" i="0" u="none" strike="noStrike" cap="none" spc="100" normalizeH="0" dirty="0">
              <a:ln>
                <a:noFill/>
              </a:ln>
              <a:solidFill>
                <a:schemeClr val="tx1"/>
              </a:solidFill>
              <a:effectLst>
                <a:glow rad="50800">
                  <a:schemeClr val="bg1">
                    <a:alpha val="94000"/>
                  </a:schemeClr>
                </a:glow>
              </a:effectLst>
              <a:latin typeface="+mj-lt"/>
            </a:endParaRPr>
          </a:p>
        </p:txBody>
      </p:sp>
      <p:sp>
        <p:nvSpPr>
          <p:cNvPr id="10" name="Rectangle 206"/>
          <p:cNvSpPr>
            <a:spLocks noChangeArrowheads="1"/>
          </p:cNvSpPr>
          <p:nvPr/>
        </p:nvSpPr>
        <p:spPr bwMode="auto">
          <a:xfrm>
            <a:off x="4021478" y="5263386"/>
            <a:ext cx="176330"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dirty="0">
                <a:ln>
                  <a:noFill/>
                </a:ln>
                <a:solidFill>
                  <a:srgbClr val="6D6E71"/>
                </a:solidFill>
                <a:effectLst>
                  <a:glow rad="50800">
                    <a:schemeClr val="bg1">
                      <a:alpha val="94000"/>
                    </a:schemeClr>
                  </a:glow>
                </a:effectLst>
                <a:latin typeface="+mj-lt"/>
              </a:rPr>
              <a:t>OMAN</a:t>
            </a:r>
            <a:endParaRPr kumimoji="0" lang="en-US" altLang="en-US" sz="450" b="1" i="0" u="none" strike="noStrike" cap="none" normalizeH="0" baseline="0" dirty="0">
              <a:ln>
                <a:noFill/>
              </a:ln>
              <a:solidFill>
                <a:schemeClr val="tx1"/>
              </a:solidFill>
              <a:effectLst>
                <a:glow rad="50800">
                  <a:schemeClr val="bg1">
                    <a:alpha val="94000"/>
                  </a:schemeClr>
                </a:glow>
              </a:effectLst>
              <a:latin typeface="+mj-lt"/>
            </a:endParaRPr>
          </a:p>
        </p:txBody>
      </p:sp>
      <p:sp>
        <p:nvSpPr>
          <p:cNvPr id="11" name="Rectangle 207"/>
          <p:cNvSpPr>
            <a:spLocks noChangeArrowheads="1"/>
          </p:cNvSpPr>
          <p:nvPr/>
        </p:nvSpPr>
        <p:spPr bwMode="auto">
          <a:xfrm>
            <a:off x="3685488" y="5265657"/>
            <a:ext cx="169918"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dirty="0">
                <a:ln>
                  <a:noFill/>
                </a:ln>
                <a:solidFill>
                  <a:srgbClr val="6D6E71"/>
                </a:solidFill>
                <a:effectLst>
                  <a:glow rad="50800">
                    <a:schemeClr val="bg1">
                      <a:alpha val="94000"/>
                    </a:schemeClr>
                  </a:glow>
                </a:effectLst>
                <a:latin typeface="+mj-lt"/>
              </a:rPr>
              <a:t>U.A.E.</a:t>
            </a:r>
            <a:endParaRPr kumimoji="0" lang="en-US" altLang="en-US" sz="450" b="1" i="0" u="none" strike="noStrike" cap="none" normalizeH="0" baseline="0" dirty="0">
              <a:ln>
                <a:noFill/>
              </a:ln>
              <a:solidFill>
                <a:schemeClr val="tx1"/>
              </a:solidFill>
              <a:effectLst>
                <a:glow rad="50800">
                  <a:schemeClr val="bg1">
                    <a:alpha val="94000"/>
                  </a:schemeClr>
                </a:glow>
              </a:effectLst>
              <a:latin typeface="+mj-lt"/>
            </a:endParaRPr>
          </a:p>
        </p:txBody>
      </p:sp>
      <p:sp>
        <p:nvSpPr>
          <p:cNvPr id="12" name="Rectangle 208"/>
          <p:cNvSpPr>
            <a:spLocks noChangeArrowheads="1"/>
          </p:cNvSpPr>
          <p:nvPr/>
        </p:nvSpPr>
        <p:spPr bwMode="auto">
          <a:xfrm>
            <a:off x="6121870" y="3376408"/>
            <a:ext cx="28212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6D6E71"/>
                </a:solidFill>
                <a:effectLst>
                  <a:glow rad="50800">
                    <a:schemeClr val="bg1">
                      <a:alpha val="94000"/>
                    </a:schemeClr>
                  </a:glow>
                </a:effectLst>
                <a:latin typeface="+mj-lt"/>
              </a:rPr>
              <a:t>CHINA</a:t>
            </a:r>
            <a:endParaRPr kumimoji="0" lang="en-US" altLang="en-US" b="1" i="0" u="none" strike="noStrike" cap="none" normalizeH="0" baseline="0" dirty="0">
              <a:ln>
                <a:noFill/>
              </a:ln>
              <a:solidFill>
                <a:schemeClr val="tx1"/>
              </a:solidFill>
              <a:effectLst>
                <a:glow rad="50800">
                  <a:schemeClr val="bg1">
                    <a:alpha val="94000"/>
                  </a:schemeClr>
                </a:glow>
              </a:effectLst>
              <a:latin typeface="+mj-lt"/>
            </a:endParaRPr>
          </a:p>
        </p:txBody>
      </p:sp>
      <p:sp>
        <p:nvSpPr>
          <p:cNvPr id="13" name="Rectangle 209"/>
          <p:cNvSpPr>
            <a:spLocks noChangeArrowheads="1"/>
          </p:cNvSpPr>
          <p:nvPr/>
        </p:nvSpPr>
        <p:spPr bwMode="auto">
          <a:xfrm>
            <a:off x="2817025" y="5047718"/>
            <a:ext cx="25006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a:ln>
                  <a:noFill/>
                </a:ln>
                <a:solidFill>
                  <a:srgbClr val="6D6E71"/>
                </a:solidFill>
                <a:effectLst>
                  <a:glow rad="50800">
                    <a:schemeClr val="bg1">
                      <a:alpha val="94000"/>
                    </a:schemeClr>
                  </a:glow>
                </a:effectLst>
                <a:latin typeface="+mj-lt"/>
              </a:rPr>
              <a:t>SAUDI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a:ln>
                  <a:noFill/>
                </a:ln>
                <a:solidFill>
                  <a:srgbClr val="6D6E71"/>
                </a:solidFill>
                <a:effectLst>
                  <a:glow rad="50800">
                    <a:schemeClr val="bg1">
                      <a:alpha val="94000"/>
                    </a:schemeClr>
                  </a:glow>
                </a:effectLst>
                <a:latin typeface="+mj-lt"/>
              </a:rPr>
              <a:t>ARABIA</a:t>
            </a:r>
            <a:endParaRPr kumimoji="0" lang="en-US" altLang="en-US" sz="1200" b="1" i="0" u="none" strike="noStrike" cap="none" normalizeH="0" baseline="0" dirty="0">
              <a:ln>
                <a:noFill/>
              </a:ln>
              <a:solidFill>
                <a:schemeClr val="tx1"/>
              </a:solidFill>
              <a:effectLst>
                <a:glow rad="50800">
                  <a:schemeClr val="bg1">
                    <a:alpha val="94000"/>
                  </a:schemeClr>
                </a:glow>
              </a:effectLst>
              <a:latin typeface="+mj-lt"/>
            </a:endParaRPr>
          </a:p>
        </p:txBody>
      </p:sp>
      <p:sp>
        <p:nvSpPr>
          <p:cNvPr id="15" name="Rectangle 211"/>
          <p:cNvSpPr>
            <a:spLocks noChangeArrowheads="1"/>
          </p:cNvSpPr>
          <p:nvPr/>
        </p:nvSpPr>
        <p:spPr bwMode="auto">
          <a:xfrm>
            <a:off x="3798998" y="4988692"/>
            <a:ext cx="176330"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dirty="0">
                <a:ln>
                  <a:noFill/>
                </a:ln>
                <a:solidFill>
                  <a:srgbClr val="6D6E71"/>
                </a:solidFill>
                <a:effectLst>
                  <a:glow rad="50800">
                    <a:schemeClr val="bg1">
                      <a:alpha val="94000"/>
                    </a:schemeClr>
                  </a:glow>
                </a:effectLst>
                <a:latin typeface="+mj-lt"/>
              </a:rPr>
              <a:t>OMAN</a:t>
            </a:r>
            <a:endParaRPr kumimoji="0" lang="en-US" altLang="en-US" sz="450" b="1" i="0" u="none" strike="noStrike" cap="none" normalizeH="0" baseline="0" dirty="0">
              <a:ln>
                <a:noFill/>
              </a:ln>
              <a:solidFill>
                <a:schemeClr val="tx1"/>
              </a:solidFill>
              <a:effectLst>
                <a:glow rad="50800">
                  <a:schemeClr val="bg1">
                    <a:alpha val="94000"/>
                  </a:schemeClr>
                </a:glow>
              </a:effectLst>
              <a:latin typeface="+mj-lt"/>
            </a:endParaRPr>
          </a:p>
        </p:txBody>
      </p:sp>
      <p:sp>
        <p:nvSpPr>
          <p:cNvPr id="16" name="Rectangle 212"/>
          <p:cNvSpPr>
            <a:spLocks noChangeArrowheads="1"/>
          </p:cNvSpPr>
          <p:nvPr/>
        </p:nvSpPr>
        <p:spPr bwMode="auto">
          <a:xfrm>
            <a:off x="3092464" y="5028079"/>
            <a:ext cx="266098"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dirty="0">
                <a:ln>
                  <a:noFill/>
                </a:ln>
                <a:solidFill>
                  <a:srgbClr val="6D6E71"/>
                </a:solidFill>
                <a:effectLst>
                  <a:glow rad="50800">
                    <a:schemeClr val="bg1">
                      <a:alpha val="94000"/>
                    </a:schemeClr>
                  </a:glow>
                </a:effectLst>
                <a:latin typeface="+mj-lt"/>
              </a:rPr>
              <a:t>BAHRAIN</a:t>
            </a:r>
            <a:endParaRPr kumimoji="0" lang="en-US" altLang="en-US" sz="450" b="1" i="0" u="none" strike="noStrike" cap="none" normalizeH="0" baseline="0" dirty="0">
              <a:ln>
                <a:noFill/>
              </a:ln>
              <a:solidFill>
                <a:schemeClr val="tx1"/>
              </a:solidFill>
              <a:effectLst>
                <a:glow rad="50800">
                  <a:schemeClr val="bg1">
                    <a:alpha val="94000"/>
                  </a:schemeClr>
                </a:glow>
              </a:effectLst>
              <a:latin typeface="+mj-lt"/>
            </a:endParaRPr>
          </a:p>
        </p:txBody>
      </p:sp>
      <p:sp>
        <p:nvSpPr>
          <p:cNvPr id="17" name="Rectangle 213"/>
          <p:cNvSpPr>
            <a:spLocks noChangeArrowheads="1"/>
          </p:cNvSpPr>
          <p:nvPr/>
        </p:nvSpPr>
        <p:spPr bwMode="auto">
          <a:xfrm>
            <a:off x="3422145" y="5093122"/>
            <a:ext cx="205184"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a:ln>
                  <a:noFill/>
                </a:ln>
                <a:solidFill>
                  <a:srgbClr val="6D6E71"/>
                </a:solidFill>
                <a:effectLst>
                  <a:glow rad="50800">
                    <a:schemeClr val="bg1">
                      <a:alpha val="94000"/>
                    </a:schemeClr>
                  </a:glow>
                </a:effectLst>
                <a:latin typeface="+mj-lt"/>
              </a:rPr>
              <a:t>QATAR</a:t>
            </a:r>
            <a:endParaRPr kumimoji="0" lang="en-US" altLang="en-US" sz="450" b="1" i="0" u="none" strike="noStrike" cap="none" normalizeH="0" baseline="0">
              <a:ln>
                <a:noFill/>
              </a:ln>
              <a:solidFill>
                <a:schemeClr val="tx1"/>
              </a:solidFill>
              <a:effectLst>
                <a:glow rad="50800">
                  <a:schemeClr val="bg1">
                    <a:alpha val="94000"/>
                  </a:schemeClr>
                </a:glow>
              </a:effectLst>
              <a:latin typeface="+mj-lt"/>
            </a:endParaRPr>
          </a:p>
        </p:txBody>
      </p:sp>
      <p:sp>
        <p:nvSpPr>
          <p:cNvPr id="18" name="Rectangle 214"/>
          <p:cNvSpPr>
            <a:spLocks noChangeArrowheads="1"/>
          </p:cNvSpPr>
          <p:nvPr/>
        </p:nvSpPr>
        <p:spPr bwMode="auto">
          <a:xfrm>
            <a:off x="2986267" y="4607299"/>
            <a:ext cx="2564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a:ln>
                  <a:noFill/>
                </a:ln>
                <a:solidFill>
                  <a:srgbClr val="6D6E71"/>
                </a:solidFill>
                <a:effectLst>
                  <a:glow rad="50800">
                    <a:schemeClr val="bg1">
                      <a:alpha val="94000"/>
                    </a:schemeClr>
                  </a:glow>
                </a:effectLst>
                <a:latin typeface="+mj-lt"/>
              </a:rPr>
              <a:t>KUWAIT</a:t>
            </a:r>
            <a:endParaRPr kumimoji="0" lang="en-US" altLang="en-US" sz="500" b="1" i="0" u="none" strike="noStrike" cap="none" normalizeH="0" baseline="0" dirty="0">
              <a:ln>
                <a:noFill/>
              </a:ln>
              <a:solidFill>
                <a:schemeClr val="tx1"/>
              </a:solidFill>
              <a:effectLst>
                <a:glow rad="50800">
                  <a:schemeClr val="bg1">
                    <a:alpha val="94000"/>
                  </a:schemeClr>
                </a:glow>
              </a:effectLst>
              <a:latin typeface="+mj-lt"/>
            </a:endParaRPr>
          </a:p>
        </p:txBody>
      </p:sp>
      <p:sp>
        <p:nvSpPr>
          <p:cNvPr id="19" name="Rectangle 215"/>
          <p:cNvSpPr>
            <a:spLocks noChangeArrowheads="1"/>
          </p:cNvSpPr>
          <p:nvPr/>
        </p:nvSpPr>
        <p:spPr bwMode="auto">
          <a:xfrm>
            <a:off x="2729735" y="2779790"/>
            <a:ext cx="266098"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dirty="0">
                <a:ln>
                  <a:noFill/>
                </a:ln>
                <a:solidFill>
                  <a:srgbClr val="6D6E71"/>
                </a:solidFill>
                <a:effectLst>
                  <a:glow rad="50800">
                    <a:schemeClr val="bg1">
                      <a:alpha val="94000"/>
                    </a:schemeClr>
                  </a:glow>
                </a:effectLst>
                <a:latin typeface="+mj-lt"/>
              </a:rPr>
              <a:t>RUSSIA</a:t>
            </a:r>
            <a:endParaRPr kumimoji="0" lang="en-US" altLang="en-US" sz="550" b="1" i="0" u="none" strike="noStrike" cap="none" normalizeH="0" baseline="0" dirty="0">
              <a:ln>
                <a:noFill/>
              </a:ln>
              <a:solidFill>
                <a:schemeClr val="tx1"/>
              </a:solidFill>
              <a:effectLst>
                <a:glow rad="50800">
                  <a:schemeClr val="bg1">
                    <a:alpha val="94000"/>
                  </a:schemeClr>
                </a:glow>
              </a:effectLst>
              <a:latin typeface="+mj-lt"/>
            </a:endParaRPr>
          </a:p>
        </p:txBody>
      </p:sp>
      <p:sp>
        <p:nvSpPr>
          <p:cNvPr id="20" name="Rectangle 216"/>
          <p:cNvSpPr>
            <a:spLocks noChangeArrowheads="1"/>
          </p:cNvSpPr>
          <p:nvPr/>
        </p:nvSpPr>
        <p:spPr bwMode="auto">
          <a:xfrm>
            <a:off x="2829624" y="5924346"/>
            <a:ext cx="346249"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a:ln>
                  <a:noFill/>
                </a:ln>
                <a:solidFill>
                  <a:srgbClr val="000000"/>
                </a:solidFill>
                <a:effectLst/>
                <a:latin typeface="+mj-lt"/>
              </a:rPr>
              <a:t>Arab (Sunni)</a:t>
            </a:r>
            <a:endParaRPr kumimoji="0" lang="en-US" altLang="en-US" sz="450" b="1" i="0" u="none" strike="noStrike" cap="none" normalizeH="0" baseline="0">
              <a:ln>
                <a:noFill/>
              </a:ln>
              <a:solidFill>
                <a:schemeClr val="tx1"/>
              </a:solidFill>
              <a:effectLst/>
              <a:latin typeface="+mj-lt"/>
            </a:endParaRPr>
          </a:p>
        </p:txBody>
      </p:sp>
      <p:sp>
        <p:nvSpPr>
          <p:cNvPr id="21" name="Rectangle 217"/>
          <p:cNvSpPr>
            <a:spLocks noChangeArrowheads="1"/>
          </p:cNvSpPr>
          <p:nvPr/>
        </p:nvSpPr>
        <p:spPr bwMode="auto">
          <a:xfrm>
            <a:off x="2829624" y="6024235"/>
            <a:ext cx="327013"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a:ln>
                  <a:noFill/>
                </a:ln>
                <a:solidFill>
                  <a:srgbClr val="000000"/>
                </a:solidFill>
                <a:effectLst/>
                <a:latin typeface="+mj-lt"/>
              </a:rPr>
              <a:t>Arab(Shiite)</a:t>
            </a:r>
            <a:endParaRPr kumimoji="0" lang="en-US" altLang="en-US" sz="450" b="1" i="0" u="none" strike="noStrike" cap="none" normalizeH="0" baseline="0">
              <a:ln>
                <a:noFill/>
              </a:ln>
              <a:solidFill>
                <a:schemeClr val="tx1"/>
              </a:solidFill>
              <a:effectLst/>
              <a:latin typeface="+mj-lt"/>
            </a:endParaRPr>
          </a:p>
        </p:txBody>
      </p:sp>
      <p:sp>
        <p:nvSpPr>
          <p:cNvPr id="22" name="Rectangle 218"/>
          <p:cNvSpPr>
            <a:spLocks noChangeArrowheads="1"/>
          </p:cNvSpPr>
          <p:nvPr/>
        </p:nvSpPr>
        <p:spPr bwMode="auto">
          <a:xfrm>
            <a:off x="2829624" y="6124124"/>
            <a:ext cx="266098"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a:ln>
                  <a:noFill/>
                </a:ln>
                <a:solidFill>
                  <a:srgbClr val="000000"/>
                </a:solidFill>
                <a:effectLst/>
                <a:latin typeface="+mj-lt"/>
              </a:rPr>
              <a:t>Armenian</a:t>
            </a:r>
            <a:endParaRPr kumimoji="0" lang="en-US" altLang="en-US" sz="450" b="1" i="0" u="none" strike="noStrike" cap="none" normalizeH="0" baseline="0">
              <a:ln>
                <a:noFill/>
              </a:ln>
              <a:solidFill>
                <a:schemeClr val="tx1"/>
              </a:solidFill>
              <a:effectLst/>
              <a:latin typeface="+mj-lt"/>
            </a:endParaRPr>
          </a:p>
        </p:txBody>
      </p:sp>
      <p:sp>
        <p:nvSpPr>
          <p:cNvPr id="23" name="Rectangle 219"/>
          <p:cNvSpPr>
            <a:spLocks noChangeArrowheads="1"/>
          </p:cNvSpPr>
          <p:nvPr/>
        </p:nvSpPr>
        <p:spPr bwMode="auto">
          <a:xfrm>
            <a:off x="2829624" y="6224012"/>
            <a:ext cx="307777"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a:ln>
                  <a:noFill/>
                </a:ln>
                <a:solidFill>
                  <a:srgbClr val="000000"/>
                </a:solidFill>
                <a:effectLst/>
                <a:latin typeface="+mj-lt"/>
              </a:rPr>
              <a:t>Azerbaijani</a:t>
            </a:r>
            <a:endParaRPr kumimoji="0" lang="en-US" altLang="en-US" sz="450" b="1" i="0" u="none" strike="noStrike" cap="none" normalizeH="0" baseline="0">
              <a:ln>
                <a:noFill/>
              </a:ln>
              <a:solidFill>
                <a:schemeClr val="tx1"/>
              </a:solidFill>
              <a:effectLst/>
              <a:latin typeface="+mj-lt"/>
            </a:endParaRPr>
          </a:p>
        </p:txBody>
      </p:sp>
      <p:sp>
        <p:nvSpPr>
          <p:cNvPr id="24" name="Rectangle 220"/>
          <p:cNvSpPr>
            <a:spLocks noChangeArrowheads="1"/>
          </p:cNvSpPr>
          <p:nvPr/>
        </p:nvSpPr>
        <p:spPr bwMode="auto">
          <a:xfrm>
            <a:off x="2829624" y="6323901"/>
            <a:ext cx="208390"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a:ln>
                  <a:noFill/>
                </a:ln>
                <a:solidFill>
                  <a:srgbClr val="000000"/>
                </a:solidFill>
                <a:effectLst/>
                <a:latin typeface="+mj-lt"/>
              </a:rPr>
              <a:t>Baluchi</a:t>
            </a:r>
            <a:endParaRPr kumimoji="0" lang="en-US" altLang="en-US" sz="450" b="1" i="0" u="none" strike="noStrike" cap="none" normalizeH="0" baseline="0">
              <a:ln>
                <a:noFill/>
              </a:ln>
              <a:solidFill>
                <a:schemeClr val="tx1"/>
              </a:solidFill>
              <a:effectLst/>
              <a:latin typeface="+mj-lt"/>
            </a:endParaRPr>
          </a:p>
        </p:txBody>
      </p:sp>
      <p:sp>
        <p:nvSpPr>
          <p:cNvPr id="25" name="Rectangle 221"/>
          <p:cNvSpPr>
            <a:spLocks noChangeArrowheads="1"/>
          </p:cNvSpPr>
          <p:nvPr/>
        </p:nvSpPr>
        <p:spPr bwMode="auto">
          <a:xfrm>
            <a:off x="2829624" y="6423790"/>
            <a:ext cx="253274"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a:ln>
                  <a:noFill/>
                </a:ln>
                <a:solidFill>
                  <a:srgbClr val="000000"/>
                </a:solidFill>
                <a:effectLst/>
                <a:latin typeface="+mj-lt"/>
              </a:rPr>
              <a:t>Georgian</a:t>
            </a:r>
            <a:endParaRPr kumimoji="0" lang="en-US" altLang="en-US" sz="450" b="1" i="0" u="none" strike="noStrike" cap="none" normalizeH="0" baseline="0">
              <a:ln>
                <a:noFill/>
              </a:ln>
              <a:solidFill>
                <a:schemeClr val="tx1"/>
              </a:solidFill>
              <a:effectLst/>
              <a:latin typeface="+mj-lt"/>
            </a:endParaRPr>
          </a:p>
        </p:txBody>
      </p:sp>
      <p:sp>
        <p:nvSpPr>
          <p:cNvPr id="26" name="Rectangle 222"/>
          <p:cNvSpPr>
            <a:spLocks noChangeArrowheads="1"/>
          </p:cNvSpPr>
          <p:nvPr/>
        </p:nvSpPr>
        <p:spPr bwMode="auto">
          <a:xfrm>
            <a:off x="3374471" y="5924346"/>
            <a:ext cx="189154"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a:ln>
                  <a:noFill/>
                </a:ln>
                <a:solidFill>
                  <a:srgbClr val="000000"/>
                </a:solidFill>
                <a:effectLst/>
                <a:latin typeface="+mj-lt"/>
              </a:rPr>
              <a:t>Hazara</a:t>
            </a:r>
            <a:endParaRPr kumimoji="0" lang="en-US" altLang="en-US" sz="450" b="1" i="0" u="none" strike="noStrike" cap="none" normalizeH="0" baseline="0">
              <a:ln>
                <a:noFill/>
              </a:ln>
              <a:solidFill>
                <a:schemeClr val="tx1"/>
              </a:solidFill>
              <a:effectLst/>
              <a:latin typeface="+mj-lt"/>
            </a:endParaRPr>
          </a:p>
        </p:txBody>
      </p:sp>
      <p:sp>
        <p:nvSpPr>
          <p:cNvPr id="27" name="Rectangle 223"/>
          <p:cNvSpPr>
            <a:spLocks noChangeArrowheads="1"/>
          </p:cNvSpPr>
          <p:nvPr/>
        </p:nvSpPr>
        <p:spPr bwMode="auto">
          <a:xfrm>
            <a:off x="3374471" y="6024235"/>
            <a:ext cx="201978"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a:ln>
                  <a:noFill/>
                </a:ln>
                <a:solidFill>
                  <a:srgbClr val="000000"/>
                </a:solidFill>
                <a:effectLst/>
                <a:latin typeface="+mj-lt"/>
              </a:rPr>
              <a:t>Kazakh</a:t>
            </a:r>
            <a:endParaRPr kumimoji="0" lang="en-US" altLang="en-US" sz="450" b="1" i="0" u="none" strike="noStrike" cap="none" normalizeH="0" baseline="0">
              <a:ln>
                <a:noFill/>
              </a:ln>
              <a:solidFill>
                <a:schemeClr val="tx1"/>
              </a:solidFill>
              <a:effectLst/>
              <a:latin typeface="+mj-lt"/>
            </a:endParaRPr>
          </a:p>
        </p:txBody>
      </p:sp>
      <p:sp>
        <p:nvSpPr>
          <p:cNvPr id="28" name="Rectangle 224"/>
          <p:cNvSpPr>
            <a:spLocks noChangeArrowheads="1"/>
          </p:cNvSpPr>
          <p:nvPr/>
        </p:nvSpPr>
        <p:spPr bwMode="auto">
          <a:xfrm>
            <a:off x="3374471" y="6124124"/>
            <a:ext cx="195566"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a:ln>
                  <a:noFill/>
                </a:ln>
                <a:solidFill>
                  <a:srgbClr val="000000"/>
                </a:solidFill>
                <a:effectLst/>
                <a:latin typeface="+mj-lt"/>
              </a:rPr>
              <a:t>Kirghiz</a:t>
            </a:r>
            <a:endParaRPr kumimoji="0" lang="en-US" altLang="en-US" sz="450" b="1" i="0" u="none" strike="noStrike" cap="none" normalizeH="0" baseline="0">
              <a:ln>
                <a:noFill/>
              </a:ln>
              <a:solidFill>
                <a:schemeClr val="tx1"/>
              </a:solidFill>
              <a:effectLst/>
              <a:latin typeface="+mj-lt"/>
            </a:endParaRPr>
          </a:p>
        </p:txBody>
      </p:sp>
      <p:sp>
        <p:nvSpPr>
          <p:cNvPr id="29" name="Rectangle 225"/>
          <p:cNvSpPr>
            <a:spLocks noChangeArrowheads="1"/>
          </p:cNvSpPr>
          <p:nvPr/>
        </p:nvSpPr>
        <p:spPr bwMode="auto">
          <a:xfrm>
            <a:off x="3374471" y="6224012"/>
            <a:ext cx="218008"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a:ln>
                  <a:noFill/>
                </a:ln>
                <a:solidFill>
                  <a:srgbClr val="000000"/>
                </a:solidFill>
                <a:effectLst/>
                <a:latin typeface="+mj-lt"/>
              </a:rPr>
              <a:t>Kurdish</a:t>
            </a:r>
            <a:endParaRPr kumimoji="0" lang="en-US" altLang="en-US" sz="450" b="1" i="0" u="none" strike="noStrike" cap="none" normalizeH="0" baseline="0">
              <a:ln>
                <a:noFill/>
              </a:ln>
              <a:solidFill>
                <a:schemeClr val="tx1"/>
              </a:solidFill>
              <a:effectLst/>
              <a:latin typeface="+mj-lt"/>
            </a:endParaRPr>
          </a:p>
        </p:txBody>
      </p:sp>
      <p:sp>
        <p:nvSpPr>
          <p:cNvPr id="30" name="Rectangle 226"/>
          <p:cNvSpPr>
            <a:spLocks noChangeArrowheads="1"/>
          </p:cNvSpPr>
          <p:nvPr/>
        </p:nvSpPr>
        <p:spPr bwMode="auto">
          <a:xfrm>
            <a:off x="3374471" y="6323901"/>
            <a:ext cx="227626"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a:ln>
                  <a:noFill/>
                </a:ln>
                <a:solidFill>
                  <a:srgbClr val="000000"/>
                </a:solidFill>
                <a:effectLst/>
                <a:latin typeface="+mj-lt"/>
              </a:rPr>
              <a:t>Pashtun</a:t>
            </a:r>
            <a:endParaRPr kumimoji="0" lang="en-US" altLang="en-US" sz="450" b="1" i="0" u="none" strike="noStrike" cap="none" normalizeH="0" baseline="0">
              <a:ln>
                <a:noFill/>
              </a:ln>
              <a:solidFill>
                <a:schemeClr val="tx1"/>
              </a:solidFill>
              <a:effectLst/>
              <a:latin typeface="+mj-lt"/>
            </a:endParaRPr>
          </a:p>
        </p:txBody>
      </p:sp>
      <p:sp>
        <p:nvSpPr>
          <p:cNvPr id="31" name="Rectangle 227"/>
          <p:cNvSpPr>
            <a:spLocks noChangeArrowheads="1"/>
          </p:cNvSpPr>
          <p:nvPr/>
        </p:nvSpPr>
        <p:spPr bwMode="auto">
          <a:xfrm>
            <a:off x="3374471" y="6423790"/>
            <a:ext cx="208390"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a:ln>
                  <a:noFill/>
                </a:ln>
                <a:solidFill>
                  <a:srgbClr val="000000"/>
                </a:solidFill>
                <a:effectLst/>
                <a:latin typeface="+mj-lt"/>
              </a:rPr>
              <a:t>Persian</a:t>
            </a:r>
            <a:endParaRPr kumimoji="0" lang="en-US" altLang="en-US" sz="450" b="1" i="0" u="none" strike="noStrike" cap="none" normalizeH="0" baseline="0">
              <a:ln>
                <a:noFill/>
              </a:ln>
              <a:solidFill>
                <a:schemeClr val="tx1"/>
              </a:solidFill>
              <a:effectLst/>
              <a:latin typeface="+mj-lt"/>
            </a:endParaRPr>
          </a:p>
        </p:txBody>
      </p:sp>
      <p:sp>
        <p:nvSpPr>
          <p:cNvPr id="32" name="Rectangle 228"/>
          <p:cNvSpPr>
            <a:spLocks noChangeArrowheads="1"/>
          </p:cNvSpPr>
          <p:nvPr/>
        </p:nvSpPr>
        <p:spPr bwMode="auto">
          <a:xfrm>
            <a:off x="3805809" y="5924346"/>
            <a:ext cx="208390"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a:ln>
                  <a:noFill/>
                </a:ln>
                <a:solidFill>
                  <a:srgbClr val="000000"/>
                </a:solidFill>
                <a:effectLst/>
                <a:latin typeface="+mj-lt"/>
              </a:rPr>
              <a:t>Punjabi</a:t>
            </a:r>
            <a:endParaRPr kumimoji="0" lang="en-US" altLang="en-US" sz="450" b="1" i="0" u="none" strike="noStrike" cap="none" normalizeH="0" baseline="0">
              <a:ln>
                <a:noFill/>
              </a:ln>
              <a:solidFill>
                <a:schemeClr val="tx1"/>
              </a:solidFill>
              <a:effectLst/>
              <a:latin typeface="+mj-lt"/>
            </a:endParaRPr>
          </a:p>
        </p:txBody>
      </p:sp>
      <p:sp>
        <p:nvSpPr>
          <p:cNvPr id="33" name="Rectangle 229"/>
          <p:cNvSpPr>
            <a:spLocks noChangeArrowheads="1"/>
          </p:cNvSpPr>
          <p:nvPr/>
        </p:nvSpPr>
        <p:spPr bwMode="auto">
          <a:xfrm>
            <a:off x="3805809" y="6024235"/>
            <a:ext cx="224420"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a:ln>
                  <a:noFill/>
                </a:ln>
                <a:solidFill>
                  <a:srgbClr val="000000"/>
                </a:solidFill>
                <a:effectLst/>
                <a:latin typeface="+mj-lt"/>
              </a:rPr>
              <a:t>Russian</a:t>
            </a:r>
            <a:endParaRPr kumimoji="0" lang="en-US" altLang="en-US" sz="450" b="1" i="0" u="none" strike="noStrike" cap="none" normalizeH="0" baseline="0">
              <a:ln>
                <a:noFill/>
              </a:ln>
              <a:solidFill>
                <a:schemeClr val="tx1"/>
              </a:solidFill>
              <a:effectLst/>
              <a:latin typeface="+mj-lt"/>
            </a:endParaRPr>
          </a:p>
        </p:txBody>
      </p:sp>
      <p:sp>
        <p:nvSpPr>
          <p:cNvPr id="34" name="Rectangle 230"/>
          <p:cNvSpPr>
            <a:spLocks noChangeArrowheads="1"/>
          </p:cNvSpPr>
          <p:nvPr/>
        </p:nvSpPr>
        <p:spPr bwMode="auto">
          <a:xfrm>
            <a:off x="3805809" y="6124124"/>
            <a:ext cx="176330"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a:ln>
                  <a:noFill/>
                </a:ln>
                <a:solidFill>
                  <a:srgbClr val="000000"/>
                </a:solidFill>
                <a:effectLst/>
                <a:latin typeface="+mj-lt"/>
              </a:rPr>
              <a:t>Sindhi</a:t>
            </a:r>
            <a:endParaRPr kumimoji="0" lang="en-US" altLang="en-US" sz="450" b="1" i="0" u="none" strike="noStrike" cap="none" normalizeH="0" baseline="0">
              <a:ln>
                <a:noFill/>
              </a:ln>
              <a:solidFill>
                <a:schemeClr val="tx1"/>
              </a:solidFill>
              <a:effectLst/>
              <a:latin typeface="+mj-lt"/>
            </a:endParaRPr>
          </a:p>
        </p:txBody>
      </p:sp>
      <p:sp>
        <p:nvSpPr>
          <p:cNvPr id="35" name="Rectangle 231"/>
          <p:cNvSpPr>
            <a:spLocks noChangeArrowheads="1"/>
          </p:cNvSpPr>
          <p:nvPr/>
        </p:nvSpPr>
        <p:spPr bwMode="auto">
          <a:xfrm>
            <a:off x="3805809" y="6224012"/>
            <a:ext cx="131446"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a:ln>
                  <a:noFill/>
                </a:ln>
                <a:solidFill>
                  <a:srgbClr val="000000"/>
                </a:solidFill>
                <a:effectLst/>
                <a:latin typeface="+mj-lt"/>
              </a:rPr>
              <a:t>Tajik</a:t>
            </a:r>
            <a:endParaRPr kumimoji="0" lang="en-US" altLang="en-US" sz="450" b="1" i="0" u="none" strike="noStrike" cap="none" normalizeH="0" baseline="0">
              <a:ln>
                <a:noFill/>
              </a:ln>
              <a:solidFill>
                <a:schemeClr val="tx1"/>
              </a:solidFill>
              <a:effectLst/>
              <a:latin typeface="+mj-lt"/>
            </a:endParaRPr>
          </a:p>
        </p:txBody>
      </p:sp>
      <p:sp>
        <p:nvSpPr>
          <p:cNvPr id="36" name="Rectangle 232"/>
          <p:cNvSpPr>
            <a:spLocks noChangeArrowheads="1"/>
          </p:cNvSpPr>
          <p:nvPr/>
        </p:nvSpPr>
        <p:spPr bwMode="auto">
          <a:xfrm>
            <a:off x="3805809" y="6323901"/>
            <a:ext cx="243656"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a:ln>
                  <a:noFill/>
                </a:ln>
                <a:solidFill>
                  <a:srgbClr val="000000"/>
                </a:solidFill>
                <a:effectLst/>
                <a:latin typeface="+mj-lt"/>
              </a:rPr>
              <a:t>Turkmen</a:t>
            </a:r>
            <a:endParaRPr kumimoji="0" lang="en-US" altLang="en-US" sz="450" b="1" i="0" u="none" strike="noStrike" cap="none" normalizeH="0" baseline="0">
              <a:ln>
                <a:noFill/>
              </a:ln>
              <a:solidFill>
                <a:schemeClr val="tx1"/>
              </a:solidFill>
              <a:effectLst/>
              <a:latin typeface="+mj-lt"/>
            </a:endParaRPr>
          </a:p>
        </p:txBody>
      </p:sp>
      <p:sp>
        <p:nvSpPr>
          <p:cNvPr id="37" name="Rectangle 233"/>
          <p:cNvSpPr>
            <a:spLocks noChangeArrowheads="1"/>
          </p:cNvSpPr>
          <p:nvPr/>
        </p:nvSpPr>
        <p:spPr bwMode="auto">
          <a:xfrm>
            <a:off x="4228066" y="5924346"/>
            <a:ext cx="185948"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a:ln>
                  <a:noFill/>
                </a:ln>
                <a:solidFill>
                  <a:srgbClr val="000000"/>
                </a:solidFill>
                <a:effectLst/>
                <a:latin typeface="+mj-lt"/>
              </a:rPr>
              <a:t>Uighur</a:t>
            </a:r>
            <a:endParaRPr kumimoji="0" lang="en-US" altLang="en-US" sz="450" b="1" i="0" u="none" strike="noStrike" cap="none" normalizeH="0" baseline="0">
              <a:ln>
                <a:noFill/>
              </a:ln>
              <a:solidFill>
                <a:schemeClr val="tx1"/>
              </a:solidFill>
              <a:effectLst/>
              <a:latin typeface="+mj-lt"/>
            </a:endParaRPr>
          </a:p>
        </p:txBody>
      </p:sp>
      <p:sp>
        <p:nvSpPr>
          <p:cNvPr id="38" name="Rectangle 234"/>
          <p:cNvSpPr>
            <a:spLocks noChangeArrowheads="1"/>
          </p:cNvSpPr>
          <p:nvPr/>
        </p:nvSpPr>
        <p:spPr bwMode="auto">
          <a:xfrm>
            <a:off x="4228066" y="6024235"/>
            <a:ext cx="169918"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a:ln>
                  <a:noFill/>
                </a:ln>
                <a:solidFill>
                  <a:srgbClr val="000000"/>
                </a:solidFill>
                <a:effectLst/>
                <a:latin typeface="+mj-lt"/>
              </a:rPr>
              <a:t>Uzbek</a:t>
            </a:r>
            <a:endParaRPr kumimoji="0" lang="en-US" altLang="en-US" sz="450" b="1" i="0" u="none" strike="noStrike" cap="none" normalizeH="0" baseline="0">
              <a:ln>
                <a:noFill/>
              </a:ln>
              <a:solidFill>
                <a:schemeClr val="tx1"/>
              </a:solidFill>
              <a:effectLst/>
              <a:latin typeface="+mj-lt"/>
            </a:endParaRPr>
          </a:p>
        </p:txBody>
      </p:sp>
      <p:sp>
        <p:nvSpPr>
          <p:cNvPr id="39" name="Rectangle 235"/>
          <p:cNvSpPr>
            <a:spLocks noChangeArrowheads="1"/>
          </p:cNvSpPr>
          <p:nvPr/>
        </p:nvSpPr>
        <p:spPr bwMode="auto">
          <a:xfrm>
            <a:off x="4228066" y="6124124"/>
            <a:ext cx="2757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dirty="0">
                <a:ln>
                  <a:noFill/>
                </a:ln>
                <a:solidFill>
                  <a:srgbClr val="000000"/>
                </a:solidFill>
                <a:effectLst/>
                <a:latin typeface="+mj-lt"/>
              </a:rPr>
              <a:t>Sparsely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dirty="0">
                <a:ln>
                  <a:noFill/>
                </a:ln>
                <a:solidFill>
                  <a:srgbClr val="000000"/>
                </a:solidFill>
                <a:effectLst/>
                <a:latin typeface="+mj-lt"/>
              </a:rPr>
              <a:t>populated</a:t>
            </a:r>
            <a:endParaRPr kumimoji="0" lang="en-US" altLang="en-US" sz="450" b="1" i="0" u="none" strike="noStrike" cap="none" normalizeH="0" baseline="0" dirty="0">
              <a:ln>
                <a:noFill/>
              </a:ln>
              <a:solidFill>
                <a:schemeClr val="tx1"/>
              </a:solidFill>
              <a:effectLst/>
              <a:latin typeface="+mj-lt"/>
            </a:endParaRPr>
          </a:p>
        </p:txBody>
      </p:sp>
      <p:sp>
        <p:nvSpPr>
          <p:cNvPr id="41" name="Rectangle 237"/>
          <p:cNvSpPr>
            <a:spLocks noChangeArrowheads="1"/>
          </p:cNvSpPr>
          <p:nvPr/>
        </p:nvSpPr>
        <p:spPr bwMode="auto">
          <a:xfrm>
            <a:off x="4228066" y="6323901"/>
            <a:ext cx="336631"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a:ln>
                  <a:noFill/>
                </a:ln>
                <a:solidFill>
                  <a:srgbClr val="000000"/>
                </a:solidFill>
                <a:effectLst/>
                <a:latin typeface="+mj-lt"/>
              </a:rPr>
              <a:t>Durand Line</a:t>
            </a:r>
            <a:endParaRPr kumimoji="0" lang="en-US" altLang="en-US" sz="450" b="1" i="0" u="none" strike="noStrike" cap="none" normalizeH="0" baseline="0">
              <a:ln>
                <a:noFill/>
              </a:ln>
              <a:solidFill>
                <a:schemeClr val="tx1"/>
              </a:solidFill>
              <a:effectLst/>
              <a:latin typeface="+mj-lt"/>
            </a:endParaRPr>
          </a:p>
        </p:txBody>
      </p:sp>
      <p:sp>
        <p:nvSpPr>
          <p:cNvPr id="243" name="Rectangle 203"/>
          <p:cNvSpPr>
            <a:spLocks noChangeArrowheads="1"/>
          </p:cNvSpPr>
          <p:nvPr/>
        </p:nvSpPr>
        <p:spPr bwMode="auto">
          <a:xfrm>
            <a:off x="2929512" y="3485703"/>
            <a:ext cx="173124"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50" b="1" dirty="0">
                <a:solidFill>
                  <a:srgbClr val="000000"/>
                </a:solidFill>
                <a:effectLst>
                  <a:glow rad="50800">
                    <a:schemeClr val="bg1">
                      <a:alpha val="94000"/>
                    </a:schemeClr>
                  </a:glow>
                </a:effectLst>
                <a:latin typeface="+mj-lt"/>
              </a:rPr>
              <a:t>Tabriz</a:t>
            </a:r>
            <a:endParaRPr kumimoji="0" lang="en-US" altLang="en-US" sz="450" b="1" i="0" u="none" strike="noStrike" cap="none" normalizeH="0" baseline="0" dirty="0">
              <a:ln>
                <a:noFill/>
              </a:ln>
              <a:solidFill>
                <a:schemeClr val="tx1"/>
              </a:solidFill>
              <a:effectLst>
                <a:glow rad="50800">
                  <a:schemeClr val="bg1">
                    <a:alpha val="94000"/>
                  </a:schemeClr>
                </a:glow>
              </a:effectLst>
              <a:latin typeface="+mj-lt"/>
            </a:endParaRPr>
          </a:p>
        </p:txBody>
      </p:sp>
      <p:sp>
        <p:nvSpPr>
          <p:cNvPr id="244" name="Rectangle 203"/>
          <p:cNvSpPr>
            <a:spLocks noChangeArrowheads="1"/>
          </p:cNvSpPr>
          <p:nvPr/>
        </p:nvSpPr>
        <p:spPr bwMode="auto">
          <a:xfrm>
            <a:off x="2798862" y="3582623"/>
            <a:ext cx="269304"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50" b="1" dirty="0" err="1">
                <a:solidFill>
                  <a:srgbClr val="000000"/>
                </a:solidFill>
                <a:effectLst>
                  <a:glow rad="50800">
                    <a:schemeClr val="bg1">
                      <a:alpha val="94000"/>
                    </a:schemeClr>
                  </a:glow>
                </a:effectLst>
                <a:latin typeface="+mj-lt"/>
              </a:rPr>
              <a:t>Orumiyeh</a:t>
            </a:r>
            <a:endParaRPr kumimoji="0" lang="en-US" altLang="en-US" sz="450" b="1" i="0" u="none" strike="noStrike" cap="none" normalizeH="0" baseline="0" dirty="0">
              <a:ln>
                <a:noFill/>
              </a:ln>
              <a:solidFill>
                <a:schemeClr val="tx1"/>
              </a:solidFill>
              <a:effectLst>
                <a:glow rad="50800">
                  <a:schemeClr val="bg1">
                    <a:alpha val="94000"/>
                  </a:schemeClr>
                </a:glow>
              </a:effectLst>
              <a:latin typeface="+mj-lt"/>
            </a:endParaRPr>
          </a:p>
        </p:txBody>
      </p:sp>
      <p:sp>
        <p:nvSpPr>
          <p:cNvPr id="245" name="Rectangle 203"/>
          <p:cNvSpPr>
            <a:spLocks noChangeArrowheads="1"/>
          </p:cNvSpPr>
          <p:nvPr/>
        </p:nvSpPr>
        <p:spPr bwMode="auto">
          <a:xfrm>
            <a:off x="3531149" y="3797129"/>
            <a:ext cx="192360"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50" b="1" dirty="0">
                <a:solidFill>
                  <a:srgbClr val="000000"/>
                </a:solidFill>
                <a:effectLst>
                  <a:glow rad="50800">
                    <a:schemeClr val="bg1">
                      <a:alpha val="94000"/>
                    </a:schemeClr>
                  </a:glow>
                </a:effectLst>
                <a:latin typeface="+mj-lt"/>
              </a:rPr>
              <a:t>Tehran</a:t>
            </a:r>
            <a:endParaRPr kumimoji="0" lang="en-US" altLang="en-US" sz="450" b="1" i="0" u="none" strike="noStrike" cap="none" normalizeH="0" baseline="0" dirty="0">
              <a:ln>
                <a:noFill/>
              </a:ln>
              <a:solidFill>
                <a:schemeClr val="tx1"/>
              </a:solidFill>
              <a:effectLst>
                <a:glow rad="50800">
                  <a:schemeClr val="bg1">
                    <a:alpha val="94000"/>
                  </a:schemeClr>
                </a:glow>
              </a:effectLst>
              <a:latin typeface="+mj-lt"/>
            </a:endParaRPr>
          </a:p>
        </p:txBody>
      </p:sp>
      <p:sp>
        <p:nvSpPr>
          <p:cNvPr id="246" name="Rectangle 203"/>
          <p:cNvSpPr>
            <a:spLocks noChangeArrowheads="1"/>
          </p:cNvSpPr>
          <p:nvPr/>
        </p:nvSpPr>
        <p:spPr bwMode="auto">
          <a:xfrm>
            <a:off x="4109643" y="3761108"/>
            <a:ext cx="250068"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50" b="1" dirty="0">
                <a:solidFill>
                  <a:srgbClr val="000000"/>
                </a:solidFill>
                <a:effectLst>
                  <a:glow rad="50800">
                    <a:schemeClr val="bg1">
                      <a:alpha val="94000"/>
                    </a:schemeClr>
                  </a:glow>
                </a:effectLst>
                <a:latin typeface="+mj-lt"/>
              </a:rPr>
              <a:t>Mashhad</a:t>
            </a:r>
            <a:endParaRPr kumimoji="0" lang="en-US" altLang="en-US" sz="450" b="1" i="0" u="none" strike="noStrike" cap="none" normalizeH="0" baseline="0" dirty="0">
              <a:ln>
                <a:noFill/>
              </a:ln>
              <a:solidFill>
                <a:schemeClr val="tx1"/>
              </a:solidFill>
              <a:effectLst>
                <a:glow rad="50800">
                  <a:schemeClr val="bg1">
                    <a:alpha val="94000"/>
                  </a:schemeClr>
                </a:glow>
              </a:effectLst>
              <a:latin typeface="+mj-lt"/>
            </a:endParaRPr>
          </a:p>
        </p:txBody>
      </p:sp>
      <p:sp>
        <p:nvSpPr>
          <p:cNvPr id="247" name="Rectangle 203"/>
          <p:cNvSpPr>
            <a:spLocks noChangeArrowheads="1"/>
          </p:cNvSpPr>
          <p:nvPr/>
        </p:nvSpPr>
        <p:spPr bwMode="auto">
          <a:xfrm>
            <a:off x="3251040" y="4212617"/>
            <a:ext cx="224420"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50" b="1" dirty="0">
                <a:solidFill>
                  <a:srgbClr val="000000"/>
                </a:solidFill>
                <a:effectLst>
                  <a:glow rad="50800">
                    <a:schemeClr val="bg1">
                      <a:alpha val="94000"/>
                    </a:schemeClr>
                  </a:glow>
                </a:effectLst>
                <a:latin typeface="+mj-lt"/>
              </a:rPr>
              <a:t>Esfahan</a:t>
            </a:r>
            <a:endParaRPr kumimoji="0" lang="en-US" altLang="en-US" sz="450" b="1" i="0" u="none" strike="noStrike" cap="none" normalizeH="0" baseline="0" dirty="0">
              <a:ln>
                <a:noFill/>
              </a:ln>
              <a:solidFill>
                <a:schemeClr val="tx1"/>
              </a:solidFill>
              <a:effectLst>
                <a:glow rad="50800">
                  <a:schemeClr val="bg1">
                    <a:alpha val="94000"/>
                  </a:schemeClr>
                </a:glow>
              </a:effectLst>
              <a:latin typeface="+mj-lt"/>
            </a:endParaRPr>
          </a:p>
        </p:txBody>
      </p:sp>
      <p:sp>
        <p:nvSpPr>
          <p:cNvPr id="248" name="Rectangle 203"/>
          <p:cNvSpPr>
            <a:spLocks noChangeArrowheads="1"/>
          </p:cNvSpPr>
          <p:nvPr/>
        </p:nvSpPr>
        <p:spPr bwMode="auto">
          <a:xfrm>
            <a:off x="3864752" y="4467196"/>
            <a:ext cx="214802"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50" b="1" dirty="0">
                <a:solidFill>
                  <a:srgbClr val="000000"/>
                </a:solidFill>
                <a:effectLst>
                  <a:glow rad="50800">
                    <a:schemeClr val="bg1">
                      <a:alpha val="94000"/>
                    </a:schemeClr>
                  </a:glow>
                </a:effectLst>
                <a:latin typeface="+mj-lt"/>
              </a:rPr>
              <a:t>Kerman</a:t>
            </a:r>
            <a:endParaRPr kumimoji="0" lang="en-US" altLang="en-US" sz="450" b="1" i="0" u="none" strike="noStrike" cap="none" normalizeH="0" baseline="0" dirty="0">
              <a:ln>
                <a:noFill/>
              </a:ln>
              <a:solidFill>
                <a:schemeClr val="tx1"/>
              </a:solidFill>
              <a:effectLst>
                <a:glow rad="50800">
                  <a:schemeClr val="bg1">
                    <a:alpha val="94000"/>
                  </a:schemeClr>
                </a:glow>
              </a:effectLst>
              <a:latin typeface="+mj-lt"/>
            </a:endParaRPr>
          </a:p>
        </p:txBody>
      </p:sp>
      <p:sp>
        <p:nvSpPr>
          <p:cNvPr id="249" name="Rectangle 203"/>
          <p:cNvSpPr>
            <a:spLocks noChangeArrowheads="1"/>
          </p:cNvSpPr>
          <p:nvPr/>
        </p:nvSpPr>
        <p:spPr bwMode="auto">
          <a:xfrm>
            <a:off x="3632685" y="4590098"/>
            <a:ext cx="173124"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50" b="1" dirty="0">
                <a:solidFill>
                  <a:srgbClr val="000000"/>
                </a:solidFill>
                <a:effectLst>
                  <a:glow rad="50800">
                    <a:schemeClr val="bg1">
                      <a:alpha val="94000"/>
                    </a:schemeClr>
                  </a:glow>
                </a:effectLst>
                <a:latin typeface="+mj-lt"/>
              </a:rPr>
              <a:t>Shiraz</a:t>
            </a:r>
            <a:endParaRPr kumimoji="0" lang="en-US" altLang="en-US" sz="450" b="1" i="0" u="none" strike="noStrike" cap="none" normalizeH="0" baseline="0" dirty="0">
              <a:ln>
                <a:noFill/>
              </a:ln>
              <a:solidFill>
                <a:schemeClr val="tx1"/>
              </a:solidFill>
              <a:effectLst>
                <a:glow rad="50800">
                  <a:schemeClr val="bg1">
                    <a:alpha val="94000"/>
                  </a:schemeClr>
                </a:glow>
              </a:effectLst>
              <a:latin typeface="+mj-lt"/>
            </a:endParaRPr>
          </a:p>
        </p:txBody>
      </p:sp>
      <p:sp>
        <p:nvSpPr>
          <p:cNvPr id="250" name="Rectangle 203"/>
          <p:cNvSpPr>
            <a:spLocks noChangeArrowheads="1"/>
          </p:cNvSpPr>
          <p:nvPr/>
        </p:nvSpPr>
        <p:spPr bwMode="auto">
          <a:xfrm>
            <a:off x="2893287" y="4476591"/>
            <a:ext cx="160300"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50" b="1" dirty="0">
                <a:solidFill>
                  <a:srgbClr val="000000"/>
                </a:solidFill>
                <a:effectLst>
                  <a:glow rad="50800">
                    <a:schemeClr val="bg1">
                      <a:alpha val="94000"/>
                    </a:schemeClr>
                  </a:glow>
                </a:effectLst>
                <a:latin typeface="+mj-lt"/>
              </a:rPr>
              <a:t>Basra</a:t>
            </a:r>
            <a:endParaRPr kumimoji="0" lang="en-US" altLang="en-US" sz="450" b="1" i="0" u="none" strike="noStrike" cap="none" normalizeH="0" baseline="0" dirty="0">
              <a:ln>
                <a:noFill/>
              </a:ln>
              <a:solidFill>
                <a:schemeClr val="tx1"/>
              </a:solidFill>
              <a:effectLst>
                <a:glow rad="50800">
                  <a:schemeClr val="bg1">
                    <a:alpha val="94000"/>
                  </a:schemeClr>
                </a:glow>
              </a:effectLst>
              <a:latin typeface="+mj-lt"/>
            </a:endParaRPr>
          </a:p>
        </p:txBody>
      </p:sp>
      <p:sp>
        <p:nvSpPr>
          <p:cNvPr id="251" name="Rectangle 203"/>
          <p:cNvSpPr>
            <a:spLocks noChangeArrowheads="1"/>
          </p:cNvSpPr>
          <p:nvPr/>
        </p:nvSpPr>
        <p:spPr bwMode="auto">
          <a:xfrm>
            <a:off x="4707536" y="4007079"/>
            <a:ext cx="147476"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50" b="1" dirty="0" err="1">
                <a:solidFill>
                  <a:srgbClr val="000000"/>
                </a:solidFill>
                <a:effectLst>
                  <a:glow rad="50800">
                    <a:schemeClr val="bg1">
                      <a:alpha val="94000"/>
                    </a:schemeClr>
                  </a:glow>
                </a:effectLst>
                <a:latin typeface="+mj-lt"/>
              </a:rPr>
              <a:t>Herāt</a:t>
            </a:r>
            <a:endParaRPr kumimoji="0" lang="en-US" altLang="en-US" sz="450" b="1" i="0" u="none" strike="noStrike" cap="none" normalizeH="0" baseline="0" dirty="0">
              <a:ln>
                <a:noFill/>
              </a:ln>
              <a:solidFill>
                <a:schemeClr val="tx1"/>
              </a:solidFill>
              <a:effectLst>
                <a:glow rad="50800">
                  <a:schemeClr val="bg1">
                    <a:alpha val="94000"/>
                  </a:schemeClr>
                </a:glow>
              </a:effectLst>
              <a:latin typeface="+mj-lt"/>
            </a:endParaRPr>
          </a:p>
        </p:txBody>
      </p:sp>
      <p:sp>
        <p:nvSpPr>
          <p:cNvPr id="252" name="Rectangle 203"/>
          <p:cNvSpPr>
            <a:spLocks noChangeArrowheads="1"/>
          </p:cNvSpPr>
          <p:nvPr/>
        </p:nvSpPr>
        <p:spPr bwMode="auto">
          <a:xfrm>
            <a:off x="4789169" y="4310844"/>
            <a:ext cx="269304"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50" b="1" dirty="0" err="1">
                <a:solidFill>
                  <a:srgbClr val="000000"/>
                </a:solidFill>
                <a:effectLst>
                  <a:glow rad="50800">
                    <a:schemeClr val="bg1">
                      <a:alpha val="94000"/>
                    </a:schemeClr>
                  </a:glow>
                </a:effectLst>
                <a:latin typeface="+mj-lt"/>
              </a:rPr>
              <a:t>Qandahār</a:t>
            </a:r>
            <a:endParaRPr kumimoji="0" lang="en-US" altLang="en-US" sz="450" b="1" i="0" u="none" strike="noStrike" cap="none" normalizeH="0" baseline="0" dirty="0">
              <a:ln>
                <a:noFill/>
              </a:ln>
              <a:solidFill>
                <a:schemeClr val="tx1"/>
              </a:solidFill>
              <a:effectLst>
                <a:glow rad="50800">
                  <a:schemeClr val="bg1">
                    <a:alpha val="94000"/>
                  </a:schemeClr>
                </a:glow>
              </a:effectLst>
              <a:latin typeface="+mj-lt"/>
            </a:endParaRPr>
          </a:p>
        </p:txBody>
      </p:sp>
      <p:sp>
        <p:nvSpPr>
          <p:cNvPr id="253" name="Rectangle 203"/>
          <p:cNvSpPr>
            <a:spLocks noChangeArrowheads="1"/>
          </p:cNvSpPr>
          <p:nvPr/>
        </p:nvSpPr>
        <p:spPr bwMode="auto">
          <a:xfrm>
            <a:off x="4956086" y="3716653"/>
            <a:ext cx="23724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r"/>
            <a:r>
              <a:rPr lang="en-US" altLang="en-US" sz="500" b="1" dirty="0" err="1">
                <a:solidFill>
                  <a:srgbClr val="000000"/>
                </a:solidFill>
                <a:effectLst>
                  <a:glow rad="50800">
                    <a:schemeClr val="bg1">
                      <a:alpha val="94000"/>
                    </a:schemeClr>
                  </a:glow>
                </a:effectLst>
                <a:latin typeface="+mj-lt"/>
              </a:rPr>
              <a:t>Mazar</a:t>
            </a:r>
            <a:r>
              <a:rPr lang="en-US" altLang="en-US" sz="500" b="1" dirty="0">
                <a:solidFill>
                  <a:srgbClr val="000000"/>
                </a:solidFill>
                <a:effectLst>
                  <a:glow rad="50800">
                    <a:schemeClr val="bg1">
                      <a:alpha val="94000"/>
                    </a:schemeClr>
                  </a:glow>
                </a:effectLst>
                <a:latin typeface="+mj-lt"/>
              </a:rPr>
              <a:t>-e</a:t>
            </a:r>
          </a:p>
          <a:p>
            <a:pPr lvl="0" algn="r"/>
            <a:r>
              <a:rPr lang="en-US" altLang="en-US" sz="500" b="1" dirty="0">
                <a:solidFill>
                  <a:srgbClr val="000000"/>
                </a:solidFill>
                <a:effectLst>
                  <a:glow rad="50800">
                    <a:schemeClr val="bg1">
                      <a:alpha val="94000"/>
                    </a:schemeClr>
                  </a:glow>
                </a:effectLst>
                <a:latin typeface="+mj-lt"/>
              </a:rPr>
              <a:t>Sharif</a:t>
            </a:r>
            <a:endParaRPr kumimoji="0" lang="en-US" altLang="en-US" sz="500" b="1" i="0" u="none" strike="noStrike" cap="none" normalizeH="0" baseline="0" dirty="0">
              <a:ln>
                <a:noFill/>
              </a:ln>
              <a:solidFill>
                <a:schemeClr val="tx1"/>
              </a:solidFill>
              <a:effectLst>
                <a:glow rad="50800">
                  <a:schemeClr val="bg1">
                    <a:alpha val="94000"/>
                  </a:schemeClr>
                </a:glow>
              </a:effectLst>
              <a:latin typeface="+mj-lt"/>
            </a:endParaRPr>
          </a:p>
        </p:txBody>
      </p:sp>
      <p:sp>
        <p:nvSpPr>
          <p:cNvPr id="254" name="Rectangle 203"/>
          <p:cNvSpPr>
            <a:spLocks noChangeArrowheads="1"/>
          </p:cNvSpPr>
          <p:nvPr/>
        </p:nvSpPr>
        <p:spPr bwMode="auto">
          <a:xfrm>
            <a:off x="5261579" y="3987083"/>
            <a:ext cx="160300"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50" b="1" dirty="0">
                <a:solidFill>
                  <a:srgbClr val="000000"/>
                </a:solidFill>
                <a:effectLst>
                  <a:glow rad="50800">
                    <a:schemeClr val="bg1">
                      <a:alpha val="94000"/>
                    </a:schemeClr>
                  </a:glow>
                </a:effectLst>
                <a:latin typeface="+mj-lt"/>
              </a:rPr>
              <a:t>Kabul</a:t>
            </a:r>
            <a:endParaRPr kumimoji="0" lang="en-US" altLang="en-US" sz="450" b="1" i="0" u="none" strike="noStrike" cap="none" normalizeH="0" baseline="0" dirty="0">
              <a:ln>
                <a:noFill/>
              </a:ln>
              <a:solidFill>
                <a:schemeClr val="tx1"/>
              </a:solidFill>
              <a:effectLst>
                <a:glow rad="50800">
                  <a:schemeClr val="bg1">
                    <a:alpha val="94000"/>
                  </a:schemeClr>
                </a:glow>
              </a:effectLst>
              <a:latin typeface="+mj-lt"/>
            </a:endParaRPr>
          </a:p>
        </p:txBody>
      </p:sp>
      <p:sp>
        <p:nvSpPr>
          <p:cNvPr id="255" name="Rectangle 203"/>
          <p:cNvSpPr>
            <a:spLocks noChangeArrowheads="1"/>
          </p:cNvSpPr>
          <p:nvPr/>
        </p:nvSpPr>
        <p:spPr bwMode="auto">
          <a:xfrm>
            <a:off x="5566975" y="4088116"/>
            <a:ext cx="282129"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50" b="1" dirty="0">
                <a:solidFill>
                  <a:srgbClr val="000000"/>
                </a:solidFill>
                <a:effectLst>
                  <a:glow rad="50800">
                    <a:schemeClr val="bg1">
                      <a:alpha val="94000"/>
                    </a:schemeClr>
                  </a:glow>
                </a:effectLst>
                <a:latin typeface="+mj-lt"/>
              </a:rPr>
              <a:t>Islamabad</a:t>
            </a:r>
            <a:endParaRPr kumimoji="0" lang="en-US" altLang="en-US" sz="450" b="1" i="0" u="none" strike="noStrike" cap="none" normalizeH="0" baseline="0" dirty="0">
              <a:ln>
                <a:noFill/>
              </a:ln>
              <a:solidFill>
                <a:schemeClr val="tx1"/>
              </a:solidFill>
              <a:effectLst>
                <a:glow rad="50800">
                  <a:schemeClr val="bg1">
                    <a:alpha val="94000"/>
                  </a:schemeClr>
                </a:glow>
              </a:effectLst>
              <a:latin typeface="+mj-lt"/>
            </a:endParaRPr>
          </a:p>
        </p:txBody>
      </p:sp>
      <p:sp>
        <p:nvSpPr>
          <p:cNvPr id="256" name="Rectangle 203"/>
          <p:cNvSpPr>
            <a:spLocks noChangeArrowheads="1"/>
          </p:cNvSpPr>
          <p:nvPr/>
        </p:nvSpPr>
        <p:spPr bwMode="auto">
          <a:xfrm>
            <a:off x="5815540" y="4310844"/>
            <a:ext cx="192360"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50" b="1" dirty="0">
                <a:solidFill>
                  <a:srgbClr val="000000"/>
                </a:solidFill>
                <a:effectLst>
                  <a:glow rad="50800">
                    <a:schemeClr val="bg1">
                      <a:alpha val="94000"/>
                    </a:schemeClr>
                  </a:glow>
                </a:effectLst>
                <a:latin typeface="+mj-lt"/>
              </a:rPr>
              <a:t>Lahore</a:t>
            </a:r>
            <a:endParaRPr kumimoji="0" lang="en-US" altLang="en-US" sz="450" b="1" i="0" u="none" strike="noStrike" cap="none" normalizeH="0" baseline="0" dirty="0">
              <a:ln>
                <a:noFill/>
              </a:ln>
              <a:solidFill>
                <a:schemeClr val="tx1"/>
              </a:solidFill>
              <a:effectLst>
                <a:glow rad="50800">
                  <a:schemeClr val="bg1">
                    <a:alpha val="94000"/>
                  </a:schemeClr>
                </a:glow>
              </a:effectLst>
              <a:latin typeface="+mj-lt"/>
            </a:endParaRPr>
          </a:p>
        </p:txBody>
      </p:sp>
      <p:sp>
        <p:nvSpPr>
          <p:cNvPr id="257" name="Rectangle 203"/>
          <p:cNvSpPr>
            <a:spLocks noChangeArrowheads="1"/>
          </p:cNvSpPr>
          <p:nvPr/>
        </p:nvSpPr>
        <p:spPr bwMode="auto">
          <a:xfrm>
            <a:off x="5271104" y="4457024"/>
            <a:ext cx="182742"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50" b="1" dirty="0">
                <a:solidFill>
                  <a:srgbClr val="000000"/>
                </a:solidFill>
                <a:effectLst>
                  <a:glow rad="50800">
                    <a:schemeClr val="bg1">
                      <a:alpha val="94000"/>
                    </a:schemeClr>
                  </a:glow>
                </a:effectLst>
                <a:latin typeface="+mj-lt"/>
              </a:rPr>
              <a:t>Quetta</a:t>
            </a:r>
            <a:endParaRPr kumimoji="0" lang="en-US" altLang="en-US" sz="450" b="1" i="0" u="none" strike="noStrike" cap="none" normalizeH="0" baseline="0" dirty="0">
              <a:ln>
                <a:noFill/>
              </a:ln>
              <a:solidFill>
                <a:schemeClr val="tx1"/>
              </a:solidFill>
              <a:effectLst>
                <a:glow rad="50800">
                  <a:schemeClr val="bg1">
                    <a:alpha val="94000"/>
                  </a:schemeClr>
                </a:glow>
              </a:effectLst>
              <a:latin typeface="+mj-lt"/>
            </a:endParaRPr>
          </a:p>
        </p:txBody>
      </p:sp>
      <p:sp>
        <p:nvSpPr>
          <p:cNvPr id="258" name="Rectangle 203"/>
          <p:cNvSpPr>
            <a:spLocks noChangeArrowheads="1"/>
          </p:cNvSpPr>
          <p:nvPr/>
        </p:nvSpPr>
        <p:spPr bwMode="auto">
          <a:xfrm>
            <a:off x="4237883" y="5102199"/>
            <a:ext cx="24365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r"/>
            <a:r>
              <a:rPr lang="en-US" altLang="en-US" sz="450" b="1" dirty="0">
                <a:solidFill>
                  <a:srgbClr val="000000"/>
                </a:solidFill>
                <a:effectLst>
                  <a:glow rad="50800">
                    <a:schemeClr val="bg1">
                      <a:alpha val="94000"/>
                    </a:schemeClr>
                  </a:glow>
                </a:effectLst>
                <a:latin typeface="+mj-lt"/>
              </a:rPr>
              <a:t>Bandar</a:t>
            </a:r>
          </a:p>
          <a:p>
            <a:pPr lvl="0" algn="r"/>
            <a:r>
              <a:rPr lang="en-US" altLang="en-US" sz="450" b="1" dirty="0" err="1">
                <a:solidFill>
                  <a:srgbClr val="000000"/>
                </a:solidFill>
                <a:effectLst>
                  <a:glow rad="50800">
                    <a:schemeClr val="bg1">
                      <a:alpha val="94000"/>
                    </a:schemeClr>
                  </a:glow>
                </a:effectLst>
                <a:latin typeface="+mj-lt"/>
              </a:rPr>
              <a:t>Beheshti</a:t>
            </a:r>
            <a:endParaRPr kumimoji="0" lang="en-US" altLang="en-US" sz="450" b="1" i="0" u="none" strike="noStrike" cap="none" normalizeH="0" baseline="0" dirty="0">
              <a:ln>
                <a:noFill/>
              </a:ln>
              <a:solidFill>
                <a:schemeClr val="tx1"/>
              </a:solidFill>
              <a:effectLst>
                <a:glow rad="50800">
                  <a:schemeClr val="bg1">
                    <a:alpha val="94000"/>
                  </a:schemeClr>
                </a:glow>
              </a:effectLst>
              <a:latin typeface="+mj-lt"/>
            </a:endParaRPr>
          </a:p>
        </p:txBody>
      </p:sp>
      <p:sp>
        <p:nvSpPr>
          <p:cNvPr id="259" name="Rectangle 203"/>
          <p:cNvSpPr>
            <a:spLocks noChangeArrowheads="1"/>
          </p:cNvSpPr>
          <p:nvPr/>
        </p:nvSpPr>
        <p:spPr bwMode="auto">
          <a:xfrm>
            <a:off x="4975740" y="5154456"/>
            <a:ext cx="211596"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r"/>
            <a:r>
              <a:rPr lang="en-US" altLang="en-US" sz="450" b="1" dirty="0">
                <a:solidFill>
                  <a:srgbClr val="000000"/>
                </a:solidFill>
                <a:effectLst>
                  <a:glow rad="50800">
                    <a:schemeClr val="bg1">
                      <a:alpha val="94000"/>
                    </a:schemeClr>
                  </a:glow>
                </a:effectLst>
                <a:latin typeface="+mj-lt"/>
              </a:rPr>
              <a:t>Karachi</a:t>
            </a:r>
            <a:endParaRPr kumimoji="0" lang="en-US" altLang="en-US" sz="450" b="1" i="0" u="none" strike="noStrike" cap="none" normalizeH="0" baseline="0" dirty="0">
              <a:ln>
                <a:noFill/>
              </a:ln>
              <a:solidFill>
                <a:schemeClr val="tx1"/>
              </a:solidFill>
              <a:effectLst>
                <a:glow rad="50800">
                  <a:schemeClr val="bg1">
                    <a:alpha val="94000"/>
                  </a:schemeClr>
                </a:glow>
              </a:effectLst>
              <a:latin typeface="+mj-lt"/>
            </a:endParaRPr>
          </a:p>
        </p:txBody>
      </p:sp>
      <p:sp>
        <p:nvSpPr>
          <p:cNvPr id="260" name="Rectangle 203"/>
          <p:cNvSpPr>
            <a:spLocks noChangeArrowheads="1"/>
          </p:cNvSpPr>
          <p:nvPr/>
        </p:nvSpPr>
        <p:spPr bwMode="auto">
          <a:xfrm>
            <a:off x="4321040" y="3484130"/>
            <a:ext cx="262892"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50" b="1" dirty="0">
                <a:solidFill>
                  <a:srgbClr val="000000"/>
                </a:solidFill>
                <a:effectLst>
                  <a:glow rad="50800">
                    <a:schemeClr val="bg1">
                      <a:alpha val="94000"/>
                    </a:schemeClr>
                  </a:glow>
                </a:effectLst>
                <a:latin typeface="+mj-lt"/>
              </a:rPr>
              <a:t>Ashgabat</a:t>
            </a:r>
            <a:endParaRPr kumimoji="0" lang="en-US" altLang="en-US" sz="450" b="1" i="0" u="none" strike="noStrike" cap="none" normalizeH="0" baseline="0" dirty="0">
              <a:ln>
                <a:noFill/>
              </a:ln>
              <a:solidFill>
                <a:schemeClr val="tx1"/>
              </a:solidFill>
              <a:effectLst>
                <a:glow rad="50800">
                  <a:schemeClr val="bg1">
                    <a:alpha val="94000"/>
                  </a:schemeClr>
                </a:glow>
              </a:effectLst>
              <a:latin typeface="+mj-lt"/>
            </a:endParaRPr>
          </a:p>
        </p:txBody>
      </p:sp>
      <p:sp>
        <p:nvSpPr>
          <p:cNvPr id="261" name="Rectangle 203"/>
          <p:cNvSpPr>
            <a:spLocks noChangeArrowheads="1"/>
          </p:cNvSpPr>
          <p:nvPr/>
        </p:nvSpPr>
        <p:spPr bwMode="auto">
          <a:xfrm>
            <a:off x="4858885" y="3328924"/>
            <a:ext cx="314189"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50" b="1" dirty="0">
                <a:solidFill>
                  <a:srgbClr val="000000"/>
                </a:solidFill>
                <a:effectLst>
                  <a:glow rad="50800">
                    <a:schemeClr val="bg1">
                      <a:alpha val="94000"/>
                    </a:schemeClr>
                  </a:glow>
                </a:effectLst>
                <a:latin typeface="+mj-lt"/>
              </a:rPr>
              <a:t>Samarqand</a:t>
            </a:r>
            <a:endParaRPr kumimoji="0" lang="en-US" altLang="en-US" sz="450" b="1" i="0" u="none" strike="noStrike" cap="none" normalizeH="0" baseline="0" dirty="0">
              <a:ln>
                <a:noFill/>
              </a:ln>
              <a:solidFill>
                <a:schemeClr val="tx1"/>
              </a:solidFill>
              <a:effectLst>
                <a:glow rad="50800">
                  <a:schemeClr val="bg1">
                    <a:alpha val="94000"/>
                  </a:schemeClr>
                </a:glow>
              </a:effectLst>
              <a:latin typeface="+mj-lt"/>
            </a:endParaRPr>
          </a:p>
        </p:txBody>
      </p:sp>
      <p:sp>
        <p:nvSpPr>
          <p:cNvPr id="262" name="Rectangle 203"/>
          <p:cNvSpPr>
            <a:spLocks noChangeArrowheads="1"/>
          </p:cNvSpPr>
          <p:nvPr/>
        </p:nvSpPr>
        <p:spPr bwMode="auto">
          <a:xfrm>
            <a:off x="5184747" y="3061466"/>
            <a:ext cx="253274"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50" b="1" dirty="0">
                <a:solidFill>
                  <a:srgbClr val="000000"/>
                </a:solidFill>
                <a:effectLst>
                  <a:glow rad="50800">
                    <a:schemeClr val="bg1">
                      <a:alpha val="94000"/>
                    </a:schemeClr>
                  </a:glow>
                </a:effectLst>
                <a:latin typeface="+mj-lt"/>
              </a:rPr>
              <a:t>Tashkent</a:t>
            </a:r>
            <a:endParaRPr kumimoji="0" lang="en-US" altLang="en-US" sz="450" b="1" i="0" u="none" strike="noStrike" cap="none" normalizeH="0" baseline="0" dirty="0">
              <a:ln>
                <a:noFill/>
              </a:ln>
              <a:solidFill>
                <a:schemeClr val="tx1"/>
              </a:solidFill>
              <a:effectLst>
                <a:glow rad="50800">
                  <a:schemeClr val="bg1">
                    <a:alpha val="94000"/>
                  </a:schemeClr>
                </a:glow>
              </a:effectLst>
              <a:latin typeface="+mj-lt"/>
            </a:endParaRPr>
          </a:p>
        </p:txBody>
      </p:sp>
      <p:sp>
        <p:nvSpPr>
          <p:cNvPr id="263" name="Rectangle 203"/>
          <p:cNvSpPr>
            <a:spLocks noChangeArrowheads="1"/>
          </p:cNvSpPr>
          <p:nvPr/>
        </p:nvSpPr>
        <p:spPr bwMode="auto">
          <a:xfrm>
            <a:off x="5201302" y="2939727"/>
            <a:ext cx="275717"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50" b="1" dirty="0" err="1">
                <a:solidFill>
                  <a:srgbClr val="000000"/>
                </a:solidFill>
                <a:effectLst>
                  <a:glow rad="50800">
                    <a:schemeClr val="bg1">
                      <a:alpha val="94000"/>
                    </a:schemeClr>
                  </a:glow>
                </a:effectLst>
                <a:latin typeface="+mj-lt"/>
              </a:rPr>
              <a:t>Shymkent</a:t>
            </a:r>
            <a:endParaRPr kumimoji="0" lang="en-US" altLang="en-US" sz="450" b="1" i="0" u="none" strike="noStrike" cap="none" normalizeH="0" baseline="0" dirty="0">
              <a:ln>
                <a:noFill/>
              </a:ln>
              <a:solidFill>
                <a:schemeClr val="tx1"/>
              </a:solidFill>
              <a:effectLst>
                <a:glow rad="50800">
                  <a:schemeClr val="bg1">
                    <a:alpha val="94000"/>
                  </a:schemeClr>
                </a:glow>
              </a:effectLst>
              <a:latin typeface="+mj-lt"/>
            </a:endParaRPr>
          </a:p>
        </p:txBody>
      </p:sp>
      <p:sp>
        <p:nvSpPr>
          <p:cNvPr id="264" name="Rectangle 203"/>
          <p:cNvSpPr>
            <a:spLocks noChangeArrowheads="1"/>
          </p:cNvSpPr>
          <p:nvPr/>
        </p:nvSpPr>
        <p:spPr bwMode="auto">
          <a:xfrm>
            <a:off x="5801113" y="2910978"/>
            <a:ext cx="221214"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50" b="1" dirty="0">
                <a:solidFill>
                  <a:srgbClr val="000000"/>
                </a:solidFill>
                <a:effectLst>
                  <a:glow rad="50800">
                    <a:schemeClr val="bg1">
                      <a:alpha val="94000"/>
                    </a:schemeClr>
                  </a:glow>
                </a:effectLst>
                <a:latin typeface="+mj-lt"/>
              </a:rPr>
              <a:t>Bishkek</a:t>
            </a:r>
            <a:endParaRPr kumimoji="0" lang="en-US" altLang="en-US" sz="450" b="1" i="0" u="none" strike="noStrike" cap="none" normalizeH="0" baseline="0" dirty="0">
              <a:ln>
                <a:noFill/>
              </a:ln>
              <a:solidFill>
                <a:schemeClr val="tx1"/>
              </a:solidFill>
              <a:effectLst>
                <a:glow rad="50800">
                  <a:schemeClr val="bg1">
                    <a:alpha val="94000"/>
                  </a:schemeClr>
                </a:glow>
              </a:effectLst>
              <a:latin typeface="+mj-lt"/>
            </a:endParaRPr>
          </a:p>
        </p:txBody>
      </p:sp>
      <p:sp>
        <p:nvSpPr>
          <p:cNvPr id="265" name="Rectangle 203"/>
          <p:cNvSpPr>
            <a:spLocks noChangeArrowheads="1"/>
          </p:cNvSpPr>
          <p:nvPr/>
        </p:nvSpPr>
        <p:spPr bwMode="auto">
          <a:xfrm>
            <a:off x="6121870" y="2792230"/>
            <a:ext cx="192360"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50" b="1" dirty="0">
                <a:solidFill>
                  <a:srgbClr val="000000"/>
                </a:solidFill>
                <a:effectLst>
                  <a:glow rad="50800">
                    <a:schemeClr val="bg1">
                      <a:alpha val="94000"/>
                    </a:schemeClr>
                  </a:glow>
                </a:effectLst>
                <a:latin typeface="+mj-lt"/>
              </a:rPr>
              <a:t>Almaty</a:t>
            </a:r>
            <a:endParaRPr kumimoji="0" lang="en-US" altLang="en-US" sz="450" b="1" i="0" u="none" strike="noStrike" cap="none" normalizeH="0" baseline="0" dirty="0">
              <a:ln>
                <a:noFill/>
              </a:ln>
              <a:solidFill>
                <a:schemeClr val="tx1"/>
              </a:solidFill>
              <a:effectLst>
                <a:glow rad="50800">
                  <a:schemeClr val="bg1">
                    <a:alpha val="94000"/>
                  </a:schemeClr>
                </a:glow>
              </a:effectLst>
              <a:latin typeface="+mj-lt"/>
            </a:endParaRPr>
          </a:p>
        </p:txBody>
      </p:sp>
      <p:sp>
        <p:nvSpPr>
          <p:cNvPr id="266" name="Rectangle 203"/>
          <p:cNvSpPr>
            <a:spLocks noChangeArrowheads="1"/>
          </p:cNvSpPr>
          <p:nvPr/>
        </p:nvSpPr>
        <p:spPr bwMode="auto">
          <a:xfrm>
            <a:off x="5480984" y="3462867"/>
            <a:ext cx="278923"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50" b="1" dirty="0">
                <a:solidFill>
                  <a:srgbClr val="000000"/>
                </a:solidFill>
                <a:effectLst>
                  <a:glow rad="50800">
                    <a:schemeClr val="bg1">
                      <a:alpha val="94000"/>
                    </a:schemeClr>
                  </a:glow>
                </a:effectLst>
                <a:latin typeface="+mj-lt"/>
              </a:rPr>
              <a:t>Dushanbe</a:t>
            </a:r>
            <a:endParaRPr kumimoji="0" lang="en-US" altLang="en-US" sz="450" b="1" i="0" u="none" strike="noStrike" cap="none" normalizeH="0" baseline="0" dirty="0">
              <a:ln>
                <a:noFill/>
              </a:ln>
              <a:solidFill>
                <a:schemeClr val="tx1"/>
              </a:solidFill>
              <a:effectLst>
                <a:glow rad="50800">
                  <a:schemeClr val="bg1">
                    <a:alpha val="94000"/>
                  </a:schemeClr>
                </a:glow>
              </a:effectLst>
              <a:latin typeface="+mj-lt"/>
            </a:endParaRPr>
          </a:p>
        </p:txBody>
      </p:sp>
      <p:sp>
        <p:nvSpPr>
          <p:cNvPr id="267" name="Rectangle 203"/>
          <p:cNvSpPr>
            <a:spLocks noChangeArrowheads="1"/>
          </p:cNvSpPr>
          <p:nvPr/>
        </p:nvSpPr>
        <p:spPr bwMode="auto">
          <a:xfrm>
            <a:off x="3351613" y="3214575"/>
            <a:ext cx="141064"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50" b="1" dirty="0">
                <a:solidFill>
                  <a:srgbClr val="000000"/>
                </a:solidFill>
                <a:effectLst>
                  <a:glow rad="50800">
                    <a:schemeClr val="bg1">
                      <a:alpha val="94000"/>
                    </a:schemeClr>
                  </a:glow>
                </a:effectLst>
                <a:latin typeface="+mj-lt"/>
              </a:rPr>
              <a:t>Baku</a:t>
            </a:r>
            <a:endParaRPr kumimoji="0" lang="en-US" altLang="en-US" sz="450" b="1" i="0" u="none" strike="noStrike" cap="none" normalizeH="0" baseline="0" dirty="0">
              <a:ln>
                <a:noFill/>
              </a:ln>
              <a:solidFill>
                <a:schemeClr val="tx1"/>
              </a:solidFill>
              <a:effectLst>
                <a:glow rad="50800">
                  <a:schemeClr val="bg1">
                    <a:alpha val="94000"/>
                  </a:schemeClr>
                </a:glow>
              </a:effectLst>
              <a:latin typeface="+mj-lt"/>
            </a:endParaRPr>
          </a:p>
        </p:txBody>
      </p:sp>
      <p:sp>
        <p:nvSpPr>
          <p:cNvPr id="268" name="Rectangle 5"/>
          <p:cNvSpPr>
            <a:spLocks noChangeArrowheads="1"/>
          </p:cNvSpPr>
          <p:nvPr/>
        </p:nvSpPr>
        <p:spPr bwMode="auto">
          <a:xfrm rot="2706421">
            <a:off x="3093099" y="4784285"/>
            <a:ext cx="71067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00" b="1" i="1" dirty="0">
                <a:solidFill>
                  <a:srgbClr val="00AEEF"/>
                </a:solidFill>
                <a:effectLst/>
                <a:latin typeface="+mj-lt"/>
              </a:rPr>
              <a:t>Persian Gulf</a:t>
            </a:r>
            <a:endParaRPr kumimoji="0" lang="en-US" altLang="en-US" sz="600" b="1" i="0" u="none" strike="noStrike" cap="none" normalizeH="0" baseline="0" dirty="0">
              <a:ln>
                <a:noFill/>
              </a:ln>
              <a:solidFill>
                <a:schemeClr val="tx1"/>
              </a:solidFill>
              <a:effectLst/>
              <a:latin typeface="+mj-lt"/>
            </a:endParaRPr>
          </a:p>
        </p:txBody>
      </p:sp>
      <p:sp>
        <p:nvSpPr>
          <p:cNvPr id="269" name="Rectangle 5"/>
          <p:cNvSpPr>
            <a:spLocks noChangeArrowheads="1"/>
          </p:cNvSpPr>
          <p:nvPr/>
        </p:nvSpPr>
        <p:spPr bwMode="auto">
          <a:xfrm rot="3350421">
            <a:off x="2938115" y="2899029"/>
            <a:ext cx="71067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i="1" dirty="0">
                <a:solidFill>
                  <a:srgbClr val="00AEEF"/>
                </a:solidFill>
                <a:latin typeface="+mj-lt"/>
              </a:rPr>
              <a:t>Caspian Sea</a:t>
            </a:r>
            <a:endParaRPr kumimoji="0" lang="en-US" altLang="en-US" sz="700" b="1" i="0" u="none" strike="noStrike" cap="none" normalizeH="0" baseline="0" dirty="0">
              <a:ln>
                <a:noFill/>
              </a:ln>
              <a:solidFill>
                <a:schemeClr val="tx1"/>
              </a:solidFill>
              <a:effectLst/>
              <a:latin typeface="+mj-lt"/>
            </a:endParaRPr>
          </a:p>
        </p:txBody>
      </p:sp>
      <p:sp>
        <p:nvSpPr>
          <p:cNvPr id="270" name="Rectangle 45"/>
          <p:cNvSpPr>
            <a:spLocks noChangeArrowheads="1"/>
          </p:cNvSpPr>
          <p:nvPr/>
        </p:nvSpPr>
        <p:spPr bwMode="auto">
          <a:xfrm>
            <a:off x="5705233" y="5104548"/>
            <a:ext cx="2564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0" u="none" strike="noStrike" cap="none" normalizeH="0" baseline="0" dirty="0">
                <a:ln>
                  <a:noFill/>
                </a:ln>
                <a:solidFill>
                  <a:srgbClr val="000000"/>
                </a:solidFill>
                <a:effectLst/>
                <a:latin typeface="+mj-lt"/>
              </a:rPr>
              <a:t>0</a:t>
            </a:r>
            <a:endParaRPr kumimoji="0" lang="en-US" altLang="en-US" sz="350" b="1" i="0" u="none" strike="noStrike" cap="none" normalizeH="0" baseline="0" dirty="0">
              <a:ln>
                <a:noFill/>
              </a:ln>
              <a:solidFill>
                <a:schemeClr val="tx1"/>
              </a:solidFill>
              <a:effectLst/>
              <a:latin typeface="+mj-lt"/>
            </a:endParaRPr>
          </a:p>
        </p:txBody>
      </p:sp>
      <p:sp>
        <p:nvSpPr>
          <p:cNvPr id="271" name="Rectangle 46"/>
          <p:cNvSpPr>
            <a:spLocks noChangeArrowheads="1"/>
          </p:cNvSpPr>
          <p:nvPr/>
        </p:nvSpPr>
        <p:spPr bwMode="auto">
          <a:xfrm>
            <a:off x="5857543" y="5197573"/>
            <a:ext cx="76944"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0" u="none" strike="noStrike" cap="none" normalizeH="0" baseline="0" dirty="0">
                <a:ln>
                  <a:noFill/>
                </a:ln>
                <a:solidFill>
                  <a:srgbClr val="000000"/>
                </a:solidFill>
                <a:effectLst/>
                <a:latin typeface="+mj-lt"/>
              </a:rPr>
              <a:t>150</a:t>
            </a:r>
            <a:endParaRPr kumimoji="0" lang="en-US" altLang="en-US" sz="350" b="1" i="0" u="none" strike="noStrike" cap="none" normalizeH="0" baseline="0" dirty="0">
              <a:ln>
                <a:noFill/>
              </a:ln>
              <a:solidFill>
                <a:schemeClr val="tx1"/>
              </a:solidFill>
              <a:effectLst/>
              <a:latin typeface="+mj-lt"/>
            </a:endParaRPr>
          </a:p>
        </p:txBody>
      </p:sp>
      <p:sp>
        <p:nvSpPr>
          <p:cNvPr id="272" name="Rectangle 47"/>
          <p:cNvSpPr>
            <a:spLocks noChangeArrowheads="1"/>
          </p:cNvSpPr>
          <p:nvPr/>
        </p:nvSpPr>
        <p:spPr bwMode="auto">
          <a:xfrm>
            <a:off x="6017715" y="5197573"/>
            <a:ext cx="323807"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0" u="none" strike="noStrike" cap="none" normalizeH="0" baseline="0" dirty="0">
                <a:ln>
                  <a:noFill/>
                </a:ln>
                <a:solidFill>
                  <a:srgbClr val="000000"/>
                </a:solidFill>
                <a:effectLst/>
                <a:latin typeface="+mj-lt"/>
              </a:rPr>
              <a:t>300 Kilometers</a:t>
            </a:r>
            <a:endParaRPr kumimoji="0" lang="en-US" altLang="en-US" sz="350" b="1" i="0" u="none" strike="noStrike" cap="none" normalizeH="0" baseline="0" dirty="0">
              <a:ln>
                <a:noFill/>
              </a:ln>
              <a:solidFill>
                <a:schemeClr val="tx1"/>
              </a:solidFill>
              <a:effectLst/>
              <a:latin typeface="+mj-lt"/>
            </a:endParaRPr>
          </a:p>
        </p:txBody>
      </p:sp>
      <p:sp>
        <p:nvSpPr>
          <p:cNvPr id="273" name="Rectangle 48"/>
          <p:cNvSpPr>
            <a:spLocks noChangeArrowheads="1"/>
          </p:cNvSpPr>
          <p:nvPr/>
        </p:nvSpPr>
        <p:spPr bwMode="auto">
          <a:xfrm>
            <a:off x="5955822" y="5104548"/>
            <a:ext cx="76944"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0" u="none" strike="noStrike" cap="none" normalizeH="0" baseline="0" dirty="0">
                <a:ln>
                  <a:noFill/>
                </a:ln>
                <a:solidFill>
                  <a:srgbClr val="000000"/>
                </a:solidFill>
                <a:effectLst/>
                <a:latin typeface="+mj-lt"/>
              </a:rPr>
              <a:t>150</a:t>
            </a:r>
            <a:endParaRPr kumimoji="0" lang="en-US" altLang="en-US" sz="350" b="1" i="0" u="none" strike="noStrike" cap="none" normalizeH="0" baseline="0" dirty="0">
              <a:ln>
                <a:noFill/>
              </a:ln>
              <a:solidFill>
                <a:schemeClr val="tx1"/>
              </a:solidFill>
              <a:effectLst/>
              <a:latin typeface="+mj-lt"/>
            </a:endParaRPr>
          </a:p>
        </p:txBody>
      </p:sp>
      <p:sp>
        <p:nvSpPr>
          <p:cNvPr id="274" name="Rectangle 49"/>
          <p:cNvSpPr>
            <a:spLocks noChangeArrowheads="1"/>
          </p:cNvSpPr>
          <p:nvPr/>
        </p:nvSpPr>
        <p:spPr bwMode="auto">
          <a:xfrm>
            <a:off x="6227639" y="5104548"/>
            <a:ext cx="203582"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0" u="none" strike="noStrike" cap="none" normalizeH="0" baseline="0" dirty="0">
                <a:ln>
                  <a:noFill/>
                </a:ln>
                <a:solidFill>
                  <a:srgbClr val="000000"/>
                </a:solidFill>
                <a:effectLst/>
                <a:latin typeface="+mj-lt"/>
              </a:rPr>
              <a:t>300 Miles</a:t>
            </a:r>
            <a:endParaRPr kumimoji="0" lang="en-US" altLang="en-US" sz="350" b="1" i="0" u="none" strike="noStrike" cap="none" normalizeH="0" baseline="0" dirty="0">
              <a:ln>
                <a:noFill/>
              </a:ln>
              <a:solidFill>
                <a:schemeClr val="tx1"/>
              </a:solidFill>
              <a:effectLst/>
              <a:latin typeface="+mj-lt"/>
            </a:endParaRPr>
          </a:p>
        </p:txBody>
      </p:sp>
      <p:sp>
        <p:nvSpPr>
          <p:cNvPr id="275" name="Rectangle 45"/>
          <p:cNvSpPr>
            <a:spLocks noChangeArrowheads="1"/>
          </p:cNvSpPr>
          <p:nvPr/>
        </p:nvSpPr>
        <p:spPr bwMode="auto">
          <a:xfrm>
            <a:off x="5702416" y="5197573"/>
            <a:ext cx="2564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0" u="none" strike="noStrike" cap="none" normalizeH="0" baseline="0" dirty="0">
                <a:ln>
                  <a:noFill/>
                </a:ln>
                <a:solidFill>
                  <a:srgbClr val="000000"/>
                </a:solidFill>
                <a:effectLst/>
                <a:latin typeface="+mj-lt"/>
              </a:rPr>
              <a:t>0</a:t>
            </a:r>
            <a:endParaRPr kumimoji="0" lang="en-US" altLang="en-US" sz="350" b="1" i="0" u="none" strike="noStrike" cap="none" normalizeH="0" baseline="0" dirty="0">
              <a:ln>
                <a:noFill/>
              </a:ln>
              <a:solidFill>
                <a:schemeClr val="tx1"/>
              </a:solidFill>
              <a:effectLst/>
              <a:latin typeface="+mj-lt"/>
            </a:endParaRPr>
          </a:p>
        </p:txBody>
      </p:sp>
      <p:sp>
        <p:nvSpPr>
          <p:cNvPr id="276" name="Rectangle 49"/>
          <p:cNvSpPr>
            <a:spLocks noChangeArrowheads="1"/>
          </p:cNvSpPr>
          <p:nvPr/>
        </p:nvSpPr>
        <p:spPr bwMode="auto">
          <a:xfrm>
            <a:off x="6304423" y="4340707"/>
            <a:ext cx="4328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a:ln>
                  <a:noFill/>
                </a:ln>
                <a:solidFill>
                  <a:srgbClr val="000000"/>
                </a:solidFill>
                <a:effectLst/>
                <a:latin typeface="Arial Black" panose="020B0A04020102020204" pitchFamily="34" charset="0"/>
              </a:rPr>
              <a:t>N</a:t>
            </a:r>
            <a:endParaRPr kumimoji="0" lang="en-US" altLang="en-US" sz="400" b="1" i="1" u="none" strike="noStrike" cap="none" normalizeH="0" baseline="0" dirty="0">
              <a:ln>
                <a:noFill/>
              </a:ln>
              <a:solidFill>
                <a:schemeClr val="tx1"/>
              </a:solidFill>
              <a:effectLst/>
              <a:latin typeface="Arial Black" panose="020B0A04020102020204" pitchFamily="34" charset="0"/>
            </a:endParaRPr>
          </a:p>
        </p:txBody>
      </p:sp>
      <p:cxnSp>
        <p:nvCxnSpPr>
          <p:cNvPr id="278" name="Straight Connector 277"/>
          <p:cNvCxnSpPr/>
          <p:nvPr/>
        </p:nvCxnSpPr>
        <p:spPr>
          <a:xfrm>
            <a:off x="3974534" y="5020936"/>
            <a:ext cx="52461" cy="1428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p:nvCxnSpPr>
        <p:spPr>
          <a:xfrm flipV="1">
            <a:off x="3358562" y="5035223"/>
            <a:ext cx="25370" cy="2271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09740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449294" cy="1097279"/>
          </a:xfrm>
        </p:spPr>
        <p:txBody>
          <a:bodyPr/>
          <a:lstStyle/>
          <a:p>
            <a:r>
              <a:rPr lang="en-US" sz="3400" dirty="0"/>
              <a:t>7.3.3 Ethnic Diversity in West-Central Asia </a:t>
            </a:r>
            <a:r>
              <a:rPr lang="en-US" sz="2000" b="0" dirty="0"/>
              <a:t>(3 of 3)</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7"/>
            <a:ext cx="8229599" cy="1053523"/>
          </a:xfrm>
        </p:spPr>
        <p:txBody>
          <a:bodyPr/>
          <a:lstStyle/>
          <a:p>
            <a:pPr marL="432" indent="0">
              <a:buNone/>
            </a:pPr>
            <a:r>
              <a:rPr lang="en-US" sz="2200" b="1" dirty="0"/>
              <a:t>Figures 7-47 and 7-48: </a:t>
            </a:r>
            <a:r>
              <a:rPr lang="en-US" sz="2200" dirty="0"/>
              <a:t>Afghanistan (left) has been beset by civil war which has created four million refugees. Uzbek women (right) in traditional dress.</a:t>
            </a:r>
          </a:p>
        </p:txBody>
      </p:sp>
      <p:pic>
        <p:nvPicPr>
          <p:cNvPr id="6" name="Picture 5" descr="A group of refugees in Afghanistan having lunch.">
            <a:extLst>
              <a:ext uri="{FF2B5EF4-FFF2-40B4-BE49-F238E27FC236}">
                <a16:creationId xmlns:a16="http://schemas.microsoft.com/office/drawing/2014/main" id="{D3D9A5D0-DC5E-4EB1-8F01-25C915723D73}"/>
              </a:ext>
            </a:extLst>
          </p:cNvPr>
          <p:cNvPicPr>
            <a:picLocks noChangeAspect="1"/>
          </p:cNvPicPr>
          <p:nvPr/>
        </p:nvPicPr>
        <p:blipFill>
          <a:blip r:embed="rId2"/>
          <a:stretch>
            <a:fillRect/>
          </a:stretch>
        </p:blipFill>
        <p:spPr>
          <a:xfrm>
            <a:off x="473672" y="2805983"/>
            <a:ext cx="4005657" cy="2947835"/>
          </a:xfrm>
          <a:prstGeom prst="rect">
            <a:avLst/>
          </a:prstGeom>
        </p:spPr>
      </p:pic>
      <p:pic>
        <p:nvPicPr>
          <p:cNvPr id="12" name="Picture 11" descr="A group of Uzbek women in Uzbekistan.">
            <a:extLst>
              <a:ext uri="{FF2B5EF4-FFF2-40B4-BE49-F238E27FC236}">
                <a16:creationId xmlns:a16="http://schemas.microsoft.com/office/drawing/2014/main" id="{2EC1D16E-2AEF-42A2-BF54-B0D380DC4447}"/>
              </a:ext>
            </a:extLst>
          </p:cNvPr>
          <p:cNvPicPr>
            <a:picLocks noChangeAspect="1"/>
          </p:cNvPicPr>
          <p:nvPr/>
        </p:nvPicPr>
        <p:blipFill rotWithShape="1">
          <a:blip r:embed="rId3"/>
          <a:srcRect r="2298"/>
          <a:stretch/>
        </p:blipFill>
        <p:spPr>
          <a:xfrm>
            <a:off x="4633461" y="2996044"/>
            <a:ext cx="4297179" cy="2532153"/>
          </a:xfrm>
          <a:prstGeom prst="rect">
            <a:avLst/>
          </a:prstGeom>
        </p:spPr>
      </p:pic>
    </p:spTree>
    <p:extLst>
      <p:ext uri="{BB962C8B-B14F-4D97-AF65-F5344CB8AC3E}">
        <p14:creationId xmlns:p14="http://schemas.microsoft.com/office/powerpoint/2010/main" val="33375159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07221"/>
            <a:ext cx="8401793" cy="1097279"/>
          </a:xfrm>
        </p:spPr>
        <p:txBody>
          <a:bodyPr/>
          <a:lstStyle/>
          <a:p>
            <a:r>
              <a:rPr lang="en-US" sz="3400" dirty="0"/>
              <a:t>Key Issue 4: Why Do Ethnic Cleansing and Genocide Occur?</a:t>
            </a:r>
          </a:p>
        </p:txBody>
      </p:sp>
      <p:sp>
        <p:nvSpPr>
          <p:cNvPr id="8" name="Content Placeholder 7"/>
          <p:cNvSpPr>
            <a:spLocks noGrp="1"/>
          </p:cNvSpPr>
          <p:nvPr>
            <p:ph sz="quarter" idx="13"/>
          </p:nvPr>
        </p:nvSpPr>
        <p:spPr>
          <a:xfrm>
            <a:off x="457200" y="1556326"/>
            <a:ext cx="8401792" cy="4434275"/>
          </a:xfrm>
        </p:spPr>
        <p:txBody>
          <a:bodyPr/>
          <a:lstStyle/>
          <a:p>
            <a:pPr marL="0" indent="0">
              <a:buNone/>
            </a:pPr>
            <a:r>
              <a:rPr lang="en-US" altLang="en-US" b="1" dirty="0">
                <a:solidFill>
                  <a:srgbClr val="007FA3"/>
                </a:solidFill>
              </a:rPr>
              <a:t>7.4.1</a:t>
            </a:r>
            <a:r>
              <a:rPr lang="en-US" altLang="en-US" dirty="0"/>
              <a:t> Ethnic Cleansing and Genocide Past and Present</a:t>
            </a:r>
          </a:p>
          <a:p>
            <a:pPr marL="0" indent="0">
              <a:buNone/>
            </a:pPr>
            <a:r>
              <a:rPr lang="en-US" altLang="en-US" b="1" dirty="0">
                <a:solidFill>
                  <a:srgbClr val="007FA3"/>
                </a:solidFill>
              </a:rPr>
              <a:t>7.4.2</a:t>
            </a:r>
            <a:r>
              <a:rPr lang="en-US" altLang="en-US" dirty="0"/>
              <a:t> Ethnic Cleansing in Southeast Europe</a:t>
            </a:r>
          </a:p>
          <a:p>
            <a:pPr marL="0" indent="0">
              <a:buNone/>
            </a:pPr>
            <a:r>
              <a:rPr lang="en-US" altLang="en-US" b="1" dirty="0">
                <a:solidFill>
                  <a:srgbClr val="007FA3"/>
                </a:solidFill>
              </a:rPr>
              <a:t>7.4.3</a:t>
            </a:r>
            <a:r>
              <a:rPr lang="en-US" altLang="en-US" dirty="0"/>
              <a:t> Ethnic Cleansing in Bosnia and Herzegovina</a:t>
            </a:r>
          </a:p>
          <a:p>
            <a:pPr marL="0" indent="0">
              <a:buNone/>
            </a:pPr>
            <a:r>
              <a:rPr lang="en-US" altLang="en-US" b="1" dirty="0">
                <a:solidFill>
                  <a:srgbClr val="007FA3"/>
                </a:solidFill>
              </a:rPr>
              <a:t>7.4.4</a:t>
            </a:r>
            <a:r>
              <a:rPr lang="en-US" altLang="en-US" dirty="0"/>
              <a:t> Ethnic Cleansing and Genocide in Africa</a:t>
            </a:r>
          </a:p>
          <a:p>
            <a:pPr marL="0" indent="0">
              <a:buNone/>
            </a:pPr>
            <a:r>
              <a:rPr lang="en-US" altLang="en-US" b="1" dirty="0">
                <a:solidFill>
                  <a:srgbClr val="007FA3"/>
                </a:solidFill>
              </a:rPr>
              <a:t>7.4.5</a:t>
            </a:r>
            <a:r>
              <a:rPr lang="en-US" altLang="en-US" dirty="0"/>
              <a:t> Conflict in Central Africa</a:t>
            </a:r>
          </a:p>
        </p:txBody>
      </p:sp>
    </p:spTree>
    <p:extLst>
      <p:ext uri="{BB962C8B-B14F-4D97-AF65-F5344CB8AC3E}">
        <p14:creationId xmlns:p14="http://schemas.microsoft.com/office/powerpoint/2010/main" val="26225372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7.4.1 Ethnic Cleansing and Genocide Past and Present </a:t>
            </a:r>
            <a:r>
              <a:rPr lang="en-US" sz="2000" b="0" dirty="0"/>
              <a:t>(1 of 5)</a:t>
            </a:r>
          </a:p>
        </p:txBody>
      </p:sp>
      <p:sp>
        <p:nvSpPr>
          <p:cNvPr id="8" name="Content Placeholder 7"/>
          <p:cNvSpPr>
            <a:spLocks noGrp="1"/>
          </p:cNvSpPr>
          <p:nvPr>
            <p:ph sz="quarter" idx="13"/>
          </p:nvPr>
        </p:nvSpPr>
        <p:spPr>
          <a:xfrm>
            <a:off x="457199" y="1556326"/>
            <a:ext cx="8495071" cy="4434275"/>
          </a:xfrm>
        </p:spPr>
        <p:txBody>
          <a:bodyPr/>
          <a:lstStyle/>
          <a:p>
            <a:pPr indent="-256032"/>
            <a:r>
              <a:rPr lang="en-US" altLang="en-US" b="1" dirty="0"/>
              <a:t>Ethnic cleansing </a:t>
            </a:r>
            <a:r>
              <a:rPr lang="en-US" altLang="en-US" dirty="0"/>
              <a:t>is the policy of one ethnicity or religious group to remove the civilian population of another ethnic or religious group from a certain area</a:t>
            </a:r>
          </a:p>
          <a:p>
            <a:pPr indent="-256032"/>
            <a:r>
              <a:rPr lang="en-US" altLang="en-US" b="1" dirty="0"/>
              <a:t>Genocide</a:t>
            </a:r>
            <a:r>
              <a:rPr lang="en-US" altLang="en-US" dirty="0"/>
              <a:t> is the mass killing of a group of people in an attempt to eliminate the entire group from existence</a:t>
            </a:r>
          </a:p>
          <a:p>
            <a:pPr indent="-256032"/>
            <a:r>
              <a:rPr lang="en-US" altLang="en-US" dirty="0"/>
              <a:t>The </a:t>
            </a:r>
            <a:r>
              <a:rPr lang="en-US" altLang="en-US" b="1" dirty="0"/>
              <a:t>Holocaust</a:t>
            </a:r>
            <a:r>
              <a:rPr lang="en-US" altLang="en-US" dirty="0"/>
              <a:t> is an example of a past genocide, the eviction of Rohingya Muslims from Myanmar is a recent example of ethnic cleansing</a:t>
            </a:r>
          </a:p>
        </p:txBody>
      </p:sp>
    </p:spTree>
    <p:extLst>
      <p:ext uri="{BB962C8B-B14F-4D97-AF65-F5344CB8AC3E}">
        <p14:creationId xmlns:p14="http://schemas.microsoft.com/office/powerpoint/2010/main" val="23020199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7.4.1 Ethnic Cleansing and Genocide Past and Present </a:t>
            </a:r>
            <a:r>
              <a:rPr lang="en-US" sz="2000" b="0" dirty="0"/>
              <a:t>(2 of 5)</a:t>
            </a:r>
          </a:p>
        </p:txBody>
      </p:sp>
      <p:sp>
        <p:nvSpPr>
          <p:cNvPr id="8" name="Content Placeholder 7"/>
          <p:cNvSpPr>
            <a:spLocks noGrp="1"/>
          </p:cNvSpPr>
          <p:nvPr>
            <p:ph sz="quarter" idx="13"/>
          </p:nvPr>
        </p:nvSpPr>
        <p:spPr/>
        <p:txBody>
          <a:bodyPr/>
          <a:lstStyle/>
          <a:p>
            <a:pPr indent="-256032"/>
            <a:r>
              <a:rPr lang="en-US" altLang="en-US" b="1" dirty="0"/>
              <a:t>Ethnophobia</a:t>
            </a:r>
            <a:r>
              <a:rPr lang="en-US" altLang="en-US" dirty="0"/>
              <a:t> is a fear of people of a particular ethnicity</a:t>
            </a:r>
          </a:p>
          <a:p>
            <a:pPr indent="-256032"/>
            <a:r>
              <a:rPr lang="en-US" altLang="en-US" b="1" dirty="0"/>
              <a:t>Xenophobia</a:t>
            </a:r>
            <a:r>
              <a:rPr lang="en-US" altLang="en-US" dirty="0"/>
              <a:t> is a fear of people who are from other countries</a:t>
            </a:r>
          </a:p>
        </p:txBody>
      </p:sp>
    </p:spTree>
    <p:extLst>
      <p:ext uri="{BB962C8B-B14F-4D97-AF65-F5344CB8AC3E}">
        <p14:creationId xmlns:p14="http://schemas.microsoft.com/office/powerpoint/2010/main" val="40666176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7.4.1 Ethnic Cleansing and Genocide Past and Present </a:t>
            </a:r>
            <a:r>
              <a:rPr lang="en-US" sz="2000" b="0" dirty="0"/>
              <a:t>(3 of 5)</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7"/>
            <a:ext cx="4446270" cy="341053"/>
          </a:xfrm>
        </p:spPr>
        <p:txBody>
          <a:bodyPr/>
          <a:lstStyle/>
          <a:p>
            <a:pPr marL="432" indent="0">
              <a:buNone/>
            </a:pPr>
            <a:r>
              <a:rPr lang="en-US" sz="2200" dirty="0"/>
              <a:t>Figure 7-49: The end of World War</a:t>
            </a:r>
          </a:p>
        </p:txBody>
      </p:sp>
      <p:graphicFrame>
        <p:nvGraphicFramePr>
          <p:cNvPr id="4" name="Object 3" descr="Two"/>
          <p:cNvGraphicFramePr>
            <a:graphicFrameLocks noChangeAspect="1"/>
          </p:cNvGraphicFramePr>
          <p:nvPr>
            <p:extLst>
              <p:ext uri="{D42A27DB-BD31-4B8C-83A1-F6EECF244321}">
                <p14:modId xmlns:p14="http://schemas.microsoft.com/office/powerpoint/2010/main" val="3397032880"/>
              </p:ext>
            </p:extLst>
          </p:nvPr>
        </p:nvGraphicFramePr>
        <p:xfrm>
          <a:off x="4941011" y="1593465"/>
          <a:ext cx="202489" cy="292485"/>
        </p:xfrm>
        <a:graphic>
          <a:graphicData uri="http://schemas.openxmlformats.org/presentationml/2006/ole">
            <mc:AlternateContent xmlns:mc="http://schemas.openxmlformats.org/markup-compatibility/2006">
              <mc:Choice xmlns:v="urn:schemas-microsoft-com:vml" Requires="v">
                <p:oleObj spid="_x0000_s1189" name="Equation" r:id="rId3" imgW="114120" imgH="164880" progId="Equation.DSMT4">
                  <p:embed/>
                </p:oleObj>
              </mc:Choice>
              <mc:Fallback>
                <p:oleObj name="Equation" r:id="rId3" imgW="114120" imgH="164880" progId="Equation.DSMT4">
                  <p:embed/>
                  <p:pic>
                    <p:nvPicPr>
                      <p:cNvPr id="0" name=""/>
                      <p:cNvPicPr/>
                      <p:nvPr/>
                    </p:nvPicPr>
                    <p:blipFill>
                      <a:blip r:embed="rId4"/>
                      <a:stretch>
                        <a:fillRect/>
                      </a:stretch>
                    </p:blipFill>
                    <p:spPr>
                      <a:xfrm>
                        <a:off x="4941011" y="1593465"/>
                        <a:ext cx="202489" cy="292485"/>
                      </a:xfrm>
                      <a:prstGeom prst="rect">
                        <a:avLst/>
                      </a:prstGeom>
                    </p:spPr>
                  </p:pic>
                </p:oleObj>
              </mc:Fallback>
            </mc:AlternateContent>
          </a:graphicData>
        </a:graphic>
      </p:graphicFrame>
      <p:sp>
        <p:nvSpPr>
          <p:cNvPr id="2" name="Content Placeholder 1"/>
          <p:cNvSpPr>
            <a:spLocks noGrp="1"/>
          </p:cNvSpPr>
          <p:nvPr>
            <p:ph sz="quarter" idx="14"/>
          </p:nvPr>
        </p:nvSpPr>
        <p:spPr>
          <a:xfrm>
            <a:off x="5223510" y="1528568"/>
            <a:ext cx="3600450" cy="363913"/>
          </a:xfrm>
        </p:spPr>
        <p:txBody>
          <a:bodyPr/>
          <a:lstStyle/>
          <a:p>
            <a:pPr marL="432" indent="0">
              <a:buNone/>
            </a:pPr>
            <a:r>
              <a:rPr lang="en-US" sz="2200" dirty="0"/>
              <a:t>saw boundary changes and</a:t>
            </a:r>
          </a:p>
        </p:txBody>
      </p:sp>
      <p:sp>
        <p:nvSpPr>
          <p:cNvPr id="3" name="Content Placeholder 2"/>
          <p:cNvSpPr>
            <a:spLocks noGrp="1"/>
          </p:cNvSpPr>
          <p:nvPr>
            <p:ph sz="quarter" idx="15"/>
          </p:nvPr>
        </p:nvSpPr>
        <p:spPr>
          <a:xfrm>
            <a:off x="457200" y="1947694"/>
            <a:ext cx="4674870" cy="375577"/>
          </a:xfrm>
        </p:spPr>
        <p:txBody>
          <a:bodyPr/>
          <a:lstStyle/>
          <a:p>
            <a:pPr marL="432" indent="0">
              <a:buNone/>
            </a:pPr>
            <a:r>
              <a:rPr lang="en-US" sz="2200" dirty="0"/>
              <a:t>forced migration of many ethnicities.</a:t>
            </a: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908" b="1588"/>
          <a:stretch/>
        </p:blipFill>
        <p:spPr>
          <a:xfrm>
            <a:off x="1045464" y="2305049"/>
            <a:ext cx="7053072" cy="4181475"/>
          </a:xfrm>
          <a:prstGeom prst="rect">
            <a:avLst/>
          </a:prstGeom>
        </p:spPr>
      </p:pic>
      <p:sp>
        <p:nvSpPr>
          <p:cNvPr id="12" name="Rectangle 31"/>
          <p:cNvSpPr>
            <a:spLocks noChangeArrowheads="1"/>
          </p:cNvSpPr>
          <p:nvPr/>
        </p:nvSpPr>
        <p:spPr bwMode="auto">
          <a:xfrm>
            <a:off x="4495800" y="2368550"/>
            <a:ext cx="6091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a:ln>
                  <a:noFill/>
                </a:ln>
                <a:solidFill>
                  <a:srgbClr val="00AEEF"/>
                </a:solidFill>
                <a:effectLst>
                  <a:glow rad="50800">
                    <a:srgbClr val="BFD9F3"/>
                  </a:glow>
                </a:effectLst>
                <a:latin typeface="Arial" panose="020B0604020202020204" pitchFamily="34" charset="0"/>
              </a:rPr>
              <a:t>0°</a:t>
            </a:r>
            <a:endParaRPr kumimoji="0" lang="en-US" altLang="en-US" sz="500" b="0" i="0" u="none" strike="noStrike" cap="none" normalizeH="0" baseline="0" dirty="0">
              <a:ln>
                <a:noFill/>
              </a:ln>
              <a:solidFill>
                <a:schemeClr val="tx1"/>
              </a:solidFill>
              <a:effectLst>
                <a:glow rad="50800">
                  <a:srgbClr val="BFD9F3"/>
                </a:glow>
              </a:effectLst>
              <a:latin typeface="Arial" panose="020B0604020202020204" pitchFamily="34" charset="0"/>
            </a:endParaRPr>
          </a:p>
        </p:txBody>
      </p:sp>
      <p:sp>
        <p:nvSpPr>
          <p:cNvPr id="13" name="Rectangle 32"/>
          <p:cNvSpPr>
            <a:spLocks noChangeArrowheads="1"/>
          </p:cNvSpPr>
          <p:nvPr/>
        </p:nvSpPr>
        <p:spPr bwMode="auto">
          <a:xfrm>
            <a:off x="4929766" y="2368550"/>
            <a:ext cx="10419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a:ln>
                  <a:noFill/>
                </a:ln>
                <a:solidFill>
                  <a:srgbClr val="00AEEF"/>
                </a:solidFill>
                <a:effectLst>
                  <a:glow rad="50800">
                    <a:srgbClr val="BFD9F3"/>
                  </a:glow>
                </a:effectLst>
                <a:latin typeface="Arial" panose="020B0604020202020204" pitchFamily="34" charset="0"/>
              </a:rPr>
              <a:t>5°E</a:t>
            </a:r>
            <a:endParaRPr kumimoji="0" lang="en-US" altLang="en-US" sz="500" b="0" i="0" u="none" strike="noStrike" cap="none" normalizeH="0" baseline="0" dirty="0">
              <a:ln>
                <a:noFill/>
              </a:ln>
              <a:solidFill>
                <a:schemeClr val="tx1"/>
              </a:solidFill>
              <a:effectLst>
                <a:glow rad="50800">
                  <a:srgbClr val="BFD9F3"/>
                </a:glow>
              </a:effectLst>
              <a:latin typeface="Arial" panose="020B0604020202020204" pitchFamily="34" charset="0"/>
            </a:endParaRPr>
          </a:p>
        </p:txBody>
      </p:sp>
      <p:sp>
        <p:nvSpPr>
          <p:cNvPr id="14" name="Rectangle 33"/>
          <p:cNvSpPr>
            <a:spLocks noChangeArrowheads="1"/>
          </p:cNvSpPr>
          <p:nvPr/>
        </p:nvSpPr>
        <p:spPr bwMode="auto">
          <a:xfrm>
            <a:off x="5339556" y="2466747"/>
            <a:ext cx="16831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AEEF"/>
                </a:solidFill>
                <a:effectLst>
                  <a:glow rad="50800">
                    <a:srgbClr val="BFD9F3"/>
                  </a:glow>
                </a:effectLst>
                <a:latin typeface="Arial" panose="020B0604020202020204" pitchFamily="34" charset="0"/>
              </a:rPr>
              <a:t>10°E</a:t>
            </a:r>
            <a:endParaRPr kumimoji="0" lang="en-US" altLang="en-US" sz="1800" b="0" i="0" u="none" strike="noStrike" cap="none" normalizeH="0" baseline="0" dirty="0">
              <a:ln>
                <a:noFill/>
              </a:ln>
              <a:solidFill>
                <a:schemeClr val="tx1"/>
              </a:solidFill>
              <a:effectLst>
                <a:glow rad="50800">
                  <a:srgbClr val="BFD9F3"/>
                </a:glow>
              </a:effectLst>
              <a:latin typeface="Arial" panose="020B0604020202020204" pitchFamily="34" charset="0"/>
            </a:endParaRPr>
          </a:p>
        </p:txBody>
      </p:sp>
      <p:sp>
        <p:nvSpPr>
          <p:cNvPr id="15" name="Rectangle 34"/>
          <p:cNvSpPr>
            <a:spLocks noChangeArrowheads="1"/>
          </p:cNvSpPr>
          <p:nvPr/>
        </p:nvSpPr>
        <p:spPr bwMode="auto">
          <a:xfrm>
            <a:off x="5349875" y="6217444"/>
            <a:ext cx="13946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a:ln>
                  <a:noFill/>
                </a:ln>
                <a:solidFill>
                  <a:srgbClr val="00AEEF"/>
                </a:solidFill>
                <a:effectLst>
                  <a:glow rad="50800">
                    <a:srgbClr val="BFD9F3"/>
                  </a:glow>
                </a:effectLst>
                <a:latin typeface="Arial" panose="020B0604020202020204" pitchFamily="34" charset="0"/>
              </a:rPr>
              <a:t>15°E</a:t>
            </a:r>
            <a:endParaRPr kumimoji="0" lang="en-US" altLang="en-US" sz="500" b="0" i="0" u="none" strike="noStrike" cap="none" normalizeH="0" baseline="0" dirty="0">
              <a:ln>
                <a:noFill/>
              </a:ln>
              <a:solidFill>
                <a:schemeClr val="tx1"/>
              </a:solidFill>
              <a:effectLst>
                <a:glow rad="50800">
                  <a:srgbClr val="BFD9F3"/>
                </a:glow>
              </a:effectLst>
              <a:latin typeface="Arial" panose="020B0604020202020204" pitchFamily="34" charset="0"/>
            </a:endParaRPr>
          </a:p>
        </p:txBody>
      </p:sp>
      <p:sp>
        <p:nvSpPr>
          <p:cNvPr id="16" name="Rectangle 35"/>
          <p:cNvSpPr>
            <a:spLocks noChangeArrowheads="1"/>
          </p:cNvSpPr>
          <p:nvPr/>
        </p:nvSpPr>
        <p:spPr bwMode="auto">
          <a:xfrm>
            <a:off x="4635500" y="6207125"/>
            <a:ext cx="13946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a:ln>
                  <a:noFill/>
                </a:ln>
                <a:solidFill>
                  <a:srgbClr val="00AEEF"/>
                </a:solidFill>
                <a:effectLst>
                  <a:glow rad="50800">
                    <a:srgbClr val="BFD9F3"/>
                  </a:glow>
                </a:effectLst>
                <a:latin typeface="Arial" panose="020B0604020202020204" pitchFamily="34" charset="0"/>
              </a:rPr>
              <a:t>10°E</a:t>
            </a:r>
            <a:endParaRPr kumimoji="0" lang="en-US" altLang="en-US" sz="500" b="0" i="0" u="none" strike="noStrike" cap="none" normalizeH="0" baseline="0" dirty="0">
              <a:ln>
                <a:noFill/>
              </a:ln>
              <a:solidFill>
                <a:schemeClr val="tx1"/>
              </a:solidFill>
              <a:effectLst>
                <a:glow rad="50800">
                  <a:srgbClr val="BFD9F3"/>
                </a:glow>
              </a:effectLst>
              <a:latin typeface="Arial" panose="020B0604020202020204" pitchFamily="34" charset="0"/>
            </a:endParaRPr>
          </a:p>
        </p:txBody>
      </p:sp>
      <p:sp>
        <p:nvSpPr>
          <p:cNvPr id="17" name="Rectangle 36"/>
          <p:cNvSpPr>
            <a:spLocks noChangeArrowheads="1"/>
          </p:cNvSpPr>
          <p:nvPr/>
        </p:nvSpPr>
        <p:spPr bwMode="auto">
          <a:xfrm>
            <a:off x="3898900" y="6134100"/>
            <a:ext cx="10419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a:ln>
                  <a:noFill/>
                </a:ln>
                <a:solidFill>
                  <a:srgbClr val="00AEEF"/>
                </a:solidFill>
                <a:effectLst>
                  <a:glow rad="50800">
                    <a:srgbClr val="BFD9F3"/>
                  </a:glow>
                </a:effectLst>
                <a:latin typeface="Arial" panose="020B0604020202020204" pitchFamily="34" charset="0"/>
              </a:rPr>
              <a:t>5°E</a:t>
            </a:r>
            <a:endParaRPr kumimoji="0" lang="en-US" altLang="en-US" sz="500" b="0" i="0" u="none" strike="noStrike" cap="none" normalizeH="0" baseline="0" dirty="0">
              <a:ln>
                <a:noFill/>
              </a:ln>
              <a:solidFill>
                <a:schemeClr val="tx1"/>
              </a:solidFill>
              <a:effectLst>
                <a:glow rad="50800">
                  <a:srgbClr val="BFD9F3"/>
                </a:glow>
              </a:effectLst>
              <a:latin typeface="Arial" panose="020B0604020202020204" pitchFamily="34" charset="0"/>
            </a:endParaRPr>
          </a:p>
        </p:txBody>
      </p:sp>
      <p:sp>
        <p:nvSpPr>
          <p:cNvPr id="18" name="Rectangle 37"/>
          <p:cNvSpPr>
            <a:spLocks noChangeArrowheads="1"/>
          </p:cNvSpPr>
          <p:nvPr/>
        </p:nvSpPr>
        <p:spPr bwMode="auto">
          <a:xfrm>
            <a:off x="6242288" y="2478911"/>
            <a:ext cx="13946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a:ln>
                  <a:noFill/>
                </a:ln>
                <a:solidFill>
                  <a:srgbClr val="00AEEF"/>
                </a:solidFill>
                <a:effectLst>
                  <a:glow rad="50800">
                    <a:srgbClr val="BFD9F3"/>
                  </a:glow>
                </a:effectLst>
                <a:latin typeface="Arial" panose="020B0604020202020204" pitchFamily="34" charset="0"/>
              </a:rPr>
              <a:t>20°E</a:t>
            </a:r>
            <a:endParaRPr kumimoji="0" lang="en-US" altLang="en-US" sz="500" b="0" i="0" u="none" strike="noStrike" cap="none" normalizeH="0" baseline="0" dirty="0">
              <a:ln>
                <a:noFill/>
              </a:ln>
              <a:solidFill>
                <a:schemeClr val="tx1"/>
              </a:solidFill>
              <a:effectLst>
                <a:glow rad="50800">
                  <a:srgbClr val="BFD9F3"/>
                </a:glow>
              </a:effectLst>
              <a:latin typeface="Arial" panose="020B0604020202020204" pitchFamily="34" charset="0"/>
            </a:endParaRPr>
          </a:p>
        </p:txBody>
      </p:sp>
      <p:sp>
        <p:nvSpPr>
          <p:cNvPr id="19" name="Rectangle 38"/>
          <p:cNvSpPr>
            <a:spLocks noChangeArrowheads="1"/>
          </p:cNvSpPr>
          <p:nvPr/>
        </p:nvSpPr>
        <p:spPr bwMode="auto">
          <a:xfrm>
            <a:off x="6084390" y="6351231"/>
            <a:ext cx="13946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a:ln>
                  <a:noFill/>
                </a:ln>
                <a:solidFill>
                  <a:srgbClr val="00AEEF"/>
                </a:solidFill>
                <a:effectLst>
                  <a:glow rad="50800">
                    <a:srgbClr val="BFD9F3"/>
                  </a:glow>
                </a:effectLst>
                <a:latin typeface="Arial" panose="020B0604020202020204" pitchFamily="34" charset="0"/>
              </a:rPr>
              <a:t>20°E</a:t>
            </a:r>
            <a:endParaRPr kumimoji="0" lang="en-US" altLang="en-US" sz="500" b="0" i="0" u="none" strike="noStrike" cap="none" normalizeH="0" baseline="0" dirty="0">
              <a:ln>
                <a:noFill/>
              </a:ln>
              <a:solidFill>
                <a:schemeClr val="tx1"/>
              </a:solidFill>
              <a:effectLst>
                <a:glow rad="50800">
                  <a:srgbClr val="BFD9F3"/>
                </a:glow>
              </a:effectLst>
              <a:latin typeface="Arial" panose="020B0604020202020204" pitchFamily="34" charset="0"/>
            </a:endParaRPr>
          </a:p>
        </p:txBody>
      </p:sp>
      <p:sp>
        <p:nvSpPr>
          <p:cNvPr id="20" name="Rectangle 39"/>
          <p:cNvSpPr>
            <a:spLocks noChangeArrowheads="1"/>
          </p:cNvSpPr>
          <p:nvPr/>
        </p:nvSpPr>
        <p:spPr bwMode="auto">
          <a:xfrm>
            <a:off x="6830219" y="6330578"/>
            <a:ext cx="13946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a:ln>
                  <a:noFill/>
                </a:ln>
                <a:solidFill>
                  <a:srgbClr val="00AEEF"/>
                </a:solidFill>
                <a:effectLst>
                  <a:glow rad="50800">
                    <a:srgbClr val="BFD9F3"/>
                  </a:glow>
                </a:effectLst>
                <a:latin typeface="Arial" panose="020B0604020202020204" pitchFamily="34" charset="0"/>
              </a:rPr>
              <a:t>25°E</a:t>
            </a:r>
            <a:endParaRPr kumimoji="0" lang="en-US" altLang="en-US" sz="500" b="0" i="0" u="none" strike="noStrike" cap="none" normalizeH="0" baseline="0" dirty="0">
              <a:ln>
                <a:noFill/>
              </a:ln>
              <a:solidFill>
                <a:schemeClr val="tx1"/>
              </a:solidFill>
              <a:effectLst>
                <a:glow rad="50800">
                  <a:srgbClr val="BFD9F3"/>
                </a:glow>
              </a:effectLst>
              <a:latin typeface="Arial" panose="020B0604020202020204" pitchFamily="34" charset="0"/>
            </a:endParaRPr>
          </a:p>
        </p:txBody>
      </p:sp>
      <p:sp>
        <p:nvSpPr>
          <p:cNvPr id="21" name="Rectangle 40"/>
          <p:cNvSpPr>
            <a:spLocks noChangeArrowheads="1"/>
          </p:cNvSpPr>
          <p:nvPr/>
        </p:nvSpPr>
        <p:spPr bwMode="auto">
          <a:xfrm>
            <a:off x="6346825" y="2346325"/>
            <a:ext cx="14266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a:ln>
                  <a:noFill/>
                </a:ln>
                <a:solidFill>
                  <a:srgbClr val="00AEEF"/>
                </a:solidFill>
                <a:effectLst>
                  <a:glow rad="50800">
                    <a:srgbClr val="BFD9F3"/>
                  </a:glow>
                </a:effectLst>
                <a:latin typeface="Arial" panose="020B0604020202020204" pitchFamily="34" charset="0"/>
              </a:rPr>
              <a:t>60°N</a:t>
            </a:r>
            <a:endParaRPr kumimoji="0" lang="en-US" altLang="en-US" sz="500" b="0" i="0" u="none" strike="noStrike" cap="none" normalizeH="0" baseline="0" dirty="0">
              <a:ln>
                <a:noFill/>
              </a:ln>
              <a:solidFill>
                <a:schemeClr val="tx1"/>
              </a:solidFill>
              <a:effectLst>
                <a:glow rad="50800">
                  <a:srgbClr val="BFD9F3"/>
                </a:glow>
              </a:effectLst>
              <a:latin typeface="Arial" panose="020B0604020202020204" pitchFamily="34" charset="0"/>
            </a:endParaRPr>
          </a:p>
        </p:txBody>
      </p:sp>
      <p:sp>
        <p:nvSpPr>
          <p:cNvPr id="22" name="Rectangle 41"/>
          <p:cNvSpPr>
            <a:spLocks noChangeArrowheads="1"/>
          </p:cNvSpPr>
          <p:nvPr/>
        </p:nvSpPr>
        <p:spPr bwMode="auto">
          <a:xfrm rot="1380000">
            <a:off x="3551500" y="3640772"/>
            <a:ext cx="14266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a:ln>
                  <a:noFill/>
                </a:ln>
                <a:solidFill>
                  <a:srgbClr val="00AEEF"/>
                </a:solidFill>
                <a:effectLst>
                  <a:glow rad="50800">
                    <a:srgbClr val="BFD9F3"/>
                  </a:glow>
                </a:effectLst>
                <a:latin typeface="Arial" panose="020B0604020202020204" pitchFamily="34" charset="0"/>
              </a:rPr>
              <a:t>50°N</a:t>
            </a:r>
            <a:endParaRPr kumimoji="0" lang="en-US" altLang="en-US" sz="500" b="0" i="0" u="none" strike="noStrike" cap="none" normalizeH="0" baseline="0" dirty="0">
              <a:ln>
                <a:noFill/>
              </a:ln>
              <a:solidFill>
                <a:schemeClr val="tx1"/>
              </a:solidFill>
              <a:effectLst>
                <a:glow rad="50800">
                  <a:srgbClr val="BFD9F3"/>
                </a:glow>
              </a:effectLst>
              <a:latin typeface="Arial" panose="020B0604020202020204" pitchFamily="34" charset="0"/>
            </a:endParaRPr>
          </a:p>
        </p:txBody>
      </p:sp>
      <p:sp>
        <p:nvSpPr>
          <p:cNvPr id="23" name="Rectangle 42"/>
          <p:cNvSpPr>
            <a:spLocks noChangeArrowheads="1"/>
          </p:cNvSpPr>
          <p:nvPr/>
        </p:nvSpPr>
        <p:spPr bwMode="auto">
          <a:xfrm rot="1080000">
            <a:off x="3534488" y="5535117"/>
            <a:ext cx="14266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a:ln>
                  <a:noFill/>
                </a:ln>
                <a:solidFill>
                  <a:srgbClr val="00AEEF"/>
                </a:solidFill>
                <a:effectLst>
                  <a:glow rad="50800">
                    <a:srgbClr val="BFD9F3"/>
                  </a:glow>
                </a:effectLst>
                <a:latin typeface="Arial" panose="020B0604020202020204" pitchFamily="34" charset="0"/>
              </a:rPr>
              <a:t>40°N</a:t>
            </a:r>
            <a:endParaRPr kumimoji="0" lang="en-US" altLang="en-US" sz="500" b="0" i="0" u="none" strike="noStrike" cap="none" normalizeH="0" baseline="0" dirty="0">
              <a:ln>
                <a:noFill/>
              </a:ln>
              <a:solidFill>
                <a:schemeClr val="tx1"/>
              </a:solidFill>
              <a:effectLst>
                <a:glow rad="50800">
                  <a:srgbClr val="BFD9F3"/>
                </a:glow>
              </a:effectLst>
              <a:latin typeface="Arial" panose="020B0604020202020204" pitchFamily="34" charset="0"/>
            </a:endParaRPr>
          </a:p>
        </p:txBody>
      </p:sp>
      <p:sp>
        <p:nvSpPr>
          <p:cNvPr id="24" name="Rectangle 43"/>
          <p:cNvSpPr>
            <a:spLocks noChangeArrowheads="1"/>
          </p:cNvSpPr>
          <p:nvPr/>
        </p:nvSpPr>
        <p:spPr bwMode="auto">
          <a:xfrm rot="1380000">
            <a:off x="4340062" y="2938691"/>
            <a:ext cx="14266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a:ln>
                  <a:noFill/>
                </a:ln>
                <a:solidFill>
                  <a:srgbClr val="00AEEF"/>
                </a:solidFill>
                <a:effectLst>
                  <a:glow rad="50800">
                    <a:srgbClr val="BFD9F3"/>
                  </a:glow>
                </a:effectLst>
                <a:latin typeface="Arial" panose="020B0604020202020204" pitchFamily="34" charset="0"/>
              </a:rPr>
              <a:t>55°N</a:t>
            </a:r>
            <a:endParaRPr kumimoji="0" lang="en-US" altLang="en-US" sz="500" b="0" i="0" u="none" strike="noStrike" cap="none" normalizeH="0" baseline="0" dirty="0">
              <a:ln>
                <a:noFill/>
              </a:ln>
              <a:solidFill>
                <a:schemeClr val="tx1"/>
              </a:solidFill>
              <a:effectLst>
                <a:glow rad="50800">
                  <a:srgbClr val="BFD9F3"/>
                </a:glow>
              </a:effectLst>
              <a:latin typeface="Arial" panose="020B0604020202020204" pitchFamily="34" charset="0"/>
            </a:endParaRPr>
          </a:p>
        </p:txBody>
      </p:sp>
      <p:sp>
        <p:nvSpPr>
          <p:cNvPr id="25" name="Rectangle 44"/>
          <p:cNvSpPr>
            <a:spLocks noChangeArrowheads="1"/>
          </p:cNvSpPr>
          <p:nvPr/>
        </p:nvSpPr>
        <p:spPr bwMode="auto">
          <a:xfrm>
            <a:off x="4448175" y="2679700"/>
            <a:ext cx="3077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a:ln>
                  <a:noFill/>
                </a:ln>
                <a:solidFill>
                  <a:srgbClr val="00AEEF"/>
                </a:solidFill>
                <a:effectLst/>
                <a:latin typeface="Arial" panose="020B0604020202020204" pitchFamily="34" charset="0"/>
              </a:rPr>
              <a:t>North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a:ln>
                  <a:noFill/>
                </a:ln>
                <a:solidFill>
                  <a:srgbClr val="00AEEF"/>
                </a:solidFill>
                <a:effectLst/>
                <a:latin typeface="Arial" panose="020B0604020202020204" pitchFamily="34" charset="0"/>
              </a:rPr>
              <a:t>Sea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7" name="Rectangle 46"/>
          <p:cNvSpPr>
            <a:spLocks noChangeArrowheads="1"/>
          </p:cNvSpPr>
          <p:nvPr/>
        </p:nvSpPr>
        <p:spPr bwMode="auto">
          <a:xfrm>
            <a:off x="3714750" y="5873749"/>
            <a:ext cx="7886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a:ln>
                  <a:noFill/>
                </a:ln>
                <a:solidFill>
                  <a:srgbClr val="00AEEF"/>
                </a:solidFill>
                <a:effectLst/>
                <a:latin typeface="Arial" panose="020B0604020202020204" pitchFamily="34" charset="0"/>
              </a:rPr>
              <a:t>Mediterranean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a:ln>
                  <a:noFill/>
                </a:ln>
                <a:solidFill>
                  <a:srgbClr val="00AEEF"/>
                </a:solidFill>
                <a:effectLst/>
                <a:latin typeface="Arial" panose="020B0604020202020204" pitchFamily="34" charset="0"/>
              </a:rPr>
              <a:t>Sea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9" name="Rectangle 48"/>
          <p:cNvSpPr>
            <a:spLocks noChangeArrowheads="1"/>
          </p:cNvSpPr>
          <p:nvPr/>
        </p:nvSpPr>
        <p:spPr bwMode="auto">
          <a:xfrm>
            <a:off x="7648730" y="5245100"/>
            <a:ext cx="27571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a:ln>
                  <a:noFill/>
                </a:ln>
                <a:solidFill>
                  <a:srgbClr val="00AEEF"/>
                </a:solidFill>
                <a:effectLst/>
                <a:latin typeface="Arial" panose="020B0604020202020204" pitchFamily="34" charset="0"/>
              </a:rPr>
              <a:t>Black</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a:ln>
                  <a:noFill/>
                </a:ln>
                <a:solidFill>
                  <a:srgbClr val="00AEEF"/>
                </a:solidFill>
                <a:effectLst/>
                <a:latin typeface="Arial" panose="020B0604020202020204" pitchFamily="34" charset="0"/>
              </a:rPr>
              <a:t>Sea</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82" name="Rectangle 101"/>
          <p:cNvSpPr>
            <a:spLocks noChangeArrowheads="1"/>
          </p:cNvSpPr>
          <p:nvPr/>
        </p:nvSpPr>
        <p:spPr bwMode="auto">
          <a:xfrm>
            <a:off x="7339808" y="2897188"/>
            <a:ext cx="51296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spc="100" normalizeH="0" dirty="0">
                <a:ln>
                  <a:noFill/>
                </a:ln>
                <a:solidFill>
                  <a:srgbClr val="000000"/>
                </a:solidFill>
                <a:effectLst>
                  <a:glow rad="50800">
                    <a:schemeClr val="bg1">
                      <a:alpha val="71000"/>
                    </a:schemeClr>
                  </a:glow>
                </a:effectLst>
                <a:latin typeface="Arial" panose="020B0604020202020204" pitchFamily="34" charset="0"/>
              </a:rPr>
              <a:t>RUSSIA</a:t>
            </a:r>
            <a:endParaRPr kumimoji="0" lang="en-US" altLang="en-US" sz="900" b="0" i="0" u="none" strike="noStrike" cap="none" spc="100" normalizeH="0" dirty="0">
              <a:ln>
                <a:noFill/>
              </a:ln>
              <a:solidFill>
                <a:schemeClr val="tx1"/>
              </a:solidFill>
              <a:effectLst>
                <a:glow rad="50800">
                  <a:schemeClr val="bg1">
                    <a:alpha val="71000"/>
                  </a:schemeClr>
                </a:glow>
              </a:effectLst>
              <a:latin typeface="Arial" panose="020B0604020202020204" pitchFamily="34" charset="0"/>
            </a:endParaRPr>
          </a:p>
        </p:txBody>
      </p:sp>
      <p:sp>
        <p:nvSpPr>
          <p:cNvPr id="83" name="Rectangle 102"/>
          <p:cNvSpPr>
            <a:spLocks noChangeArrowheads="1"/>
          </p:cNvSpPr>
          <p:nvPr/>
        </p:nvSpPr>
        <p:spPr bwMode="auto">
          <a:xfrm>
            <a:off x="5568950" y="2660650"/>
            <a:ext cx="39113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glow rad="50800">
                    <a:schemeClr val="bg1">
                      <a:alpha val="71000"/>
                    </a:schemeClr>
                  </a:glow>
                </a:effectLst>
                <a:latin typeface="Arial" panose="020B0604020202020204" pitchFamily="34" charset="0"/>
              </a:rPr>
              <a:t>SWEDEN</a:t>
            </a:r>
            <a:endParaRPr kumimoji="0" lang="en-US" altLang="en-US" sz="1800" b="0" i="0" u="none" strike="noStrike" cap="none" normalizeH="0" baseline="0">
              <a:ln>
                <a:noFill/>
              </a:ln>
              <a:solidFill>
                <a:schemeClr val="tx1"/>
              </a:solidFill>
              <a:effectLst>
                <a:glow rad="50800">
                  <a:schemeClr val="bg1">
                    <a:alpha val="71000"/>
                  </a:schemeClr>
                </a:glow>
              </a:effectLst>
              <a:latin typeface="Arial" panose="020B0604020202020204" pitchFamily="34" charset="0"/>
            </a:endParaRPr>
          </a:p>
        </p:txBody>
      </p:sp>
      <p:sp>
        <p:nvSpPr>
          <p:cNvPr id="84" name="Rectangle 103"/>
          <p:cNvSpPr>
            <a:spLocks noChangeArrowheads="1"/>
          </p:cNvSpPr>
          <p:nvPr/>
        </p:nvSpPr>
        <p:spPr bwMode="auto">
          <a:xfrm>
            <a:off x="5092700" y="2359025"/>
            <a:ext cx="40716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glow rad="50800">
                    <a:schemeClr val="bg1">
                      <a:alpha val="71000"/>
                    </a:schemeClr>
                  </a:glow>
                </a:effectLst>
                <a:latin typeface="Arial" panose="020B0604020202020204" pitchFamily="34" charset="0"/>
              </a:rPr>
              <a:t>NORWAY</a:t>
            </a:r>
            <a:endParaRPr kumimoji="0" lang="en-US" altLang="en-US" sz="1800" b="0" i="0" u="none" strike="noStrike" cap="none" normalizeH="0" baseline="0">
              <a:ln>
                <a:noFill/>
              </a:ln>
              <a:solidFill>
                <a:schemeClr val="tx1"/>
              </a:solidFill>
              <a:effectLst>
                <a:glow rad="50800">
                  <a:schemeClr val="bg1">
                    <a:alpha val="71000"/>
                  </a:schemeClr>
                </a:glow>
              </a:effectLst>
              <a:latin typeface="Arial" panose="020B0604020202020204" pitchFamily="34" charset="0"/>
            </a:endParaRPr>
          </a:p>
        </p:txBody>
      </p:sp>
      <p:sp>
        <p:nvSpPr>
          <p:cNvPr id="85" name="Rectangle 104"/>
          <p:cNvSpPr>
            <a:spLocks noChangeArrowheads="1"/>
          </p:cNvSpPr>
          <p:nvPr/>
        </p:nvSpPr>
        <p:spPr bwMode="auto">
          <a:xfrm>
            <a:off x="7101682" y="3467894"/>
            <a:ext cx="310983"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a:ln>
                  <a:noFill/>
                </a:ln>
                <a:solidFill>
                  <a:srgbClr val="000000"/>
                </a:solidFill>
                <a:effectLst>
                  <a:glow rad="50800">
                    <a:schemeClr val="bg1">
                      <a:alpha val="71000"/>
                    </a:schemeClr>
                  </a:glow>
                </a:effectLst>
                <a:latin typeface="Arial" panose="020B0604020202020204" pitchFamily="34" charset="0"/>
              </a:rPr>
              <a:t>BELARUS</a:t>
            </a:r>
            <a:endParaRPr kumimoji="0" lang="en-US" altLang="en-US" sz="1800" b="0" i="0" u="none" strike="noStrike" cap="none" normalizeH="0" baseline="0">
              <a:ln>
                <a:noFill/>
              </a:ln>
              <a:solidFill>
                <a:schemeClr val="tx1"/>
              </a:solidFill>
              <a:effectLst>
                <a:glow rad="50800">
                  <a:schemeClr val="bg1">
                    <a:alpha val="71000"/>
                  </a:schemeClr>
                </a:glow>
              </a:effectLst>
              <a:latin typeface="Arial" panose="020B0604020202020204" pitchFamily="34" charset="0"/>
            </a:endParaRPr>
          </a:p>
        </p:txBody>
      </p:sp>
      <p:sp>
        <p:nvSpPr>
          <p:cNvPr id="86" name="Rectangle 105"/>
          <p:cNvSpPr>
            <a:spLocks noChangeArrowheads="1"/>
          </p:cNvSpPr>
          <p:nvPr/>
        </p:nvSpPr>
        <p:spPr bwMode="auto">
          <a:xfrm>
            <a:off x="7348540" y="4216400"/>
            <a:ext cx="436017"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a:ln>
                  <a:noFill/>
                </a:ln>
                <a:solidFill>
                  <a:srgbClr val="000000"/>
                </a:solidFill>
                <a:effectLst>
                  <a:glow rad="50800">
                    <a:schemeClr val="bg1">
                      <a:alpha val="71000"/>
                    </a:schemeClr>
                  </a:glow>
                </a:effectLst>
                <a:latin typeface="Arial" panose="020B0604020202020204" pitchFamily="34" charset="0"/>
              </a:rPr>
              <a:t>UKRAINE</a:t>
            </a:r>
            <a:endParaRPr kumimoji="0" lang="en-US" altLang="en-US" sz="750" b="0" i="0" u="none" strike="noStrike" cap="none" normalizeH="0" baseline="0" dirty="0">
              <a:ln>
                <a:noFill/>
              </a:ln>
              <a:solidFill>
                <a:schemeClr val="tx1"/>
              </a:solidFill>
              <a:effectLst>
                <a:glow rad="50800">
                  <a:schemeClr val="bg1">
                    <a:alpha val="71000"/>
                  </a:schemeClr>
                </a:glow>
              </a:effectLst>
              <a:latin typeface="Arial" panose="020B0604020202020204" pitchFamily="34" charset="0"/>
            </a:endParaRPr>
          </a:p>
        </p:txBody>
      </p:sp>
      <p:sp>
        <p:nvSpPr>
          <p:cNvPr id="87" name="Rectangle 106"/>
          <p:cNvSpPr>
            <a:spLocks noChangeArrowheads="1"/>
          </p:cNvSpPr>
          <p:nvPr/>
        </p:nvSpPr>
        <p:spPr bwMode="auto">
          <a:xfrm>
            <a:off x="5937250" y="4000500"/>
            <a:ext cx="43281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glow rad="50800">
                    <a:schemeClr val="bg1">
                      <a:alpha val="71000"/>
                    </a:schemeClr>
                  </a:glow>
                </a:effectLst>
                <a:latin typeface="Arial" panose="020B0604020202020204" pitchFamily="34" charset="0"/>
              </a:rPr>
              <a:t>POLAND</a:t>
            </a:r>
            <a:endParaRPr kumimoji="0" lang="en-US" altLang="en-US" sz="1800" b="0" i="0" u="none" strike="noStrike" cap="none" normalizeH="0" baseline="0">
              <a:ln>
                <a:noFill/>
              </a:ln>
              <a:solidFill>
                <a:schemeClr val="tx1"/>
              </a:solidFill>
              <a:effectLst>
                <a:glow rad="50800">
                  <a:schemeClr val="bg1">
                    <a:alpha val="71000"/>
                  </a:schemeClr>
                </a:glow>
              </a:effectLst>
              <a:latin typeface="Arial" panose="020B0604020202020204" pitchFamily="34" charset="0"/>
            </a:endParaRPr>
          </a:p>
        </p:txBody>
      </p:sp>
      <p:sp>
        <p:nvSpPr>
          <p:cNvPr id="88" name="Rectangle 107"/>
          <p:cNvSpPr>
            <a:spLocks noChangeArrowheads="1"/>
          </p:cNvSpPr>
          <p:nvPr/>
        </p:nvSpPr>
        <p:spPr bwMode="auto">
          <a:xfrm>
            <a:off x="4984750" y="3752850"/>
            <a:ext cx="45685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glow rad="50800">
                    <a:schemeClr val="bg1">
                      <a:alpha val="71000"/>
                    </a:schemeClr>
                  </a:glow>
                </a:effectLst>
                <a:latin typeface="Arial" panose="020B0604020202020204" pitchFamily="34" charset="0"/>
              </a:rPr>
              <a:t>GERMANY</a:t>
            </a:r>
            <a:endParaRPr kumimoji="0" lang="en-US" altLang="en-US" sz="1800" b="0" i="0" u="none" strike="noStrike" cap="none" normalizeH="0" baseline="0">
              <a:ln>
                <a:noFill/>
              </a:ln>
              <a:solidFill>
                <a:schemeClr val="tx1"/>
              </a:solidFill>
              <a:effectLst>
                <a:glow rad="50800">
                  <a:schemeClr val="bg1">
                    <a:alpha val="71000"/>
                  </a:schemeClr>
                </a:glow>
              </a:effectLst>
              <a:latin typeface="Arial" panose="020B0604020202020204" pitchFamily="34" charset="0"/>
            </a:endParaRPr>
          </a:p>
        </p:txBody>
      </p:sp>
      <p:sp>
        <p:nvSpPr>
          <p:cNvPr id="89" name="Rectangle 108"/>
          <p:cNvSpPr>
            <a:spLocks noChangeArrowheads="1"/>
          </p:cNvSpPr>
          <p:nvPr/>
        </p:nvSpPr>
        <p:spPr bwMode="auto">
          <a:xfrm>
            <a:off x="4330700" y="3759200"/>
            <a:ext cx="35426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a:ln>
                  <a:noFill/>
                </a:ln>
                <a:solidFill>
                  <a:srgbClr val="000000"/>
                </a:solidFill>
                <a:effectLst>
                  <a:glow rad="50800">
                    <a:schemeClr val="bg1">
                      <a:alpha val="71000"/>
                    </a:schemeClr>
                  </a:glow>
                </a:effectLst>
                <a:latin typeface="Arial" panose="020B0604020202020204" pitchFamily="34" charset="0"/>
              </a:rPr>
              <a:t>BELGIUM</a:t>
            </a:r>
            <a:endParaRPr kumimoji="0" lang="en-US" altLang="en-US" sz="1800" b="0" i="0" u="none" strike="noStrike" cap="none" normalizeH="0" baseline="0">
              <a:ln>
                <a:noFill/>
              </a:ln>
              <a:solidFill>
                <a:schemeClr val="tx1"/>
              </a:solidFill>
              <a:effectLst>
                <a:glow rad="50800">
                  <a:schemeClr val="bg1">
                    <a:alpha val="71000"/>
                  </a:schemeClr>
                </a:glow>
              </a:effectLst>
              <a:latin typeface="Arial" panose="020B0604020202020204" pitchFamily="34" charset="0"/>
            </a:endParaRPr>
          </a:p>
        </p:txBody>
      </p:sp>
      <p:sp>
        <p:nvSpPr>
          <p:cNvPr id="90" name="Rectangle 109"/>
          <p:cNvSpPr>
            <a:spLocks noChangeArrowheads="1"/>
          </p:cNvSpPr>
          <p:nvPr/>
        </p:nvSpPr>
        <p:spPr bwMode="auto">
          <a:xfrm>
            <a:off x="4305300" y="3556000"/>
            <a:ext cx="58349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a:ln>
                  <a:noFill/>
                </a:ln>
                <a:solidFill>
                  <a:srgbClr val="000000"/>
                </a:solidFill>
                <a:effectLst>
                  <a:glow rad="50800">
                    <a:schemeClr val="bg1">
                      <a:alpha val="71000"/>
                    </a:schemeClr>
                  </a:glow>
                </a:effectLst>
                <a:latin typeface="Arial" panose="020B0604020202020204" pitchFamily="34" charset="0"/>
              </a:rPr>
              <a:t>NETHERLANDS</a:t>
            </a:r>
            <a:endParaRPr kumimoji="0" lang="en-US" altLang="en-US" sz="1800" b="0" i="0" u="none" strike="noStrike" cap="none" normalizeH="0" baseline="0">
              <a:ln>
                <a:noFill/>
              </a:ln>
              <a:solidFill>
                <a:schemeClr val="tx1"/>
              </a:solidFill>
              <a:effectLst>
                <a:glow rad="50800">
                  <a:schemeClr val="bg1">
                    <a:alpha val="71000"/>
                  </a:schemeClr>
                </a:glow>
              </a:effectLst>
              <a:latin typeface="Arial" panose="020B0604020202020204" pitchFamily="34" charset="0"/>
            </a:endParaRPr>
          </a:p>
        </p:txBody>
      </p:sp>
      <p:sp>
        <p:nvSpPr>
          <p:cNvPr id="91" name="Rectangle 110"/>
          <p:cNvSpPr>
            <a:spLocks noChangeArrowheads="1"/>
          </p:cNvSpPr>
          <p:nvPr/>
        </p:nvSpPr>
        <p:spPr bwMode="auto">
          <a:xfrm>
            <a:off x="3803650" y="3133725"/>
            <a:ext cx="33182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glow rad="50800">
                    <a:schemeClr val="bg1">
                      <a:alpha val="71000"/>
                    </a:schemeClr>
                  </a:glow>
                </a:effectLst>
                <a:latin typeface="Arial" panose="020B0604020202020204" pitchFamily="34" charset="0"/>
              </a:rPr>
              <a:t>UNITED</a:t>
            </a:r>
            <a:endParaRPr kumimoji="0" lang="en-US" altLang="en-US" sz="1800" b="0" i="0" u="none" strike="noStrike" cap="none" normalizeH="0" baseline="0">
              <a:ln>
                <a:noFill/>
              </a:ln>
              <a:solidFill>
                <a:schemeClr val="tx1"/>
              </a:solidFill>
              <a:effectLst>
                <a:glow rad="50800">
                  <a:schemeClr val="bg1">
                    <a:alpha val="71000"/>
                  </a:schemeClr>
                </a:glow>
              </a:effectLst>
              <a:latin typeface="Arial" panose="020B0604020202020204" pitchFamily="34" charset="0"/>
            </a:endParaRPr>
          </a:p>
        </p:txBody>
      </p:sp>
      <p:sp>
        <p:nvSpPr>
          <p:cNvPr id="92" name="Rectangle 111"/>
          <p:cNvSpPr>
            <a:spLocks noChangeArrowheads="1"/>
          </p:cNvSpPr>
          <p:nvPr/>
        </p:nvSpPr>
        <p:spPr bwMode="auto">
          <a:xfrm>
            <a:off x="3752850" y="3248025"/>
            <a:ext cx="43441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glow rad="50800">
                    <a:schemeClr val="bg1">
                      <a:alpha val="71000"/>
                    </a:schemeClr>
                  </a:glow>
                </a:effectLst>
                <a:latin typeface="Arial" panose="020B0604020202020204" pitchFamily="34" charset="0"/>
              </a:rPr>
              <a:t>KINGDOM</a:t>
            </a:r>
            <a:endParaRPr kumimoji="0" lang="en-US" altLang="en-US" sz="1800" b="0" i="0" u="none" strike="noStrike" cap="none" normalizeH="0" baseline="0">
              <a:ln>
                <a:noFill/>
              </a:ln>
              <a:solidFill>
                <a:schemeClr val="tx1"/>
              </a:solidFill>
              <a:effectLst>
                <a:glow rad="50800">
                  <a:schemeClr val="bg1">
                    <a:alpha val="71000"/>
                  </a:schemeClr>
                </a:glow>
              </a:effectLst>
              <a:latin typeface="Arial" panose="020B0604020202020204" pitchFamily="34" charset="0"/>
            </a:endParaRPr>
          </a:p>
        </p:txBody>
      </p:sp>
      <p:sp>
        <p:nvSpPr>
          <p:cNvPr id="93" name="Rectangle 112"/>
          <p:cNvSpPr>
            <a:spLocks noChangeArrowheads="1"/>
          </p:cNvSpPr>
          <p:nvPr/>
        </p:nvSpPr>
        <p:spPr bwMode="auto">
          <a:xfrm>
            <a:off x="5019675" y="2962275"/>
            <a:ext cx="45525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glow rad="50800">
                    <a:schemeClr val="bg1">
                      <a:alpha val="71000"/>
                    </a:schemeClr>
                  </a:glow>
                </a:effectLst>
                <a:latin typeface="Arial" panose="020B0604020202020204" pitchFamily="34" charset="0"/>
              </a:rPr>
              <a:t>DENMARK</a:t>
            </a:r>
            <a:endParaRPr kumimoji="0" lang="en-US" altLang="en-US" sz="1800" b="0" i="0" u="none" strike="noStrike" cap="none" normalizeH="0" baseline="0">
              <a:ln>
                <a:noFill/>
              </a:ln>
              <a:solidFill>
                <a:schemeClr val="tx1"/>
              </a:solidFill>
              <a:effectLst>
                <a:glow rad="50800">
                  <a:schemeClr val="bg1">
                    <a:alpha val="71000"/>
                  </a:schemeClr>
                </a:glow>
              </a:effectLst>
              <a:latin typeface="Arial" panose="020B0604020202020204" pitchFamily="34" charset="0"/>
            </a:endParaRPr>
          </a:p>
        </p:txBody>
      </p:sp>
      <p:sp>
        <p:nvSpPr>
          <p:cNvPr id="94" name="Rectangle 113"/>
          <p:cNvSpPr>
            <a:spLocks noChangeArrowheads="1"/>
          </p:cNvSpPr>
          <p:nvPr/>
        </p:nvSpPr>
        <p:spPr bwMode="auto">
          <a:xfrm>
            <a:off x="3887327" y="4314825"/>
            <a:ext cx="49629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spc="20" normalizeH="0" dirty="0">
                <a:ln>
                  <a:noFill/>
                </a:ln>
                <a:solidFill>
                  <a:srgbClr val="000000"/>
                </a:solidFill>
                <a:effectLst>
                  <a:glow rad="50800">
                    <a:schemeClr val="bg1">
                      <a:alpha val="71000"/>
                    </a:schemeClr>
                  </a:glow>
                </a:effectLst>
                <a:latin typeface="Arial" panose="020B0604020202020204" pitchFamily="34" charset="0"/>
              </a:rPr>
              <a:t>FRANCE</a:t>
            </a:r>
            <a:endParaRPr kumimoji="0" lang="en-US" altLang="en-US" sz="1800" b="0" i="0" u="none" strike="noStrike" cap="none" spc="20" normalizeH="0" dirty="0">
              <a:ln>
                <a:noFill/>
              </a:ln>
              <a:solidFill>
                <a:schemeClr val="tx1"/>
              </a:solidFill>
              <a:effectLst>
                <a:glow rad="50800">
                  <a:schemeClr val="bg1">
                    <a:alpha val="71000"/>
                  </a:schemeClr>
                </a:glow>
              </a:effectLst>
              <a:latin typeface="Arial" panose="020B0604020202020204" pitchFamily="34" charset="0"/>
            </a:endParaRPr>
          </a:p>
        </p:txBody>
      </p:sp>
      <p:sp>
        <p:nvSpPr>
          <p:cNvPr id="95" name="Rectangle 114"/>
          <p:cNvSpPr>
            <a:spLocks noChangeArrowheads="1"/>
          </p:cNvSpPr>
          <p:nvPr/>
        </p:nvSpPr>
        <p:spPr bwMode="auto">
          <a:xfrm>
            <a:off x="3498850" y="5210175"/>
            <a:ext cx="31418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glow rad="50800">
                    <a:schemeClr val="bg1">
                      <a:alpha val="71000"/>
                    </a:schemeClr>
                  </a:glow>
                </a:effectLst>
                <a:latin typeface="Arial" panose="020B0604020202020204" pitchFamily="34" charset="0"/>
              </a:rPr>
              <a:t>SPAIN</a:t>
            </a:r>
            <a:endParaRPr kumimoji="0" lang="en-US" altLang="en-US" sz="1800" b="0" i="0" u="none" strike="noStrike" cap="none" normalizeH="0" baseline="0" dirty="0">
              <a:ln>
                <a:noFill/>
              </a:ln>
              <a:solidFill>
                <a:schemeClr val="tx1"/>
              </a:solidFill>
              <a:effectLst>
                <a:glow rad="50800">
                  <a:schemeClr val="bg1">
                    <a:alpha val="71000"/>
                  </a:schemeClr>
                </a:glow>
              </a:effectLst>
              <a:latin typeface="Arial" panose="020B0604020202020204" pitchFamily="34" charset="0"/>
            </a:endParaRPr>
          </a:p>
        </p:txBody>
      </p:sp>
      <p:sp>
        <p:nvSpPr>
          <p:cNvPr id="96" name="Rectangle 115"/>
          <p:cNvSpPr>
            <a:spLocks noChangeArrowheads="1"/>
          </p:cNvSpPr>
          <p:nvPr/>
        </p:nvSpPr>
        <p:spPr bwMode="auto">
          <a:xfrm>
            <a:off x="5045075" y="5375275"/>
            <a:ext cx="29655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glow rad="50800">
                    <a:schemeClr val="bg1">
                      <a:alpha val="71000"/>
                    </a:schemeClr>
                  </a:glow>
                </a:effectLst>
                <a:latin typeface="Arial" panose="020B0604020202020204" pitchFamily="34" charset="0"/>
              </a:rPr>
              <a:t>ITALY</a:t>
            </a:r>
            <a:endParaRPr kumimoji="0" lang="en-US" altLang="en-US" sz="1800" b="0" i="0" u="none" strike="noStrike" cap="none" normalizeH="0" baseline="0">
              <a:ln>
                <a:noFill/>
              </a:ln>
              <a:solidFill>
                <a:schemeClr val="tx1"/>
              </a:solidFill>
              <a:effectLst>
                <a:glow rad="50800">
                  <a:schemeClr val="bg1">
                    <a:alpha val="71000"/>
                  </a:schemeClr>
                </a:glow>
              </a:effectLst>
              <a:latin typeface="Arial" panose="020B0604020202020204" pitchFamily="34" charset="0"/>
            </a:endParaRPr>
          </a:p>
        </p:txBody>
      </p:sp>
      <p:sp>
        <p:nvSpPr>
          <p:cNvPr id="97" name="Rectangle 116"/>
          <p:cNvSpPr>
            <a:spLocks noChangeArrowheads="1"/>
          </p:cNvSpPr>
          <p:nvPr/>
        </p:nvSpPr>
        <p:spPr bwMode="auto">
          <a:xfrm>
            <a:off x="6565900" y="4975225"/>
            <a:ext cx="4889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glow rad="50800">
                    <a:schemeClr val="bg1">
                      <a:alpha val="71000"/>
                    </a:schemeClr>
                  </a:glow>
                </a:effectLst>
                <a:latin typeface="Arial" panose="020B0604020202020204" pitchFamily="34" charset="0"/>
              </a:rPr>
              <a:t>ROMANIA</a:t>
            </a:r>
            <a:endParaRPr kumimoji="0" lang="en-US" altLang="en-US" sz="1800" b="0" i="0" u="none" strike="noStrike" cap="none" normalizeH="0" baseline="0">
              <a:ln>
                <a:noFill/>
              </a:ln>
              <a:solidFill>
                <a:schemeClr val="tx1"/>
              </a:solidFill>
              <a:effectLst>
                <a:glow rad="50800">
                  <a:schemeClr val="bg1">
                    <a:alpha val="71000"/>
                  </a:schemeClr>
                </a:glow>
              </a:effectLst>
              <a:latin typeface="Arial" panose="020B0604020202020204" pitchFamily="34" charset="0"/>
            </a:endParaRPr>
          </a:p>
        </p:txBody>
      </p:sp>
      <p:sp>
        <p:nvSpPr>
          <p:cNvPr id="98" name="Rectangle 117"/>
          <p:cNvSpPr>
            <a:spLocks noChangeArrowheads="1"/>
          </p:cNvSpPr>
          <p:nvPr/>
        </p:nvSpPr>
        <p:spPr bwMode="auto">
          <a:xfrm>
            <a:off x="5292725" y="4629150"/>
            <a:ext cx="39594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glow rad="50800">
                    <a:schemeClr val="bg1">
                      <a:alpha val="71000"/>
                    </a:schemeClr>
                  </a:glow>
                </a:effectLst>
                <a:latin typeface="Arial" panose="020B0604020202020204" pitchFamily="34" charset="0"/>
              </a:rPr>
              <a:t>AUSTRIA</a:t>
            </a:r>
            <a:endParaRPr kumimoji="0" lang="en-US" altLang="en-US" sz="1800" b="0" i="0" u="none" strike="noStrike" cap="none" normalizeH="0" baseline="0">
              <a:ln>
                <a:noFill/>
              </a:ln>
              <a:solidFill>
                <a:schemeClr val="tx1"/>
              </a:solidFill>
              <a:effectLst>
                <a:glow rad="50800">
                  <a:schemeClr val="bg1">
                    <a:alpha val="71000"/>
                  </a:schemeClr>
                </a:glow>
              </a:effectLst>
              <a:latin typeface="Arial" panose="020B0604020202020204" pitchFamily="34" charset="0"/>
            </a:endParaRPr>
          </a:p>
        </p:txBody>
      </p:sp>
      <p:sp>
        <p:nvSpPr>
          <p:cNvPr id="99" name="Rectangle 118"/>
          <p:cNvSpPr>
            <a:spLocks noChangeArrowheads="1"/>
          </p:cNvSpPr>
          <p:nvPr/>
        </p:nvSpPr>
        <p:spPr bwMode="auto">
          <a:xfrm>
            <a:off x="5838825" y="4797425"/>
            <a:ext cx="45044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glow rad="50800">
                    <a:schemeClr val="bg1">
                      <a:alpha val="71000"/>
                    </a:schemeClr>
                  </a:glow>
                </a:effectLst>
                <a:latin typeface="Arial" panose="020B0604020202020204" pitchFamily="34" charset="0"/>
              </a:rPr>
              <a:t>HUNGARY</a:t>
            </a:r>
            <a:endParaRPr kumimoji="0" lang="en-US" altLang="en-US" sz="1800" b="0" i="0" u="none" strike="noStrike" cap="none" normalizeH="0" baseline="0">
              <a:ln>
                <a:noFill/>
              </a:ln>
              <a:solidFill>
                <a:schemeClr val="tx1"/>
              </a:solidFill>
              <a:effectLst>
                <a:glow rad="50800">
                  <a:schemeClr val="bg1">
                    <a:alpha val="71000"/>
                  </a:schemeClr>
                </a:glow>
              </a:effectLst>
              <a:latin typeface="Arial" panose="020B0604020202020204" pitchFamily="34" charset="0"/>
            </a:endParaRPr>
          </a:p>
        </p:txBody>
      </p:sp>
      <p:sp>
        <p:nvSpPr>
          <p:cNvPr id="100" name="Rectangle 119"/>
          <p:cNvSpPr>
            <a:spLocks noChangeArrowheads="1"/>
          </p:cNvSpPr>
          <p:nvPr/>
        </p:nvSpPr>
        <p:spPr bwMode="auto">
          <a:xfrm>
            <a:off x="6658769" y="5524500"/>
            <a:ext cx="442429"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solidFill>
                  <a:srgbClr val="000000"/>
                </a:solidFill>
                <a:effectLst>
                  <a:glow rad="50800">
                    <a:schemeClr val="bg1">
                      <a:alpha val="71000"/>
                    </a:schemeClr>
                  </a:glow>
                </a:effectLst>
                <a:latin typeface="Arial" panose="020B0604020202020204" pitchFamily="34" charset="0"/>
              </a:rPr>
              <a:t>BULGARIA</a:t>
            </a:r>
            <a:endParaRPr kumimoji="0" lang="en-US" altLang="en-US" sz="650" b="0" i="0" u="none" strike="noStrike" cap="none" normalizeH="0" baseline="0" dirty="0">
              <a:ln>
                <a:noFill/>
              </a:ln>
              <a:solidFill>
                <a:schemeClr val="tx1"/>
              </a:solidFill>
              <a:effectLst>
                <a:glow rad="50800">
                  <a:schemeClr val="bg1">
                    <a:alpha val="71000"/>
                  </a:schemeClr>
                </a:glow>
              </a:effectLst>
              <a:latin typeface="Arial" panose="020B0604020202020204" pitchFamily="34" charset="0"/>
            </a:endParaRPr>
          </a:p>
        </p:txBody>
      </p:sp>
      <p:sp>
        <p:nvSpPr>
          <p:cNvPr id="101" name="Rectangle 120"/>
          <p:cNvSpPr>
            <a:spLocks noChangeArrowheads="1"/>
          </p:cNvSpPr>
          <p:nvPr/>
        </p:nvSpPr>
        <p:spPr bwMode="auto">
          <a:xfrm>
            <a:off x="7422791" y="6035906"/>
            <a:ext cx="346249"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solidFill>
                  <a:srgbClr val="000000"/>
                </a:solidFill>
                <a:effectLst>
                  <a:glow rad="50800">
                    <a:schemeClr val="bg1">
                      <a:alpha val="71000"/>
                    </a:schemeClr>
                  </a:glow>
                </a:effectLst>
                <a:latin typeface="Arial" panose="020B0604020202020204" pitchFamily="34" charset="0"/>
              </a:rPr>
              <a:t>TURKEY</a:t>
            </a:r>
            <a:endParaRPr kumimoji="0" lang="en-US" altLang="en-US" sz="650" b="0" i="0" u="none" strike="noStrike" cap="none" normalizeH="0" baseline="0" dirty="0">
              <a:ln>
                <a:noFill/>
              </a:ln>
              <a:solidFill>
                <a:schemeClr val="tx1"/>
              </a:solidFill>
              <a:effectLst>
                <a:glow rad="50800">
                  <a:schemeClr val="bg1">
                    <a:alpha val="71000"/>
                  </a:schemeClr>
                </a:glow>
              </a:effectLst>
              <a:latin typeface="Arial" panose="020B0604020202020204" pitchFamily="34" charset="0"/>
            </a:endParaRPr>
          </a:p>
        </p:txBody>
      </p:sp>
      <p:sp>
        <p:nvSpPr>
          <p:cNvPr id="102" name="Rectangle 121"/>
          <p:cNvSpPr>
            <a:spLocks noChangeArrowheads="1"/>
          </p:cNvSpPr>
          <p:nvPr/>
        </p:nvSpPr>
        <p:spPr bwMode="auto">
          <a:xfrm>
            <a:off x="5953125" y="5851525"/>
            <a:ext cx="34785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50800">
                    <a:schemeClr val="bg1">
                      <a:alpha val="71000"/>
                    </a:schemeClr>
                  </a:glow>
                </a:effectLst>
                <a:latin typeface="Arial" panose="020B0604020202020204" pitchFamily="34" charset="0"/>
              </a:rPr>
              <a:t>ALBANIA</a:t>
            </a:r>
            <a:endParaRPr kumimoji="0" lang="en-US" altLang="en-US" sz="1800" b="0" i="0" u="none" strike="noStrike" cap="none" normalizeH="0" baseline="0" dirty="0">
              <a:ln>
                <a:noFill/>
              </a:ln>
              <a:solidFill>
                <a:schemeClr val="tx1"/>
              </a:solidFill>
              <a:effectLst>
                <a:glow rad="50800">
                  <a:schemeClr val="bg1">
                    <a:alpha val="71000"/>
                  </a:schemeClr>
                </a:glow>
              </a:effectLst>
              <a:latin typeface="Arial" panose="020B0604020202020204" pitchFamily="34" charset="0"/>
            </a:endParaRPr>
          </a:p>
        </p:txBody>
      </p:sp>
      <p:sp>
        <p:nvSpPr>
          <p:cNvPr id="103" name="Rectangle 122"/>
          <p:cNvSpPr>
            <a:spLocks noChangeArrowheads="1"/>
          </p:cNvSpPr>
          <p:nvPr/>
        </p:nvSpPr>
        <p:spPr bwMode="auto">
          <a:xfrm>
            <a:off x="7058025" y="4581525"/>
            <a:ext cx="4584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glow rad="50800">
                    <a:schemeClr val="bg1">
                      <a:alpha val="71000"/>
                    </a:schemeClr>
                  </a:glow>
                </a:effectLst>
                <a:latin typeface="Arial" panose="020B0604020202020204" pitchFamily="34" charset="0"/>
              </a:rPr>
              <a:t>MOLDOVA</a:t>
            </a:r>
            <a:endParaRPr kumimoji="0" lang="en-US" altLang="en-US" sz="1800" b="0" i="0" u="none" strike="noStrike" cap="none" normalizeH="0" baseline="0">
              <a:ln>
                <a:noFill/>
              </a:ln>
              <a:solidFill>
                <a:schemeClr val="tx1"/>
              </a:solidFill>
              <a:effectLst>
                <a:glow rad="50800">
                  <a:schemeClr val="bg1">
                    <a:alpha val="71000"/>
                  </a:schemeClr>
                </a:glow>
              </a:effectLst>
              <a:latin typeface="Arial" panose="020B0604020202020204" pitchFamily="34" charset="0"/>
            </a:endParaRPr>
          </a:p>
        </p:txBody>
      </p:sp>
      <p:sp>
        <p:nvSpPr>
          <p:cNvPr id="104" name="Rectangle 123"/>
          <p:cNvSpPr>
            <a:spLocks noChangeArrowheads="1"/>
          </p:cNvSpPr>
          <p:nvPr/>
        </p:nvSpPr>
        <p:spPr bwMode="auto">
          <a:xfrm>
            <a:off x="5441950" y="5013325"/>
            <a:ext cx="35105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a:ln>
                  <a:noFill/>
                </a:ln>
                <a:solidFill>
                  <a:srgbClr val="000000"/>
                </a:solidFill>
                <a:effectLst>
                  <a:glow rad="50800">
                    <a:schemeClr val="bg1">
                      <a:alpha val="71000"/>
                    </a:schemeClr>
                  </a:glow>
                </a:effectLst>
                <a:latin typeface="Arial" panose="020B0604020202020204" pitchFamily="34" charset="0"/>
              </a:rPr>
              <a:t>CROATIA</a:t>
            </a:r>
            <a:endParaRPr kumimoji="0" lang="en-US" altLang="en-US" sz="1800" b="0" i="0" u="none" strike="noStrike" cap="none" normalizeH="0" baseline="0">
              <a:ln>
                <a:noFill/>
              </a:ln>
              <a:solidFill>
                <a:schemeClr val="tx1"/>
              </a:solidFill>
              <a:effectLst>
                <a:glow rad="50800">
                  <a:schemeClr val="bg1">
                    <a:alpha val="71000"/>
                  </a:schemeClr>
                </a:glow>
              </a:effectLst>
              <a:latin typeface="Arial" panose="020B0604020202020204" pitchFamily="34" charset="0"/>
            </a:endParaRPr>
          </a:p>
        </p:txBody>
      </p:sp>
      <p:sp>
        <p:nvSpPr>
          <p:cNvPr id="105" name="Rectangle 124"/>
          <p:cNvSpPr>
            <a:spLocks noChangeArrowheads="1"/>
          </p:cNvSpPr>
          <p:nvPr/>
        </p:nvSpPr>
        <p:spPr bwMode="auto">
          <a:xfrm>
            <a:off x="5314950" y="4826000"/>
            <a:ext cx="39273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a:ln>
                  <a:noFill/>
                </a:ln>
                <a:solidFill>
                  <a:srgbClr val="000000"/>
                </a:solidFill>
                <a:effectLst>
                  <a:glow rad="50800">
                    <a:schemeClr val="bg1">
                      <a:alpha val="71000"/>
                    </a:schemeClr>
                  </a:glow>
                </a:effectLst>
                <a:latin typeface="Arial" panose="020B0604020202020204" pitchFamily="34" charset="0"/>
              </a:rPr>
              <a:t>SLOVENIA</a:t>
            </a:r>
            <a:endParaRPr kumimoji="0" lang="en-US" altLang="en-US" sz="1800" b="0" i="0" u="none" strike="noStrike" cap="none" normalizeH="0" baseline="0">
              <a:ln>
                <a:noFill/>
              </a:ln>
              <a:solidFill>
                <a:schemeClr val="tx1"/>
              </a:solidFill>
              <a:effectLst>
                <a:glow rad="50800">
                  <a:schemeClr val="bg1">
                    <a:alpha val="71000"/>
                  </a:schemeClr>
                </a:glow>
              </a:effectLst>
              <a:latin typeface="Arial" panose="020B0604020202020204" pitchFamily="34" charset="0"/>
            </a:endParaRPr>
          </a:p>
        </p:txBody>
      </p:sp>
      <p:sp>
        <p:nvSpPr>
          <p:cNvPr id="106" name="Rectangle 125"/>
          <p:cNvSpPr>
            <a:spLocks noChangeArrowheads="1"/>
          </p:cNvSpPr>
          <p:nvPr/>
        </p:nvSpPr>
        <p:spPr bwMode="auto">
          <a:xfrm>
            <a:off x="4507832" y="4590305"/>
            <a:ext cx="55944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50800">
                    <a:schemeClr val="bg1">
                      <a:alpha val="71000"/>
                    </a:schemeClr>
                  </a:glow>
                </a:effectLst>
                <a:latin typeface="Arial" panose="020B0604020202020204" pitchFamily="34" charset="0"/>
              </a:rPr>
              <a:t>SWITZERLAND</a:t>
            </a:r>
            <a:endParaRPr kumimoji="0" lang="en-US" altLang="en-US" sz="1600" b="0" i="0" u="none" strike="noStrike" cap="none" normalizeH="0" baseline="0" dirty="0">
              <a:ln>
                <a:noFill/>
              </a:ln>
              <a:solidFill>
                <a:schemeClr val="tx1"/>
              </a:solidFill>
              <a:effectLst>
                <a:glow rad="50800">
                  <a:schemeClr val="bg1">
                    <a:alpha val="71000"/>
                  </a:schemeClr>
                </a:glow>
              </a:effectLst>
              <a:latin typeface="Arial" panose="020B0604020202020204" pitchFamily="34" charset="0"/>
            </a:endParaRPr>
          </a:p>
        </p:txBody>
      </p:sp>
      <p:sp>
        <p:nvSpPr>
          <p:cNvPr id="107" name="Rectangle 126"/>
          <p:cNvSpPr>
            <a:spLocks noChangeArrowheads="1"/>
          </p:cNvSpPr>
          <p:nvPr/>
        </p:nvSpPr>
        <p:spPr bwMode="auto">
          <a:xfrm>
            <a:off x="4587875" y="3994150"/>
            <a:ext cx="17472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a:ln>
                  <a:noFill/>
                </a:ln>
                <a:solidFill>
                  <a:srgbClr val="000000"/>
                </a:solidFill>
                <a:effectLst>
                  <a:glow rad="50800">
                    <a:schemeClr val="bg1">
                      <a:alpha val="71000"/>
                    </a:schemeClr>
                  </a:glow>
                </a:effectLst>
                <a:latin typeface="Arial" panose="020B0604020202020204" pitchFamily="34" charset="0"/>
              </a:rPr>
              <a:t>LUX.</a:t>
            </a:r>
            <a:endParaRPr kumimoji="0" lang="en-US" altLang="en-US" sz="1800" b="0" i="0" u="none" strike="noStrike" cap="none" normalizeH="0" baseline="0">
              <a:ln>
                <a:noFill/>
              </a:ln>
              <a:solidFill>
                <a:schemeClr val="tx1"/>
              </a:solidFill>
              <a:effectLst>
                <a:glow rad="50800">
                  <a:schemeClr val="bg1">
                    <a:alpha val="71000"/>
                  </a:schemeClr>
                </a:glow>
              </a:effectLst>
              <a:latin typeface="Arial" panose="020B0604020202020204" pitchFamily="34" charset="0"/>
            </a:endParaRPr>
          </a:p>
        </p:txBody>
      </p:sp>
      <p:sp>
        <p:nvSpPr>
          <p:cNvPr id="108" name="Rectangle 127"/>
          <p:cNvSpPr>
            <a:spLocks noChangeArrowheads="1"/>
          </p:cNvSpPr>
          <p:nvPr/>
        </p:nvSpPr>
        <p:spPr bwMode="auto">
          <a:xfrm>
            <a:off x="3463925" y="2940050"/>
            <a:ext cx="34304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a:ln>
                  <a:noFill/>
                </a:ln>
                <a:solidFill>
                  <a:srgbClr val="000000"/>
                </a:solidFill>
                <a:effectLst>
                  <a:glow rad="50800">
                    <a:schemeClr val="bg1">
                      <a:alpha val="71000"/>
                    </a:schemeClr>
                  </a:glow>
                </a:effectLst>
                <a:latin typeface="Arial" panose="020B0604020202020204" pitchFamily="34" charset="0"/>
              </a:rPr>
              <a:t>IRELAND</a:t>
            </a:r>
            <a:endParaRPr kumimoji="0" lang="en-US" altLang="en-US" sz="1800" b="0" i="0" u="none" strike="noStrike" cap="none" normalizeH="0" baseline="0">
              <a:ln>
                <a:noFill/>
              </a:ln>
              <a:solidFill>
                <a:schemeClr val="tx1"/>
              </a:solidFill>
              <a:effectLst>
                <a:glow rad="50800">
                  <a:schemeClr val="bg1">
                    <a:alpha val="71000"/>
                  </a:schemeClr>
                </a:glow>
              </a:effectLst>
              <a:latin typeface="Arial" panose="020B0604020202020204" pitchFamily="34" charset="0"/>
            </a:endParaRPr>
          </a:p>
        </p:txBody>
      </p:sp>
      <p:sp>
        <p:nvSpPr>
          <p:cNvPr id="109" name="Rectangle 128"/>
          <p:cNvSpPr>
            <a:spLocks noChangeArrowheads="1"/>
          </p:cNvSpPr>
          <p:nvPr/>
        </p:nvSpPr>
        <p:spPr bwMode="auto">
          <a:xfrm>
            <a:off x="5959475" y="4403725"/>
            <a:ext cx="46166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glow rad="50800">
                    <a:schemeClr val="bg1">
                      <a:alpha val="71000"/>
                    </a:schemeClr>
                  </a:glow>
                </a:effectLst>
                <a:latin typeface="Arial" panose="020B0604020202020204" pitchFamily="34" charset="0"/>
              </a:rPr>
              <a:t>SLOVAKIA</a:t>
            </a:r>
            <a:endParaRPr kumimoji="0" lang="en-US" altLang="en-US" sz="1800" b="0" i="0" u="none" strike="noStrike" cap="none" normalizeH="0" baseline="0">
              <a:ln>
                <a:noFill/>
              </a:ln>
              <a:solidFill>
                <a:schemeClr val="tx1"/>
              </a:solidFill>
              <a:effectLst>
                <a:glow rad="50800">
                  <a:schemeClr val="bg1">
                    <a:alpha val="71000"/>
                  </a:schemeClr>
                </a:glow>
              </a:effectLst>
              <a:latin typeface="Arial" panose="020B0604020202020204" pitchFamily="34" charset="0"/>
            </a:endParaRPr>
          </a:p>
        </p:txBody>
      </p:sp>
      <p:sp>
        <p:nvSpPr>
          <p:cNvPr id="110" name="Rectangle 129"/>
          <p:cNvSpPr>
            <a:spLocks noChangeArrowheads="1"/>
          </p:cNvSpPr>
          <p:nvPr/>
        </p:nvSpPr>
        <p:spPr bwMode="auto">
          <a:xfrm>
            <a:off x="6261100" y="3317875"/>
            <a:ext cx="29174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50800">
                    <a:schemeClr val="bg1">
                      <a:alpha val="71000"/>
                    </a:schemeClr>
                  </a:glow>
                </a:effectLst>
                <a:latin typeface="Arial" panose="020B0604020202020204" pitchFamily="34" charset="0"/>
              </a:rPr>
              <a:t>RUSSIA</a:t>
            </a:r>
            <a:endParaRPr kumimoji="0" lang="en-US" altLang="en-US" sz="1800" b="0" i="0" u="none" strike="noStrike" cap="none" normalizeH="0" baseline="0" dirty="0">
              <a:ln>
                <a:noFill/>
              </a:ln>
              <a:solidFill>
                <a:schemeClr val="tx1"/>
              </a:solidFill>
              <a:effectLst>
                <a:glow rad="50800">
                  <a:schemeClr val="bg1">
                    <a:alpha val="71000"/>
                  </a:schemeClr>
                </a:glow>
              </a:effectLst>
              <a:latin typeface="Arial" panose="020B0604020202020204" pitchFamily="34" charset="0"/>
            </a:endParaRPr>
          </a:p>
        </p:txBody>
      </p:sp>
      <p:sp>
        <p:nvSpPr>
          <p:cNvPr id="111" name="Rectangle 130"/>
          <p:cNvSpPr>
            <a:spLocks noChangeArrowheads="1"/>
          </p:cNvSpPr>
          <p:nvPr/>
        </p:nvSpPr>
        <p:spPr bwMode="auto">
          <a:xfrm>
            <a:off x="6280150" y="3146425"/>
            <a:ext cx="48090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glow rad="50800">
                    <a:schemeClr val="bg1">
                      <a:alpha val="71000"/>
                    </a:schemeClr>
                  </a:glow>
                </a:effectLst>
                <a:latin typeface="Arial" panose="020B0604020202020204" pitchFamily="34" charset="0"/>
              </a:rPr>
              <a:t>LITHUANIA</a:t>
            </a:r>
            <a:endParaRPr kumimoji="0" lang="en-US" altLang="en-US" sz="1800" b="0" i="0" u="none" strike="noStrike" cap="none" normalizeH="0" baseline="0">
              <a:ln>
                <a:noFill/>
              </a:ln>
              <a:solidFill>
                <a:schemeClr val="tx1"/>
              </a:solidFill>
              <a:effectLst>
                <a:glow rad="50800">
                  <a:schemeClr val="bg1">
                    <a:alpha val="71000"/>
                  </a:schemeClr>
                </a:glow>
              </a:effectLst>
              <a:latin typeface="Arial" panose="020B0604020202020204" pitchFamily="34" charset="0"/>
            </a:endParaRPr>
          </a:p>
        </p:txBody>
      </p:sp>
      <p:sp>
        <p:nvSpPr>
          <p:cNvPr id="112" name="Rectangle 131"/>
          <p:cNvSpPr>
            <a:spLocks noChangeArrowheads="1"/>
          </p:cNvSpPr>
          <p:nvPr/>
        </p:nvSpPr>
        <p:spPr bwMode="auto">
          <a:xfrm>
            <a:off x="6556375" y="2844800"/>
            <a:ext cx="32220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glow rad="50800">
                    <a:schemeClr val="bg1">
                      <a:alpha val="71000"/>
                    </a:schemeClr>
                  </a:glow>
                </a:effectLst>
                <a:latin typeface="Arial" panose="020B0604020202020204" pitchFamily="34" charset="0"/>
              </a:rPr>
              <a:t>LATVIA</a:t>
            </a:r>
            <a:endParaRPr kumimoji="0" lang="en-US" altLang="en-US" sz="1800" b="0" i="0" u="none" strike="noStrike" cap="none" normalizeH="0" baseline="0">
              <a:ln>
                <a:noFill/>
              </a:ln>
              <a:solidFill>
                <a:schemeClr val="tx1"/>
              </a:solidFill>
              <a:effectLst>
                <a:glow rad="50800">
                  <a:schemeClr val="bg1">
                    <a:alpha val="71000"/>
                  </a:schemeClr>
                </a:glow>
              </a:effectLst>
              <a:latin typeface="Arial" panose="020B0604020202020204" pitchFamily="34" charset="0"/>
            </a:endParaRPr>
          </a:p>
        </p:txBody>
      </p:sp>
      <p:sp>
        <p:nvSpPr>
          <p:cNvPr id="113" name="Rectangle 132"/>
          <p:cNvSpPr>
            <a:spLocks noChangeArrowheads="1"/>
          </p:cNvSpPr>
          <p:nvPr/>
        </p:nvSpPr>
        <p:spPr bwMode="auto">
          <a:xfrm>
            <a:off x="6578600" y="2571750"/>
            <a:ext cx="39754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glow rad="50800">
                    <a:schemeClr val="bg1">
                      <a:alpha val="71000"/>
                    </a:schemeClr>
                  </a:glow>
                </a:effectLst>
                <a:latin typeface="Arial" panose="020B0604020202020204" pitchFamily="34" charset="0"/>
              </a:rPr>
              <a:t>ESTONIA</a:t>
            </a:r>
            <a:endParaRPr kumimoji="0" lang="en-US" altLang="en-US" sz="1800" b="0" i="0" u="none" strike="noStrike" cap="none" normalizeH="0" baseline="0">
              <a:ln>
                <a:noFill/>
              </a:ln>
              <a:solidFill>
                <a:schemeClr val="tx1"/>
              </a:solidFill>
              <a:effectLst>
                <a:glow rad="50800">
                  <a:schemeClr val="bg1">
                    <a:alpha val="71000"/>
                  </a:schemeClr>
                </a:glow>
              </a:effectLst>
              <a:latin typeface="Arial" panose="020B0604020202020204" pitchFamily="34" charset="0"/>
            </a:endParaRPr>
          </a:p>
        </p:txBody>
      </p:sp>
      <p:sp>
        <p:nvSpPr>
          <p:cNvPr id="114" name="Rectangle 133"/>
          <p:cNvSpPr>
            <a:spLocks noChangeArrowheads="1"/>
          </p:cNvSpPr>
          <p:nvPr/>
        </p:nvSpPr>
        <p:spPr bwMode="auto">
          <a:xfrm>
            <a:off x="5530850" y="4264025"/>
            <a:ext cx="39594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glow rad="50800">
                    <a:schemeClr val="bg1">
                      <a:alpha val="71000"/>
                    </a:schemeClr>
                  </a:glow>
                </a:effectLst>
                <a:latin typeface="Arial" panose="020B0604020202020204" pitchFamily="34" charset="0"/>
              </a:rPr>
              <a:t>CZECHIA</a:t>
            </a:r>
            <a:endParaRPr kumimoji="0" lang="en-US" altLang="en-US" sz="1800" b="0" i="0" u="none" strike="noStrike" cap="none" normalizeH="0" baseline="0">
              <a:ln>
                <a:noFill/>
              </a:ln>
              <a:solidFill>
                <a:schemeClr val="tx1"/>
              </a:solidFill>
              <a:effectLst>
                <a:glow rad="50800">
                  <a:schemeClr val="bg1">
                    <a:alpha val="71000"/>
                  </a:schemeClr>
                </a:glow>
              </a:effectLst>
              <a:latin typeface="Arial" panose="020B0604020202020204" pitchFamily="34" charset="0"/>
            </a:endParaRPr>
          </a:p>
        </p:txBody>
      </p:sp>
      <p:sp>
        <p:nvSpPr>
          <p:cNvPr id="115" name="Rectangle 134"/>
          <p:cNvSpPr>
            <a:spLocks noChangeArrowheads="1"/>
          </p:cNvSpPr>
          <p:nvPr/>
        </p:nvSpPr>
        <p:spPr bwMode="auto">
          <a:xfrm>
            <a:off x="6245304" y="5710273"/>
            <a:ext cx="47609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50800">
                    <a:schemeClr val="bg1">
                      <a:alpha val="71000"/>
                    </a:schemeClr>
                  </a:glow>
                </a:effectLst>
                <a:latin typeface="Arial" panose="020B0604020202020204" pitchFamily="34" charset="0"/>
              </a:rPr>
              <a:t>MACEDONIA</a:t>
            </a:r>
            <a:endParaRPr kumimoji="0" lang="en-US" altLang="en-US" sz="1800" b="0" i="0" u="none" strike="noStrike" cap="none" normalizeH="0" baseline="0" dirty="0">
              <a:ln>
                <a:noFill/>
              </a:ln>
              <a:solidFill>
                <a:schemeClr val="tx1"/>
              </a:solidFill>
              <a:effectLst>
                <a:glow rad="50800">
                  <a:schemeClr val="bg1">
                    <a:alpha val="71000"/>
                  </a:schemeClr>
                </a:glow>
              </a:effectLst>
              <a:latin typeface="Arial" panose="020B0604020202020204" pitchFamily="34" charset="0"/>
            </a:endParaRPr>
          </a:p>
        </p:txBody>
      </p:sp>
      <p:sp>
        <p:nvSpPr>
          <p:cNvPr id="116" name="Rectangle 135"/>
          <p:cNvSpPr>
            <a:spLocks noChangeArrowheads="1"/>
          </p:cNvSpPr>
          <p:nvPr/>
        </p:nvSpPr>
        <p:spPr bwMode="auto">
          <a:xfrm>
            <a:off x="6177755" y="5283993"/>
            <a:ext cx="29174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50800">
                    <a:schemeClr val="bg1">
                      <a:alpha val="71000"/>
                    </a:schemeClr>
                  </a:glow>
                </a:effectLst>
                <a:latin typeface="Arial" panose="020B0604020202020204" pitchFamily="34" charset="0"/>
              </a:rPr>
              <a:t>SERBIA</a:t>
            </a:r>
            <a:endParaRPr kumimoji="0" lang="en-US" altLang="en-US" sz="600" b="0" i="0" u="none" strike="noStrike" cap="none" normalizeH="0" baseline="0" dirty="0">
              <a:ln>
                <a:noFill/>
              </a:ln>
              <a:solidFill>
                <a:schemeClr val="tx1"/>
              </a:solidFill>
              <a:effectLst>
                <a:glow rad="50800">
                  <a:schemeClr val="bg1">
                    <a:alpha val="71000"/>
                  </a:schemeClr>
                </a:glow>
              </a:effectLst>
              <a:latin typeface="Arial" panose="020B0604020202020204" pitchFamily="34" charset="0"/>
            </a:endParaRPr>
          </a:p>
        </p:txBody>
      </p:sp>
      <p:sp>
        <p:nvSpPr>
          <p:cNvPr id="117" name="Rectangle 136"/>
          <p:cNvSpPr>
            <a:spLocks noChangeArrowheads="1"/>
          </p:cNvSpPr>
          <p:nvPr/>
        </p:nvSpPr>
        <p:spPr bwMode="auto">
          <a:xfrm>
            <a:off x="5583237" y="5518150"/>
            <a:ext cx="55944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50800">
                    <a:schemeClr val="bg1">
                      <a:alpha val="71000"/>
                    </a:schemeClr>
                  </a:glow>
                </a:effectLst>
                <a:latin typeface="Arial" panose="020B0604020202020204" pitchFamily="34" charset="0"/>
              </a:rPr>
              <a:t>MONTENEGRO</a:t>
            </a:r>
            <a:endParaRPr kumimoji="0" lang="en-US" altLang="en-US" sz="1800" b="0" i="0" u="none" strike="noStrike" cap="none" normalizeH="0" baseline="0" dirty="0">
              <a:ln>
                <a:noFill/>
              </a:ln>
              <a:solidFill>
                <a:schemeClr val="tx1"/>
              </a:solidFill>
              <a:effectLst>
                <a:glow rad="50800">
                  <a:schemeClr val="bg1">
                    <a:alpha val="71000"/>
                  </a:schemeClr>
                </a:glow>
              </a:effectLst>
              <a:latin typeface="Arial" panose="020B0604020202020204" pitchFamily="34" charset="0"/>
            </a:endParaRPr>
          </a:p>
        </p:txBody>
      </p:sp>
      <p:sp>
        <p:nvSpPr>
          <p:cNvPr id="118" name="Rectangle 137"/>
          <p:cNvSpPr>
            <a:spLocks noChangeArrowheads="1"/>
          </p:cNvSpPr>
          <p:nvPr/>
        </p:nvSpPr>
        <p:spPr bwMode="auto">
          <a:xfrm>
            <a:off x="5792885" y="5219443"/>
            <a:ext cx="2821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dirty="0">
                <a:ln>
                  <a:noFill/>
                </a:ln>
                <a:solidFill>
                  <a:srgbClr val="000000"/>
                </a:solidFill>
                <a:effectLst>
                  <a:glow rad="50800">
                    <a:schemeClr val="bg1">
                      <a:alpha val="71000"/>
                    </a:schemeClr>
                  </a:glow>
                </a:effectLst>
                <a:latin typeface="Arial" panose="020B0604020202020204" pitchFamily="34" charset="0"/>
              </a:rPr>
              <a:t>BOSNIA</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dirty="0">
                <a:ln>
                  <a:noFill/>
                </a:ln>
                <a:solidFill>
                  <a:srgbClr val="000000"/>
                </a:solidFill>
                <a:effectLst>
                  <a:glow rad="50800">
                    <a:schemeClr val="bg1">
                      <a:alpha val="71000"/>
                    </a:schemeClr>
                  </a:glow>
                </a:effectLst>
                <a:latin typeface="Arial" panose="020B0604020202020204" pitchFamily="34" charset="0"/>
              </a:rPr>
              <a:t>&amp; HERZ.</a:t>
            </a:r>
            <a:endParaRPr kumimoji="0" lang="en-US" altLang="en-US" sz="550" b="0" i="0" u="none" strike="noStrike" cap="none" normalizeH="0" baseline="0" dirty="0">
              <a:ln>
                <a:noFill/>
              </a:ln>
              <a:solidFill>
                <a:schemeClr val="tx1"/>
              </a:solidFill>
              <a:effectLst>
                <a:glow rad="50800">
                  <a:schemeClr val="bg1">
                    <a:alpha val="71000"/>
                  </a:schemeClr>
                </a:glow>
              </a:effectLst>
              <a:latin typeface="Arial" panose="020B0604020202020204" pitchFamily="34" charset="0"/>
            </a:endParaRPr>
          </a:p>
        </p:txBody>
      </p:sp>
      <p:sp>
        <p:nvSpPr>
          <p:cNvPr id="120" name="Rectangle 139"/>
          <p:cNvSpPr>
            <a:spLocks noChangeArrowheads="1"/>
          </p:cNvSpPr>
          <p:nvPr/>
        </p:nvSpPr>
        <p:spPr bwMode="auto">
          <a:xfrm>
            <a:off x="6216650" y="5543550"/>
            <a:ext cx="18755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a:ln>
                  <a:noFill/>
                </a:ln>
                <a:solidFill>
                  <a:srgbClr val="000000"/>
                </a:solidFill>
                <a:effectLst>
                  <a:glow rad="50800">
                    <a:schemeClr val="bg1">
                      <a:alpha val="71000"/>
                    </a:schemeClr>
                  </a:glow>
                </a:effectLst>
                <a:latin typeface="Arial" panose="020B0604020202020204" pitchFamily="34" charset="0"/>
              </a:rPr>
              <a:t>KOS.</a:t>
            </a:r>
            <a:endParaRPr kumimoji="0" lang="en-US" altLang="en-US" sz="1800" b="0" i="0" u="none" strike="noStrike" cap="none" normalizeH="0" baseline="0">
              <a:ln>
                <a:noFill/>
              </a:ln>
              <a:solidFill>
                <a:schemeClr val="tx1"/>
              </a:solidFill>
              <a:effectLst>
                <a:glow rad="50800">
                  <a:schemeClr val="bg1">
                    <a:alpha val="71000"/>
                  </a:schemeClr>
                </a:glow>
              </a:effectLst>
              <a:latin typeface="Arial" panose="020B0604020202020204" pitchFamily="34" charset="0"/>
            </a:endParaRPr>
          </a:p>
        </p:txBody>
      </p:sp>
      <p:sp>
        <p:nvSpPr>
          <p:cNvPr id="121" name="Rectangle 140"/>
          <p:cNvSpPr>
            <a:spLocks noChangeArrowheads="1"/>
          </p:cNvSpPr>
          <p:nvPr/>
        </p:nvSpPr>
        <p:spPr bwMode="auto">
          <a:xfrm>
            <a:off x="1073150" y="5384800"/>
            <a:ext cx="831959"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solidFill>
                  <a:srgbClr val="000000"/>
                </a:solidFill>
                <a:effectLst/>
                <a:latin typeface="Arial Black" panose="020B0A04020102020204" pitchFamily="34" charset="0"/>
              </a:rPr>
              <a:t>Forced migrations</a:t>
            </a:r>
            <a:endParaRPr kumimoji="0" lang="en-US" altLang="en-US" sz="650" b="0" i="0" u="none" strike="noStrike" cap="none" normalizeH="0" baseline="0" dirty="0">
              <a:ln>
                <a:noFill/>
              </a:ln>
              <a:solidFill>
                <a:schemeClr val="tx1"/>
              </a:solidFill>
              <a:effectLst/>
              <a:latin typeface="Arial Black" panose="020B0A04020102020204" pitchFamily="34" charset="0"/>
            </a:endParaRPr>
          </a:p>
        </p:txBody>
      </p:sp>
      <p:sp>
        <p:nvSpPr>
          <p:cNvPr id="122" name="Rectangle 141"/>
          <p:cNvSpPr>
            <a:spLocks noChangeArrowheads="1"/>
          </p:cNvSpPr>
          <p:nvPr/>
        </p:nvSpPr>
        <p:spPr bwMode="auto">
          <a:xfrm>
            <a:off x="1073150" y="6108700"/>
            <a:ext cx="652423"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a:ln>
                  <a:noFill/>
                </a:ln>
                <a:solidFill>
                  <a:srgbClr val="000000"/>
                </a:solidFill>
                <a:effectLst/>
                <a:latin typeface="Arial Black" panose="020B0A04020102020204" pitchFamily="34" charset="0"/>
              </a:rPr>
              <a:t>Land added to</a:t>
            </a:r>
            <a:endParaRPr kumimoji="0" lang="en-US" altLang="en-US" sz="650" b="0" i="0" u="none" strike="noStrike" cap="none" normalizeH="0" baseline="0">
              <a:ln>
                <a:noFill/>
              </a:ln>
              <a:solidFill>
                <a:schemeClr val="tx1"/>
              </a:solidFill>
              <a:effectLst/>
              <a:latin typeface="Arial Black" panose="020B0A04020102020204" pitchFamily="34" charset="0"/>
            </a:endParaRPr>
          </a:p>
        </p:txBody>
      </p:sp>
      <p:sp>
        <p:nvSpPr>
          <p:cNvPr id="123" name="Rectangle 142"/>
          <p:cNvSpPr>
            <a:spLocks noChangeArrowheads="1"/>
          </p:cNvSpPr>
          <p:nvPr/>
        </p:nvSpPr>
        <p:spPr bwMode="auto">
          <a:xfrm>
            <a:off x="1254125" y="5502275"/>
            <a:ext cx="388938"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latin typeface="Arial" panose="020B0604020202020204" pitchFamily="34" charset="0"/>
              </a:rPr>
              <a:t>Germans</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124" name="Rectangle 143"/>
          <p:cNvSpPr>
            <a:spLocks noChangeArrowheads="1"/>
          </p:cNvSpPr>
          <p:nvPr/>
        </p:nvSpPr>
        <p:spPr bwMode="auto">
          <a:xfrm>
            <a:off x="1254125" y="5629275"/>
            <a:ext cx="3968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latin typeface="Arial" panose="020B0604020202020204" pitchFamily="34" charset="0"/>
              </a:rPr>
              <a:t>Russians</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125" name="Rectangle 144"/>
          <p:cNvSpPr>
            <a:spLocks noChangeArrowheads="1"/>
          </p:cNvSpPr>
          <p:nvPr/>
        </p:nvSpPr>
        <p:spPr bwMode="auto">
          <a:xfrm>
            <a:off x="1254125" y="5756275"/>
            <a:ext cx="23812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latin typeface="Arial" panose="020B0604020202020204" pitchFamily="34" charset="0"/>
              </a:rPr>
              <a:t>Poles</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126" name="Rectangle 145"/>
          <p:cNvSpPr>
            <a:spLocks noChangeArrowheads="1"/>
          </p:cNvSpPr>
          <p:nvPr/>
        </p:nvSpPr>
        <p:spPr bwMode="auto">
          <a:xfrm>
            <a:off x="1254125" y="5883275"/>
            <a:ext cx="312738"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latin typeface="Arial" panose="020B0604020202020204" pitchFamily="34" charset="0"/>
              </a:rPr>
              <a:t>Czechs</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127" name="Rectangle 146"/>
          <p:cNvSpPr>
            <a:spLocks noChangeArrowheads="1"/>
          </p:cNvSpPr>
          <p:nvPr/>
        </p:nvSpPr>
        <p:spPr bwMode="auto">
          <a:xfrm>
            <a:off x="1254125" y="6213475"/>
            <a:ext cx="349250"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rPr>
              <a:t>U.S.S.R.</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28" name="Rectangle 147"/>
          <p:cNvSpPr>
            <a:spLocks noChangeArrowheads="1"/>
          </p:cNvSpPr>
          <p:nvPr/>
        </p:nvSpPr>
        <p:spPr bwMode="auto">
          <a:xfrm>
            <a:off x="1914525" y="6213475"/>
            <a:ext cx="298450"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latin typeface="Arial" panose="020B0604020202020204" pitchFamily="34" charset="0"/>
              </a:rPr>
              <a:t>Poland</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129" name="Rectangle 148"/>
          <p:cNvSpPr>
            <a:spLocks noChangeArrowheads="1"/>
          </p:cNvSpPr>
          <p:nvPr/>
        </p:nvSpPr>
        <p:spPr bwMode="auto">
          <a:xfrm>
            <a:off x="1060450" y="6369050"/>
            <a:ext cx="117157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a:ln>
                  <a:noFill/>
                </a:ln>
                <a:solidFill>
                  <a:srgbClr val="000000"/>
                </a:solidFill>
                <a:effectLst/>
                <a:latin typeface="Arial" panose="020B0604020202020204" pitchFamily="34" charset="0"/>
              </a:rPr>
              <a:t>Present-day borders are shown.</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130" name="Rectangle 149"/>
          <p:cNvSpPr>
            <a:spLocks noChangeArrowheads="1"/>
          </p:cNvSpPr>
          <p:nvPr/>
        </p:nvSpPr>
        <p:spPr bwMode="auto">
          <a:xfrm>
            <a:off x="1908175" y="5502275"/>
            <a:ext cx="609600"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latin typeface="Arial" panose="020B0604020202020204" pitchFamily="34" charset="0"/>
              </a:rPr>
              <a:t>Baltic peoples</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131" name="Rectangle 150"/>
          <p:cNvSpPr>
            <a:spLocks noChangeArrowheads="1"/>
          </p:cNvSpPr>
          <p:nvPr/>
        </p:nvSpPr>
        <p:spPr bwMode="auto">
          <a:xfrm>
            <a:off x="1908175" y="5629275"/>
            <a:ext cx="9953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latin typeface="Arial" panose="020B0604020202020204" pitchFamily="34" charset="0"/>
              </a:rPr>
              <a:t>Settled by International</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132" name="Rectangle 151"/>
          <p:cNvSpPr>
            <a:spLocks noChangeArrowheads="1"/>
          </p:cNvSpPr>
          <p:nvPr/>
        </p:nvSpPr>
        <p:spPr bwMode="auto">
          <a:xfrm>
            <a:off x="1908175" y="5730875"/>
            <a:ext cx="928688"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latin typeface="Arial" panose="020B0604020202020204" pitchFamily="34" charset="0"/>
              </a:rPr>
              <a:t>Refugee Organization</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
        <p:nvSpPr>
          <p:cNvPr id="133" name="Rectangle 152"/>
          <p:cNvSpPr>
            <a:spLocks noChangeArrowheads="1"/>
          </p:cNvSpPr>
          <p:nvPr/>
        </p:nvSpPr>
        <p:spPr bwMode="auto">
          <a:xfrm>
            <a:off x="1908175" y="5857875"/>
            <a:ext cx="9377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rPr>
              <a:t>Population movement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rPr>
              <a:t>(in millions)</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35" name="Rectangle 121"/>
          <p:cNvSpPr>
            <a:spLocks noChangeArrowheads="1"/>
          </p:cNvSpPr>
          <p:nvPr/>
        </p:nvSpPr>
        <p:spPr bwMode="auto">
          <a:xfrm>
            <a:off x="6244940" y="6089261"/>
            <a:ext cx="296556"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dirty="0">
                <a:ln>
                  <a:noFill/>
                </a:ln>
                <a:solidFill>
                  <a:srgbClr val="000000"/>
                </a:solidFill>
                <a:effectLst>
                  <a:glow rad="50800">
                    <a:schemeClr val="bg1">
                      <a:alpha val="71000"/>
                    </a:schemeClr>
                  </a:glow>
                </a:effectLst>
                <a:latin typeface="Arial" panose="020B0604020202020204" pitchFamily="34" charset="0"/>
              </a:rPr>
              <a:t>GREECE</a:t>
            </a:r>
            <a:endParaRPr kumimoji="0" lang="en-US" altLang="en-US" sz="550" b="0" i="0" u="none" strike="noStrike" cap="none" normalizeH="0" baseline="0" dirty="0">
              <a:ln>
                <a:noFill/>
              </a:ln>
              <a:solidFill>
                <a:schemeClr val="tx1"/>
              </a:solidFill>
              <a:effectLst>
                <a:glow rad="50800">
                  <a:schemeClr val="bg1">
                    <a:alpha val="71000"/>
                  </a:schemeClr>
                </a:glow>
              </a:effectLst>
              <a:latin typeface="Arial" panose="020B0604020202020204" pitchFamily="34" charset="0"/>
            </a:endParaRPr>
          </a:p>
        </p:txBody>
      </p:sp>
      <p:sp>
        <p:nvSpPr>
          <p:cNvPr id="137" name="Rectangle 34"/>
          <p:cNvSpPr>
            <a:spLocks noChangeArrowheads="1"/>
          </p:cNvSpPr>
          <p:nvPr/>
        </p:nvSpPr>
        <p:spPr bwMode="auto">
          <a:xfrm rot="21405889">
            <a:off x="7648729" y="3800849"/>
            <a:ext cx="11541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effectLst>
                  <a:glow rad="50800">
                    <a:schemeClr val="bg1"/>
                  </a:glow>
                </a:effectLst>
                <a:latin typeface="Arial" panose="020B0604020202020204" pitchFamily="34" charset="0"/>
              </a:rPr>
              <a:t>2.3</a:t>
            </a:r>
            <a:endParaRPr kumimoji="0" lang="en-US" altLang="en-US" sz="650" b="0" i="0" u="none" strike="noStrike" cap="none" normalizeH="0" baseline="0" dirty="0">
              <a:ln>
                <a:noFill/>
              </a:ln>
              <a:effectLst>
                <a:glow rad="50800">
                  <a:schemeClr val="bg1"/>
                </a:glow>
              </a:effectLst>
              <a:latin typeface="Arial" panose="020B0604020202020204" pitchFamily="34" charset="0"/>
            </a:endParaRPr>
          </a:p>
        </p:txBody>
      </p:sp>
      <p:sp>
        <p:nvSpPr>
          <p:cNvPr id="138" name="Rectangle 34"/>
          <p:cNvSpPr>
            <a:spLocks noChangeArrowheads="1"/>
          </p:cNvSpPr>
          <p:nvPr/>
        </p:nvSpPr>
        <p:spPr bwMode="auto">
          <a:xfrm rot="604569">
            <a:off x="6785232" y="3952704"/>
            <a:ext cx="11541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effectLst>
                  <a:glow rad="50800">
                    <a:schemeClr val="bg1"/>
                  </a:glow>
                </a:effectLst>
                <a:latin typeface="Arial" panose="020B0604020202020204" pitchFamily="34" charset="0"/>
              </a:rPr>
              <a:t>1.5</a:t>
            </a:r>
            <a:endParaRPr kumimoji="0" lang="en-US" altLang="en-US" sz="650" b="0" i="0" u="none" strike="noStrike" cap="none" normalizeH="0" baseline="0" dirty="0">
              <a:ln>
                <a:noFill/>
              </a:ln>
              <a:effectLst>
                <a:glow rad="50800">
                  <a:schemeClr val="bg1"/>
                </a:glow>
              </a:effectLst>
              <a:latin typeface="Arial" panose="020B0604020202020204" pitchFamily="34" charset="0"/>
            </a:endParaRPr>
          </a:p>
        </p:txBody>
      </p:sp>
      <p:sp>
        <p:nvSpPr>
          <p:cNvPr id="139" name="Rectangle 34"/>
          <p:cNvSpPr>
            <a:spLocks noChangeArrowheads="1"/>
          </p:cNvSpPr>
          <p:nvPr/>
        </p:nvSpPr>
        <p:spPr bwMode="auto">
          <a:xfrm rot="1320375">
            <a:off x="6419669" y="3877475"/>
            <a:ext cx="11541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effectLst>
                  <a:glow rad="50800">
                    <a:schemeClr val="bg1"/>
                  </a:glow>
                </a:effectLst>
                <a:latin typeface="Arial" panose="020B0604020202020204" pitchFamily="34" charset="0"/>
              </a:rPr>
              <a:t>3.0</a:t>
            </a:r>
            <a:endParaRPr kumimoji="0" lang="en-US" altLang="en-US" sz="650" b="0" i="0" u="none" strike="noStrike" cap="none" normalizeH="0" baseline="0" dirty="0">
              <a:ln>
                <a:noFill/>
              </a:ln>
              <a:effectLst>
                <a:glow rad="50800">
                  <a:schemeClr val="bg1"/>
                </a:glow>
              </a:effectLst>
              <a:latin typeface="Arial" panose="020B0604020202020204" pitchFamily="34" charset="0"/>
            </a:endParaRPr>
          </a:p>
        </p:txBody>
      </p:sp>
      <p:sp>
        <p:nvSpPr>
          <p:cNvPr id="140" name="Rectangle 34"/>
          <p:cNvSpPr>
            <a:spLocks noChangeArrowheads="1"/>
          </p:cNvSpPr>
          <p:nvPr/>
        </p:nvSpPr>
        <p:spPr bwMode="auto">
          <a:xfrm rot="773440">
            <a:off x="6289117" y="4159496"/>
            <a:ext cx="11541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effectLst>
                  <a:glow rad="50800">
                    <a:schemeClr val="bg1"/>
                  </a:glow>
                </a:effectLst>
                <a:latin typeface="Arial" panose="020B0604020202020204" pitchFamily="34" charset="0"/>
              </a:rPr>
              <a:t>5.5</a:t>
            </a:r>
            <a:endParaRPr kumimoji="0" lang="en-US" altLang="en-US" sz="650" b="0" i="0" u="none" strike="noStrike" cap="none" normalizeH="0" baseline="0" dirty="0">
              <a:ln>
                <a:noFill/>
              </a:ln>
              <a:effectLst>
                <a:glow rad="50800">
                  <a:schemeClr val="bg1"/>
                </a:glow>
              </a:effectLst>
              <a:latin typeface="Arial" panose="020B0604020202020204" pitchFamily="34" charset="0"/>
            </a:endParaRPr>
          </a:p>
        </p:txBody>
      </p:sp>
      <p:sp>
        <p:nvSpPr>
          <p:cNvPr id="141" name="Rectangle 34"/>
          <p:cNvSpPr>
            <a:spLocks noChangeArrowheads="1"/>
          </p:cNvSpPr>
          <p:nvPr/>
        </p:nvSpPr>
        <p:spPr bwMode="auto">
          <a:xfrm>
            <a:off x="5876241" y="4152285"/>
            <a:ext cx="11541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effectLst>
                  <a:glow rad="50800">
                    <a:schemeClr val="bg1"/>
                  </a:glow>
                </a:effectLst>
                <a:latin typeface="Arial" panose="020B0604020202020204" pitchFamily="34" charset="0"/>
              </a:rPr>
              <a:t>2.0</a:t>
            </a:r>
            <a:endParaRPr kumimoji="0" lang="en-US" altLang="en-US" sz="650" b="0" i="0" u="none" strike="noStrike" cap="none" normalizeH="0" baseline="0" dirty="0">
              <a:ln>
                <a:noFill/>
              </a:ln>
              <a:effectLst>
                <a:glow rad="50800">
                  <a:schemeClr val="bg1"/>
                </a:glow>
              </a:effectLst>
              <a:latin typeface="Arial" panose="020B0604020202020204" pitchFamily="34" charset="0"/>
            </a:endParaRPr>
          </a:p>
        </p:txBody>
      </p:sp>
      <p:sp>
        <p:nvSpPr>
          <p:cNvPr id="142" name="Rectangle 34"/>
          <p:cNvSpPr>
            <a:spLocks noChangeArrowheads="1"/>
          </p:cNvSpPr>
          <p:nvPr/>
        </p:nvSpPr>
        <p:spPr bwMode="auto">
          <a:xfrm>
            <a:off x="5678024" y="3444811"/>
            <a:ext cx="11541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effectLst>
                  <a:glow rad="50800">
                    <a:schemeClr val="bg1"/>
                  </a:glow>
                </a:effectLst>
                <a:latin typeface="Arial" panose="020B0604020202020204" pitchFamily="34" charset="0"/>
              </a:rPr>
              <a:t>1.9</a:t>
            </a:r>
            <a:endParaRPr kumimoji="0" lang="en-US" altLang="en-US" sz="650" b="0" i="0" u="none" strike="noStrike" cap="none" normalizeH="0" baseline="0" dirty="0">
              <a:ln>
                <a:noFill/>
              </a:ln>
              <a:effectLst>
                <a:glow rad="50800">
                  <a:schemeClr val="bg1"/>
                </a:glow>
              </a:effectLst>
              <a:latin typeface="Arial" panose="020B0604020202020204" pitchFamily="34" charset="0"/>
            </a:endParaRPr>
          </a:p>
        </p:txBody>
      </p:sp>
      <p:sp>
        <p:nvSpPr>
          <p:cNvPr id="143" name="Rectangle 34"/>
          <p:cNvSpPr>
            <a:spLocks noChangeArrowheads="1"/>
          </p:cNvSpPr>
          <p:nvPr/>
        </p:nvSpPr>
        <p:spPr bwMode="auto">
          <a:xfrm>
            <a:off x="5805253" y="3109884"/>
            <a:ext cx="11541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effectLst>
                  <a:glow rad="50800">
                    <a:schemeClr val="bg1"/>
                  </a:glow>
                </a:effectLst>
                <a:latin typeface="Arial" panose="020B0604020202020204" pitchFamily="34" charset="0"/>
              </a:rPr>
              <a:t>2.0</a:t>
            </a:r>
            <a:endParaRPr kumimoji="0" lang="en-US" altLang="en-US" sz="650" b="0" i="0" u="none" strike="noStrike" cap="none" normalizeH="0" baseline="0" dirty="0">
              <a:ln>
                <a:noFill/>
              </a:ln>
              <a:effectLst>
                <a:glow rad="50800">
                  <a:schemeClr val="bg1"/>
                </a:glow>
              </a:effectLst>
              <a:latin typeface="Arial" panose="020B0604020202020204" pitchFamily="34" charset="0"/>
            </a:endParaRPr>
          </a:p>
        </p:txBody>
      </p:sp>
      <p:sp>
        <p:nvSpPr>
          <p:cNvPr id="144" name="Rectangle 34"/>
          <p:cNvSpPr>
            <a:spLocks noChangeArrowheads="1"/>
          </p:cNvSpPr>
          <p:nvPr/>
        </p:nvSpPr>
        <p:spPr bwMode="auto">
          <a:xfrm rot="782655">
            <a:off x="5494609" y="3663935"/>
            <a:ext cx="11541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effectLst>
                  <a:glow rad="50800">
                    <a:schemeClr val="bg1"/>
                  </a:glow>
                </a:effectLst>
                <a:latin typeface="Arial" panose="020B0604020202020204" pitchFamily="34" charset="0"/>
              </a:rPr>
              <a:t>1.9</a:t>
            </a:r>
            <a:endParaRPr kumimoji="0" lang="en-US" altLang="en-US" sz="650" b="0" i="0" u="none" strike="noStrike" cap="none" normalizeH="0" baseline="0" dirty="0">
              <a:ln>
                <a:noFill/>
              </a:ln>
              <a:effectLst>
                <a:glow rad="50800">
                  <a:schemeClr val="bg1"/>
                </a:glow>
              </a:effectLst>
              <a:latin typeface="Arial" panose="020B0604020202020204" pitchFamily="34" charset="0"/>
            </a:endParaRPr>
          </a:p>
        </p:txBody>
      </p:sp>
      <p:sp>
        <p:nvSpPr>
          <p:cNvPr id="145" name="Rectangle 34"/>
          <p:cNvSpPr>
            <a:spLocks noChangeArrowheads="1"/>
          </p:cNvSpPr>
          <p:nvPr/>
        </p:nvSpPr>
        <p:spPr bwMode="auto">
          <a:xfrm rot="782655">
            <a:off x="5598376" y="3810953"/>
            <a:ext cx="11541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effectLst>
                  <a:glow rad="50800">
                    <a:schemeClr val="bg1"/>
                  </a:glow>
                </a:effectLst>
                <a:latin typeface="Arial" panose="020B0604020202020204" pitchFamily="34" charset="0"/>
              </a:rPr>
              <a:t>3.3</a:t>
            </a:r>
            <a:endParaRPr kumimoji="0" lang="en-US" altLang="en-US" sz="650" b="0" i="0" u="none" strike="noStrike" cap="none" normalizeH="0" baseline="0" dirty="0">
              <a:ln>
                <a:noFill/>
              </a:ln>
              <a:effectLst>
                <a:glow rad="50800">
                  <a:schemeClr val="bg1"/>
                </a:glow>
              </a:effectLst>
              <a:latin typeface="Arial" panose="020B0604020202020204" pitchFamily="34" charset="0"/>
            </a:endParaRPr>
          </a:p>
        </p:txBody>
      </p:sp>
      <p:sp>
        <p:nvSpPr>
          <p:cNvPr id="146" name="Rectangle 34"/>
          <p:cNvSpPr>
            <a:spLocks noChangeArrowheads="1"/>
          </p:cNvSpPr>
          <p:nvPr/>
        </p:nvSpPr>
        <p:spPr bwMode="auto">
          <a:xfrm>
            <a:off x="4967872" y="3990302"/>
            <a:ext cx="11541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effectLst>
                  <a:glow rad="50800">
                    <a:schemeClr val="bg1"/>
                  </a:glow>
                </a:effectLst>
                <a:latin typeface="Arial" panose="020B0604020202020204" pitchFamily="34" charset="0"/>
              </a:rPr>
              <a:t>1.0</a:t>
            </a:r>
            <a:endParaRPr kumimoji="0" lang="en-US" altLang="en-US" sz="650" b="0" i="0" u="none" strike="noStrike" cap="none" normalizeH="0" baseline="0" dirty="0">
              <a:ln>
                <a:noFill/>
              </a:ln>
              <a:effectLst>
                <a:glow rad="50800">
                  <a:schemeClr val="bg1"/>
                </a:glow>
              </a:effectLst>
              <a:latin typeface="Arial" panose="020B0604020202020204" pitchFamily="34" charset="0"/>
            </a:endParaRPr>
          </a:p>
        </p:txBody>
      </p:sp>
      <p:sp>
        <p:nvSpPr>
          <p:cNvPr id="147" name="Rectangle 34"/>
          <p:cNvSpPr>
            <a:spLocks noChangeArrowheads="1"/>
          </p:cNvSpPr>
          <p:nvPr/>
        </p:nvSpPr>
        <p:spPr bwMode="auto">
          <a:xfrm>
            <a:off x="5394853" y="4063090"/>
            <a:ext cx="11541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effectLst>
                  <a:glow rad="50800">
                    <a:schemeClr val="bg1"/>
                  </a:glow>
                </a:effectLst>
                <a:latin typeface="Arial" panose="020B0604020202020204" pitchFamily="34" charset="0"/>
              </a:rPr>
              <a:t>2.9</a:t>
            </a:r>
            <a:endParaRPr kumimoji="0" lang="en-US" altLang="en-US" sz="650" b="0" i="0" u="none" strike="noStrike" cap="none" normalizeH="0" baseline="0" dirty="0">
              <a:ln>
                <a:noFill/>
              </a:ln>
              <a:effectLst>
                <a:glow rad="50800">
                  <a:schemeClr val="bg1"/>
                </a:glow>
              </a:effectLst>
              <a:latin typeface="Arial" panose="020B0604020202020204" pitchFamily="34" charset="0"/>
            </a:endParaRPr>
          </a:p>
        </p:txBody>
      </p:sp>
      <p:sp>
        <p:nvSpPr>
          <p:cNvPr id="148" name="Rectangle 34"/>
          <p:cNvSpPr>
            <a:spLocks noChangeArrowheads="1"/>
          </p:cNvSpPr>
          <p:nvPr/>
        </p:nvSpPr>
        <p:spPr bwMode="auto">
          <a:xfrm rot="517936">
            <a:off x="6328804" y="2999138"/>
            <a:ext cx="11541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effectLst>
                  <a:glow rad="50800">
                    <a:schemeClr val="bg1"/>
                  </a:glow>
                </a:effectLst>
                <a:latin typeface="Arial" panose="020B0604020202020204" pitchFamily="34" charset="0"/>
              </a:rPr>
              <a:t>0.2</a:t>
            </a:r>
            <a:endParaRPr kumimoji="0" lang="en-US" altLang="en-US" sz="650" b="0" i="0" u="none" strike="noStrike" cap="none" normalizeH="0" baseline="0" dirty="0">
              <a:ln>
                <a:noFill/>
              </a:ln>
              <a:effectLst>
                <a:glow rad="50800">
                  <a:schemeClr val="bg1"/>
                </a:glow>
              </a:effectLst>
              <a:latin typeface="Arial" panose="020B0604020202020204" pitchFamily="34" charset="0"/>
            </a:endParaRPr>
          </a:p>
        </p:txBody>
      </p:sp>
      <p:sp>
        <p:nvSpPr>
          <p:cNvPr id="149" name="Rectangle 34"/>
          <p:cNvSpPr>
            <a:spLocks noChangeArrowheads="1"/>
          </p:cNvSpPr>
          <p:nvPr/>
        </p:nvSpPr>
        <p:spPr bwMode="auto">
          <a:xfrm rot="517936">
            <a:off x="6885431" y="2912260"/>
            <a:ext cx="11541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effectLst>
                  <a:glow rad="50800">
                    <a:schemeClr val="bg1"/>
                  </a:glow>
                </a:effectLst>
                <a:latin typeface="Arial" panose="020B0604020202020204" pitchFamily="34" charset="0"/>
              </a:rPr>
              <a:t>0.2</a:t>
            </a:r>
            <a:endParaRPr kumimoji="0" lang="en-US" altLang="en-US" sz="650" b="0" i="0" u="none" strike="noStrike" cap="none" normalizeH="0" baseline="0" dirty="0">
              <a:ln>
                <a:noFill/>
              </a:ln>
              <a:effectLst>
                <a:glow rad="50800">
                  <a:schemeClr val="bg1"/>
                </a:glow>
              </a:effectLst>
              <a:latin typeface="Arial" panose="020B0604020202020204" pitchFamily="34" charset="0"/>
            </a:endParaRPr>
          </a:p>
        </p:txBody>
      </p:sp>
      <p:sp>
        <p:nvSpPr>
          <p:cNvPr id="150" name="Rectangle 48"/>
          <p:cNvSpPr>
            <a:spLocks noChangeArrowheads="1"/>
          </p:cNvSpPr>
          <p:nvPr/>
        </p:nvSpPr>
        <p:spPr bwMode="auto">
          <a:xfrm rot="17892479">
            <a:off x="6032549" y="2719396"/>
            <a:ext cx="49372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00" b="1" i="1" dirty="0">
                <a:solidFill>
                  <a:srgbClr val="00AEEF"/>
                </a:solidFill>
              </a:rPr>
              <a:t>Baltic Sea</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51" name="Rectangle 146"/>
          <p:cNvSpPr>
            <a:spLocks noChangeArrowheads="1"/>
          </p:cNvSpPr>
          <p:nvPr/>
        </p:nvSpPr>
        <p:spPr bwMode="auto">
          <a:xfrm>
            <a:off x="1738511" y="5843830"/>
            <a:ext cx="12503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Arial" panose="020B0604020202020204" pitchFamily="34" charset="0"/>
              </a:rPr>
              <a:t>2.9</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52" name="Rectangle 45"/>
          <p:cNvSpPr>
            <a:spLocks noChangeArrowheads="1"/>
          </p:cNvSpPr>
          <p:nvPr/>
        </p:nvSpPr>
        <p:spPr bwMode="auto">
          <a:xfrm>
            <a:off x="7240956" y="6227331"/>
            <a:ext cx="2885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a:ln>
                  <a:noFill/>
                </a:ln>
                <a:solidFill>
                  <a:srgbClr val="000000"/>
                </a:solidFill>
                <a:effectLst/>
                <a:latin typeface="+mj-lt"/>
              </a:rPr>
              <a:t>0</a:t>
            </a:r>
            <a:endParaRPr kumimoji="0" lang="en-US" altLang="en-US" sz="400" b="1" i="0" u="none" strike="noStrike" cap="none" normalizeH="0" baseline="0" dirty="0">
              <a:ln>
                <a:noFill/>
              </a:ln>
              <a:solidFill>
                <a:schemeClr val="tx1"/>
              </a:solidFill>
              <a:effectLst/>
              <a:latin typeface="+mj-lt"/>
            </a:endParaRPr>
          </a:p>
        </p:txBody>
      </p:sp>
      <p:sp>
        <p:nvSpPr>
          <p:cNvPr id="153" name="Rectangle 46"/>
          <p:cNvSpPr>
            <a:spLocks noChangeArrowheads="1"/>
          </p:cNvSpPr>
          <p:nvPr/>
        </p:nvSpPr>
        <p:spPr bwMode="auto">
          <a:xfrm>
            <a:off x="7369892" y="6362904"/>
            <a:ext cx="8656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a:ln>
                  <a:noFill/>
                </a:ln>
                <a:solidFill>
                  <a:srgbClr val="000000"/>
                </a:solidFill>
                <a:effectLst/>
                <a:latin typeface="+mj-lt"/>
              </a:rPr>
              <a:t>200</a:t>
            </a:r>
            <a:endParaRPr kumimoji="0" lang="en-US" altLang="en-US" sz="400" b="1" i="0" u="none" strike="noStrike" cap="none" normalizeH="0" baseline="0" dirty="0">
              <a:ln>
                <a:noFill/>
              </a:ln>
              <a:solidFill>
                <a:schemeClr val="tx1"/>
              </a:solidFill>
              <a:effectLst/>
              <a:latin typeface="+mj-lt"/>
            </a:endParaRPr>
          </a:p>
        </p:txBody>
      </p:sp>
      <p:sp>
        <p:nvSpPr>
          <p:cNvPr id="154" name="Rectangle 47"/>
          <p:cNvSpPr>
            <a:spLocks noChangeArrowheads="1"/>
          </p:cNvSpPr>
          <p:nvPr/>
        </p:nvSpPr>
        <p:spPr bwMode="auto">
          <a:xfrm>
            <a:off x="7530064" y="6362904"/>
            <a:ext cx="36708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a:ln>
                  <a:noFill/>
                </a:ln>
                <a:solidFill>
                  <a:srgbClr val="000000"/>
                </a:solidFill>
                <a:effectLst/>
                <a:latin typeface="+mj-lt"/>
              </a:rPr>
              <a:t>400 Kilometers</a:t>
            </a:r>
            <a:endParaRPr kumimoji="0" lang="en-US" altLang="en-US" sz="400" b="1" i="0" u="none" strike="noStrike" cap="none" normalizeH="0" baseline="0" dirty="0">
              <a:ln>
                <a:noFill/>
              </a:ln>
              <a:solidFill>
                <a:schemeClr val="tx1"/>
              </a:solidFill>
              <a:effectLst/>
              <a:latin typeface="+mj-lt"/>
            </a:endParaRPr>
          </a:p>
        </p:txBody>
      </p:sp>
      <p:sp>
        <p:nvSpPr>
          <p:cNvPr id="155" name="Rectangle 48"/>
          <p:cNvSpPr>
            <a:spLocks noChangeArrowheads="1"/>
          </p:cNvSpPr>
          <p:nvPr/>
        </p:nvSpPr>
        <p:spPr bwMode="auto">
          <a:xfrm>
            <a:off x="7461404" y="6227331"/>
            <a:ext cx="8656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a:ln>
                  <a:noFill/>
                </a:ln>
                <a:solidFill>
                  <a:srgbClr val="000000"/>
                </a:solidFill>
                <a:effectLst/>
                <a:latin typeface="+mj-lt"/>
              </a:rPr>
              <a:t>200</a:t>
            </a:r>
            <a:endParaRPr kumimoji="0" lang="en-US" altLang="en-US" sz="400" b="1" i="0" u="none" strike="noStrike" cap="none" normalizeH="0" baseline="0" dirty="0">
              <a:ln>
                <a:noFill/>
              </a:ln>
              <a:solidFill>
                <a:schemeClr val="tx1"/>
              </a:solidFill>
              <a:effectLst/>
              <a:latin typeface="+mj-lt"/>
            </a:endParaRPr>
          </a:p>
        </p:txBody>
      </p:sp>
      <p:sp>
        <p:nvSpPr>
          <p:cNvPr id="156" name="Rectangle 49"/>
          <p:cNvSpPr>
            <a:spLocks noChangeArrowheads="1"/>
          </p:cNvSpPr>
          <p:nvPr/>
        </p:nvSpPr>
        <p:spPr bwMode="auto">
          <a:xfrm>
            <a:off x="7718934" y="6227331"/>
            <a:ext cx="23083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a:ln>
                  <a:noFill/>
                </a:ln>
                <a:solidFill>
                  <a:srgbClr val="000000"/>
                </a:solidFill>
                <a:effectLst/>
                <a:latin typeface="+mj-lt"/>
              </a:rPr>
              <a:t>400 Miles</a:t>
            </a:r>
            <a:endParaRPr kumimoji="0" lang="en-US" altLang="en-US" sz="400" b="1" i="0" u="none" strike="noStrike" cap="none" normalizeH="0" baseline="0" dirty="0">
              <a:ln>
                <a:noFill/>
              </a:ln>
              <a:solidFill>
                <a:schemeClr val="tx1"/>
              </a:solidFill>
              <a:effectLst/>
              <a:latin typeface="+mj-lt"/>
            </a:endParaRPr>
          </a:p>
        </p:txBody>
      </p:sp>
      <p:sp>
        <p:nvSpPr>
          <p:cNvPr id="157" name="Rectangle 45"/>
          <p:cNvSpPr>
            <a:spLocks noChangeArrowheads="1"/>
          </p:cNvSpPr>
          <p:nvPr/>
        </p:nvSpPr>
        <p:spPr bwMode="auto">
          <a:xfrm>
            <a:off x="7240956" y="6362904"/>
            <a:ext cx="2885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a:ln>
                  <a:noFill/>
                </a:ln>
                <a:solidFill>
                  <a:srgbClr val="000000"/>
                </a:solidFill>
                <a:effectLst/>
                <a:latin typeface="+mj-lt"/>
              </a:rPr>
              <a:t>0</a:t>
            </a:r>
            <a:endParaRPr kumimoji="0" lang="en-US" altLang="en-US" sz="400" b="1"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33276746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229601" cy="1097279"/>
          </a:xfrm>
        </p:spPr>
        <p:txBody>
          <a:bodyPr/>
          <a:lstStyle/>
          <a:p>
            <a:r>
              <a:rPr lang="en-US" sz="3400" dirty="0"/>
              <a:t>7.4.1 Ethnic Cleansing and Genocide Past and Present </a:t>
            </a:r>
            <a:r>
              <a:rPr lang="en-US" sz="2000" b="0" dirty="0"/>
              <a:t>(4 of 5)</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199" y="1556326"/>
            <a:ext cx="8556170" cy="706814"/>
          </a:xfrm>
        </p:spPr>
        <p:txBody>
          <a:bodyPr/>
          <a:lstStyle/>
          <a:p>
            <a:pPr marL="432" indent="0">
              <a:buNone/>
            </a:pPr>
            <a:r>
              <a:rPr lang="en-US" sz="2200" b="1" dirty="0"/>
              <a:t>Figure 7-50: </a:t>
            </a:r>
            <a:r>
              <a:rPr lang="en-US" sz="2200" dirty="0"/>
              <a:t>Ethnically cleansed Rohingya are forced to migrate to Bangladesh.</a:t>
            </a:r>
          </a:p>
        </p:txBody>
      </p:sp>
      <p:pic>
        <p:nvPicPr>
          <p:cNvPr id="4" name="Picture 3" descr="A group of Rohingya forced to migrate to Bangladesh during Ethnic cleansing.">
            <a:extLst>
              <a:ext uri="{FF2B5EF4-FFF2-40B4-BE49-F238E27FC236}">
                <a16:creationId xmlns:a16="http://schemas.microsoft.com/office/drawing/2014/main" id="{F457BFBC-033E-4113-8489-7E0AD78F1CD9}"/>
              </a:ext>
            </a:extLst>
          </p:cNvPr>
          <p:cNvPicPr>
            <a:picLocks noChangeAspect="1"/>
          </p:cNvPicPr>
          <p:nvPr/>
        </p:nvPicPr>
        <p:blipFill>
          <a:blip r:embed="rId2"/>
          <a:stretch>
            <a:fillRect/>
          </a:stretch>
        </p:blipFill>
        <p:spPr>
          <a:xfrm>
            <a:off x="1683137" y="2407111"/>
            <a:ext cx="5777726" cy="3861884"/>
          </a:xfrm>
          <a:prstGeom prst="rect">
            <a:avLst/>
          </a:prstGeom>
        </p:spPr>
      </p:pic>
    </p:spTree>
    <p:extLst>
      <p:ext uri="{BB962C8B-B14F-4D97-AF65-F5344CB8AC3E}">
        <p14:creationId xmlns:p14="http://schemas.microsoft.com/office/powerpoint/2010/main" val="634819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N" dirty="0"/>
              <a:t>7.1.1 Ethnicities and Geography </a:t>
            </a:r>
            <a:r>
              <a:rPr lang="en-IN" sz="2000" b="0" dirty="0"/>
              <a:t>(3 of 3)</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6"/>
            <a:ext cx="8229600" cy="1026854"/>
          </a:xfrm>
        </p:spPr>
        <p:txBody>
          <a:bodyPr/>
          <a:lstStyle/>
          <a:p>
            <a:pPr marL="432" indent="0">
              <a:buNone/>
            </a:pPr>
            <a:r>
              <a:rPr lang="en-US" altLang="en-US" sz="2200" b="1" dirty="0"/>
              <a:t>Figure 7-2: </a:t>
            </a:r>
            <a:r>
              <a:rPr lang="en-US" sz="2200" dirty="0"/>
              <a:t>Trevor Noah is the product of a mother of South African nationality, black race, and Xhosa ethnicity and a father of Swiss nationality, white race, and Swiss German ethnicity.</a:t>
            </a:r>
          </a:p>
        </p:txBody>
      </p:sp>
      <p:pic>
        <p:nvPicPr>
          <p:cNvPr id="4" name="Picture 3" descr="Trevor Noah performs onscreen. ">
            <a:extLst>
              <a:ext uri="{FF2B5EF4-FFF2-40B4-BE49-F238E27FC236}">
                <a16:creationId xmlns:a16="http://schemas.microsoft.com/office/drawing/2014/main" id="{C8633306-06DC-4492-8B10-F5F88F28EBF9}"/>
              </a:ext>
            </a:extLst>
          </p:cNvPr>
          <p:cNvPicPr>
            <a:picLocks noChangeAspect="1"/>
          </p:cNvPicPr>
          <p:nvPr/>
        </p:nvPicPr>
        <p:blipFill>
          <a:blip r:embed="rId2"/>
          <a:stretch>
            <a:fillRect/>
          </a:stretch>
        </p:blipFill>
        <p:spPr>
          <a:xfrm>
            <a:off x="1508507" y="2706058"/>
            <a:ext cx="6126985" cy="3649933"/>
          </a:xfrm>
          <a:prstGeom prst="rect">
            <a:avLst/>
          </a:prstGeom>
        </p:spPr>
      </p:pic>
    </p:spTree>
    <p:extLst>
      <p:ext uri="{BB962C8B-B14F-4D97-AF65-F5344CB8AC3E}">
        <p14:creationId xmlns:p14="http://schemas.microsoft.com/office/powerpoint/2010/main" val="35164707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229601" cy="1097279"/>
          </a:xfrm>
        </p:spPr>
        <p:txBody>
          <a:bodyPr/>
          <a:lstStyle/>
          <a:p>
            <a:r>
              <a:rPr lang="en-US" sz="3400" dirty="0"/>
              <a:t>7.4.1 Ethnic Cleansing and Genocide Past and Present </a:t>
            </a:r>
            <a:r>
              <a:rPr lang="en-US" sz="2000" b="0" dirty="0"/>
              <a:t>(5 of 5)</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199" y="1556326"/>
            <a:ext cx="8556170" cy="718244"/>
          </a:xfrm>
        </p:spPr>
        <p:txBody>
          <a:bodyPr/>
          <a:lstStyle/>
          <a:p>
            <a:pPr marL="432" indent="0">
              <a:buNone/>
            </a:pPr>
            <a:r>
              <a:rPr lang="en-US" sz="2200" b="1" dirty="0"/>
              <a:t>Figure 7-51: </a:t>
            </a:r>
            <a:r>
              <a:rPr lang="en-US" sz="2200" dirty="0"/>
              <a:t>Bangladesh, Pakistan, and Saudi Arabia are the three countries to which ethnically cleansed Rohingya have fled.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864" y="2314566"/>
            <a:ext cx="6748272" cy="4061460"/>
          </a:xfrm>
          <a:prstGeom prst="rect">
            <a:avLst/>
          </a:prstGeom>
        </p:spPr>
      </p:pic>
      <p:sp>
        <p:nvSpPr>
          <p:cNvPr id="9" name="Rectangle 5"/>
          <p:cNvSpPr>
            <a:spLocks noChangeArrowheads="1"/>
          </p:cNvSpPr>
          <p:nvPr/>
        </p:nvSpPr>
        <p:spPr bwMode="auto">
          <a:xfrm>
            <a:off x="3100682" y="4120818"/>
            <a:ext cx="4760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a:ln>
                  <a:noFill/>
                </a:ln>
                <a:solidFill>
                  <a:srgbClr val="00AEEF"/>
                </a:solidFill>
                <a:effectLst/>
                <a:latin typeface="+mj-lt"/>
              </a:rPr>
              <a:t>Arabian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a:ln>
                  <a:noFill/>
                </a:ln>
                <a:solidFill>
                  <a:srgbClr val="00AEEF"/>
                </a:solidFill>
                <a:effectLst/>
                <a:latin typeface="+mj-lt"/>
              </a:rPr>
              <a:t>Sea</a:t>
            </a:r>
            <a:endParaRPr kumimoji="0" lang="en-US" altLang="en-US" sz="2400" b="1" i="0" u="none" strike="noStrike" cap="none" normalizeH="0" baseline="0" dirty="0">
              <a:ln>
                <a:noFill/>
              </a:ln>
              <a:solidFill>
                <a:schemeClr val="tx1"/>
              </a:solidFill>
              <a:effectLst/>
              <a:latin typeface="+mj-lt"/>
            </a:endParaRPr>
          </a:p>
        </p:txBody>
      </p:sp>
      <p:sp>
        <p:nvSpPr>
          <p:cNvPr id="13" name="Rectangle 9"/>
          <p:cNvSpPr>
            <a:spLocks noChangeArrowheads="1"/>
          </p:cNvSpPr>
          <p:nvPr/>
        </p:nvSpPr>
        <p:spPr bwMode="auto">
          <a:xfrm>
            <a:off x="6746195" y="4149294"/>
            <a:ext cx="3638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a:ln>
                  <a:noFill/>
                </a:ln>
                <a:solidFill>
                  <a:srgbClr val="00AEEF"/>
                </a:solidFill>
                <a:effectLst/>
                <a:latin typeface="+mj-lt"/>
              </a:rPr>
              <a:t>South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a:ln>
                  <a:noFill/>
                </a:ln>
                <a:solidFill>
                  <a:srgbClr val="00AEEF"/>
                </a:solidFill>
                <a:effectLst/>
                <a:latin typeface="+mj-lt"/>
              </a:rPr>
              <a:t>China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a:ln>
                  <a:noFill/>
                </a:ln>
                <a:solidFill>
                  <a:srgbClr val="00AEEF"/>
                </a:solidFill>
                <a:effectLst/>
                <a:latin typeface="+mj-lt"/>
              </a:rPr>
              <a:t>Sea</a:t>
            </a:r>
            <a:endParaRPr kumimoji="0" lang="en-US" altLang="en-US" sz="2400" b="1" i="0" u="none" strike="noStrike" cap="none" normalizeH="0" baseline="0" dirty="0">
              <a:ln>
                <a:noFill/>
              </a:ln>
              <a:solidFill>
                <a:schemeClr val="tx1"/>
              </a:solidFill>
              <a:effectLst/>
              <a:latin typeface="+mj-lt"/>
            </a:endParaRPr>
          </a:p>
        </p:txBody>
      </p:sp>
      <p:sp>
        <p:nvSpPr>
          <p:cNvPr id="16" name="Rectangle 12"/>
          <p:cNvSpPr>
            <a:spLocks noChangeArrowheads="1"/>
          </p:cNvSpPr>
          <p:nvPr/>
        </p:nvSpPr>
        <p:spPr bwMode="auto">
          <a:xfrm>
            <a:off x="3984179" y="5748006"/>
            <a:ext cx="10371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a:ln>
                  <a:noFill/>
                </a:ln>
                <a:solidFill>
                  <a:srgbClr val="00AEEF"/>
                </a:solidFill>
                <a:effectLst/>
                <a:latin typeface="+mj-lt"/>
              </a:rPr>
              <a:t>INDIAN OCEAN</a:t>
            </a:r>
            <a:endParaRPr kumimoji="0" lang="en-US" altLang="en-US" sz="2400" b="1" i="0" u="none" strike="noStrike" cap="none" normalizeH="0" baseline="0" dirty="0">
              <a:ln>
                <a:noFill/>
              </a:ln>
              <a:solidFill>
                <a:schemeClr val="tx1"/>
              </a:solidFill>
              <a:effectLst/>
              <a:latin typeface="+mj-lt"/>
            </a:endParaRPr>
          </a:p>
        </p:txBody>
      </p:sp>
      <p:sp>
        <p:nvSpPr>
          <p:cNvPr id="17" name="Rectangle 13"/>
          <p:cNvSpPr>
            <a:spLocks noChangeArrowheads="1"/>
          </p:cNvSpPr>
          <p:nvPr/>
        </p:nvSpPr>
        <p:spPr bwMode="auto">
          <a:xfrm>
            <a:off x="4911676" y="4185906"/>
            <a:ext cx="4969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err="1">
                <a:ln>
                  <a:noFill/>
                </a:ln>
                <a:solidFill>
                  <a:srgbClr val="000000"/>
                </a:solidFill>
                <a:effectLst>
                  <a:glow rad="50800">
                    <a:schemeClr val="bg1">
                      <a:alpha val="67000"/>
                    </a:schemeClr>
                  </a:glow>
                </a:effectLst>
                <a:latin typeface="+mj-lt"/>
              </a:rPr>
              <a:t>Rakhine</a:t>
            </a:r>
            <a:endParaRPr kumimoji="0" lang="en-US" altLang="en-US" sz="2400" b="1" i="0" u="none" strike="noStrike" cap="none" normalizeH="0" baseline="0" dirty="0">
              <a:ln>
                <a:noFill/>
              </a:ln>
              <a:solidFill>
                <a:schemeClr val="tx1"/>
              </a:solidFill>
              <a:effectLst>
                <a:glow rad="50800">
                  <a:schemeClr val="bg1">
                    <a:alpha val="67000"/>
                  </a:schemeClr>
                </a:glow>
              </a:effectLst>
              <a:latin typeface="+mj-lt"/>
            </a:endParaRPr>
          </a:p>
        </p:txBody>
      </p:sp>
      <p:sp>
        <p:nvSpPr>
          <p:cNvPr id="18" name="Rectangle 14"/>
          <p:cNvSpPr>
            <a:spLocks noChangeArrowheads="1"/>
          </p:cNvSpPr>
          <p:nvPr/>
        </p:nvSpPr>
        <p:spPr bwMode="auto">
          <a:xfrm>
            <a:off x="6168678" y="2790593"/>
            <a:ext cx="40716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808285"/>
                </a:solidFill>
                <a:effectLst>
                  <a:glow rad="50800">
                    <a:schemeClr val="bg1">
                      <a:alpha val="67000"/>
                    </a:schemeClr>
                  </a:glow>
                </a:effectLst>
                <a:latin typeface="+mj-lt"/>
              </a:rPr>
              <a:t>CHINA</a:t>
            </a:r>
            <a:endParaRPr kumimoji="0" lang="en-US" altLang="en-US" sz="2400" b="1" i="0" u="none" strike="noStrike" cap="none" normalizeH="0" baseline="0" dirty="0">
              <a:ln>
                <a:noFill/>
              </a:ln>
              <a:solidFill>
                <a:schemeClr val="tx1"/>
              </a:solidFill>
              <a:effectLst>
                <a:glow rad="50800">
                  <a:schemeClr val="bg1">
                    <a:alpha val="67000"/>
                  </a:schemeClr>
                </a:glow>
              </a:effectLst>
              <a:latin typeface="+mj-lt"/>
            </a:endParaRPr>
          </a:p>
        </p:txBody>
      </p:sp>
      <p:sp>
        <p:nvSpPr>
          <p:cNvPr id="19" name="Rectangle 15"/>
          <p:cNvSpPr>
            <a:spLocks noChangeArrowheads="1"/>
          </p:cNvSpPr>
          <p:nvPr/>
        </p:nvSpPr>
        <p:spPr bwMode="auto">
          <a:xfrm>
            <a:off x="2617342" y="2843476"/>
            <a:ext cx="314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808285"/>
                </a:solidFill>
                <a:effectLst>
                  <a:glow rad="50800">
                    <a:schemeClr val="bg1">
                      <a:alpha val="67000"/>
                    </a:schemeClr>
                  </a:glow>
                </a:effectLst>
                <a:latin typeface="+mj-lt"/>
              </a:rPr>
              <a:t>IRAN</a:t>
            </a:r>
            <a:endParaRPr kumimoji="0" lang="en-US" altLang="en-US" sz="2400" b="1" i="0" u="none" strike="noStrike" cap="none" normalizeH="0" baseline="0">
              <a:ln>
                <a:noFill/>
              </a:ln>
              <a:solidFill>
                <a:schemeClr val="tx1"/>
              </a:solidFill>
              <a:effectLst>
                <a:glow rad="50800">
                  <a:schemeClr val="bg1">
                    <a:alpha val="67000"/>
                  </a:schemeClr>
                </a:glow>
              </a:effectLst>
              <a:latin typeface="+mj-lt"/>
            </a:endParaRPr>
          </a:p>
        </p:txBody>
      </p:sp>
      <p:sp>
        <p:nvSpPr>
          <p:cNvPr id="20" name="Rectangle 16"/>
          <p:cNvSpPr>
            <a:spLocks noChangeArrowheads="1"/>
          </p:cNvSpPr>
          <p:nvPr/>
        </p:nvSpPr>
        <p:spPr bwMode="auto">
          <a:xfrm>
            <a:off x="1844428" y="2969583"/>
            <a:ext cx="32060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808285"/>
                </a:solidFill>
                <a:effectLst>
                  <a:glow rad="50800">
                    <a:schemeClr val="bg1">
                      <a:alpha val="67000"/>
                    </a:schemeClr>
                  </a:glow>
                </a:effectLst>
                <a:latin typeface="+mj-lt"/>
              </a:rPr>
              <a:t>IRAQ</a:t>
            </a:r>
            <a:endParaRPr kumimoji="0" lang="en-US" altLang="en-US" sz="2400" b="1" i="0" u="none" strike="noStrike" cap="none" normalizeH="0" baseline="0">
              <a:ln>
                <a:noFill/>
              </a:ln>
              <a:solidFill>
                <a:schemeClr val="tx1"/>
              </a:solidFill>
              <a:effectLst>
                <a:glow rad="50800">
                  <a:schemeClr val="bg1">
                    <a:alpha val="67000"/>
                  </a:schemeClr>
                </a:glow>
              </a:effectLst>
              <a:latin typeface="+mj-lt"/>
            </a:endParaRPr>
          </a:p>
        </p:txBody>
      </p:sp>
      <p:sp>
        <p:nvSpPr>
          <p:cNvPr id="23" name="Rectangle 19"/>
          <p:cNvSpPr>
            <a:spLocks noChangeArrowheads="1"/>
          </p:cNvSpPr>
          <p:nvPr/>
        </p:nvSpPr>
        <p:spPr bwMode="auto">
          <a:xfrm>
            <a:off x="1927266" y="3751652"/>
            <a:ext cx="41678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glow rad="50800">
                    <a:schemeClr val="bg1">
                      <a:alpha val="67000"/>
                    </a:schemeClr>
                  </a:glow>
                </a:effectLst>
                <a:latin typeface="+mj-lt"/>
              </a:rPr>
              <a:t>200,000</a:t>
            </a:r>
            <a:endParaRPr kumimoji="0" lang="en-US" altLang="en-US" sz="900" b="1" i="0" u="none" strike="noStrike" cap="none" normalizeH="0" baseline="0" dirty="0">
              <a:ln>
                <a:noFill/>
              </a:ln>
              <a:solidFill>
                <a:schemeClr val="tx1"/>
              </a:solidFill>
              <a:effectLst>
                <a:glow rad="50800">
                  <a:schemeClr val="bg1">
                    <a:alpha val="67000"/>
                  </a:schemeClr>
                </a:glow>
              </a:effectLst>
              <a:latin typeface="+mj-lt"/>
            </a:endParaRPr>
          </a:p>
        </p:txBody>
      </p:sp>
      <p:sp>
        <p:nvSpPr>
          <p:cNvPr id="24" name="Rectangle 20"/>
          <p:cNvSpPr>
            <a:spLocks noChangeArrowheads="1"/>
          </p:cNvSpPr>
          <p:nvPr/>
        </p:nvSpPr>
        <p:spPr bwMode="auto">
          <a:xfrm>
            <a:off x="3622130" y="3207560"/>
            <a:ext cx="41678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glow rad="50800">
                    <a:schemeClr val="bg1">
                      <a:alpha val="67000"/>
                    </a:schemeClr>
                  </a:glow>
                </a:effectLst>
                <a:latin typeface="+mj-lt"/>
              </a:rPr>
              <a:t>350,000</a:t>
            </a:r>
            <a:endParaRPr kumimoji="0" lang="en-US" altLang="en-US" sz="900" b="1" i="0" u="none" strike="noStrike" cap="none" normalizeH="0" baseline="0">
              <a:ln>
                <a:noFill/>
              </a:ln>
              <a:solidFill>
                <a:schemeClr val="tx1"/>
              </a:solidFill>
              <a:effectLst>
                <a:glow rad="50800">
                  <a:schemeClr val="bg1">
                    <a:alpha val="67000"/>
                  </a:schemeClr>
                </a:glow>
              </a:effectLst>
              <a:latin typeface="+mj-lt"/>
            </a:endParaRPr>
          </a:p>
        </p:txBody>
      </p:sp>
      <p:sp>
        <p:nvSpPr>
          <p:cNvPr id="25" name="Rectangle 21"/>
          <p:cNvSpPr>
            <a:spLocks noChangeArrowheads="1"/>
          </p:cNvSpPr>
          <p:nvPr/>
        </p:nvSpPr>
        <p:spPr bwMode="auto">
          <a:xfrm>
            <a:off x="4246561" y="3764872"/>
            <a:ext cx="35266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glow rad="50800">
                    <a:schemeClr val="bg1">
                      <a:alpha val="67000"/>
                    </a:schemeClr>
                  </a:glow>
                </a:effectLst>
                <a:latin typeface="+mj-lt"/>
              </a:rPr>
              <a:t>40,000</a:t>
            </a:r>
            <a:endParaRPr kumimoji="0" lang="en-US" altLang="en-US" sz="900" b="1" i="0" u="none" strike="noStrike" cap="none" normalizeH="0" baseline="0" dirty="0">
              <a:ln>
                <a:noFill/>
              </a:ln>
              <a:solidFill>
                <a:schemeClr val="tx1"/>
              </a:solidFill>
              <a:effectLst>
                <a:glow rad="50800">
                  <a:schemeClr val="bg1">
                    <a:alpha val="67000"/>
                  </a:schemeClr>
                </a:glow>
              </a:effectLst>
              <a:latin typeface="+mj-lt"/>
            </a:endParaRPr>
          </a:p>
        </p:txBody>
      </p:sp>
      <p:sp>
        <p:nvSpPr>
          <p:cNvPr id="26" name="Rectangle 22"/>
          <p:cNvSpPr>
            <a:spLocks noChangeArrowheads="1"/>
          </p:cNvSpPr>
          <p:nvPr/>
        </p:nvSpPr>
        <p:spPr bwMode="auto">
          <a:xfrm>
            <a:off x="5887989" y="4297776"/>
            <a:ext cx="28854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glow rad="50800">
                    <a:schemeClr val="bg1">
                      <a:alpha val="67000"/>
                    </a:schemeClr>
                  </a:glow>
                </a:effectLst>
                <a:latin typeface="+mj-lt"/>
              </a:rPr>
              <a:t>5,000</a:t>
            </a:r>
            <a:endParaRPr kumimoji="0" lang="en-US" altLang="en-US" sz="900" b="1" i="0" u="none" strike="noStrike" cap="none" normalizeH="0" baseline="0">
              <a:ln>
                <a:noFill/>
              </a:ln>
              <a:solidFill>
                <a:schemeClr val="tx1"/>
              </a:solidFill>
              <a:effectLst>
                <a:glow rad="50800">
                  <a:schemeClr val="bg1">
                    <a:alpha val="67000"/>
                  </a:schemeClr>
                </a:glow>
              </a:effectLst>
              <a:latin typeface="+mj-lt"/>
            </a:endParaRPr>
          </a:p>
        </p:txBody>
      </p:sp>
      <p:sp>
        <p:nvSpPr>
          <p:cNvPr id="27" name="Rectangle 23"/>
          <p:cNvSpPr>
            <a:spLocks noChangeArrowheads="1"/>
          </p:cNvSpPr>
          <p:nvPr/>
        </p:nvSpPr>
        <p:spPr bwMode="auto">
          <a:xfrm>
            <a:off x="6209358" y="5123573"/>
            <a:ext cx="41678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glow rad="50800">
                    <a:schemeClr val="bg1">
                      <a:alpha val="67000"/>
                    </a:schemeClr>
                  </a:glow>
                </a:effectLst>
                <a:latin typeface="+mj-lt"/>
              </a:rPr>
              <a:t>150,000</a:t>
            </a:r>
            <a:endParaRPr kumimoji="0" lang="en-US" altLang="en-US" sz="900" b="1" i="0" u="none" strike="noStrike" cap="none" normalizeH="0" baseline="0">
              <a:ln>
                <a:noFill/>
              </a:ln>
              <a:solidFill>
                <a:schemeClr val="tx1"/>
              </a:solidFill>
              <a:effectLst>
                <a:glow rad="50800">
                  <a:schemeClr val="bg1">
                    <a:alpha val="67000"/>
                  </a:schemeClr>
                </a:glow>
              </a:effectLst>
              <a:latin typeface="+mj-lt"/>
            </a:endParaRPr>
          </a:p>
        </p:txBody>
      </p:sp>
      <p:sp>
        <p:nvSpPr>
          <p:cNvPr id="28" name="Rectangle 24"/>
          <p:cNvSpPr>
            <a:spLocks noChangeArrowheads="1"/>
          </p:cNvSpPr>
          <p:nvPr/>
        </p:nvSpPr>
        <p:spPr bwMode="auto">
          <a:xfrm>
            <a:off x="6526660" y="5680885"/>
            <a:ext cx="28854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glow rad="50800">
                    <a:schemeClr val="bg1">
                      <a:alpha val="67000"/>
                    </a:schemeClr>
                  </a:glow>
                </a:effectLst>
                <a:latin typeface="+mj-lt"/>
              </a:rPr>
              <a:t>1,000</a:t>
            </a:r>
            <a:endParaRPr kumimoji="0" lang="en-US" altLang="en-US" sz="900" b="1" i="0" u="none" strike="noStrike" cap="none" normalizeH="0" baseline="0" dirty="0">
              <a:ln>
                <a:noFill/>
              </a:ln>
              <a:solidFill>
                <a:schemeClr val="tx1"/>
              </a:solidFill>
              <a:effectLst>
                <a:glow rad="50800">
                  <a:schemeClr val="bg1">
                    <a:alpha val="67000"/>
                  </a:schemeClr>
                </a:glow>
              </a:effectLst>
              <a:latin typeface="+mj-lt"/>
            </a:endParaRPr>
          </a:p>
        </p:txBody>
      </p:sp>
      <p:sp>
        <p:nvSpPr>
          <p:cNvPr id="29" name="Rectangle 25"/>
          <p:cNvSpPr>
            <a:spLocks noChangeArrowheads="1"/>
          </p:cNvSpPr>
          <p:nvPr/>
        </p:nvSpPr>
        <p:spPr bwMode="auto">
          <a:xfrm>
            <a:off x="5013375" y="3130269"/>
            <a:ext cx="51296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glow rad="50800">
                    <a:schemeClr val="bg1">
                      <a:alpha val="67000"/>
                    </a:schemeClr>
                  </a:glow>
                </a:effectLst>
                <a:latin typeface="+mj-lt"/>
              </a:rPr>
              <a:t>1,000,000</a:t>
            </a:r>
            <a:endParaRPr kumimoji="0" lang="en-US" altLang="en-US" sz="900" b="1" i="0" u="none" strike="noStrike" cap="none" normalizeH="0" baseline="0">
              <a:ln>
                <a:noFill/>
              </a:ln>
              <a:solidFill>
                <a:schemeClr val="tx1"/>
              </a:solidFill>
              <a:effectLst>
                <a:glow rad="50800">
                  <a:schemeClr val="bg1">
                    <a:alpha val="67000"/>
                  </a:schemeClr>
                </a:glow>
              </a:effectLst>
              <a:latin typeface="+mj-lt"/>
            </a:endParaRPr>
          </a:p>
        </p:txBody>
      </p:sp>
      <p:sp>
        <p:nvSpPr>
          <p:cNvPr id="30" name="Rectangle 26"/>
          <p:cNvSpPr>
            <a:spLocks noChangeArrowheads="1"/>
          </p:cNvSpPr>
          <p:nvPr/>
        </p:nvSpPr>
        <p:spPr bwMode="auto">
          <a:xfrm>
            <a:off x="5499498" y="3820883"/>
            <a:ext cx="41678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glow rad="50800">
                    <a:schemeClr val="bg1">
                      <a:alpha val="67000"/>
                    </a:schemeClr>
                  </a:glow>
                </a:effectLst>
                <a:latin typeface="+mj-lt"/>
              </a:rPr>
              <a:t>700,000</a:t>
            </a:r>
            <a:endParaRPr kumimoji="0" lang="en-US" altLang="en-US" sz="900" b="1" i="0" u="none" strike="noStrike" cap="none" normalizeH="0" baseline="0" dirty="0">
              <a:ln>
                <a:noFill/>
              </a:ln>
              <a:solidFill>
                <a:schemeClr val="tx1"/>
              </a:solidFill>
              <a:effectLst>
                <a:glow rad="50800">
                  <a:schemeClr val="bg1">
                    <a:alpha val="67000"/>
                  </a:schemeClr>
                </a:glow>
              </a:effectLst>
              <a:latin typeface="+mj-lt"/>
            </a:endParaRPr>
          </a:p>
        </p:txBody>
      </p:sp>
      <p:sp>
        <p:nvSpPr>
          <p:cNvPr id="31" name="Rectangle 27"/>
          <p:cNvSpPr>
            <a:spLocks noChangeArrowheads="1"/>
          </p:cNvSpPr>
          <p:nvPr/>
        </p:nvSpPr>
        <p:spPr bwMode="auto">
          <a:xfrm>
            <a:off x="2609206" y="3345871"/>
            <a:ext cx="35266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glow rad="50800">
                    <a:schemeClr val="bg1">
                      <a:alpha val="67000"/>
                    </a:schemeClr>
                  </a:glow>
                </a:effectLst>
                <a:latin typeface="+mj-lt"/>
              </a:rPr>
              <a:t>10,000</a:t>
            </a:r>
            <a:endParaRPr kumimoji="0" lang="en-US" altLang="en-US" sz="900" b="1" i="0" u="none" strike="noStrike" cap="none" normalizeH="0" baseline="0">
              <a:ln>
                <a:noFill/>
              </a:ln>
              <a:solidFill>
                <a:schemeClr val="tx1"/>
              </a:solidFill>
              <a:effectLst>
                <a:glow rad="50800">
                  <a:schemeClr val="bg1">
                    <a:alpha val="67000"/>
                  </a:schemeClr>
                </a:glow>
              </a:effectLst>
              <a:latin typeface="+mj-lt"/>
            </a:endParaRPr>
          </a:p>
        </p:txBody>
      </p:sp>
      <p:sp>
        <p:nvSpPr>
          <p:cNvPr id="32" name="Rectangle 28"/>
          <p:cNvSpPr>
            <a:spLocks noChangeArrowheads="1"/>
          </p:cNvSpPr>
          <p:nvPr/>
        </p:nvSpPr>
        <p:spPr bwMode="auto">
          <a:xfrm>
            <a:off x="1910056" y="3453672"/>
            <a:ext cx="5001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glow rad="50800">
                    <a:schemeClr val="bg1">
                      <a:alpha val="67000"/>
                    </a:schemeClr>
                  </a:glow>
                </a:effectLst>
                <a:latin typeface="+mj-lt"/>
              </a:rPr>
              <a:t>SAUDI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glow rad="50800">
                    <a:schemeClr val="bg1">
                      <a:alpha val="67000"/>
                    </a:schemeClr>
                  </a:glow>
                </a:effectLst>
                <a:latin typeface="+mj-lt"/>
              </a:rPr>
              <a:t>ARABIA</a:t>
            </a:r>
            <a:endParaRPr kumimoji="0" lang="en-US" altLang="en-US" sz="2400" b="1" i="0" u="none" strike="noStrike" cap="none" normalizeH="0" baseline="0" dirty="0">
              <a:ln>
                <a:noFill/>
              </a:ln>
              <a:solidFill>
                <a:schemeClr val="tx1"/>
              </a:solidFill>
              <a:effectLst>
                <a:glow rad="50800">
                  <a:schemeClr val="bg1">
                    <a:alpha val="67000"/>
                  </a:schemeClr>
                </a:glow>
              </a:effectLst>
              <a:latin typeface="+mj-lt"/>
            </a:endParaRPr>
          </a:p>
        </p:txBody>
      </p:sp>
      <p:sp>
        <p:nvSpPr>
          <p:cNvPr id="36" name="Rectangle 32"/>
          <p:cNvSpPr>
            <a:spLocks noChangeArrowheads="1"/>
          </p:cNvSpPr>
          <p:nvPr/>
        </p:nvSpPr>
        <p:spPr bwMode="auto">
          <a:xfrm>
            <a:off x="3504159" y="3071283"/>
            <a:ext cx="65562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glow rad="50800">
                    <a:schemeClr val="bg1">
                      <a:alpha val="67000"/>
                    </a:schemeClr>
                  </a:glow>
                </a:effectLst>
                <a:latin typeface="+mj-lt"/>
              </a:rPr>
              <a:t>PAKISTAN</a:t>
            </a:r>
            <a:endParaRPr kumimoji="0" lang="en-US" altLang="en-US" sz="2400" b="1" i="0" u="none" strike="noStrike" cap="none" normalizeH="0" baseline="0" dirty="0">
              <a:ln>
                <a:noFill/>
              </a:ln>
              <a:solidFill>
                <a:schemeClr val="tx1"/>
              </a:solidFill>
              <a:effectLst>
                <a:glow rad="50800">
                  <a:schemeClr val="bg1">
                    <a:alpha val="67000"/>
                  </a:schemeClr>
                </a:glow>
              </a:effectLst>
              <a:latin typeface="+mj-lt"/>
            </a:endParaRPr>
          </a:p>
        </p:txBody>
      </p:sp>
      <p:sp>
        <p:nvSpPr>
          <p:cNvPr id="40" name="Rectangle 36"/>
          <p:cNvSpPr>
            <a:spLocks noChangeArrowheads="1"/>
          </p:cNvSpPr>
          <p:nvPr/>
        </p:nvSpPr>
        <p:spPr bwMode="auto">
          <a:xfrm>
            <a:off x="4257907" y="3615476"/>
            <a:ext cx="34945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glow rad="50800">
                    <a:schemeClr val="bg1">
                      <a:alpha val="67000"/>
                    </a:schemeClr>
                  </a:glow>
                </a:effectLst>
                <a:latin typeface="+mj-lt"/>
              </a:rPr>
              <a:t>INDIA</a:t>
            </a:r>
            <a:endParaRPr kumimoji="0" lang="en-US" altLang="en-US" sz="2400" b="1" i="0" u="none" strike="noStrike" cap="none" normalizeH="0" baseline="0" dirty="0">
              <a:ln>
                <a:noFill/>
              </a:ln>
              <a:solidFill>
                <a:schemeClr val="tx1"/>
              </a:solidFill>
              <a:effectLst>
                <a:glow rad="50800">
                  <a:schemeClr val="bg1">
                    <a:alpha val="67000"/>
                  </a:schemeClr>
                </a:glow>
              </a:effectLst>
              <a:latin typeface="+mj-lt"/>
            </a:endParaRPr>
          </a:p>
        </p:txBody>
      </p:sp>
      <p:sp>
        <p:nvSpPr>
          <p:cNvPr id="41" name="Rectangle 37"/>
          <p:cNvSpPr>
            <a:spLocks noChangeArrowheads="1"/>
          </p:cNvSpPr>
          <p:nvPr/>
        </p:nvSpPr>
        <p:spPr bwMode="auto">
          <a:xfrm>
            <a:off x="5863581" y="4161498"/>
            <a:ext cx="65723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glow rad="50800">
                    <a:schemeClr val="bg1">
                      <a:alpha val="67000"/>
                    </a:schemeClr>
                  </a:glow>
                </a:effectLst>
                <a:latin typeface="+mj-lt"/>
              </a:rPr>
              <a:t>THAILAND</a:t>
            </a:r>
            <a:endParaRPr kumimoji="0" lang="en-US" altLang="en-US" sz="2400" b="1" i="0" u="none" strike="noStrike" cap="none" normalizeH="0" baseline="0" dirty="0">
              <a:ln>
                <a:noFill/>
              </a:ln>
              <a:solidFill>
                <a:schemeClr val="tx1"/>
              </a:solidFill>
              <a:effectLst>
                <a:glow rad="50800">
                  <a:schemeClr val="bg1">
                    <a:alpha val="67000"/>
                  </a:schemeClr>
                </a:glow>
              </a:effectLst>
              <a:latin typeface="+mj-lt"/>
            </a:endParaRPr>
          </a:p>
        </p:txBody>
      </p:sp>
      <p:sp>
        <p:nvSpPr>
          <p:cNvPr id="42" name="Rectangle 38"/>
          <p:cNvSpPr>
            <a:spLocks noChangeArrowheads="1"/>
          </p:cNvSpPr>
          <p:nvPr/>
        </p:nvSpPr>
        <p:spPr bwMode="auto">
          <a:xfrm>
            <a:off x="6103591" y="4991364"/>
            <a:ext cx="67005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glow rad="50800">
                    <a:schemeClr val="bg1">
                      <a:alpha val="67000"/>
                    </a:schemeClr>
                  </a:glow>
                </a:effectLst>
                <a:latin typeface="+mj-lt"/>
              </a:rPr>
              <a:t>MALAYSIA</a:t>
            </a:r>
            <a:endParaRPr kumimoji="0" lang="en-US" altLang="en-US" sz="2400" b="1" i="0" u="none" strike="noStrike" cap="none" normalizeH="0" baseline="0">
              <a:ln>
                <a:noFill/>
              </a:ln>
              <a:solidFill>
                <a:schemeClr val="tx1"/>
              </a:solidFill>
              <a:effectLst>
                <a:glow rad="50800">
                  <a:schemeClr val="bg1">
                    <a:alpha val="67000"/>
                  </a:schemeClr>
                </a:glow>
              </a:effectLst>
              <a:latin typeface="+mj-lt"/>
            </a:endParaRPr>
          </a:p>
        </p:txBody>
      </p:sp>
      <p:sp>
        <p:nvSpPr>
          <p:cNvPr id="45" name="Rectangle 41"/>
          <p:cNvSpPr>
            <a:spLocks noChangeArrowheads="1"/>
          </p:cNvSpPr>
          <p:nvPr/>
        </p:nvSpPr>
        <p:spPr bwMode="auto">
          <a:xfrm>
            <a:off x="6392417" y="5544608"/>
            <a:ext cx="71173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glow rad="50800">
                    <a:schemeClr val="bg1">
                      <a:alpha val="67000"/>
                    </a:schemeClr>
                  </a:glow>
                </a:effectLst>
                <a:latin typeface="+mj-lt"/>
              </a:rPr>
              <a:t>INDONESIA</a:t>
            </a:r>
            <a:endParaRPr kumimoji="0" lang="en-US" altLang="en-US" sz="2400" b="1" i="0" u="none" strike="noStrike" cap="none" normalizeH="0" baseline="0" dirty="0">
              <a:ln>
                <a:noFill/>
              </a:ln>
              <a:solidFill>
                <a:schemeClr val="tx1"/>
              </a:solidFill>
              <a:effectLst>
                <a:glow rad="50800">
                  <a:schemeClr val="bg1">
                    <a:alpha val="67000"/>
                  </a:schemeClr>
                </a:glow>
              </a:effectLst>
              <a:latin typeface="+mj-lt"/>
            </a:endParaRPr>
          </a:p>
        </p:txBody>
      </p:sp>
      <p:sp>
        <p:nvSpPr>
          <p:cNvPr id="46" name="Rectangle 42"/>
          <p:cNvSpPr>
            <a:spLocks noChangeArrowheads="1"/>
          </p:cNvSpPr>
          <p:nvPr/>
        </p:nvSpPr>
        <p:spPr bwMode="auto">
          <a:xfrm>
            <a:off x="4814045" y="2993991"/>
            <a:ext cx="9056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glow rad="50800">
                    <a:schemeClr val="bg1">
                      <a:alpha val="67000"/>
                    </a:schemeClr>
                  </a:glow>
                </a:effectLst>
                <a:latin typeface="+mj-lt"/>
              </a:rPr>
              <a:t>BANGLADESH</a:t>
            </a:r>
            <a:endParaRPr kumimoji="0" lang="en-US" altLang="en-US" sz="2400" b="1" i="0" u="none" strike="noStrike" cap="none" normalizeH="0" baseline="0" dirty="0">
              <a:ln>
                <a:noFill/>
              </a:ln>
              <a:solidFill>
                <a:schemeClr val="tx1"/>
              </a:solidFill>
              <a:effectLst>
                <a:glow rad="50800">
                  <a:schemeClr val="bg1">
                    <a:alpha val="67000"/>
                  </a:schemeClr>
                </a:glow>
              </a:effectLst>
              <a:latin typeface="+mj-lt"/>
            </a:endParaRPr>
          </a:p>
        </p:txBody>
      </p:sp>
      <p:sp>
        <p:nvSpPr>
          <p:cNvPr id="47" name="Rectangle 43"/>
          <p:cNvSpPr>
            <a:spLocks noChangeArrowheads="1"/>
          </p:cNvSpPr>
          <p:nvPr/>
        </p:nvSpPr>
        <p:spPr bwMode="auto">
          <a:xfrm>
            <a:off x="5497464" y="3684604"/>
            <a:ext cx="67165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glow rad="50800">
                    <a:schemeClr val="bg1">
                      <a:alpha val="67000"/>
                    </a:schemeClr>
                  </a:glow>
                </a:effectLst>
                <a:latin typeface="+mj-lt"/>
              </a:rPr>
              <a:t>MYANMAR</a:t>
            </a:r>
            <a:endParaRPr kumimoji="0" lang="en-US" altLang="en-US" sz="2400" b="1" i="0" u="none" strike="noStrike" cap="none" normalizeH="0" baseline="0" dirty="0">
              <a:ln>
                <a:noFill/>
              </a:ln>
              <a:solidFill>
                <a:schemeClr val="tx1"/>
              </a:solidFill>
              <a:effectLst>
                <a:glow rad="50800">
                  <a:schemeClr val="bg1">
                    <a:alpha val="67000"/>
                  </a:schemeClr>
                </a:glow>
              </a:effectLst>
              <a:latin typeface="+mj-lt"/>
            </a:endParaRPr>
          </a:p>
        </p:txBody>
      </p:sp>
      <p:sp>
        <p:nvSpPr>
          <p:cNvPr id="50" name="Rectangle 46"/>
          <p:cNvSpPr>
            <a:spLocks noChangeArrowheads="1"/>
          </p:cNvSpPr>
          <p:nvPr/>
        </p:nvSpPr>
        <p:spPr bwMode="auto">
          <a:xfrm>
            <a:off x="2346070" y="3063147"/>
            <a:ext cx="8848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glow rad="50800">
                    <a:schemeClr val="bg1">
                      <a:alpha val="67000"/>
                    </a:schemeClr>
                  </a:glow>
                </a:effectLst>
                <a:latin typeface="+mj-lt"/>
              </a:rPr>
              <a:t>UNITED ARAB</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glow rad="50800">
                    <a:schemeClr val="bg1">
                      <a:alpha val="67000"/>
                    </a:schemeClr>
                  </a:glow>
                </a:effectLst>
                <a:latin typeface="+mj-lt"/>
              </a:rPr>
              <a:t>EMIRATES</a:t>
            </a:r>
            <a:endParaRPr kumimoji="0" lang="en-US" altLang="en-US" sz="2400" b="1" i="0" u="none" strike="noStrike" cap="none" normalizeH="0" baseline="0" dirty="0">
              <a:ln>
                <a:noFill/>
              </a:ln>
              <a:solidFill>
                <a:schemeClr val="tx1"/>
              </a:solidFill>
              <a:effectLst>
                <a:glow rad="50800">
                  <a:schemeClr val="bg1">
                    <a:alpha val="67000"/>
                  </a:schemeClr>
                </a:glow>
              </a:effectLst>
              <a:latin typeface="+mj-lt"/>
            </a:endParaRPr>
          </a:p>
        </p:txBody>
      </p:sp>
      <p:sp>
        <p:nvSpPr>
          <p:cNvPr id="54" name="Line 50"/>
          <p:cNvSpPr>
            <a:spLocks noChangeShapeType="1"/>
          </p:cNvSpPr>
          <p:nvPr/>
        </p:nvSpPr>
        <p:spPr bwMode="auto">
          <a:xfrm>
            <a:off x="2759721" y="3478079"/>
            <a:ext cx="24408" cy="24001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800" b="1">
              <a:effectLst>
                <a:glow rad="50800">
                  <a:schemeClr val="bg1">
                    <a:alpha val="67000"/>
                  </a:schemeClr>
                </a:glow>
              </a:effectLst>
              <a:latin typeface="+mj-lt"/>
            </a:endParaRPr>
          </a:p>
        </p:txBody>
      </p:sp>
      <p:sp>
        <p:nvSpPr>
          <p:cNvPr id="55" name="Line 51"/>
          <p:cNvSpPr>
            <a:spLocks noChangeShapeType="1"/>
          </p:cNvSpPr>
          <p:nvPr/>
        </p:nvSpPr>
        <p:spPr bwMode="auto">
          <a:xfrm flipH="1">
            <a:off x="5204570" y="3270613"/>
            <a:ext cx="32544" cy="398661"/>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800" b="1">
              <a:effectLst>
                <a:glow rad="50800">
                  <a:schemeClr val="bg1">
                    <a:alpha val="67000"/>
                  </a:schemeClr>
                </a:glow>
              </a:effectLst>
              <a:latin typeface="+mj-lt"/>
            </a:endParaRPr>
          </a:p>
        </p:txBody>
      </p:sp>
      <p:sp>
        <p:nvSpPr>
          <p:cNvPr id="56" name="Line 52"/>
          <p:cNvSpPr>
            <a:spLocks noChangeShapeType="1"/>
          </p:cNvSpPr>
          <p:nvPr/>
        </p:nvSpPr>
        <p:spPr bwMode="auto">
          <a:xfrm flipH="1">
            <a:off x="5399832" y="4092343"/>
            <a:ext cx="130175" cy="134243"/>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800" b="1">
              <a:effectLst>
                <a:glow rad="50800">
                  <a:schemeClr val="bg1">
                    <a:alpha val="67000"/>
                  </a:schemeClr>
                </a:glow>
              </a:effectLst>
              <a:latin typeface="+mj-lt"/>
            </a:endParaRPr>
          </a:p>
        </p:txBody>
      </p:sp>
      <p:sp>
        <p:nvSpPr>
          <p:cNvPr id="58" name="Rectangle 45"/>
          <p:cNvSpPr>
            <a:spLocks noChangeArrowheads="1"/>
          </p:cNvSpPr>
          <p:nvPr/>
        </p:nvSpPr>
        <p:spPr bwMode="auto">
          <a:xfrm>
            <a:off x="2142709" y="5869609"/>
            <a:ext cx="4969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j-lt"/>
              </a:rPr>
              <a:t>0</a:t>
            </a:r>
            <a:endParaRPr kumimoji="0" lang="en-US" altLang="en-US" sz="700" b="1" i="0" u="none" strike="noStrike" cap="none" normalizeH="0" baseline="0" dirty="0">
              <a:ln>
                <a:noFill/>
              </a:ln>
              <a:solidFill>
                <a:schemeClr val="tx1"/>
              </a:solidFill>
              <a:effectLst/>
              <a:latin typeface="+mj-lt"/>
            </a:endParaRPr>
          </a:p>
        </p:txBody>
      </p:sp>
      <p:sp>
        <p:nvSpPr>
          <p:cNvPr id="59" name="Rectangle 46"/>
          <p:cNvSpPr>
            <a:spLocks noChangeArrowheads="1"/>
          </p:cNvSpPr>
          <p:nvPr/>
        </p:nvSpPr>
        <p:spPr bwMode="auto">
          <a:xfrm>
            <a:off x="2407286" y="6024233"/>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j-lt"/>
              </a:rPr>
              <a:t>500</a:t>
            </a:r>
            <a:endParaRPr kumimoji="0" lang="en-US" altLang="en-US" sz="700" b="1" i="0" u="none" strike="noStrike" cap="none" normalizeH="0" baseline="0" dirty="0">
              <a:ln>
                <a:noFill/>
              </a:ln>
              <a:solidFill>
                <a:schemeClr val="tx1"/>
              </a:solidFill>
              <a:effectLst/>
              <a:latin typeface="+mj-lt"/>
            </a:endParaRPr>
          </a:p>
        </p:txBody>
      </p:sp>
      <p:sp>
        <p:nvSpPr>
          <p:cNvPr id="60" name="Rectangle 47"/>
          <p:cNvSpPr>
            <a:spLocks noChangeArrowheads="1"/>
          </p:cNvSpPr>
          <p:nvPr/>
        </p:nvSpPr>
        <p:spPr bwMode="auto">
          <a:xfrm>
            <a:off x="2691494" y="6024233"/>
            <a:ext cx="71493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j-lt"/>
              </a:rPr>
              <a:t>1,000 Kilometers</a:t>
            </a:r>
            <a:endParaRPr kumimoji="0" lang="en-US" altLang="en-US" sz="700" b="1" i="0" u="none" strike="noStrike" cap="none" normalizeH="0" baseline="0" dirty="0">
              <a:ln>
                <a:noFill/>
              </a:ln>
              <a:solidFill>
                <a:schemeClr val="tx1"/>
              </a:solidFill>
              <a:effectLst/>
              <a:latin typeface="+mj-lt"/>
            </a:endParaRPr>
          </a:p>
        </p:txBody>
      </p:sp>
      <p:sp>
        <p:nvSpPr>
          <p:cNvPr id="61" name="Rectangle 48"/>
          <p:cNvSpPr>
            <a:spLocks noChangeArrowheads="1"/>
          </p:cNvSpPr>
          <p:nvPr/>
        </p:nvSpPr>
        <p:spPr bwMode="auto">
          <a:xfrm>
            <a:off x="2595542" y="5869609"/>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j-lt"/>
              </a:rPr>
              <a:t>500</a:t>
            </a:r>
            <a:endParaRPr kumimoji="0" lang="en-US" altLang="en-US" sz="700" b="1" i="0" u="none" strike="noStrike" cap="none" normalizeH="0" baseline="0" dirty="0">
              <a:ln>
                <a:noFill/>
              </a:ln>
              <a:solidFill>
                <a:schemeClr val="tx1"/>
              </a:solidFill>
              <a:effectLst/>
              <a:latin typeface="+mj-lt"/>
            </a:endParaRPr>
          </a:p>
        </p:txBody>
      </p:sp>
      <p:sp>
        <p:nvSpPr>
          <p:cNvPr id="62" name="Rectangle 49"/>
          <p:cNvSpPr>
            <a:spLocks noChangeArrowheads="1"/>
          </p:cNvSpPr>
          <p:nvPr/>
        </p:nvSpPr>
        <p:spPr bwMode="auto">
          <a:xfrm>
            <a:off x="3051465" y="5869609"/>
            <a:ext cx="47609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j-lt"/>
              </a:rPr>
              <a:t>1,000 Miles</a:t>
            </a:r>
            <a:endParaRPr kumimoji="0" lang="en-US" altLang="en-US" sz="700" b="1" i="0" u="none" strike="noStrike" cap="none" normalizeH="0" baseline="0" dirty="0">
              <a:ln>
                <a:noFill/>
              </a:ln>
              <a:solidFill>
                <a:schemeClr val="tx1"/>
              </a:solidFill>
              <a:effectLst/>
              <a:latin typeface="+mj-lt"/>
            </a:endParaRPr>
          </a:p>
        </p:txBody>
      </p:sp>
      <p:sp>
        <p:nvSpPr>
          <p:cNvPr id="63" name="Rectangle 45"/>
          <p:cNvSpPr>
            <a:spLocks noChangeArrowheads="1"/>
          </p:cNvSpPr>
          <p:nvPr/>
        </p:nvSpPr>
        <p:spPr bwMode="auto">
          <a:xfrm>
            <a:off x="2142709" y="6024233"/>
            <a:ext cx="4969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j-lt"/>
              </a:rPr>
              <a:t>0</a:t>
            </a:r>
            <a:endParaRPr kumimoji="0" lang="en-US" altLang="en-US" sz="700" b="1"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10720544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7.4.2 Ethnic Cleansing in Southeast Europe </a:t>
            </a:r>
            <a:r>
              <a:rPr lang="en-US" sz="2000" b="0" dirty="0"/>
              <a:t>(1 of 3)</a:t>
            </a:r>
          </a:p>
        </p:txBody>
      </p:sp>
      <p:sp>
        <p:nvSpPr>
          <p:cNvPr id="8" name="Content Placeholder 7"/>
          <p:cNvSpPr>
            <a:spLocks noGrp="1"/>
          </p:cNvSpPr>
          <p:nvPr>
            <p:ph sz="quarter" idx="13"/>
          </p:nvPr>
        </p:nvSpPr>
        <p:spPr>
          <a:xfrm>
            <a:off x="457200" y="1556328"/>
            <a:ext cx="6846570" cy="372485"/>
          </a:xfrm>
        </p:spPr>
        <p:txBody>
          <a:bodyPr/>
          <a:lstStyle/>
          <a:p>
            <a:pPr indent="-256032"/>
            <a:r>
              <a:rPr lang="en-US" altLang="en-US" dirty="0"/>
              <a:t>Yugoslavia was a multiethnic state created after</a:t>
            </a:r>
          </a:p>
        </p:txBody>
      </p:sp>
      <p:graphicFrame>
        <p:nvGraphicFramePr>
          <p:cNvPr id="5" name="Object 4" descr="World War one&#10;"/>
          <p:cNvGraphicFramePr>
            <a:graphicFrameLocks noChangeAspect="1"/>
          </p:cNvGraphicFramePr>
          <p:nvPr>
            <p:extLst>
              <p:ext uri="{D42A27DB-BD31-4B8C-83A1-F6EECF244321}">
                <p14:modId xmlns:p14="http://schemas.microsoft.com/office/powerpoint/2010/main" val="376519841"/>
              </p:ext>
            </p:extLst>
          </p:nvPr>
        </p:nvGraphicFramePr>
        <p:xfrm>
          <a:off x="7333960" y="1590917"/>
          <a:ext cx="796021" cy="304361"/>
        </p:xfrm>
        <a:graphic>
          <a:graphicData uri="http://schemas.openxmlformats.org/presentationml/2006/ole">
            <mc:AlternateContent xmlns:mc="http://schemas.openxmlformats.org/markup-compatibility/2006">
              <mc:Choice xmlns:v="urn:schemas-microsoft-com:vml" Requires="v">
                <p:oleObj spid="_x0000_s2081" name="Equation" r:id="rId3" imgW="431640" imgH="164880" progId="Equation.DSMT4">
                  <p:embed/>
                </p:oleObj>
              </mc:Choice>
              <mc:Fallback>
                <p:oleObj name="Equation" r:id="rId3" imgW="431640" imgH="164880" progId="Equation.DSMT4">
                  <p:embed/>
                  <p:pic>
                    <p:nvPicPr>
                      <p:cNvPr id="0" name=""/>
                      <p:cNvPicPr/>
                      <p:nvPr/>
                    </p:nvPicPr>
                    <p:blipFill>
                      <a:blip r:embed="rId4"/>
                      <a:stretch>
                        <a:fillRect/>
                      </a:stretch>
                    </p:blipFill>
                    <p:spPr>
                      <a:xfrm>
                        <a:off x="7333960" y="1590917"/>
                        <a:ext cx="796021" cy="304361"/>
                      </a:xfrm>
                      <a:prstGeom prst="rect">
                        <a:avLst/>
                      </a:prstGeom>
                    </p:spPr>
                  </p:pic>
                </p:oleObj>
              </mc:Fallback>
            </mc:AlternateContent>
          </a:graphicData>
        </a:graphic>
      </p:graphicFrame>
      <p:sp>
        <p:nvSpPr>
          <p:cNvPr id="2" name="Content Placeholder 1"/>
          <p:cNvSpPr>
            <a:spLocks noGrp="1"/>
          </p:cNvSpPr>
          <p:nvPr>
            <p:ph sz="quarter" idx="14"/>
          </p:nvPr>
        </p:nvSpPr>
        <p:spPr>
          <a:xfrm>
            <a:off x="720090" y="1965960"/>
            <a:ext cx="8229600" cy="1497330"/>
          </a:xfrm>
        </p:spPr>
        <p:txBody>
          <a:bodyPr/>
          <a:lstStyle/>
          <a:p>
            <a:pPr marL="0" indent="0">
              <a:buNone/>
            </a:pPr>
            <a:r>
              <a:rPr lang="en-US" altLang="en-US" dirty="0"/>
              <a:t>A strong unifying leader, Josef Tito, held the country together until his death, whereupon the country underwent </a:t>
            </a:r>
            <a:r>
              <a:rPr lang="en-US" altLang="en-US" b="1" dirty="0"/>
              <a:t>balkanization</a:t>
            </a:r>
            <a:r>
              <a:rPr lang="en-US" altLang="en-US" dirty="0"/>
              <a:t>—the process by which a state breaks down through conflicts among its ethnicities</a:t>
            </a:r>
          </a:p>
        </p:txBody>
      </p:sp>
      <p:sp>
        <p:nvSpPr>
          <p:cNvPr id="3" name="Content Placeholder 2"/>
          <p:cNvSpPr>
            <a:spLocks noGrp="1"/>
          </p:cNvSpPr>
          <p:nvPr>
            <p:ph sz="quarter" idx="15"/>
          </p:nvPr>
        </p:nvSpPr>
        <p:spPr>
          <a:xfrm>
            <a:off x="457200" y="3631109"/>
            <a:ext cx="8229600" cy="1016701"/>
          </a:xfrm>
        </p:spPr>
        <p:txBody>
          <a:bodyPr/>
          <a:lstStyle/>
          <a:p>
            <a:pPr indent="-256032"/>
            <a:r>
              <a:rPr lang="en-US" altLang="en-US" dirty="0"/>
              <a:t>Ethnic cleansing took place in both Bosnia and Kosovo during the 19</a:t>
            </a:r>
            <a:r>
              <a:rPr lang="en-US" altLang="en-US" sz="100" dirty="0"/>
              <a:t> </a:t>
            </a:r>
            <a:r>
              <a:rPr lang="en-US" altLang="en-US" dirty="0"/>
              <a:t>90s</a:t>
            </a:r>
          </a:p>
        </p:txBody>
      </p:sp>
    </p:spTree>
    <p:extLst>
      <p:ext uri="{BB962C8B-B14F-4D97-AF65-F5344CB8AC3E}">
        <p14:creationId xmlns:p14="http://schemas.microsoft.com/office/powerpoint/2010/main" val="25611528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229601" cy="1097279"/>
          </a:xfrm>
        </p:spPr>
        <p:txBody>
          <a:bodyPr/>
          <a:lstStyle/>
          <a:p>
            <a:r>
              <a:rPr lang="en-US" sz="3400" dirty="0"/>
              <a:t>7.4.2 Ethnic Cleansing in Southeast Europe </a:t>
            </a:r>
            <a:r>
              <a:rPr lang="en-US" sz="2000" b="0" dirty="0"/>
              <a:t>(2 of 3)</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199" y="1556326"/>
            <a:ext cx="8556170" cy="706814"/>
          </a:xfrm>
        </p:spPr>
        <p:txBody>
          <a:bodyPr/>
          <a:lstStyle/>
          <a:p>
            <a:pPr marL="432" indent="0">
              <a:buNone/>
            </a:pPr>
            <a:r>
              <a:rPr lang="en-US" sz="2200" b="1" dirty="0"/>
              <a:t>Figure 7-52: </a:t>
            </a:r>
            <a:r>
              <a:rPr lang="en-US" sz="2200" dirty="0"/>
              <a:t>The Balkans have a varied history of changing borders with complex ethnic and national identities.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344" y="2355213"/>
            <a:ext cx="3385312" cy="4117271"/>
          </a:xfrm>
          <a:prstGeom prst="rect">
            <a:avLst/>
          </a:prstGeom>
        </p:spPr>
      </p:pic>
      <p:sp>
        <p:nvSpPr>
          <p:cNvPr id="9" name="Rectangle 5"/>
          <p:cNvSpPr>
            <a:spLocks noChangeArrowheads="1"/>
          </p:cNvSpPr>
          <p:nvPr/>
        </p:nvSpPr>
        <p:spPr bwMode="auto">
          <a:xfrm>
            <a:off x="4998897" y="5847429"/>
            <a:ext cx="105798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a:ln>
                  <a:noFill/>
                </a:ln>
                <a:solidFill>
                  <a:srgbClr val="00AEEF"/>
                </a:solidFill>
                <a:effectLst/>
                <a:latin typeface="+mj-lt"/>
              </a:rPr>
              <a:t>Mediterranean  Sea</a:t>
            </a:r>
            <a:endParaRPr kumimoji="0" lang="en-US" altLang="en-US" sz="900" b="1" i="0" u="none" strike="noStrike" cap="none" normalizeH="0" baseline="0" dirty="0">
              <a:ln>
                <a:noFill/>
              </a:ln>
              <a:solidFill>
                <a:schemeClr val="tx1"/>
              </a:solidFill>
              <a:effectLst/>
              <a:latin typeface="+mj-lt"/>
            </a:endParaRPr>
          </a:p>
        </p:txBody>
      </p:sp>
      <p:sp>
        <p:nvSpPr>
          <p:cNvPr id="10" name="Rectangle 6"/>
          <p:cNvSpPr>
            <a:spLocks noChangeArrowheads="1"/>
          </p:cNvSpPr>
          <p:nvPr/>
        </p:nvSpPr>
        <p:spPr bwMode="auto">
          <a:xfrm rot="2760000">
            <a:off x="2938879" y="4018968"/>
            <a:ext cx="6989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a:ln>
                  <a:noFill/>
                </a:ln>
                <a:solidFill>
                  <a:srgbClr val="00AEEF"/>
                </a:solidFill>
                <a:effectLst/>
                <a:latin typeface="+mj-lt"/>
              </a:rPr>
              <a:t>Adriatic  Sea</a:t>
            </a:r>
            <a:endParaRPr kumimoji="0" lang="en-US" altLang="en-US" sz="2400" b="1" i="0" u="none" strike="noStrike" cap="none" normalizeH="0" baseline="0" dirty="0">
              <a:ln>
                <a:noFill/>
              </a:ln>
              <a:solidFill>
                <a:schemeClr val="tx1"/>
              </a:solidFill>
              <a:effectLst/>
              <a:latin typeface="+mj-lt"/>
            </a:endParaRPr>
          </a:p>
        </p:txBody>
      </p:sp>
      <p:sp>
        <p:nvSpPr>
          <p:cNvPr id="11" name="Rectangle 7"/>
          <p:cNvSpPr>
            <a:spLocks noChangeArrowheads="1"/>
          </p:cNvSpPr>
          <p:nvPr/>
        </p:nvSpPr>
        <p:spPr bwMode="auto">
          <a:xfrm>
            <a:off x="5881509" y="3977025"/>
            <a:ext cx="3077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a:ln>
                  <a:noFill/>
                </a:ln>
                <a:solidFill>
                  <a:srgbClr val="00AEEF"/>
                </a:solidFill>
                <a:effectLst/>
                <a:latin typeface="+mj-lt"/>
              </a:rPr>
              <a:t>Black</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a:ln>
                  <a:noFill/>
                </a:ln>
                <a:solidFill>
                  <a:srgbClr val="00AEEF"/>
                </a:solidFill>
                <a:effectLst/>
                <a:latin typeface="+mj-lt"/>
              </a:rPr>
              <a:t>Sea</a:t>
            </a:r>
            <a:endParaRPr kumimoji="0" lang="en-US" altLang="en-US" sz="900" b="1" i="0" u="none" strike="noStrike" cap="none" normalizeH="0" baseline="0" dirty="0">
              <a:ln>
                <a:noFill/>
              </a:ln>
              <a:solidFill>
                <a:schemeClr val="tx1"/>
              </a:solidFill>
              <a:effectLst/>
              <a:latin typeface="+mj-lt"/>
            </a:endParaRPr>
          </a:p>
        </p:txBody>
      </p:sp>
      <p:sp>
        <p:nvSpPr>
          <p:cNvPr id="22" name="Rectangle 18"/>
          <p:cNvSpPr>
            <a:spLocks noChangeArrowheads="1"/>
          </p:cNvSpPr>
          <p:nvPr/>
        </p:nvSpPr>
        <p:spPr bwMode="auto">
          <a:xfrm>
            <a:off x="3628856" y="3607710"/>
            <a:ext cx="410369" cy="24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6A6760"/>
                </a:solidFill>
                <a:effectLst>
                  <a:glow rad="38100">
                    <a:schemeClr val="bg1">
                      <a:alpha val="72000"/>
                    </a:schemeClr>
                  </a:glow>
                </a:effectLst>
                <a:latin typeface="+mj-lt"/>
              </a:rPr>
              <a:t>BOSNIA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6A6760"/>
                </a:solidFill>
                <a:effectLst>
                  <a:glow rad="38100">
                    <a:schemeClr val="bg1">
                      <a:alpha val="72000"/>
                    </a:schemeClr>
                  </a:glow>
                </a:effectLst>
                <a:latin typeface="+mj-lt"/>
              </a:rPr>
              <a:t>&amp; HERZ.</a:t>
            </a:r>
            <a:endParaRPr kumimoji="0" lang="en-US" altLang="en-US" sz="2400" b="1" i="0" u="none" strike="noStrike" cap="none" normalizeH="0" baseline="0" dirty="0">
              <a:ln>
                <a:noFill/>
              </a:ln>
              <a:solidFill>
                <a:srgbClr val="6A6760"/>
              </a:solidFill>
              <a:effectLst>
                <a:glow rad="38100">
                  <a:schemeClr val="bg1">
                    <a:alpha val="72000"/>
                  </a:schemeClr>
                </a:glow>
              </a:effectLst>
              <a:latin typeface="+mj-lt"/>
            </a:endParaRPr>
          </a:p>
        </p:txBody>
      </p:sp>
      <p:sp>
        <p:nvSpPr>
          <p:cNvPr id="24" name="Rectangle 20"/>
          <p:cNvSpPr>
            <a:spLocks noChangeArrowheads="1"/>
          </p:cNvSpPr>
          <p:nvPr/>
        </p:nvSpPr>
        <p:spPr bwMode="auto">
          <a:xfrm>
            <a:off x="2989504" y="2618898"/>
            <a:ext cx="53989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spc="30" normalizeH="0" dirty="0">
                <a:ln>
                  <a:noFill/>
                </a:ln>
                <a:solidFill>
                  <a:srgbClr val="6A6760"/>
                </a:solidFill>
                <a:effectLst>
                  <a:glow rad="38100">
                    <a:schemeClr val="bg1">
                      <a:alpha val="72000"/>
                    </a:schemeClr>
                  </a:glow>
                </a:effectLst>
                <a:latin typeface="+mj-lt"/>
              </a:rPr>
              <a:t>AUSTRIA</a:t>
            </a:r>
            <a:endParaRPr kumimoji="0" lang="en-US" altLang="en-US" sz="2400" b="1" i="0" u="none" strike="noStrike" cap="none" spc="30" normalizeH="0" dirty="0">
              <a:ln>
                <a:noFill/>
              </a:ln>
              <a:solidFill>
                <a:srgbClr val="6A6760"/>
              </a:solidFill>
              <a:effectLst>
                <a:glow rad="38100">
                  <a:schemeClr val="bg1">
                    <a:alpha val="72000"/>
                  </a:schemeClr>
                </a:glow>
              </a:effectLst>
              <a:latin typeface="+mj-lt"/>
            </a:endParaRPr>
          </a:p>
        </p:txBody>
      </p:sp>
      <p:sp>
        <p:nvSpPr>
          <p:cNvPr id="25" name="Rectangle 21"/>
          <p:cNvSpPr>
            <a:spLocks noChangeArrowheads="1"/>
          </p:cNvSpPr>
          <p:nvPr/>
        </p:nvSpPr>
        <p:spPr bwMode="auto">
          <a:xfrm>
            <a:off x="3688423" y="2976299"/>
            <a:ext cx="61042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spc="30" normalizeH="0" dirty="0">
                <a:ln>
                  <a:noFill/>
                </a:ln>
                <a:solidFill>
                  <a:srgbClr val="6A6760"/>
                </a:solidFill>
                <a:effectLst>
                  <a:glow rad="38100">
                    <a:schemeClr val="bg1">
                      <a:alpha val="72000"/>
                    </a:schemeClr>
                  </a:glow>
                </a:effectLst>
                <a:latin typeface="+mj-lt"/>
              </a:rPr>
              <a:t>HUNGARY</a:t>
            </a:r>
            <a:endParaRPr kumimoji="0" lang="en-US" altLang="en-US" sz="2400" b="1" i="0" u="none" strike="noStrike" cap="none" spc="30" normalizeH="0" dirty="0">
              <a:ln>
                <a:noFill/>
              </a:ln>
              <a:solidFill>
                <a:srgbClr val="6A6760"/>
              </a:solidFill>
              <a:effectLst>
                <a:glow rad="38100">
                  <a:schemeClr val="bg1">
                    <a:alpha val="72000"/>
                  </a:schemeClr>
                </a:glow>
              </a:effectLst>
              <a:latin typeface="+mj-lt"/>
            </a:endParaRPr>
          </a:p>
        </p:txBody>
      </p:sp>
      <p:sp>
        <p:nvSpPr>
          <p:cNvPr id="26" name="Rectangle 22"/>
          <p:cNvSpPr>
            <a:spLocks noChangeArrowheads="1"/>
          </p:cNvSpPr>
          <p:nvPr/>
        </p:nvSpPr>
        <p:spPr bwMode="auto">
          <a:xfrm>
            <a:off x="3386616" y="3286047"/>
            <a:ext cx="52578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6A6760"/>
                </a:solidFill>
                <a:effectLst>
                  <a:glow rad="38100">
                    <a:schemeClr val="bg1">
                      <a:alpha val="72000"/>
                    </a:schemeClr>
                  </a:glow>
                </a:effectLst>
                <a:latin typeface="+mj-lt"/>
              </a:rPr>
              <a:t>CROATIA</a:t>
            </a:r>
          </a:p>
        </p:txBody>
      </p:sp>
      <p:sp>
        <p:nvSpPr>
          <p:cNvPr id="27" name="Rectangle 23"/>
          <p:cNvSpPr>
            <a:spLocks noChangeArrowheads="1"/>
          </p:cNvSpPr>
          <p:nvPr/>
        </p:nvSpPr>
        <p:spPr bwMode="auto">
          <a:xfrm>
            <a:off x="2937879" y="3091462"/>
            <a:ext cx="52578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6A6760"/>
                </a:solidFill>
                <a:effectLst>
                  <a:glow rad="38100">
                    <a:schemeClr val="bg1">
                      <a:alpha val="72000"/>
                    </a:schemeClr>
                  </a:glow>
                </a:effectLst>
                <a:latin typeface="+mj-lt"/>
              </a:rPr>
              <a:t>SLOVENIA</a:t>
            </a:r>
            <a:endParaRPr kumimoji="0" lang="en-US" altLang="en-US" sz="2400" b="1" i="0" u="none" strike="noStrike" cap="none" normalizeH="0" baseline="0">
              <a:ln>
                <a:noFill/>
              </a:ln>
              <a:solidFill>
                <a:srgbClr val="6A6760"/>
              </a:solidFill>
              <a:effectLst>
                <a:glow rad="38100">
                  <a:schemeClr val="bg1">
                    <a:alpha val="72000"/>
                  </a:schemeClr>
                </a:glow>
              </a:effectLst>
              <a:latin typeface="+mj-lt"/>
            </a:endParaRPr>
          </a:p>
        </p:txBody>
      </p:sp>
      <p:sp>
        <p:nvSpPr>
          <p:cNvPr id="28" name="Rectangle 24"/>
          <p:cNvSpPr>
            <a:spLocks noChangeArrowheads="1"/>
          </p:cNvSpPr>
          <p:nvPr/>
        </p:nvSpPr>
        <p:spPr bwMode="auto">
          <a:xfrm>
            <a:off x="4216584" y="3675219"/>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6A6760"/>
                </a:solidFill>
                <a:effectLst>
                  <a:glow rad="38100">
                    <a:schemeClr val="bg1">
                      <a:alpha val="72000"/>
                    </a:schemeClr>
                  </a:glow>
                </a:effectLst>
                <a:latin typeface="+mj-lt"/>
              </a:rPr>
              <a:t>SERBIA</a:t>
            </a:r>
            <a:endParaRPr kumimoji="0" lang="en-US" altLang="en-US" sz="2400" b="1" i="0" u="none" strike="noStrike" cap="none" normalizeH="0" baseline="0">
              <a:ln>
                <a:noFill/>
              </a:ln>
              <a:solidFill>
                <a:srgbClr val="6A6760"/>
              </a:solidFill>
              <a:effectLst>
                <a:glow rad="38100">
                  <a:schemeClr val="bg1">
                    <a:alpha val="72000"/>
                  </a:schemeClr>
                </a:glow>
              </a:effectLst>
              <a:latin typeface="+mj-lt"/>
            </a:endParaRPr>
          </a:p>
        </p:txBody>
      </p:sp>
      <p:sp>
        <p:nvSpPr>
          <p:cNvPr id="29" name="Rectangle 25"/>
          <p:cNvSpPr>
            <a:spLocks noChangeArrowheads="1"/>
          </p:cNvSpPr>
          <p:nvPr/>
        </p:nvSpPr>
        <p:spPr bwMode="auto">
          <a:xfrm>
            <a:off x="3930663" y="4018400"/>
            <a:ext cx="33021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6A6760"/>
                </a:solidFill>
                <a:effectLst>
                  <a:glow rad="38100">
                    <a:schemeClr val="bg1">
                      <a:alpha val="72000"/>
                    </a:schemeClr>
                  </a:glow>
                </a:effectLst>
                <a:latin typeface="+mj-lt"/>
              </a:rPr>
              <a:t>MONT.</a:t>
            </a:r>
            <a:endParaRPr kumimoji="0" lang="en-US" altLang="en-US" sz="2400" b="1" i="0" u="none" strike="noStrike" cap="none" normalizeH="0" baseline="0" dirty="0">
              <a:ln>
                <a:noFill/>
              </a:ln>
              <a:solidFill>
                <a:srgbClr val="6A6760"/>
              </a:solidFill>
              <a:effectLst>
                <a:glow rad="38100">
                  <a:schemeClr val="bg1">
                    <a:alpha val="72000"/>
                  </a:schemeClr>
                </a:glow>
              </a:effectLst>
              <a:latin typeface="+mj-lt"/>
            </a:endParaRPr>
          </a:p>
        </p:txBody>
      </p:sp>
      <p:sp>
        <p:nvSpPr>
          <p:cNvPr id="30" name="Rectangle 26"/>
          <p:cNvSpPr>
            <a:spLocks noChangeArrowheads="1"/>
          </p:cNvSpPr>
          <p:nvPr/>
        </p:nvSpPr>
        <p:spPr bwMode="auto">
          <a:xfrm>
            <a:off x="4706571" y="3107347"/>
            <a:ext cx="87780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spc="260" normalizeH="0" dirty="0">
                <a:ln>
                  <a:noFill/>
                </a:ln>
                <a:solidFill>
                  <a:srgbClr val="6A6760"/>
                </a:solidFill>
                <a:effectLst>
                  <a:glow rad="38100">
                    <a:schemeClr val="bg1">
                      <a:alpha val="72000"/>
                    </a:schemeClr>
                  </a:glow>
                </a:effectLst>
                <a:latin typeface="+mj-lt"/>
              </a:rPr>
              <a:t>ROMANIA</a:t>
            </a:r>
            <a:endParaRPr kumimoji="0" lang="en-US" altLang="en-US" sz="2800" b="1" i="0" u="none" strike="noStrike" cap="none" spc="260" normalizeH="0" dirty="0">
              <a:ln>
                <a:noFill/>
              </a:ln>
              <a:solidFill>
                <a:srgbClr val="6A6760"/>
              </a:solidFill>
              <a:effectLst>
                <a:glow rad="38100">
                  <a:schemeClr val="bg1">
                    <a:alpha val="72000"/>
                  </a:schemeClr>
                </a:glow>
              </a:effectLst>
              <a:latin typeface="+mj-lt"/>
            </a:endParaRPr>
          </a:p>
        </p:txBody>
      </p:sp>
      <p:sp>
        <p:nvSpPr>
          <p:cNvPr id="31" name="Rectangle 27"/>
          <p:cNvSpPr>
            <a:spLocks noChangeArrowheads="1"/>
          </p:cNvSpPr>
          <p:nvPr/>
        </p:nvSpPr>
        <p:spPr bwMode="auto">
          <a:xfrm rot="2760000">
            <a:off x="5529049" y="2727111"/>
            <a:ext cx="52418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6A6760"/>
                </a:solidFill>
                <a:effectLst>
                  <a:glow rad="38100">
                    <a:schemeClr val="bg1">
                      <a:alpha val="72000"/>
                    </a:schemeClr>
                  </a:glow>
                </a:effectLst>
                <a:latin typeface="+mj-lt"/>
              </a:rPr>
              <a:t>MOLDOVA</a:t>
            </a:r>
            <a:endParaRPr kumimoji="0" lang="en-US" altLang="en-US" sz="2400" b="1" i="0" u="none" strike="noStrike" cap="none" normalizeH="0" baseline="0">
              <a:ln>
                <a:noFill/>
              </a:ln>
              <a:solidFill>
                <a:srgbClr val="6A6760"/>
              </a:solidFill>
              <a:effectLst>
                <a:glow rad="38100">
                  <a:schemeClr val="bg1">
                    <a:alpha val="72000"/>
                  </a:schemeClr>
                </a:glow>
              </a:effectLst>
              <a:latin typeface="+mj-lt"/>
            </a:endParaRPr>
          </a:p>
        </p:txBody>
      </p:sp>
      <p:sp>
        <p:nvSpPr>
          <p:cNvPr id="32" name="Rectangle 28"/>
          <p:cNvSpPr>
            <a:spLocks noChangeArrowheads="1"/>
          </p:cNvSpPr>
          <p:nvPr/>
        </p:nvSpPr>
        <p:spPr bwMode="auto">
          <a:xfrm>
            <a:off x="4927417" y="4068361"/>
            <a:ext cx="60914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6A6760"/>
                </a:solidFill>
                <a:effectLst>
                  <a:glow rad="38100">
                    <a:schemeClr val="bg1">
                      <a:alpha val="72000"/>
                    </a:schemeClr>
                  </a:glow>
                </a:effectLst>
                <a:latin typeface="+mj-lt"/>
              </a:rPr>
              <a:t>BULGARIA</a:t>
            </a:r>
            <a:endParaRPr kumimoji="0" lang="en-US" altLang="en-US" sz="2400" b="1" i="0" u="none" strike="noStrike" cap="none" normalizeH="0" baseline="0">
              <a:ln>
                <a:noFill/>
              </a:ln>
              <a:solidFill>
                <a:srgbClr val="6A6760"/>
              </a:solidFill>
              <a:effectLst>
                <a:glow rad="38100">
                  <a:schemeClr val="bg1">
                    <a:alpha val="72000"/>
                  </a:schemeClr>
                </a:glow>
              </a:effectLst>
              <a:latin typeface="+mj-lt"/>
            </a:endParaRPr>
          </a:p>
        </p:txBody>
      </p:sp>
      <p:sp>
        <p:nvSpPr>
          <p:cNvPr id="33" name="Rectangle 29"/>
          <p:cNvSpPr>
            <a:spLocks noChangeArrowheads="1"/>
          </p:cNvSpPr>
          <p:nvPr/>
        </p:nvSpPr>
        <p:spPr bwMode="auto">
          <a:xfrm>
            <a:off x="4371458" y="4366196"/>
            <a:ext cx="63158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6A6760"/>
                </a:solidFill>
                <a:effectLst>
                  <a:glow rad="38100">
                    <a:schemeClr val="bg1">
                      <a:alpha val="72000"/>
                    </a:schemeClr>
                  </a:glow>
                </a:effectLst>
                <a:latin typeface="+mj-lt"/>
              </a:rPr>
              <a:t>MACEDONIA</a:t>
            </a:r>
            <a:endParaRPr kumimoji="0" lang="en-US" altLang="en-US" sz="2400" b="1" i="0" u="none" strike="noStrike" cap="none" normalizeH="0" baseline="0">
              <a:ln>
                <a:noFill/>
              </a:ln>
              <a:solidFill>
                <a:srgbClr val="6A6760"/>
              </a:solidFill>
              <a:effectLst>
                <a:glow rad="38100">
                  <a:schemeClr val="bg1">
                    <a:alpha val="72000"/>
                  </a:schemeClr>
                </a:glow>
              </a:effectLst>
              <a:latin typeface="+mj-lt"/>
            </a:endParaRPr>
          </a:p>
        </p:txBody>
      </p:sp>
      <p:sp>
        <p:nvSpPr>
          <p:cNvPr id="34" name="Rectangle 30"/>
          <p:cNvSpPr>
            <a:spLocks noChangeArrowheads="1"/>
          </p:cNvSpPr>
          <p:nvPr/>
        </p:nvSpPr>
        <p:spPr bwMode="auto">
          <a:xfrm>
            <a:off x="4303949" y="4116015"/>
            <a:ext cx="25167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6A6760"/>
                </a:solidFill>
                <a:effectLst>
                  <a:glow rad="38100">
                    <a:schemeClr val="bg1">
                      <a:alpha val="72000"/>
                    </a:schemeClr>
                  </a:glow>
                </a:effectLst>
                <a:latin typeface="+mj-lt"/>
              </a:rPr>
              <a:t>KOS.</a:t>
            </a:r>
            <a:endParaRPr kumimoji="0" lang="en-US" altLang="en-US" sz="2400" b="1" i="0" u="none" strike="noStrike" cap="none" normalizeH="0" baseline="0" dirty="0">
              <a:ln>
                <a:noFill/>
              </a:ln>
              <a:solidFill>
                <a:srgbClr val="6A6760"/>
              </a:solidFill>
              <a:effectLst>
                <a:glow rad="38100">
                  <a:schemeClr val="bg1">
                    <a:alpha val="72000"/>
                  </a:schemeClr>
                </a:glow>
              </a:effectLst>
              <a:latin typeface="+mj-lt"/>
            </a:endParaRPr>
          </a:p>
        </p:txBody>
      </p:sp>
      <p:sp>
        <p:nvSpPr>
          <p:cNvPr id="35" name="Rectangle 31"/>
          <p:cNvSpPr>
            <a:spLocks noChangeArrowheads="1"/>
          </p:cNvSpPr>
          <p:nvPr/>
        </p:nvSpPr>
        <p:spPr bwMode="auto">
          <a:xfrm>
            <a:off x="3926691" y="4624320"/>
            <a:ext cx="46006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6A6760"/>
                </a:solidFill>
                <a:effectLst>
                  <a:glow rad="38100">
                    <a:schemeClr val="bg1">
                      <a:alpha val="72000"/>
                    </a:schemeClr>
                  </a:glow>
                </a:effectLst>
                <a:latin typeface="+mj-lt"/>
              </a:rPr>
              <a:t>ALBANIA</a:t>
            </a:r>
            <a:endParaRPr kumimoji="0" lang="en-US" altLang="en-US" sz="2400" b="1" i="0" u="none" strike="noStrike" cap="none" normalizeH="0" baseline="0">
              <a:ln>
                <a:noFill/>
              </a:ln>
              <a:solidFill>
                <a:srgbClr val="6A6760"/>
              </a:solidFill>
              <a:effectLst>
                <a:glow rad="38100">
                  <a:schemeClr val="bg1">
                    <a:alpha val="72000"/>
                  </a:schemeClr>
                </a:glow>
              </a:effectLst>
              <a:latin typeface="+mj-lt"/>
            </a:endParaRPr>
          </a:p>
        </p:txBody>
      </p:sp>
      <p:sp>
        <p:nvSpPr>
          <p:cNvPr id="36" name="Rectangle 32"/>
          <p:cNvSpPr>
            <a:spLocks noChangeArrowheads="1"/>
          </p:cNvSpPr>
          <p:nvPr/>
        </p:nvSpPr>
        <p:spPr bwMode="auto">
          <a:xfrm>
            <a:off x="5685904" y="4914213"/>
            <a:ext cx="527388" cy="153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6A6760"/>
                </a:solidFill>
                <a:effectLst>
                  <a:glow rad="38100">
                    <a:schemeClr val="bg1">
                      <a:alpha val="72000"/>
                    </a:schemeClr>
                  </a:glow>
                </a:effectLst>
                <a:latin typeface="+mj-lt"/>
              </a:rPr>
              <a:t>TURKEY</a:t>
            </a:r>
            <a:endParaRPr kumimoji="0" lang="en-US" altLang="en-US" sz="2400" b="1" i="0" u="none" strike="noStrike" cap="none" normalizeH="0" baseline="0" dirty="0">
              <a:ln>
                <a:noFill/>
              </a:ln>
              <a:solidFill>
                <a:srgbClr val="6A6760"/>
              </a:solidFill>
              <a:effectLst>
                <a:glow rad="38100">
                  <a:schemeClr val="bg1">
                    <a:alpha val="72000"/>
                  </a:schemeClr>
                </a:glow>
              </a:effectLst>
              <a:latin typeface="+mj-lt"/>
            </a:endParaRPr>
          </a:p>
        </p:txBody>
      </p:sp>
      <p:sp>
        <p:nvSpPr>
          <p:cNvPr id="37" name="Rectangle 33"/>
          <p:cNvSpPr>
            <a:spLocks noChangeArrowheads="1"/>
          </p:cNvSpPr>
          <p:nvPr/>
        </p:nvSpPr>
        <p:spPr bwMode="auto">
          <a:xfrm>
            <a:off x="2989504" y="4382081"/>
            <a:ext cx="33342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6A6760"/>
                </a:solidFill>
                <a:effectLst>
                  <a:glow rad="38100">
                    <a:schemeClr val="bg1">
                      <a:alpha val="72000"/>
                    </a:schemeClr>
                  </a:glow>
                </a:effectLst>
                <a:latin typeface="+mj-lt"/>
              </a:rPr>
              <a:t>ITALY</a:t>
            </a:r>
            <a:endParaRPr kumimoji="0" lang="en-US" altLang="en-US" sz="2400" b="1" i="0" u="none" strike="noStrike" cap="none" normalizeH="0" baseline="0">
              <a:ln>
                <a:noFill/>
              </a:ln>
              <a:solidFill>
                <a:srgbClr val="6A6760"/>
              </a:solidFill>
              <a:effectLst>
                <a:glow rad="38100">
                  <a:schemeClr val="bg1">
                    <a:alpha val="72000"/>
                  </a:schemeClr>
                </a:glow>
              </a:effectLst>
              <a:latin typeface="+mj-lt"/>
            </a:endParaRPr>
          </a:p>
        </p:txBody>
      </p:sp>
      <p:sp>
        <p:nvSpPr>
          <p:cNvPr id="38" name="Rectangle 34"/>
          <p:cNvSpPr>
            <a:spLocks noChangeArrowheads="1"/>
          </p:cNvSpPr>
          <p:nvPr/>
        </p:nvSpPr>
        <p:spPr bwMode="auto">
          <a:xfrm>
            <a:off x="4431025" y="4806992"/>
            <a:ext cx="56906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a:ln>
                  <a:noFill/>
                </a:ln>
                <a:solidFill>
                  <a:srgbClr val="6A6760"/>
                </a:solidFill>
                <a:effectLst>
                  <a:glow rad="38100">
                    <a:schemeClr val="bg1">
                      <a:alpha val="72000"/>
                    </a:schemeClr>
                  </a:glow>
                </a:effectLst>
                <a:latin typeface="+mj-lt"/>
              </a:rPr>
              <a:t>GREECE</a:t>
            </a:r>
            <a:endParaRPr kumimoji="0" lang="en-US" altLang="en-US" sz="2800" b="1" i="0" u="none" strike="noStrike" cap="none" normalizeH="0" baseline="0">
              <a:ln>
                <a:noFill/>
              </a:ln>
              <a:solidFill>
                <a:srgbClr val="6A6760"/>
              </a:solidFill>
              <a:effectLst>
                <a:glow rad="38100">
                  <a:schemeClr val="bg1">
                    <a:alpha val="72000"/>
                  </a:schemeClr>
                </a:glow>
              </a:effectLst>
              <a:latin typeface="+mj-lt"/>
            </a:endParaRPr>
          </a:p>
        </p:txBody>
      </p:sp>
      <p:sp>
        <p:nvSpPr>
          <p:cNvPr id="39" name="Rectangle 35"/>
          <p:cNvSpPr>
            <a:spLocks noChangeArrowheads="1"/>
          </p:cNvSpPr>
          <p:nvPr/>
        </p:nvSpPr>
        <p:spPr bwMode="auto">
          <a:xfrm>
            <a:off x="3159659" y="2764914"/>
            <a:ext cx="188032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a:ln>
                  <a:noFill/>
                </a:ln>
                <a:solidFill>
                  <a:srgbClr val="000000"/>
                </a:solidFill>
                <a:effectLst>
                  <a:glow rad="38100">
                    <a:schemeClr val="bg1">
                      <a:alpha val="72000"/>
                    </a:schemeClr>
                  </a:glow>
                </a:effectLst>
                <a:latin typeface="+mj-lt"/>
              </a:rPr>
              <a:t>AUSTRIA-HUNGARY EMPIRE</a:t>
            </a:r>
            <a:endParaRPr kumimoji="0" lang="en-US" altLang="en-US" sz="2800" b="1" i="0" u="none" strike="noStrike" cap="none" normalizeH="0" baseline="0" dirty="0">
              <a:ln>
                <a:noFill/>
              </a:ln>
              <a:solidFill>
                <a:schemeClr val="tx1"/>
              </a:solidFill>
              <a:effectLst>
                <a:glow rad="38100">
                  <a:schemeClr val="bg1">
                    <a:alpha val="72000"/>
                  </a:schemeClr>
                </a:glow>
              </a:effectLst>
              <a:latin typeface="+mj-lt"/>
            </a:endParaRPr>
          </a:p>
        </p:txBody>
      </p:sp>
      <p:sp>
        <p:nvSpPr>
          <p:cNvPr id="40" name="Rectangle 36"/>
          <p:cNvSpPr>
            <a:spLocks noChangeArrowheads="1"/>
          </p:cNvSpPr>
          <p:nvPr/>
        </p:nvSpPr>
        <p:spPr bwMode="auto">
          <a:xfrm>
            <a:off x="4247346" y="3881973"/>
            <a:ext cx="159659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spc="300" normalizeH="0" baseline="0" dirty="0">
                <a:ln>
                  <a:noFill/>
                </a:ln>
                <a:solidFill>
                  <a:srgbClr val="000000"/>
                </a:solidFill>
                <a:effectLst>
                  <a:glow rad="38100">
                    <a:schemeClr val="bg1">
                      <a:alpha val="72000"/>
                    </a:schemeClr>
                  </a:glow>
                </a:effectLst>
                <a:latin typeface="+mj-lt"/>
              </a:rPr>
              <a:t>OTTOMAN EMPIRE</a:t>
            </a:r>
            <a:endParaRPr kumimoji="0" lang="en-US" altLang="en-US" sz="2000" b="1" i="0" u="none" strike="noStrike" cap="none" spc="300" normalizeH="0" baseline="0" dirty="0">
              <a:ln>
                <a:noFill/>
              </a:ln>
              <a:solidFill>
                <a:schemeClr val="tx1"/>
              </a:solidFill>
              <a:effectLst>
                <a:glow rad="38100">
                  <a:schemeClr val="bg1">
                    <a:alpha val="72000"/>
                  </a:schemeClr>
                </a:glow>
              </a:effectLst>
              <a:latin typeface="+mj-lt"/>
            </a:endParaRPr>
          </a:p>
        </p:txBody>
      </p:sp>
      <p:sp>
        <p:nvSpPr>
          <p:cNvPr id="41" name="Rectangle 37"/>
          <p:cNvSpPr>
            <a:spLocks noChangeArrowheads="1"/>
          </p:cNvSpPr>
          <p:nvPr/>
        </p:nvSpPr>
        <p:spPr bwMode="auto">
          <a:xfrm>
            <a:off x="3267483" y="5116740"/>
            <a:ext cx="143949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mj-lt"/>
              </a:rPr>
              <a:t>Limits of the Ottoman Empire</a:t>
            </a:r>
            <a:endParaRPr kumimoji="0" lang="en-US" altLang="en-US" sz="800" b="1" i="0" u="none" strike="noStrike" cap="none" normalizeH="0" baseline="0">
              <a:ln>
                <a:noFill/>
              </a:ln>
              <a:solidFill>
                <a:schemeClr val="tx1"/>
              </a:solidFill>
              <a:effectLst/>
              <a:latin typeface="+mj-lt"/>
            </a:endParaRPr>
          </a:p>
        </p:txBody>
      </p:sp>
      <p:sp>
        <p:nvSpPr>
          <p:cNvPr id="42" name="Rectangle 38"/>
          <p:cNvSpPr>
            <a:spLocks noChangeArrowheads="1"/>
          </p:cNvSpPr>
          <p:nvPr/>
        </p:nvSpPr>
        <p:spPr bwMode="auto">
          <a:xfrm>
            <a:off x="3267483" y="5275586"/>
            <a:ext cx="118782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mj-lt"/>
              </a:rPr>
              <a:t>Independent, 1817–1830</a:t>
            </a:r>
            <a:endParaRPr kumimoji="0" lang="en-US" altLang="en-US" sz="800" b="1" i="0" u="none" strike="noStrike" cap="none" normalizeH="0" baseline="0">
              <a:ln>
                <a:noFill/>
              </a:ln>
              <a:solidFill>
                <a:schemeClr val="tx1"/>
              </a:solidFill>
              <a:effectLst/>
              <a:latin typeface="+mj-lt"/>
            </a:endParaRPr>
          </a:p>
        </p:txBody>
      </p:sp>
      <p:sp>
        <p:nvSpPr>
          <p:cNvPr id="43" name="Rectangle 39"/>
          <p:cNvSpPr>
            <a:spLocks noChangeArrowheads="1"/>
          </p:cNvSpPr>
          <p:nvPr/>
        </p:nvSpPr>
        <p:spPr bwMode="auto">
          <a:xfrm>
            <a:off x="3267483" y="5434431"/>
            <a:ext cx="89928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mj-lt"/>
              </a:rPr>
              <a:t>Independent, 1878</a:t>
            </a:r>
            <a:endParaRPr kumimoji="0" lang="en-US" altLang="en-US" sz="800" b="1" i="0" u="none" strike="noStrike" cap="none" normalizeH="0" baseline="0">
              <a:ln>
                <a:noFill/>
              </a:ln>
              <a:solidFill>
                <a:schemeClr val="tx1"/>
              </a:solidFill>
              <a:effectLst/>
              <a:latin typeface="+mj-lt"/>
            </a:endParaRPr>
          </a:p>
        </p:txBody>
      </p:sp>
      <p:sp>
        <p:nvSpPr>
          <p:cNvPr id="44" name="Rectangle 40"/>
          <p:cNvSpPr>
            <a:spLocks noChangeArrowheads="1"/>
          </p:cNvSpPr>
          <p:nvPr/>
        </p:nvSpPr>
        <p:spPr bwMode="auto">
          <a:xfrm>
            <a:off x="3267483" y="5593276"/>
            <a:ext cx="146354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mj-lt"/>
              </a:rPr>
              <a:t>Lost to Austria-Hungary, 1878</a:t>
            </a:r>
            <a:endParaRPr kumimoji="0" lang="en-US" altLang="en-US" sz="800" b="1" i="0" u="none" strike="noStrike" cap="none" normalizeH="0" baseline="0">
              <a:ln>
                <a:noFill/>
              </a:ln>
              <a:solidFill>
                <a:schemeClr val="tx1"/>
              </a:solidFill>
              <a:effectLst/>
              <a:latin typeface="+mj-lt"/>
            </a:endParaRPr>
          </a:p>
        </p:txBody>
      </p:sp>
      <p:sp>
        <p:nvSpPr>
          <p:cNvPr id="45" name="Rectangle 41"/>
          <p:cNvSpPr>
            <a:spLocks noChangeArrowheads="1"/>
          </p:cNvSpPr>
          <p:nvPr/>
        </p:nvSpPr>
        <p:spPr bwMode="auto">
          <a:xfrm>
            <a:off x="3267483" y="5752122"/>
            <a:ext cx="89928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mj-lt"/>
              </a:rPr>
              <a:t>Independent, 1908</a:t>
            </a:r>
            <a:endParaRPr kumimoji="0" lang="en-US" altLang="en-US" sz="800" b="1" i="0" u="none" strike="noStrike" cap="none" normalizeH="0" baseline="0">
              <a:ln>
                <a:noFill/>
              </a:ln>
              <a:solidFill>
                <a:schemeClr val="tx1"/>
              </a:solidFill>
              <a:effectLst/>
              <a:latin typeface="+mj-lt"/>
            </a:endParaRPr>
          </a:p>
        </p:txBody>
      </p:sp>
      <p:sp>
        <p:nvSpPr>
          <p:cNvPr id="46" name="Rectangle 42"/>
          <p:cNvSpPr>
            <a:spLocks noChangeArrowheads="1"/>
          </p:cNvSpPr>
          <p:nvPr/>
        </p:nvSpPr>
        <p:spPr bwMode="auto">
          <a:xfrm>
            <a:off x="3267483" y="5910967"/>
            <a:ext cx="108844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mj-lt"/>
              </a:rPr>
              <a:t>Ottoman Empire, 1908</a:t>
            </a:r>
            <a:endParaRPr kumimoji="0" lang="en-US" altLang="en-US" sz="800" b="1" i="0" u="none" strike="noStrike" cap="none" normalizeH="0" baseline="0">
              <a:ln>
                <a:noFill/>
              </a:ln>
              <a:solidFill>
                <a:schemeClr val="tx1"/>
              </a:solidFill>
              <a:effectLst/>
              <a:latin typeface="+mj-lt"/>
            </a:endParaRPr>
          </a:p>
        </p:txBody>
      </p:sp>
      <p:sp>
        <p:nvSpPr>
          <p:cNvPr id="47" name="Rectangle 43"/>
          <p:cNvSpPr>
            <a:spLocks noChangeArrowheads="1"/>
          </p:cNvSpPr>
          <p:nvPr/>
        </p:nvSpPr>
        <p:spPr bwMode="auto">
          <a:xfrm>
            <a:off x="3267483" y="6069812"/>
            <a:ext cx="112210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mj-lt"/>
              </a:rPr>
              <a:t>Yugoslavia, 1918–1992</a:t>
            </a:r>
            <a:endParaRPr kumimoji="0" lang="en-US" altLang="en-US" sz="800" b="1" i="0" u="none" strike="noStrike" cap="none" normalizeH="0" baseline="0" dirty="0">
              <a:ln>
                <a:noFill/>
              </a:ln>
              <a:solidFill>
                <a:schemeClr val="tx1"/>
              </a:solidFill>
              <a:effectLst/>
              <a:latin typeface="+mj-lt"/>
            </a:endParaRPr>
          </a:p>
        </p:txBody>
      </p:sp>
      <p:sp>
        <p:nvSpPr>
          <p:cNvPr id="48" name="Rectangle 44"/>
          <p:cNvSpPr>
            <a:spLocks noChangeArrowheads="1"/>
          </p:cNvSpPr>
          <p:nvPr/>
        </p:nvSpPr>
        <p:spPr bwMode="auto">
          <a:xfrm>
            <a:off x="3092753" y="6228658"/>
            <a:ext cx="136736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j-lt"/>
              </a:rPr>
              <a:t>Present-day borders are shown.</a:t>
            </a:r>
            <a:endParaRPr kumimoji="0" lang="en-US" altLang="en-US" sz="700" b="1" i="0" u="none" strike="noStrike" cap="none" normalizeH="0" baseline="0" dirty="0">
              <a:ln>
                <a:noFill/>
              </a:ln>
              <a:solidFill>
                <a:schemeClr val="tx1"/>
              </a:solidFill>
              <a:effectLst/>
              <a:latin typeface="+mj-lt"/>
            </a:endParaRPr>
          </a:p>
        </p:txBody>
      </p:sp>
      <p:sp>
        <p:nvSpPr>
          <p:cNvPr id="49" name="Rectangle 45"/>
          <p:cNvSpPr>
            <a:spLocks noChangeArrowheads="1"/>
          </p:cNvSpPr>
          <p:nvPr/>
        </p:nvSpPr>
        <p:spPr bwMode="auto">
          <a:xfrm>
            <a:off x="5018753" y="6098605"/>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j-lt"/>
              </a:rPr>
              <a:t>0</a:t>
            </a:r>
            <a:endParaRPr kumimoji="0" lang="en-US" altLang="en-US" sz="700" b="1" i="0" u="none" strike="noStrike" cap="none" normalizeH="0" baseline="0" dirty="0">
              <a:ln>
                <a:noFill/>
              </a:ln>
              <a:solidFill>
                <a:schemeClr val="tx1"/>
              </a:solidFill>
              <a:effectLst/>
              <a:latin typeface="+mj-lt"/>
            </a:endParaRPr>
          </a:p>
        </p:txBody>
      </p:sp>
      <p:sp>
        <p:nvSpPr>
          <p:cNvPr id="50" name="Rectangle 46"/>
          <p:cNvSpPr>
            <a:spLocks noChangeArrowheads="1"/>
          </p:cNvSpPr>
          <p:nvPr/>
        </p:nvSpPr>
        <p:spPr bwMode="auto">
          <a:xfrm>
            <a:off x="5225252" y="6288226"/>
            <a:ext cx="14907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latin typeface="+mj-lt"/>
              </a:rPr>
              <a:t>100</a:t>
            </a:r>
            <a:endParaRPr kumimoji="0" lang="en-US" altLang="en-US" sz="700" b="1" i="0" u="none" strike="noStrike" cap="none" normalizeH="0" baseline="0">
              <a:ln>
                <a:noFill/>
              </a:ln>
              <a:solidFill>
                <a:schemeClr val="tx1"/>
              </a:solidFill>
              <a:effectLst/>
              <a:latin typeface="+mj-lt"/>
            </a:endParaRPr>
          </a:p>
        </p:txBody>
      </p:sp>
      <p:sp>
        <p:nvSpPr>
          <p:cNvPr id="51" name="Rectangle 47"/>
          <p:cNvSpPr>
            <a:spLocks noChangeArrowheads="1"/>
          </p:cNvSpPr>
          <p:nvPr/>
        </p:nvSpPr>
        <p:spPr bwMode="auto">
          <a:xfrm>
            <a:off x="5483376" y="6288226"/>
            <a:ext cx="63959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latin typeface="+mj-lt"/>
              </a:rPr>
              <a:t>200 Kilometers</a:t>
            </a:r>
            <a:endParaRPr kumimoji="0" lang="en-US" altLang="en-US" sz="700" b="1" i="0" u="none" strike="noStrike" cap="none" normalizeH="0" baseline="0">
              <a:ln>
                <a:noFill/>
              </a:ln>
              <a:solidFill>
                <a:schemeClr val="tx1"/>
              </a:solidFill>
              <a:effectLst/>
              <a:latin typeface="+mj-lt"/>
            </a:endParaRPr>
          </a:p>
        </p:txBody>
      </p:sp>
      <p:sp>
        <p:nvSpPr>
          <p:cNvPr id="52" name="Rectangle 48"/>
          <p:cNvSpPr>
            <a:spLocks noChangeArrowheads="1"/>
          </p:cNvSpPr>
          <p:nvPr/>
        </p:nvSpPr>
        <p:spPr bwMode="auto">
          <a:xfrm>
            <a:off x="5372184" y="6098605"/>
            <a:ext cx="14907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latin typeface="+mj-lt"/>
              </a:rPr>
              <a:t>100</a:t>
            </a:r>
            <a:endParaRPr kumimoji="0" lang="en-US" altLang="en-US" sz="700" b="1" i="0" u="none" strike="noStrike" cap="none" normalizeH="0" baseline="0">
              <a:ln>
                <a:noFill/>
              </a:ln>
              <a:solidFill>
                <a:schemeClr val="tx1"/>
              </a:solidFill>
              <a:effectLst/>
              <a:latin typeface="+mj-lt"/>
            </a:endParaRPr>
          </a:p>
        </p:txBody>
      </p:sp>
      <p:sp>
        <p:nvSpPr>
          <p:cNvPr id="53" name="Rectangle 49"/>
          <p:cNvSpPr>
            <a:spLocks noChangeArrowheads="1"/>
          </p:cNvSpPr>
          <p:nvPr/>
        </p:nvSpPr>
        <p:spPr bwMode="auto">
          <a:xfrm>
            <a:off x="5773269" y="6098605"/>
            <a:ext cx="40075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latin typeface="+mj-lt"/>
              </a:rPr>
              <a:t>200 Miles</a:t>
            </a:r>
            <a:endParaRPr kumimoji="0" lang="en-US" altLang="en-US" sz="700" b="1" i="0" u="none" strike="noStrike" cap="none" normalizeH="0" baseline="0">
              <a:ln>
                <a:noFill/>
              </a:ln>
              <a:solidFill>
                <a:schemeClr val="tx1"/>
              </a:solidFill>
              <a:effectLst/>
              <a:latin typeface="+mj-lt"/>
            </a:endParaRPr>
          </a:p>
        </p:txBody>
      </p:sp>
      <p:sp>
        <p:nvSpPr>
          <p:cNvPr id="54" name="Rectangle 45"/>
          <p:cNvSpPr>
            <a:spLocks noChangeArrowheads="1"/>
          </p:cNvSpPr>
          <p:nvPr/>
        </p:nvSpPr>
        <p:spPr bwMode="auto">
          <a:xfrm>
            <a:off x="5018753" y="6291204"/>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j-lt"/>
              </a:rPr>
              <a:t>0</a:t>
            </a:r>
            <a:endParaRPr kumimoji="0" lang="en-US" altLang="en-US" sz="700" b="1" i="0" u="none" strike="noStrike" cap="none" normalizeH="0" baseline="0" dirty="0">
              <a:ln>
                <a:noFill/>
              </a:ln>
              <a:solidFill>
                <a:schemeClr val="tx1"/>
              </a:solidFill>
              <a:effectLst/>
              <a:latin typeface="+mj-lt"/>
            </a:endParaRPr>
          </a:p>
        </p:txBody>
      </p:sp>
      <p:sp>
        <p:nvSpPr>
          <p:cNvPr id="55" name="Rectangle 6"/>
          <p:cNvSpPr>
            <a:spLocks noChangeArrowheads="1"/>
          </p:cNvSpPr>
          <p:nvPr/>
        </p:nvSpPr>
        <p:spPr bwMode="auto">
          <a:xfrm rot="3575661">
            <a:off x="4923009" y="5049375"/>
            <a:ext cx="890691" cy="13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900" b="1" i="1" dirty="0">
                <a:solidFill>
                  <a:srgbClr val="00AEEF"/>
                </a:solidFill>
                <a:latin typeface="+mj-lt"/>
              </a:rPr>
              <a:t>Aegean Sea</a:t>
            </a:r>
            <a:endParaRPr kumimoji="0" lang="en-US" altLang="en-US" sz="900" b="1"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1569855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6473" y="2581851"/>
            <a:ext cx="5391054" cy="3883602"/>
          </a:xfrm>
          <a:prstGeom prst="rect">
            <a:avLst/>
          </a:prstGeom>
        </p:spPr>
      </p:pic>
      <p:sp>
        <p:nvSpPr>
          <p:cNvPr id="7" name="Title 6"/>
          <p:cNvSpPr>
            <a:spLocks noGrp="1"/>
          </p:cNvSpPr>
          <p:nvPr>
            <p:ph type="title"/>
          </p:nvPr>
        </p:nvSpPr>
        <p:spPr>
          <a:xfrm>
            <a:off x="457199" y="215371"/>
            <a:ext cx="8229601" cy="1097279"/>
          </a:xfrm>
        </p:spPr>
        <p:txBody>
          <a:bodyPr/>
          <a:lstStyle/>
          <a:p>
            <a:r>
              <a:rPr lang="en-US" sz="3400" dirty="0"/>
              <a:t>7.4.2 Ethnic Cleansing in Southeast Europe </a:t>
            </a:r>
            <a:r>
              <a:rPr lang="en-US" sz="2000" b="0" dirty="0"/>
              <a:t>(3 of 3)</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199" y="1556326"/>
            <a:ext cx="8556170" cy="1038284"/>
          </a:xfrm>
        </p:spPr>
        <p:txBody>
          <a:bodyPr/>
          <a:lstStyle/>
          <a:p>
            <a:pPr marL="432" indent="0">
              <a:buNone/>
            </a:pPr>
            <a:r>
              <a:rPr lang="en-US" sz="2200" b="1" dirty="0"/>
              <a:t>Figure 7-53: </a:t>
            </a:r>
            <a:r>
              <a:rPr lang="en-US" sz="2200" dirty="0"/>
              <a:t>Yugoslavia was unified until its president’s death, after which it divided, and ethnicities fought for control in several of the territories.</a:t>
            </a:r>
          </a:p>
        </p:txBody>
      </p:sp>
      <p:sp>
        <p:nvSpPr>
          <p:cNvPr id="32" name="Freeform 28"/>
          <p:cNvSpPr>
            <a:spLocks/>
          </p:cNvSpPr>
          <p:nvPr/>
        </p:nvSpPr>
        <p:spPr bwMode="auto">
          <a:xfrm>
            <a:off x="4492156" y="4506353"/>
            <a:ext cx="39922" cy="76517"/>
          </a:xfrm>
          <a:custGeom>
            <a:avLst/>
            <a:gdLst>
              <a:gd name="T0" fmla="*/ 22 w 24"/>
              <a:gd name="T1" fmla="*/ 2 h 46"/>
              <a:gd name="T2" fmla="*/ 22 w 24"/>
              <a:gd name="T3" fmla="*/ 2 h 46"/>
              <a:gd name="T4" fmla="*/ 14 w 24"/>
              <a:gd name="T5" fmla="*/ 0 h 46"/>
              <a:gd name="T6" fmla="*/ 14 w 24"/>
              <a:gd name="T7" fmla="*/ 0 h 46"/>
              <a:gd name="T8" fmla="*/ 8 w 24"/>
              <a:gd name="T9" fmla="*/ 0 h 46"/>
              <a:gd name="T10" fmla="*/ 4 w 24"/>
              <a:gd name="T11" fmla="*/ 4 h 46"/>
              <a:gd name="T12" fmla="*/ 2 w 24"/>
              <a:gd name="T13" fmla="*/ 8 h 46"/>
              <a:gd name="T14" fmla="*/ 0 w 24"/>
              <a:gd name="T15" fmla="*/ 12 h 46"/>
              <a:gd name="T16" fmla="*/ 0 w 24"/>
              <a:gd name="T17" fmla="*/ 12 h 46"/>
              <a:gd name="T18" fmla="*/ 0 w 24"/>
              <a:gd name="T19" fmla="*/ 16 h 46"/>
              <a:gd name="T20" fmla="*/ 2 w 24"/>
              <a:gd name="T21" fmla="*/ 20 h 46"/>
              <a:gd name="T22" fmla="*/ 10 w 24"/>
              <a:gd name="T23" fmla="*/ 26 h 46"/>
              <a:gd name="T24" fmla="*/ 10 w 24"/>
              <a:gd name="T25" fmla="*/ 26 h 46"/>
              <a:gd name="T26" fmla="*/ 16 w 24"/>
              <a:gd name="T27" fmla="*/ 30 h 46"/>
              <a:gd name="T28" fmla="*/ 18 w 24"/>
              <a:gd name="T29" fmla="*/ 34 h 46"/>
              <a:gd name="T30" fmla="*/ 18 w 24"/>
              <a:gd name="T31" fmla="*/ 34 h 46"/>
              <a:gd name="T32" fmla="*/ 18 w 24"/>
              <a:gd name="T33" fmla="*/ 36 h 46"/>
              <a:gd name="T34" fmla="*/ 16 w 24"/>
              <a:gd name="T35" fmla="*/ 38 h 46"/>
              <a:gd name="T36" fmla="*/ 10 w 24"/>
              <a:gd name="T37" fmla="*/ 40 h 46"/>
              <a:gd name="T38" fmla="*/ 10 w 24"/>
              <a:gd name="T39" fmla="*/ 40 h 46"/>
              <a:gd name="T40" fmla="*/ 6 w 24"/>
              <a:gd name="T41" fmla="*/ 40 h 46"/>
              <a:gd name="T42" fmla="*/ 2 w 24"/>
              <a:gd name="T43" fmla="*/ 38 h 46"/>
              <a:gd name="T44" fmla="*/ 0 w 24"/>
              <a:gd name="T45" fmla="*/ 44 h 46"/>
              <a:gd name="T46" fmla="*/ 0 w 24"/>
              <a:gd name="T47" fmla="*/ 44 h 46"/>
              <a:gd name="T48" fmla="*/ 10 w 24"/>
              <a:gd name="T49" fmla="*/ 46 h 46"/>
              <a:gd name="T50" fmla="*/ 10 w 24"/>
              <a:gd name="T51" fmla="*/ 46 h 46"/>
              <a:gd name="T52" fmla="*/ 16 w 24"/>
              <a:gd name="T53" fmla="*/ 46 h 46"/>
              <a:gd name="T54" fmla="*/ 20 w 24"/>
              <a:gd name="T55" fmla="*/ 42 h 46"/>
              <a:gd name="T56" fmla="*/ 24 w 24"/>
              <a:gd name="T57" fmla="*/ 38 h 46"/>
              <a:gd name="T58" fmla="*/ 24 w 24"/>
              <a:gd name="T59" fmla="*/ 32 h 46"/>
              <a:gd name="T60" fmla="*/ 24 w 24"/>
              <a:gd name="T61" fmla="*/ 32 h 46"/>
              <a:gd name="T62" fmla="*/ 24 w 24"/>
              <a:gd name="T63" fmla="*/ 28 h 46"/>
              <a:gd name="T64" fmla="*/ 22 w 24"/>
              <a:gd name="T65" fmla="*/ 24 h 46"/>
              <a:gd name="T66" fmla="*/ 20 w 24"/>
              <a:gd name="T67" fmla="*/ 22 h 46"/>
              <a:gd name="T68" fmla="*/ 14 w 24"/>
              <a:gd name="T69" fmla="*/ 20 h 46"/>
              <a:gd name="T70" fmla="*/ 14 w 24"/>
              <a:gd name="T71" fmla="*/ 20 h 46"/>
              <a:gd name="T72" fmla="*/ 8 w 24"/>
              <a:gd name="T73" fmla="*/ 16 h 46"/>
              <a:gd name="T74" fmla="*/ 8 w 24"/>
              <a:gd name="T75" fmla="*/ 12 h 46"/>
              <a:gd name="T76" fmla="*/ 8 w 24"/>
              <a:gd name="T77" fmla="*/ 12 h 46"/>
              <a:gd name="T78" fmla="*/ 10 w 24"/>
              <a:gd name="T79" fmla="*/ 8 h 46"/>
              <a:gd name="T80" fmla="*/ 14 w 24"/>
              <a:gd name="T81" fmla="*/ 6 h 46"/>
              <a:gd name="T82" fmla="*/ 14 w 24"/>
              <a:gd name="T83" fmla="*/ 6 h 46"/>
              <a:gd name="T84" fmla="*/ 22 w 24"/>
              <a:gd name="T85" fmla="*/ 8 h 46"/>
              <a:gd name="T86" fmla="*/ 22 w 24"/>
              <a:gd name="T87"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 h="46">
                <a:moveTo>
                  <a:pt x="22" y="2"/>
                </a:moveTo>
                <a:lnTo>
                  <a:pt x="22" y="2"/>
                </a:lnTo>
                <a:lnTo>
                  <a:pt x="14" y="0"/>
                </a:lnTo>
                <a:lnTo>
                  <a:pt x="14" y="0"/>
                </a:lnTo>
                <a:lnTo>
                  <a:pt x="8" y="0"/>
                </a:lnTo>
                <a:lnTo>
                  <a:pt x="4" y="4"/>
                </a:lnTo>
                <a:lnTo>
                  <a:pt x="2" y="8"/>
                </a:lnTo>
                <a:lnTo>
                  <a:pt x="0" y="12"/>
                </a:lnTo>
                <a:lnTo>
                  <a:pt x="0" y="12"/>
                </a:lnTo>
                <a:lnTo>
                  <a:pt x="0" y="16"/>
                </a:lnTo>
                <a:lnTo>
                  <a:pt x="2" y="20"/>
                </a:lnTo>
                <a:lnTo>
                  <a:pt x="10" y="26"/>
                </a:lnTo>
                <a:lnTo>
                  <a:pt x="10" y="26"/>
                </a:lnTo>
                <a:lnTo>
                  <a:pt x="16" y="30"/>
                </a:lnTo>
                <a:lnTo>
                  <a:pt x="18" y="34"/>
                </a:lnTo>
                <a:lnTo>
                  <a:pt x="18" y="34"/>
                </a:lnTo>
                <a:lnTo>
                  <a:pt x="18" y="36"/>
                </a:lnTo>
                <a:lnTo>
                  <a:pt x="16" y="38"/>
                </a:lnTo>
                <a:lnTo>
                  <a:pt x="10" y="40"/>
                </a:lnTo>
                <a:lnTo>
                  <a:pt x="10" y="40"/>
                </a:lnTo>
                <a:lnTo>
                  <a:pt x="6" y="40"/>
                </a:lnTo>
                <a:lnTo>
                  <a:pt x="2" y="38"/>
                </a:lnTo>
                <a:lnTo>
                  <a:pt x="0" y="44"/>
                </a:lnTo>
                <a:lnTo>
                  <a:pt x="0" y="44"/>
                </a:lnTo>
                <a:lnTo>
                  <a:pt x="10" y="46"/>
                </a:lnTo>
                <a:lnTo>
                  <a:pt x="10" y="46"/>
                </a:lnTo>
                <a:lnTo>
                  <a:pt x="16" y="46"/>
                </a:lnTo>
                <a:lnTo>
                  <a:pt x="20" y="42"/>
                </a:lnTo>
                <a:lnTo>
                  <a:pt x="24" y="38"/>
                </a:lnTo>
                <a:lnTo>
                  <a:pt x="24" y="32"/>
                </a:lnTo>
                <a:lnTo>
                  <a:pt x="24" y="32"/>
                </a:lnTo>
                <a:lnTo>
                  <a:pt x="24" y="28"/>
                </a:lnTo>
                <a:lnTo>
                  <a:pt x="22" y="24"/>
                </a:lnTo>
                <a:lnTo>
                  <a:pt x="20" y="22"/>
                </a:lnTo>
                <a:lnTo>
                  <a:pt x="14" y="20"/>
                </a:lnTo>
                <a:lnTo>
                  <a:pt x="14" y="20"/>
                </a:lnTo>
                <a:lnTo>
                  <a:pt x="8" y="16"/>
                </a:lnTo>
                <a:lnTo>
                  <a:pt x="8" y="12"/>
                </a:lnTo>
                <a:lnTo>
                  <a:pt x="8" y="12"/>
                </a:lnTo>
                <a:lnTo>
                  <a:pt x="10" y="8"/>
                </a:lnTo>
                <a:lnTo>
                  <a:pt x="14" y="6"/>
                </a:lnTo>
                <a:lnTo>
                  <a:pt x="14" y="6"/>
                </a:lnTo>
                <a:lnTo>
                  <a:pt x="22" y="8"/>
                </a:lnTo>
                <a:lnTo>
                  <a:pt x="2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33" name="Freeform 29"/>
          <p:cNvSpPr>
            <a:spLocks noEditPoints="1"/>
          </p:cNvSpPr>
          <p:nvPr/>
        </p:nvSpPr>
        <p:spPr bwMode="auto">
          <a:xfrm>
            <a:off x="4542059" y="4526314"/>
            <a:ext cx="43249" cy="56556"/>
          </a:xfrm>
          <a:custGeom>
            <a:avLst/>
            <a:gdLst>
              <a:gd name="T0" fmla="*/ 4 w 26"/>
              <a:gd name="T1" fmla="*/ 8 h 34"/>
              <a:gd name="T2" fmla="*/ 4 w 26"/>
              <a:gd name="T3" fmla="*/ 8 h 34"/>
              <a:gd name="T4" fmla="*/ 8 w 26"/>
              <a:gd name="T5" fmla="*/ 6 h 34"/>
              <a:gd name="T6" fmla="*/ 12 w 26"/>
              <a:gd name="T7" fmla="*/ 6 h 34"/>
              <a:gd name="T8" fmla="*/ 12 w 26"/>
              <a:gd name="T9" fmla="*/ 6 h 34"/>
              <a:gd name="T10" fmla="*/ 16 w 26"/>
              <a:gd name="T11" fmla="*/ 6 h 34"/>
              <a:gd name="T12" fmla="*/ 18 w 26"/>
              <a:gd name="T13" fmla="*/ 8 h 34"/>
              <a:gd name="T14" fmla="*/ 20 w 26"/>
              <a:gd name="T15" fmla="*/ 14 h 34"/>
              <a:gd name="T16" fmla="*/ 20 w 26"/>
              <a:gd name="T17" fmla="*/ 14 h 34"/>
              <a:gd name="T18" fmla="*/ 16 w 26"/>
              <a:gd name="T19" fmla="*/ 14 h 34"/>
              <a:gd name="T20" fmla="*/ 16 w 26"/>
              <a:gd name="T21" fmla="*/ 14 h 34"/>
              <a:gd name="T22" fmla="*/ 8 w 26"/>
              <a:gd name="T23" fmla="*/ 14 h 34"/>
              <a:gd name="T24" fmla="*/ 4 w 26"/>
              <a:gd name="T25" fmla="*/ 16 h 34"/>
              <a:gd name="T26" fmla="*/ 0 w 26"/>
              <a:gd name="T27" fmla="*/ 20 h 34"/>
              <a:gd name="T28" fmla="*/ 0 w 26"/>
              <a:gd name="T29" fmla="*/ 24 h 34"/>
              <a:gd name="T30" fmla="*/ 0 w 26"/>
              <a:gd name="T31" fmla="*/ 24 h 34"/>
              <a:gd name="T32" fmla="*/ 0 w 26"/>
              <a:gd name="T33" fmla="*/ 28 h 34"/>
              <a:gd name="T34" fmla="*/ 2 w 26"/>
              <a:gd name="T35" fmla="*/ 32 h 34"/>
              <a:gd name="T36" fmla="*/ 6 w 26"/>
              <a:gd name="T37" fmla="*/ 34 h 34"/>
              <a:gd name="T38" fmla="*/ 10 w 26"/>
              <a:gd name="T39" fmla="*/ 34 h 34"/>
              <a:gd name="T40" fmla="*/ 10 w 26"/>
              <a:gd name="T41" fmla="*/ 34 h 34"/>
              <a:gd name="T42" fmla="*/ 16 w 26"/>
              <a:gd name="T43" fmla="*/ 32 h 34"/>
              <a:gd name="T44" fmla="*/ 20 w 26"/>
              <a:gd name="T45" fmla="*/ 28 h 34"/>
              <a:gd name="T46" fmla="*/ 20 w 26"/>
              <a:gd name="T47" fmla="*/ 28 h 34"/>
              <a:gd name="T48" fmla="*/ 20 w 26"/>
              <a:gd name="T49" fmla="*/ 28 h 34"/>
              <a:gd name="T50" fmla="*/ 20 w 26"/>
              <a:gd name="T51" fmla="*/ 30 h 34"/>
              <a:gd name="T52" fmla="*/ 20 w 26"/>
              <a:gd name="T53" fmla="*/ 30 h 34"/>
              <a:gd name="T54" fmla="*/ 20 w 26"/>
              <a:gd name="T55" fmla="*/ 34 h 34"/>
              <a:gd name="T56" fmla="*/ 26 w 26"/>
              <a:gd name="T57" fmla="*/ 34 h 34"/>
              <a:gd name="T58" fmla="*/ 26 w 26"/>
              <a:gd name="T59" fmla="*/ 34 h 34"/>
              <a:gd name="T60" fmla="*/ 26 w 26"/>
              <a:gd name="T61" fmla="*/ 26 h 34"/>
              <a:gd name="T62" fmla="*/ 26 w 26"/>
              <a:gd name="T63" fmla="*/ 22 h 34"/>
              <a:gd name="T64" fmla="*/ 26 w 26"/>
              <a:gd name="T65" fmla="*/ 22 h 34"/>
              <a:gd name="T66" fmla="*/ 26 w 26"/>
              <a:gd name="T67" fmla="*/ 14 h 34"/>
              <a:gd name="T68" fmla="*/ 26 w 26"/>
              <a:gd name="T69" fmla="*/ 14 h 34"/>
              <a:gd name="T70" fmla="*/ 24 w 26"/>
              <a:gd name="T71" fmla="*/ 8 h 34"/>
              <a:gd name="T72" fmla="*/ 22 w 26"/>
              <a:gd name="T73" fmla="*/ 4 h 34"/>
              <a:gd name="T74" fmla="*/ 18 w 26"/>
              <a:gd name="T75" fmla="*/ 0 h 34"/>
              <a:gd name="T76" fmla="*/ 14 w 26"/>
              <a:gd name="T77" fmla="*/ 0 h 34"/>
              <a:gd name="T78" fmla="*/ 14 w 26"/>
              <a:gd name="T79" fmla="*/ 0 h 34"/>
              <a:gd name="T80" fmla="*/ 8 w 26"/>
              <a:gd name="T81" fmla="*/ 0 h 34"/>
              <a:gd name="T82" fmla="*/ 4 w 26"/>
              <a:gd name="T83" fmla="*/ 2 h 34"/>
              <a:gd name="T84" fmla="*/ 4 w 26"/>
              <a:gd name="T85" fmla="*/ 8 h 34"/>
              <a:gd name="T86" fmla="*/ 20 w 26"/>
              <a:gd name="T87" fmla="*/ 18 h 34"/>
              <a:gd name="T88" fmla="*/ 20 w 26"/>
              <a:gd name="T89" fmla="*/ 18 h 34"/>
              <a:gd name="T90" fmla="*/ 18 w 26"/>
              <a:gd name="T91" fmla="*/ 22 h 34"/>
              <a:gd name="T92" fmla="*/ 18 w 26"/>
              <a:gd name="T93" fmla="*/ 26 h 34"/>
              <a:gd name="T94" fmla="*/ 14 w 26"/>
              <a:gd name="T95" fmla="*/ 28 h 34"/>
              <a:gd name="T96" fmla="*/ 12 w 26"/>
              <a:gd name="T97" fmla="*/ 28 h 34"/>
              <a:gd name="T98" fmla="*/ 12 w 26"/>
              <a:gd name="T99" fmla="*/ 28 h 34"/>
              <a:gd name="T100" fmla="*/ 8 w 26"/>
              <a:gd name="T101" fmla="*/ 28 h 34"/>
              <a:gd name="T102" fmla="*/ 6 w 26"/>
              <a:gd name="T103" fmla="*/ 24 h 34"/>
              <a:gd name="T104" fmla="*/ 6 w 26"/>
              <a:gd name="T105" fmla="*/ 24 h 34"/>
              <a:gd name="T106" fmla="*/ 8 w 26"/>
              <a:gd name="T107" fmla="*/ 22 h 34"/>
              <a:gd name="T108" fmla="*/ 10 w 26"/>
              <a:gd name="T109" fmla="*/ 20 h 34"/>
              <a:gd name="T110" fmla="*/ 16 w 26"/>
              <a:gd name="T111" fmla="*/ 18 h 34"/>
              <a:gd name="T112" fmla="*/ 16 w 26"/>
              <a:gd name="T113" fmla="*/ 18 h 34"/>
              <a:gd name="T114" fmla="*/ 20 w 26"/>
              <a:gd name="T115" fmla="*/ 18 h 34"/>
              <a:gd name="T116" fmla="*/ 20 w 26"/>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 h="34">
                <a:moveTo>
                  <a:pt x="4" y="8"/>
                </a:moveTo>
                <a:lnTo>
                  <a:pt x="4" y="8"/>
                </a:lnTo>
                <a:lnTo>
                  <a:pt x="8" y="6"/>
                </a:lnTo>
                <a:lnTo>
                  <a:pt x="12" y="6"/>
                </a:lnTo>
                <a:lnTo>
                  <a:pt x="12" y="6"/>
                </a:lnTo>
                <a:lnTo>
                  <a:pt x="16" y="6"/>
                </a:lnTo>
                <a:lnTo>
                  <a:pt x="18" y="8"/>
                </a:lnTo>
                <a:lnTo>
                  <a:pt x="20" y="14"/>
                </a:lnTo>
                <a:lnTo>
                  <a:pt x="20" y="14"/>
                </a:lnTo>
                <a:lnTo>
                  <a:pt x="16" y="14"/>
                </a:lnTo>
                <a:lnTo>
                  <a:pt x="16" y="14"/>
                </a:lnTo>
                <a:lnTo>
                  <a:pt x="8" y="14"/>
                </a:lnTo>
                <a:lnTo>
                  <a:pt x="4" y="16"/>
                </a:lnTo>
                <a:lnTo>
                  <a:pt x="0" y="20"/>
                </a:lnTo>
                <a:lnTo>
                  <a:pt x="0" y="24"/>
                </a:lnTo>
                <a:lnTo>
                  <a:pt x="0" y="24"/>
                </a:lnTo>
                <a:lnTo>
                  <a:pt x="0" y="28"/>
                </a:lnTo>
                <a:lnTo>
                  <a:pt x="2" y="32"/>
                </a:lnTo>
                <a:lnTo>
                  <a:pt x="6" y="34"/>
                </a:lnTo>
                <a:lnTo>
                  <a:pt x="10" y="34"/>
                </a:lnTo>
                <a:lnTo>
                  <a:pt x="10" y="34"/>
                </a:lnTo>
                <a:lnTo>
                  <a:pt x="16" y="32"/>
                </a:lnTo>
                <a:lnTo>
                  <a:pt x="20" y="28"/>
                </a:lnTo>
                <a:lnTo>
                  <a:pt x="20" y="28"/>
                </a:lnTo>
                <a:lnTo>
                  <a:pt x="20" y="28"/>
                </a:lnTo>
                <a:lnTo>
                  <a:pt x="20" y="30"/>
                </a:lnTo>
                <a:lnTo>
                  <a:pt x="20" y="30"/>
                </a:lnTo>
                <a:lnTo>
                  <a:pt x="20" y="34"/>
                </a:lnTo>
                <a:lnTo>
                  <a:pt x="26" y="34"/>
                </a:lnTo>
                <a:lnTo>
                  <a:pt x="26" y="34"/>
                </a:lnTo>
                <a:lnTo>
                  <a:pt x="26" y="26"/>
                </a:lnTo>
                <a:lnTo>
                  <a:pt x="26" y="22"/>
                </a:lnTo>
                <a:lnTo>
                  <a:pt x="26" y="22"/>
                </a:lnTo>
                <a:lnTo>
                  <a:pt x="26" y="14"/>
                </a:lnTo>
                <a:lnTo>
                  <a:pt x="26" y="14"/>
                </a:lnTo>
                <a:lnTo>
                  <a:pt x="24" y="8"/>
                </a:lnTo>
                <a:lnTo>
                  <a:pt x="22" y="4"/>
                </a:lnTo>
                <a:lnTo>
                  <a:pt x="18" y="0"/>
                </a:lnTo>
                <a:lnTo>
                  <a:pt x="14" y="0"/>
                </a:lnTo>
                <a:lnTo>
                  <a:pt x="14" y="0"/>
                </a:lnTo>
                <a:lnTo>
                  <a:pt x="8" y="0"/>
                </a:lnTo>
                <a:lnTo>
                  <a:pt x="4" y="2"/>
                </a:lnTo>
                <a:lnTo>
                  <a:pt x="4" y="8"/>
                </a:lnTo>
                <a:close/>
                <a:moveTo>
                  <a:pt x="20" y="18"/>
                </a:moveTo>
                <a:lnTo>
                  <a:pt x="20" y="18"/>
                </a:lnTo>
                <a:lnTo>
                  <a:pt x="18" y="22"/>
                </a:lnTo>
                <a:lnTo>
                  <a:pt x="18" y="26"/>
                </a:lnTo>
                <a:lnTo>
                  <a:pt x="14" y="28"/>
                </a:lnTo>
                <a:lnTo>
                  <a:pt x="12" y="28"/>
                </a:lnTo>
                <a:lnTo>
                  <a:pt x="12" y="28"/>
                </a:lnTo>
                <a:lnTo>
                  <a:pt x="8" y="28"/>
                </a:lnTo>
                <a:lnTo>
                  <a:pt x="6" y="24"/>
                </a:lnTo>
                <a:lnTo>
                  <a:pt x="6" y="24"/>
                </a:lnTo>
                <a:lnTo>
                  <a:pt x="8" y="22"/>
                </a:lnTo>
                <a:lnTo>
                  <a:pt x="10" y="20"/>
                </a:lnTo>
                <a:lnTo>
                  <a:pt x="16" y="18"/>
                </a:lnTo>
                <a:lnTo>
                  <a:pt x="16" y="18"/>
                </a:lnTo>
                <a:lnTo>
                  <a:pt x="20" y="18"/>
                </a:lnTo>
                <a:lnTo>
                  <a:pt x="2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34" name="Freeform 30"/>
          <p:cNvSpPr>
            <a:spLocks/>
          </p:cNvSpPr>
          <p:nvPr/>
        </p:nvSpPr>
        <p:spPr bwMode="auto">
          <a:xfrm>
            <a:off x="4598615" y="4526314"/>
            <a:ext cx="29941" cy="56556"/>
          </a:xfrm>
          <a:custGeom>
            <a:avLst/>
            <a:gdLst>
              <a:gd name="T0" fmla="*/ 6 w 18"/>
              <a:gd name="T1" fmla="*/ 6 h 34"/>
              <a:gd name="T2" fmla="*/ 6 w 18"/>
              <a:gd name="T3" fmla="*/ 6 h 34"/>
              <a:gd name="T4" fmla="*/ 6 w 18"/>
              <a:gd name="T5" fmla="*/ 0 h 34"/>
              <a:gd name="T6" fmla="*/ 0 w 18"/>
              <a:gd name="T7" fmla="*/ 0 h 34"/>
              <a:gd name="T8" fmla="*/ 0 w 18"/>
              <a:gd name="T9" fmla="*/ 0 h 34"/>
              <a:gd name="T10" fmla="*/ 0 w 18"/>
              <a:gd name="T11" fmla="*/ 10 h 34"/>
              <a:gd name="T12" fmla="*/ 0 w 18"/>
              <a:gd name="T13" fmla="*/ 34 h 34"/>
              <a:gd name="T14" fmla="*/ 6 w 18"/>
              <a:gd name="T15" fmla="*/ 34 h 34"/>
              <a:gd name="T16" fmla="*/ 6 w 18"/>
              <a:gd name="T17" fmla="*/ 20 h 34"/>
              <a:gd name="T18" fmla="*/ 6 w 18"/>
              <a:gd name="T19" fmla="*/ 20 h 34"/>
              <a:gd name="T20" fmla="*/ 8 w 18"/>
              <a:gd name="T21" fmla="*/ 14 h 34"/>
              <a:gd name="T22" fmla="*/ 8 w 18"/>
              <a:gd name="T23" fmla="*/ 10 h 34"/>
              <a:gd name="T24" fmla="*/ 12 w 18"/>
              <a:gd name="T25" fmla="*/ 8 h 34"/>
              <a:gd name="T26" fmla="*/ 14 w 18"/>
              <a:gd name="T27" fmla="*/ 6 h 34"/>
              <a:gd name="T28" fmla="*/ 14 w 18"/>
              <a:gd name="T29" fmla="*/ 6 h 34"/>
              <a:gd name="T30" fmla="*/ 18 w 18"/>
              <a:gd name="T31" fmla="*/ 6 h 34"/>
              <a:gd name="T32" fmla="*/ 18 w 18"/>
              <a:gd name="T33" fmla="*/ 0 h 34"/>
              <a:gd name="T34" fmla="*/ 18 w 18"/>
              <a:gd name="T35" fmla="*/ 0 h 34"/>
              <a:gd name="T36" fmla="*/ 14 w 18"/>
              <a:gd name="T37" fmla="*/ 0 h 34"/>
              <a:gd name="T38" fmla="*/ 14 w 18"/>
              <a:gd name="T39" fmla="*/ 0 h 34"/>
              <a:gd name="T40" fmla="*/ 10 w 18"/>
              <a:gd name="T41" fmla="*/ 2 h 34"/>
              <a:gd name="T42" fmla="*/ 6 w 18"/>
              <a:gd name="T43" fmla="*/ 6 h 34"/>
              <a:gd name="T44" fmla="*/ 6 w 18"/>
              <a:gd name="T45" fmla="*/ 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34">
                <a:moveTo>
                  <a:pt x="6" y="6"/>
                </a:moveTo>
                <a:lnTo>
                  <a:pt x="6" y="6"/>
                </a:lnTo>
                <a:lnTo>
                  <a:pt x="6" y="0"/>
                </a:lnTo>
                <a:lnTo>
                  <a:pt x="0" y="0"/>
                </a:lnTo>
                <a:lnTo>
                  <a:pt x="0" y="0"/>
                </a:lnTo>
                <a:lnTo>
                  <a:pt x="0" y="10"/>
                </a:lnTo>
                <a:lnTo>
                  <a:pt x="0" y="34"/>
                </a:lnTo>
                <a:lnTo>
                  <a:pt x="6" y="34"/>
                </a:lnTo>
                <a:lnTo>
                  <a:pt x="6" y="20"/>
                </a:lnTo>
                <a:lnTo>
                  <a:pt x="6" y="20"/>
                </a:lnTo>
                <a:lnTo>
                  <a:pt x="8" y="14"/>
                </a:lnTo>
                <a:lnTo>
                  <a:pt x="8" y="10"/>
                </a:lnTo>
                <a:lnTo>
                  <a:pt x="12" y="8"/>
                </a:lnTo>
                <a:lnTo>
                  <a:pt x="14" y="6"/>
                </a:lnTo>
                <a:lnTo>
                  <a:pt x="14" y="6"/>
                </a:lnTo>
                <a:lnTo>
                  <a:pt x="18" y="6"/>
                </a:lnTo>
                <a:lnTo>
                  <a:pt x="18" y="0"/>
                </a:lnTo>
                <a:lnTo>
                  <a:pt x="18" y="0"/>
                </a:lnTo>
                <a:lnTo>
                  <a:pt x="14" y="0"/>
                </a:lnTo>
                <a:lnTo>
                  <a:pt x="14" y="0"/>
                </a:lnTo>
                <a:lnTo>
                  <a:pt x="10" y="2"/>
                </a:lnTo>
                <a:lnTo>
                  <a:pt x="6" y="6"/>
                </a:lnTo>
                <a:lnTo>
                  <a:pt x="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35" name="Freeform 31"/>
          <p:cNvSpPr>
            <a:spLocks noEditPoints="1"/>
          </p:cNvSpPr>
          <p:nvPr/>
        </p:nvSpPr>
        <p:spPr bwMode="auto">
          <a:xfrm>
            <a:off x="4631883" y="4526314"/>
            <a:ext cx="43249" cy="56556"/>
          </a:xfrm>
          <a:custGeom>
            <a:avLst/>
            <a:gdLst>
              <a:gd name="T0" fmla="*/ 4 w 26"/>
              <a:gd name="T1" fmla="*/ 8 h 34"/>
              <a:gd name="T2" fmla="*/ 4 w 26"/>
              <a:gd name="T3" fmla="*/ 8 h 34"/>
              <a:gd name="T4" fmla="*/ 8 w 26"/>
              <a:gd name="T5" fmla="*/ 6 h 34"/>
              <a:gd name="T6" fmla="*/ 12 w 26"/>
              <a:gd name="T7" fmla="*/ 6 h 34"/>
              <a:gd name="T8" fmla="*/ 12 w 26"/>
              <a:gd name="T9" fmla="*/ 6 h 34"/>
              <a:gd name="T10" fmla="*/ 16 w 26"/>
              <a:gd name="T11" fmla="*/ 6 h 34"/>
              <a:gd name="T12" fmla="*/ 18 w 26"/>
              <a:gd name="T13" fmla="*/ 8 h 34"/>
              <a:gd name="T14" fmla="*/ 20 w 26"/>
              <a:gd name="T15" fmla="*/ 14 h 34"/>
              <a:gd name="T16" fmla="*/ 20 w 26"/>
              <a:gd name="T17" fmla="*/ 14 h 34"/>
              <a:gd name="T18" fmla="*/ 16 w 26"/>
              <a:gd name="T19" fmla="*/ 14 h 34"/>
              <a:gd name="T20" fmla="*/ 16 w 26"/>
              <a:gd name="T21" fmla="*/ 14 h 34"/>
              <a:gd name="T22" fmla="*/ 10 w 26"/>
              <a:gd name="T23" fmla="*/ 14 h 34"/>
              <a:gd name="T24" fmla="*/ 4 w 26"/>
              <a:gd name="T25" fmla="*/ 16 h 34"/>
              <a:gd name="T26" fmla="*/ 2 w 26"/>
              <a:gd name="T27" fmla="*/ 20 h 34"/>
              <a:gd name="T28" fmla="*/ 0 w 26"/>
              <a:gd name="T29" fmla="*/ 24 h 34"/>
              <a:gd name="T30" fmla="*/ 0 w 26"/>
              <a:gd name="T31" fmla="*/ 24 h 34"/>
              <a:gd name="T32" fmla="*/ 2 w 26"/>
              <a:gd name="T33" fmla="*/ 28 h 34"/>
              <a:gd name="T34" fmla="*/ 4 w 26"/>
              <a:gd name="T35" fmla="*/ 32 h 34"/>
              <a:gd name="T36" fmla="*/ 6 w 26"/>
              <a:gd name="T37" fmla="*/ 34 h 34"/>
              <a:gd name="T38" fmla="*/ 10 w 26"/>
              <a:gd name="T39" fmla="*/ 34 h 34"/>
              <a:gd name="T40" fmla="*/ 10 w 26"/>
              <a:gd name="T41" fmla="*/ 34 h 34"/>
              <a:gd name="T42" fmla="*/ 16 w 26"/>
              <a:gd name="T43" fmla="*/ 32 h 34"/>
              <a:gd name="T44" fmla="*/ 20 w 26"/>
              <a:gd name="T45" fmla="*/ 28 h 34"/>
              <a:gd name="T46" fmla="*/ 20 w 26"/>
              <a:gd name="T47" fmla="*/ 28 h 34"/>
              <a:gd name="T48" fmla="*/ 20 w 26"/>
              <a:gd name="T49" fmla="*/ 28 h 34"/>
              <a:gd name="T50" fmla="*/ 20 w 26"/>
              <a:gd name="T51" fmla="*/ 30 h 34"/>
              <a:gd name="T52" fmla="*/ 20 w 26"/>
              <a:gd name="T53" fmla="*/ 30 h 34"/>
              <a:gd name="T54" fmla="*/ 20 w 26"/>
              <a:gd name="T55" fmla="*/ 34 h 34"/>
              <a:gd name="T56" fmla="*/ 26 w 26"/>
              <a:gd name="T57" fmla="*/ 34 h 34"/>
              <a:gd name="T58" fmla="*/ 26 w 26"/>
              <a:gd name="T59" fmla="*/ 34 h 34"/>
              <a:gd name="T60" fmla="*/ 26 w 26"/>
              <a:gd name="T61" fmla="*/ 26 h 34"/>
              <a:gd name="T62" fmla="*/ 26 w 26"/>
              <a:gd name="T63" fmla="*/ 22 h 34"/>
              <a:gd name="T64" fmla="*/ 26 w 26"/>
              <a:gd name="T65" fmla="*/ 22 h 34"/>
              <a:gd name="T66" fmla="*/ 26 w 26"/>
              <a:gd name="T67" fmla="*/ 14 h 34"/>
              <a:gd name="T68" fmla="*/ 26 w 26"/>
              <a:gd name="T69" fmla="*/ 14 h 34"/>
              <a:gd name="T70" fmla="*/ 26 w 26"/>
              <a:gd name="T71" fmla="*/ 8 h 34"/>
              <a:gd name="T72" fmla="*/ 24 w 26"/>
              <a:gd name="T73" fmla="*/ 4 h 34"/>
              <a:gd name="T74" fmla="*/ 20 w 26"/>
              <a:gd name="T75" fmla="*/ 0 h 34"/>
              <a:gd name="T76" fmla="*/ 14 w 26"/>
              <a:gd name="T77" fmla="*/ 0 h 34"/>
              <a:gd name="T78" fmla="*/ 14 w 26"/>
              <a:gd name="T79" fmla="*/ 0 h 34"/>
              <a:gd name="T80" fmla="*/ 8 w 26"/>
              <a:gd name="T81" fmla="*/ 0 h 34"/>
              <a:gd name="T82" fmla="*/ 4 w 26"/>
              <a:gd name="T83" fmla="*/ 2 h 34"/>
              <a:gd name="T84" fmla="*/ 4 w 26"/>
              <a:gd name="T85" fmla="*/ 8 h 34"/>
              <a:gd name="T86" fmla="*/ 20 w 26"/>
              <a:gd name="T87" fmla="*/ 18 h 34"/>
              <a:gd name="T88" fmla="*/ 20 w 26"/>
              <a:gd name="T89" fmla="*/ 18 h 34"/>
              <a:gd name="T90" fmla="*/ 20 w 26"/>
              <a:gd name="T91" fmla="*/ 22 h 34"/>
              <a:gd name="T92" fmla="*/ 18 w 26"/>
              <a:gd name="T93" fmla="*/ 26 h 34"/>
              <a:gd name="T94" fmla="*/ 16 w 26"/>
              <a:gd name="T95" fmla="*/ 28 h 34"/>
              <a:gd name="T96" fmla="*/ 12 w 26"/>
              <a:gd name="T97" fmla="*/ 28 h 34"/>
              <a:gd name="T98" fmla="*/ 12 w 26"/>
              <a:gd name="T99" fmla="*/ 28 h 34"/>
              <a:gd name="T100" fmla="*/ 8 w 26"/>
              <a:gd name="T101" fmla="*/ 28 h 34"/>
              <a:gd name="T102" fmla="*/ 8 w 26"/>
              <a:gd name="T103" fmla="*/ 24 h 34"/>
              <a:gd name="T104" fmla="*/ 8 w 26"/>
              <a:gd name="T105" fmla="*/ 24 h 34"/>
              <a:gd name="T106" fmla="*/ 8 w 26"/>
              <a:gd name="T107" fmla="*/ 22 h 34"/>
              <a:gd name="T108" fmla="*/ 10 w 26"/>
              <a:gd name="T109" fmla="*/ 20 h 34"/>
              <a:gd name="T110" fmla="*/ 18 w 26"/>
              <a:gd name="T111" fmla="*/ 18 h 34"/>
              <a:gd name="T112" fmla="*/ 18 w 26"/>
              <a:gd name="T113" fmla="*/ 18 h 34"/>
              <a:gd name="T114" fmla="*/ 20 w 26"/>
              <a:gd name="T115" fmla="*/ 18 h 34"/>
              <a:gd name="T116" fmla="*/ 20 w 26"/>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 h="34">
                <a:moveTo>
                  <a:pt x="4" y="8"/>
                </a:moveTo>
                <a:lnTo>
                  <a:pt x="4" y="8"/>
                </a:lnTo>
                <a:lnTo>
                  <a:pt x="8" y="6"/>
                </a:lnTo>
                <a:lnTo>
                  <a:pt x="12" y="6"/>
                </a:lnTo>
                <a:lnTo>
                  <a:pt x="12" y="6"/>
                </a:lnTo>
                <a:lnTo>
                  <a:pt x="16" y="6"/>
                </a:lnTo>
                <a:lnTo>
                  <a:pt x="18" y="8"/>
                </a:lnTo>
                <a:lnTo>
                  <a:pt x="20" y="14"/>
                </a:lnTo>
                <a:lnTo>
                  <a:pt x="20" y="14"/>
                </a:lnTo>
                <a:lnTo>
                  <a:pt x="16" y="14"/>
                </a:lnTo>
                <a:lnTo>
                  <a:pt x="16" y="14"/>
                </a:lnTo>
                <a:lnTo>
                  <a:pt x="10" y="14"/>
                </a:lnTo>
                <a:lnTo>
                  <a:pt x="4" y="16"/>
                </a:lnTo>
                <a:lnTo>
                  <a:pt x="2" y="20"/>
                </a:lnTo>
                <a:lnTo>
                  <a:pt x="0" y="24"/>
                </a:lnTo>
                <a:lnTo>
                  <a:pt x="0" y="24"/>
                </a:lnTo>
                <a:lnTo>
                  <a:pt x="2" y="28"/>
                </a:lnTo>
                <a:lnTo>
                  <a:pt x="4" y="32"/>
                </a:lnTo>
                <a:lnTo>
                  <a:pt x="6" y="34"/>
                </a:lnTo>
                <a:lnTo>
                  <a:pt x="10" y="34"/>
                </a:lnTo>
                <a:lnTo>
                  <a:pt x="10" y="34"/>
                </a:lnTo>
                <a:lnTo>
                  <a:pt x="16" y="32"/>
                </a:lnTo>
                <a:lnTo>
                  <a:pt x="20" y="28"/>
                </a:lnTo>
                <a:lnTo>
                  <a:pt x="20" y="28"/>
                </a:lnTo>
                <a:lnTo>
                  <a:pt x="20" y="28"/>
                </a:lnTo>
                <a:lnTo>
                  <a:pt x="20" y="30"/>
                </a:lnTo>
                <a:lnTo>
                  <a:pt x="20" y="30"/>
                </a:lnTo>
                <a:lnTo>
                  <a:pt x="20" y="34"/>
                </a:lnTo>
                <a:lnTo>
                  <a:pt x="26" y="34"/>
                </a:lnTo>
                <a:lnTo>
                  <a:pt x="26" y="34"/>
                </a:lnTo>
                <a:lnTo>
                  <a:pt x="26" y="26"/>
                </a:lnTo>
                <a:lnTo>
                  <a:pt x="26" y="22"/>
                </a:lnTo>
                <a:lnTo>
                  <a:pt x="26" y="22"/>
                </a:lnTo>
                <a:lnTo>
                  <a:pt x="26" y="14"/>
                </a:lnTo>
                <a:lnTo>
                  <a:pt x="26" y="14"/>
                </a:lnTo>
                <a:lnTo>
                  <a:pt x="26" y="8"/>
                </a:lnTo>
                <a:lnTo>
                  <a:pt x="24" y="4"/>
                </a:lnTo>
                <a:lnTo>
                  <a:pt x="20" y="0"/>
                </a:lnTo>
                <a:lnTo>
                  <a:pt x="14" y="0"/>
                </a:lnTo>
                <a:lnTo>
                  <a:pt x="14" y="0"/>
                </a:lnTo>
                <a:lnTo>
                  <a:pt x="8" y="0"/>
                </a:lnTo>
                <a:lnTo>
                  <a:pt x="4" y="2"/>
                </a:lnTo>
                <a:lnTo>
                  <a:pt x="4" y="8"/>
                </a:lnTo>
                <a:close/>
                <a:moveTo>
                  <a:pt x="20" y="18"/>
                </a:moveTo>
                <a:lnTo>
                  <a:pt x="20" y="18"/>
                </a:lnTo>
                <a:lnTo>
                  <a:pt x="20" y="22"/>
                </a:lnTo>
                <a:lnTo>
                  <a:pt x="18" y="26"/>
                </a:lnTo>
                <a:lnTo>
                  <a:pt x="16" y="28"/>
                </a:lnTo>
                <a:lnTo>
                  <a:pt x="12" y="28"/>
                </a:lnTo>
                <a:lnTo>
                  <a:pt x="12" y="28"/>
                </a:lnTo>
                <a:lnTo>
                  <a:pt x="8" y="28"/>
                </a:lnTo>
                <a:lnTo>
                  <a:pt x="8" y="24"/>
                </a:lnTo>
                <a:lnTo>
                  <a:pt x="8" y="24"/>
                </a:lnTo>
                <a:lnTo>
                  <a:pt x="8" y="22"/>
                </a:lnTo>
                <a:lnTo>
                  <a:pt x="10" y="20"/>
                </a:lnTo>
                <a:lnTo>
                  <a:pt x="18" y="18"/>
                </a:lnTo>
                <a:lnTo>
                  <a:pt x="18" y="18"/>
                </a:lnTo>
                <a:lnTo>
                  <a:pt x="20" y="18"/>
                </a:lnTo>
                <a:lnTo>
                  <a:pt x="2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36" name="Freeform 32"/>
          <p:cNvSpPr>
            <a:spLocks noEditPoints="1"/>
          </p:cNvSpPr>
          <p:nvPr/>
        </p:nvSpPr>
        <p:spPr bwMode="auto">
          <a:xfrm>
            <a:off x="4681785" y="4506353"/>
            <a:ext cx="19961" cy="99805"/>
          </a:xfrm>
          <a:custGeom>
            <a:avLst/>
            <a:gdLst>
              <a:gd name="T0" fmla="*/ 12 w 12"/>
              <a:gd name="T1" fmla="*/ 0 h 60"/>
              <a:gd name="T2" fmla="*/ 4 w 12"/>
              <a:gd name="T3" fmla="*/ 0 h 60"/>
              <a:gd name="T4" fmla="*/ 4 w 12"/>
              <a:gd name="T5" fmla="*/ 6 h 60"/>
              <a:gd name="T6" fmla="*/ 12 w 12"/>
              <a:gd name="T7" fmla="*/ 6 h 60"/>
              <a:gd name="T8" fmla="*/ 12 w 12"/>
              <a:gd name="T9" fmla="*/ 0 h 60"/>
              <a:gd name="T10" fmla="*/ 12 w 12"/>
              <a:gd name="T11" fmla="*/ 12 h 60"/>
              <a:gd name="T12" fmla="*/ 6 w 12"/>
              <a:gd name="T13" fmla="*/ 12 h 60"/>
              <a:gd name="T14" fmla="*/ 6 w 12"/>
              <a:gd name="T15" fmla="*/ 46 h 60"/>
              <a:gd name="T16" fmla="*/ 6 w 12"/>
              <a:gd name="T17" fmla="*/ 46 h 60"/>
              <a:gd name="T18" fmla="*/ 4 w 12"/>
              <a:gd name="T19" fmla="*/ 52 h 60"/>
              <a:gd name="T20" fmla="*/ 0 w 12"/>
              <a:gd name="T21" fmla="*/ 54 h 60"/>
              <a:gd name="T22" fmla="*/ 0 w 12"/>
              <a:gd name="T23" fmla="*/ 54 h 60"/>
              <a:gd name="T24" fmla="*/ 0 w 12"/>
              <a:gd name="T25" fmla="*/ 54 h 60"/>
              <a:gd name="T26" fmla="*/ 0 w 12"/>
              <a:gd name="T27" fmla="*/ 60 h 60"/>
              <a:gd name="T28" fmla="*/ 0 w 12"/>
              <a:gd name="T29" fmla="*/ 60 h 60"/>
              <a:gd name="T30" fmla="*/ 2 w 12"/>
              <a:gd name="T31" fmla="*/ 60 h 60"/>
              <a:gd name="T32" fmla="*/ 2 w 12"/>
              <a:gd name="T33" fmla="*/ 60 h 60"/>
              <a:gd name="T34" fmla="*/ 6 w 12"/>
              <a:gd name="T35" fmla="*/ 58 h 60"/>
              <a:gd name="T36" fmla="*/ 10 w 12"/>
              <a:gd name="T37" fmla="*/ 56 h 60"/>
              <a:gd name="T38" fmla="*/ 12 w 12"/>
              <a:gd name="T39" fmla="*/ 52 h 60"/>
              <a:gd name="T40" fmla="*/ 12 w 12"/>
              <a:gd name="T41" fmla="*/ 48 h 60"/>
              <a:gd name="T42" fmla="*/ 12 w 12"/>
              <a:gd name="T43" fmla="*/ 1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60">
                <a:moveTo>
                  <a:pt x="12" y="0"/>
                </a:moveTo>
                <a:lnTo>
                  <a:pt x="4" y="0"/>
                </a:lnTo>
                <a:lnTo>
                  <a:pt x="4" y="6"/>
                </a:lnTo>
                <a:lnTo>
                  <a:pt x="12" y="6"/>
                </a:lnTo>
                <a:lnTo>
                  <a:pt x="12" y="0"/>
                </a:lnTo>
                <a:close/>
                <a:moveTo>
                  <a:pt x="12" y="12"/>
                </a:moveTo>
                <a:lnTo>
                  <a:pt x="6" y="12"/>
                </a:lnTo>
                <a:lnTo>
                  <a:pt x="6" y="46"/>
                </a:lnTo>
                <a:lnTo>
                  <a:pt x="6" y="46"/>
                </a:lnTo>
                <a:lnTo>
                  <a:pt x="4" y="52"/>
                </a:lnTo>
                <a:lnTo>
                  <a:pt x="0" y="54"/>
                </a:lnTo>
                <a:lnTo>
                  <a:pt x="0" y="54"/>
                </a:lnTo>
                <a:lnTo>
                  <a:pt x="0" y="54"/>
                </a:lnTo>
                <a:lnTo>
                  <a:pt x="0" y="60"/>
                </a:lnTo>
                <a:lnTo>
                  <a:pt x="0" y="60"/>
                </a:lnTo>
                <a:lnTo>
                  <a:pt x="2" y="60"/>
                </a:lnTo>
                <a:lnTo>
                  <a:pt x="2" y="60"/>
                </a:lnTo>
                <a:lnTo>
                  <a:pt x="6" y="58"/>
                </a:lnTo>
                <a:lnTo>
                  <a:pt x="10" y="56"/>
                </a:lnTo>
                <a:lnTo>
                  <a:pt x="12" y="52"/>
                </a:lnTo>
                <a:lnTo>
                  <a:pt x="12" y="48"/>
                </a:lnTo>
                <a:lnTo>
                  <a:pt x="1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37" name="Freeform 33"/>
          <p:cNvSpPr>
            <a:spLocks noEditPoints="1"/>
          </p:cNvSpPr>
          <p:nvPr/>
        </p:nvSpPr>
        <p:spPr bwMode="auto">
          <a:xfrm>
            <a:off x="4715053" y="4526314"/>
            <a:ext cx="43249" cy="56556"/>
          </a:xfrm>
          <a:custGeom>
            <a:avLst/>
            <a:gdLst>
              <a:gd name="T0" fmla="*/ 26 w 26"/>
              <a:gd name="T1" fmla="*/ 18 h 34"/>
              <a:gd name="T2" fmla="*/ 26 w 26"/>
              <a:gd name="T3" fmla="*/ 18 h 34"/>
              <a:gd name="T4" fmla="*/ 26 w 26"/>
              <a:gd name="T5" fmla="*/ 16 h 34"/>
              <a:gd name="T6" fmla="*/ 26 w 26"/>
              <a:gd name="T7" fmla="*/ 16 h 34"/>
              <a:gd name="T8" fmla="*/ 26 w 26"/>
              <a:gd name="T9" fmla="*/ 10 h 34"/>
              <a:gd name="T10" fmla="*/ 22 w 26"/>
              <a:gd name="T11" fmla="*/ 4 h 34"/>
              <a:gd name="T12" fmla="*/ 18 w 26"/>
              <a:gd name="T13" fmla="*/ 0 h 34"/>
              <a:gd name="T14" fmla="*/ 14 w 26"/>
              <a:gd name="T15" fmla="*/ 0 h 34"/>
              <a:gd name="T16" fmla="*/ 14 w 26"/>
              <a:gd name="T17" fmla="*/ 0 h 34"/>
              <a:gd name="T18" fmla="*/ 8 w 26"/>
              <a:gd name="T19" fmla="*/ 2 h 34"/>
              <a:gd name="T20" fmla="*/ 2 w 26"/>
              <a:gd name="T21" fmla="*/ 4 h 34"/>
              <a:gd name="T22" fmla="*/ 0 w 26"/>
              <a:gd name="T23" fmla="*/ 10 h 34"/>
              <a:gd name="T24" fmla="*/ 0 w 26"/>
              <a:gd name="T25" fmla="*/ 16 h 34"/>
              <a:gd name="T26" fmla="*/ 0 w 26"/>
              <a:gd name="T27" fmla="*/ 16 h 34"/>
              <a:gd name="T28" fmla="*/ 0 w 26"/>
              <a:gd name="T29" fmla="*/ 24 h 34"/>
              <a:gd name="T30" fmla="*/ 4 w 26"/>
              <a:gd name="T31" fmla="*/ 30 h 34"/>
              <a:gd name="T32" fmla="*/ 8 w 26"/>
              <a:gd name="T33" fmla="*/ 34 h 34"/>
              <a:gd name="T34" fmla="*/ 14 w 26"/>
              <a:gd name="T35" fmla="*/ 34 h 34"/>
              <a:gd name="T36" fmla="*/ 14 w 26"/>
              <a:gd name="T37" fmla="*/ 34 h 34"/>
              <a:gd name="T38" fmla="*/ 24 w 26"/>
              <a:gd name="T39" fmla="*/ 32 h 34"/>
              <a:gd name="T40" fmla="*/ 24 w 26"/>
              <a:gd name="T41" fmla="*/ 26 h 34"/>
              <a:gd name="T42" fmla="*/ 24 w 26"/>
              <a:gd name="T43" fmla="*/ 26 h 34"/>
              <a:gd name="T44" fmla="*/ 20 w 26"/>
              <a:gd name="T45" fmla="*/ 28 h 34"/>
              <a:gd name="T46" fmla="*/ 16 w 26"/>
              <a:gd name="T47" fmla="*/ 28 h 34"/>
              <a:gd name="T48" fmla="*/ 16 w 26"/>
              <a:gd name="T49" fmla="*/ 28 h 34"/>
              <a:gd name="T50" fmla="*/ 12 w 26"/>
              <a:gd name="T51" fmla="*/ 28 h 34"/>
              <a:gd name="T52" fmla="*/ 8 w 26"/>
              <a:gd name="T53" fmla="*/ 26 h 34"/>
              <a:gd name="T54" fmla="*/ 6 w 26"/>
              <a:gd name="T55" fmla="*/ 22 h 34"/>
              <a:gd name="T56" fmla="*/ 6 w 26"/>
              <a:gd name="T57" fmla="*/ 18 h 34"/>
              <a:gd name="T58" fmla="*/ 26 w 26"/>
              <a:gd name="T59" fmla="*/ 18 h 34"/>
              <a:gd name="T60" fmla="*/ 6 w 26"/>
              <a:gd name="T61" fmla="*/ 14 h 34"/>
              <a:gd name="T62" fmla="*/ 6 w 26"/>
              <a:gd name="T63" fmla="*/ 14 h 34"/>
              <a:gd name="T64" fmla="*/ 8 w 26"/>
              <a:gd name="T65" fmla="*/ 8 h 34"/>
              <a:gd name="T66" fmla="*/ 14 w 26"/>
              <a:gd name="T67" fmla="*/ 6 h 34"/>
              <a:gd name="T68" fmla="*/ 14 w 26"/>
              <a:gd name="T69" fmla="*/ 6 h 34"/>
              <a:gd name="T70" fmla="*/ 16 w 26"/>
              <a:gd name="T71" fmla="*/ 6 h 34"/>
              <a:gd name="T72" fmla="*/ 18 w 26"/>
              <a:gd name="T73" fmla="*/ 8 h 34"/>
              <a:gd name="T74" fmla="*/ 20 w 26"/>
              <a:gd name="T75" fmla="*/ 10 h 34"/>
              <a:gd name="T76" fmla="*/ 20 w 26"/>
              <a:gd name="T77" fmla="*/ 14 h 34"/>
              <a:gd name="T78" fmla="*/ 6 w 26"/>
              <a:gd name="T79" fmla="*/ 1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 h="34">
                <a:moveTo>
                  <a:pt x="26" y="18"/>
                </a:moveTo>
                <a:lnTo>
                  <a:pt x="26" y="18"/>
                </a:lnTo>
                <a:lnTo>
                  <a:pt x="26" y="16"/>
                </a:lnTo>
                <a:lnTo>
                  <a:pt x="26" y="16"/>
                </a:lnTo>
                <a:lnTo>
                  <a:pt x="26" y="10"/>
                </a:lnTo>
                <a:lnTo>
                  <a:pt x="22" y="4"/>
                </a:lnTo>
                <a:lnTo>
                  <a:pt x="18" y="0"/>
                </a:lnTo>
                <a:lnTo>
                  <a:pt x="14" y="0"/>
                </a:lnTo>
                <a:lnTo>
                  <a:pt x="14" y="0"/>
                </a:lnTo>
                <a:lnTo>
                  <a:pt x="8" y="2"/>
                </a:lnTo>
                <a:lnTo>
                  <a:pt x="2" y="4"/>
                </a:lnTo>
                <a:lnTo>
                  <a:pt x="0" y="10"/>
                </a:lnTo>
                <a:lnTo>
                  <a:pt x="0" y="16"/>
                </a:lnTo>
                <a:lnTo>
                  <a:pt x="0" y="16"/>
                </a:lnTo>
                <a:lnTo>
                  <a:pt x="0" y="24"/>
                </a:lnTo>
                <a:lnTo>
                  <a:pt x="4" y="30"/>
                </a:lnTo>
                <a:lnTo>
                  <a:pt x="8" y="34"/>
                </a:lnTo>
                <a:lnTo>
                  <a:pt x="14" y="34"/>
                </a:lnTo>
                <a:lnTo>
                  <a:pt x="14" y="34"/>
                </a:lnTo>
                <a:lnTo>
                  <a:pt x="24" y="32"/>
                </a:lnTo>
                <a:lnTo>
                  <a:pt x="24" y="26"/>
                </a:lnTo>
                <a:lnTo>
                  <a:pt x="24" y="26"/>
                </a:lnTo>
                <a:lnTo>
                  <a:pt x="20" y="28"/>
                </a:lnTo>
                <a:lnTo>
                  <a:pt x="16" y="28"/>
                </a:lnTo>
                <a:lnTo>
                  <a:pt x="16" y="28"/>
                </a:lnTo>
                <a:lnTo>
                  <a:pt x="12" y="28"/>
                </a:lnTo>
                <a:lnTo>
                  <a:pt x="8" y="26"/>
                </a:lnTo>
                <a:lnTo>
                  <a:pt x="6" y="22"/>
                </a:lnTo>
                <a:lnTo>
                  <a:pt x="6" y="18"/>
                </a:lnTo>
                <a:lnTo>
                  <a:pt x="26" y="18"/>
                </a:lnTo>
                <a:close/>
                <a:moveTo>
                  <a:pt x="6" y="14"/>
                </a:moveTo>
                <a:lnTo>
                  <a:pt x="6" y="14"/>
                </a:lnTo>
                <a:lnTo>
                  <a:pt x="8" y="8"/>
                </a:lnTo>
                <a:lnTo>
                  <a:pt x="14" y="6"/>
                </a:lnTo>
                <a:lnTo>
                  <a:pt x="14" y="6"/>
                </a:lnTo>
                <a:lnTo>
                  <a:pt x="16" y="6"/>
                </a:lnTo>
                <a:lnTo>
                  <a:pt x="18" y="8"/>
                </a:lnTo>
                <a:lnTo>
                  <a:pt x="20" y="10"/>
                </a:lnTo>
                <a:lnTo>
                  <a:pt x="20" y="14"/>
                </a:lnTo>
                <a:lnTo>
                  <a:pt x="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38" name="Freeform 34"/>
          <p:cNvSpPr>
            <a:spLocks/>
          </p:cNvSpPr>
          <p:nvPr/>
        </p:nvSpPr>
        <p:spPr bwMode="auto">
          <a:xfrm>
            <a:off x="4764956" y="4526314"/>
            <a:ext cx="46576" cy="56556"/>
          </a:xfrm>
          <a:custGeom>
            <a:avLst/>
            <a:gdLst>
              <a:gd name="T0" fmla="*/ 6 w 28"/>
              <a:gd name="T1" fmla="*/ 0 h 34"/>
              <a:gd name="T2" fmla="*/ 0 w 28"/>
              <a:gd name="T3" fmla="*/ 0 h 34"/>
              <a:gd name="T4" fmla="*/ 10 w 28"/>
              <a:gd name="T5" fmla="*/ 34 h 34"/>
              <a:gd name="T6" fmla="*/ 18 w 28"/>
              <a:gd name="T7" fmla="*/ 34 h 34"/>
              <a:gd name="T8" fmla="*/ 28 w 28"/>
              <a:gd name="T9" fmla="*/ 0 h 34"/>
              <a:gd name="T10" fmla="*/ 22 w 28"/>
              <a:gd name="T11" fmla="*/ 0 h 34"/>
              <a:gd name="T12" fmla="*/ 16 w 28"/>
              <a:gd name="T13" fmla="*/ 20 h 34"/>
              <a:gd name="T14" fmla="*/ 16 w 28"/>
              <a:gd name="T15" fmla="*/ 20 h 34"/>
              <a:gd name="T16" fmla="*/ 14 w 28"/>
              <a:gd name="T17" fmla="*/ 28 h 34"/>
              <a:gd name="T18" fmla="*/ 14 w 28"/>
              <a:gd name="T19" fmla="*/ 28 h 34"/>
              <a:gd name="T20" fmla="*/ 14 w 28"/>
              <a:gd name="T21" fmla="*/ 28 h 34"/>
              <a:gd name="T22" fmla="*/ 12 w 28"/>
              <a:gd name="T23" fmla="*/ 20 h 34"/>
              <a:gd name="T24" fmla="*/ 6 w 28"/>
              <a:gd name="T2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34">
                <a:moveTo>
                  <a:pt x="6" y="0"/>
                </a:moveTo>
                <a:lnTo>
                  <a:pt x="0" y="0"/>
                </a:lnTo>
                <a:lnTo>
                  <a:pt x="10" y="34"/>
                </a:lnTo>
                <a:lnTo>
                  <a:pt x="18" y="34"/>
                </a:lnTo>
                <a:lnTo>
                  <a:pt x="28" y="0"/>
                </a:lnTo>
                <a:lnTo>
                  <a:pt x="22" y="0"/>
                </a:lnTo>
                <a:lnTo>
                  <a:pt x="16" y="20"/>
                </a:lnTo>
                <a:lnTo>
                  <a:pt x="16" y="20"/>
                </a:lnTo>
                <a:lnTo>
                  <a:pt x="14" y="28"/>
                </a:lnTo>
                <a:lnTo>
                  <a:pt x="14" y="28"/>
                </a:lnTo>
                <a:lnTo>
                  <a:pt x="14" y="28"/>
                </a:lnTo>
                <a:lnTo>
                  <a:pt x="12" y="2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39" name="Freeform 35"/>
          <p:cNvSpPr>
            <a:spLocks noEditPoints="1"/>
          </p:cNvSpPr>
          <p:nvPr/>
        </p:nvSpPr>
        <p:spPr bwMode="auto">
          <a:xfrm>
            <a:off x="4818185" y="4526314"/>
            <a:ext cx="49902" cy="56556"/>
          </a:xfrm>
          <a:custGeom>
            <a:avLst/>
            <a:gdLst>
              <a:gd name="T0" fmla="*/ 16 w 30"/>
              <a:gd name="T1" fmla="*/ 0 h 34"/>
              <a:gd name="T2" fmla="*/ 16 w 30"/>
              <a:gd name="T3" fmla="*/ 0 h 34"/>
              <a:gd name="T4" fmla="*/ 8 w 30"/>
              <a:gd name="T5" fmla="*/ 2 h 34"/>
              <a:gd name="T6" fmla="*/ 4 w 30"/>
              <a:gd name="T7" fmla="*/ 4 h 34"/>
              <a:gd name="T8" fmla="*/ 0 w 30"/>
              <a:gd name="T9" fmla="*/ 10 h 34"/>
              <a:gd name="T10" fmla="*/ 0 w 30"/>
              <a:gd name="T11" fmla="*/ 18 h 34"/>
              <a:gd name="T12" fmla="*/ 0 w 30"/>
              <a:gd name="T13" fmla="*/ 18 h 34"/>
              <a:gd name="T14" fmla="*/ 0 w 30"/>
              <a:gd name="T15" fmla="*/ 24 h 34"/>
              <a:gd name="T16" fmla="*/ 4 w 30"/>
              <a:gd name="T17" fmla="*/ 30 h 34"/>
              <a:gd name="T18" fmla="*/ 8 w 30"/>
              <a:gd name="T19" fmla="*/ 32 h 34"/>
              <a:gd name="T20" fmla="*/ 14 w 30"/>
              <a:gd name="T21" fmla="*/ 34 h 34"/>
              <a:gd name="T22" fmla="*/ 14 w 30"/>
              <a:gd name="T23" fmla="*/ 34 h 34"/>
              <a:gd name="T24" fmla="*/ 22 w 30"/>
              <a:gd name="T25" fmla="*/ 32 h 34"/>
              <a:gd name="T26" fmla="*/ 26 w 30"/>
              <a:gd name="T27" fmla="*/ 30 h 34"/>
              <a:gd name="T28" fmla="*/ 30 w 30"/>
              <a:gd name="T29" fmla="*/ 24 h 34"/>
              <a:gd name="T30" fmla="*/ 30 w 30"/>
              <a:gd name="T31" fmla="*/ 18 h 34"/>
              <a:gd name="T32" fmla="*/ 30 w 30"/>
              <a:gd name="T33" fmla="*/ 18 h 34"/>
              <a:gd name="T34" fmla="*/ 30 w 30"/>
              <a:gd name="T35" fmla="*/ 10 h 34"/>
              <a:gd name="T36" fmla="*/ 26 w 30"/>
              <a:gd name="T37" fmla="*/ 4 h 34"/>
              <a:gd name="T38" fmla="*/ 22 w 30"/>
              <a:gd name="T39" fmla="*/ 2 h 34"/>
              <a:gd name="T40" fmla="*/ 16 w 30"/>
              <a:gd name="T41" fmla="*/ 0 h 34"/>
              <a:gd name="T42" fmla="*/ 16 w 30"/>
              <a:gd name="T43" fmla="*/ 0 h 34"/>
              <a:gd name="T44" fmla="*/ 14 w 30"/>
              <a:gd name="T45" fmla="*/ 6 h 34"/>
              <a:gd name="T46" fmla="*/ 14 w 30"/>
              <a:gd name="T47" fmla="*/ 6 h 34"/>
              <a:gd name="T48" fmla="*/ 18 w 30"/>
              <a:gd name="T49" fmla="*/ 6 h 34"/>
              <a:gd name="T50" fmla="*/ 22 w 30"/>
              <a:gd name="T51" fmla="*/ 8 h 34"/>
              <a:gd name="T52" fmla="*/ 22 w 30"/>
              <a:gd name="T53" fmla="*/ 12 h 34"/>
              <a:gd name="T54" fmla="*/ 24 w 30"/>
              <a:gd name="T55" fmla="*/ 18 h 34"/>
              <a:gd name="T56" fmla="*/ 24 w 30"/>
              <a:gd name="T57" fmla="*/ 18 h 34"/>
              <a:gd name="T58" fmla="*/ 22 w 30"/>
              <a:gd name="T59" fmla="*/ 22 h 34"/>
              <a:gd name="T60" fmla="*/ 22 w 30"/>
              <a:gd name="T61" fmla="*/ 26 h 34"/>
              <a:gd name="T62" fmla="*/ 18 w 30"/>
              <a:gd name="T63" fmla="*/ 28 h 34"/>
              <a:gd name="T64" fmla="*/ 16 w 30"/>
              <a:gd name="T65" fmla="*/ 28 h 34"/>
              <a:gd name="T66" fmla="*/ 16 w 30"/>
              <a:gd name="T67" fmla="*/ 28 h 34"/>
              <a:gd name="T68" fmla="*/ 12 w 30"/>
              <a:gd name="T69" fmla="*/ 28 h 34"/>
              <a:gd name="T70" fmla="*/ 8 w 30"/>
              <a:gd name="T71" fmla="*/ 26 h 34"/>
              <a:gd name="T72" fmla="*/ 8 w 30"/>
              <a:gd name="T73" fmla="*/ 22 h 34"/>
              <a:gd name="T74" fmla="*/ 6 w 30"/>
              <a:gd name="T75" fmla="*/ 18 h 34"/>
              <a:gd name="T76" fmla="*/ 6 w 30"/>
              <a:gd name="T77" fmla="*/ 18 h 34"/>
              <a:gd name="T78" fmla="*/ 8 w 30"/>
              <a:gd name="T79" fmla="*/ 12 h 34"/>
              <a:gd name="T80" fmla="*/ 8 w 30"/>
              <a:gd name="T81" fmla="*/ 8 h 34"/>
              <a:gd name="T82" fmla="*/ 12 w 30"/>
              <a:gd name="T83" fmla="*/ 6 h 34"/>
              <a:gd name="T84" fmla="*/ 14 w 30"/>
              <a:gd name="T85" fmla="*/ 6 h 34"/>
              <a:gd name="T86" fmla="*/ 14 w 30"/>
              <a:gd name="T87" fmla="*/ 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 h="34">
                <a:moveTo>
                  <a:pt x="16" y="0"/>
                </a:moveTo>
                <a:lnTo>
                  <a:pt x="16" y="0"/>
                </a:lnTo>
                <a:lnTo>
                  <a:pt x="8" y="2"/>
                </a:lnTo>
                <a:lnTo>
                  <a:pt x="4" y="4"/>
                </a:lnTo>
                <a:lnTo>
                  <a:pt x="0" y="10"/>
                </a:lnTo>
                <a:lnTo>
                  <a:pt x="0" y="18"/>
                </a:lnTo>
                <a:lnTo>
                  <a:pt x="0" y="18"/>
                </a:lnTo>
                <a:lnTo>
                  <a:pt x="0" y="24"/>
                </a:lnTo>
                <a:lnTo>
                  <a:pt x="4" y="30"/>
                </a:lnTo>
                <a:lnTo>
                  <a:pt x="8" y="32"/>
                </a:lnTo>
                <a:lnTo>
                  <a:pt x="14" y="34"/>
                </a:lnTo>
                <a:lnTo>
                  <a:pt x="14" y="34"/>
                </a:lnTo>
                <a:lnTo>
                  <a:pt x="22" y="32"/>
                </a:lnTo>
                <a:lnTo>
                  <a:pt x="26" y="30"/>
                </a:lnTo>
                <a:lnTo>
                  <a:pt x="30" y="24"/>
                </a:lnTo>
                <a:lnTo>
                  <a:pt x="30" y="18"/>
                </a:lnTo>
                <a:lnTo>
                  <a:pt x="30" y="18"/>
                </a:lnTo>
                <a:lnTo>
                  <a:pt x="30" y="10"/>
                </a:lnTo>
                <a:lnTo>
                  <a:pt x="26" y="4"/>
                </a:lnTo>
                <a:lnTo>
                  <a:pt x="22" y="2"/>
                </a:lnTo>
                <a:lnTo>
                  <a:pt x="16" y="0"/>
                </a:lnTo>
                <a:lnTo>
                  <a:pt x="16" y="0"/>
                </a:lnTo>
                <a:close/>
                <a:moveTo>
                  <a:pt x="14" y="6"/>
                </a:moveTo>
                <a:lnTo>
                  <a:pt x="14" y="6"/>
                </a:lnTo>
                <a:lnTo>
                  <a:pt x="18" y="6"/>
                </a:lnTo>
                <a:lnTo>
                  <a:pt x="22" y="8"/>
                </a:lnTo>
                <a:lnTo>
                  <a:pt x="22" y="12"/>
                </a:lnTo>
                <a:lnTo>
                  <a:pt x="24" y="18"/>
                </a:lnTo>
                <a:lnTo>
                  <a:pt x="24" y="18"/>
                </a:lnTo>
                <a:lnTo>
                  <a:pt x="22" y="22"/>
                </a:lnTo>
                <a:lnTo>
                  <a:pt x="22" y="26"/>
                </a:lnTo>
                <a:lnTo>
                  <a:pt x="18" y="28"/>
                </a:lnTo>
                <a:lnTo>
                  <a:pt x="16" y="28"/>
                </a:lnTo>
                <a:lnTo>
                  <a:pt x="16" y="28"/>
                </a:lnTo>
                <a:lnTo>
                  <a:pt x="12" y="28"/>
                </a:lnTo>
                <a:lnTo>
                  <a:pt x="8" y="26"/>
                </a:lnTo>
                <a:lnTo>
                  <a:pt x="8" y="22"/>
                </a:lnTo>
                <a:lnTo>
                  <a:pt x="6" y="18"/>
                </a:lnTo>
                <a:lnTo>
                  <a:pt x="6" y="18"/>
                </a:lnTo>
                <a:lnTo>
                  <a:pt x="8" y="12"/>
                </a:lnTo>
                <a:lnTo>
                  <a:pt x="8" y="8"/>
                </a:lnTo>
                <a:lnTo>
                  <a:pt x="12" y="6"/>
                </a:lnTo>
                <a:lnTo>
                  <a:pt x="14" y="6"/>
                </a:lnTo>
                <a:lnTo>
                  <a:pt x="1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63" name="Rectangle 59"/>
          <p:cNvSpPr>
            <a:spLocks noChangeArrowheads="1"/>
          </p:cNvSpPr>
          <p:nvPr/>
        </p:nvSpPr>
        <p:spPr bwMode="auto">
          <a:xfrm>
            <a:off x="5373765" y="3551554"/>
            <a:ext cx="592920" cy="120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a:ln>
                  <a:noFill/>
                </a:ln>
                <a:solidFill>
                  <a:srgbClr val="000000"/>
                </a:solidFill>
                <a:effectLst/>
                <a:latin typeface="+mj-lt"/>
              </a:rPr>
              <a:t>VOJVODINA</a:t>
            </a:r>
            <a:endParaRPr kumimoji="0" lang="en-US" altLang="en-US" sz="750" b="1" i="0" u="none" strike="noStrike" cap="none" normalizeH="0" baseline="0">
              <a:ln>
                <a:noFill/>
              </a:ln>
              <a:solidFill>
                <a:schemeClr val="tx1"/>
              </a:solidFill>
              <a:effectLst/>
              <a:latin typeface="+mj-lt"/>
            </a:endParaRPr>
          </a:p>
        </p:txBody>
      </p:sp>
      <p:sp>
        <p:nvSpPr>
          <p:cNvPr id="64" name="Rectangle 60"/>
          <p:cNvSpPr>
            <a:spLocks noChangeArrowheads="1"/>
          </p:cNvSpPr>
          <p:nvPr/>
        </p:nvSpPr>
        <p:spPr bwMode="auto">
          <a:xfrm>
            <a:off x="2935202" y="3272101"/>
            <a:ext cx="58990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mj-lt"/>
              </a:rPr>
              <a:t>SLOVENIA</a:t>
            </a:r>
            <a:endParaRPr kumimoji="0" lang="en-US" altLang="en-US" sz="900" b="1" i="0" u="none" strike="noStrike" cap="none" normalizeH="0" baseline="0">
              <a:ln>
                <a:noFill/>
              </a:ln>
              <a:solidFill>
                <a:schemeClr val="tx1"/>
              </a:solidFill>
              <a:effectLst/>
              <a:latin typeface="+mj-lt"/>
            </a:endParaRPr>
          </a:p>
        </p:txBody>
      </p:sp>
      <p:sp>
        <p:nvSpPr>
          <p:cNvPr id="65" name="Rectangle 61"/>
          <p:cNvSpPr>
            <a:spLocks noChangeArrowheads="1"/>
          </p:cNvSpPr>
          <p:nvPr/>
        </p:nvSpPr>
        <p:spPr bwMode="auto">
          <a:xfrm>
            <a:off x="4230349" y="4123768"/>
            <a:ext cx="8463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mj-lt"/>
              </a:rPr>
              <a:t>BOSNIA &amp;</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mj-lt"/>
              </a:rPr>
              <a:t>HERZEGOVINA</a:t>
            </a:r>
            <a:endParaRPr kumimoji="0" lang="en-US" altLang="en-US" sz="900" b="1" i="0" u="none" strike="noStrike" cap="none" normalizeH="0" baseline="0" dirty="0">
              <a:ln>
                <a:noFill/>
              </a:ln>
              <a:solidFill>
                <a:schemeClr val="tx1"/>
              </a:solidFill>
              <a:effectLst/>
              <a:latin typeface="+mj-lt"/>
            </a:endParaRPr>
          </a:p>
        </p:txBody>
      </p:sp>
      <p:sp>
        <p:nvSpPr>
          <p:cNvPr id="67" name="Rectangle 63"/>
          <p:cNvSpPr>
            <a:spLocks noChangeArrowheads="1"/>
          </p:cNvSpPr>
          <p:nvPr/>
        </p:nvSpPr>
        <p:spPr bwMode="auto">
          <a:xfrm>
            <a:off x="6217564" y="5827710"/>
            <a:ext cx="751809"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50" b="1" i="0" u="none" strike="noStrike" cap="none" normalizeH="0" baseline="0">
                <a:ln>
                  <a:noFill/>
                </a:ln>
                <a:solidFill>
                  <a:srgbClr val="000000"/>
                </a:solidFill>
                <a:effectLst/>
                <a:latin typeface="+mj-lt"/>
              </a:rPr>
              <a:t>MACEDONIA</a:t>
            </a:r>
            <a:endParaRPr kumimoji="0" lang="en-US" altLang="en-US" sz="950" b="1" i="0" u="none" strike="noStrike" cap="none" normalizeH="0" baseline="0">
              <a:ln>
                <a:noFill/>
              </a:ln>
              <a:solidFill>
                <a:schemeClr val="tx1"/>
              </a:solidFill>
              <a:effectLst/>
              <a:latin typeface="+mj-lt"/>
            </a:endParaRPr>
          </a:p>
        </p:txBody>
      </p:sp>
      <p:sp>
        <p:nvSpPr>
          <p:cNvPr id="68" name="Rectangle 64"/>
          <p:cNvSpPr>
            <a:spLocks noChangeArrowheads="1"/>
          </p:cNvSpPr>
          <p:nvPr/>
        </p:nvSpPr>
        <p:spPr bwMode="auto">
          <a:xfrm>
            <a:off x="5809579" y="4313397"/>
            <a:ext cx="483741" cy="153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50" b="1" i="0" u="none" strike="noStrike" cap="none" normalizeH="0" baseline="0" dirty="0">
                <a:ln>
                  <a:noFill/>
                </a:ln>
                <a:solidFill>
                  <a:srgbClr val="000000"/>
                </a:solidFill>
                <a:effectLst/>
                <a:latin typeface="+mj-lt"/>
              </a:rPr>
              <a:t>SERBIA</a:t>
            </a:r>
            <a:endParaRPr kumimoji="0" lang="en-US" altLang="en-US" sz="950" b="1" i="0" u="none" strike="noStrike" cap="none" normalizeH="0" baseline="0" dirty="0">
              <a:ln>
                <a:noFill/>
              </a:ln>
              <a:solidFill>
                <a:schemeClr val="tx1"/>
              </a:solidFill>
              <a:effectLst/>
              <a:latin typeface="+mj-lt"/>
            </a:endParaRPr>
          </a:p>
        </p:txBody>
      </p:sp>
      <p:sp>
        <p:nvSpPr>
          <p:cNvPr id="69" name="Rectangle 65"/>
          <p:cNvSpPr>
            <a:spLocks noChangeArrowheads="1"/>
          </p:cNvSpPr>
          <p:nvPr/>
        </p:nvSpPr>
        <p:spPr bwMode="auto">
          <a:xfrm>
            <a:off x="3869736" y="3462033"/>
            <a:ext cx="5850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mj-lt"/>
              </a:rPr>
              <a:t>CROATIA</a:t>
            </a:r>
            <a:endParaRPr kumimoji="0" lang="en-US" altLang="en-US" sz="1000" b="1" i="0" u="none" strike="noStrike" cap="none" normalizeH="0" baseline="0" dirty="0">
              <a:ln>
                <a:noFill/>
              </a:ln>
              <a:solidFill>
                <a:schemeClr val="tx1"/>
              </a:solidFill>
              <a:effectLst/>
              <a:latin typeface="+mj-lt"/>
            </a:endParaRPr>
          </a:p>
        </p:txBody>
      </p:sp>
      <p:sp>
        <p:nvSpPr>
          <p:cNvPr id="70" name="Rectangle 66"/>
          <p:cNvSpPr>
            <a:spLocks noChangeArrowheads="1"/>
          </p:cNvSpPr>
          <p:nvPr/>
        </p:nvSpPr>
        <p:spPr bwMode="auto">
          <a:xfrm>
            <a:off x="5023234" y="5085828"/>
            <a:ext cx="775853" cy="12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mj-lt"/>
              </a:rPr>
              <a:t>MONTENEGRO</a:t>
            </a:r>
            <a:endParaRPr kumimoji="0" lang="en-US" altLang="en-US" sz="800" b="1" i="0" u="none" strike="noStrike" cap="none" normalizeH="0" baseline="0">
              <a:ln>
                <a:noFill/>
              </a:ln>
              <a:solidFill>
                <a:schemeClr val="tx1"/>
              </a:solidFill>
              <a:effectLst/>
              <a:latin typeface="+mj-lt"/>
            </a:endParaRPr>
          </a:p>
        </p:txBody>
      </p:sp>
      <p:sp>
        <p:nvSpPr>
          <p:cNvPr id="71" name="Rectangle 67"/>
          <p:cNvSpPr>
            <a:spLocks noChangeArrowheads="1"/>
          </p:cNvSpPr>
          <p:nvPr/>
        </p:nvSpPr>
        <p:spPr bwMode="auto">
          <a:xfrm>
            <a:off x="5876116" y="5341386"/>
            <a:ext cx="50654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mj-lt"/>
              </a:rPr>
              <a:t>KOSOVO</a:t>
            </a:r>
            <a:endParaRPr kumimoji="0" lang="en-US" altLang="en-US" sz="1800" b="1" i="0" u="none" strike="noStrike" cap="none" normalizeH="0" baseline="0" dirty="0">
              <a:ln>
                <a:noFill/>
              </a:ln>
              <a:solidFill>
                <a:schemeClr val="tx1"/>
              </a:solidFill>
              <a:effectLst/>
              <a:latin typeface="+mj-lt"/>
            </a:endParaRPr>
          </a:p>
        </p:txBody>
      </p:sp>
      <p:sp>
        <p:nvSpPr>
          <p:cNvPr id="72" name="Rectangle 68"/>
          <p:cNvSpPr>
            <a:spLocks noChangeArrowheads="1"/>
          </p:cNvSpPr>
          <p:nvPr/>
        </p:nvSpPr>
        <p:spPr bwMode="auto">
          <a:xfrm>
            <a:off x="2858686" y="2681588"/>
            <a:ext cx="537490" cy="14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67645E"/>
                </a:solidFill>
                <a:effectLst/>
                <a:latin typeface="+mj-lt"/>
              </a:rPr>
              <a:t>AUSTRIA</a:t>
            </a:r>
          </a:p>
        </p:txBody>
      </p:sp>
      <p:sp>
        <p:nvSpPr>
          <p:cNvPr id="73" name="Rectangle 69"/>
          <p:cNvSpPr>
            <a:spLocks noChangeArrowheads="1"/>
          </p:cNvSpPr>
          <p:nvPr/>
        </p:nvSpPr>
        <p:spPr bwMode="auto">
          <a:xfrm>
            <a:off x="4821513" y="2847929"/>
            <a:ext cx="611395" cy="14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67645E"/>
                </a:solidFill>
                <a:effectLst/>
                <a:latin typeface="+mj-lt"/>
              </a:rPr>
              <a:t>HUNGARY</a:t>
            </a:r>
          </a:p>
        </p:txBody>
      </p:sp>
      <p:sp>
        <p:nvSpPr>
          <p:cNvPr id="75" name="Rectangle 71"/>
          <p:cNvSpPr>
            <a:spLocks noChangeArrowheads="1"/>
          </p:cNvSpPr>
          <p:nvPr/>
        </p:nvSpPr>
        <p:spPr bwMode="auto">
          <a:xfrm>
            <a:off x="6368487" y="3293724"/>
            <a:ext cx="577802" cy="14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67645E"/>
                </a:solidFill>
                <a:effectLst/>
                <a:latin typeface="+mj-lt"/>
              </a:rPr>
              <a:t>ROMANIA</a:t>
            </a:r>
          </a:p>
        </p:txBody>
      </p:sp>
      <p:sp>
        <p:nvSpPr>
          <p:cNvPr id="76" name="Rectangle 72"/>
          <p:cNvSpPr>
            <a:spLocks noChangeArrowheads="1"/>
          </p:cNvSpPr>
          <p:nvPr/>
        </p:nvSpPr>
        <p:spPr bwMode="auto">
          <a:xfrm>
            <a:off x="6671228" y="6284540"/>
            <a:ext cx="455187" cy="128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67645E"/>
                </a:solidFill>
                <a:effectLst/>
                <a:latin typeface="+mj-lt"/>
              </a:rPr>
              <a:t>GREECE</a:t>
            </a:r>
          </a:p>
        </p:txBody>
      </p:sp>
      <p:sp>
        <p:nvSpPr>
          <p:cNvPr id="77" name="Rectangle 73"/>
          <p:cNvSpPr>
            <a:spLocks noChangeArrowheads="1"/>
          </p:cNvSpPr>
          <p:nvPr/>
        </p:nvSpPr>
        <p:spPr bwMode="auto">
          <a:xfrm>
            <a:off x="5523473" y="6174754"/>
            <a:ext cx="482062" cy="128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67645E"/>
                </a:solidFill>
                <a:effectLst/>
                <a:latin typeface="+mj-lt"/>
              </a:rPr>
              <a:t>ALBANIA</a:t>
            </a:r>
          </a:p>
        </p:txBody>
      </p:sp>
      <p:sp>
        <p:nvSpPr>
          <p:cNvPr id="78" name="Rectangle 74"/>
          <p:cNvSpPr>
            <a:spLocks noChangeArrowheads="1"/>
          </p:cNvSpPr>
          <p:nvPr/>
        </p:nvSpPr>
        <p:spPr bwMode="auto">
          <a:xfrm>
            <a:off x="6771033" y="4539622"/>
            <a:ext cx="493819" cy="112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80" b="1" i="0" u="none" strike="noStrike" cap="none" normalizeH="0" baseline="0" dirty="0">
                <a:ln>
                  <a:noFill/>
                </a:ln>
                <a:solidFill>
                  <a:srgbClr val="67645E"/>
                </a:solidFill>
                <a:effectLst/>
                <a:latin typeface="+mj-lt"/>
              </a:rPr>
              <a:t>BULGARIA</a:t>
            </a:r>
          </a:p>
        </p:txBody>
      </p:sp>
      <p:sp>
        <p:nvSpPr>
          <p:cNvPr id="79" name="Rectangle 75"/>
          <p:cNvSpPr>
            <a:spLocks noChangeArrowheads="1"/>
          </p:cNvSpPr>
          <p:nvPr/>
        </p:nvSpPr>
        <p:spPr bwMode="auto">
          <a:xfrm>
            <a:off x="2286471" y="4749211"/>
            <a:ext cx="449121" cy="1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j-lt"/>
              </a:rPr>
              <a:t>Albanians</a:t>
            </a:r>
            <a:endParaRPr kumimoji="0" lang="en-US" altLang="en-US" sz="1600" b="1" i="0" u="none" strike="noStrike" cap="none" normalizeH="0" baseline="0" dirty="0">
              <a:ln>
                <a:noFill/>
              </a:ln>
              <a:solidFill>
                <a:schemeClr val="tx1"/>
              </a:solidFill>
              <a:effectLst/>
              <a:latin typeface="+mj-lt"/>
            </a:endParaRPr>
          </a:p>
        </p:txBody>
      </p:sp>
      <p:sp>
        <p:nvSpPr>
          <p:cNvPr id="80" name="Rectangle 76"/>
          <p:cNvSpPr>
            <a:spLocks noChangeArrowheads="1"/>
          </p:cNvSpPr>
          <p:nvPr/>
        </p:nvSpPr>
        <p:spPr bwMode="auto">
          <a:xfrm>
            <a:off x="2286471" y="4895592"/>
            <a:ext cx="297751" cy="1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latin typeface="+mj-lt"/>
              </a:rPr>
              <a:t>Croats</a:t>
            </a:r>
            <a:endParaRPr kumimoji="0" lang="en-US" altLang="en-US" sz="1600" b="1" i="0" u="none" strike="noStrike" cap="none" normalizeH="0" baseline="0">
              <a:ln>
                <a:noFill/>
              </a:ln>
              <a:solidFill>
                <a:schemeClr val="tx1"/>
              </a:solidFill>
              <a:effectLst/>
              <a:latin typeface="+mj-lt"/>
            </a:endParaRPr>
          </a:p>
        </p:txBody>
      </p:sp>
      <p:sp>
        <p:nvSpPr>
          <p:cNvPr id="81" name="Rectangle 77"/>
          <p:cNvSpPr>
            <a:spLocks noChangeArrowheads="1"/>
          </p:cNvSpPr>
          <p:nvPr/>
        </p:nvSpPr>
        <p:spPr bwMode="auto">
          <a:xfrm>
            <a:off x="2286471" y="5041972"/>
            <a:ext cx="593839" cy="1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latin typeface="+mj-lt"/>
              </a:rPr>
              <a:t>Macedonians</a:t>
            </a:r>
            <a:endParaRPr kumimoji="0" lang="en-US" altLang="en-US" sz="1600" b="1" i="0" u="none" strike="noStrike" cap="none" normalizeH="0" baseline="0">
              <a:ln>
                <a:noFill/>
              </a:ln>
              <a:solidFill>
                <a:schemeClr val="tx1"/>
              </a:solidFill>
              <a:effectLst/>
              <a:latin typeface="+mj-lt"/>
            </a:endParaRPr>
          </a:p>
        </p:txBody>
      </p:sp>
      <p:sp>
        <p:nvSpPr>
          <p:cNvPr id="82" name="Rectangle 78"/>
          <p:cNvSpPr>
            <a:spLocks noChangeArrowheads="1"/>
          </p:cNvSpPr>
          <p:nvPr/>
        </p:nvSpPr>
        <p:spPr bwMode="auto">
          <a:xfrm>
            <a:off x="2286471" y="5188352"/>
            <a:ext cx="415853" cy="1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latin typeface="+mj-lt"/>
              </a:rPr>
              <a:t>Bosniaks</a:t>
            </a:r>
            <a:endParaRPr kumimoji="0" lang="en-US" altLang="en-US" sz="1600" b="1" i="0" u="none" strike="noStrike" cap="none" normalizeH="0" baseline="0">
              <a:ln>
                <a:noFill/>
              </a:ln>
              <a:solidFill>
                <a:schemeClr val="tx1"/>
              </a:solidFill>
              <a:effectLst/>
              <a:latin typeface="+mj-lt"/>
            </a:endParaRPr>
          </a:p>
        </p:txBody>
      </p:sp>
      <p:sp>
        <p:nvSpPr>
          <p:cNvPr id="83" name="Rectangle 79"/>
          <p:cNvSpPr>
            <a:spLocks noChangeArrowheads="1"/>
          </p:cNvSpPr>
          <p:nvPr/>
        </p:nvSpPr>
        <p:spPr bwMode="auto">
          <a:xfrm>
            <a:off x="2286471" y="5334733"/>
            <a:ext cx="410863" cy="1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latin typeface="+mj-lt"/>
              </a:rPr>
              <a:t>Slovenes</a:t>
            </a:r>
            <a:endParaRPr kumimoji="0" lang="en-US" altLang="en-US" sz="1600" b="1" i="0" u="none" strike="noStrike" cap="none" normalizeH="0" baseline="0">
              <a:ln>
                <a:noFill/>
              </a:ln>
              <a:solidFill>
                <a:schemeClr val="tx1"/>
              </a:solidFill>
              <a:effectLst/>
              <a:latin typeface="+mj-lt"/>
            </a:endParaRPr>
          </a:p>
        </p:txBody>
      </p:sp>
      <p:sp>
        <p:nvSpPr>
          <p:cNvPr id="84" name="Rectangle 80"/>
          <p:cNvSpPr>
            <a:spLocks noChangeArrowheads="1"/>
          </p:cNvSpPr>
          <p:nvPr/>
        </p:nvSpPr>
        <p:spPr bwMode="auto">
          <a:xfrm>
            <a:off x="2286471" y="5481113"/>
            <a:ext cx="485717" cy="1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latin typeface="+mj-lt"/>
              </a:rPr>
              <a:t>Bulgarians</a:t>
            </a:r>
            <a:endParaRPr kumimoji="0" lang="en-US" altLang="en-US" sz="1600" b="1" i="0" u="none" strike="noStrike" cap="none" normalizeH="0" baseline="0">
              <a:ln>
                <a:noFill/>
              </a:ln>
              <a:solidFill>
                <a:schemeClr val="tx1"/>
              </a:solidFill>
              <a:effectLst/>
              <a:latin typeface="+mj-lt"/>
            </a:endParaRPr>
          </a:p>
        </p:txBody>
      </p:sp>
      <p:sp>
        <p:nvSpPr>
          <p:cNvPr id="85" name="Rectangle 81"/>
          <p:cNvSpPr>
            <a:spLocks noChangeArrowheads="1"/>
          </p:cNvSpPr>
          <p:nvPr/>
        </p:nvSpPr>
        <p:spPr bwMode="auto">
          <a:xfrm>
            <a:off x="2286471" y="5627493"/>
            <a:ext cx="515658" cy="1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latin typeface="+mj-lt"/>
              </a:rPr>
              <a:t>Hungarians</a:t>
            </a:r>
            <a:endParaRPr kumimoji="0" lang="en-US" altLang="en-US" sz="1600" b="1" i="0" u="none" strike="noStrike" cap="none" normalizeH="0" baseline="0">
              <a:ln>
                <a:noFill/>
              </a:ln>
              <a:solidFill>
                <a:schemeClr val="tx1"/>
              </a:solidFill>
              <a:effectLst/>
              <a:latin typeface="+mj-lt"/>
            </a:endParaRPr>
          </a:p>
        </p:txBody>
      </p:sp>
      <p:sp>
        <p:nvSpPr>
          <p:cNvPr id="86" name="Rectangle 82"/>
          <p:cNvSpPr>
            <a:spLocks noChangeArrowheads="1"/>
          </p:cNvSpPr>
          <p:nvPr/>
        </p:nvSpPr>
        <p:spPr bwMode="auto">
          <a:xfrm>
            <a:off x="2286471" y="5773874"/>
            <a:ext cx="617127" cy="1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latin typeface="+mj-lt"/>
              </a:rPr>
              <a:t>Montenegrins</a:t>
            </a:r>
            <a:endParaRPr kumimoji="0" lang="en-US" altLang="en-US" sz="1600" b="1" i="0" u="none" strike="noStrike" cap="none" normalizeH="0" baseline="0">
              <a:ln>
                <a:noFill/>
              </a:ln>
              <a:solidFill>
                <a:schemeClr val="tx1"/>
              </a:solidFill>
              <a:effectLst/>
              <a:latin typeface="+mj-lt"/>
            </a:endParaRPr>
          </a:p>
        </p:txBody>
      </p:sp>
      <p:sp>
        <p:nvSpPr>
          <p:cNvPr id="87" name="Rectangle 83"/>
          <p:cNvSpPr>
            <a:spLocks noChangeArrowheads="1"/>
          </p:cNvSpPr>
          <p:nvPr/>
        </p:nvSpPr>
        <p:spPr bwMode="auto">
          <a:xfrm>
            <a:off x="2286471" y="5920254"/>
            <a:ext cx="261156" cy="1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rgbClr val="000000"/>
                </a:solidFill>
                <a:effectLst/>
                <a:latin typeface="+mj-lt"/>
              </a:rPr>
              <a:t>Serbs</a:t>
            </a:r>
            <a:endParaRPr kumimoji="0" lang="en-US" altLang="en-US" sz="1600" b="1" i="0" u="none" strike="noStrike" cap="none" normalizeH="0" baseline="0">
              <a:ln>
                <a:noFill/>
              </a:ln>
              <a:solidFill>
                <a:schemeClr val="tx1"/>
              </a:solidFill>
              <a:effectLst/>
              <a:latin typeface="+mj-lt"/>
            </a:endParaRPr>
          </a:p>
        </p:txBody>
      </p:sp>
      <p:sp>
        <p:nvSpPr>
          <p:cNvPr id="88" name="Rectangle 84"/>
          <p:cNvSpPr>
            <a:spLocks noChangeArrowheads="1"/>
          </p:cNvSpPr>
          <p:nvPr/>
        </p:nvSpPr>
        <p:spPr bwMode="auto">
          <a:xfrm>
            <a:off x="2286471" y="6066634"/>
            <a:ext cx="6780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j-lt"/>
              </a:rPr>
              <a:t>no predominant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j-lt"/>
              </a:rPr>
              <a:t>majority</a:t>
            </a:r>
            <a:endParaRPr kumimoji="0" lang="en-US" altLang="en-US" sz="1600" b="1" i="0" u="none" strike="noStrike" cap="none" normalizeH="0" baseline="0" dirty="0">
              <a:ln>
                <a:noFill/>
              </a:ln>
              <a:solidFill>
                <a:schemeClr val="tx1"/>
              </a:solidFill>
              <a:effectLst/>
              <a:latin typeface="+mj-lt"/>
            </a:endParaRPr>
          </a:p>
        </p:txBody>
      </p:sp>
      <p:sp>
        <p:nvSpPr>
          <p:cNvPr id="91" name="Rectangle 68"/>
          <p:cNvSpPr>
            <a:spLocks noChangeArrowheads="1"/>
          </p:cNvSpPr>
          <p:nvPr/>
        </p:nvSpPr>
        <p:spPr bwMode="auto">
          <a:xfrm>
            <a:off x="2014477" y="3201322"/>
            <a:ext cx="33342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67645E"/>
                </a:solidFill>
                <a:effectLst/>
                <a:latin typeface="+mj-lt"/>
              </a:rPr>
              <a:t>ITALY</a:t>
            </a:r>
          </a:p>
        </p:txBody>
      </p:sp>
      <p:sp>
        <p:nvSpPr>
          <p:cNvPr id="92" name="Rectangle 75"/>
          <p:cNvSpPr>
            <a:spLocks noChangeArrowheads="1"/>
          </p:cNvSpPr>
          <p:nvPr/>
        </p:nvSpPr>
        <p:spPr bwMode="auto">
          <a:xfrm>
            <a:off x="3244440" y="3089062"/>
            <a:ext cx="424796"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a:solidFill>
                  <a:srgbClr val="000000"/>
                </a:solidFill>
                <a:latin typeface="+mj-lt"/>
              </a:rPr>
              <a:t>Ljubljana</a:t>
            </a:r>
            <a:endParaRPr kumimoji="0" lang="en-US" altLang="en-US" sz="750" b="1" i="0" u="none" strike="noStrike" cap="none" normalizeH="0" baseline="0" dirty="0">
              <a:ln>
                <a:noFill/>
              </a:ln>
              <a:solidFill>
                <a:schemeClr val="tx1"/>
              </a:solidFill>
              <a:effectLst/>
              <a:latin typeface="+mj-lt"/>
            </a:endParaRPr>
          </a:p>
        </p:txBody>
      </p:sp>
      <p:sp>
        <p:nvSpPr>
          <p:cNvPr id="93" name="Rectangle 75"/>
          <p:cNvSpPr>
            <a:spLocks noChangeArrowheads="1"/>
          </p:cNvSpPr>
          <p:nvPr/>
        </p:nvSpPr>
        <p:spPr bwMode="auto">
          <a:xfrm>
            <a:off x="3909748" y="3270465"/>
            <a:ext cx="320601"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a:solidFill>
                  <a:srgbClr val="000000"/>
                </a:solidFill>
                <a:latin typeface="+mj-lt"/>
              </a:rPr>
              <a:t>Zagreb</a:t>
            </a:r>
            <a:endParaRPr kumimoji="0" lang="en-US" altLang="en-US" sz="750" b="1" i="0" u="none" strike="noStrike" cap="none" normalizeH="0" baseline="0" dirty="0">
              <a:ln>
                <a:noFill/>
              </a:ln>
              <a:solidFill>
                <a:schemeClr val="tx1"/>
              </a:solidFill>
              <a:effectLst/>
              <a:latin typeface="+mj-lt"/>
            </a:endParaRPr>
          </a:p>
        </p:txBody>
      </p:sp>
      <p:sp>
        <p:nvSpPr>
          <p:cNvPr id="94" name="Rectangle 75"/>
          <p:cNvSpPr>
            <a:spLocks noChangeArrowheads="1"/>
          </p:cNvSpPr>
          <p:nvPr/>
        </p:nvSpPr>
        <p:spPr bwMode="auto">
          <a:xfrm>
            <a:off x="5807195" y="4024069"/>
            <a:ext cx="410369"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a:solidFill>
                  <a:srgbClr val="000000"/>
                </a:solidFill>
                <a:latin typeface="+mj-lt"/>
              </a:rPr>
              <a:t>Belgrade</a:t>
            </a:r>
            <a:endParaRPr kumimoji="0" lang="en-US" altLang="en-US" sz="750" b="1" i="0" u="none" strike="noStrike" cap="none" normalizeH="0" baseline="0" dirty="0">
              <a:ln>
                <a:noFill/>
              </a:ln>
              <a:solidFill>
                <a:schemeClr val="tx1"/>
              </a:solidFill>
              <a:effectLst/>
              <a:latin typeface="+mj-lt"/>
            </a:endParaRPr>
          </a:p>
        </p:txBody>
      </p:sp>
      <p:sp>
        <p:nvSpPr>
          <p:cNvPr id="95" name="Rectangle 75"/>
          <p:cNvSpPr>
            <a:spLocks noChangeArrowheads="1"/>
          </p:cNvSpPr>
          <p:nvPr/>
        </p:nvSpPr>
        <p:spPr bwMode="auto">
          <a:xfrm>
            <a:off x="6463120" y="5569785"/>
            <a:ext cx="315792"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a:solidFill>
                  <a:srgbClr val="000000"/>
                </a:solidFill>
                <a:latin typeface="+mj-lt"/>
              </a:rPr>
              <a:t>Skopje</a:t>
            </a:r>
            <a:endParaRPr kumimoji="0" lang="en-US" altLang="en-US" sz="750" b="1" i="0" u="none" strike="noStrike" cap="none" normalizeH="0" baseline="0" dirty="0">
              <a:ln>
                <a:noFill/>
              </a:ln>
              <a:solidFill>
                <a:schemeClr val="tx1"/>
              </a:solidFill>
              <a:effectLst/>
              <a:latin typeface="+mj-lt"/>
            </a:endParaRPr>
          </a:p>
        </p:txBody>
      </p:sp>
      <p:sp>
        <p:nvSpPr>
          <p:cNvPr id="96" name="Rectangle 75"/>
          <p:cNvSpPr>
            <a:spLocks noChangeArrowheads="1"/>
          </p:cNvSpPr>
          <p:nvPr/>
        </p:nvSpPr>
        <p:spPr bwMode="auto">
          <a:xfrm>
            <a:off x="5864625" y="5230733"/>
            <a:ext cx="33021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mj-lt"/>
              </a:rPr>
              <a:t>Pristina</a:t>
            </a:r>
            <a:endParaRPr kumimoji="0" lang="en-US" altLang="en-US" sz="700" b="1" i="0" u="none" strike="noStrike" cap="none" normalizeH="0" baseline="0" dirty="0">
              <a:ln>
                <a:noFill/>
              </a:ln>
              <a:solidFill>
                <a:schemeClr val="tx1"/>
              </a:solidFill>
              <a:effectLst/>
              <a:latin typeface="+mj-lt"/>
            </a:endParaRPr>
          </a:p>
        </p:txBody>
      </p:sp>
      <p:sp>
        <p:nvSpPr>
          <p:cNvPr id="97" name="Rectangle 75"/>
          <p:cNvSpPr>
            <a:spLocks noChangeArrowheads="1"/>
          </p:cNvSpPr>
          <p:nvPr/>
        </p:nvSpPr>
        <p:spPr bwMode="auto">
          <a:xfrm>
            <a:off x="4850090" y="5385374"/>
            <a:ext cx="4376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latin typeface="+mj-lt"/>
              </a:rPr>
              <a:t>Podgorica</a:t>
            </a:r>
            <a:endParaRPr kumimoji="0" lang="en-US" altLang="en-US" sz="700" b="1" i="0" u="none" strike="noStrike" cap="none" normalizeH="0" baseline="0" dirty="0">
              <a:ln>
                <a:noFill/>
              </a:ln>
              <a:solidFill>
                <a:schemeClr val="tx1"/>
              </a:solidFill>
              <a:effectLst/>
              <a:latin typeface="+mj-lt"/>
            </a:endParaRPr>
          </a:p>
        </p:txBody>
      </p:sp>
      <p:sp>
        <p:nvSpPr>
          <p:cNvPr id="98" name="Rectangle 75"/>
          <p:cNvSpPr>
            <a:spLocks noChangeArrowheads="1"/>
          </p:cNvSpPr>
          <p:nvPr/>
        </p:nvSpPr>
        <p:spPr bwMode="auto">
          <a:xfrm rot="2250215">
            <a:off x="2997585" y="5294814"/>
            <a:ext cx="156386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pt-BR" altLang="en-US" sz="1000" b="1" dirty="0">
                <a:solidFill>
                  <a:srgbClr val="00A7E6"/>
                </a:solidFill>
                <a:latin typeface="+mj-lt"/>
              </a:rPr>
              <a:t>A d r i a t i c S e a</a:t>
            </a:r>
            <a:endParaRPr kumimoji="0" lang="en-US" altLang="en-US" sz="1000" b="1" i="0" u="none" strike="noStrike" cap="none" normalizeH="0" baseline="0" dirty="0">
              <a:ln>
                <a:noFill/>
              </a:ln>
              <a:solidFill>
                <a:srgbClr val="00A7E6"/>
              </a:solidFill>
              <a:effectLst/>
              <a:latin typeface="+mj-lt"/>
            </a:endParaRPr>
          </a:p>
        </p:txBody>
      </p:sp>
      <p:sp>
        <p:nvSpPr>
          <p:cNvPr id="99" name="Rectangle 113"/>
          <p:cNvSpPr>
            <a:spLocks noChangeArrowheads="1"/>
          </p:cNvSpPr>
          <p:nvPr/>
        </p:nvSpPr>
        <p:spPr bwMode="auto">
          <a:xfrm>
            <a:off x="6084327" y="2716141"/>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500" b="1" dirty="0">
                <a:solidFill>
                  <a:srgbClr val="000000"/>
                </a:solidFill>
                <a:effectLst/>
                <a:latin typeface="+mj-lt"/>
              </a:rPr>
              <a:t>0</a:t>
            </a:r>
            <a:endParaRPr kumimoji="0" lang="en-US" altLang="en-US" sz="500" b="1" u="none" strike="noStrike" cap="none" normalizeH="0" baseline="0" dirty="0">
              <a:ln>
                <a:noFill/>
              </a:ln>
              <a:solidFill>
                <a:schemeClr val="tx1"/>
              </a:solidFill>
              <a:effectLst/>
              <a:latin typeface="+mj-lt"/>
            </a:endParaRPr>
          </a:p>
        </p:txBody>
      </p:sp>
      <p:sp>
        <p:nvSpPr>
          <p:cNvPr id="100" name="Rectangle 113"/>
          <p:cNvSpPr>
            <a:spLocks noChangeArrowheads="1"/>
          </p:cNvSpPr>
          <p:nvPr/>
        </p:nvSpPr>
        <p:spPr bwMode="auto">
          <a:xfrm>
            <a:off x="6497376" y="2716141"/>
            <a:ext cx="70533"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500" b="1" dirty="0">
                <a:solidFill>
                  <a:srgbClr val="000000"/>
                </a:solidFill>
                <a:effectLst/>
                <a:latin typeface="+mj-lt"/>
              </a:rPr>
              <a:t>50</a:t>
            </a:r>
            <a:endParaRPr kumimoji="0" lang="en-US" altLang="en-US" sz="500" b="1" u="none" strike="noStrike" cap="none" normalizeH="0" baseline="0" dirty="0">
              <a:ln>
                <a:noFill/>
              </a:ln>
              <a:solidFill>
                <a:schemeClr val="tx1"/>
              </a:solidFill>
              <a:effectLst/>
              <a:latin typeface="+mj-lt"/>
            </a:endParaRPr>
          </a:p>
        </p:txBody>
      </p:sp>
      <p:sp>
        <p:nvSpPr>
          <p:cNvPr id="101" name="Rectangle 113"/>
          <p:cNvSpPr>
            <a:spLocks noChangeArrowheads="1"/>
          </p:cNvSpPr>
          <p:nvPr/>
        </p:nvSpPr>
        <p:spPr bwMode="auto">
          <a:xfrm>
            <a:off x="6892049" y="2716141"/>
            <a:ext cx="282129"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500" b="1" dirty="0">
                <a:solidFill>
                  <a:srgbClr val="000000"/>
                </a:solidFill>
                <a:effectLst/>
                <a:latin typeface="+mj-lt"/>
              </a:rPr>
              <a:t>100 Miles</a:t>
            </a:r>
            <a:endParaRPr kumimoji="0" lang="en-US" altLang="en-US" sz="500" b="1" u="none" strike="noStrike" cap="none" normalizeH="0" baseline="0" dirty="0">
              <a:ln>
                <a:noFill/>
              </a:ln>
              <a:solidFill>
                <a:schemeClr val="tx1"/>
              </a:solidFill>
              <a:effectLst/>
              <a:latin typeface="+mj-lt"/>
            </a:endParaRPr>
          </a:p>
        </p:txBody>
      </p:sp>
      <p:sp>
        <p:nvSpPr>
          <p:cNvPr id="102" name="Rectangle 113"/>
          <p:cNvSpPr>
            <a:spLocks noChangeArrowheads="1"/>
          </p:cNvSpPr>
          <p:nvPr/>
        </p:nvSpPr>
        <p:spPr bwMode="auto">
          <a:xfrm>
            <a:off x="6080292" y="2844952"/>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500" b="1" dirty="0">
                <a:solidFill>
                  <a:srgbClr val="000000"/>
                </a:solidFill>
                <a:effectLst/>
                <a:latin typeface="+mj-lt"/>
              </a:rPr>
              <a:t>0</a:t>
            </a:r>
            <a:endParaRPr kumimoji="0" lang="en-US" altLang="en-US" sz="500" b="1" u="none" strike="noStrike" cap="none" normalizeH="0" baseline="0" dirty="0">
              <a:ln>
                <a:noFill/>
              </a:ln>
              <a:solidFill>
                <a:schemeClr val="tx1"/>
              </a:solidFill>
              <a:effectLst/>
              <a:latin typeface="+mj-lt"/>
            </a:endParaRPr>
          </a:p>
        </p:txBody>
      </p:sp>
      <p:sp>
        <p:nvSpPr>
          <p:cNvPr id="103" name="Rectangle 113"/>
          <p:cNvSpPr>
            <a:spLocks noChangeArrowheads="1"/>
          </p:cNvSpPr>
          <p:nvPr/>
        </p:nvSpPr>
        <p:spPr bwMode="auto">
          <a:xfrm>
            <a:off x="6333220" y="2837079"/>
            <a:ext cx="70533"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500" b="1" dirty="0">
                <a:solidFill>
                  <a:srgbClr val="000000"/>
                </a:solidFill>
                <a:effectLst/>
                <a:latin typeface="+mj-lt"/>
              </a:rPr>
              <a:t>50</a:t>
            </a:r>
            <a:endParaRPr kumimoji="0" lang="en-US" altLang="en-US" sz="500" b="1" u="none" strike="noStrike" cap="none" normalizeH="0" baseline="0" dirty="0">
              <a:ln>
                <a:noFill/>
              </a:ln>
              <a:solidFill>
                <a:schemeClr val="tx1"/>
              </a:solidFill>
              <a:effectLst/>
              <a:latin typeface="+mj-lt"/>
            </a:endParaRPr>
          </a:p>
        </p:txBody>
      </p:sp>
      <p:sp>
        <p:nvSpPr>
          <p:cNvPr id="104" name="Rectangle 113"/>
          <p:cNvSpPr>
            <a:spLocks noChangeArrowheads="1"/>
          </p:cNvSpPr>
          <p:nvPr/>
        </p:nvSpPr>
        <p:spPr bwMode="auto">
          <a:xfrm>
            <a:off x="6579463" y="2840538"/>
            <a:ext cx="45365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500" b="1" dirty="0">
                <a:solidFill>
                  <a:srgbClr val="000000"/>
                </a:solidFill>
                <a:effectLst/>
                <a:latin typeface="+mj-lt"/>
              </a:rPr>
              <a:t>100 Kilometers</a:t>
            </a:r>
            <a:endParaRPr kumimoji="0" lang="en-US" altLang="en-US" sz="500" b="1" u="none" strike="noStrike" cap="none" normalizeH="0" baseline="0" dirty="0">
              <a:ln>
                <a:noFill/>
              </a:ln>
              <a:solidFill>
                <a:schemeClr val="tx1"/>
              </a:solidFill>
              <a:effectLst/>
              <a:latin typeface="+mj-lt"/>
            </a:endParaRPr>
          </a:p>
        </p:txBody>
      </p:sp>
      <p:sp>
        <p:nvSpPr>
          <p:cNvPr id="105" name="Rectangle 67"/>
          <p:cNvSpPr>
            <a:spLocks noChangeArrowheads="1"/>
          </p:cNvSpPr>
          <p:nvPr/>
        </p:nvSpPr>
        <p:spPr bwMode="auto">
          <a:xfrm>
            <a:off x="7027981" y="3781486"/>
            <a:ext cx="9618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a:ln>
                  <a:noFill/>
                </a:ln>
                <a:solidFill>
                  <a:srgbClr val="000000"/>
                </a:solidFill>
                <a:effectLst/>
                <a:latin typeface="Arial Black" panose="020B0A04020102020204" pitchFamily="34" charset="0"/>
              </a:rPr>
              <a:t>N</a:t>
            </a:r>
            <a:endParaRPr kumimoji="0" lang="en-US" altLang="en-US" sz="1800" b="1" i="1" u="none" strike="noStrike" cap="none" normalizeH="0" baseline="0" dirty="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26637435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229601" cy="1097279"/>
          </a:xfrm>
        </p:spPr>
        <p:txBody>
          <a:bodyPr/>
          <a:lstStyle/>
          <a:p>
            <a:r>
              <a:rPr lang="en-US" sz="3400" dirty="0"/>
              <a:t>7.4.3 Ethnic Cleansing in Bosnia and Herzegovina </a:t>
            </a:r>
            <a:r>
              <a:rPr lang="en-US" sz="2000" b="0" dirty="0"/>
              <a:t>(1 of 4)</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199" y="1556326"/>
            <a:ext cx="8229601" cy="699194"/>
          </a:xfrm>
        </p:spPr>
        <p:txBody>
          <a:bodyPr/>
          <a:lstStyle/>
          <a:p>
            <a:pPr marL="432" indent="0">
              <a:buNone/>
            </a:pPr>
            <a:r>
              <a:rPr lang="en-US" sz="2200" b="1" dirty="0"/>
              <a:t>Figure 7-54: </a:t>
            </a:r>
            <a:r>
              <a:rPr lang="en-US" sz="2200" dirty="0"/>
              <a:t>Air photos document the forced removal of Albanian villagers from Kosovo by Serbs.</a:t>
            </a:r>
          </a:p>
        </p:txBody>
      </p:sp>
      <p:pic>
        <p:nvPicPr>
          <p:cNvPr id="4" name="Picture 3" descr="A satellite image showing the Ethnic cleansing by the Serbs in Kosovo during 19 99.">
            <a:extLst>
              <a:ext uri="{FF2B5EF4-FFF2-40B4-BE49-F238E27FC236}">
                <a16:creationId xmlns:a16="http://schemas.microsoft.com/office/drawing/2014/main" id="{9B3E6B03-8D47-412B-B1C1-4E6E10D0550B}"/>
              </a:ext>
            </a:extLst>
          </p:cNvPr>
          <p:cNvPicPr>
            <a:picLocks noChangeAspect="1"/>
          </p:cNvPicPr>
          <p:nvPr/>
        </p:nvPicPr>
        <p:blipFill>
          <a:blip r:embed="rId2"/>
          <a:stretch>
            <a:fillRect/>
          </a:stretch>
        </p:blipFill>
        <p:spPr>
          <a:xfrm>
            <a:off x="1415680" y="2359958"/>
            <a:ext cx="6312638" cy="3949909"/>
          </a:xfrm>
          <a:prstGeom prst="rect">
            <a:avLst/>
          </a:prstGeom>
        </p:spPr>
      </p:pic>
    </p:spTree>
    <p:extLst>
      <p:ext uri="{BB962C8B-B14F-4D97-AF65-F5344CB8AC3E}">
        <p14:creationId xmlns:p14="http://schemas.microsoft.com/office/powerpoint/2010/main" val="42898620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229601" cy="1097279"/>
          </a:xfrm>
        </p:spPr>
        <p:txBody>
          <a:bodyPr/>
          <a:lstStyle/>
          <a:p>
            <a:r>
              <a:rPr lang="en-US" sz="3400" dirty="0"/>
              <a:t>7.4.3 Ethnic Cleansing in Bosnia and Herzegovina </a:t>
            </a:r>
            <a:r>
              <a:rPr lang="en-US" sz="2000" b="0" dirty="0"/>
              <a:t>(2 of 4)</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199" y="1556326"/>
            <a:ext cx="8001001" cy="744913"/>
          </a:xfrm>
        </p:spPr>
        <p:txBody>
          <a:bodyPr/>
          <a:lstStyle/>
          <a:p>
            <a:pPr marL="432" indent="0">
              <a:buNone/>
            </a:pPr>
            <a:r>
              <a:rPr lang="en-US" sz="2200" b="1" dirty="0"/>
              <a:t>Figure 7-55: </a:t>
            </a:r>
            <a:r>
              <a:rPr lang="en-US" sz="2200" dirty="0"/>
              <a:t>Ethnic cleansing changed the distribution of ethnicities in Bosnia &amp; Herzegovina.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2161" y="2301240"/>
            <a:ext cx="6140148" cy="4189748"/>
          </a:xfrm>
          <a:prstGeom prst="rect">
            <a:avLst/>
          </a:prstGeom>
        </p:spPr>
      </p:pic>
      <p:sp>
        <p:nvSpPr>
          <p:cNvPr id="10" name="Rectangle 5"/>
          <p:cNvSpPr>
            <a:spLocks noChangeArrowheads="1"/>
          </p:cNvSpPr>
          <p:nvPr/>
        </p:nvSpPr>
        <p:spPr bwMode="auto">
          <a:xfrm>
            <a:off x="5471086" y="4994618"/>
            <a:ext cx="81432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a:ln>
                  <a:noFill/>
                </a:ln>
                <a:solidFill>
                  <a:srgbClr val="00AEEF"/>
                </a:solidFill>
                <a:effectLst/>
                <a:latin typeface="+mj-lt"/>
              </a:rPr>
              <a:t>Adriatic Sea</a:t>
            </a:r>
            <a:endParaRPr kumimoji="0" lang="en-US" altLang="en-US" sz="1100" b="1" i="0" u="none" strike="noStrike" cap="none" normalizeH="0" baseline="0" dirty="0">
              <a:ln>
                <a:noFill/>
              </a:ln>
              <a:solidFill>
                <a:schemeClr val="tx1"/>
              </a:solidFill>
              <a:effectLst/>
              <a:latin typeface="+mj-lt"/>
            </a:endParaRPr>
          </a:p>
        </p:txBody>
      </p:sp>
      <p:sp>
        <p:nvSpPr>
          <p:cNvPr id="35" name="Rectangle 30"/>
          <p:cNvSpPr>
            <a:spLocks noChangeArrowheads="1"/>
          </p:cNvSpPr>
          <p:nvPr/>
        </p:nvSpPr>
        <p:spPr bwMode="auto">
          <a:xfrm>
            <a:off x="5630866" y="2819603"/>
            <a:ext cx="59792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glow rad="50800">
                    <a:schemeClr val="bg1">
                      <a:alpha val="63000"/>
                    </a:schemeClr>
                  </a:glow>
                </a:effectLst>
                <a:latin typeface="+mj-lt"/>
              </a:rPr>
              <a:t>REPUBLIKA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glow rad="50800">
                    <a:schemeClr val="bg1">
                      <a:alpha val="63000"/>
                    </a:schemeClr>
                  </a:glow>
                </a:effectLst>
                <a:latin typeface="+mj-lt"/>
              </a:rPr>
              <a:t>SRPSKA</a:t>
            </a:r>
            <a:endParaRPr kumimoji="0" lang="en-US" altLang="en-US" sz="2400" b="1" i="0" u="none" strike="noStrike" cap="none" normalizeH="0" baseline="0" dirty="0">
              <a:ln>
                <a:noFill/>
              </a:ln>
              <a:solidFill>
                <a:schemeClr val="tx1"/>
              </a:solidFill>
              <a:effectLst>
                <a:glow rad="50800">
                  <a:schemeClr val="bg1">
                    <a:alpha val="63000"/>
                  </a:schemeClr>
                </a:glow>
              </a:effectLst>
              <a:latin typeface="+mj-lt"/>
            </a:endParaRPr>
          </a:p>
        </p:txBody>
      </p:sp>
      <p:sp>
        <p:nvSpPr>
          <p:cNvPr id="44" name="Rectangle 39"/>
          <p:cNvSpPr>
            <a:spLocks noChangeArrowheads="1"/>
          </p:cNvSpPr>
          <p:nvPr/>
        </p:nvSpPr>
        <p:spPr bwMode="auto">
          <a:xfrm>
            <a:off x="5866072" y="3353235"/>
            <a:ext cx="8383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glow rad="50800">
                    <a:schemeClr val="bg1">
                      <a:alpha val="63000"/>
                    </a:schemeClr>
                  </a:glow>
                </a:effectLst>
                <a:latin typeface="+mj-lt"/>
              </a:rPr>
              <a:t>FEDERATION OF</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glow rad="50800">
                    <a:schemeClr val="bg1">
                      <a:alpha val="63000"/>
                    </a:schemeClr>
                  </a:glow>
                </a:effectLst>
                <a:latin typeface="+mj-lt"/>
              </a:rPr>
              <a:t>BOSNIA AND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glow rad="50800">
                    <a:schemeClr val="bg1">
                      <a:alpha val="63000"/>
                    </a:schemeClr>
                  </a:glow>
                </a:effectLst>
                <a:latin typeface="+mj-lt"/>
              </a:rPr>
              <a:t>HERZEGOVINA</a:t>
            </a:r>
            <a:endParaRPr kumimoji="0" lang="en-US" altLang="en-US" sz="2400" b="1" i="0" u="none" strike="noStrike" cap="none" normalizeH="0" baseline="0" dirty="0">
              <a:ln>
                <a:noFill/>
              </a:ln>
              <a:solidFill>
                <a:schemeClr val="tx1"/>
              </a:solidFill>
              <a:effectLst>
                <a:glow rad="50800">
                  <a:schemeClr val="bg1">
                    <a:alpha val="63000"/>
                  </a:schemeClr>
                </a:glow>
              </a:effectLst>
              <a:latin typeface="+mj-lt"/>
            </a:endParaRPr>
          </a:p>
        </p:txBody>
      </p:sp>
      <p:sp>
        <p:nvSpPr>
          <p:cNvPr id="47" name="Rectangle 42"/>
          <p:cNvSpPr>
            <a:spLocks noChangeArrowheads="1"/>
          </p:cNvSpPr>
          <p:nvPr/>
        </p:nvSpPr>
        <p:spPr bwMode="auto">
          <a:xfrm>
            <a:off x="6721946" y="3654345"/>
            <a:ext cx="59792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glow rad="50800">
                    <a:schemeClr val="bg1">
                      <a:alpha val="63000"/>
                    </a:schemeClr>
                  </a:glow>
                </a:effectLst>
                <a:latin typeface="+mj-lt"/>
              </a:rPr>
              <a:t>REPUBLIKA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glow rad="50800">
                    <a:schemeClr val="bg1">
                      <a:alpha val="63000"/>
                    </a:schemeClr>
                  </a:glow>
                </a:effectLst>
                <a:latin typeface="+mj-lt"/>
              </a:rPr>
              <a:t>SRPSKA</a:t>
            </a:r>
            <a:endParaRPr kumimoji="0" lang="en-US" altLang="en-US" sz="2400" b="1" i="0" u="none" strike="noStrike" cap="none" normalizeH="0" baseline="0" dirty="0">
              <a:ln>
                <a:noFill/>
              </a:ln>
              <a:solidFill>
                <a:schemeClr val="tx1"/>
              </a:solidFill>
              <a:effectLst>
                <a:glow rad="50800">
                  <a:schemeClr val="bg1">
                    <a:alpha val="63000"/>
                  </a:schemeClr>
                </a:glow>
              </a:effectLst>
              <a:latin typeface="+mj-lt"/>
            </a:endParaRPr>
          </a:p>
        </p:txBody>
      </p:sp>
      <p:sp>
        <p:nvSpPr>
          <p:cNvPr id="49" name="Rectangle 44"/>
          <p:cNvSpPr>
            <a:spLocks noChangeArrowheads="1"/>
          </p:cNvSpPr>
          <p:nvPr/>
        </p:nvSpPr>
        <p:spPr bwMode="auto">
          <a:xfrm>
            <a:off x="4880043" y="2406538"/>
            <a:ext cx="554639"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50" b="1" i="0" u="none" strike="noStrike" cap="none" normalizeH="0" baseline="0" dirty="0">
                <a:ln>
                  <a:noFill/>
                </a:ln>
                <a:solidFill>
                  <a:srgbClr val="67645E"/>
                </a:solidFill>
                <a:effectLst>
                  <a:glow rad="50800">
                    <a:schemeClr val="bg1">
                      <a:alpha val="63000"/>
                    </a:schemeClr>
                  </a:glow>
                </a:effectLst>
                <a:latin typeface="+mj-lt"/>
              </a:rPr>
              <a:t>CROATIA</a:t>
            </a:r>
          </a:p>
        </p:txBody>
      </p:sp>
      <p:sp>
        <p:nvSpPr>
          <p:cNvPr id="50" name="Rectangle 45"/>
          <p:cNvSpPr>
            <a:spLocks noChangeArrowheads="1"/>
          </p:cNvSpPr>
          <p:nvPr/>
        </p:nvSpPr>
        <p:spPr bwMode="auto">
          <a:xfrm>
            <a:off x="7121695" y="3169880"/>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6D6E71"/>
                </a:solidFill>
                <a:effectLst>
                  <a:glow rad="50800">
                    <a:schemeClr val="bg1">
                      <a:alpha val="63000"/>
                    </a:schemeClr>
                  </a:glow>
                </a:effectLst>
                <a:latin typeface="+mj-lt"/>
              </a:rPr>
              <a:t>SERBIA</a:t>
            </a:r>
            <a:endParaRPr kumimoji="0" lang="en-US" altLang="en-US" sz="2400" b="1" i="0" u="none" strike="noStrike" cap="none" normalizeH="0" baseline="0" dirty="0">
              <a:ln>
                <a:noFill/>
              </a:ln>
              <a:solidFill>
                <a:schemeClr val="tx1"/>
              </a:solidFill>
              <a:effectLst>
                <a:glow rad="50800">
                  <a:schemeClr val="bg1">
                    <a:alpha val="63000"/>
                  </a:schemeClr>
                </a:glow>
              </a:effectLst>
              <a:latin typeface="+mj-lt"/>
            </a:endParaRPr>
          </a:p>
        </p:txBody>
      </p:sp>
      <p:sp>
        <p:nvSpPr>
          <p:cNvPr id="51" name="Rectangle 46"/>
          <p:cNvSpPr>
            <a:spLocks noChangeArrowheads="1"/>
          </p:cNvSpPr>
          <p:nvPr/>
        </p:nvSpPr>
        <p:spPr bwMode="auto">
          <a:xfrm>
            <a:off x="6702895" y="4597930"/>
            <a:ext cx="9329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67645E"/>
                </a:solidFill>
                <a:effectLst>
                  <a:glow rad="50800">
                    <a:schemeClr val="bg1">
                      <a:alpha val="63000"/>
                    </a:schemeClr>
                  </a:glow>
                </a:effectLst>
                <a:latin typeface="+mj-lt"/>
              </a:rPr>
              <a:t>MONTENEGRO</a:t>
            </a:r>
          </a:p>
        </p:txBody>
      </p:sp>
      <p:sp>
        <p:nvSpPr>
          <p:cNvPr id="52" name="Rectangle 47"/>
          <p:cNvSpPr>
            <a:spLocks noChangeArrowheads="1"/>
          </p:cNvSpPr>
          <p:nvPr/>
        </p:nvSpPr>
        <p:spPr bwMode="auto">
          <a:xfrm>
            <a:off x="5160572" y="5535636"/>
            <a:ext cx="335028" cy="15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mj-lt"/>
              </a:rPr>
              <a:t>Croat</a:t>
            </a:r>
            <a:endParaRPr kumimoji="0" lang="en-US" altLang="en-US" sz="2400" b="1" i="0" u="none" strike="noStrike" cap="none" normalizeH="0" baseline="0">
              <a:ln>
                <a:noFill/>
              </a:ln>
              <a:solidFill>
                <a:schemeClr val="tx1"/>
              </a:solidFill>
              <a:effectLst/>
              <a:latin typeface="+mj-lt"/>
            </a:endParaRPr>
          </a:p>
        </p:txBody>
      </p:sp>
      <p:sp>
        <p:nvSpPr>
          <p:cNvPr id="53" name="Rectangle 48"/>
          <p:cNvSpPr>
            <a:spLocks noChangeArrowheads="1"/>
          </p:cNvSpPr>
          <p:nvPr/>
        </p:nvSpPr>
        <p:spPr bwMode="auto">
          <a:xfrm>
            <a:off x="5160572" y="5742565"/>
            <a:ext cx="496930" cy="15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mj-lt"/>
              </a:rPr>
              <a:t>Bosniak</a:t>
            </a:r>
            <a:endParaRPr kumimoji="0" lang="en-US" altLang="en-US" sz="2400" b="1" i="0" u="none" strike="noStrike" cap="none" normalizeH="0" baseline="0">
              <a:ln>
                <a:noFill/>
              </a:ln>
              <a:solidFill>
                <a:schemeClr val="tx1"/>
              </a:solidFill>
              <a:effectLst/>
              <a:latin typeface="+mj-lt"/>
            </a:endParaRPr>
          </a:p>
        </p:txBody>
      </p:sp>
      <p:sp>
        <p:nvSpPr>
          <p:cNvPr id="54" name="Rectangle 49"/>
          <p:cNvSpPr>
            <a:spLocks noChangeArrowheads="1"/>
          </p:cNvSpPr>
          <p:nvPr/>
        </p:nvSpPr>
        <p:spPr bwMode="auto">
          <a:xfrm>
            <a:off x="5983586" y="5535636"/>
            <a:ext cx="283733" cy="15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mj-lt"/>
              </a:rPr>
              <a:t>Serb</a:t>
            </a:r>
            <a:endParaRPr kumimoji="0" lang="en-US" altLang="en-US" sz="2400" b="1" i="0" u="none" strike="noStrike" cap="none" normalizeH="0" baseline="0">
              <a:ln>
                <a:noFill/>
              </a:ln>
              <a:solidFill>
                <a:schemeClr val="tx1"/>
              </a:solidFill>
              <a:effectLst/>
              <a:latin typeface="+mj-lt"/>
            </a:endParaRPr>
          </a:p>
        </p:txBody>
      </p:sp>
      <p:sp>
        <p:nvSpPr>
          <p:cNvPr id="55" name="Rectangle 50"/>
          <p:cNvSpPr>
            <a:spLocks noChangeArrowheads="1"/>
          </p:cNvSpPr>
          <p:nvPr/>
        </p:nvSpPr>
        <p:spPr bwMode="auto">
          <a:xfrm>
            <a:off x="5983586" y="5742565"/>
            <a:ext cx="8752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err="1">
                <a:ln>
                  <a:noFill/>
                </a:ln>
                <a:solidFill>
                  <a:srgbClr val="000000"/>
                </a:solidFill>
                <a:effectLst/>
                <a:latin typeface="+mj-lt"/>
              </a:rPr>
              <a:t>Bosniak</a:t>
            </a:r>
            <a:r>
              <a:rPr kumimoji="0" lang="en-US" altLang="en-US" sz="1000" b="1" i="0" u="none" strike="noStrike" cap="none" normalizeH="0" baseline="0" dirty="0">
                <a:ln>
                  <a:noFill/>
                </a:ln>
                <a:solidFill>
                  <a:srgbClr val="000000"/>
                </a:solidFill>
                <a:effectLst/>
                <a:latin typeface="+mj-lt"/>
              </a:rPr>
              <a:t>-Croat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mj-lt"/>
              </a:rPr>
              <a:t>mix</a:t>
            </a:r>
            <a:endParaRPr kumimoji="0" lang="en-US" altLang="en-US" sz="2400" b="1" i="0" u="none" strike="noStrike" cap="none" normalizeH="0" baseline="0" dirty="0">
              <a:ln>
                <a:noFill/>
              </a:ln>
              <a:solidFill>
                <a:schemeClr val="tx1"/>
              </a:solidFill>
              <a:effectLst/>
              <a:latin typeface="+mj-lt"/>
            </a:endParaRPr>
          </a:p>
        </p:txBody>
      </p:sp>
      <p:sp>
        <p:nvSpPr>
          <p:cNvPr id="57" name="Rectangle 52"/>
          <p:cNvSpPr>
            <a:spLocks noChangeArrowheads="1"/>
          </p:cNvSpPr>
          <p:nvPr/>
        </p:nvSpPr>
        <p:spPr bwMode="auto">
          <a:xfrm>
            <a:off x="4887802" y="5333410"/>
            <a:ext cx="178253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Arial Black" panose="020B0A04020102020204" pitchFamily="34" charset="0"/>
              </a:rPr>
              <a:t>After ethnic cleansing, 1998</a:t>
            </a:r>
            <a:endParaRPr kumimoji="0" lang="en-US" altLang="en-US" sz="2000" b="1" i="0" u="none" strike="noStrike" cap="none" normalizeH="0" baseline="0" dirty="0">
              <a:ln>
                <a:noFill/>
              </a:ln>
              <a:solidFill>
                <a:schemeClr val="tx1"/>
              </a:solidFill>
              <a:effectLst/>
              <a:latin typeface="Arial Black" panose="020B0A04020102020204" pitchFamily="34" charset="0"/>
            </a:endParaRPr>
          </a:p>
        </p:txBody>
      </p:sp>
      <p:sp>
        <p:nvSpPr>
          <p:cNvPr id="58" name="Rectangle 53"/>
          <p:cNvSpPr>
            <a:spLocks noChangeArrowheads="1"/>
          </p:cNvSpPr>
          <p:nvPr/>
        </p:nvSpPr>
        <p:spPr bwMode="auto">
          <a:xfrm>
            <a:off x="2307778" y="4994560"/>
            <a:ext cx="81432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a:ln>
                  <a:noFill/>
                </a:ln>
                <a:solidFill>
                  <a:srgbClr val="00AEEF"/>
                </a:solidFill>
                <a:effectLst/>
                <a:latin typeface="+mj-lt"/>
              </a:rPr>
              <a:t>Adriatic Sea</a:t>
            </a:r>
            <a:endParaRPr kumimoji="0" lang="en-US" altLang="en-US" sz="3200" b="1" i="0" u="none" strike="noStrike" cap="none" normalizeH="0" baseline="0" dirty="0">
              <a:ln>
                <a:noFill/>
              </a:ln>
              <a:solidFill>
                <a:schemeClr val="tx1"/>
              </a:solidFill>
              <a:effectLst/>
              <a:latin typeface="+mj-lt"/>
            </a:endParaRPr>
          </a:p>
        </p:txBody>
      </p:sp>
      <p:sp>
        <p:nvSpPr>
          <p:cNvPr id="83" name="Rectangle 78"/>
          <p:cNvSpPr>
            <a:spLocks noChangeArrowheads="1"/>
          </p:cNvSpPr>
          <p:nvPr/>
        </p:nvSpPr>
        <p:spPr bwMode="auto">
          <a:xfrm>
            <a:off x="1692189" y="2405744"/>
            <a:ext cx="554639"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50" b="1" i="0" u="none" strike="noStrike" cap="none" normalizeH="0" baseline="0" dirty="0">
                <a:ln>
                  <a:noFill/>
                </a:ln>
                <a:solidFill>
                  <a:srgbClr val="67645E"/>
                </a:solidFill>
                <a:effectLst>
                  <a:glow rad="50800">
                    <a:schemeClr val="bg1">
                      <a:alpha val="63000"/>
                    </a:schemeClr>
                  </a:glow>
                </a:effectLst>
                <a:latin typeface="+mj-lt"/>
              </a:rPr>
              <a:t>CROATIA</a:t>
            </a:r>
          </a:p>
        </p:txBody>
      </p:sp>
      <p:sp>
        <p:nvSpPr>
          <p:cNvPr id="84" name="Rectangle 79"/>
          <p:cNvSpPr>
            <a:spLocks noChangeArrowheads="1"/>
          </p:cNvSpPr>
          <p:nvPr/>
        </p:nvSpPr>
        <p:spPr bwMode="auto">
          <a:xfrm>
            <a:off x="3933107" y="3171469"/>
            <a:ext cx="461665"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50" b="1" i="0" u="none" strike="noStrike" cap="none" normalizeH="0" baseline="0" dirty="0">
                <a:ln>
                  <a:noFill/>
                </a:ln>
                <a:solidFill>
                  <a:srgbClr val="67645E"/>
                </a:solidFill>
                <a:effectLst>
                  <a:glow rad="50800">
                    <a:schemeClr val="bg1">
                      <a:alpha val="63000"/>
                    </a:schemeClr>
                  </a:glow>
                </a:effectLst>
                <a:latin typeface="+mj-lt"/>
              </a:rPr>
              <a:t>SERBIA</a:t>
            </a:r>
          </a:p>
        </p:txBody>
      </p:sp>
      <p:sp>
        <p:nvSpPr>
          <p:cNvPr id="85" name="Rectangle 80"/>
          <p:cNvSpPr>
            <a:spLocks noChangeArrowheads="1"/>
          </p:cNvSpPr>
          <p:nvPr/>
        </p:nvSpPr>
        <p:spPr bwMode="auto">
          <a:xfrm>
            <a:off x="3514784" y="4588461"/>
            <a:ext cx="9329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67645E"/>
                </a:solidFill>
                <a:effectLst>
                  <a:glow rad="50800">
                    <a:schemeClr val="bg1">
                      <a:alpha val="63000"/>
                    </a:schemeClr>
                  </a:glow>
                </a:effectLst>
                <a:latin typeface="+mj-lt"/>
              </a:rPr>
              <a:t>MONTENEGRO</a:t>
            </a:r>
            <a:endParaRPr kumimoji="0" lang="en-US" altLang="en-US" sz="2800" b="1" i="0" u="none" strike="noStrike" cap="none" normalizeH="0" baseline="0" dirty="0">
              <a:ln>
                <a:noFill/>
              </a:ln>
              <a:solidFill>
                <a:srgbClr val="67645E"/>
              </a:solidFill>
              <a:effectLst>
                <a:glow rad="50800">
                  <a:schemeClr val="bg1">
                    <a:alpha val="63000"/>
                  </a:schemeClr>
                </a:glow>
              </a:effectLst>
              <a:latin typeface="+mj-lt"/>
            </a:endParaRPr>
          </a:p>
        </p:txBody>
      </p:sp>
      <p:sp>
        <p:nvSpPr>
          <p:cNvPr id="86" name="Rectangle 81"/>
          <p:cNvSpPr>
            <a:spLocks noChangeArrowheads="1"/>
          </p:cNvSpPr>
          <p:nvPr/>
        </p:nvSpPr>
        <p:spPr bwMode="auto">
          <a:xfrm>
            <a:off x="1981390" y="5535636"/>
            <a:ext cx="335028" cy="15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mj-lt"/>
              </a:rPr>
              <a:t>Croat</a:t>
            </a:r>
            <a:endParaRPr kumimoji="0" lang="en-US" altLang="en-US" sz="2400" b="1" i="0" u="none" strike="noStrike" cap="none" normalizeH="0" baseline="0" dirty="0">
              <a:ln>
                <a:noFill/>
              </a:ln>
              <a:solidFill>
                <a:schemeClr val="tx1"/>
              </a:solidFill>
              <a:effectLst/>
              <a:latin typeface="+mj-lt"/>
            </a:endParaRPr>
          </a:p>
        </p:txBody>
      </p:sp>
      <p:sp>
        <p:nvSpPr>
          <p:cNvPr id="87" name="Rectangle 82"/>
          <p:cNvSpPr>
            <a:spLocks noChangeArrowheads="1"/>
          </p:cNvSpPr>
          <p:nvPr/>
        </p:nvSpPr>
        <p:spPr bwMode="auto">
          <a:xfrm>
            <a:off x="1981390" y="5742565"/>
            <a:ext cx="496930" cy="15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err="1">
                <a:ln>
                  <a:noFill/>
                </a:ln>
                <a:solidFill>
                  <a:srgbClr val="000000"/>
                </a:solidFill>
                <a:effectLst/>
                <a:latin typeface="+mj-lt"/>
              </a:rPr>
              <a:t>Bosniak</a:t>
            </a:r>
            <a:endParaRPr kumimoji="0" lang="en-US" altLang="en-US" sz="2400" b="1" i="0" u="none" strike="noStrike" cap="none" normalizeH="0" baseline="0" dirty="0">
              <a:ln>
                <a:noFill/>
              </a:ln>
              <a:solidFill>
                <a:schemeClr val="tx1"/>
              </a:solidFill>
              <a:effectLst/>
              <a:latin typeface="+mj-lt"/>
            </a:endParaRPr>
          </a:p>
        </p:txBody>
      </p:sp>
      <p:sp>
        <p:nvSpPr>
          <p:cNvPr id="88" name="Rectangle 83"/>
          <p:cNvSpPr>
            <a:spLocks noChangeArrowheads="1"/>
          </p:cNvSpPr>
          <p:nvPr/>
        </p:nvSpPr>
        <p:spPr bwMode="auto">
          <a:xfrm>
            <a:off x="2804403" y="5535636"/>
            <a:ext cx="283733" cy="15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mj-lt"/>
              </a:rPr>
              <a:t>Serb</a:t>
            </a:r>
            <a:endParaRPr kumimoji="0" lang="en-US" altLang="en-US" sz="2400" b="1" i="0" u="none" strike="noStrike" cap="none" normalizeH="0" baseline="0" dirty="0">
              <a:ln>
                <a:noFill/>
              </a:ln>
              <a:solidFill>
                <a:schemeClr val="tx1"/>
              </a:solidFill>
              <a:effectLst/>
              <a:latin typeface="+mj-lt"/>
            </a:endParaRPr>
          </a:p>
        </p:txBody>
      </p:sp>
      <p:sp>
        <p:nvSpPr>
          <p:cNvPr id="89" name="Rectangle 84"/>
          <p:cNvSpPr>
            <a:spLocks noChangeArrowheads="1"/>
          </p:cNvSpPr>
          <p:nvPr/>
        </p:nvSpPr>
        <p:spPr bwMode="auto">
          <a:xfrm>
            <a:off x="2804403" y="5742565"/>
            <a:ext cx="9826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mj-lt"/>
              </a:rPr>
              <a:t>No predominant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mj-lt"/>
              </a:rPr>
              <a:t>majority</a:t>
            </a:r>
            <a:endParaRPr kumimoji="0" lang="en-US" altLang="en-US" sz="2400" b="1" i="0" u="none" strike="noStrike" cap="none" normalizeH="0" baseline="0" dirty="0">
              <a:ln>
                <a:noFill/>
              </a:ln>
              <a:solidFill>
                <a:schemeClr val="tx1"/>
              </a:solidFill>
              <a:effectLst/>
              <a:latin typeface="+mj-lt"/>
            </a:endParaRPr>
          </a:p>
        </p:txBody>
      </p:sp>
      <p:sp>
        <p:nvSpPr>
          <p:cNvPr id="91" name="Rectangle 86"/>
          <p:cNvSpPr>
            <a:spLocks noChangeArrowheads="1"/>
          </p:cNvSpPr>
          <p:nvPr/>
        </p:nvSpPr>
        <p:spPr bwMode="auto">
          <a:xfrm>
            <a:off x="1708620" y="5333410"/>
            <a:ext cx="188513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Arial Black" panose="020B0A04020102020204" pitchFamily="34" charset="0"/>
              </a:rPr>
              <a:t>Before ethnic cleansing, 1991</a:t>
            </a:r>
            <a:endParaRPr kumimoji="0" lang="en-US" altLang="en-US" sz="2000" b="1" i="0" u="none" strike="noStrike" cap="none" normalizeH="0" baseline="0">
              <a:ln>
                <a:noFill/>
              </a:ln>
              <a:solidFill>
                <a:schemeClr val="tx1"/>
              </a:solidFill>
              <a:effectLst/>
              <a:latin typeface="Arial Black" panose="020B0A04020102020204" pitchFamily="34" charset="0"/>
            </a:endParaRPr>
          </a:p>
        </p:txBody>
      </p:sp>
      <p:sp>
        <p:nvSpPr>
          <p:cNvPr id="92" name="Rectangle 87"/>
          <p:cNvSpPr>
            <a:spLocks noChangeArrowheads="1"/>
          </p:cNvSpPr>
          <p:nvPr/>
        </p:nvSpPr>
        <p:spPr bwMode="auto">
          <a:xfrm>
            <a:off x="1524551" y="6311620"/>
            <a:ext cx="17152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mj-lt"/>
              </a:rPr>
              <a:t>(a)</a:t>
            </a:r>
            <a:endParaRPr kumimoji="0" lang="en-US" altLang="en-US" sz="1100" b="1" i="0" u="none" strike="noStrike" cap="none" normalizeH="0" baseline="0">
              <a:ln>
                <a:noFill/>
              </a:ln>
              <a:solidFill>
                <a:schemeClr val="tx1"/>
              </a:solidFill>
              <a:effectLst/>
              <a:latin typeface="+mj-lt"/>
            </a:endParaRPr>
          </a:p>
        </p:txBody>
      </p:sp>
      <p:sp>
        <p:nvSpPr>
          <p:cNvPr id="93" name="Rectangle 88"/>
          <p:cNvSpPr>
            <a:spLocks noChangeArrowheads="1"/>
          </p:cNvSpPr>
          <p:nvPr/>
        </p:nvSpPr>
        <p:spPr bwMode="auto">
          <a:xfrm>
            <a:off x="4684922" y="6311620"/>
            <a:ext cx="17953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mj-lt"/>
              </a:rPr>
              <a:t>(b)</a:t>
            </a:r>
            <a:endParaRPr kumimoji="0" lang="en-US" altLang="en-US" sz="1100" b="1" i="0" u="none" strike="noStrike" cap="none" normalizeH="0" baseline="0">
              <a:ln>
                <a:noFill/>
              </a:ln>
              <a:solidFill>
                <a:schemeClr val="tx1"/>
              </a:solidFill>
              <a:effectLst/>
              <a:latin typeface="+mj-lt"/>
            </a:endParaRPr>
          </a:p>
        </p:txBody>
      </p:sp>
      <p:sp>
        <p:nvSpPr>
          <p:cNvPr id="95" name="Rectangle 42"/>
          <p:cNvSpPr>
            <a:spLocks noChangeArrowheads="1"/>
          </p:cNvSpPr>
          <p:nvPr/>
        </p:nvSpPr>
        <p:spPr bwMode="auto">
          <a:xfrm>
            <a:off x="6817735" y="3388820"/>
            <a:ext cx="65883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rad="50800">
                    <a:schemeClr val="bg1">
                      <a:alpha val="63000"/>
                    </a:schemeClr>
                  </a:glow>
                </a:effectLst>
                <a:latin typeface="+mj-lt"/>
              </a:rPr>
              <a:t>Srebrenica</a:t>
            </a:r>
            <a:endParaRPr kumimoji="0" lang="en-US" altLang="en-US" sz="3200" b="1" i="0" u="none" strike="noStrike" cap="none" normalizeH="0" baseline="0" dirty="0">
              <a:ln>
                <a:noFill/>
              </a:ln>
              <a:solidFill>
                <a:schemeClr val="tx1"/>
              </a:solidFill>
              <a:effectLst>
                <a:glow rad="50800">
                  <a:schemeClr val="bg1">
                    <a:alpha val="63000"/>
                  </a:schemeClr>
                </a:glow>
              </a:effectLst>
              <a:latin typeface="+mj-lt"/>
            </a:endParaRPr>
          </a:p>
        </p:txBody>
      </p:sp>
      <p:sp>
        <p:nvSpPr>
          <p:cNvPr id="96" name="Rectangle 42"/>
          <p:cNvSpPr>
            <a:spLocks noChangeArrowheads="1"/>
          </p:cNvSpPr>
          <p:nvPr/>
        </p:nvSpPr>
        <p:spPr bwMode="auto">
          <a:xfrm>
            <a:off x="6910709" y="2657733"/>
            <a:ext cx="4728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effectLst>
                  <a:glow rad="50800">
                    <a:schemeClr val="bg1">
                      <a:alpha val="63000"/>
                    </a:schemeClr>
                  </a:glow>
                </a:effectLst>
                <a:latin typeface="+mj-lt"/>
              </a:rPr>
              <a:t>BRCKKO</a:t>
            </a:r>
          </a:p>
          <a:p>
            <a:pPr lvl="0"/>
            <a:r>
              <a:rPr lang="en-US" altLang="en-US" sz="800" b="1" dirty="0">
                <a:solidFill>
                  <a:srgbClr val="000000"/>
                </a:solidFill>
                <a:effectLst>
                  <a:glow rad="50800">
                    <a:schemeClr val="bg1">
                      <a:alpha val="63000"/>
                    </a:schemeClr>
                  </a:glow>
                </a:effectLst>
                <a:latin typeface="+mj-lt"/>
              </a:rPr>
              <a:t>DISTRICT</a:t>
            </a:r>
            <a:endParaRPr kumimoji="0" lang="en-US" altLang="en-US" sz="2400" b="1" i="0" u="none" strike="noStrike" cap="none" normalizeH="0" baseline="0" dirty="0">
              <a:ln>
                <a:noFill/>
              </a:ln>
              <a:solidFill>
                <a:schemeClr val="tx1"/>
              </a:solidFill>
              <a:effectLst>
                <a:glow rad="50800">
                  <a:schemeClr val="bg1">
                    <a:alpha val="63000"/>
                  </a:schemeClr>
                </a:glow>
              </a:effectLst>
              <a:latin typeface="+mj-lt"/>
            </a:endParaRPr>
          </a:p>
        </p:txBody>
      </p:sp>
      <p:sp>
        <p:nvSpPr>
          <p:cNvPr id="97" name="Rectangle 42"/>
          <p:cNvSpPr>
            <a:spLocks noChangeArrowheads="1"/>
          </p:cNvSpPr>
          <p:nvPr/>
        </p:nvSpPr>
        <p:spPr bwMode="auto">
          <a:xfrm>
            <a:off x="6026749" y="3845020"/>
            <a:ext cx="53059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rad="50800">
                    <a:schemeClr val="bg1">
                      <a:alpha val="63000"/>
                    </a:schemeClr>
                  </a:glow>
                </a:effectLst>
                <a:latin typeface="+mj-lt"/>
              </a:rPr>
              <a:t>Sarajevo</a:t>
            </a:r>
            <a:endParaRPr kumimoji="0" lang="en-US" altLang="en-US" sz="3200" b="1" i="0" u="none" strike="noStrike" cap="none" normalizeH="0" baseline="0" dirty="0">
              <a:ln>
                <a:noFill/>
              </a:ln>
              <a:solidFill>
                <a:schemeClr val="tx1"/>
              </a:solidFill>
              <a:effectLst>
                <a:glow rad="50800">
                  <a:schemeClr val="bg1">
                    <a:alpha val="63000"/>
                  </a:schemeClr>
                </a:glow>
              </a:effectLst>
              <a:latin typeface="+mj-lt"/>
            </a:endParaRPr>
          </a:p>
        </p:txBody>
      </p:sp>
      <p:sp>
        <p:nvSpPr>
          <p:cNvPr id="98" name="Rectangle 42"/>
          <p:cNvSpPr>
            <a:spLocks noChangeArrowheads="1"/>
          </p:cNvSpPr>
          <p:nvPr/>
        </p:nvSpPr>
        <p:spPr bwMode="auto">
          <a:xfrm>
            <a:off x="5731783" y="4174005"/>
            <a:ext cx="41998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rad="50800">
                    <a:schemeClr val="bg1">
                      <a:alpha val="63000"/>
                    </a:schemeClr>
                  </a:glow>
                </a:effectLst>
                <a:latin typeface="+mj-lt"/>
              </a:rPr>
              <a:t>Mostar</a:t>
            </a:r>
            <a:endParaRPr kumimoji="0" lang="en-US" altLang="en-US" sz="3200" b="1" i="0" u="none" strike="noStrike" cap="none" normalizeH="0" baseline="0" dirty="0">
              <a:ln>
                <a:noFill/>
              </a:ln>
              <a:solidFill>
                <a:schemeClr val="tx1"/>
              </a:solidFill>
              <a:effectLst>
                <a:glow rad="50800">
                  <a:schemeClr val="bg1">
                    <a:alpha val="63000"/>
                  </a:schemeClr>
                </a:glow>
              </a:effectLst>
              <a:latin typeface="+mj-lt"/>
            </a:endParaRPr>
          </a:p>
        </p:txBody>
      </p:sp>
      <p:sp>
        <p:nvSpPr>
          <p:cNvPr id="99" name="Rectangle 113"/>
          <p:cNvSpPr>
            <a:spLocks noChangeArrowheads="1"/>
          </p:cNvSpPr>
          <p:nvPr/>
        </p:nvSpPr>
        <p:spPr bwMode="auto">
          <a:xfrm>
            <a:off x="3637925" y="2353323"/>
            <a:ext cx="4648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50" b="1" dirty="0">
                <a:solidFill>
                  <a:srgbClr val="000000"/>
                </a:solidFill>
                <a:effectLst/>
                <a:latin typeface="+mj-lt"/>
              </a:rPr>
              <a:t>0</a:t>
            </a:r>
            <a:endParaRPr kumimoji="0" lang="en-US" altLang="en-US" sz="650" b="1" u="none" strike="noStrike" cap="none" normalizeH="0" baseline="0" dirty="0">
              <a:ln>
                <a:noFill/>
              </a:ln>
              <a:solidFill>
                <a:schemeClr val="tx1"/>
              </a:solidFill>
              <a:effectLst/>
              <a:latin typeface="+mj-lt"/>
            </a:endParaRPr>
          </a:p>
        </p:txBody>
      </p:sp>
      <p:sp>
        <p:nvSpPr>
          <p:cNvPr id="100" name="Rectangle 113"/>
          <p:cNvSpPr>
            <a:spLocks noChangeArrowheads="1"/>
          </p:cNvSpPr>
          <p:nvPr/>
        </p:nvSpPr>
        <p:spPr bwMode="auto">
          <a:xfrm>
            <a:off x="3950040" y="2353323"/>
            <a:ext cx="92974"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50" b="1" dirty="0">
                <a:solidFill>
                  <a:srgbClr val="000000"/>
                </a:solidFill>
                <a:effectLst/>
                <a:latin typeface="+mj-lt"/>
              </a:rPr>
              <a:t>25</a:t>
            </a:r>
            <a:endParaRPr kumimoji="0" lang="en-US" altLang="en-US" sz="650" b="1" u="none" strike="noStrike" cap="none" normalizeH="0" baseline="0" dirty="0">
              <a:ln>
                <a:noFill/>
              </a:ln>
              <a:solidFill>
                <a:schemeClr val="tx1"/>
              </a:solidFill>
              <a:effectLst/>
              <a:latin typeface="+mj-lt"/>
            </a:endParaRPr>
          </a:p>
        </p:txBody>
      </p:sp>
      <p:sp>
        <p:nvSpPr>
          <p:cNvPr id="101" name="Rectangle 113"/>
          <p:cNvSpPr>
            <a:spLocks noChangeArrowheads="1"/>
          </p:cNvSpPr>
          <p:nvPr/>
        </p:nvSpPr>
        <p:spPr bwMode="auto">
          <a:xfrm>
            <a:off x="4278747" y="2353323"/>
            <a:ext cx="322203"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50" b="1" dirty="0">
                <a:solidFill>
                  <a:srgbClr val="000000"/>
                </a:solidFill>
                <a:effectLst/>
                <a:latin typeface="+mj-lt"/>
              </a:rPr>
              <a:t>50 Miles</a:t>
            </a:r>
            <a:endParaRPr kumimoji="0" lang="en-US" altLang="en-US" sz="650" b="1" u="none" strike="noStrike" cap="none" normalizeH="0" baseline="0" dirty="0">
              <a:ln>
                <a:noFill/>
              </a:ln>
              <a:solidFill>
                <a:schemeClr val="tx1"/>
              </a:solidFill>
              <a:effectLst/>
              <a:latin typeface="+mj-lt"/>
            </a:endParaRPr>
          </a:p>
        </p:txBody>
      </p:sp>
      <p:sp>
        <p:nvSpPr>
          <p:cNvPr id="102" name="Rectangle 113"/>
          <p:cNvSpPr>
            <a:spLocks noChangeArrowheads="1"/>
          </p:cNvSpPr>
          <p:nvPr/>
        </p:nvSpPr>
        <p:spPr bwMode="auto">
          <a:xfrm>
            <a:off x="3637925" y="2526662"/>
            <a:ext cx="4648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50" b="1" dirty="0">
                <a:solidFill>
                  <a:srgbClr val="000000"/>
                </a:solidFill>
                <a:effectLst/>
                <a:latin typeface="+mj-lt"/>
              </a:rPr>
              <a:t>0</a:t>
            </a:r>
            <a:endParaRPr kumimoji="0" lang="en-US" altLang="en-US" sz="650" b="1" u="none" strike="noStrike" cap="none" normalizeH="0" baseline="0" dirty="0">
              <a:ln>
                <a:noFill/>
              </a:ln>
              <a:solidFill>
                <a:schemeClr val="tx1"/>
              </a:solidFill>
              <a:effectLst/>
              <a:latin typeface="+mj-lt"/>
            </a:endParaRPr>
          </a:p>
        </p:txBody>
      </p:sp>
      <p:sp>
        <p:nvSpPr>
          <p:cNvPr id="103" name="Rectangle 113"/>
          <p:cNvSpPr>
            <a:spLocks noChangeArrowheads="1"/>
          </p:cNvSpPr>
          <p:nvPr/>
        </p:nvSpPr>
        <p:spPr bwMode="auto">
          <a:xfrm>
            <a:off x="3825740" y="2526662"/>
            <a:ext cx="92974"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50" b="1" dirty="0">
                <a:solidFill>
                  <a:srgbClr val="000000"/>
                </a:solidFill>
                <a:effectLst/>
                <a:latin typeface="+mj-lt"/>
              </a:rPr>
              <a:t>25</a:t>
            </a:r>
            <a:endParaRPr kumimoji="0" lang="en-US" altLang="en-US" sz="650" b="1" u="none" strike="noStrike" cap="none" normalizeH="0" baseline="0" dirty="0">
              <a:ln>
                <a:noFill/>
              </a:ln>
              <a:solidFill>
                <a:schemeClr val="tx1"/>
              </a:solidFill>
              <a:effectLst/>
              <a:latin typeface="+mj-lt"/>
            </a:endParaRPr>
          </a:p>
        </p:txBody>
      </p:sp>
      <p:sp>
        <p:nvSpPr>
          <p:cNvPr id="104" name="Rectangle 113"/>
          <p:cNvSpPr>
            <a:spLocks noChangeArrowheads="1"/>
          </p:cNvSpPr>
          <p:nvPr/>
        </p:nvSpPr>
        <p:spPr bwMode="auto">
          <a:xfrm>
            <a:off x="4036299" y="2526662"/>
            <a:ext cx="545021"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50" b="1" dirty="0">
                <a:solidFill>
                  <a:srgbClr val="000000"/>
                </a:solidFill>
                <a:effectLst/>
                <a:latin typeface="+mj-lt"/>
              </a:rPr>
              <a:t>50 Kilometers</a:t>
            </a:r>
            <a:endParaRPr kumimoji="0" lang="en-US" altLang="en-US" sz="650" b="1" u="none" strike="noStrike" cap="none" normalizeH="0" baseline="0" dirty="0">
              <a:ln>
                <a:noFill/>
              </a:ln>
              <a:solidFill>
                <a:schemeClr val="tx1"/>
              </a:solidFill>
              <a:effectLst/>
              <a:latin typeface="+mj-lt"/>
            </a:endParaRPr>
          </a:p>
        </p:txBody>
      </p:sp>
      <p:sp>
        <p:nvSpPr>
          <p:cNvPr id="105" name="Rectangle 52"/>
          <p:cNvSpPr>
            <a:spLocks noChangeArrowheads="1"/>
          </p:cNvSpPr>
          <p:nvPr/>
        </p:nvSpPr>
        <p:spPr bwMode="auto">
          <a:xfrm>
            <a:off x="4852425" y="5079256"/>
            <a:ext cx="9618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a:ln>
                  <a:noFill/>
                </a:ln>
                <a:solidFill>
                  <a:srgbClr val="000000"/>
                </a:solidFill>
                <a:effectLst/>
                <a:latin typeface="Arial Black" panose="020B0A04020102020204" pitchFamily="34" charset="0"/>
              </a:rPr>
              <a:t>N</a:t>
            </a:r>
            <a:endParaRPr kumimoji="0" lang="en-US" altLang="en-US" sz="2000" b="1" i="1" u="none" strike="noStrike" cap="none" normalizeH="0" baseline="0" dirty="0">
              <a:ln>
                <a:noFill/>
              </a:ln>
              <a:solidFill>
                <a:schemeClr val="tx1"/>
              </a:solidFill>
              <a:effectLst/>
              <a:latin typeface="Arial Black" panose="020B0A04020102020204" pitchFamily="34" charset="0"/>
            </a:endParaRPr>
          </a:p>
        </p:txBody>
      </p:sp>
      <p:sp>
        <p:nvSpPr>
          <p:cNvPr id="106" name="Rectangle 52"/>
          <p:cNvSpPr>
            <a:spLocks noChangeArrowheads="1"/>
          </p:cNvSpPr>
          <p:nvPr/>
        </p:nvSpPr>
        <p:spPr bwMode="auto">
          <a:xfrm>
            <a:off x="1692189" y="5090553"/>
            <a:ext cx="9618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a:ln>
                  <a:noFill/>
                </a:ln>
                <a:solidFill>
                  <a:srgbClr val="000000"/>
                </a:solidFill>
                <a:effectLst/>
                <a:latin typeface="Arial Black" panose="020B0A04020102020204" pitchFamily="34" charset="0"/>
              </a:rPr>
              <a:t>N</a:t>
            </a:r>
            <a:endParaRPr kumimoji="0" lang="en-US" altLang="en-US" sz="2000" b="1" i="1" u="none" strike="noStrike" cap="none" normalizeH="0" baseline="0" dirty="0">
              <a:ln>
                <a:noFill/>
              </a:ln>
              <a:solidFill>
                <a:schemeClr val="tx1"/>
              </a:solidFill>
              <a:effectLst/>
              <a:latin typeface="Arial Black" panose="020B0A04020102020204" pitchFamily="34" charset="0"/>
            </a:endParaRPr>
          </a:p>
        </p:txBody>
      </p:sp>
      <p:sp>
        <p:nvSpPr>
          <p:cNvPr id="107" name="Rectangle 42"/>
          <p:cNvSpPr>
            <a:spLocks noChangeArrowheads="1"/>
          </p:cNvSpPr>
          <p:nvPr/>
        </p:nvSpPr>
        <p:spPr bwMode="auto">
          <a:xfrm>
            <a:off x="2788249" y="3737070"/>
            <a:ext cx="53059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rad="50800">
                    <a:schemeClr val="bg1">
                      <a:alpha val="63000"/>
                    </a:schemeClr>
                  </a:glow>
                </a:effectLst>
                <a:latin typeface="+mj-lt"/>
              </a:rPr>
              <a:t>Sarajevo</a:t>
            </a:r>
            <a:endParaRPr kumimoji="0" lang="en-US" altLang="en-US" sz="3200" b="1" i="0" u="none" strike="noStrike" cap="none" normalizeH="0" baseline="0" dirty="0">
              <a:ln>
                <a:noFill/>
              </a:ln>
              <a:solidFill>
                <a:schemeClr val="tx1"/>
              </a:solidFill>
              <a:effectLst>
                <a:glow rad="50800">
                  <a:schemeClr val="bg1">
                    <a:alpha val="63000"/>
                  </a:schemeClr>
                </a:glow>
              </a:effectLst>
              <a:latin typeface="+mj-lt"/>
            </a:endParaRPr>
          </a:p>
        </p:txBody>
      </p:sp>
      <p:sp>
        <p:nvSpPr>
          <p:cNvPr id="108" name="Rectangle 42"/>
          <p:cNvSpPr>
            <a:spLocks noChangeArrowheads="1"/>
          </p:cNvSpPr>
          <p:nvPr/>
        </p:nvSpPr>
        <p:spPr bwMode="auto">
          <a:xfrm>
            <a:off x="2582183" y="4174005"/>
            <a:ext cx="41998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rad="50800">
                    <a:schemeClr val="bg1">
                      <a:alpha val="63000"/>
                    </a:schemeClr>
                  </a:glow>
                </a:effectLst>
                <a:latin typeface="+mj-lt"/>
              </a:rPr>
              <a:t>Mostar</a:t>
            </a:r>
            <a:endParaRPr kumimoji="0" lang="en-US" altLang="en-US" sz="3200" b="1" i="0" u="none" strike="noStrike" cap="none" normalizeH="0" baseline="0" dirty="0">
              <a:ln>
                <a:noFill/>
              </a:ln>
              <a:solidFill>
                <a:schemeClr val="tx1"/>
              </a:solidFill>
              <a:effectLst>
                <a:glow rad="50800">
                  <a:schemeClr val="bg1">
                    <a:alpha val="63000"/>
                  </a:schemeClr>
                </a:glow>
              </a:effectLst>
              <a:latin typeface="+mj-lt"/>
            </a:endParaRPr>
          </a:p>
        </p:txBody>
      </p:sp>
      <p:sp>
        <p:nvSpPr>
          <p:cNvPr id="109" name="Rectangle 42"/>
          <p:cNvSpPr>
            <a:spLocks noChangeArrowheads="1"/>
          </p:cNvSpPr>
          <p:nvPr/>
        </p:nvSpPr>
        <p:spPr bwMode="auto">
          <a:xfrm>
            <a:off x="3637925" y="3367907"/>
            <a:ext cx="65883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rad="50800">
                    <a:schemeClr val="bg1">
                      <a:alpha val="63000"/>
                    </a:schemeClr>
                  </a:glow>
                </a:effectLst>
                <a:latin typeface="+mj-lt"/>
              </a:rPr>
              <a:t>Srebrenica</a:t>
            </a:r>
            <a:endParaRPr kumimoji="0" lang="en-US" altLang="en-US" sz="3200" b="1" i="0" u="none" strike="noStrike" cap="none" normalizeH="0" baseline="0" dirty="0">
              <a:ln>
                <a:noFill/>
              </a:ln>
              <a:solidFill>
                <a:schemeClr val="tx1"/>
              </a:solidFill>
              <a:effectLst>
                <a:glow rad="50800">
                  <a:schemeClr val="bg1">
                    <a:alpha val="63000"/>
                  </a:schemeClr>
                </a:glow>
              </a:effectLst>
              <a:latin typeface="+mj-lt"/>
            </a:endParaRPr>
          </a:p>
        </p:txBody>
      </p:sp>
      <p:sp>
        <p:nvSpPr>
          <p:cNvPr id="110" name="Rectangle 113"/>
          <p:cNvSpPr>
            <a:spLocks noChangeArrowheads="1"/>
          </p:cNvSpPr>
          <p:nvPr/>
        </p:nvSpPr>
        <p:spPr bwMode="auto">
          <a:xfrm>
            <a:off x="6592339" y="2353323"/>
            <a:ext cx="4648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50" b="1" dirty="0">
                <a:solidFill>
                  <a:srgbClr val="000000"/>
                </a:solidFill>
                <a:effectLst/>
                <a:latin typeface="+mj-lt"/>
              </a:rPr>
              <a:t>0</a:t>
            </a:r>
            <a:endParaRPr kumimoji="0" lang="en-US" altLang="en-US" sz="650" b="1" u="none" strike="noStrike" cap="none" normalizeH="0" baseline="0" dirty="0">
              <a:ln>
                <a:noFill/>
              </a:ln>
              <a:solidFill>
                <a:schemeClr val="tx1"/>
              </a:solidFill>
              <a:effectLst/>
              <a:latin typeface="+mj-lt"/>
            </a:endParaRPr>
          </a:p>
        </p:txBody>
      </p:sp>
      <p:sp>
        <p:nvSpPr>
          <p:cNvPr id="111" name="Rectangle 113"/>
          <p:cNvSpPr>
            <a:spLocks noChangeArrowheads="1"/>
          </p:cNvSpPr>
          <p:nvPr/>
        </p:nvSpPr>
        <p:spPr bwMode="auto">
          <a:xfrm>
            <a:off x="6904454" y="2353323"/>
            <a:ext cx="92974"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50" b="1" dirty="0">
                <a:solidFill>
                  <a:srgbClr val="000000"/>
                </a:solidFill>
                <a:effectLst/>
                <a:latin typeface="+mj-lt"/>
              </a:rPr>
              <a:t>25</a:t>
            </a:r>
            <a:endParaRPr kumimoji="0" lang="en-US" altLang="en-US" sz="650" b="1" u="none" strike="noStrike" cap="none" normalizeH="0" baseline="0" dirty="0">
              <a:ln>
                <a:noFill/>
              </a:ln>
              <a:solidFill>
                <a:schemeClr val="tx1"/>
              </a:solidFill>
              <a:effectLst/>
              <a:latin typeface="+mj-lt"/>
            </a:endParaRPr>
          </a:p>
        </p:txBody>
      </p:sp>
      <p:sp>
        <p:nvSpPr>
          <p:cNvPr id="112" name="Rectangle 113"/>
          <p:cNvSpPr>
            <a:spLocks noChangeArrowheads="1"/>
          </p:cNvSpPr>
          <p:nvPr/>
        </p:nvSpPr>
        <p:spPr bwMode="auto">
          <a:xfrm>
            <a:off x="7233161" y="2353323"/>
            <a:ext cx="322203"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50" b="1" dirty="0">
                <a:solidFill>
                  <a:srgbClr val="000000"/>
                </a:solidFill>
                <a:effectLst/>
                <a:latin typeface="+mj-lt"/>
              </a:rPr>
              <a:t>50 Miles</a:t>
            </a:r>
            <a:endParaRPr kumimoji="0" lang="en-US" altLang="en-US" sz="650" b="1" u="none" strike="noStrike" cap="none" normalizeH="0" baseline="0" dirty="0">
              <a:ln>
                <a:noFill/>
              </a:ln>
              <a:solidFill>
                <a:schemeClr val="tx1"/>
              </a:solidFill>
              <a:effectLst/>
              <a:latin typeface="+mj-lt"/>
            </a:endParaRPr>
          </a:p>
        </p:txBody>
      </p:sp>
      <p:sp>
        <p:nvSpPr>
          <p:cNvPr id="113" name="Rectangle 113"/>
          <p:cNvSpPr>
            <a:spLocks noChangeArrowheads="1"/>
          </p:cNvSpPr>
          <p:nvPr/>
        </p:nvSpPr>
        <p:spPr bwMode="auto">
          <a:xfrm>
            <a:off x="6592339" y="2526662"/>
            <a:ext cx="4648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50" b="1" dirty="0">
                <a:solidFill>
                  <a:srgbClr val="000000"/>
                </a:solidFill>
                <a:effectLst/>
                <a:latin typeface="+mj-lt"/>
              </a:rPr>
              <a:t>0</a:t>
            </a:r>
            <a:endParaRPr kumimoji="0" lang="en-US" altLang="en-US" sz="650" b="1" u="none" strike="noStrike" cap="none" normalizeH="0" baseline="0" dirty="0">
              <a:ln>
                <a:noFill/>
              </a:ln>
              <a:solidFill>
                <a:schemeClr val="tx1"/>
              </a:solidFill>
              <a:effectLst/>
              <a:latin typeface="+mj-lt"/>
            </a:endParaRPr>
          </a:p>
        </p:txBody>
      </p:sp>
      <p:sp>
        <p:nvSpPr>
          <p:cNvPr id="114" name="Rectangle 113"/>
          <p:cNvSpPr>
            <a:spLocks noChangeArrowheads="1"/>
          </p:cNvSpPr>
          <p:nvPr/>
        </p:nvSpPr>
        <p:spPr bwMode="auto">
          <a:xfrm>
            <a:off x="6780154" y="2526662"/>
            <a:ext cx="92974"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50" b="1" dirty="0">
                <a:solidFill>
                  <a:srgbClr val="000000"/>
                </a:solidFill>
                <a:effectLst/>
                <a:latin typeface="+mj-lt"/>
              </a:rPr>
              <a:t>25</a:t>
            </a:r>
            <a:endParaRPr kumimoji="0" lang="en-US" altLang="en-US" sz="650" b="1" u="none" strike="noStrike" cap="none" normalizeH="0" baseline="0" dirty="0">
              <a:ln>
                <a:noFill/>
              </a:ln>
              <a:solidFill>
                <a:schemeClr val="tx1"/>
              </a:solidFill>
              <a:effectLst/>
              <a:latin typeface="+mj-lt"/>
            </a:endParaRPr>
          </a:p>
        </p:txBody>
      </p:sp>
      <p:sp>
        <p:nvSpPr>
          <p:cNvPr id="115" name="Rectangle 113"/>
          <p:cNvSpPr>
            <a:spLocks noChangeArrowheads="1"/>
          </p:cNvSpPr>
          <p:nvPr/>
        </p:nvSpPr>
        <p:spPr bwMode="auto">
          <a:xfrm>
            <a:off x="6990713" y="2526662"/>
            <a:ext cx="545021"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50" b="1" dirty="0">
                <a:solidFill>
                  <a:srgbClr val="000000"/>
                </a:solidFill>
                <a:effectLst/>
                <a:latin typeface="+mj-lt"/>
              </a:rPr>
              <a:t>50 Kilometers</a:t>
            </a:r>
            <a:endParaRPr kumimoji="0" lang="en-US" altLang="en-US" sz="650" b="1"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10274693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229601" cy="1097279"/>
          </a:xfrm>
        </p:spPr>
        <p:txBody>
          <a:bodyPr/>
          <a:lstStyle/>
          <a:p>
            <a:r>
              <a:rPr lang="en-US" sz="3400" dirty="0"/>
              <a:t>7.4.3 Ethnic Cleansing in Bosnia and Herzegovina </a:t>
            </a:r>
            <a:r>
              <a:rPr lang="en-US" sz="2000" b="0" dirty="0"/>
              <a:t>(3 of 4)</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199" y="1556327"/>
            <a:ext cx="8229601" cy="1021774"/>
          </a:xfrm>
        </p:spPr>
        <p:txBody>
          <a:bodyPr/>
          <a:lstStyle/>
          <a:p>
            <a:pPr marL="432" indent="0">
              <a:buNone/>
            </a:pPr>
            <a:r>
              <a:rPr lang="en-US" sz="2200" b="1" dirty="0"/>
              <a:t>Figure 7-56: </a:t>
            </a:r>
            <a:r>
              <a:rPr lang="en-US" sz="2200" dirty="0"/>
              <a:t>The 1995 Srebrenica massacre is considered the largest single ethnic cleansing and genocide event in Bosnia &amp; Herzegovina.</a:t>
            </a:r>
          </a:p>
        </p:txBody>
      </p:sp>
      <p:pic>
        <p:nvPicPr>
          <p:cNvPr id="4" name="Picture 3" descr="A group of Serbian people fleeing Bosnia.">
            <a:extLst>
              <a:ext uri="{FF2B5EF4-FFF2-40B4-BE49-F238E27FC236}">
                <a16:creationId xmlns:a16="http://schemas.microsoft.com/office/drawing/2014/main" id="{55D6A578-90D6-42EB-A960-B2B01EAFAC13}"/>
              </a:ext>
            </a:extLst>
          </p:cNvPr>
          <p:cNvPicPr>
            <a:picLocks noChangeAspect="1"/>
          </p:cNvPicPr>
          <p:nvPr/>
        </p:nvPicPr>
        <p:blipFill>
          <a:blip r:embed="rId2"/>
          <a:stretch>
            <a:fillRect/>
          </a:stretch>
        </p:blipFill>
        <p:spPr>
          <a:xfrm>
            <a:off x="752854" y="2708483"/>
            <a:ext cx="7638293" cy="3371762"/>
          </a:xfrm>
          <a:prstGeom prst="rect">
            <a:avLst/>
          </a:prstGeom>
        </p:spPr>
      </p:pic>
    </p:spTree>
    <p:extLst>
      <p:ext uri="{BB962C8B-B14F-4D97-AF65-F5344CB8AC3E}">
        <p14:creationId xmlns:p14="http://schemas.microsoft.com/office/powerpoint/2010/main" val="7128224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229601" cy="1097279"/>
          </a:xfrm>
        </p:spPr>
        <p:txBody>
          <a:bodyPr/>
          <a:lstStyle/>
          <a:p>
            <a:r>
              <a:rPr lang="en-US" sz="3400" dirty="0"/>
              <a:t>7.4.3 Ethnic Cleansing in Bosnia and Herzegovina </a:t>
            </a:r>
            <a:r>
              <a:rPr lang="en-US" sz="2000" b="0" dirty="0"/>
              <a:t>(4 of 4)</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199" y="1556326"/>
            <a:ext cx="8483602" cy="1009074"/>
          </a:xfrm>
        </p:spPr>
        <p:txBody>
          <a:bodyPr/>
          <a:lstStyle/>
          <a:p>
            <a:pPr marL="432" indent="0">
              <a:buNone/>
            </a:pPr>
            <a:r>
              <a:rPr lang="en-US" sz="1600" b="1" dirty="0"/>
              <a:t>Figure 7-57: </a:t>
            </a:r>
            <a:r>
              <a:rPr lang="en-US" sz="1600" dirty="0"/>
              <a:t>(a) The Stari Most (old bridge), in the city of Mostar, Bosnia &amp; Herzegovina, was built by the Turks in 1566. (b) The bridge was blown up by Croats in 1993 as part of their ethnic cleansing against the Bosniaks. (c) With the end of the war in Bosnia &amp; Herzegovina, the bridge was rebuilt in 2004.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8138" y="2484569"/>
            <a:ext cx="1967722" cy="4007223"/>
          </a:xfrm>
          <a:prstGeom prst="rect">
            <a:avLst/>
          </a:prstGeom>
        </p:spPr>
      </p:pic>
      <p:sp>
        <p:nvSpPr>
          <p:cNvPr id="4" name="TextBox 3"/>
          <p:cNvSpPr txBox="1"/>
          <p:nvPr/>
        </p:nvSpPr>
        <p:spPr>
          <a:xfrm>
            <a:off x="3556000" y="3498078"/>
            <a:ext cx="325730" cy="230832"/>
          </a:xfrm>
          <a:prstGeom prst="rect">
            <a:avLst/>
          </a:prstGeom>
          <a:noFill/>
        </p:spPr>
        <p:txBody>
          <a:bodyPr wrap="none" rtlCol="0">
            <a:spAutoFit/>
          </a:bodyPr>
          <a:lstStyle/>
          <a:p>
            <a:r>
              <a:rPr lang="en-IN" sz="900" b="1" dirty="0">
                <a:solidFill>
                  <a:schemeClr val="bg1"/>
                </a:solidFill>
              </a:rPr>
              <a:t>(a)</a:t>
            </a:r>
          </a:p>
        </p:txBody>
      </p:sp>
      <p:sp>
        <p:nvSpPr>
          <p:cNvPr id="8" name="TextBox 7"/>
          <p:cNvSpPr txBox="1"/>
          <p:nvPr/>
        </p:nvSpPr>
        <p:spPr>
          <a:xfrm>
            <a:off x="3556000" y="4787128"/>
            <a:ext cx="332142" cy="230832"/>
          </a:xfrm>
          <a:prstGeom prst="rect">
            <a:avLst/>
          </a:prstGeom>
          <a:noFill/>
        </p:spPr>
        <p:txBody>
          <a:bodyPr wrap="none" rtlCol="0">
            <a:spAutoFit/>
          </a:bodyPr>
          <a:lstStyle/>
          <a:p>
            <a:r>
              <a:rPr lang="en-IN" sz="900" b="1" dirty="0">
                <a:solidFill>
                  <a:schemeClr val="bg1"/>
                </a:solidFill>
              </a:rPr>
              <a:t>(b)</a:t>
            </a:r>
          </a:p>
        </p:txBody>
      </p:sp>
      <p:sp>
        <p:nvSpPr>
          <p:cNvPr id="9" name="TextBox 8"/>
          <p:cNvSpPr txBox="1"/>
          <p:nvPr/>
        </p:nvSpPr>
        <p:spPr>
          <a:xfrm>
            <a:off x="3556000" y="6021568"/>
            <a:ext cx="425066" cy="230832"/>
          </a:xfrm>
          <a:prstGeom prst="rect">
            <a:avLst/>
          </a:prstGeom>
          <a:noFill/>
        </p:spPr>
        <p:txBody>
          <a:bodyPr wrap="square" rtlCol="0">
            <a:spAutoFit/>
          </a:bodyPr>
          <a:lstStyle/>
          <a:p>
            <a:r>
              <a:rPr lang="en-IN" sz="900" b="1" dirty="0">
                <a:solidFill>
                  <a:schemeClr val="tx1"/>
                </a:solidFill>
              </a:rPr>
              <a:t>(c)</a:t>
            </a:r>
          </a:p>
        </p:txBody>
      </p:sp>
      <p:sp>
        <p:nvSpPr>
          <p:cNvPr id="10" name="TextBox 9"/>
          <p:cNvSpPr txBox="1"/>
          <p:nvPr/>
        </p:nvSpPr>
        <p:spPr>
          <a:xfrm>
            <a:off x="3556000" y="6225920"/>
            <a:ext cx="425066" cy="230832"/>
          </a:xfrm>
          <a:prstGeom prst="rect">
            <a:avLst/>
          </a:prstGeom>
          <a:noFill/>
        </p:spPr>
        <p:txBody>
          <a:bodyPr wrap="square" rtlCol="0">
            <a:spAutoFit/>
          </a:bodyPr>
          <a:lstStyle/>
          <a:p>
            <a:r>
              <a:rPr lang="en-IN" sz="900" b="1" dirty="0">
                <a:solidFill>
                  <a:schemeClr val="tx1"/>
                </a:solidFill>
              </a:rPr>
              <a:t>(c)</a:t>
            </a:r>
          </a:p>
        </p:txBody>
      </p:sp>
    </p:spTree>
    <p:extLst>
      <p:ext uri="{BB962C8B-B14F-4D97-AF65-F5344CB8AC3E}">
        <p14:creationId xmlns:p14="http://schemas.microsoft.com/office/powerpoint/2010/main" val="2407123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7.4.4 Ethnic Cleansing and Genocide in Africa </a:t>
            </a:r>
            <a:r>
              <a:rPr lang="en-US" sz="2000" b="0" dirty="0"/>
              <a:t>(1 of 5)</a:t>
            </a:r>
          </a:p>
        </p:txBody>
      </p:sp>
      <p:sp>
        <p:nvSpPr>
          <p:cNvPr id="8" name="Content Placeholder 7"/>
          <p:cNvSpPr>
            <a:spLocks noGrp="1"/>
          </p:cNvSpPr>
          <p:nvPr>
            <p:ph sz="quarter" idx="13"/>
          </p:nvPr>
        </p:nvSpPr>
        <p:spPr/>
        <p:txBody>
          <a:bodyPr/>
          <a:lstStyle/>
          <a:p>
            <a:pPr indent="-256032"/>
            <a:r>
              <a:rPr lang="en-US" altLang="en-US" dirty="0"/>
              <a:t>Africa is extremely ethnically diverse</a:t>
            </a:r>
          </a:p>
          <a:p>
            <a:pPr indent="-256032"/>
            <a:r>
              <a:rPr lang="en-US" altLang="en-US" dirty="0"/>
              <a:t>Colonial boundaries: many ethnicities into single nationalities</a:t>
            </a:r>
          </a:p>
          <a:p>
            <a:pPr indent="-256032"/>
            <a:r>
              <a:rPr lang="en-US" altLang="en-US" dirty="0"/>
              <a:t>Ethnic cleansing and genocide in:</a:t>
            </a:r>
          </a:p>
          <a:p>
            <a:pPr marL="740664" lvl="1" indent="-429768">
              <a:buFont typeface="+mj-lt"/>
              <a:buAutoNum type="arabicPeriod"/>
            </a:pPr>
            <a:r>
              <a:rPr lang="en-US" altLang="en-US" dirty="0"/>
              <a:t>Sudan: Arab majority on peripheral regions</a:t>
            </a:r>
          </a:p>
          <a:p>
            <a:pPr marL="740664" lvl="1" indent="-429768">
              <a:buFont typeface="+mj-lt"/>
              <a:buAutoNum type="arabicPeriod"/>
            </a:pPr>
            <a:r>
              <a:rPr lang="en-US" altLang="en-US" dirty="0"/>
              <a:t>Rwanda and Burundi: Hutus on Tutsis</a:t>
            </a:r>
          </a:p>
          <a:p>
            <a:pPr marL="740664" lvl="1" indent="-429768">
              <a:buFont typeface="+mj-lt"/>
              <a:buAutoNum type="arabicPeriod"/>
            </a:pPr>
            <a:r>
              <a:rPr lang="en-US" altLang="en-US" dirty="0"/>
              <a:t>Democratic Republic of Congo: spillover violence from Rwanda, continued conflict</a:t>
            </a:r>
          </a:p>
        </p:txBody>
      </p:sp>
    </p:spTree>
    <p:extLst>
      <p:ext uri="{BB962C8B-B14F-4D97-AF65-F5344CB8AC3E}">
        <p14:creationId xmlns:p14="http://schemas.microsoft.com/office/powerpoint/2010/main" val="30420139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229601" cy="1097279"/>
          </a:xfrm>
        </p:spPr>
        <p:txBody>
          <a:bodyPr/>
          <a:lstStyle/>
          <a:p>
            <a:r>
              <a:rPr lang="en-US" sz="3400" dirty="0"/>
              <a:t>7.4.4 Ethnic Cleansing and Genocide in Africa </a:t>
            </a:r>
            <a:r>
              <a:rPr lang="en-US" sz="2000" b="0" dirty="0"/>
              <a:t>(2 of 5)</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199" y="1556326"/>
            <a:ext cx="8331202" cy="691574"/>
          </a:xfrm>
        </p:spPr>
        <p:txBody>
          <a:bodyPr/>
          <a:lstStyle/>
          <a:p>
            <a:pPr marL="432" indent="0">
              <a:buNone/>
            </a:pPr>
            <a:r>
              <a:rPr lang="en-US" sz="2200" b="1" dirty="0"/>
              <a:t>Figure 7-58: </a:t>
            </a:r>
            <a:r>
              <a:rPr lang="en-US" sz="2200" dirty="0"/>
              <a:t>National boundaries do not match the distribution of Africa’s many ethnic groups.</a:t>
            </a:r>
          </a:p>
        </p:txBody>
      </p:sp>
      <p:pic>
        <p:nvPicPr>
          <p:cNvPr id="4" name="Picture 3">
            <a:extLst>
              <a:ext uri="{FF2B5EF4-FFF2-40B4-BE49-F238E27FC236}">
                <a16:creationId xmlns:a16="http://schemas.microsoft.com/office/drawing/2014/main" id="{CAF399D2-DE56-452F-97EB-3C2468A4EF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974" y="2360328"/>
            <a:ext cx="3880049" cy="3991545"/>
          </a:xfrm>
          <a:prstGeom prst="rect">
            <a:avLst/>
          </a:prstGeom>
        </p:spPr>
      </p:pic>
      <p:sp>
        <p:nvSpPr>
          <p:cNvPr id="8" name="Rectangle 5"/>
          <p:cNvSpPr>
            <a:spLocks noChangeArrowheads="1"/>
          </p:cNvSpPr>
          <p:nvPr/>
        </p:nvSpPr>
        <p:spPr bwMode="auto">
          <a:xfrm>
            <a:off x="3275491" y="4822825"/>
            <a:ext cx="5770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a:ln>
                  <a:noFill/>
                </a:ln>
                <a:solidFill>
                  <a:srgbClr val="00AEEF"/>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a:ln>
                  <a:noFill/>
                </a:ln>
                <a:solidFill>
                  <a:srgbClr val="00AEEF"/>
                </a:solidFill>
                <a:effectLst/>
                <a:latin typeface="+mj-lt"/>
              </a:rPr>
              <a:t>OCEAN</a:t>
            </a:r>
            <a:endParaRPr kumimoji="0" lang="en-US" altLang="en-US" sz="900" b="1" i="0" u="none" strike="noStrike" cap="none" normalizeH="0" baseline="0" dirty="0">
              <a:ln>
                <a:noFill/>
              </a:ln>
              <a:solidFill>
                <a:schemeClr val="tx1"/>
              </a:solidFill>
              <a:effectLst/>
              <a:latin typeface="+mj-lt"/>
            </a:endParaRPr>
          </a:p>
        </p:txBody>
      </p:sp>
      <p:sp>
        <p:nvSpPr>
          <p:cNvPr id="10" name="Rectangle 7"/>
          <p:cNvSpPr>
            <a:spLocks noChangeArrowheads="1"/>
          </p:cNvSpPr>
          <p:nvPr/>
        </p:nvSpPr>
        <p:spPr bwMode="auto">
          <a:xfrm>
            <a:off x="5944171" y="4698998"/>
            <a:ext cx="4167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a:ln>
                  <a:noFill/>
                </a:ln>
                <a:solidFill>
                  <a:srgbClr val="00AEEF"/>
                </a:solidFill>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a:ln>
                  <a:noFill/>
                </a:ln>
                <a:solidFill>
                  <a:srgbClr val="00AEEF"/>
                </a:solidFill>
                <a:effectLst/>
                <a:latin typeface="+mj-lt"/>
              </a:rPr>
              <a:t>OCEAN</a:t>
            </a:r>
            <a:endParaRPr kumimoji="0" lang="en-US" altLang="en-US" sz="900" b="1" i="0" u="none" strike="noStrike" cap="none" normalizeH="0" baseline="0" dirty="0">
              <a:ln>
                <a:noFill/>
              </a:ln>
              <a:solidFill>
                <a:schemeClr val="tx1"/>
              </a:solidFill>
              <a:effectLst/>
              <a:latin typeface="+mj-lt"/>
            </a:endParaRPr>
          </a:p>
        </p:txBody>
      </p:sp>
      <p:sp>
        <p:nvSpPr>
          <p:cNvPr id="12" name="Rectangle 9"/>
          <p:cNvSpPr>
            <a:spLocks noChangeArrowheads="1"/>
          </p:cNvSpPr>
          <p:nvPr/>
        </p:nvSpPr>
        <p:spPr bwMode="auto">
          <a:xfrm>
            <a:off x="4560888" y="2628900"/>
            <a:ext cx="79829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a:ln>
                  <a:noFill/>
                </a:ln>
                <a:solidFill>
                  <a:srgbClr val="00AEEF"/>
                </a:solidFill>
                <a:effectLst/>
                <a:latin typeface="+mj-lt"/>
              </a:rPr>
              <a:t>Mediterranean Sea</a:t>
            </a:r>
            <a:endParaRPr kumimoji="0" lang="en-US" altLang="en-US" sz="700" b="1" i="0" u="none" strike="noStrike" cap="none" normalizeH="0" baseline="0" dirty="0">
              <a:ln>
                <a:noFill/>
              </a:ln>
              <a:solidFill>
                <a:schemeClr val="tx1"/>
              </a:solidFill>
              <a:effectLst/>
              <a:latin typeface="+mj-lt"/>
            </a:endParaRPr>
          </a:p>
        </p:txBody>
      </p:sp>
      <p:sp>
        <p:nvSpPr>
          <p:cNvPr id="15" name="Rectangle 12"/>
          <p:cNvSpPr>
            <a:spLocks noChangeArrowheads="1"/>
          </p:cNvSpPr>
          <p:nvPr/>
        </p:nvSpPr>
        <p:spPr bwMode="auto">
          <a:xfrm>
            <a:off x="3218657" y="2704307"/>
            <a:ext cx="41036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50800">
                    <a:schemeClr val="bg1">
                      <a:alpha val="67000"/>
                    </a:schemeClr>
                  </a:glow>
                </a:effectLst>
                <a:latin typeface="+mj-lt"/>
              </a:rPr>
              <a:t>MOROCCO</a:t>
            </a:r>
            <a:endParaRPr kumimoji="0" lang="en-US" altLang="en-US" sz="600" b="1" i="0" u="none" strike="noStrike" cap="none" normalizeH="0" baseline="0" dirty="0">
              <a:ln>
                <a:noFill/>
              </a:ln>
              <a:solidFill>
                <a:schemeClr val="tx1"/>
              </a:solidFill>
              <a:effectLst>
                <a:glow rad="50800">
                  <a:schemeClr val="bg1">
                    <a:alpha val="67000"/>
                  </a:schemeClr>
                </a:glow>
              </a:effectLst>
              <a:latin typeface="+mj-lt"/>
            </a:endParaRPr>
          </a:p>
        </p:txBody>
      </p:sp>
      <p:sp>
        <p:nvSpPr>
          <p:cNvPr id="16" name="Rectangle 13"/>
          <p:cNvSpPr>
            <a:spLocks noChangeArrowheads="1"/>
          </p:cNvSpPr>
          <p:nvPr/>
        </p:nvSpPr>
        <p:spPr bwMode="auto">
          <a:xfrm>
            <a:off x="2763044" y="2986882"/>
            <a:ext cx="38472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50800">
                    <a:schemeClr val="bg1">
                      <a:alpha val="67000"/>
                    </a:schemeClr>
                  </a:glow>
                </a:effectLst>
                <a:latin typeface="+mj-lt"/>
              </a:rPr>
              <a:t>WESTERN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50800">
                    <a:schemeClr val="bg1">
                      <a:alpha val="67000"/>
                    </a:schemeClr>
                  </a:glow>
                </a:effectLst>
                <a:latin typeface="+mj-lt"/>
              </a:rPr>
              <a:t>SAHARA</a:t>
            </a:r>
            <a:endParaRPr kumimoji="0" lang="en-US" altLang="en-US" sz="600" b="1" i="0" u="none" strike="noStrike" cap="none" normalizeH="0" baseline="0" dirty="0">
              <a:ln>
                <a:noFill/>
              </a:ln>
              <a:solidFill>
                <a:schemeClr val="tx1"/>
              </a:solidFill>
              <a:effectLst>
                <a:glow rad="50800">
                  <a:schemeClr val="bg1">
                    <a:alpha val="67000"/>
                  </a:schemeClr>
                </a:glow>
              </a:effectLst>
              <a:latin typeface="+mj-lt"/>
            </a:endParaRPr>
          </a:p>
        </p:txBody>
      </p:sp>
      <p:sp>
        <p:nvSpPr>
          <p:cNvPr id="18" name="Rectangle 15"/>
          <p:cNvSpPr>
            <a:spLocks noChangeArrowheads="1"/>
          </p:cNvSpPr>
          <p:nvPr/>
        </p:nvSpPr>
        <p:spPr bwMode="auto">
          <a:xfrm>
            <a:off x="4220369" y="2632869"/>
            <a:ext cx="282129"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a:ln>
                  <a:noFill/>
                </a:ln>
                <a:solidFill>
                  <a:srgbClr val="000000"/>
                </a:solidFill>
                <a:effectLst>
                  <a:glow rad="50800">
                    <a:schemeClr val="bg1">
                      <a:alpha val="67000"/>
                    </a:schemeClr>
                  </a:glow>
                </a:effectLst>
                <a:latin typeface="+mj-lt"/>
              </a:rPr>
              <a:t>TUNISIA</a:t>
            </a:r>
            <a:endParaRPr kumimoji="0" lang="en-US" altLang="en-US" sz="550" b="1" i="0" u="none" strike="noStrike" cap="none" normalizeH="0" baseline="0">
              <a:ln>
                <a:noFill/>
              </a:ln>
              <a:solidFill>
                <a:schemeClr val="tx1"/>
              </a:solidFill>
              <a:effectLst>
                <a:glow rad="50800">
                  <a:schemeClr val="bg1">
                    <a:alpha val="67000"/>
                  </a:schemeClr>
                </a:glow>
              </a:effectLst>
              <a:latin typeface="+mj-lt"/>
            </a:endParaRPr>
          </a:p>
        </p:txBody>
      </p:sp>
      <p:sp>
        <p:nvSpPr>
          <p:cNvPr id="19" name="Rectangle 16"/>
          <p:cNvSpPr>
            <a:spLocks noChangeArrowheads="1"/>
          </p:cNvSpPr>
          <p:nvPr/>
        </p:nvSpPr>
        <p:spPr bwMode="auto">
          <a:xfrm>
            <a:off x="3637757" y="2997994"/>
            <a:ext cx="34624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50800">
                    <a:schemeClr val="bg1">
                      <a:alpha val="67000"/>
                    </a:schemeClr>
                  </a:glow>
                </a:effectLst>
                <a:latin typeface="+mj-lt"/>
              </a:rPr>
              <a:t>ALGERIA</a:t>
            </a:r>
            <a:endParaRPr kumimoji="0" lang="en-US" altLang="en-US" sz="600" b="1" i="0" u="none" strike="noStrike" cap="none" normalizeH="0" baseline="0" dirty="0">
              <a:ln>
                <a:noFill/>
              </a:ln>
              <a:solidFill>
                <a:schemeClr val="tx1"/>
              </a:solidFill>
              <a:effectLst>
                <a:glow rad="50800">
                  <a:schemeClr val="bg1">
                    <a:alpha val="67000"/>
                  </a:schemeClr>
                </a:glow>
              </a:effectLst>
              <a:latin typeface="+mj-lt"/>
            </a:endParaRPr>
          </a:p>
        </p:txBody>
      </p:sp>
      <p:sp>
        <p:nvSpPr>
          <p:cNvPr id="20" name="Rectangle 17"/>
          <p:cNvSpPr>
            <a:spLocks noChangeArrowheads="1"/>
          </p:cNvSpPr>
          <p:nvPr/>
        </p:nvSpPr>
        <p:spPr bwMode="auto">
          <a:xfrm>
            <a:off x="2912269" y="3372644"/>
            <a:ext cx="48891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50800">
                    <a:schemeClr val="bg1">
                      <a:alpha val="67000"/>
                    </a:schemeClr>
                  </a:glow>
                </a:effectLst>
                <a:latin typeface="+mj-lt"/>
              </a:rPr>
              <a:t>MAURITANIA</a:t>
            </a:r>
            <a:endParaRPr kumimoji="0" lang="en-US" altLang="en-US" sz="600" b="1" i="0" u="none" strike="noStrike" cap="none" normalizeH="0" baseline="0" dirty="0">
              <a:ln>
                <a:noFill/>
              </a:ln>
              <a:solidFill>
                <a:schemeClr val="tx1"/>
              </a:solidFill>
              <a:effectLst>
                <a:glow rad="50800">
                  <a:schemeClr val="bg1">
                    <a:alpha val="67000"/>
                  </a:schemeClr>
                </a:glow>
              </a:effectLst>
              <a:latin typeface="+mj-lt"/>
            </a:endParaRPr>
          </a:p>
        </p:txBody>
      </p:sp>
      <p:sp>
        <p:nvSpPr>
          <p:cNvPr id="21" name="Rectangle 18"/>
          <p:cNvSpPr>
            <a:spLocks noChangeArrowheads="1"/>
          </p:cNvSpPr>
          <p:nvPr/>
        </p:nvSpPr>
        <p:spPr bwMode="auto">
          <a:xfrm>
            <a:off x="2678907" y="3669507"/>
            <a:ext cx="286938"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a:ln>
                  <a:noFill/>
                </a:ln>
                <a:solidFill>
                  <a:srgbClr val="000000"/>
                </a:solidFill>
                <a:effectLst>
                  <a:glow rad="50800">
                    <a:schemeClr val="bg1">
                      <a:alpha val="67000"/>
                    </a:schemeClr>
                  </a:glow>
                </a:effectLst>
                <a:latin typeface="+mj-lt"/>
              </a:rPr>
              <a:t>GAMBIA</a:t>
            </a:r>
            <a:endParaRPr kumimoji="0" lang="en-US" altLang="en-US" sz="550" b="1" i="0" u="none" strike="noStrike" cap="none" normalizeH="0" baseline="0">
              <a:ln>
                <a:noFill/>
              </a:ln>
              <a:solidFill>
                <a:schemeClr val="tx1"/>
              </a:solidFill>
              <a:effectLst>
                <a:glow rad="50800">
                  <a:schemeClr val="bg1">
                    <a:alpha val="67000"/>
                  </a:schemeClr>
                </a:glow>
              </a:effectLst>
              <a:latin typeface="+mj-lt"/>
            </a:endParaRPr>
          </a:p>
        </p:txBody>
      </p:sp>
      <p:sp>
        <p:nvSpPr>
          <p:cNvPr id="22" name="Rectangle 19"/>
          <p:cNvSpPr>
            <a:spLocks noChangeArrowheads="1"/>
          </p:cNvSpPr>
          <p:nvPr/>
        </p:nvSpPr>
        <p:spPr bwMode="auto">
          <a:xfrm>
            <a:off x="2758282" y="3579019"/>
            <a:ext cx="339837"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a:ln>
                  <a:noFill/>
                </a:ln>
                <a:solidFill>
                  <a:srgbClr val="000000"/>
                </a:solidFill>
                <a:effectLst>
                  <a:glow rad="50800">
                    <a:schemeClr val="bg1">
                      <a:alpha val="67000"/>
                    </a:schemeClr>
                  </a:glow>
                </a:effectLst>
                <a:latin typeface="+mj-lt"/>
              </a:rPr>
              <a:t>SENEGAL</a:t>
            </a:r>
            <a:endParaRPr kumimoji="0" lang="en-US" altLang="en-US" sz="550" b="1" i="0" u="none" strike="noStrike" cap="none" normalizeH="0" baseline="0">
              <a:ln>
                <a:noFill/>
              </a:ln>
              <a:solidFill>
                <a:schemeClr val="tx1"/>
              </a:solidFill>
              <a:effectLst>
                <a:glow rad="50800">
                  <a:schemeClr val="bg1">
                    <a:alpha val="67000"/>
                  </a:schemeClr>
                </a:glow>
              </a:effectLst>
              <a:latin typeface="+mj-lt"/>
            </a:endParaRPr>
          </a:p>
        </p:txBody>
      </p:sp>
      <p:sp>
        <p:nvSpPr>
          <p:cNvPr id="23" name="Rectangle 20"/>
          <p:cNvSpPr>
            <a:spLocks noChangeArrowheads="1"/>
          </p:cNvSpPr>
          <p:nvPr/>
        </p:nvSpPr>
        <p:spPr bwMode="auto">
          <a:xfrm>
            <a:off x="3028157" y="4121944"/>
            <a:ext cx="267702" cy="80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20" b="1" i="0" u="none" strike="noStrike" cap="none" normalizeH="0" baseline="0" dirty="0">
                <a:ln>
                  <a:noFill/>
                </a:ln>
                <a:solidFill>
                  <a:srgbClr val="000000"/>
                </a:solidFill>
                <a:effectLst>
                  <a:glow rad="50800">
                    <a:schemeClr val="bg1">
                      <a:alpha val="67000"/>
                    </a:schemeClr>
                  </a:glow>
                </a:effectLst>
                <a:latin typeface="+mj-lt"/>
              </a:rPr>
              <a:t>LIBERIA</a:t>
            </a:r>
            <a:endParaRPr kumimoji="0" lang="en-US" altLang="en-US" sz="520" b="1" i="0" u="none" strike="noStrike" cap="none" normalizeH="0" baseline="0" dirty="0">
              <a:ln>
                <a:noFill/>
              </a:ln>
              <a:solidFill>
                <a:schemeClr val="tx1"/>
              </a:solidFill>
              <a:effectLst>
                <a:glow rad="50800">
                  <a:schemeClr val="bg1">
                    <a:alpha val="67000"/>
                  </a:schemeClr>
                </a:glow>
              </a:effectLst>
              <a:latin typeface="+mj-lt"/>
            </a:endParaRPr>
          </a:p>
        </p:txBody>
      </p:sp>
      <p:sp>
        <p:nvSpPr>
          <p:cNvPr id="24" name="Rectangle 21"/>
          <p:cNvSpPr>
            <a:spLocks noChangeArrowheads="1"/>
          </p:cNvSpPr>
          <p:nvPr/>
        </p:nvSpPr>
        <p:spPr bwMode="auto">
          <a:xfrm>
            <a:off x="3315494" y="3963194"/>
            <a:ext cx="195566"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dirty="0">
                <a:ln>
                  <a:noFill/>
                </a:ln>
                <a:solidFill>
                  <a:srgbClr val="000000"/>
                </a:solidFill>
                <a:effectLst>
                  <a:glow rad="50800">
                    <a:schemeClr val="bg1">
                      <a:alpha val="67000"/>
                    </a:schemeClr>
                  </a:glow>
                </a:effectLst>
                <a:latin typeface="+mj-lt"/>
              </a:rPr>
              <a:t>CÔTE</a:t>
            </a:r>
            <a:endParaRPr kumimoji="0" lang="en-US" altLang="en-US" sz="550" b="1" i="0" u="none" strike="noStrike" cap="none" normalizeH="0" baseline="0" dirty="0">
              <a:ln>
                <a:noFill/>
              </a:ln>
              <a:solidFill>
                <a:schemeClr val="tx1"/>
              </a:solidFill>
              <a:effectLst>
                <a:glow rad="50800">
                  <a:schemeClr val="bg1">
                    <a:alpha val="67000"/>
                  </a:schemeClr>
                </a:glow>
              </a:effectLst>
              <a:latin typeface="+mj-lt"/>
            </a:endParaRPr>
          </a:p>
        </p:txBody>
      </p:sp>
      <p:sp>
        <p:nvSpPr>
          <p:cNvPr id="25" name="Rectangle 22"/>
          <p:cNvSpPr>
            <a:spLocks noChangeArrowheads="1"/>
          </p:cNvSpPr>
          <p:nvPr/>
        </p:nvSpPr>
        <p:spPr bwMode="auto">
          <a:xfrm>
            <a:off x="3253582" y="4036219"/>
            <a:ext cx="307777"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dirty="0">
                <a:ln>
                  <a:noFill/>
                </a:ln>
                <a:solidFill>
                  <a:srgbClr val="000000"/>
                </a:solidFill>
                <a:effectLst>
                  <a:glow rad="50800">
                    <a:schemeClr val="bg1">
                      <a:alpha val="67000"/>
                    </a:schemeClr>
                  </a:glow>
                </a:effectLst>
                <a:latin typeface="+mj-lt"/>
              </a:rPr>
              <a:t>D’IVOIRE</a:t>
            </a:r>
            <a:endParaRPr kumimoji="0" lang="en-US" altLang="en-US" sz="550" b="1" i="0" u="none" strike="noStrike" cap="none" normalizeH="0" baseline="0" dirty="0">
              <a:ln>
                <a:noFill/>
              </a:ln>
              <a:solidFill>
                <a:schemeClr val="tx1"/>
              </a:solidFill>
              <a:effectLst>
                <a:glow rad="50800">
                  <a:schemeClr val="bg1">
                    <a:alpha val="67000"/>
                  </a:schemeClr>
                </a:glow>
              </a:effectLst>
              <a:latin typeface="+mj-lt"/>
            </a:endParaRPr>
          </a:p>
        </p:txBody>
      </p:sp>
      <p:sp>
        <p:nvSpPr>
          <p:cNvPr id="26" name="Rectangle 23"/>
          <p:cNvSpPr>
            <a:spLocks noChangeArrowheads="1"/>
          </p:cNvSpPr>
          <p:nvPr/>
        </p:nvSpPr>
        <p:spPr bwMode="auto">
          <a:xfrm>
            <a:off x="2993232" y="3815557"/>
            <a:ext cx="274114"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a:ln>
                  <a:noFill/>
                </a:ln>
                <a:solidFill>
                  <a:srgbClr val="000000"/>
                </a:solidFill>
                <a:effectLst>
                  <a:glow rad="50800">
                    <a:schemeClr val="bg1">
                      <a:alpha val="67000"/>
                    </a:schemeClr>
                  </a:glow>
                </a:effectLst>
                <a:latin typeface="+mj-lt"/>
              </a:rPr>
              <a:t>GUINEA</a:t>
            </a:r>
            <a:endParaRPr kumimoji="0" lang="en-US" altLang="en-US" sz="550" b="1" i="0" u="none" strike="noStrike" cap="none" normalizeH="0" baseline="0">
              <a:ln>
                <a:noFill/>
              </a:ln>
              <a:solidFill>
                <a:schemeClr val="tx1"/>
              </a:solidFill>
              <a:effectLst>
                <a:glow rad="50800">
                  <a:schemeClr val="bg1">
                    <a:alpha val="67000"/>
                  </a:schemeClr>
                </a:glow>
              </a:effectLst>
              <a:latin typeface="+mj-lt"/>
            </a:endParaRPr>
          </a:p>
        </p:txBody>
      </p:sp>
      <p:sp>
        <p:nvSpPr>
          <p:cNvPr id="27" name="Rectangle 24"/>
          <p:cNvSpPr>
            <a:spLocks noChangeArrowheads="1"/>
          </p:cNvSpPr>
          <p:nvPr/>
        </p:nvSpPr>
        <p:spPr bwMode="auto">
          <a:xfrm>
            <a:off x="3490119" y="3710782"/>
            <a:ext cx="327013"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a:ln>
                  <a:noFill/>
                </a:ln>
                <a:solidFill>
                  <a:srgbClr val="000000"/>
                </a:solidFill>
                <a:effectLst>
                  <a:glow rad="50800">
                    <a:schemeClr val="bg1">
                      <a:alpha val="67000"/>
                    </a:schemeClr>
                  </a:glow>
                </a:effectLst>
                <a:latin typeface="+mj-lt"/>
              </a:rPr>
              <a:t>BURKINA</a:t>
            </a:r>
            <a:endParaRPr kumimoji="0" lang="en-US" altLang="en-US" sz="550" b="1" i="0" u="none" strike="noStrike" cap="none" normalizeH="0" baseline="0">
              <a:ln>
                <a:noFill/>
              </a:ln>
              <a:solidFill>
                <a:schemeClr val="tx1"/>
              </a:solidFill>
              <a:effectLst>
                <a:glow rad="50800">
                  <a:schemeClr val="bg1">
                    <a:alpha val="67000"/>
                  </a:schemeClr>
                </a:glow>
              </a:effectLst>
              <a:latin typeface="+mj-lt"/>
            </a:endParaRPr>
          </a:p>
        </p:txBody>
      </p:sp>
      <p:sp>
        <p:nvSpPr>
          <p:cNvPr id="28" name="Rectangle 25"/>
          <p:cNvSpPr>
            <a:spLocks noChangeArrowheads="1"/>
          </p:cNvSpPr>
          <p:nvPr/>
        </p:nvSpPr>
        <p:spPr bwMode="auto">
          <a:xfrm>
            <a:off x="3553619" y="3777457"/>
            <a:ext cx="195566"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a:ln>
                  <a:noFill/>
                </a:ln>
                <a:solidFill>
                  <a:srgbClr val="000000"/>
                </a:solidFill>
                <a:effectLst>
                  <a:glow rad="50800">
                    <a:schemeClr val="bg1">
                      <a:alpha val="67000"/>
                    </a:schemeClr>
                  </a:glow>
                </a:effectLst>
                <a:latin typeface="+mj-lt"/>
              </a:rPr>
              <a:t>FASO</a:t>
            </a:r>
            <a:endParaRPr kumimoji="0" lang="en-US" altLang="en-US" sz="550" b="1" i="0" u="none" strike="noStrike" cap="none" normalizeH="0" baseline="0">
              <a:ln>
                <a:noFill/>
              </a:ln>
              <a:solidFill>
                <a:schemeClr val="tx1"/>
              </a:solidFill>
              <a:effectLst>
                <a:glow rad="50800">
                  <a:schemeClr val="bg1">
                    <a:alpha val="67000"/>
                  </a:schemeClr>
                </a:glow>
              </a:effectLst>
              <a:latin typeface="+mj-lt"/>
            </a:endParaRPr>
          </a:p>
        </p:txBody>
      </p:sp>
      <p:sp>
        <p:nvSpPr>
          <p:cNvPr id="29" name="Rectangle 26"/>
          <p:cNvSpPr>
            <a:spLocks noChangeArrowheads="1"/>
          </p:cNvSpPr>
          <p:nvPr/>
        </p:nvSpPr>
        <p:spPr bwMode="auto">
          <a:xfrm>
            <a:off x="2667794" y="3869532"/>
            <a:ext cx="298159"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a:ln>
                  <a:noFill/>
                </a:ln>
                <a:solidFill>
                  <a:srgbClr val="000000"/>
                </a:solidFill>
                <a:effectLst>
                  <a:glow rad="50800">
                    <a:schemeClr val="bg1">
                      <a:alpha val="67000"/>
                    </a:schemeClr>
                  </a:glow>
                </a:effectLst>
                <a:latin typeface="+mj-lt"/>
              </a:rPr>
              <a:t>GUINEA-</a:t>
            </a:r>
            <a:endParaRPr kumimoji="0" lang="en-US" altLang="en-US" sz="550" b="1" i="0" u="none" strike="noStrike" cap="none" normalizeH="0" baseline="0">
              <a:ln>
                <a:noFill/>
              </a:ln>
              <a:solidFill>
                <a:schemeClr val="tx1"/>
              </a:solidFill>
              <a:effectLst>
                <a:glow rad="50800">
                  <a:schemeClr val="bg1">
                    <a:alpha val="67000"/>
                  </a:schemeClr>
                </a:glow>
              </a:effectLst>
              <a:latin typeface="+mj-lt"/>
            </a:endParaRPr>
          </a:p>
        </p:txBody>
      </p:sp>
      <p:sp>
        <p:nvSpPr>
          <p:cNvPr id="30" name="Rectangle 27"/>
          <p:cNvSpPr>
            <a:spLocks noChangeArrowheads="1"/>
          </p:cNvSpPr>
          <p:nvPr/>
        </p:nvSpPr>
        <p:spPr bwMode="auto">
          <a:xfrm>
            <a:off x="2693194" y="3939382"/>
            <a:ext cx="266098"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a:ln>
                  <a:noFill/>
                </a:ln>
                <a:solidFill>
                  <a:srgbClr val="000000"/>
                </a:solidFill>
                <a:effectLst>
                  <a:glow rad="50800">
                    <a:schemeClr val="bg1">
                      <a:alpha val="67000"/>
                    </a:schemeClr>
                  </a:glow>
                </a:effectLst>
                <a:latin typeface="+mj-lt"/>
              </a:rPr>
              <a:t>BISSAU</a:t>
            </a:r>
            <a:endParaRPr kumimoji="0" lang="en-US" altLang="en-US" sz="550" b="1" i="0" u="none" strike="noStrike" cap="none" normalizeH="0" baseline="0">
              <a:ln>
                <a:noFill/>
              </a:ln>
              <a:solidFill>
                <a:schemeClr val="tx1"/>
              </a:solidFill>
              <a:effectLst>
                <a:glow rad="50800">
                  <a:schemeClr val="bg1">
                    <a:alpha val="67000"/>
                  </a:schemeClr>
                </a:glow>
              </a:effectLst>
              <a:latin typeface="+mj-lt"/>
            </a:endParaRPr>
          </a:p>
        </p:txBody>
      </p:sp>
      <p:sp>
        <p:nvSpPr>
          <p:cNvPr id="31" name="Rectangle 28"/>
          <p:cNvSpPr>
            <a:spLocks noChangeArrowheads="1"/>
          </p:cNvSpPr>
          <p:nvPr/>
        </p:nvSpPr>
        <p:spPr bwMode="auto">
          <a:xfrm>
            <a:off x="2715421" y="4051301"/>
            <a:ext cx="26609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dirty="0">
                <a:ln>
                  <a:noFill/>
                </a:ln>
                <a:solidFill>
                  <a:srgbClr val="000000"/>
                </a:solidFill>
                <a:effectLst>
                  <a:glow rad="50800">
                    <a:schemeClr val="bg1">
                      <a:alpha val="67000"/>
                    </a:schemeClr>
                  </a:glow>
                </a:effectLst>
                <a:latin typeface="+mj-lt"/>
              </a:rPr>
              <a:t>SIERRA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dirty="0">
                <a:ln>
                  <a:noFill/>
                </a:ln>
                <a:solidFill>
                  <a:srgbClr val="000000"/>
                </a:solidFill>
                <a:effectLst>
                  <a:glow rad="50800">
                    <a:schemeClr val="bg1">
                      <a:alpha val="67000"/>
                    </a:schemeClr>
                  </a:glow>
                </a:effectLst>
                <a:latin typeface="+mj-lt"/>
              </a:rPr>
              <a:t>LEONE</a:t>
            </a:r>
            <a:endParaRPr kumimoji="0" lang="en-US" altLang="en-US" sz="550" b="1" i="0" u="none" strike="noStrike" cap="none" normalizeH="0" baseline="0" dirty="0">
              <a:ln>
                <a:noFill/>
              </a:ln>
              <a:solidFill>
                <a:schemeClr val="tx1"/>
              </a:solidFill>
              <a:effectLst>
                <a:glow rad="50800">
                  <a:schemeClr val="bg1">
                    <a:alpha val="67000"/>
                  </a:schemeClr>
                </a:glow>
              </a:effectLst>
              <a:latin typeface="+mj-lt"/>
            </a:endParaRPr>
          </a:p>
        </p:txBody>
      </p:sp>
      <p:sp>
        <p:nvSpPr>
          <p:cNvPr id="33" name="Rectangle 30"/>
          <p:cNvSpPr>
            <a:spLocks noChangeArrowheads="1"/>
          </p:cNvSpPr>
          <p:nvPr/>
        </p:nvSpPr>
        <p:spPr bwMode="auto">
          <a:xfrm>
            <a:off x="3918744" y="3950494"/>
            <a:ext cx="32060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50800">
                    <a:schemeClr val="bg1">
                      <a:alpha val="67000"/>
                    </a:schemeClr>
                  </a:glow>
                </a:effectLst>
                <a:latin typeface="+mj-lt"/>
              </a:rPr>
              <a:t>NIGERIA</a:t>
            </a:r>
            <a:endParaRPr kumimoji="0" lang="en-US" altLang="en-US" sz="600" b="1" i="0" u="none" strike="noStrike" cap="none" normalizeH="0" baseline="0" dirty="0">
              <a:ln>
                <a:noFill/>
              </a:ln>
              <a:solidFill>
                <a:schemeClr val="tx1"/>
              </a:solidFill>
              <a:effectLst>
                <a:glow rad="50800">
                  <a:schemeClr val="bg1">
                    <a:alpha val="67000"/>
                  </a:schemeClr>
                </a:glow>
              </a:effectLst>
              <a:latin typeface="+mj-lt"/>
            </a:endParaRPr>
          </a:p>
        </p:txBody>
      </p:sp>
      <p:sp>
        <p:nvSpPr>
          <p:cNvPr id="34" name="Rectangle 31"/>
          <p:cNvSpPr>
            <a:spLocks noChangeArrowheads="1"/>
          </p:cNvSpPr>
          <p:nvPr/>
        </p:nvSpPr>
        <p:spPr bwMode="auto">
          <a:xfrm>
            <a:off x="3553619" y="3456782"/>
            <a:ext cx="18755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a:ln>
                  <a:noFill/>
                </a:ln>
                <a:solidFill>
                  <a:srgbClr val="000000"/>
                </a:solidFill>
                <a:effectLst>
                  <a:glow rad="50800">
                    <a:schemeClr val="bg1">
                      <a:alpha val="67000"/>
                    </a:schemeClr>
                  </a:glow>
                </a:effectLst>
                <a:latin typeface="+mj-lt"/>
              </a:rPr>
              <a:t>MALI</a:t>
            </a:r>
            <a:endParaRPr kumimoji="0" lang="en-US" altLang="en-US" sz="600" b="1" i="0" u="none" strike="noStrike" cap="none" normalizeH="0" baseline="0">
              <a:ln>
                <a:noFill/>
              </a:ln>
              <a:solidFill>
                <a:schemeClr val="tx1"/>
              </a:solidFill>
              <a:effectLst>
                <a:glow rad="50800">
                  <a:schemeClr val="bg1">
                    <a:alpha val="67000"/>
                  </a:schemeClr>
                </a:glow>
              </a:effectLst>
              <a:latin typeface="+mj-lt"/>
            </a:endParaRPr>
          </a:p>
        </p:txBody>
      </p:sp>
      <p:sp>
        <p:nvSpPr>
          <p:cNvPr id="35" name="Rectangle 32"/>
          <p:cNvSpPr>
            <a:spLocks noChangeArrowheads="1"/>
          </p:cNvSpPr>
          <p:nvPr/>
        </p:nvSpPr>
        <p:spPr bwMode="auto">
          <a:xfrm>
            <a:off x="4537869" y="2997994"/>
            <a:ext cx="23083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50800">
                    <a:schemeClr val="bg1">
                      <a:alpha val="67000"/>
                    </a:schemeClr>
                  </a:glow>
                </a:effectLst>
                <a:latin typeface="+mj-lt"/>
              </a:rPr>
              <a:t>LIBYA</a:t>
            </a:r>
            <a:endParaRPr kumimoji="0" lang="en-US" altLang="en-US" sz="600" b="1" i="0" u="none" strike="noStrike" cap="none" normalizeH="0" baseline="0" dirty="0">
              <a:ln>
                <a:noFill/>
              </a:ln>
              <a:solidFill>
                <a:schemeClr val="tx1"/>
              </a:solidFill>
              <a:effectLst>
                <a:glow rad="50800">
                  <a:schemeClr val="bg1">
                    <a:alpha val="67000"/>
                  </a:schemeClr>
                </a:glow>
              </a:effectLst>
              <a:latin typeface="+mj-lt"/>
            </a:endParaRPr>
          </a:p>
        </p:txBody>
      </p:sp>
      <p:sp>
        <p:nvSpPr>
          <p:cNvPr id="36" name="Rectangle 33"/>
          <p:cNvSpPr>
            <a:spLocks noChangeArrowheads="1"/>
          </p:cNvSpPr>
          <p:nvPr/>
        </p:nvSpPr>
        <p:spPr bwMode="auto">
          <a:xfrm>
            <a:off x="5120482" y="3607594"/>
            <a:ext cx="27571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50800">
                    <a:schemeClr val="bg1">
                      <a:alpha val="67000"/>
                    </a:schemeClr>
                  </a:glow>
                </a:effectLst>
                <a:latin typeface="+mj-lt"/>
              </a:rPr>
              <a:t>SUDAN</a:t>
            </a:r>
            <a:endParaRPr kumimoji="0" lang="en-US" altLang="en-US" sz="600" b="1" i="0" u="none" strike="noStrike" cap="none" normalizeH="0" baseline="0" dirty="0">
              <a:ln>
                <a:noFill/>
              </a:ln>
              <a:solidFill>
                <a:schemeClr val="tx1"/>
              </a:solidFill>
              <a:effectLst>
                <a:glow rad="50800">
                  <a:schemeClr val="bg1">
                    <a:alpha val="67000"/>
                  </a:schemeClr>
                </a:glow>
              </a:effectLst>
              <a:latin typeface="+mj-lt"/>
            </a:endParaRPr>
          </a:p>
        </p:txBody>
      </p:sp>
      <p:sp>
        <p:nvSpPr>
          <p:cNvPr id="37" name="Rectangle 34"/>
          <p:cNvSpPr>
            <a:spLocks noChangeArrowheads="1"/>
          </p:cNvSpPr>
          <p:nvPr/>
        </p:nvSpPr>
        <p:spPr bwMode="auto">
          <a:xfrm>
            <a:off x="5158582" y="4006057"/>
            <a:ext cx="26930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a:ln>
                  <a:noFill/>
                </a:ln>
                <a:solidFill>
                  <a:srgbClr val="000000"/>
                </a:solidFill>
                <a:effectLst>
                  <a:glow rad="50800">
                    <a:schemeClr val="bg1">
                      <a:alpha val="67000"/>
                    </a:schemeClr>
                  </a:glow>
                </a:effectLst>
                <a:latin typeface="+mj-lt"/>
              </a:rPr>
              <a:t>SOUTH</a:t>
            </a:r>
            <a:endParaRPr kumimoji="0" lang="en-US" altLang="en-US" sz="600" b="1" i="0" u="none" strike="noStrike" cap="none" normalizeH="0" baseline="0">
              <a:ln>
                <a:noFill/>
              </a:ln>
              <a:solidFill>
                <a:schemeClr val="tx1"/>
              </a:solidFill>
              <a:effectLst>
                <a:glow rad="50800">
                  <a:schemeClr val="bg1">
                    <a:alpha val="67000"/>
                  </a:schemeClr>
                </a:glow>
              </a:effectLst>
              <a:latin typeface="+mj-lt"/>
            </a:endParaRPr>
          </a:p>
        </p:txBody>
      </p:sp>
      <p:sp>
        <p:nvSpPr>
          <p:cNvPr id="38" name="Rectangle 35"/>
          <p:cNvSpPr>
            <a:spLocks noChangeArrowheads="1"/>
          </p:cNvSpPr>
          <p:nvPr/>
        </p:nvSpPr>
        <p:spPr bwMode="auto">
          <a:xfrm>
            <a:off x="5153819" y="4087019"/>
            <a:ext cx="27571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a:ln>
                  <a:noFill/>
                </a:ln>
                <a:solidFill>
                  <a:srgbClr val="000000"/>
                </a:solidFill>
                <a:effectLst>
                  <a:glow rad="50800">
                    <a:schemeClr val="bg1">
                      <a:alpha val="67000"/>
                    </a:schemeClr>
                  </a:glow>
                </a:effectLst>
                <a:latin typeface="+mj-lt"/>
              </a:rPr>
              <a:t>SUDAN</a:t>
            </a:r>
            <a:endParaRPr kumimoji="0" lang="en-US" altLang="en-US" sz="600" b="1" i="0" u="none" strike="noStrike" cap="none" normalizeH="0" baseline="0">
              <a:ln>
                <a:noFill/>
              </a:ln>
              <a:solidFill>
                <a:schemeClr val="tx1"/>
              </a:solidFill>
              <a:effectLst>
                <a:glow rad="50800">
                  <a:schemeClr val="bg1">
                    <a:alpha val="67000"/>
                  </a:schemeClr>
                </a:glow>
              </a:effectLst>
              <a:latin typeface="+mj-lt"/>
            </a:endParaRPr>
          </a:p>
        </p:txBody>
      </p:sp>
      <p:sp>
        <p:nvSpPr>
          <p:cNvPr id="39" name="Rectangle 36"/>
          <p:cNvSpPr>
            <a:spLocks noChangeArrowheads="1"/>
          </p:cNvSpPr>
          <p:nvPr/>
        </p:nvSpPr>
        <p:spPr bwMode="auto">
          <a:xfrm>
            <a:off x="4561682" y="3625057"/>
            <a:ext cx="2244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50800">
                    <a:schemeClr val="bg1">
                      <a:alpha val="67000"/>
                    </a:schemeClr>
                  </a:glow>
                </a:effectLst>
                <a:latin typeface="+mj-lt"/>
              </a:rPr>
              <a:t>CHAD</a:t>
            </a:r>
            <a:endParaRPr kumimoji="0" lang="en-US" altLang="en-US" sz="600" b="1" i="0" u="none" strike="noStrike" cap="none" normalizeH="0" baseline="0" dirty="0">
              <a:ln>
                <a:noFill/>
              </a:ln>
              <a:solidFill>
                <a:schemeClr val="tx1"/>
              </a:solidFill>
              <a:effectLst>
                <a:glow rad="50800">
                  <a:schemeClr val="bg1">
                    <a:alpha val="67000"/>
                  </a:schemeClr>
                </a:glow>
              </a:effectLst>
              <a:latin typeface="+mj-lt"/>
            </a:endParaRPr>
          </a:p>
        </p:txBody>
      </p:sp>
      <p:sp>
        <p:nvSpPr>
          <p:cNvPr id="40" name="Rectangle 37"/>
          <p:cNvSpPr>
            <a:spLocks noChangeArrowheads="1"/>
          </p:cNvSpPr>
          <p:nvPr/>
        </p:nvSpPr>
        <p:spPr bwMode="auto">
          <a:xfrm>
            <a:off x="4075907" y="3512344"/>
            <a:ext cx="24365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a:ln>
                  <a:noFill/>
                </a:ln>
                <a:solidFill>
                  <a:srgbClr val="000000"/>
                </a:solidFill>
                <a:effectLst>
                  <a:glow rad="50800">
                    <a:schemeClr val="bg1">
                      <a:alpha val="67000"/>
                    </a:schemeClr>
                  </a:glow>
                </a:effectLst>
                <a:latin typeface="+mj-lt"/>
              </a:rPr>
              <a:t>NIGER</a:t>
            </a:r>
            <a:endParaRPr kumimoji="0" lang="en-US" altLang="en-US" sz="600" b="1" i="0" u="none" strike="noStrike" cap="none" normalizeH="0" baseline="0">
              <a:ln>
                <a:noFill/>
              </a:ln>
              <a:solidFill>
                <a:schemeClr val="tx1"/>
              </a:solidFill>
              <a:effectLst>
                <a:glow rad="50800">
                  <a:schemeClr val="bg1">
                    <a:alpha val="67000"/>
                  </a:schemeClr>
                </a:glow>
              </a:effectLst>
              <a:latin typeface="+mj-lt"/>
            </a:endParaRPr>
          </a:p>
        </p:txBody>
      </p:sp>
      <p:sp>
        <p:nvSpPr>
          <p:cNvPr id="41" name="Rectangle 38"/>
          <p:cNvSpPr>
            <a:spLocks noChangeArrowheads="1"/>
          </p:cNvSpPr>
          <p:nvPr/>
        </p:nvSpPr>
        <p:spPr bwMode="auto">
          <a:xfrm>
            <a:off x="4724404" y="3971132"/>
            <a:ext cx="33823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dirty="0">
                <a:ln>
                  <a:noFill/>
                </a:ln>
                <a:solidFill>
                  <a:srgbClr val="000000"/>
                </a:solidFill>
                <a:effectLst>
                  <a:glow rad="50800">
                    <a:schemeClr val="bg1">
                      <a:alpha val="67000"/>
                    </a:schemeClr>
                  </a:glow>
                </a:effectLst>
                <a:latin typeface="+mj-lt"/>
              </a:rPr>
              <a:t>CENT.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dirty="0">
                <a:ln>
                  <a:noFill/>
                </a:ln>
                <a:solidFill>
                  <a:srgbClr val="000000"/>
                </a:solidFill>
                <a:effectLst>
                  <a:glow rad="50800">
                    <a:schemeClr val="bg1">
                      <a:alpha val="67000"/>
                    </a:schemeClr>
                  </a:glow>
                </a:effectLst>
                <a:latin typeface="+mj-lt"/>
              </a:rPr>
              <a:t>AFRICAN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dirty="0">
                <a:ln>
                  <a:noFill/>
                </a:ln>
                <a:solidFill>
                  <a:srgbClr val="000000"/>
                </a:solidFill>
                <a:effectLst>
                  <a:glow rad="50800">
                    <a:schemeClr val="bg1">
                      <a:alpha val="67000"/>
                    </a:schemeClr>
                  </a:glow>
                </a:effectLst>
                <a:latin typeface="+mj-lt"/>
              </a:rPr>
              <a:t>REP.</a:t>
            </a:r>
            <a:endParaRPr kumimoji="0" lang="en-US" altLang="en-US" sz="550" b="1" i="0" u="none" strike="noStrike" cap="none" normalizeH="0" baseline="0" dirty="0">
              <a:ln>
                <a:noFill/>
              </a:ln>
              <a:solidFill>
                <a:schemeClr val="tx1"/>
              </a:solidFill>
              <a:effectLst>
                <a:glow rad="50800">
                  <a:schemeClr val="bg1">
                    <a:alpha val="67000"/>
                  </a:schemeClr>
                </a:glow>
              </a:effectLst>
              <a:latin typeface="+mj-lt"/>
            </a:endParaRPr>
          </a:p>
        </p:txBody>
      </p:sp>
      <p:sp>
        <p:nvSpPr>
          <p:cNvPr id="44" name="Rectangle 41"/>
          <p:cNvSpPr>
            <a:spLocks noChangeArrowheads="1"/>
          </p:cNvSpPr>
          <p:nvPr/>
        </p:nvSpPr>
        <p:spPr bwMode="auto">
          <a:xfrm>
            <a:off x="5255419" y="4331494"/>
            <a:ext cx="310983"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a:ln>
                  <a:noFill/>
                </a:ln>
                <a:solidFill>
                  <a:srgbClr val="000000"/>
                </a:solidFill>
                <a:effectLst>
                  <a:glow rad="50800">
                    <a:schemeClr val="bg1">
                      <a:alpha val="67000"/>
                    </a:schemeClr>
                  </a:glow>
                </a:effectLst>
                <a:latin typeface="+mj-lt"/>
              </a:rPr>
              <a:t>UGANDA</a:t>
            </a:r>
            <a:endParaRPr kumimoji="0" lang="en-US" altLang="en-US" sz="550" b="1" i="0" u="none" strike="noStrike" cap="none" normalizeH="0" baseline="0">
              <a:ln>
                <a:noFill/>
              </a:ln>
              <a:solidFill>
                <a:schemeClr val="tx1"/>
              </a:solidFill>
              <a:effectLst>
                <a:glow rad="50800">
                  <a:schemeClr val="bg1">
                    <a:alpha val="67000"/>
                  </a:schemeClr>
                </a:glow>
              </a:effectLst>
              <a:latin typeface="+mj-lt"/>
            </a:endParaRPr>
          </a:p>
        </p:txBody>
      </p:sp>
      <p:sp>
        <p:nvSpPr>
          <p:cNvPr id="45" name="Rectangle 42"/>
          <p:cNvSpPr>
            <a:spLocks noChangeArrowheads="1"/>
          </p:cNvSpPr>
          <p:nvPr/>
        </p:nvSpPr>
        <p:spPr bwMode="auto">
          <a:xfrm>
            <a:off x="4153694" y="4474369"/>
            <a:ext cx="262892"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dirty="0">
                <a:ln>
                  <a:noFill/>
                </a:ln>
                <a:solidFill>
                  <a:srgbClr val="000000"/>
                </a:solidFill>
                <a:effectLst>
                  <a:glow rad="50800">
                    <a:schemeClr val="bg1">
                      <a:alpha val="67000"/>
                    </a:schemeClr>
                  </a:glow>
                </a:effectLst>
                <a:latin typeface="+mj-lt"/>
              </a:rPr>
              <a:t>GABON</a:t>
            </a:r>
            <a:endParaRPr kumimoji="0" lang="en-US" altLang="en-US" sz="550" b="1" i="0" u="none" strike="noStrike" cap="none" normalizeH="0" baseline="0" dirty="0">
              <a:ln>
                <a:noFill/>
              </a:ln>
              <a:solidFill>
                <a:schemeClr val="tx1"/>
              </a:solidFill>
              <a:effectLst>
                <a:glow rad="50800">
                  <a:schemeClr val="bg1">
                    <a:alpha val="67000"/>
                  </a:schemeClr>
                </a:glow>
              </a:effectLst>
              <a:latin typeface="+mj-lt"/>
            </a:endParaRPr>
          </a:p>
        </p:txBody>
      </p:sp>
      <p:sp>
        <p:nvSpPr>
          <p:cNvPr id="46" name="Rectangle 43"/>
          <p:cNvSpPr>
            <a:spLocks noChangeArrowheads="1"/>
          </p:cNvSpPr>
          <p:nvPr/>
        </p:nvSpPr>
        <p:spPr bwMode="auto">
          <a:xfrm>
            <a:off x="4163219" y="4156869"/>
            <a:ext cx="419987"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dirty="0">
                <a:ln>
                  <a:noFill/>
                </a:ln>
                <a:solidFill>
                  <a:srgbClr val="000000"/>
                </a:solidFill>
                <a:effectLst>
                  <a:glow rad="50800">
                    <a:schemeClr val="bg1">
                      <a:alpha val="67000"/>
                    </a:schemeClr>
                  </a:glow>
                </a:effectLst>
                <a:latin typeface="+mj-lt"/>
              </a:rPr>
              <a:t>CAMEROON</a:t>
            </a:r>
            <a:endParaRPr kumimoji="0" lang="en-US" altLang="en-US" sz="550" b="1" i="0" u="none" strike="noStrike" cap="none" normalizeH="0" baseline="0" dirty="0">
              <a:ln>
                <a:noFill/>
              </a:ln>
              <a:solidFill>
                <a:schemeClr val="tx1"/>
              </a:solidFill>
              <a:effectLst>
                <a:glow rad="50800">
                  <a:schemeClr val="bg1">
                    <a:alpha val="67000"/>
                  </a:schemeClr>
                </a:glow>
              </a:effectLst>
              <a:latin typeface="+mj-lt"/>
            </a:endParaRPr>
          </a:p>
        </p:txBody>
      </p:sp>
      <p:sp>
        <p:nvSpPr>
          <p:cNvPr id="47" name="Rectangle 44"/>
          <p:cNvSpPr>
            <a:spLocks noChangeArrowheads="1"/>
          </p:cNvSpPr>
          <p:nvPr/>
        </p:nvSpPr>
        <p:spPr bwMode="auto">
          <a:xfrm>
            <a:off x="4347599" y="4412458"/>
            <a:ext cx="24205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a:ln>
                  <a:noFill/>
                </a:ln>
                <a:solidFill>
                  <a:srgbClr val="000000"/>
                </a:solidFill>
                <a:effectLst>
                  <a:glow rad="50800">
                    <a:schemeClr val="bg1">
                      <a:alpha val="67000"/>
                    </a:schemeClr>
                  </a:glow>
                </a:effectLst>
                <a:latin typeface="+mj-lt"/>
              </a:rPr>
              <a:t>REP.</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a:ln>
                  <a:noFill/>
                </a:ln>
                <a:solidFill>
                  <a:srgbClr val="000000"/>
                </a:solidFill>
                <a:effectLst>
                  <a:glow rad="50800">
                    <a:schemeClr val="bg1">
                      <a:alpha val="67000"/>
                    </a:schemeClr>
                  </a:glow>
                </a:effectLst>
                <a:latin typeface="+mj-lt"/>
              </a:rPr>
              <a:t>OF</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a:ln>
                  <a:noFill/>
                </a:ln>
                <a:solidFill>
                  <a:srgbClr val="000000"/>
                </a:solidFill>
                <a:effectLst>
                  <a:glow rad="50800">
                    <a:schemeClr val="bg1">
                      <a:alpha val="67000"/>
                    </a:schemeClr>
                  </a:glow>
                </a:effectLst>
                <a:latin typeface="+mj-lt"/>
              </a:rPr>
              <a:t>CONGO</a:t>
            </a:r>
            <a:endParaRPr kumimoji="0" lang="en-US" altLang="en-US" sz="500" b="1" i="0" u="none" strike="noStrike" cap="none" normalizeH="0" baseline="0" dirty="0">
              <a:ln>
                <a:noFill/>
              </a:ln>
              <a:solidFill>
                <a:schemeClr val="tx1"/>
              </a:solidFill>
              <a:effectLst>
                <a:glow rad="50800">
                  <a:schemeClr val="bg1">
                    <a:alpha val="67000"/>
                  </a:schemeClr>
                </a:glow>
              </a:effectLst>
              <a:latin typeface="+mj-lt"/>
            </a:endParaRPr>
          </a:p>
        </p:txBody>
      </p:sp>
      <p:sp>
        <p:nvSpPr>
          <p:cNvPr id="50" name="Rectangle 47"/>
          <p:cNvSpPr>
            <a:spLocks noChangeArrowheads="1"/>
          </p:cNvSpPr>
          <p:nvPr/>
        </p:nvSpPr>
        <p:spPr bwMode="auto">
          <a:xfrm>
            <a:off x="4737894" y="4344194"/>
            <a:ext cx="41678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50800">
                    <a:schemeClr val="bg1">
                      <a:alpha val="67000"/>
                    </a:schemeClr>
                  </a:glow>
                </a:effectLst>
                <a:latin typeface="+mj-lt"/>
              </a:rPr>
              <a:t>DEM. REP.</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50800">
                    <a:schemeClr val="bg1">
                      <a:alpha val="67000"/>
                    </a:schemeClr>
                  </a:glow>
                </a:effectLst>
                <a:latin typeface="+mj-lt"/>
              </a:rPr>
              <a:t>OF CONGO</a:t>
            </a:r>
            <a:endParaRPr kumimoji="0" lang="en-US" altLang="en-US" sz="600" b="1" i="0" u="none" strike="noStrike" cap="none" normalizeH="0" baseline="0" dirty="0">
              <a:ln>
                <a:noFill/>
              </a:ln>
              <a:solidFill>
                <a:schemeClr val="tx1"/>
              </a:solidFill>
              <a:effectLst>
                <a:glow rad="50800">
                  <a:schemeClr val="bg1">
                    <a:alpha val="67000"/>
                  </a:schemeClr>
                </a:glow>
              </a:effectLst>
              <a:latin typeface="+mj-lt"/>
            </a:endParaRPr>
          </a:p>
        </p:txBody>
      </p:sp>
      <p:sp>
        <p:nvSpPr>
          <p:cNvPr id="52" name="Rectangle 49"/>
          <p:cNvSpPr>
            <a:spLocks noChangeArrowheads="1"/>
          </p:cNvSpPr>
          <p:nvPr/>
        </p:nvSpPr>
        <p:spPr bwMode="auto">
          <a:xfrm>
            <a:off x="4475956" y="5088732"/>
            <a:ext cx="33342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50800">
                    <a:schemeClr val="bg1">
                      <a:alpha val="67000"/>
                    </a:schemeClr>
                  </a:glow>
                </a:effectLst>
                <a:latin typeface="+mj-lt"/>
              </a:rPr>
              <a:t>ANGOLA</a:t>
            </a:r>
            <a:endParaRPr kumimoji="0" lang="en-US" altLang="en-US" sz="600" b="1" i="0" u="none" strike="noStrike" cap="none" normalizeH="0" baseline="0" dirty="0">
              <a:ln>
                <a:noFill/>
              </a:ln>
              <a:solidFill>
                <a:schemeClr val="tx1"/>
              </a:solidFill>
              <a:effectLst>
                <a:glow rad="50800">
                  <a:schemeClr val="bg1">
                    <a:alpha val="67000"/>
                  </a:schemeClr>
                </a:glow>
              </a:effectLst>
              <a:latin typeface="+mj-lt"/>
            </a:endParaRPr>
          </a:p>
        </p:txBody>
      </p:sp>
      <p:sp>
        <p:nvSpPr>
          <p:cNvPr id="53" name="Rectangle 50"/>
          <p:cNvSpPr>
            <a:spLocks noChangeArrowheads="1"/>
          </p:cNvSpPr>
          <p:nvPr/>
        </p:nvSpPr>
        <p:spPr bwMode="auto">
          <a:xfrm>
            <a:off x="4437255" y="5428959"/>
            <a:ext cx="33021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50800">
                    <a:schemeClr val="bg1">
                      <a:alpha val="67000"/>
                    </a:schemeClr>
                  </a:glow>
                </a:effectLst>
                <a:latin typeface="+mj-lt"/>
              </a:rPr>
              <a:t>NAMIBIA</a:t>
            </a:r>
            <a:endParaRPr kumimoji="0" lang="en-US" altLang="en-US" sz="600" b="1" i="0" u="none" strike="noStrike" cap="none" normalizeH="0" baseline="0" dirty="0">
              <a:ln>
                <a:noFill/>
              </a:ln>
              <a:solidFill>
                <a:schemeClr val="tx1"/>
              </a:solidFill>
              <a:effectLst>
                <a:glow rad="50800">
                  <a:schemeClr val="bg1">
                    <a:alpha val="67000"/>
                  </a:schemeClr>
                </a:glow>
              </a:effectLst>
              <a:latin typeface="+mj-lt"/>
            </a:endParaRPr>
          </a:p>
        </p:txBody>
      </p:sp>
      <p:sp>
        <p:nvSpPr>
          <p:cNvPr id="54" name="Rectangle 51"/>
          <p:cNvSpPr>
            <a:spLocks noChangeArrowheads="1"/>
          </p:cNvSpPr>
          <p:nvPr/>
        </p:nvSpPr>
        <p:spPr bwMode="auto">
          <a:xfrm>
            <a:off x="4934744" y="5172869"/>
            <a:ext cx="2997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50800">
                    <a:schemeClr val="bg1">
                      <a:alpha val="67000"/>
                    </a:schemeClr>
                  </a:glow>
                </a:effectLst>
                <a:latin typeface="+mj-lt"/>
              </a:rPr>
              <a:t>ZAMBIA</a:t>
            </a:r>
            <a:endParaRPr kumimoji="0" lang="en-US" altLang="en-US" sz="600" b="1" i="0" u="none" strike="noStrike" cap="none" normalizeH="0" baseline="0" dirty="0">
              <a:ln>
                <a:noFill/>
              </a:ln>
              <a:solidFill>
                <a:schemeClr val="tx1"/>
              </a:solidFill>
              <a:effectLst>
                <a:glow rad="50800">
                  <a:schemeClr val="bg1">
                    <a:alpha val="67000"/>
                  </a:schemeClr>
                </a:glow>
              </a:effectLst>
              <a:latin typeface="+mj-lt"/>
            </a:endParaRPr>
          </a:p>
        </p:txBody>
      </p:sp>
      <p:sp>
        <p:nvSpPr>
          <p:cNvPr id="55" name="Rectangle 52"/>
          <p:cNvSpPr>
            <a:spLocks noChangeArrowheads="1"/>
          </p:cNvSpPr>
          <p:nvPr/>
        </p:nvSpPr>
        <p:spPr bwMode="auto">
          <a:xfrm>
            <a:off x="5353844" y="5106194"/>
            <a:ext cx="291747"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a:ln>
                  <a:noFill/>
                </a:ln>
                <a:solidFill>
                  <a:srgbClr val="000000"/>
                </a:solidFill>
                <a:effectLst>
                  <a:glow rad="50800">
                    <a:schemeClr val="bg1">
                      <a:alpha val="67000"/>
                    </a:schemeClr>
                  </a:glow>
                </a:effectLst>
                <a:latin typeface="+mj-lt"/>
              </a:rPr>
              <a:t>MALAWI</a:t>
            </a:r>
            <a:endParaRPr kumimoji="0" lang="en-US" altLang="en-US" sz="550" b="1" i="0" u="none" strike="noStrike" cap="none" normalizeH="0" baseline="0">
              <a:ln>
                <a:noFill/>
              </a:ln>
              <a:solidFill>
                <a:schemeClr val="tx1"/>
              </a:solidFill>
              <a:effectLst>
                <a:glow rad="50800">
                  <a:schemeClr val="bg1">
                    <a:alpha val="67000"/>
                  </a:schemeClr>
                </a:glow>
              </a:effectLst>
              <a:latin typeface="+mj-lt"/>
            </a:endParaRPr>
          </a:p>
        </p:txBody>
      </p:sp>
      <p:sp>
        <p:nvSpPr>
          <p:cNvPr id="56" name="Rectangle 53"/>
          <p:cNvSpPr>
            <a:spLocks noChangeArrowheads="1"/>
          </p:cNvSpPr>
          <p:nvPr/>
        </p:nvSpPr>
        <p:spPr bwMode="auto">
          <a:xfrm>
            <a:off x="4755357" y="5599907"/>
            <a:ext cx="416781"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a:ln>
                  <a:noFill/>
                </a:ln>
                <a:solidFill>
                  <a:srgbClr val="000000"/>
                </a:solidFill>
                <a:effectLst>
                  <a:glow rad="50800">
                    <a:schemeClr val="bg1">
                      <a:alpha val="67000"/>
                    </a:schemeClr>
                  </a:glow>
                </a:effectLst>
                <a:latin typeface="+mj-lt"/>
              </a:rPr>
              <a:t>BOTSWANA</a:t>
            </a:r>
            <a:endParaRPr kumimoji="0" lang="en-US" altLang="en-US" sz="550" b="1" i="0" u="none" strike="noStrike" cap="none" normalizeH="0" baseline="0">
              <a:ln>
                <a:noFill/>
              </a:ln>
              <a:solidFill>
                <a:schemeClr val="tx1"/>
              </a:solidFill>
              <a:effectLst>
                <a:glow rad="50800">
                  <a:schemeClr val="bg1">
                    <a:alpha val="67000"/>
                  </a:schemeClr>
                </a:glow>
              </a:effectLst>
              <a:latin typeface="+mj-lt"/>
            </a:endParaRPr>
          </a:p>
        </p:txBody>
      </p:sp>
      <p:sp>
        <p:nvSpPr>
          <p:cNvPr id="57" name="Rectangle 54"/>
          <p:cNvSpPr>
            <a:spLocks noChangeArrowheads="1"/>
          </p:cNvSpPr>
          <p:nvPr/>
        </p:nvSpPr>
        <p:spPr bwMode="auto">
          <a:xfrm>
            <a:off x="4784726" y="5952332"/>
            <a:ext cx="29174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50800">
                    <a:schemeClr val="bg1">
                      <a:alpha val="67000"/>
                    </a:schemeClr>
                  </a:glow>
                </a:effectLst>
                <a:latin typeface="+mj-lt"/>
              </a:rPr>
              <a:t>SOUTH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50800">
                    <a:schemeClr val="bg1">
                      <a:alpha val="67000"/>
                    </a:schemeClr>
                  </a:glow>
                </a:effectLst>
                <a:latin typeface="+mj-lt"/>
              </a:rPr>
              <a:t>AFRICA</a:t>
            </a:r>
            <a:endParaRPr kumimoji="0" lang="en-US" altLang="en-US" sz="600" b="1" i="0" u="none" strike="noStrike" cap="none" normalizeH="0" baseline="0" dirty="0">
              <a:ln>
                <a:noFill/>
              </a:ln>
              <a:solidFill>
                <a:schemeClr val="tx1"/>
              </a:solidFill>
              <a:effectLst>
                <a:glow rad="50800">
                  <a:schemeClr val="bg1">
                    <a:alpha val="67000"/>
                  </a:schemeClr>
                </a:glow>
              </a:effectLst>
              <a:latin typeface="+mj-lt"/>
            </a:endParaRPr>
          </a:p>
        </p:txBody>
      </p:sp>
      <p:sp>
        <p:nvSpPr>
          <p:cNvPr id="59" name="Rectangle 56"/>
          <p:cNvSpPr>
            <a:spLocks noChangeArrowheads="1"/>
          </p:cNvSpPr>
          <p:nvPr/>
        </p:nvSpPr>
        <p:spPr bwMode="auto">
          <a:xfrm>
            <a:off x="5350669" y="6088857"/>
            <a:ext cx="339837"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dirty="0">
                <a:ln>
                  <a:noFill/>
                </a:ln>
                <a:solidFill>
                  <a:srgbClr val="000000"/>
                </a:solidFill>
                <a:effectLst>
                  <a:glow rad="50800">
                    <a:schemeClr val="bg1">
                      <a:alpha val="67000"/>
                    </a:schemeClr>
                  </a:glow>
                </a:effectLst>
                <a:latin typeface="+mj-lt"/>
              </a:rPr>
              <a:t>LESOTHO</a:t>
            </a:r>
            <a:endParaRPr kumimoji="0" lang="en-US" altLang="en-US" sz="550" b="1" i="0" u="none" strike="noStrike" cap="none" normalizeH="0" baseline="0" dirty="0">
              <a:ln>
                <a:noFill/>
              </a:ln>
              <a:solidFill>
                <a:schemeClr val="tx1"/>
              </a:solidFill>
              <a:effectLst>
                <a:glow rad="50800">
                  <a:schemeClr val="bg1">
                    <a:alpha val="67000"/>
                  </a:schemeClr>
                </a:glow>
              </a:effectLst>
              <a:latin typeface="+mj-lt"/>
            </a:endParaRPr>
          </a:p>
        </p:txBody>
      </p:sp>
      <p:sp>
        <p:nvSpPr>
          <p:cNvPr id="60" name="Rectangle 57"/>
          <p:cNvSpPr>
            <a:spLocks noChangeArrowheads="1"/>
          </p:cNvSpPr>
          <p:nvPr/>
        </p:nvSpPr>
        <p:spPr bwMode="auto">
          <a:xfrm>
            <a:off x="5066507" y="5423694"/>
            <a:ext cx="389530"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a:ln>
                  <a:noFill/>
                </a:ln>
                <a:solidFill>
                  <a:srgbClr val="000000"/>
                </a:solidFill>
                <a:effectLst>
                  <a:glow rad="50800">
                    <a:schemeClr val="bg1">
                      <a:alpha val="67000"/>
                    </a:schemeClr>
                  </a:glow>
                </a:effectLst>
                <a:latin typeface="+mj-lt"/>
              </a:rPr>
              <a:t>ZIMBABWE</a:t>
            </a:r>
            <a:endParaRPr kumimoji="0" lang="en-US" altLang="en-US" sz="550" b="1" i="0" u="none" strike="noStrike" cap="none" normalizeH="0" baseline="0">
              <a:ln>
                <a:noFill/>
              </a:ln>
              <a:solidFill>
                <a:schemeClr val="tx1"/>
              </a:solidFill>
              <a:effectLst>
                <a:glow rad="50800">
                  <a:schemeClr val="bg1">
                    <a:alpha val="67000"/>
                  </a:schemeClr>
                </a:glow>
              </a:effectLst>
              <a:latin typeface="+mj-lt"/>
            </a:endParaRPr>
          </a:p>
        </p:txBody>
      </p:sp>
      <p:sp>
        <p:nvSpPr>
          <p:cNvPr id="61" name="Rectangle 58"/>
          <p:cNvSpPr>
            <a:spLocks noChangeArrowheads="1"/>
          </p:cNvSpPr>
          <p:nvPr/>
        </p:nvSpPr>
        <p:spPr bwMode="auto">
          <a:xfrm>
            <a:off x="3637425" y="4509002"/>
            <a:ext cx="413575"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dirty="0">
                <a:ln>
                  <a:noFill/>
                </a:ln>
                <a:solidFill>
                  <a:srgbClr val="000000"/>
                </a:solidFill>
                <a:effectLst>
                  <a:glow rad="50800">
                    <a:schemeClr val="bg1">
                      <a:alpha val="67000"/>
                    </a:schemeClr>
                  </a:glow>
                </a:effectLst>
                <a:latin typeface="+mj-lt"/>
              </a:rPr>
              <a:t>EQ. GUINEA</a:t>
            </a:r>
            <a:endParaRPr kumimoji="0" lang="en-US" altLang="en-US" sz="550" b="1" i="0" u="none" strike="noStrike" cap="none" normalizeH="0" baseline="0" dirty="0">
              <a:ln>
                <a:noFill/>
              </a:ln>
              <a:solidFill>
                <a:schemeClr val="tx1"/>
              </a:solidFill>
              <a:effectLst>
                <a:glow rad="50800">
                  <a:schemeClr val="bg1">
                    <a:alpha val="67000"/>
                  </a:schemeClr>
                </a:glow>
              </a:effectLst>
              <a:latin typeface="+mj-lt"/>
            </a:endParaRPr>
          </a:p>
        </p:txBody>
      </p:sp>
      <p:sp>
        <p:nvSpPr>
          <p:cNvPr id="62" name="Rectangle 59"/>
          <p:cNvSpPr>
            <a:spLocks noChangeArrowheads="1"/>
          </p:cNvSpPr>
          <p:nvPr/>
        </p:nvSpPr>
        <p:spPr bwMode="auto">
          <a:xfrm>
            <a:off x="3153006" y="4328319"/>
            <a:ext cx="796693"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30" b="1" i="0" u="none" strike="noStrike" cap="none" normalizeH="0" baseline="0" dirty="0">
                <a:ln>
                  <a:noFill/>
                </a:ln>
                <a:solidFill>
                  <a:srgbClr val="000000"/>
                </a:solidFill>
                <a:effectLst>
                  <a:glow rad="50800">
                    <a:schemeClr val="bg1">
                      <a:alpha val="67000"/>
                    </a:schemeClr>
                  </a:glow>
                </a:effectLst>
                <a:latin typeface="+mj-lt"/>
              </a:rPr>
              <a:t>SAO TOME &amp; PRINCIPE</a:t>
            </a:r>
            <a:endParaRPr kumimoji="0" lang="en-US" altLang="en-US" sz="530" b="1" i="0" u="none" strike="noStrike" cap="none" normalizeH="0" baseline="0" dirty="0">
              <a:ln>
                <a:noFill/>
              </a:ln>
              <a:solidFill>
                <a:schemeClr val="tx1"/>
              </a:solidFill>
              <a:effectLst>
                <a:glow rad="50800">
                  <a:schemeClr val="bg1">
                    <a:alpha val="67000"/>
                  </a:schemeClr>
                </a:glow>
              </a:effectLst>
              <a:latin typeface="+mj-lt"/>
            </a:endParaRPr>
          </a:p>
        </p:txBody>
      </p:sp>
      <p:sp>
        <p:nvSpPr>
          <p:cNvPr id="63" name="Rectangle 60"/>
          <p:cNvSpPr>
            <a:spLocks noChangeArrowheads="1"/>
          </p:cNvSpPr>
          <p:nvPr/>
        </p:nvSpPr>
        <p:spPr bwMode="auto">
          <a:xfrm>
            <a:off x="5109369" y="3026569"/>
            <a:ext cx="25968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50800">
                    <a:schemeClr val="bg1">
                      <a:alpha val="67000"/>
                    </a:schemeClr>
                  </a:glow>
                </a:effectLst>
                <a:latin typeface="+mj-lt"/>
              </a:rPr>
              <a:t>EGYPT</a:t>
            </a:r>
            <a:endParaRPr kumimoji="0" lang="en-US" altLang="en-US" sz="600" b="1" i="0" u="none" strike="noStrike" cap="none" normalizeH="0" baseline="0" dirty="0">
              <a:ln>
                <a:noFill/>
              </a:ln>
              <a:solidFill>
                <a:schemeClr val="tx1"/>
              </a:solidFill>
              <a:effectLst>
                <a:glow rad="50800">
                  <a:schemeClr val="bg1">
                    <a:alpha val="67000"/>
                  </a:schemeClr>
                </a:glow>
              </a:effectLst>
              <a:latin typeface="+mj-lt"/>
            </a:endParaRPr>
          </a:p>
        </p:txBody>
      </p:sp>
      <p:sp>
        <p:nvSpPr>
          <p:cNvPr id="64" name="Rectangle 61"/>
          <p:cNvSpPr>
            <a:spLocks noChangeArrowheads="1"/>
          </p:cNvSpPr>
          <p:nvPr/>
        </p:nvSpPr>
        <p:spPr bwMode="auto">
          <a:xfrm>
            <a:off x="5585619" y="3939382"/>
            <a:ext cx="36227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a:ln>
                  <a:noFill/>
                </a:ln>
                <a:solidFill>
                  <a:srgbClr val="000000"/>
                </a:solidFill>
                <a:effectLst>
                  <a:glow rad="50800">
                    <a:schemeClr val="bg1">
                      <a:alpha val="67000"/>
                    </a:schemeClr>
                  </a:glow>
                </a:effectLst>
                <a:latin typeface="+mj-lt"/>
              </a:rPr>
              <a:t>ETHIOPIA</a:t>
            </a:r>
            <a:endParaRPr kumimoji="0" lang="en-US" altLang="en-US" sz="600" b="1" i="0" u="none" strike="noStrike" cap="none" normalizeH="0" baseline="0">
              <a:ln>
                <a:noFill/>
              </a:ln>
              <a:solidFill>
                <a:schemeClr val="tx1"/>
              </a:solidFill>
              <a:effectLst>
                <a:glow rad="50800">
                  <a:schemeClr val="bg1">
                    <a:alpha val="67000"/>
                  </a:schemeClr>
                </a:glow>
              </a:effectLst>
              <a:latin typeface="+mj-lt"/>
            </a:endParaRPr>
          </a:p>
        </p:txBody>
      </p:sp>
      <p:sp>
        <p:nvSpPr>
          <p:cNvPr id="65" name="Rectangle 62"/>
          <p:cNvSpPr>
            <a:spLocks noChangeArrowheads="1"/>
          </p:cNvSpPr>
          <p:nvPr/>
        </p:nvSpPr>
        <p:spPr bwMode="auto">
          <a:xfrm>
            <a:off x="5918994" y="4269582"/>
            <a:ext cx="35426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50800">
                    <a:schemeClr val="bg1">
                      <a:alpha val="67000"/>
                    </a:schemeClr>
                  </a:glow>
                </a:effectLst>
                <a:latin typeface="+mj-lt"/>
              </a:rPr>
              <a:t>SOMALIA</a:t>
            </a:r>
            <a:endParaRPr kumimoji="0" lang="en-US" altLang="en-US" sz="600" b="1" i="0" u="none" strike="noStrike" cap="none" normalizeH="0" baseline="0" dirty="0">
              <a:ln>
                <a:noFill/>
              </a:ln>
              <a:solidFill>
                <a:schemeClr val="tx1"/>
              </a:solidFill>
              <a:effectLst>
                <a:glow rad="50800">
                  <a:schemeClr val="bg1">
                    <a:alpha val="67000"/>
                  </a:schemeClr>
                </a:glow>
              </a:effectLst>
              <a:latin typeface="+mj-lt"/>
            </a:endParaRPr>
          </a:p>
        </p:txBody>
      </p:sp>
      <p:sp>
        <p:nvSpPr>
          <p:cNvPr id="66" name="Rectangle 63"/>
          <p:cNvSpPr>
            <a:spLocks noChangeArrowheads="1"/>
          </p:cNvSpPr>
          <p:nvPr/>
        </p:nvSpPr>
        <p:spPr bwMode="auto">
          <a:xfrm>
            <a:off x="5337175" y="4769644"/>
            <a:ext cx="39433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50800">
                    <a:schemeClr val="bg1">
                      <a:alpha val="67000"/>
                    </a:schemeClr>
                  </a:glow>
                </a:effectLst>
                <a:latin typeface="+mj-lt"/>
              </a:rPr>
              <a:t>TANZANIA</a:t>
            </a:r>
            <a:endParaRPr kumimoji="0" lang="en-US" altLang="en-US" sz="600" b="1" i="0" u="none" strike="noStrike" cap="none" normalizeH="0" baseline="0" dirty="0">
              <a:ln>
                <a:noFill/>
              </a:ln>
              <a:solidFill>
                <a:schemeClr val="tx1"/>
              </a:solidFill>
              <a:effectLst>
                <a:glow rad="50800">
                  <a:schemeClr val="bg1">
                    <a:alpha val="67000"/>
                  </a:schemeClr>
                </a:glow>
              </a:effectLst>
              <a:latin typeface="+mj-lt"/>
            </a:endParaRPr>
          </a:p>
        </p:txBody>
      </p:sp>
      <p:sp>
        <p:nvSpPr>
          <p:cNvPr id="67" name="Rectangle 64"/>
          <p:cNvSpPr>
            <a:spLocks noChangeArrowheads="1"/>
          </p:cNvSpPr>
          <p:nvPr/>
        </p:nvSpPr>
        <p:spPr bwMode="auto">
          <a:xfrm>
            <a:off x="4877594" y="4682332"/>
            <a:ext cx="327013"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dirty="0">
                <a:ln>
                  <a:noFill/>
                </a:ln>
                <a:solidFill>
                  <a:srgbClr val="000000"/>
                </a:solidFill>
                <a:effectLst>
                  <a:glow rad="50800">
                    <a:schemeClr val="bg1">
                      <a:alpha val="67000"/>
                    </a:schemeClr>
                  </a:glow>
                </a:effectLst>
                <a:latin typeface="+mj-lt"/>
              </a:rPr>
              <a:t>BURUNDI</a:t>
            </a:r>
            <a:endParaRPr kumimoji="0" lang="en-US" altLang="en-US" sz="550" b="1" i="0" u="none" strike="noStrike" cap="none" normalizeH="0" baseline="0" dirty="0">
              <a:ln>
                <a:noFill/>
              </a:ln>
              <a:solidFill>
                <a:schemeClr val="tx1"/>
              </a:solidFill>
              <a:effectLst>
                <a:glow rad="50800">
                  <a:schemeClr val="bg1">
                    <a:alpha val="67000"/>
                  </a:schemeClr>
                </a:glow>
              </a:effectLst>
              <a:latin typeface="+mj-lt"/>
            </a:endParaRPr>
          </a:p>
        </p:txBody>
      </p:sp>
      <p:sp>
        <p:nvSpPr>
          <p:cNvPr id="68" name="Rectangle 65"/>
          <p:cNvSpPr>
            <a:spLocks noChangeArrowheads="1"/>
          </p:cNvSpPr>
          <p:nvPr/>
        </p:nvSpPr>
        <p:spPr bwMode="auto">
          <a:xfrm>
            <a:off x="4856957" y="4587082"/>
            <a:ext cx="323807"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dirty="0">
                <a:ln>
                  <a:noFill/>
                </a:ln>
                <a:solidFill>
                  <a:srgbClr val="000000"/>
                </a:solidFill>
                <a:effectLst>
                  <a:glow rad="50800">
                    <a:schemeClr val="bg1">
                      <a:alpha val="67000"/>
                    </a:schemeClr>
                  </a:glow>
                </a:effectLst>
                <a:latin typeface="+mj-lt"/>
              </a:rPr>
              <a:t>RWANDA</a:t>
            </a:r>
            <a:endParaRPr kumimoji="0" lang="en-US" altLang="en-US" sz="550" b="1" i="0" u="none" strike="noStrike" cap="none" normalizeH="0" baseline="0" dirty="0">
              <a:ln>
                <a:noFill/>
              </a:ln>
              <a:solidFill>
                <a:schemeClr val="tx1"/>
              </a:solidFill>
              <a:effectLst>
                <a:glow rad="50800">
                  <a:schemeClr val="bg1">
                    <a:alpha val="67000"/>
                  </a:schemeClr>
                </a:glow>
              </a:effectLst>
              <a:latin typeface="+mj-lt"/>
            </a:endParaRPr>
          </a:p>
        </p:txBody>
      </p:sp>
      <p:sp>
        <p:nvSpPr>
          <p:cNvPr id="69" name="Rectangle 66"/>
          <p:cNvSpPr>
            <a:spLocks noChangeArrowheads="1"/>
          </p:cNvSpPr>
          <p:nvPr/>
        </p:nvSpPr>
        <p:spPr bwMode="auto">
          <a:xfrm>
            <a:off x="5577682" y="4399757"/>
            <a:ext cx="27090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50800">
                    <a:schemeClr val="bg1">
                      <a:alpha val="67000"/>
                    </a:schemeClr>
                  </a:glow>
                </a:effectLst>
                <a:latin typeface="+mj-lt"/>
              </a:rPr>
              <a:t>KENYA</a:t>
            </a:r>
            <a:endParaRPr kumimoji="0" lang="en-US" altLang="en-US" sz="600" b="1" i="0" u="none" strike="noStrike" cap="none" normalizeH="0" baseline="0" dirty="0">
              <a:ln>
                <a:noFill/>
              </a:ln>
              <a:solidFill>
                <a:schemeClr val="tx1"/>
              </a:solidFill>
              <a:effectLst>
                <a:glow rad="50800">
                  <a:schemeClr val="bg1">
                    <a:alpha val="67000"/>
                  </a:schemeClr>
                </a:glow>
              </a:effectLst>
              <a:latin typeface="+mj-lt"/>
            </a:endParaRPr>
          </a:p>
        </p:txBody>
      </p:sp>
      <p:sp>
        <p:nvSpPr>
          <p:cNvPr id="70" name="Rectangle 67"/>
          <p:cNvSpPr>
            <a:spLocks noChangeArrowheads="1"/>
          </p:cNvSpPr>
          <p:nvPr/>
        </p:nvSpPr>
        <p:spPr bwMode="auto">
          <a:xfrm>
            <a:off x="5645944" y="3579019"/>
            <a:ext cx="309380"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dirty="0">
                <a:ln>
                  <a:noFill/>
                </a:ln>
                <a:solidFill>
                  <a:srgbClr val="000000"/>
                </a:solidFill>
                <a:effectLst>
                  <a:glow rad="50800">
                    <a:schemeClr val="bg1">
                      <a:alpha val="67000"/>
                    </a:schemeClr>
                  </a:glow>
                </a:effectLst>
                <a:latin typeface="+mj-lt"/>
              </a:rPr>
              <a:t>ERITREA</a:t>
            </a:r>
            <a:endParaRPr kumimoji="0" lang="en-US" altLang="en-US" sz="550" b="1" i="0" u="none" strike="noStrike" cap="none" normalizeH="0" baseline="0" dirty="0">
              <a:ln>
                <a:noFill/>
              </a:ln>
              <a:solidFill>
                <a:schemeClr val="tx1"/>
              </a:solidFill>
              <a:effectLst>
                <a:glow rad="50800">
                  <a:schemeClr val="bg1">
                    <a:alpha val="67000"/>
                  </a:schemeClr>
                </a:glow>
              </a:effectLst>
              <a:latin typeface="+mj-lt"/>
            </a:endParaRPr>
          </a:p>
        </p:txBody>
      </p:sp>
      <p:sp>
        <p:nvSpPr>
          <p:cNvPr id="71" name="Rectangle 68"/>
          <p:cNvSpPr>
            <a:spLocks noChangeArrowheads="1"/>
          </p:cNvSpPr>
          <p:nvPr/>
        </p:nvSpPr>
        <p:spPr bwMode="auto">
          <a:xfrm>
            <a:off x="5953919" y="3767932"/>
            <a:ext cx="328616"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a:ln>
                  <a:noFill/>
                </a:ln>
                <a:solidFill>
                  <a:srgbClr val="000000"/>
                </a:solidFill>
                <a:effectLst>
                  <a:glow rad="50800">
                    <a:schemeClr val="bg1">
                      <a:alpha val="67000"/>
                    </a:schemeClr>
                  </a:glow>
                </a:effectLst>
                <a:latin typeface="+mj-lt"/>
              </a:rPr>
              <a:t>DJIBOUTI</a:t>
            </a:r>
            <a:endParaRPr kumimoji="0" lang="en-US" altLang="en-US" sz="550" b="1" i="0" u="none" strike="noStrike" cap="none" normalizeH="0" baseline="0">
              <a:ln>
                <a:noFill/>
              </a:ln>
              <a:solidFill>
                <a:schemeClr val="tx1"/>
              </a:solidFill>
              <a:effectLst>
                <a:glow rad="50800">
                  <a:schemeClr val="bg1">
                    <a:alpha val="67000"/>
                  </a:schemeClr>
                </a:glow>
              </a:effectLst>
              <a:latin typeface="+mj-lt"/>
            </a:endParaRPr>
          </a:p>
        </p:txBody>
      </p:sp>
      <p:sp>
        <p:nvSpPr>
          <p:cNvPr id="72" name="Rectangle 69"/>
          <p:cNvSpPr>
            <a:spLocks noChangeArrowheads="1"/>
          </p:cNvSpPr>
          <p:nvPr/>
        </p:nvSpPr>
        <p:spPr bwMode="auto">
          <a:xfrm>
            <a:off x="5401467" y="5240338"/>
            <a:ext cx="5338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glow rad="50800">
                    <a:schemeClr val="bg1">
                      <a:alpha val="67000"/>
                    </a:schemeClr>
                  </a:glow>
                </a:effectLst>
                <a:latin typeface="+mj-lt"/>
              </a:rPr>
              <a:t>MOZAMBIQUE</a:t>
            </a:r>
            <a:endParaRPr kumimoji="0" lang="en-US" altLang="en-US" sz="600" b="1" i="0" u="none" strike="noStrike" cap="none" normalizeH="0" baseline="0" dirty="0">
              <a:ln>
                <a:noFill/>
              </a:ln>
              <a:solidFill>
                <a:schemeClr val="tx1"/>
              </a:solidFill>
              <a:effectLst>
                <a:glow rad="50800">
                  <a:schemeClr val="bg1">
                    <a:alpha val="67000"/>
                  </a:schemeClr>
                </a:glow>
              </a:effectLst>
              <a:latin typeface="+mj-lt"/>
            </a:endParaRPr>
          </a:p>
        </p:txBody>
      </p:sp>
      <p:sp>
        <p:nvSpPr>
          <p:cNvPr id="73" name="Rectangle 70"/>
          <p:cNvSpPr>
            <a:spLocks noChangeArrowheads="1"/>
          </p:cNvSpPr>
          <p:nvPr/>
        </p:nvSpPr>
        <p:spPr bwMode="auto">
          <a:xfrm>
            <a:off x="5798555" y="5509127"/>
            <a:ext cx="519373"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dirty="0">
                <a:ln>
                  <a:noFill/>
                </a:ln>
                <a:solidFill>
                  <a:srgbClr val="000000"/>
                </a:solidFill>
                <a:effectLst>
                  <a:glow rad="50800">
                    <a:schemeClr val="bg1">
                      <a:alpha val="67000"/>
                    </a:schemeClr>
                  </a:glow>
                </a:effectLst>
                <a:latin typeface="+mj-lt"/>
              </a:rPr>
              <a:t>MADAGASCAR</a:t>
            </a:r>
            <a:endParaRPr kumimoji="0" lang="en-US" altLang="en-US" sz="550" b="1" i="0" u="none" strike="noStrike" cap="none" normalizeH="0" baseline="0" dirty="0">
              <a:ln>
                <a:noFill/>
              </a:ln>
              <a:solidFill>
                <a:schemeClr val="tx1"/>
              </a:solidFill>
              <a:effectLst>
                <a:glow rad="50800">
                  <a:schemeClr val="bg1">
                    <a:alpha val="67000"/>
                  </a:schemeClr>
                </a:glow>
              </a:effectLst>
              <a:latin typeface="+mj-lt"/>
            </a:endParaRPr>
          </a:p>
        </p:txBody>
      </p:sp>
      <p:sp>
        <p:nvSpPr>
          <p:cNvPr id="74" name="Rectangle 71"/>
          <p:cNvSpPr>
            <a:spLocks noChangeArrowheads="1"/>
          </p:cNvSpPr>
          <p:nvPr/>
        </p:nvSpPr>
        <p:spPr bwMode="auto">
          <a:xfrm>
            <a:off x="3761582" y="3837782"/>
            <a:ext cx="219612"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a:ln>
                  <a:noFill/>
                </a:ln>
                <a:solidFill>
                  <a:srgbClr val="000000"/>
                </a:solidFill>
                <a:effectLst>
                  <a:glow rad="50800">
                    <a:schemeClr val="bg1">
                      <a:alpha val="67000"/>
                    </a:schemeClr>
                  </a:glow>
                </a:effectLst>
                <a:latin typeface="+mj-lt"/>
              </a:rPr>
              <a:t>BENIN</a:t>
            </a:r>
            <a:endParaRPr kumimoji="0" lang="en-US" altLang="en-US" sz="550" b="1" i="0" u="none" strike="noStrike" cap="none" normalizeH="0" baseline="0">
              <a:ln>
                <a:noFill/>
              </a:ln>
              <a:solidFill>
                <a:schemeClr val="tx1"/>
              </a:solidFill>
              <a:effectLst>
                <a:glow rad="50800">
                  <a:schemeClr val="bg1">
                    <a:alpha val="67000"/>
                  </a:schemeClr>
                </a:glow>
              </a:effectLst>
              <a:latin typeface="+mj-lt"/>
            </a:endParaRPr>
          </a:p>
        </p:txBody>
      </p:sp>
      <p:sp>
        <p:nvSpPr>
          <p:cNvPr id="75" name="Rectangle 72"/>
          <p:cNvSpPr>
            <a:spLocks noChangeArrowheads="1"/>
          </p:cNvSpPr>
          <p:nvPr/>
        </p:nvSpPr>
        <p:spPr bwMode="auto">
          <a:xfrm>
            <a:off x="3666332" y="4201319"/>
            <a:ext cx="206788"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a:ln>
                  <a:noFill/>
                </a:ln>
                <a:solidFill>
                  <a:srgbClr val="000000"/>
                </a:solidFill>
                <a:effectLst>
                  <a:glow rad="50800">
                    <a:schemeClr val="bg1">
                      <a:alpha val="67000"/>
                    </a:schemeClr>
                  </a:glow>
                </a:effectLst>
                <a:latin typeface="+mj-lt"/>
              </a:rPr>
              <a:t>TOGO</a:t>
            </a:r>
            <a:endParaRPr kumimoji="0" lang="en-US" altLang="en-US" sz="550" b="1" i="0" u="none" strike="noStrike" cap="none" normalizeH="0" baseline="0">
              <a:ln>
                <a:noFill/>
              </a:ln>
              <a:solidFill>
                <a:schemeClr val="tx1"/>
              </a:solidFill>
              <a:effectLst>
                <a:glow rad="50800">
                  <a:schemeClr val="bg1">
                    <a:alpha val="67000"/>
                  </a:schemeClr>
                </a:glow>
              </a:effectLst>
              <a:latin typeface="+mj-lt"/>
            </a:endParaRPr>
          </a:p>
        </p:txBody>
      </p:sp>
      <p:sp>
        <p:nvSpPr>
          <p:cNvPr id="76" name="Rectangle 73"/>
          <p:cNvSpPr>
            <a:spLocks noChangeArrowheads="1"/>
          </p:cNvSpPr>
          <p:nvPr/>
        </p:nvSpPr>
        <p:spPr bwMode="auto">
          <a:xfrm>
            <a:off x="3507582" y="3921919"/>
            <a:ext cx="259686"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0" u="none" strike="noStrike" cap="none" normalizeH="0" baseline="0">
                <a:ln>
                  <a:noFill/>
                </a:ln>
                <a:solidFill>
                  <a:srgbClr val="000000"/>
                </a:solidFill>
                <a:effectLst>
                  <a:glow rad="50800">
                    <a:schemeClr val="bg1">
                      <a:alpha val="67000"/>
                    </a:schemeClr>
                  </a:glow>
                </a:effectLst>
                <a:latin typeface="+mj-lt"/>
              </a:rPr>
              <a:t>GHANA</a:t>
            </a:r>
            <a:endParaRPr kumimoji="0" lang="en-US" altLang="en-US" sz="550" b="1" i="0" u="none" strike="noStrike" cap="none" normalizeH="0" baseline="0">
              <a:ln>
                <a:noFill/>
              </a:ln>
              <a:solidFill>
                <a:schemeClr val="tx1"/>
              </a:solidFill>
              <a:effectLst>
                <a:glow rad="50800">
                  <a:schemeClr val="bg1">
                    <a:alpha val="67000"/>
                  </a:schemeClr>
                </a:glow>
              </a:effectLst>
              <a:latin typeface="+mj-lt"/>
            </a:endParaRPr>
          </a:p>
        </p:txBody>
      </p:sp>
      <p:sp>
        <p:nvSpPr>
          <p:cNvPr id="77" name="Line 74"/>
          <p:cNvSpPr>
            <a:spLocks noChangeShapeType="1"/>
          </p:cNvSpPr>
          <p:nvPr/>
        </p:nvSpPr>
        <p:spPr bwMode="auto">
          <a:xfrm flipV="1">
            <a:off x="2978944" y="3991769"/>
            <a:ext cx="106363" cy="9366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550" b="1">
              <a:effectLst>
                <a:glow rad="50800">
                  <a:schemeClr val="bg1">
                    <a:alpha val="67000"/>
                  </a:schemeClr>
                </a:glow>
              </a:effectLst>
              <a:latin typeface="+mj-lt"/>
            </a:endParaRPr>
          </a:p>
        </p:txBody>
      </p:sp>
      <p:sp>
        <p:nvSpPr>
          <p:cNvPr id="78" name="Line 75"/>
          <p:cNvSpPr>
            <a:spLocks noChangeShapeType="1"/>
          </p:cNvSpPr>
          <p:nvPr/>
        </p:nvSpPr>
        <p:spPr bwMode="auto">
          <a:xfrm flipV="1">
            <a:off x="2829719" y="3780632"/>
            <a:ext cx="111125" cy="8890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550" b="1">
              <a:effectLst>
                <a:glow rad="50800">
                  <a:schemeClr val="bg1">
                    <a:alpha val="67000"/>
                  </a:schemeClr>
                </a:glow>
              </a:effectLst>
              <a:latin typeface="+mj-lt"/>
            </a:endParaRPr>
          </a:p>
        </p:txBody>
      </p:sp>
      <p:sp>
        <p:nvSpPr>
          <p:cNvPr id="79" name="Freeform 76"/>
          <p:cNvSpPr>
            <a:spLocks/>
          </p:cNvSpPr>
          <p:nvPr/>
        </p:nvSpPr>
        <p:spPr bwMode="auto">
          <a:xfrm>
            <a:off x="4044157" y="4275932"/>
            <a:ext cx="193675" cy="252413"/>
          </a:xfrm>
          <a:custGeom>
            <a:avLst/>
            <a:gdLst>
              <a:gd name="T0" fmla="*/ 122 w 122"/>
              <a:gd name="T1" fmla="*/ 64 h 159"/>
              <a:gd name="T2" fmla="*/ 0 w 122"/>
              <a:gd name="T3" fmla="*/ 159 h 159"/>
              <a:gd name="T4" fmla="*/ 68 w 122"/>
              <a:gd name="T5" fmla="*/ 0 h 159"/>
            </a:gdLst>
            <a:ahLst/>
            <a:cxnLst>
              <a:cxn ang="0">
                <a:pos x="T0" y="T1"/>
              </a:cxn>
              <a:cxn ang="0">
                <a:pos x="T2" y="T3"/>
              </a:cxn>
              <a:cxn ang="0">
                <a:pos x="T4" y="T5"/>
              </a:cxn>
            </a:cxnLst>
            <a:rect l="0" t="0" r="r" b="b"/>
            <a:pathLst>
              <a:path w="122" h="159">
                <a:moveTo>
                  <a:pt x="122" y="64"/>
                </a:moveTo>
                <a:lnTo>
                  <a:pt x="0" y="159"/>
                </a:lnTo>
                <a:lnTo>
                  <a:pt x="68"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550" b="1">
              <a:effectLst>
                <a:glow rad="50800">
                  <a:schemeClr val="bg1">
                    <a:alpha val="67000"/>
                  </a:schemeClr>
                </a:glow>
              </a:effectLst>
              <a:latin typeface="+mj-lt"/>
            </a:endParaRPr>
          </a:p>
        </p:txBody>
      </p:sp>
      <p:sp>
        <p:nvSpPr>
          <p:cNvPr id="80" name="Freeform 77"/>
          <p:cNvSpPr>
            <a:spLocks/>
          </p:cNvSpPr>
          <p:nvPr/>
        </p:nvSpPr>
        <p:spPr bwMode="auto">
          <a:xfrm>
            <a:off x="3925094" y="4366419"/>
            <a:ext cx="150813" cy="66675"/>
          </a:xfrm>
          <a:custGeom>
            <a:avLst/>
            <a:gdLst>
              <a:gd name="T0" fmla="*/ 64 w 95"/>
              <a:gd name="T1" fmla="*/ 42 h 42"/>
              <a:gd name="T2" fmla="*/ 0 w 95"/>
              <a:gd name="T3" fmla="*/ 0 h 42"/>
              <a:gd name="T4" fmla="*/ 95 w 95"/>
              <a:gd name="T5" fmla="*/ 0 h 42"/>
            </a:gdLst>
            <a:ahLst/>
            <a:cxnLst>
              <a:cxn ang="0">
                <a:pos x="T0" y="T1"/>
              </a:cxn>
              <a:cxn ang="0">
                <a:pos x="T2" y="T3"/>
              </a:cxn>
              <a:cxn ang="0">
                <a:pos x="T4" y="T5"/>
              </a:cxn>
            </a:cxnLst>
            <a:rect l="0" t="0" r="r" b="b"/>
            <a:pathLst>
              <a:path w="95" h="42">
                <a:moveTo>
                  <a:pt x="64" y="42"/>
                </a:moveTo>
                <a:lnTo>
                  <a:pt x="0" y="0"/>
                </a:lnTo>
                <a:lnTo>
                  <a:pt x="95"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550" b="1">
              <a:effectLst>
                <a:glow rad="50800">
                  <a:schemeClr val="bg1">
                    <a:alpha val="67000"/>
                  </a:schemeClr>
                </a:glow>
              </a:effectLst>
              <a:latin typeface="+mj-lt"/>
            </a:endParaRPr>
          </a:p>
        </p:txBody>
      </p:sp>
      <p:sp>
        <p:nvSpPr>
          <p:cNvPr id="81" name="Line 78"/>
          <p:cNvSpPr>
            <a:spLocks noChangeShapeType="1"/>
          </p:cNvSpPr>
          <p:nvPr/>
        </p:nvSpPr>
        <p:spPr bwMode="auto">
          <a:xfrm flipV="1">
            <a:off x="5185569" y="4587082"/>
            <a:ext cx="77788" cy="3810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550" b="1">
              <a:effectLst>
                <a:glow rad="50800">
                  <a:schemeClr val="bg1">
                    <a:alpha val="67000"/>
                  </a:schemeClr>
                </a:glow>
              </a:effectLst>
              <a:latin typeface="+mj-lt"/>
            </a:endParaRPr>
          </a:p>
        </p:txBody>
      </p:sp>
      <p:sp>
        <p:nvSpPr>
          <p:cNvPr id="82" name="Line 79"/>
          <p:cNvSpPr>
            <a:spLocks noChangeShapeType="1"/>
          </p:cNvSpPr>
          <p:nvPr/>
        </p:nvSpPr>
        <p:spPr bwMode="auto">
          <a:xfrm flipV="1">
            <a:off x="5207794" y="4677569"/>
            <a:ext cx="66675" cy="3651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550" b="1">
              <a:effectLst>
                <a:glow rad="50800">
                  <a:schemeClr val="bg1">
                    <a:alpha val="67000"/>
                  </a:schemeClr>
                </a:glow>
              </a:effectLst>
              <a:latin typeface="+mj-lt"/>
            </a:endParaRPr>
          </a:p>
        </p:txBody>
      </p:sp>
      <p:sp>
        <p:nvSpPr>
          <p:cNvPr id="83" name="Line 80"/>
          <p:cNvSpPr>
            <a:spLocks noChangeShapeType="1"/>
          </p:cNvSpPr>
          <p:nvPr/>
        </p:nvSpPr>
        <p:spPr bwMode="auto">
          <a:xfrm>
            <a:off x="5326857" y="5869782"/>
            <a:ext cx="104775" cy="11906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550" b="1">
              <a:effectLst>
                <a:glow rad="50800">
                  <a:schemeClr val="bg1">
                    <a:alpha val="67000"/>
                  </a:schemeClr>
                </a:glow>
              </a:effectLst>
              <a:latin typeface="+mj-lt"/>
            </a:endParaRPr>
          </a:p>
        </p:txBody>
      </p:sp>
      <p:sp>
        <p:nvSpPr>
          <p:cNvPr id="84" name="Line 81"/>
          <p:cNvSpPr>
            <a:spLocks noChangeShapeType="1"/>
          </p:cNvSpPr>
          <p:nvPr/>
        </p:nvSpPr>
        <p:spPr bwMode="auto">
          <a:xfrm>
            <a:off x="5161757" y="6009482"/>
            <a:ext cx="171450" cy="111125"/>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550" b="1">
              <a:effectLst>
                <a:glow rad="50800">
                  <a:schemeClr val="bg1">
                    <a:alpha val="67000"/>
                  </a:schemeClr>
                </a:glow>
              </a:effectLst>
              <a:latin typeface="+mj-lt"/>
            </a:endParaRPr>
          </a:p>
        </p:txBody>
      </p:sp>
      <p:sp>
        <p:nvSpPr>
          <p:cNvPr id="85" name="Line 82"/>
          <p:cNvSpPr>
            <a:spLocks noChangeShapeType="1"/>
          </p:cNvSpPr>
          <p:nvPr/>
        </p:nvSpPr>
        <p:spPr bwMode="auto">
          <a:xfrm>
            <a:off x="3764757" y="4047332"/>
            <a:ext cx="0" cy="16510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550" b="1">
              <a:effectLst>
                <a:glow rad="50800">
                  <a:schemeClr val="bg1">
                    <a:alpha val="67000"/>
                  </a:schemeClr>
                </a:glow>
              </a:effectLst>
              <a:latin typeface="+mj-lt"/>
            </a:endParaRPr>
          </a:p>
        </p:txBody>
      </p:sp>
      <p:sp>
        <p:nvSpPr>
          <p:cNvPr id="86" name="Rectangle 83"/>
          <p:cNvSpPr>
            <a:spLocks noChangeArrowheads="1"/>
          </p:cNvSpPr>
          <p:nvPr/>
        </p:nvSpPr>
        <p:spPr bwMode="auto">
          <a:xfrm>
            <a:off x="2992439" y="5502276"/>
            <a:ext cx="620363" cy="8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60" b="1" i="0" u="none" strike="noStrike" cap="none" normalizeH="0" baseline="0" dirty="0">
                <a:ln>
                  <a:noFill/>
                </a:ln>
                <a:solidFill>
                  <a:srgbClr val="000000"/>
                </a:solidFill>
                <a:effectLst/>
                <a:latin typeface="+mj-lt"/>
              </a:rPr>
              <a:t>Ethnic boundaries</a:t>
            </a:r>
            <a:endParaRPr kumimoji="0" lang="en-US" altLang="en-US" sz="560" b="1" i="0" u="none" strike="noStrike" cap="none" normalizeH="0" baseline="0" dirty="0">
              <a:ln>
                <a:noFill/>
              </a:ln>
              <a:solidFill>
                <a:schemeClr val="tx1"/>
              </a:solidFill>
              <a:effectLst/>
              <a:latin typeface="+mj-lt"/>
            </a:endParaRPr>
          </a:p>
        </p:txBody>
      </p:sp>
      <p:sp>
        <p:nvSpPr>
          <p:cNvPr id="87" name="Rectangle 84"/>
          <p:cNvSpPr>
            <a:spLocks noChangeArrowheads="1"/>
          </p:cNvSpPr>
          <p:nvPr/>
        </p:nvSpPr>
        <p:spPr bwMode="auto">
          <a:xfrm>
            <a:off x="2992439" y="5629276"/>
            <a:ext cx="682879" cy="8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60" b="1" i="0" u="none" strike="noStrike" cap="none" normalizeH="0" baseline="0" dirty="0">
                <a:ln>
                  <a:noFill/>
                </a:ln>
                <a:solidFill>
                  <a:srgbClr val="000000"/>
                </a:solidFill>
                <a:effectLst/>
                <a:latin typeface="+mj-lt"/>
              </a:rPr>
              <a:t>National boundaries</a:t>
            </a:r>
            <a:endParaRPr kumimoji="0" lang="en-US" altLang="en-US" sz="560" b="1" i="0" u="none" strike="noStrike" cap="none" normalizeH="0" baseline="0" dirty="0">
              <a:ln>
                <a:noFill/>
              </a:ln>
              <a:solidFill>
                <a:schemeClr val="tx1"/>
              </a:solidFill>
              <a:effectLst/>
              <a:latin typeface="+mj-lt"/>
            </a:endParaRPr>
          </a:p>
        </p:txBody>
      </p:sp>
      <p:sp>
        <p:nvSpPr>
          <p:cNvPr id="88" name="Rectangle 85"/>
          <p:cNvSpPr>
            <a:spLocks noChangeArrowheads="1"/>
          </p:cNvSpPr>
          <p:nvPr/>
        </p:nvSpPr>
        <p:spPr bwMode="auto">
          <a:xfrm>
            <a:off x="2992439" y="5757864"/>
            <a:ext cx="1013098" cy="8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60" b="1" i="0" u="none" strike="noStrike" cap="none" normalizeH="0" baseline="0" dirty="0">
                <a:ln>
                  <a:noFill/>
                </a:ln>
                <a:solidFill>
                  <a:srgbClr val="000000"/>
                </a:solidFill>
                <a:effectLst/>
                <a:latin typeface="+mj-lt"/>
              </a:rPr>
              <a:t>Ethnicity 100% in one country</a:t>
            </a:r>
            <a:endParaRPr kumimoji="0" lang="en-US" altLang="en-US" sz="560" b="1" i="0" u="none" strike="noStrike" cap="none" normalizeH="0" baseline="0" dirty="0">
              <a:ln>
                <a:noFill/>
              </a:ln>
              <a:solidFill>
                <a:schemeClr val="tx1"/>
              </a:solidFill>
              <a:effectLst/>
              <a:latin typeface="+mj-lt"/>
            </a:endParaRPr>
          </a:p>
        </p:txBody>
      </p:sp>
      <p:sp>
        <p:nvSpPr>
          <p:cNvPr id="89" name="Rectangle 86"/>
          <p:cNvSpPr>
            <a:spLocks noChangeArrowheads="1"/>
          </p:cNvSpPr>
          <p:nvPr/>
        </p:nvSpPr>
        <p:spPr bwMode="auto">
          <a:xfrm>
            <a:off x="2992439" y="5884864"/>
            <a:ext cx="1239122" cy="8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60" b="1" i="0" u="none" strike="noStrike" cap="none" normalizeH="0" baseline="0" dirty="0">
                <a:ln>
                  <a:noFill/>
                </a:ln>
                <a:solidFill>
                  <a:srgbClr val="000000"/>
                </a:solidFill>
                <a:effectLst/>
                <a:latin typeface="+mj-lt"/>
              </a:rPr>
              <a:t>Ethnicity at least 90% in one country</a:t>
            </a:r>
            <a:endParaRPr kumimoji="0" lang="en-US" altLang="en-US" sz="560" b="1" i="0" u="none" strike="noStrike" cap="none" normalizeH="0" baseline="0" dirty="0">
              <a:ln>
                <a:noFill/>
              </a:ln>
              <a:solidFill>
                <a:schemeClr val="tx1"/>
              </a:solidFill>
              <a:effectLst/>
              <a:latin typeface="+mj-lt"/>
            </a:endParaRPr>
          </a:p>
        </p:txBody>
      </p:sp>
      <p:sp>
        <p:nvSpPr>
          <p:cNvPr id="90" name="Rectangle 87"/>
          <p:cNvSpPr>
            <a:spLocks noChangeArrowheads="1"/>
          </p:cNvSpPr>
          <p:nvPr/>
        </p:nvSpPr>
        <p:spPr bwMode="auto">
          <a:xfrm>
            <a:off x="2992439" y="6013451"/>
            <a:ext cx="1186222" cy="172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60" b="1" i="0" u="none" strike="noStrike" cap="none" normalizeH="0" baseline="0" dirty="0">
                <a:ln>
                  <a:noFill/>
                </a:ln>
                <a:solidFill>
                  <a:srgbClr val="000000"/>
                </a:solidFill>
                <a:effectLst/>
                <a:latin typeface="+mj-lt"/>
              </a:rPr>
              <a:t>Ethnicity divided among more than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60" b="1" i="0" u="none" strike="noStrike" cap="none" normalizeH="0" baseline="0" dirty="0">
                <a:ln>
                  <a:noFill/>
                </a:ln>
                <a:solidFill>
                  <a:srgbClr val="000000"/>
                </a:solidFill>
                <a:effectLst/>
                <a:latin typeface="+mj-lt"/>
              </a:rPr>
              <a:t>one country</a:t>
            </a:r>
            <a:endParaRPr kumimoji="0" lang="en-US" altLang="en-US" sz="560" b="1" i="0" u="none" strike="noStrike" cap="none" normalizeH="0" baseline="0" dirty="0">
              <a:ln>
                <a:noFill/>
              </a:ln>
              <a:solidFill>
                <a:schemeClr val="tx1"/>
              </a:solidFill>
              <a:effectLst/>
              <a:latin typeface="+mj-lt"/>
            </a:endParaRPr>
          </a:p>
        </p:txBody>
      </p:sp>
      <p:sp>
        <p:nvSpPr>
          <p:cNvPr id="92" name="Rectangle 56"/>
          <p:cNvSpPr>
            <a:spLocks noChangeArrowheads="1"/>
          </p:cNvSpPr>
          <p:nvPr/>
        </p:nvSpPr>
        <p:spPr bwMode="auto">
          <a:xfrm>
            <a:off x="5449703" y="5957094"/>
            <a:ext cx="344646"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50" b="1">
                <a:solidFill>
                  <a:srgbClr val="000000"/>
                </a:solidFill>
                <a:effectLst>
                  <a:glow rad="50800">
                    <a:schemeClr val="bg1">
                      <a:alpha val="67000"/>
                    </a:schemeClr>
                  </a:glow>
                </a:effectLst>
                <a:latin typeface="+mj-lt"/>
              </a:rPr>
              <a:t>ESWATINI</a:t>
            </a:r>
            <a:endParaRPr kumimoji="0" lang="en-US" altLang="en-US" sz="550" b="1" i="0" u="none" strike="noStrike" cap="none" normalizeH="0" baseline="0" dirty="0">
              <a:ln>
                <a:noFill/>
              </a:ln>
              <a:solidFill>
                <a:schemeClr val="tx1"/>
              </a:solidFill>
              <a:effectLst>
                <a:glow rad="50800">
                  <a:schemeClr val="bg1">
                    <a:alpha val="67000"/>
                  </a:schemeClr>
                </a:glow>
              </a:effectLst>
              <a:latin typeface="+mj-lt"/>
            </a:endParaRPr>
          </a:p>
        </p:txBody>
      </p:sp>
      <p:sp>
        <p:nvSpPr>
          <p:cNvPr id="93" name="Rectangle 58"/>
          <p:cNvSpPr>
            <a:spLocks noChangeArrowheads="1"/>
          </p:cNvSpPr>
          <p:nvPr/>
        </p:nvSpPr>
        <p:spPr bwMode="auto">
          <a:xfrm>
            <a:off x="2876671" y="5096426"/>
            <a:ext cx="51296" cy="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50" b="1" i="1" u="none" strike="noStrike" cap="none" normalizeH="0" baseline="0" dirty="0">
                <a:ln>
                  <a:noFill/>
                </a:ln>
                <a:solidFill>
                  <a:srgbClr val="000000"/>
                </a:solidFill>
                <a:effectLst/>
                <a:latin typeface="+mj-lt"/>
              </a:rPr>
              <a:t>N</a:t>
            </a:r>
            <a:endParaRPr kumimoji="0" lang="en-US" altLang="en-US" sz="550" b="1" i="1"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3020681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7.1.2 Classifying Race and Ethnicity in the United States </a:t>
            </a:r>
            <a:r>
              <a:rPr lang="en-US" sz="2000" b="0" dirty="0"/>
              <a:t>(1 of 3)</a:t>
            </a:r>
          </a:p>
        </p:txBody>
      </p:sp>
      <p:sp>
        <p:nvSpPr>
          <p:cNvPr id="8" name="Content Placeholder 7"/>
          <p:cNvSpPr>
            <a:spLocks noGrp="1"/>
          </p:cNvSpPr>
          <p:nvPr>
            <p:ph sz="quarter" idx="13"/>
          </p:nvPr>
        </p:nvSpPr>
        <p:spPr/>
        <p:txBody>
          <a:bodyPr/>
          <a:lstStyle/>
          <a:p>
            <a:pPr indent="-256032"/>
            <a:r>
              <a:rPr lang="en-US" altLang="en-US" dirty="0"/>
              <a:t>The U.S. Census reflects the complicated nature of racial and ethnic identity. The census classifies people into the following races:</a:t>
            </a:r>
          </a:p>
          <a:p>
            <a:pPr marL="740664" lvl="1" indent="-429768">
              <a:buFont typeface="+mj-lt"/>
              <a:buAutoNum type="arabicPeriod"/>
            </a:pPr>
            <a:r>
              <a:rPr lang="en-US" altLang="en-US" dirty="0"/>
              <a:t>White</a:t>
            </a:r>
          </a:p>
          <a:p>
            <a:pPr marL="740664" lvl="1" indent="-429768">
              <a:buFont typeface="+mj-lt"/>
              <a:buAutoNum type="arabicPeriod"/>
            </a:pPr>
            <a:r>
              <a:rPr lang="en-US" altLang="en-US" dirty="0"/>
              <a:t>African-American</a:t>
            </a:r>
          </a:p>
          <a:p>
            <a:pPr marL="740664" lvl="1" indent="-429768">
              <a:buFont typeface="+mj-lt"/>
              <a:buAutoNum type="arabicPeriod"/>
            </a:pPr>
            <a:r>
              <a:rPr lang="en-US" altLang="en-US" dirty="0"/>
              <a:t>American Indian or Alaska Native</a:t>
            </a:r>
          </a:p>
          <a:p>
            <a:pPr marL="740664" lvl="1" indent="-429768">
              <a:buFont typeface="+mj-lt"/>
              <a:buAutoNum type="arabicPeriod"/>
            </a:pPr>
            <a:r>
              <a:rPr lang="en-US" altLang="en-US" dirty="0"/>
              <a:t>Asian</a:t>
            </a:r>
          </a:p>
          <a:p>
            <a:pPr marL="740664" lvl="1" indent="-429768">
              <a:buFont typeface="+mj-lt"/>
              <a:buAutoNum type="arabicPeriod"/>
            </a:pPr>
            <a:r>
              <a:rPr lang="en-US" altLang="en-US" dirty="0"/>
              <a:t>Native Hawaiian or Pacific Islander</a:t>
            </a:r>
          </a:p>
        </p:txBody>
      </p:sp>
    </p:spTree>
    <p:extLst>
      <p:ext uri="{BB962C8B-B14F-4D97-AF65-F5344CB8AC3E}">
        <p14:creationId xmlns:p14="http://schemas.microsoft.com/office/powerpoint/2010/main" val="2016562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229601" cy="1097279"/>
          </a:xfrm>
        </p:spPr>
        <p:txBody>
          <a:bodyPr/>
          <a:lstStyle/>
          <a:p>
            <a:r>
              <a:rPr lang="en-US" sz="3400" dirty="0"/>
              <a:t>7.4.4 Ethnic Cleansing and Genocide in Africa </a:t>
            </a:r>
            <a:r>
              <a:rPr lang="en-US" sz="2000" b="0" dirty="0"/>
              <a:t>(3 of 5)</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199" y="1556326"/>
            <a:ext cx="8229602" cy="729674"/>
          </a:xfrm>
        </p:spPr>
        <p:txBody>
          <a:bodyPr/>
          <a:lstStyle/>
          <a:p>
            <a:pPr marL="432" indent="0">
              <a:buNone/>
            </a:pPr>
            <a:r>
              <a:rPr lang="en-US" sz="2200" b="1" dirty="0"/>
              <a:t>Figure 7-59:</a:t>
            </a:r>
            <a:r>
              <a:rPr lang="en-US" sz="2200" dirty="0"/>
              <a:t> The Gurage people are one of many ethnicities in southwestern Ethiopia.</a:t>
            </a:r>
          </a:p>
        </p:txBody>
      </p:sp>
      <p:pic>
        <p:nvPicPr>
          <p:cNvPr id="8" name="Picture 7" descr="A group of Gurage people in Ethiopia.">
            <a:extLst>
              <a:ext uri="{FF2B5EF4-FFF2-40B4-BE49-F238E27FC236}">
                <a16:creationId xmlns:a16="http://schemas.microsoft.com/office/drawing/2014/main" id="{4DB33B19-8D64-4BF5-8221-11F27E13AFCC}"/>
              </a:ext>
            </a:extLst>
          </p:cNvPr>
          <p:cNvPicPr>
            <a:picLocks noChangeAspect="1"/>
          </p:cNvPicPr>
          <p:nvPr/>
        </p:nvPicPr>
        <p:blipFill rotWithShape="1">
          <a:blip r:embed="rId2"/>
          <a:srcRect l="625" t="2423" r="1161" b="6613"/>
          <a:stretch/>
        </p:blipFill>
        <p:spPr>
          <a:xfrm>
            <a:off x="607297" y="2529676"/>
            <a:ext cx="7929403" cy="2921865"/>
          </a:xfrm>
          <a:prstGeom prst="rect">
            <a:avLst/>
          </a:prstGeom>
        </p:spPr>
      </p:pic>
    </p:spTree>
    <p:extLst>
      <p:ext uri="{BB962C8B-B14F-4D97-AF65-F5344CB8AC3E}">
        <p14:creationId xmlns:p14="http://schemas.microsoft.com/office/powerpoint/2010/main" val="12065613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229601" cy="1097279"/>
          </a:xfrm>
        </p:spPr>
        <p:txBody>
          <a:bodyPr/>
          <a:lstStyle/>
          <a:p>
            <a:r>
              <a:rPr lang="en-US" sz="3400" dirty="0"/>
              <a:t>7.4.4 Ethnic Cleansing and Genocide in Africa </a:t>
            </a:r>
            <a:r>
              <a:rPr lang="en-US" sz="2000" b="0" dirty="0"/>
              <a:t>(4 of 5)</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199" y="1556326"/>
            <a:ext cx="8382002" cy="712039"/>
          </a:xfrm>
        </p:spPr>
        <p:txBody>
          <a:bodyPr/>
          <a:lstStyle/>
          <a:p>
            <a:pPr marL="432" indent="0">
              <a:buNone/>
            </a:pPr>
            <a:r>
              <a:rPr lang="en-US" sz="2000" b="1" dirty="0"/>
              <a:t>Figure 7-60: </a:t>
            </a:r>
            <a:r>
              <a:rPr lang="en-US" sz="2000" dirty="0"/>
              <a:t>Ethnic groups in the south, east, and west of the Arab majority of Sudan have been subject to ethnic cleansing and genocide.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8934" y="2287307"/>
            <a:ext cx="4446132" cy="4188385"/>
          </a:xfrm>
          <a:prstGeom prst="rect">
            <a:avLst/>
          </a:prstGeom>
        </p:spPr>
      </p:pic>
      <p:sp>
        <p:nvSpPr>
          <p:cNvPr id="8" name="Rectangle 34"/>
          <p:cNvSpPr>
            <a:spLocks noChangeArrowheads="1"/>
          </p:cNvSpPr>
          <p:nvPr/>
        </p:nvSpPr>
        <p:spPr bwMode="auto">
          <a:xfrm rot="3317052">
            <a:off x="4073515" y="5669456"/>
            <a:ext cx="83195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50" b="1" i="1" dirty="0">
                <a:solidFill>
                  <a:srgbClr val="00AEEF"/>
                </a:solidFill>
                <a:latin typeface="+mj-lt"/>
              </a:rPr>
              <a:t>White Nile</a:t>
            </a:r>
            <a:endParaRPr kumimoji="0" lang="en-US" altLang="en-US" sz="850" b="1" i="0" u="none" strike="noStrike" cap="none" normalizeH="0" baseline="0" dirty="0">
              <a:ln>
                <a:noFill/>
              </a:ln>
              <a:solidFill>
                <a:schemeClr val="tx1"/>
              </a:solidFill>
              <a:effectLst/>
              <a:latin typeface="+mj-lt"/>
            </a:endParaRPr>
          </a:p>
        </p:txBody>
      </p:sp>
      <p:sp>
        <p:nvSpPr>
          <p:cNvPr id="9" name="Rectangle 113"/>
          <p:cNvSpPr>
            <a:spLocks noChangeArrowheads="1"/>
          </p:cNvSpPr>
          <p:nvPr/>
        </p:nvSpPr>
        <p:spPr bwMode="auto">
          <a:xfrm>
            <a:off x="3911547" y="3608861"/>
            <a:ext cx="5049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100" b="1" dirty="0">
                <a:solidFill>
                  <a:srgbClr val="000000"/>
                </a:solidFill>
                <a:effectLst/>
                <a:latin typeface="+mj-lt"/>
              </a:rPr>
              <a:t>SUDAN</a:t>
            </a:r>
            <a:endParaRPr kumimoji="0" lang="en-US" altLang="en-US" sz="1100" b="1" i="0" u="none" strike="noStrike" cap="none" normalizeH="0" baseline="0" dirty="0">
              <a:ln>
                <a:noFill/>
              </a:ln>
              <a:solidFill>
                <a:schemeClr val="tx1"/>
              </a:solidFill>
              <a:effectLst/>
              <a:latin typeface="+mj-lt"/>
            </a:endParaRPr>
          </a:p>
        </p:txBody>
      </p:sp>
      <p:sp>
        <p:nvSpPr>
          <p:cNvPr id="10" name="Rectangle 114"/>
          <p:cNvSpPr>
            <a:spLocks noChangeArrowheads="1"/>
          </p:cNvSpPr>
          <p:nvPr/>
        </p:nvSpPr>
        <p:spPr bwMode="auto">
          <a:xfrm>
            <a:off x="2625712" y="2518147"/>
            <a:ext cx="327013" cy="13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50" b="1" dirty="0">
                <a:solidFill>
                  <a:srgbClr val="666257"/>
                </a:solidFill>
                <a:latin typeface="+mj-lt"/>
              </a:rPr>
              <a:t>LIBYA</a:t>
            </a:r>
            <a:endParaRPr kumimoji="0" lang="en-US" altLang="en-US" sz="850" b="1" i="0" u="none" strike="noStrike" cap="none" normalizeH="0" baseline="0" dirty="0">
              <a:ln>
                <a:noFill/>
              </a:ln>
              <a:solidFill>
                <a:srgbClr val="666257"/>
              </a:solidFill>
              <a:effectLst/>
              <a:latin typeface="+mj-lt"/>
            </a:endParaRPr>
          </a:p>
        </p:txBody>
      </p:sp>
      <p:sp>
        <p:nvSpPr>
          <p:cNvPr id="11" name="Rectangle 114"/>
          <p:cNvSpPr>
            <a:spLocks noChangeArrowheads="1"/>
          </p:cNvSpPr>
          <p:nvPr/>
        </p:nvSpPr>
        <p:spPr bwMode="auto">
          <a:xfrm>
            <a:off x="3880631" y="2357494"/>
            <a:ext cx="368691" cy="13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50" b="1" dirty="0">
                <a:solidFill>
                  <a:srgbClr val="666257"/>
                </a:solidFill>
                <a:latin typeface="+mj-lt"/>
              </a:rPr>
              <a:t>EGYPT</a:t>
            </a:r>
            <a:endParaRPr kumimoji="0" lang="en-US" altLang="en-US" sz="850" b="1" i="0" u="none" strike="noStrike" cap="none" normalizeH="0" baseline="0" dirty="0">
              <a:ln>
                <a:noFill/>
              </a:ln>
              <a:solidFill>
                <a:srgbClr val="666257"/>
              </a:solidFill>
              <a:effectLst/>
              <a:latin typeface="+mj-lt"/>
            </a:endParaRPr>
          </a:p>
        </p:txBody>
      </p:sp>
      <p:sp>
        <p:nvSpPr>
          <p:cNvPr id="12" name="Rectangle 114"/>
          <p:cNvSpPr>
            <a:spLocks noChangeArrowheads="1"/>
          </p:cNvSpPr>
          <p:nvPr/>
        </p:nvSpPr>
        <p:spPr bwMode="auto">
          <a:xfrm>
            <a:off x="6147581" y="2420009"/>
            <a:ext cx="42319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50" b="1" dirty="0">
                <a:solidFill>
                  <a:srgbClr val="666257"/>
                </a:solidFill>
                <a:latin typeface="+mj-lt"/>
              </a:rPr>
              <a:t>SAUDI</a:t>
            </a:r>
          </a:p>
          <a:p>
            <a:pPr lvl="0" algn="ctr"/>
            <a:r>
              <a:rPr lang="en-US" altLang="en-US" sz="850" b="1" dirty="0">
                <a:solidFill>
                  <a:srgbClr val="666257"/>
                </a:solidFill>
                <a:latin typeface="+mj-lt"/>
              </a:rPr>
              <a:t>ARABIA</a:t>
            </a:r>
            <a:endParaRPr kumimoji="0" lang="en-US" altLang="en-US" sz="850" b="1" i="0" u="none" strike="noStrike" cap="none" normalizeH="0" baseline="0" dirty="0">
              <a:ln>
                <a:noFill/>
              </a:ln>
              <a:solidFill>
                <a:srgbClr val="666257"/>
              </a:solidFill>
              <a:effectLst/>
              <a:latin typeface="+mj-lt"/>
            </a:endParaRPr>
          </a:p>
        </p:txBody>
      </p:sp>
      <p:sp>
        <p:nvSpPr>
          <p:cNvPr id="13" name="Rectangle 114"/>
          <p:cNvSpPr>
            <a:spLocks noChangeArrowheads="1"/>
          </p:cNvSpPr>
          <p:nvPr/>
        </p:nvSpPr>
        <p:spPr bwMode="auto">
          <a:xfrm>
            <a:off x="5529781" y="3850032"/>
            <a:ext cx="477695" cy="13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50" b="1" dirty="0">
                <a:solidFill>
                  <a:srgbClr val="666257"/>
                </a:solidFill>
                <a:latin typeface="+mj-lt"/>
              </a:rPr>
              <a:t>ERITREA</a:t>
            </a:r>
            <a:endParaRPr kumimoji="0" lang="en-US" altLang="en-US" sz="850" b="1" i="0" u="none" strike="noStrike" cap="none" normalizeH="0" baseline="0" dirty="0">
              <a:ln>
                <a:noFill/>
              </a:ln>
              <a:solidFill>
                <a:srgbClr val="666257"/>
              </a:solidFill>
              <a:effectLst/>
              <a:latin typeface="+mj-lt"/>
            </a:endParaRPr>
          </a:p>
        </p:txBody>
      </p:sp>
      <p:sp>
        <p:nvSpPr>
          <p:cNvPr id="14" name="Rectangle 114"/>
          <p:cNvSpPr>
            <a:spLocks noChangeArrowheads="1"/>
          </p:cNvSpPr>
          <p:nvPr/>
        </p:nvSpPr>
        <p:spPr bwMode="auto">
          <a:xfrm>
            <a:off x="5722891" y="5115906"/>
            <a:ext cx="514564" cy="13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50" b="1" dirty="0">
                <a:solidFill>
                  <a:srgbClr val="666257"/>
                </a:solidFill>
                <a:latin typeface="+mj-lt"/>
              </a:rPr>
              <a:t>ETHIOPIA</a:t>
            </a:r>
            <a:endParaRPr kumimoji="0" lang="en-US" altLang="en-US" sz="850" b="1" i="0" u="none" strike="noStrike" cap="none" normalizeH="0" baseline="0" dirty="0">
              <a:ln>
                <a:noFill/>
              </a:ln>
              <a:solidFill>
                <a:srgbClr val="666257"/>
              </a:solidFill>
              <a:effectLst/>
              <a:latin typeface="+mj-lt"/>
            </a:endParaRPr>
          </a:p>
        </p:txBody>
      </p:sp>
      <p:sp>
        <p:nvSpPr>
          <p:cNvPr id="15" name="Rectangle 114"/>
          <p:cNvSpPr>
            <a:spLocks noChangeArrowheads="1"/>
          </p:cNvSpPr>
          <p:nvPr/>
        </p:nvSpPr>
        <p:spPr bwMode="auto">
          <a:xfrm>
            <a:off x="2528169" y="5434962"/>
            <a:ext cx="556243"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50" b="1" dirty="0">
                <a:solidFill>
                  <a:srgbClr val="666257"/>
                </a:solidFill>
                <a:latin typeface="+mj-lt"/>
              </a:rPr>
              <a:t>CENTRAL</a:t>
            </a:r>
          </a:p>
          <a:p>
            <a:pPr lvl="0" algn="ctr"/>
            <a:r>
              <a:rPr lang="en-US" altLang="en-US" sz="850" b="1" dirty="0">
                <a:solidFill>
                  <a:srgbClr val="666257"/>
                </a:solidFill>
                <a:latin typeface="+mj-lt"/>
              </a:rPr>
              <a:t>AFRICAN</a:t>
            </a:r>
          </a:p>
          <a:p>
            <a:pPr lvl="0" algn="ctr"/>
            <a:r>
              <a:rPr lang="en-US" altLang="en-US" sz="850" b="1" dirty="0">
                <a:solidFill>
                  <a:srgbClr val="666257"/>
                </a:solidFill>
                <a:latin typeface="+mj-lt"/>
              </a:rPr>
              <a:t>REPUBLIC</a:t>
            </a:r>
            <a:endParaRPr kumimoji="0" lang="en-US" altLang="en-US" sz="850" b="1" i="0" u="none" strike="noStrike" cap="none" normalizeH="0" baseline="0" dirty="0">
              <a:ln>
                <a:noFill/>
              </a:ln>
              <a:solidFill>
                <a:srgbClr val="666257"/>
              </a:solidFill>
              <a:effectLst/>
              <a:latin typeface="+mj-lt"/>
            </a:endParaRPr>
          </a:p>
        </p:txBody>
      </p:sp>
      <p:sp>
        <p:nvSpPr>
          <p:cNvPr id="16" name="Rectangle 114"/>
          <p:cNvSpPr>
            <a:spLocks noChangeArrowheads="1"/>
          </p:cNvSpPr>
          <p:nvPr/>
        </p:nvSpPr>
        <p:spPr bwMode="auto">
          <a:xfrm>
            <a:off x="2967014" y="6155045"/>
            <a:ext cx="73898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50" b="1" dirty="0">
                <a:solidFill>
                  <a:srgbClr val="666257"/>
                </a:solidFill>
                <a:latin typeface="+mj-lt"/>
              </a:rPr>
              <a:t>DEM. REP. OF</a:t>
            </a:r>
          </a:p>
          <a:p>
            <a:pPr lvl="0" algn="ctr"/>
            <a:r>
              <a:rPr lang="en-US" altLang="en-US" sz="850" b="1" dirty="0">
                <a:solidFill>
                  <a:srgbClr val="666257"/>
                </a:solidFill>
                <a:latin typeface="+mj-lt"/>
              </a:rPr>
              <a:t>THE CONGO</a:t>
            </a:r>
            <a:endParaRPr kumimoji="0" lang="en-US" altLang="en-US" sz="850" b="1" i="0" u="none" strike="noStrike" cap="none" normalizeH="0" baseline="0" dirty="0">
              <a:ln>
                <a:noFill/>
              </a:ln>
              <a:solidFill>
                <a:srgbClr val="666257"/>
              </a:solidFill>
              <a:effectLst/>
              <a:latin typeface="+mj-lt"/>
            </a:endParaRPr>
          </a:p>
        </p:txBody>
      </p:sp>
      <p:sp>
        <p:nvSpPr>
          <p:cNvPr id="17" name="Rectangle 114"/>
          <p:cNvSpPr>
            <a:spLocks noChangeArrowheads="1"/>
          </p:cNvSpPr>
          <p:nvPr/>
        </p:nvSpPr>
        <p:spPr bwMode="auto">
          <a:xfrm>
            <a:off x="2518643" y="3544853"/>
            <a:ext cx="314189" cy="13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50" b="1" dirty="0">
                <a:solidFill>
                  <a:srgbClr val="666257"/>
                </a:solidFill>
                <a:latin typeface="+mj-lt"/>
              </a:rPr>
              <a:t>CHAD</a:t>
            </a:r>
            <a:endParaRPr kumimoji="0" lang="en-US" altLang="en-US" sz="850" b="1" i="0" u="none" strike="noStrike" cap="none" normalizeH="0" baseline="0" dirty="0">
              <a:ln>
                <a:noFill/>
              </a:ln>
              <a:solidFill>
                <a:srgbClr val="666257"/>
              </a:solidFill>
              <a:effectLst/>
              <a:latin typeface="+mj-lt"/>
            </a:endParaRPr>
          </a:p>
        </p:txBody>
      </p:sp>
      <p:sp>
        <p:nvSpPr>
          <p:cNvPr id="18" name="Rectangle 113"/>
          <p:cNvSpPr>
            <a:spLocks noChangeArrowheads="1"/>
          </p:cNvSpPr>
          <p:nvPr/>
        </p:nvSpPr>
        <p:spPr bwMode="auto">
          <a:xfrm>
            <a:off x="3682184" y="5348198"/>
            <a:ext cx="520976"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150" b="1" dirty="0">
                <a:solidFill>
                  <a:srgbClr val="000000"/>
                </a:solidFill>
                <a:effectLst/>
                <a:latin typeface="+mj-lt"/>
              </a:rPr>
              <a:t>SOUTH</a:t>
            </a:r>
          </a:p>
          <a:p>
            <a:pPr lvl="0"/>
            <a:r>
              <a:rPr lang="en-US" altLang="en-US" sz="1150" b="1" dirty="0">
                <a:solidFill>
                  <a:srgbClr val="000000"/>
                </a:solidFill>
                <a:effectLst/>
                <a:latin typeface="+mj-lt"/>
              </a:rPr>
              <a:t>SUDAN</a:t>
            </a:r>
            <a:endParaRPr kumimoji="0" lang="en-US" altLang="en-US" sz="1150" b="1" i="0" u="none" strike="noStrike" cap="none" normalizeH="0" baseline="0" dirty="0">
              <a:ln>
                <a:noFill/>
              </a:ln>
              <a:solidFill>
                <a:schemeClr val="tx1"/>
              </a:solidFill>
              <a:effectLst/>
              <a:latin typeface="+mj-lt"/>
            </a:endParaRPr>
          </a:p>
        </p:txBody>
      </p:sp>
      <p:sp>
        <p:nvSpPr>
          <p:cNvPr id="19" name="Rectangle 113"/>
          <p:cNvSpPr>
            <a:spLocks noChangeArrowheads="1"/>
          </p:cNvSpPr>
          <p:nvPr/>
        </p:nvSpPr>
        <p:spPr bwMode="auto">
          <a:xfrm>
            <a:off x="2899688" y="4219917"/>
            <a:ext cx="5434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i="1" dirty="0">
                <a:solidFill>
                  <a:srgbClr val="000000"/>
                </a:solidFill>
                <a:effectLst/>
                <a:latin typeface="+mj-lt"/>
              </a:rPr>
              <a:t>DARFUR</a:t>
            </a:r>
          </a:p>
          <a:p>
            <a:pPr lvl="0"/>
            <a:r>
              <a:rPr lang="en-US" altLang="en-US" sz="1000" b="1" i="1" dirty="0">
                <a:solidFill>
                  <a:srgbClr val="000000"/>
                </a:solidFill>
                <a:effectLst/>
                <a:latin typeface="+mj-lt"/>
              </a:rPr>
              <a:t>REGION</a:t>
            </a:r>
            <a:endParaRPr kumimoji="0" lang="en-US" altLang="en-US" sz="1000" b="1" i="1" u="none" strike="noStrike" cap="none" normalizeH="0" baseline="0" dirty="0">
              <a:ln>
                <a:noFill/>
              </a:ln>
              <a:solidFill>
                <a:schemeClr val="tx1"/>
              </a:solidFill>
              <a:effectLst/>
              <a:latin typeface="+mj-lt"/>
            </a:endParaRPr>
          </a:p>
        </p:txBody>
      </p:sp>
      <p:sp>
        <p:nvSpPr>
          <p:cNvPr id="20" name="Rectangle 113"/>
          <p:cNvSpPr>
            <a:spLocks noChangeArrowheads="1"/>
          </p:cNvSpPr>
          <p:nvPr/>
        </p:nvSpPr>
        <p:spPr bwMode="auto">
          <a:xfrm>
            <a:off x="4889222" y="2815162"/>
            <a:ext cx="7053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000" b="1" i="1" dirty="0">
                <a:solidFill>
                  <a:srgbClr val="000000"/>
                </a:solidFill>
                <a:effectLst/>
                <a:latin typeface="+mj-lt"/>
              </a:rPr>
              <a:t>EASTERN</a:t>
            </a:r>
          </a:p>
          <a:p>
            <a:pPr lvl="0" algn="ctr"/>
            <a:r>
              <a:rPr lang="en-US" altLang="en-US" sz="1000" b="1" i="1" dirty="0">
                <a:solidFill>
                  <a:srgbClr val="000000"/>
                </a:solidFill>
                <a:effectLst/>
                <a:latin typeface="+mj-lt"/>
              </a:rPr>
              <a:t>FRONT</a:t>
            </a:r>
          </a:p>
          <a:p>
            <a:pPr lvl="0" algn="ctr"/>
            <a:r>
              <a:rPr lang="en-US" altLang="en-US" sz="1000" b="1" i="1" dirty="0">
                <a:solidFill>
                  <a:srgbClr val="000000"/>
                </a:solidFill>
                <a:effectLst/>
                <a:latin typeface="+mj-lt"/>
              </a:rPr>
              <a:t>COALITION</a:t>
            </a:r>
            <a:endParaRPr kumimoji="0" lang="en-US" altLang="en-US" sz="1000" b="1" i="1" u="none" strike="noStrike" cap="none" normalizeH="0" baseline="0" dirty="0">
              <a:ln>
                <a:noFill/>
              </a:ln>
              <a:solidFill>
                <a:schemeClr val="tx1"/>
              </a:solidFill>
              <a:effectLst/>
              <a:latin typeface="+mj-lt"/>
            </a:endParaRPr>
          </a:p>
        </p:txBody>
      </p:sp>
      <p:sp>
        <p:nvSpPr>
          <p:cNvPr id="21" name="Rectangle 113"/>
          <p:cNvSpPr>
            <a:spLocks noChangeArrowheads="1"/>
          </p:cNvSpPr>
          <p:nvPr/>
        </p:nvSpPr>
        <p:spPr bwMode="auto">
          <a:xfrm>
            <a:off x="4092619" y="3903893"/>
            <a:ext cx="54502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900" b="1" dirty="0">
                <a:solidFill>
                  <a:srgbClr val="000000"/>
                </a:solidFill>
                <a:effectLst/>
                <a:latin typeface="+mj-lt"/>
              </a:rPr>
              <a:t>Khartoum</a:t>
            </a:r>
            <a:endParaRPr kumimoji="0" lang="en-US" altLang="en-US" sz="900" b="1" u="none" strike="noStrike" cap="none" normalizeH="0" baseline="0" dirty="0">
              <a:ln>
                <a:noFill/>
              </a:ln>
              <a:solidFill>
                <a:schemeClr val="tx1"/>
              </a:solidFill>
              <a:effectLst/>
              <a:latin typeface="+mj-lt"/>
            </a:endParaRPr>
          </a:p>
        </p:txBody>
      </p:sp>
      <p:sp>
        <p:nvSpPr>
          <p:cNvPr id="22" name="Rectangle 113"/>
          <p:cNvSpPr>
            <a:spLocks noChangeArrowheads="1"/>
          </p:cNvSpPr>
          <p:nvPr/>
        </p:nvSpPr>
        <p:spPr bwMode="auto">
          <a:xfrm>
            <a:off x="4852539" y="4599261"/>
            <a:ext cx="3494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000" b="1" dirty="0">
                <a:solidFill>
                  <a:srgbClr val="000000"/>
                </a:solidFill>
                <a:effectLst/>
                <a:latin typeface="+mj-lt"/>
              </a:rPr>
              <a:t>BLUE</a:t>
            </a:r>
          </a:p>
          <a:p>
            <a:pPr lvl="0" algn="ctr"/>
            <a:r>
              <a:rPr lang="en-US" altLang="en-US" sz="1000" b="1" dirty="0">
                <a:solidFill>
                  <a:srgbClr val="000000"/>
                </a:solidFill>
                <a:effectLst/>
                <a:latin typeface="+mj-lt"/>
              </a:rPr>
              <a:t>NILE</a:t>
            </a:r>
            <a:endParaRPr kumimoji="0" lang="en-US" altLang="en-US" sz="1000" b="1" u="none" strike="noStrike" cap="none" normalizeH="0" baseline="0" dirty="0">
              <a:ln>
                <a:noFill/>
              </a:ln>
              <a:solidFill>
                <a:schemeClr val="tx1"/>
              </a:solidFill>
              <a:effectLst/>
              <a:latin typeface="+mj-lt"/>
            </a:endParaRPr>
          </a:p>
        </p:txBody>
      </p:sp>
      <p:sp>
        <p:nvSpPr>
          <p:cNvPr id="23" name="Rectangle 113"/>
          <p:cNvSpPr>
            <a:spLocks noChangeArrowheads="1"/>
          </p:cNvSpPr>
          <p:nvPr/>
        </p:nvSpPr>
        <p:spPr bwMode="auto">
          <a:xfrm>
            <a:off x="3792924" y="4603223"/>
            <a:ext cx="7421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000" b="1" dirty="0">
                <a:solidFill>
                  <a:srgbClr val="000000"/>
                </a:solidFill>
                <a:effectLst/>
                <a:latin typeface="+mj-lt"/>
              </a:rPr>
              <a:t>SOUTH</a:t>
            </a:r>
          </a:p>
          <a:p>
            <a:pPr lvl="0" algn="ctr"/>
            <a:r>
              <a:rPr lang="en-US" altLang="en-US" sz="1000" b="1" dirty="0">
                <a:solidFill>
                  <a:srgbClr val="000000"/>
                </a:solidFill>
                <a:effectLst/>
                <a:latin typeface="+mj-lt"/>
              </a:rPr>
              <a:t>KORDOFAN</a:t>
            </a:r>
            <a:endParaRPr kumimoji="0" lang="en-US" altLang="en-US" sz="1000" b="1" u="none" strike="noStrike" cap="none" normalizeH="0" baseline="0" dirty="0">
              <a:ln>
                <a:noFill/>
              </a:ln>
              <a:solidFill>
                <a:schemeClr val="tx1"/>
              </a:solidFill>
              <a:effectLst/>
              <a:latin typeface="+mj-lt"/>
            </a:endParaRPr>
          </a:p>
        </p:txBody>
      </p:sp>
      <p:sp>
        <p:nvSpPr>
          <p:cNvPr id="24" name="Rectangle 113"/>
          <p:cNvSpPr>
            <a:spLocks noChangeArrowheads="1"/>
          </p:cNvSpPr>
          <p:nvPr/>
        </p:nvSpPr>
        <p:spPr bwMode="auto">
          <a:xfrm>
            <a:off x="4189959" y="5963216"/>
            <a:ext cx="26930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900" b="1" dirty="0">
                <a:solidFill>
                  <a:srgbClr val="000000"/>
                </a:solidFill>
                <a:effectLst/>
                <a:latin typeface="+mj-lt"/>
              </a:rPr>
              <a:t>Juba</a:t>
            </a:r>
            <a:endParaRPr kumimoji="0" lang="en-US" altLang="en-US" sz="900" b="1" u="none" strike="noStrike" cap="none" normalizeH="0" baseline="0" dirty="0">
              <a:ln>
                <a:noFill/>
              </a:ln>
              <a:solidFill>
                <a:schemeClr val="tx1"/>
              </a:solidFill>
              <a:effectLst/>
              <a:latin typeface="+mj-lt"/>
            </a:endParaRPr>
          </a:p>
        </p:txBody>
      </p:sp>
      <p:sp>
        <p:nvSpPr>
          <p:cNvPr id="25" name="Rectangle 34"/>
          <p:cNvSpPr>
            <a:spLocks noChangeArrowheads="1"/>
          </p:cNvSpPr>
          <p:nvPr/>
        </p:nvSpPr>
        <p:spPr bwMode="auto">
          <a:xfrm rot="3498600">
            <a:off x="4446584" y="4018238"/>
            <a:ext cx="83195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50" b="1" i="1" dirty="0">
                <a:solidFill>
                  <a:srgbClr val="00AEEF"/>
                </a:solidFill>
                <a:latin typeface="+mj-lt"/>
              </a:rPr>
              <a:t>Blue Nile</a:t>
            </a:r>
            <a:endParaRPr kumimoji="0" lang="en-US" altLang="en-US" sz="850" b="1" i="0" u="none" strike="noStrike" cap="none" normalizeH="0" baseline="0" dirty="0">
              <a:ln>
                <a:noFill/>
              </a:ln>
              <a:solidFill>
                <a:schemeClr val="tx1"/>
              </a:solidFill>
              <a:effectLst/>
              <a:latin typeface="+mj-lt"/>
            </a:endParaRPr>
          </a:p>
        </p:txBody>
      </p:sp>
      <p:sp>
        <p:nvSpPr>
          <p:cNvPr id="26" name="Rectangle 34"/>
          <p:cNvSpPr>
            <a:spLocks noChangeArrowheads="1"/>
          </p:cNvSpPr>
          <p:nvPr/>
        </p:nvSpPr>
        <p:spPr bwMode="auto">
          <a:xfrm rot="4325624">
            <a:off x="3835468" y="3132337"/>
            <a:ext cx="83195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50" b="1" i="1" dirty="0">
                <a:solidFill>
                  <a:srgbClr val="00AEEF"/>
                </a:solidFill>
                <a:latin typeface="+mj-lt"/>
              </a:rPr>
              <a:t>Nile</a:t>
            </a:r>
            <a:endParaRPr kumimoji="0" lang="en-US" altLang="en-US" sz="850" b="1" i="0" u="none" strike="noStrike" cap="none" normalizeH="0" baseline="0" dirty="0">
              <a:ln>
                <a:noFill/>
              </a:ln>
              <a:solidFill>
                <a:schemeClr val="tx1"/>
              </a:solidFill>
              <a:effectLst/>
              <a:latin typeface="+mj-lt"/>
            </a:endParaRPr>
          </a:p>
        </p:txBody>
      </p:sp>
      <p:sp>
        <p:nvSpPr>
          <p:cNvPr id="27" name="Rectangle 34"/>
          <p:cNvSpPr>
            <a:spLocks noChangeArrowheads="1"/>
          </p:cNvSpPr>
          <p:nvPr/>
        </p:nvSpPr>
        <p:spPr bwMode="auto">
          <a:xfrm rot="3294945">
            <a:off x="5430182" y="3132056"/>
            <a:ext cx="83195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200" b="1" i="1" dirty="0">
                <a:solidFill>
                  <a:srgbClr val="00AEEF"/>
                </a:solidFill>
                <a:latin typeface="+mj-lt"/>
              </a:rPr>
              <a:t>Red Sea</a:t>
            </a:r>
            <a:endParaRPr kumimoji="0" lang="en-US" altLang="en-US" sz="1200" b="1" i="0" u="none" strike="noStrike" cap="none" normalizeH="0" baseline="0" dirty="0">
              <a:ln>
                <a:noFill/>
              </a:ln>
              <a:solidFill>
                <a:schemeClr val="tx1"/>
              </a:solidFill>
              <a:effectLst/>
              <a:latin typeface="+mj-lt"/>
            </a:endParaRPr>
          </a:p>
        </p:txBody>
      </p:sp>
      <p:sp>
        <p:nvSpPr>
          <p:cNvPr id="28" name="Rectangle 113"/>
          <p:cNvSpPr>
            <a:spLocks noChangeArrowheads="1"/>
          </p:cNvSpPr>
          <p:nvPr/>
        </p:nvSpPr>
        <p:spPr bwMode="auto">
          <a:xfrm>
            <a:off x="3733932" y="4986574"/>
            <a:ext cx="31418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00" b="1" i="1" dirty="0">
                <a:solidFill>
                  <a:srgbClr val="000000"/>
                </a:solidFill>
                <a:effectLst/>
                <a:latin typeface="+mj-lt"/>
              </a:rPr>
              <a:t>ABYEI</a:t>
            </a:r>
            <a:endParaRPr kumimoji="0" lang="en-US" altLang="en-US" sz="800" b="1" i="1" u="none" strike="noStrike" cap="none" normalizeH="0" baseline="0" dirty="0">
              <a:ln>
                <a:noFill/>
              </a:ln>
              <a:solidFill>
                <a:schemeClr val="tx1"/>
              </a:solidFill>
              <a:effectLst/>
              <a:latin typeface="+mj-lt"/>
            </a:endParaRPr>
          </a:p>
        </p:txBody>
      </p:sp>
      <p:sp>
        <p:nvSpPr>
          <p:cNvPr id="29" name="Rectangle 113"/>
          <p:cNvSpPr>
            <a:spLocks noChangeArrowheads="1"/>
          </p:cNvSpPr>
          <p:nvPr/>
        </p:nvSpPr>
        <p:spPr bwMode="auto">
          <a:xfrm>
            <a:off x="5675609" y="5797020"/>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00" b="1" dirty="0">
                <a:solidFill>
                  <a:srgbClr val="000000"/>
                </a:solidFill>
                <a:effectLst/>
                <a:latin typeface="+mj-lt"/>
              </a:rPr>
              <a:t>0</a:t>
            </a:r>
            <a:endParaRPr kumimoji="0" lang="en-US" altLang="en-US" sz="600" b="1" u="none" strike="noStrike" cap="none" normalizeH="0" baseline="0" dirty="0">
              <a:ln>
                <a:noFill/>
              </a:ln>
              <a:solidFill>
                <a:schemeClr val="tx1"/>
              </a:solidFill>
              <a:effectLst/>
              <a:latin typeface="+mj-lt"/>
            </a:endParaRPr>
          </a:p>
        </p:txBody>
      </p:sp>
      <p:sp>
        <p:nvSpPr>
          <p:cNvPr id="30" name="Rectangle 113"/>
          <p:cNvSpPr>
            <a:spLocks noChangeArrowheads="1"/>
          </p:cNvSpPr>
          <p:nvPr/>
        </p:nvSpPr>
        <p:spPr bwMode="auto">
          <a:xfrm>
            <a:off x="6005786" y="5797020"/>
            <a:ext cx="1298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00" b="1" dirty="0">
                <a:solidFill>
                  <a:srgbClr val="000000"/>
                </a:solidFill>
                <a:effectLst/>
                <a:latin typeface="+mj-lt"/>
              </a:rPr>
              <a:t>125</a:t>
            </a:r>
            <a:endParaRPr kumimoji="0" lang="en-US" altLang="en-US" sz="600" b="1" u="none" strike="noStrike" cap="none" normalizeH="0" baseline="0" dirty="0">
              <a:ln>
                <a:noFill/>
              </a:ln>
              <a:solidFill>
                <a:schemeClr val="tx1"/>
              </a:solidFill>
              <a:effectLst/>
              <a:latin typeface="+mj-lt"/>
            </a:endParaRPr>
          </a:p>
        </p:txBody>
      </p:sp>
      <p:sp>
        <p:nvSpPr>
          <p:cNvPr id="31" name="Rectangle 113"/>
          <p:cNvSpPr>
            <a:spLocks noChangeArrowheads="1"/>
          </p:cNvSpPr>
          <p:nvPr/>
        </p:nvSpPr>
        <p:spPr bwMode="auto">
          <a:xfrm>
            <a:off x="6368702" y="5797020"/>
            <a:ext cx="34304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00" b="1" dirty="0">
                <a:solidFill>
                  <a:srgbClr val="000000"/>
                </a:solidFill>
                <a:effectLst/>
                <a:latin typeface="+mj-lt"/>
              </a:rPr>
              <a:t>250 Miles</a:t>
            </a:r>
            <a:endParaRPr kumimoji="0" lang="en-US" altLang="en-US" sz="600" b="1" u="none" strike="noStrike" cap="none" normalizeH="0" baseline="0" dirty="0">
              <a:ln>
                <a:noFill/>
              </a:ln>
              <a:solidFill>
                <a:schemeClr val="tx1"/>
              </a:solidFill>
              <a:effectLst/>
              <a:latin typeface="+mj-lt"/>
            </a:endParaRPr>
          </a:p>
        </p:txBody>
      </p:sp>
      <p:sp>
        <p:nvSpPr>
          <p:cNvPr id="32" name="Rectangle 113"/>
          <p:cNvSpPr>
            <a:spLocks noChangeArrowheads="1"/>
          </p:cNvSpPr>
          <p:nvPr/>
        </p:nvSpPr>
        <p:spPr bwMode="auto">
          <a:xfrm>
            <a:off x="5675609" y="5963216"/>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00" b="1" dirty="0">
                <a:solidFill>
                  <a:srgbClr val="000000"/>
                </a:solidFill>
                <a:effectLst/>
                <a:latin typeface="+mj-lt"/>
              </a:rPr>
              <a:t>0</a:t>
            </a:r>
            <a:endParaRPr kumimoji="0" lang="en-US" altLang="en-US" sz="600" b="1" u="none" strike="noStrike" cap="none" normalizeH="0" baseline="0" dirty="0">
              <a:ln>
                <a:noFill/>
              </a:ln>
              <a:solidFill>
                <a:schemeClr val="tx1"/>
              </a:solidFill>
              <a:effectLst/>
              <a:latin typeface="+mj-lt"/>
            </a:endParaRPr>
          </a:p>
        </p:txBody>
      </p:sp>
      <p:sp>
        <p:nvSpPr>
          <p:cNvPr id="33" name="Rectangle 113"/>
          <p:cNvSpPr>
            <a:spLocks noChangeArrowheads="1"/>
          </p:cNvSpPr>
          <p:nvPr/>
        </p:nvSpPr>
        <p:spPr bwMode="auto">
          <a:xfrm>
            <a:off x="5864815" y="5963216"/>
            <a:ext cx="1298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00" b="1" dirty="0">
                <a:solidFill>
                  <a:srgbClr val="000000"/>
                </a:solidFill>
                <a:effectLst/>
                <a:latin typeface="+mj-lt"/>
              </a:rPr>
              <a:t>125</a:t>
            </a:r>
            <a:endParaRPr kumimoji="0" lang="en-US" altLang="en-US" sz="600" b="1" u="none" strike="noStrike" cap="none" normalizeH="0" baseline="0" dirty="0">
              <a:ln>
                <a:noFill/>
              </a:ln>
              <a:solidFill>
                <a:schemeClr val="tx1"/>
              </a:solidFill>
              <a:effectLst/>
              <a:latin typeface="+mj-lt"/>
            </a:endParaRPr>
          </a:p>
        </p:txBody>
      </p:sp>
      <p:sp>
        <p:nvSpPr>
          <p:cNvPr id="34" name="Rectangle 113"/>
          <p:cNvSpPr>
            <a:spLocks noChangeArrowheads="1"/>
          </p:cNvSpPr>
          <p:nvPr/>
        </p:nvSpPr>
        <p:spPr bwMode="auto">
          <a:xfrm>
            <a:off x="6084261" y="5963216"/>
            <a:ext cx="54983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00" b="1" dirty="0">
                <a:solidFill>
                  <a:srgbClr val="000000"/>
                </a:solidFill>
                <a:effectLst/>
                <a:latin typeface="+mj-lt"/>
              </a:rPr>
              <a:t>250 Kilometers</a:t>
            </a:r>
            <a:endParaRPr kumimoji="0" lang="en-US" altLang="en-US" sz="600" b="1" u="none" strike="noStrike" cap="none" normalizeH="0" baseline="0" dirty="0">
              <a:ln>
                <a:noFill/>
              </a:ln>
              <a:solidFill>
                <a:schemeClr val="tx1"/>
              </a:solidFill>
              <a:effectLst/>
              <a:latin typeface="+mj-lt"/>
            </a:endParaRPr>
          </a:p>
        </p:txBody>
      </p:sp>
      <p:sp>
        <p:nvSpPr>
          <p:cNvPr id="35" name="Rectangle 113"/>
          <p:cNvSpPr>
            <a:spLocks noChangeArrowheads="1"/>
          </p:cNvSpPr>
          <p:nvPr/>
        </p:nvSpPr>
        <p:spPr bwMode="auto">
          <a:xfrm>
            <a:off x="6584544" y="5343435"/>
            <a:ext cx="8495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00" b="1" i="1" dirty="0">
                <a:solidFill>
                  <a:srgbClr val="000000"/>
                </a:solidFill>
                <a:effectLst/>
                <a:latin typeface="Arial Black" panose="020B0A04020102020204" pitchFamily="34" charset="0"/>
              </a:rPr>
              <a:t>N</a:t>
            </a:r>
            <a:endParaRPr kumimoji="0" lang="en-US" altLang="en-US" sz="800" b="1" i="1" u="none" strike="noStrike" cap="none" normalizeH="0" baseline="0" dirty="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4418875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229601" cy="1097279"/>
          </a:xfrm>
        </p:spPr>
        <p:txBody>
          <a:bodyPr/>
          <a:lstStyle/>
          <a:p>
            <a:r>
              <a:rPr lang="en-US" sz="3400" dirty="0"/>
              <a:t>7.4.4 Ethnic Cleansing and Genocide in Africa </a:t>
            </a:r>
            <a:r>
              <a:rPr lang="en-US" sz="2000" b="0" dirty="0"/>
              <a:t>(5 of 5)</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199" y="1556326"/>
            <a:ext cx="8229602" cy="691574"/>
          </a:xfrm>
        </p:spPr>
        <p:txBody>
          <a:bodyPr/>
          <a:lstStyle/>
          <a:p>
            <a:pPr marL="432" indent="0">
              <a:buNone/>
            </a:pPr>
            <a:r>
              <a:rPr lang="en-US" sz="2200" b="1" dirty="0"/>
              <a:t>Figure 7-61:</a:t>
            </a:r>
            <a:r>
              <a:rPr lang="en-US" sz="2200" dirty="0"/>
              <a:t> Around two million South Sudanese are internally displaced (I</a:t>
            </a:r>
            <a:r>
              <a:rPr lang="en-US" sz="100" dirty="0"/>
              <a:t> </a:t>
            </a:r>
            <a:r>
              <a:rPr lang="en-US" sz="2200" dirty="0"/>
              <a:t>D</a:t>
            </a:r>
            <a:r>
              <a:rPr lang="en-US" sz="100" dirty="0"/>
              <a:t> </a:t>
            </a:r>
            <a:r>
              <a:rPr lang="en-US" sz="2200" dirty="0"/>
              <a:t>P</a:t>
            </a:r>
            <a:r>
              <a:rPr lang="en-US" sz="100" dirty="0"/>
              <a:t> </a:t>
            </a:r>
            <a:r>
              <a:rPr lang="en-US" sz="2200" dirty="0"/>
              <a:t>s) and living in refugee camps.</a:t>
            </a:r>
          </a:p>
        </p:txBody>
      </p:sp>
      <p:pic>
        <p:nvPicPr>
          <p:cNvPr id="6" name="Picture 5" descr="A camp of Sudanese refugees, mainly children.">
            <a:extLst>
              <a:ext uri="{FF2B5EF4-FFF2-40B4-BE49-F238E27FC236}">
                <a16:creationId xmlns:a16="http://schemas.microsoft.com/office/drawing/2014/main" id="{6FA95F7A-6D9C-44D2-B4A5-C576E8BBEB1F}"/>
              </a:ext>
            </a:extLst>
          </p:cNvPr>
          <p:cNvPicPr>
            <a:picLocks noChangeAspect="1"/>
          </p:cNvPicPr>
          <p:nvPr/>
        </p:nvPicPr>
        <p:blipFill>
          <a:blip r:embed="rId2"/>
          <a:stretch>
            <a:fillRect/>
          </a:stretch>
        </p:blipFill>
        <p:spPr>
          <a:xfrm>
            <a:off x="2313801" y="2408064"/>
            <a:ext cx="4516395" cy="3997673"/>
          </a:xfrm>
          <a:prstGeom prst="rect">
            <a:avLst/>
          </a:prstGeom>
        </p:spPr>
      </p:pic>
    </p:spTree>
    <p:extLst>
      <p:ext uri="{BB962C8B-B14F-4D97-AF65-F5344CB8AC3E}">
        <p14:creationId xmlns:p14="http://schemas.microsoft.com/office/powerpoint/2010/main" val="6720099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229601" cy="1097279"/>
          </a:xfrm>
        </p:spPr>
        <p:txBody>
          <a:bodyPr/>
          <a:lstStyle/>
          <a:p>
            <a:r>
              <a:rPr lang="en-US" dirty="0"/>
              <a:t>7.4.5 Conflict in Central Africa </a:t>
            </a:r>
            <a:r>
              <a:rPr lang="en-US" sz="2000" b="0" dirty="0"/>
              <a:t>(1 of 3)</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199" y="1556326"/>
            <a:ext cx="8331202" cy="755074"/>
          </a:xfrm>
        </p:spPr>
        <p:txBody>
          <a:bodyPr/>
          <a:lstStyle/>
          <a:p>
            <a:pPr marL="432" indent="0">
              <a:buNone/>
            </a:pPr>
            <a:r>
              <a:rPr lang="en-US" sz="2200" b="1" dirty="0"/>
              <a:t>Figure 7-62: </a:t>
            </a:r>
            <a:r>
              <a:rPr lang="en-US" sz="2200" dirty="0"/>
              <a:t>Genocide in Rwanda resulted in more than a million refugees fleeing Rwanda for neighboring countries.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231" y="2335083"/>
            <a:ext cx="2881538" cy="4169033"/>
          </a:xfrm>
          <a:prstGeom prst="rect">
            <a:avLst/>
          </a:prstGeom>
        </p:spPr>
      </p:pic>
      <p:sp>
        <p:nvSpPr>
          <p:cNvPr id="8" name="Rectangle 34"/>
          <p:cNvSpPr>
            <a:spLocks noChangeArrowheads="1"/>
          </p:cNvSpPr>
          <p:nvPr/>
        </p:nvSpPr>
        <p:spPr bwMode="auto">
          <a:xfrm rot="3966216">
            <a:off x="3590593" y="5765822"/>
            <a:ext cx="83195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i="1" dirty="0">
                <a:solidFill>
                  <a:srgbClr val="00AEEF"/>
                </a:solidFill>
                <a:latin typeface="+mj-lt"/>
              </a:rPr>
              <a:t>Lake Tanganyika</a:t>
            </a:r>
            <a:endParaRPr kumimoji="0" lang="en-US" altLang="en-US" sz="700" b="1" i="0" u="none" strike="noStrike" cap="none" normalizeH="0" baseline="0" dirty="0">
              <a:ln>
                <a:noFill/>
              </a:ln>
              <a:solidFill>
                <a:schemeClr val="tx1"/>
              </a:solidFill>
              <a:effectLst/>
              <a:latin typeface="+mj-lt"/>
            </a:endParaRPr>
          </a:p>
        </p:txBody>
      </p:sp>
      <p:sp>
        <p:nvSpPr>
          <p:cNvPr id="10" name="Rectangle 113"/>
          <p:cNvSpPr>
            <a:spLocks noChangeArrowheads="1"/>
          </p:cNvSpPr>
          <p:nvPr/>
        </p:nvSpPr>
        <p:spPr bwMode="auto">
          <a:xfrm>
            <a:off x="4344935" y="5165920"/>
            <a:ext cx="62356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50" b="1" dirty="0">
                <a:solidFill>
                  <a:srgbClr val="000000"/>
                </a:solidFill>
                <a:effectLst>
                  <a:glow rad="50800">
                    <a:schemeClr val="bg1">
                      <a:alpha val="89000"/>
                    </a:schemeClr>
                  </a:glow>
                </a:effectLst>
                <a:latin typeface="+mj-lt"/>
              </a:rPr>
              <a:t>BURUNDI</a:t>
            </a:r>
            <a:endParaRPr kumimoji="0" lang="en-US" altLang="en-US" sz="1050" b="1" i="0" u="none" strike="noStrike" cap="none" normalizeH="0" baseline="0" dirty="0">
              <a:ln>
                <a:noFill/>
              </a:ln>
              <a:solidFill>
                <a:schemeClr val="tx1"/>
              </a:solidFill>
              <a:effectLst>
                <a:glow rad="50800">
                  <a:schemeClr val="bg1">
                    <a:alpha val="89000"/>
                  </a:schemeClr>
                </a:glow>
              </a:effectLst>
              <a:latin typeface="+mj-lt"/>
            </a:endParaRPr>
          </a:p>
        </p:txBody>
      </p:sp>
      <p:sp>
        <p:nvSpPr>
          <p:cNvPr id="11" name="Rectangle 114"/>
          <p:cNvSpPr>
            <a:spLocks noChangeArrowheads="1"/>
          </p:cNvSpPr>
          <p:nvPr/>
        </p:nvSpPr>
        <p:spPr bwMode="auto">
          <a:xfrm>
            <a:off x="3231646" y="6185806"/>
            <a:ext cx="4648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solidFill>
                  <a:srgbClr val="000000"/>
                </a:solidFill>
                <a:effectLst/>
                <a:latin typeface="+mj-lt"/>
              </a:rPr>
              <a:t>0</a:t>
            </a:r>
            <a:endParaRPr kumimoji="0" lang="en-US" altLang="en-US" sz="650" b="1" i="0" u="none" strike="noStrike" cap="none" normalizeH="0" baseline="0" dirty="0">
              <a:ln>
                <a:noFill/>
              </a:ln>
              <a:solidFill>
                <a:schemeClr val="tx1"/>
              </a:solidFill>
              <a:effectLst/>
              <a:latin typeface="+mj-lt"/>
            </a:endParaRPr>
          </a:p>
        </p:txBody>
      </p:sp>
      <p:sp>
        <p:nvSpPr>
          <p:cNvPr id="12" name="Rectangle 114"/>
          <p:cNvSpPr>
            <a:spLocks noChangeArrowheads="1"/>
          </p:cNvSpPr>
          <p:nvPr/>
        </p:nvSpPr>
        <p:spPr bwMode="auto">
          <a:xfrm>
            <a:off x="3518303" y="6185806"/>
            <a:ext cx="92974"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solidFill>
                  <a:srgbClr val="000000"/>
                </a:solidFill>
                <a:effectLst/>
                <a:latin typeface="+mj-lt"/>
              </a:rPr>
              <a:t>20</a:t>
            </a:r>
            <a:endParaRPr kumimoji="0" lang="en-US" altLang="en-US" sz="650" b="1" i="0" u="none" strike="noStrike" cap="none" normalizeH="0" baseline="0" dirty="0">
              <a:ln>
                <a:noFill/>
              </a:ln>
              <a:solidFill>
                <a:schemeClr val="tx1"/>
              </a:solidFill>
              <a:effectLst/>
              <a:latin typeface="+mj-lt"/>
            </a:endParaRPr>
          </a:p>
        </p:txBody>
      </p:sp>
      <p:sp>
        <p:nvSpPr>
          <p:cNvPr id="13" name="Rectangle 114"/>
          <p:cNvSpPr>
            <a:spLocks noChangeArrowheads="1"/>
          </p:cNvSpPr>
          <p:nvPr/>
        </p:nvSpPr>
        <p:spPr bwMode="auto">
          <a:xfrm>
            <a:off x="3832033" y="6185806"/>
            <a:ext cx="322204"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solidFill>
                  <a:srgbClr val="000000"/>
                </a:solidFill>
                <a:effectLst/>
                <a:latin typeface="+mj-lt"/>
              </a:rPr>
              <a:t>40 Miles</a:t>
            </a:r>
            <a:endParaRPr kumimoji="0" lang="en-US" altLang="en-US" sz="650" b="1" i="0" u="none" strike="noStrike" cap="none" normalizeH="0" baseline="0" dirty="0">
              <a:ln>
                <a:noFill/>
              </a:ln>
              <a:solidFill>
                <a:schemeClr val="tx1"/>
              </a:solidFill>
              <a:effectLst/>
              <a:latin typeface="+mj-lt"/>
            </a:endParaRPr>
          </a:p>
        </p:txBody>
      </p:sp>
      <p:sp>
        <p:nvSpPr>
          <p:cNvPr id="14" name="Rectangle 114"/>
          <p:cNvSpPr>
            <a:spLocks noChangeArrowheads="1"/>
          </p:cNvSpPr>
          <p:nvPr/>
        </p:nvSpPr>
        <p:spPr bwMode="auto">
          <a:xfrm>
            <a:off x="3231646" y="6346647"/>
            <a:ext cx="4648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solidFill>
                  <a:srgbClr val="000000"/>
                </a:solidFill>
                <a:effectLst/>
                <a:latin typeface="+mj-lt"/>
              </a:rPr>
              <a:t>0</a:t>
            </a:r>
            <a:endParaRPr kumimoji="0" lang="en-US" altLang="en-US" sz="650" b="1" i="0" u="none" strike="noStrike" cap="none" normalizeH="0" baseline="0" dirty="0">
              <a:ln>
                <a:noFill/>
              </a:ln>
              <a:solidFill>
                <a:schemeClr val="tx1"/>
              </a:solidFill>
              <a:effectLst/>
              <a:latin typeface="+mj-lt"/>
            </a:endParaRPr>
          </a:p>
        </p:txBody>
      </p:sp>
      <p:sp>
        <p:nvSpPr>
          <p:cNvPr id="15" name="Rectangle 114"/>
          <p:cNvSpPr>
            <a:spLocks noChangeArrowheads="1"/>
          </p:cNvSpPr>
          <p:nvPr/>
        </p:nvSpPr>
        <p:spPr bwMode="auto">
          <a:xfrm>
            <a:off x="3407956" y="6346647"/>
            <a:ext cx="92974"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solidFill>
                  <a:srgbClr val="000000"/>
                </a:solidFill>
                <a:effectLst/>
                <a:latin typeface="+mj-lt"/>
              </a:rPr>
              <a:t>20</a:t>
            </a:r>
            <a:endParaRPr kumimoji="0" lang="en-US" altLang="en-US" sz="650" b="1" i="0" u="none" strike="noStrike" cap="none" normalizeH="0" baseline="0" dirty="0">
              <a:ln>
                <a:noFill/>
              </a:ln>
              <a:solidFill>
                <a:schemeClr val="tx1"/>
              </a:solidFill>
              <a:effectLst/>
              <a:latin typeface="+mj-lt"/>
            </a:endParaRPr>
          </a:p>
        </p:txBody>
      </p:sp>
      <p:sp>
        <p:nvSpPr>
          <p:cNvPr id="16" name="Rectangle 114"/>
          <p:cNvSpPr>
            <a:spLocks noChangeArrowheads="1"/>
          </p:cNvSpPr>
          <p:nvPr/>
        </p:nvSpPr>
        <p:spPr bwMode="auto">
          <a:xfrm>
            <a:off x="3604547" y="6346647"/>
            <a:ext cx="545021"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solidFill>
                  <a:srgbClr val="000000"/>
                </a:solidFill>
                <a:effectLst/>
                <a:latin typeface="+mj-lt"/>
              </a:rPr>
              <a:t>40 Kilometers</a:t>
            </a:r>
            <a:endParaRPr kumimoji="0" lang="en-US" altLang="en-US" sz="650" b="1" i="0" u="none" strike="noStrike" cap="none" normalizeH="0" baseline="0" dirty="0">
              <a:ln>
                <a:noFill/>
              </a:ln>
              <a:solidFill>
                <a:schemeClr val="tx1"/>
              </a:solidFill>
              <a:effectLst/>
              <a:latin typeface="+mj-lt"/>
            </a:endParaRPr>
          </a:p>
        </p:txBody>
      </p:sp>
      <p:sp>
        <p:nvSpPr>
          <p:cNvPr id="17" name="Rectangle 34"/>
          <p:cNvSpPr>
            <a:spLocks noChangeArrowheads="1"/>
          </p:cNvSpPr>
          <p:nvPr/>
        </p:nvSpPr>
        <p:spPr bwMode="auto">
          <a:xfrm>
            <a:off x="3615869" y="3300898"/>
            <a:ext cx="2356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00" b="1" i="1" dirty="0">
                <a:solidFill>
                  <a:srgbClr val="00AEEF"/>
                </a:solidFill>
                <a:latin typeface="+mj-lt"/>
              </a:rPr>
              <a:t>Lake</a:t>
            </a:r>
          </a:p>
          <a:p>
            <a:pPr lvl="0" algn="ctr"/>
            <a:r>
              <a:rPr lang="en-US" altLang="en-US" sz="800" b="1" i="1" dirty="0">
                <a:solidFill>
                  <a:srgbClr val="00AEEF"/>
                </a:solidFill>
                <a:latin typeface="+mj-lt"/>
              </a:rPr>
              <a:t>Kivu</a:t>
            </a:r>
            <a:endParaRPr kumimoji="0" lang="en-US" altLang="en-US" sz="2000" b="1" i="0" u="none" strike="noStrike" cap="none" normalizeH="0" baseline="0" dirty="0">
              <a:ln>
                <a:noFill/>
              </a:ln>
              <a:solidFill>
                <a:schemeClr val="tx1"/>
              </a:solidFill>
              <a:effectLst/>
              <a:latin typeface="+mj-lt"/>
            </a:endParaRPr>
          </a:p>
        </p:txBody>
      </p:sp>
      <p:sp>
        <p:nvSpPr>
          <p:cNvPr id="18" name="Rectangle 113"/>
          <p:cNvSpPr>
            <a:spLocks noChangeArrowheads="1"/>
          </p:cNvSpPr>
          <p:nvPr/>
        </p:nvSpPr>
        <p:spPr bwMode="auto">
          <a:xfrm>
            <a:off x="4737672" y="5525693"/>
            <a:ext cx="1000274"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a:solidFill>
                  <a:srgbClr val="000000"/>
                </a:solidFill>
                <a:effectLst>
                  <a:glow rad="50800">
                    <a:schemeClr val="bg1">
                      <a:alpha val="89000"/>
                    </a:schemeClr>
                  </a:glow>
                </a:effectLst>
                <a:latin typeface="Arial Black" panose="020B0A04020102020204" pitchFamily="34" charset="0"/>
              </a:rPr>
              <a:t>Rwandan genocide</a:t>
            </a:r>
            <a:endParaRPr kumimoji="0" lang="en-US" altLang="en-US" sz="750" b="1" i="0" u="none" strike="noStrike" cap="none" normalizeH="0" baseline="0" dirty="0">
              <a:ln>
                <a:noFill/>
              </a:ln>
              <a:solidFill>
                <a:schemeClr val="tx1"/>
              </a:solidFill>
              <a:effectLst>
                <a:glow rad="50800">
                  <a:schemeClr val="bg1">
                    <a:alpha val="89000"/>
                  </a:schemeClr>
                </a:glow>
              </a:effectLst>
              <a:latin typeface="Arial Black" panose="020B0A04020102020204" pitchFamily="34" charset="0"/>
            </a:endParaRPr>
          </a:p>
        </p:txBody>
      </p:sp>
      <p:sp>
        <p:nvSpPr>
          <p:cNvPr id="19" name="Rectangle 114"/>
          <p:cNvSpPr>
            <a:spLocks noChangeArrowheads="1"/>
          </p:cNvSpPr>
          <p:nvPr/>
        </p:nvSpPr>
        <p:spPr bwMode="auto">
          <a:xfrm>
            <a:off x="4968504" y="5657114"/>
            <a:ext cx="7357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latin typeface="+mj-lt"/>
              </a:rPr>
              <a:t>Massacre sites</a:t>
            </a:r>
          </a:p>
          <a:p>
            <a:pPr lvl="0"/>
            <a:r>
              <a:rPr lang="en-US" altLang="en-US" sz="800" b="1" dirty="0">
                <a:solidFill>
                  <a:srgbClr val="000000"/>
                </a:solidFill>
                <a:latin typeface="+mj-lt"/>
              </a:rPr>
              <a:t>(800,000 killed)</a:t>
            </a:r>
            <a:endParaRPr kumimoji="0" lang="en-US" altLang="en-US" sz="800" b="1" i="0" u="none" strike="noStrike" cap="none" normalizeH="0" baseline="0" dirty="0">
              <a:ln>
                <a:noFill/>
              </a:ln>
              <a:solidFill>
                <a:schemeClr val="tx1"/>
              </a:solidFill>
              <a:effectLst/>
              <a:latin typeface="+mj-lt"/>
            </a:endParaRPr>
          </a:p>
        </p:txBody>
      </p:sp>
      <p:sp>
        <p:nvSpPr>
          <p:cNvPr id="20" name="Rectangle 114"/>
          <p:cNvSpPr>
            <a:spLocks noChangeArrowheads="1"/>
          </p:cNvSpPr>
          <p:nvPr/>
        </p:nvSpPr>
        <p:spPr bwMode="auto">
          <a:xfrm>
            <a:off x="4968504" y="5920090"/>
            <a:ext cx="93615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a:solidFill>
                  <a:srgbClr val="000000"/>
                </a:solidFill>
                <a:latin typeface="+mj-lt"/>
              </a:rPr>
              <a:t>Hutu-controlled</a:t>
            </a:r>
          </a:p>
          <a:p>
            <a:pPr lvl="0"/>
            <a:r>
              <a:rPr lang="en-US" altLang="en-US" sz="800" b="1">
                <a:solidFill>
                  <a:srgbClr val="000000"/>
                </a:solidFill>
                <a:latin typeface="+mj-lt"/>
              </a:rPr>
              <a:t>government troops</a:t>
            </a:r>
            <a:endParaRPr kumimoji="0" lang="en-US" altLang="en-US" sz="800" b="1" i="0" u="none" strike="noStrike" cap="none" normalizeH="0" baseline="0" dirty="0">
              <a:ln>
                <a:noFill/>
              </a:ln>
              <a:solidFill>
                <a:schemeClr val="tx1"/>
              </a:solidFill>
              <a:effectLst/>
              <a:latin typeface="+mj-lt"/>
            </a:endParaRPr>
          </a:p>
        </p:txBody>
      </p:sp>
      <p:sp>
        <p:nvSpPr>
          <p:cNvPr id="21" name="Rectangle 114"/>
          <p:cNvSpPr>
            <a:spLocks noChangeArrowheads="1"/>
          </p:cNvSpPr>
          <p:nvPr/>
        </p:nvSpPr>
        <p:spPr bwMode="auto">
          <a:xfrm>
            <a:off x="4968504" y="6215630"/>
            <a:ext cx="63959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latin typeface="+mj-lt"/>
              </a:rPr>
              <a:t>Refugee flow</a:t>
            </a:r>
            <a:endParaRPr kumimoji="0" lang="en-US" altLang="en-US" sz="800" b="1" i="0" u="none" strike="noStrike" cap="none" normalizeH="0" baseline="0" dirty="0">
              <a:ln>
                <a:noFill/>
              </a:ln>
              <a:solidFill>
                <a:schemeClr val="tx1"/>
              </a:solidFill>
              <a:effectLst/>
              <a:latin typeface="+mj-lt"/>
            </a:endParaRPr>
          </a:p>
        </p:txBody>
      </p:sp>
      <p:sp>
        <p:nvSpPr>
          <p:cNvPr id="22" name="Rectangle 113"/>
          <p:cNvSpPr>
            <a:spLocks noChangeArrowheads="1"/>
          </p:cNvSpPr>
          <p:nvPr/>
        </p:nvSpPr>
        <p:spPr bwMode="auto">
          <a:xfrm>
            <a:off x="5263457" y="4338808"/>
            <a:ext cx="68929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50" b="1" dirty="0">
                <a:solidFill>
                  <a:srgbClr val="000000"/>
                </a:solidFill>
                <a:effectLst>
                  <a:glow rad="50800">
                    <a:schemeClr val="bg1">
                      <a:alpha val="89000"/>
                    </a:schemeClr>
                  </a:glow>
                </a:effectLst>
                <a:latin typeface="+mj-lt"/>
              </a:rPr>
              <a:t>TANZANIA</a:t>
            </a:r>
            <a:endParaRPr kumimoji="0" lang="en-US" altLang="en-US" sz="1050" b="1" i="0" u="none" strike="noStrike" cap="none" normalizeH="0" baseline="0" dirty="0">
              <a:ln>
                <a:noFill/>
              </a:ln>
              <a:solidFill>
                <a:schemeClr val="tx1"/>
              </a:solidFill>
              <a:effectLst>
                <a:glow rad="50800">
                  <a:schemeClr val="bg1">
                    <a:alpha val="89000"/>
                  </a:schemeClr>
                </a:glow>
              </a:effectLst>
              <a:latin typeface="+mj-lt"/>
            </a:endParaRPr>
          </a:p>
        </p:txBody>
      </p:sp>
      <p:sp>
        <p:nvSpPr>
          <p:cNvPr id="23" name="Rectangle 113"/>
          <p:cNvSpPr>
            <a:spLocks noChangeArrowheads="1"/>
          </p:cNvSpPr>
          <p:nvPr/>
        </p:nvSpPr>
        <p:spPr bwMode="auto">
          <a:xfrm>
            <a:off x="4024757" y="3267188"/>
            <a:ext cx="64601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100" b="1" dirty="0">
                <a:solidFill>
                  <a:srgbClr val="000000"/>
                </a:solidFill>
                <a:effectLst>
                  <a:glow rad="50800">
                    <a:schemeClr val="bg1">
                      <a:alpha val="89000"/>
                    </a:schemeClr>
                  </a:glow>
                </a:effectLst>
                <a:latin typeface="+mj-lt"/>
              </a:rPr>
              <a:t>RWANDA</a:t>
            </a:r>
            <a:endParaRPr kumimoji="0" lang="en-US" altLang="en-US" sz="1100" b="1" i="0" u="none" strike="noStrike" cap="none" normalizeH="0" baseline="0" dirty="0">
              <a:ln>
                <a:noFill/>
              </a:ln>
              <a:solidFill>
                <a:schemeClr val="tx1"/>
              </a:solidFill>
              <a:effectLst>
                <a:glow rad="50800">
                  <a:schemeClr val="bg1">
                    <a:alpha val="89000"/>
                  </a:schemeClr>
                </a:glow>
              </a:effectLst>
              <a:latin typeface="+mj-lt"/>
            </a:endParaRPr>
          </a:p>
        </p:txBody>
      </p:sp>
      <p:sp>
        <p:nvSpPr>
          <p:cNvPr id="24" name="Rectangle 113"/>
          <p:cNvSpPr>
            <a:spLocks noChangeArrowheads="1"/>
          </p:cNvSpPr>
          <p:nvPr/>
        </p:nvSpPr>
        <p:spPr bwMode="auto">
          <a:xfrm>
            <a:off x="4457531" y="2430742"/>
            <a:ext cx="59311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50" b="1" dirty="0">
                <a:solidFill>
                  <a:srgbClr val="000000"/>
                </a:solidFill>
                <a:effectLst>
                  <a:glow rad="50800">
                    <a:schemeClr val="bg1">
                      <a:alpha val="89000"/>
                    </a:schemeClr>
                  </a:glow>
                </a:effectLst>
                <a:latin typeface="+mj-lt"/>
              </a:rPr>
              <a:t>UGANDA</a:t>
            </a:r>
            <a:endParaRPr kumimoji="0" lang="en-US" altLang="en-US" sz="1050" b="1" i="0" u="none" strike="noStrike" cap="none" normalizeH="0" baseline="0" dirty="0">
              <a:ln>
                <a:noFill/>
              </a:ln>
              <a:solidFill>
                <a:schemeClr val="tx1"/>
              </a:solidFill>
              <a:effectLst>
                <a:glow rad="50800">
                  <a:schemeClr val="bg1">
                    <a:alpha val="89000"/>
                  </a:schemeClr>
                </a:glow>
              </a:effectLst>
              <a:latin typeface="+mj-lt"/>
            </a:endParaRPr>
          </a:p>
        </p:txBody>
      </p:sp>
      <p:sp>
        <p:nvSpPr>
          <p:cNvPr id="25" name="Rectangle 113"/>
          <p:cNvSpPr>
            <a:spLocks noChangeArrowheads="1"/>
          </p:cNvSpPr>
          <p:nvPr/>
        </p:nvSpPr>
        <p:spPr bwMode="auto">
          <a:xfrm>
            <a:off x="3278134" y="2655464"/>
            <a:ext cx="6973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rad="50800">
                    <a:schemeClr val="bg1">
                      <a:alpha val="89000"/>
                    </a:schemeClr>
                  </a:glow>
                </a:effectLst>
                <a:latin typeface="+mj-lt"/>
              </a:rPr>
              <a:t>DEM. REP.</a:t>
            </a:r>
          </a:p>
          <a:p>
            <a:pPr lvl="0"/>
            <a:r>
              <a:rPr lang="en-US" altLang="en-US" sz="1000" b="1" dirty="0">
                <a:solidFill>
                  <a:srgbClr val="000000"/>
                </a:solidFill>
                <a:effectLst>
                  <a:glow rad="50800">
                    <a:schemeClr val="bg1">
                      <a:alpha val="89000"/>
                    </a:schemeClr>
                  </a:glow>
                </a:effectLst>
                <a:latin typeface="+mj-lt"/>
              </a:rPr>
              <a:t>OF CONGO</a:t>
            </a:r>
            <a:endParaRPr kumimoji="0" lang="en-US" altLang="en-US" sz="1000" b="1" i="0" u="none" strike="noStrike" cap="none" normalizeH="0" baseline="0" dirty="0">
              <a:ln>
                <a:noFill/>
              </a:ln>
              <a:solidFill>
                <a:schemeClr val="tx1"/>
              </a:solidFill>
              <a:effectLst>
                <a:glow rad="50800">
                  <a:schemeClr val="bg1">
                    <a:alpha val="89000"/>
                  </a:schemeClr>
                </a:glow>
              </a:effectLst>
              <a:latin typeface="+mj-lt"/>
            </a:endParaRPr>
          </a:p>
        </p:txBody>
      </p:sp>
      <p:sp>
        <p:nvSpPr>
          <p:cNvPr id="26" name="Rectangle 114"/>
          <p:cNvSpPr>
            <a:spLocks noChangeArrowheads="1"/>
          </p:cNvSpPr>
          <p:nvPr/>
        </p:nvSpPr>
        <p:spPr bwMode="auto">
          <a:xfrm>
            <a:off x="4317595" y="3092193"/>
            <a:ext cx="40556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err="1">
                <a:solidFill>
                  <a:srgbClr val="000000"/>
                </a:solidFill>
                <a:latin typeface="+mj-lt"/>
              </a:rPr>
              <a:t>Byumba</a:t>
            </a:r>
            <a:endParaRPr kumimoji="0" lang="en-US" altLang="en-US" sz="800" b="1" i="0" u="none" strike="noStrike" cap="none" normalizeH="0" baseline="0" dirty="0">
              <a:ln>
                <a:noFill/>
              </a:ln>
              <a:solidFill>
                <a:schemeClr val="tx1"/>
              </a:solidFill>
              <a:effectLst/>
              <a:latin typeface="+mj-lt"/>
            </a:endParaRPr>
          </a:p>
        </p:txBody>
      </p:sp>
      <p:sp>
        <p:nvSpPr>
          <p:cNvPr id="27" name="Rectangle 114"/>
          <p:cNvSpPr>
            <a:spLocks noChangeArrowheads="1"/>
          </p:cNvSpPr>
          <p:nvPr/>
        </p:nvSpPr>
        <p:spPr bwMode="auto">
          <a:xfrm>
            <a:off x="4783207" y="3351826"/>
            <a:ext cx="28052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latin typeface="+mj-lt"/>
              </a:rPr>
              <a:t>Kigali</a:t>
            </a:r>
            <a:endParaRPr kumimoji="0" lang="en-US" altLang="en-US" sz="800" b="1" i="0" u="none" strike="noStrike" cap="none" normalizeH="0" baseline="0" dirty="0">
              <a:ln>
                <a:noFill/>
              </a:ln>
              <a:solidFill>
                <a:schemeClr val="tx1"/>
              </a:solidFill>
              <a:effectLst/>
              <a:latin typeface="+mj-lt"/>
            </a:endParaRPr>
          </a:p>
        </p:txBody>
      </p:sp>
      <p:sp>
        <p:nvSpPr>
          <p:cNvPr id="28" name="Rectangle 114"/>
          <p:cNvSpPr>
            <a:spLocks noChangeArrowheads="1"/>
          </p:cNvSpPr>
          <p:nvPr/>
        </p:nvSpPr>
        <p:spPr bwMode="auto">
          <a:xfrm>
            <a:off x="4019633" y="3631919"/>
            <a:ext cx="34304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err="1">
                <a:solidFill>
                  <a:srgbClr val="000000"/>
                </a:solidFill>
                <a:latin typeface="+mj-lt"/>
              </a:rPr>
              <a:t>Kibuye</a:t>
            </a:r>
            <a:endParaRPr kumimoji="0" lang="en-US" altLang="en-US" sz="800" b="1" i="0" u="none" strike="noStrike" cap="none" normalizeH="0" baseline="0" dirty="0">
              <a:ln>
                <a:noFill/>
              </a:ln>
              <a:solidFill>
                <a:schemeClr val="tx1"/>
              </a:solidFill>
              <a:effectLst/>
              <a:latin typeface="+mj-lt"/>
            </a:endParaRPr>
          </a:p>
        </p:txBody>
      </p:sp>
      <p:sp>
        <p:nvSpPr>
          <p:cNvPr id="29" name="Rectangle 114"/>
          <p:cNvSpPr>
            <a:spLocks noChangeArrowheads="1"/>
          </p:cNvSpPr>
          <p:nvPr/>
        </p:nvSpPr>
        <p:spPr bwMode="auto">
          <a:xfrm>
            <a:off x="4428676" y="4200350"/>
            <a:ext cx="32541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err="1">
                <a:solidFill>
                  <a:srgbClr val="000000"/>
                </a:solidFill>
                <a:latin typeface="+mj-lt"/>
              </a:rPr>
              <a:t>Butare</a:t>
            </a:r>
            <a:endParaRPr kumimoji="0" lang="en-US" altLang="en-US" sz="800" b="1" i="0" u="none" strike="noStrike" cap="none" normalizeH="0" baseline="0" dirty="0">
              <a:ln>
                <a:noFill/>
              </a:ln>
              <a:solidFill>
                <a:schemeClr val="tx1"/>
              </a:solidFill>
              <a:effectLst/>
              <a:latin typeface="+mj-lt"/>
            </a:endParaRPr>
          </a:p>
        </p:txBody>
      </p:sp>
      <p:sp>
        <p:nvSpPr>
          <p:cNvPr id="30" name="Rectangle 114"/>
          <p:cNvSpPr>
            <a:spLocks noChangeArrowheads="1"/>
          </p:cNvSpPr>
          <p:nvPr/>
        </p:nvSpPr>
        <p:spPr bwMode="auto">
          <a:xfrm>
            <a:off x="4094943" y="5040233"/>
            <a:ext cx="577081" cy="13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50" b="1" dirty="0">
                <a:solidFill>
                  <a:srgbClr val="000000"/>
                </a:solidFill>
                <a:latin typeface="+mj-lt"/>
              </a:rPr>
              <a:t>Bujumbura</a:t>
            </a:r>
            <a:endParaRPr kumimoji="0" lang="en-US" altLang="en-US" sz="850" b="1" i="0" u="none" strike="noStrike" cap="none" normalizeH="0" baseline="0" dirty="0">
              <a:ln>
                <a:noFill/>
              </a:ln>
              <a:solidFill>
                <a:schemeClr val="tx1"/>
              </a:solidFill>
              <a:effectLst/>
              <a:latin typeface="+mj-lt"/>
            </a:endParaRPr>
          </a:p>
        </p:txBody>
      </p:sp>
      <p:sp>
        <p:nvSpPr>
          <p:cNvPr id="32" name="Rectangle 113"/>
          <p:cNvSpPr>
            <a:spLocks noChangeArrowheads="1"/>
          </p:cNvSpPr>
          <p:nvPr/>
        </p:nvSpPr>
        <p:spPr bwMode="auto">
          <a:xfrm>
            <a:off x="4322357" y="4561358"/>
            <a:ext cx="3751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A2228F"/>
                </a:solidFill>
                <a:effectLst>
                  <a:glow rad="38100">
                    <a:schemeClr val="bg1">
                      <a:alpha val="82000"/>
                    </a:schemeClr>
                  </a:glow>
                </a:effectLst>
                <a:latin typeface="+mj-lt"/>
              </a:rPr>
              <a:t>255,000</a:t>
            </a:r>
            <a:endParaRPr kumimoji="0" lang="en-US" altLang="en-US" sz="800" b="1" i="0" u="none" strike="noStrike" cap="none" normalizeH="0" baseline="0" dirty="0">
              <a:ln>
                <a:noFill/>
              </a:ln>
              <a:solidFill>
                <a:srgbClr val="A2228F"/>
              </a:solidFill>
              <a:effectLst>
                <a:glow rad="38100">
                  <a:schemeClr val="bg1">
                    <a:alpha val="82000"/>
                  </a:schemeClr>
                </a:glow>
              </a:effectLst>
              <a:latin typeface="+mj-lt"/>
            </a:endParaRPr>
          </a:p>
        </p:txBody>
      </p:sp>
      <p:sp>
        <p:nvSpPr>
          <p:cNvPr id="33" name="Rectangle 113"/>
          <p:cNvSpPr>
            <a:spLocks noChangeArrowheads="1"/>
          </p:cNvSpPr>
          <p:nvPr/>
        </p:nvSpPr>
        <p:spPr bwMode="auto">
          <a:xfrm>
            <a:off x="3189687" y="4338808"/>
            <a:ext cx="3751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A2228F"/>
                </a:solidFill>
                <a:effectLst>
                  <a:glow rad="38100">
                    <a:schemeClr val="bg1">
                      <a:alpha val="82000"/>
                    </a:schemeClr>
                  </a:glow>
                </a:effectLst>
                <a:latin typeface="+mj-lt"/>
              </a:rPr>
              <a:t>450,000</a:t>
            </a:r>
            <a:endParaRPr kumimoji="0" lang="en-US" altLang="en-US" sz="800" b="1" i="0" u="none" strike="noStrike" cap="none" normalizeH="0" baseline="0" dirty="0">
              <a:ln>
                <a:noFill/>
              </a:ln>
              <a:solidFill>
                <a:srgbClr val="A2228F"/>
              </a:solidFill>
              <a:effectLst>
                <a:glow rad="38100">
                  <a:schemeClr val="bg1">
                    <a:alpha val="82000"/>
                  </a:schemeClr>
                </a:glow>
              </a:effectLst>
              <a:latin typeface="+mj-lt"/>
            </a:endParaRPr>
          </a:p>
        </p:txBody>
      </p:sp>
      <p:sp>
        <p:nvSpPr>
          <p:cNvPr id="34" name="Rectangle 113"/>
          <p:cNvSpPr>
            <a:spLocks noChangeArrowheads="1"/>
          </p:cNvSpPr>
          <p:nvPr/>
        </p:nvSpPr>
        <p:spPr bwMode="auto">
          <a:xfrm>
            <a:off x="3279591" y="5026906"/>
            <a:ext cx="3751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A2228F"/>
                </a:solidFill>
                <a:effectLst>
                  <a:glow rad="38100">
                    <a:schemeClr val="bg1">
                      <a:alpha val="82000"/>
                    </a:schemeClr>
                  </a:glow>
                </a:effectLst>
                <a:latin typeface="+mj-lt"/>
              </a:rPr>
              <a:t>164,000</a:t>
            </a:r>
            <a:endParaRPr kumimoji="0" lang="en-US" altLang="en-US" sz="800" b="1" i="0" u="none" strike="noStrike" cap="none" normalizeH="0" baseline="0" dirty="0">
              <a:ln>
                <a:noFill/>
              </a:ln>
              <a:solidFill>
                <a:srgbClr val="A2228F"/>
              </a:solidFill>
              <a:effectLst>
                <a:glow rad="38100">
                  <a:schemeClr val="bg1">
                    <a:alpha val="82000"/>
                  </a:schemeClr>
                </a:glow>
              </a:effectLst>
              <a:latin typeface="+mj-lt"/>
            </a:endParaRPr>
          </a:p>
        </p:txBody>
      </p:sp>
      <p:sp>
        <p:nvSpPr>
          <p:cNvPr id="35" name="Rectangle 113"/>
          <p:cNvSpPr>
            <a:spLocks noChangeArrowheads="1"/>
          </p:cNvSpPr>
          <p:nvPr/>
        </p:nvSpPr>
        <p:spPr bwMode="auto">
          <a:xfrm>
            <a:off x="3349310" y="2983316"/>
            <a:ext cx="3751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A2228F"/>
                </a:solidFill>
                <a:effectLst>
                  <a:glow rad="38100">
                    <a:schemeClr val="bg1">
                      <a:alpha val="82000"/>
                    </a:schemeClr>
                  </a:glow>
                </a:effectLst>
                <a:latin typeface="+mj-lt"/>
              </a:rPr>
              <a:t>850,000</a:t>
            </a:r>
            <a:endParaRPr kumimoji="0" lang="en-US" altLang="en-US" sz="800" b="1" i="0" u="none" strike="noStrike" cap="none" normalizeH="0" baseline="0" dirty="0">
              <a:ln>
                <a:noFill/>
              </a:ln>
              <a:solidFill>
                <a:srgbClr val="A2228F"/>
              </a:solidFill>
              <a:effectLst>
                <a:glow rad="38100">
                  <a:schemeClr val="bg1">
                    <a:alpha val="82000"/>
                  </a:schemeClr>
                </a:glow>
              </a:effectLst>
              <a:latin typeface="+mj-lt"/>
            </a:endParaRPr>
          </a:p>
        </p:txBody>
      </p:sp>
      <p:sp>
        <p:nvSpPr>
          <p:cNvPr id="36" name="Rectangle 113"/>
          <p:cNvSpPr>
            <a:spLocks noChangeArrowheads="1"/>
          </p:cNvSpPr>
          <p:nvPr/>
        </p:nvSpPr>
        <p:spPr bwMode="auto">
          <a:xfrm>
            <a:off x="4436691" y="2674873"/>
            <a:ext cx="31739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A2228F"/>
                </a:solidFill>
                <a:effectLst>
                  <a:glow rad="38100">
                    <a:schemeClr val="bg1">
                      <a:alpha val="82000"/>
                    </a:schemeClr>
                  </a:glow>
                </a:effectLst>
                <a:latin typeface="+mj-lt"/>
              </a:rPr>
              <a:t>10,000</a:t>
            </a:r>
            <a:endParaRPr kumimoji="0" lang="en-US" altLang="en-US" sz="800" b="1" i="0" u="none" strike="noStrike" cap="none" normalizeH="0" baseline="0" dirty="0">
              <a:ln>
                <a:noFill/>
              </a:ln>
              <a:solidFill>
                <a:srgbClr val="A2228F"/>
              </a:solidFill>
              <a:effectLst>
                <a:glow rad="38100">
                  <a:schemeClr val="bg1">
                    <a:alpha val="82000"/>
                  </a:schemeClr>
                </a:glow>
              </a:effectLst>
              <a:latin typeface="+mj-lt"/>
            </a:endParaRPr>
          </a:p>
        </p:txBody>
      </p:sp>
      <p:sp>
        <p:nvSpPr>
          <p:cNvPr id="37" name="Rectangle 113"/>
          <p:cNvSpPr>
            <a:spLocks noChangeArrowheads="1"/>
          </p:cNvSpPr>
          <p:nvPr/>
        </p:nvSpPr>
        <p:spPr bwMode="auto">
          <a:xfrm>
            <a:off x="5564821" y="2927008"/>
            <a:ext cx="3751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A2228F"/>
                </a:solidFill>
                <a:effectLst>
                  <a:glow rad="38100">
                    <a:schemeClr val="bg1">
                      <a:alpha val="82000"/>
                    </a:schemeClr>
                  </a:glow>
                </a:effectLst>
                <a:latin typeface="+mj-lt"/>
              </a:rPr>
              <a:t>473,000</a:t>
            </a:r>
            <a:endParaRPr kumimoji="0" lang="en-US" altLang="en-US" sz="800" b="1" i="0" u="none" strike="noStrike" cap="none" normalizeH="0" baseline="0" dirty="0">
              <a:ln>
                <a:noFill/>
              </a:ln>
              <a:solidFill>
                <a:srgbClr val="A2228F"/>
              </a:solidFill>
              <a:effectLst>
                <a:glow rad="38100">
                  <a:schemeClr val="bg1">
                    <a:alpha val="82000"/>
                  </a:schemeClr>
                </a:glow>
              </a:effectLst>
              <a:latin typeface="+mj-lt"/>
            </a:endParaRPr>
          </a:p>
        </p:txBody>
      </p:sp>
    </p:spTree>
    <p:extLst>
      <p:ext uri="{BB962C8B-B14F-4D97-AF65-F5344CB8AC3E}">
        <p14:creationId xmlns:p14="http://schemas.microsoft.com/office/powerpoint/2010/main" val="24620941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229601" cy="1097279"/>
          </a:xfrm>
        </p:spPr>
        <p:txBody>
          <a:bodyPr/>
          <a:lstStyle/>
          <a:p>
            <a:r>
              <a:rPr lang="en-US" dirty="0"/>
              <a:t>7.4.5 Conflict in Central Africa </a:t>
            </a:r>
            <a:r>
              <a:rPr lang="en-US" sz="2000" b="0" dirty="0"/>
              <a:t>(2 of 3)</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199" y="1556326"/>
            <a:ext cx="8458202" cy="729674"/>
          </a:xfrm>
        </p:spPr>
        <p:txBody>
          <a:bodyPr/>
          <a:lstStyle/>
          <a:p>
            <a:pPr marL="432" indent="0">
              <a:buNone/>
            </a:pPr>
            <a:r>
              <a:rPr lang="en-US" sz="2200" b="1" dirty="0"/>
              <a:t>Figure 7-63:</a:t>
            </a:r>
            <a:r>
              <a:rPr lang="en-US" sz="2200" dirty="0"/>
              <a:t> The Kigali Genocide Memorial Centre contains mass graves of victims of the 1994 genocide.</a:t>
            </a:r>
          </a:p>
        </p:txBody>
      </p:sp>
      <p:pic>
        <p:nvPicPr>
          <p:cNvPr id="6" name="Picture 5" descr="A group of people in Rwanda outside of a mass grave.">
            <a:extLst>
              <a:ext uri="{FF2B5EF4-FFF2-40B4-BE49-F238E27FC236}">
                <a16:creationId xmlns:a16="http://schemas.microsoft.com/office/drawing/2014/main" id="{6A9EEBFB-0758-48BA-9544-1FE72C049AE5}"/>
              </a:ext>
            </a:extLst>
          </p:cNvPr>
          <p:cNvPicPr>
            <a:picLocks noChangeAspect="1"/>
          </p:cNvPicPr>
          <p:nvPr/>
        </p:nvPicPr>
        <p:blipFill>
          <a:blip r:embed="rId2"/>
          <a:stretch>
            <a:fillRect/>
          </a:stretch>
        </p:blipFill>
        <p:spPr>
          <a:xfrm>
            <a:off x="2506443" y="2359631"/>
            <a:ext cx="4131115" cy="4127123"/>
          </a:xfrm>
          <a:prstGeom prst="rect">
            <a:avLst/>
          </a:prstGeom>
        </p:spPr>
      </p:pic>
    </p:spTree>
    <p:extLst>
      <p:ext uri="{BB962C8B-B14F-4D97-AF65-F5344CB8AC3E}">
        <p14:creationId xmlns:p14="http://schemas.microsoft.com/office/powerpoint/2010/main" val="30815962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229601" cy="1097279"/>
          </a:xfrm>
        </p:spPr>
        <p:txBody>
          <a:bodyPr/>
          <a:lstStyle/>
          <a:p>
            <a:r>
              <a:rPr lang="en-US" dirty="0"/>
              <a:t>7.4.5 Conflict in Central Africa </a:t>
            </a:r>
            <a:r>
              <a:rPr lang="en-US" sz="2000" b="0" dirty="0"/>
              <a:t>(3 of 3)</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199" y="1556326"/>
            <a:ext cx="8013702" cy="716974"/>
          </a:xfrm>
        </p:spPr>
        <p:txBody>
          <a:bodyPr/>
          <a:lstStyle/>
          <a:p>
            <a:pPr marL="432" indent="0">
              <a:buNone/>
            </a:pPr>
            <a:r>
              <a:rPr lang="en-US" sz="2200" b="1" dirty="0"/>
              <a:t>Figure 7-64: </a:t>
            </a:r>
            <a:r>
              <a:rPr lang="en-US" sz="2200" dirty="0"/>
              <a:t>Congo has experienced long-running and deadly civil wars.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1636" y="2142357"/>
            <a:ext cx="4540728" cy="4279392"/>
          </a:xfrm>
          <a:prstGeom prst="rect">
            <a:avLst/>
          </a:prstGeom>
        </p:spPr>
      </p:pic>
      <p:sp>
        <p:nvSpPr>
          <p:cNvPr id="3270" name="Rectangle 34"/>
          <p:cNvSpPr>
            <a:spLocks noChangeArrowheads="1"/>
          </p:cNvSpPr>
          <p:nvPr/>
        </p:nvSpPr>
        <p:spPr bwMode="auto">
          <a:xfrm>
            <a:off x="2367054" y="5757010"/>
            <a:ext cx="51135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a:ln>
                  <a:noFill/>
                </a:ln>
                <a:solidFill>
                  <a:srgbClr val="00AEEF"/>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a:ln>
                  <a:noFill/>
                </a:ln>
                <a:solidFill>
                  <a:srgbClr val="00AEEF"/>
                </a:solidFill>
                <a:effectLst/>
                <a:latin typeface="+mj-lt"/>
              </a:rPr>
              <a:t>OCEAN</a:t>
            </a:r>
            <a:endParaRPr kumimoji="0" lang="en-US" altLang="en-US" sz="2000" b="1" i="0" u="none" strike="noStrike" cap="none" normalizeH="0" baseline="0" dirty="0">
              <a:ln>
                <a:noFill/>
              </a:ln>
              <a:solidFill>
                <a:schemeClr val="tx1"/>
              </a:solidFill>
              <a:effectLst/>
              <a:latin typeface="+mj-lt"/>
            </a:endParaRPr>
          </a:p>
        </p:txBody>
      </p:sp>
      <p:sp>
        <p:nvSpPr>
          <p:cNvPr id="3275" name="Rectangle 39"/>
          <p:cNvSpPr>
            <a:spLocks noChangeArrowheads="1"/>
          </p:cNvSpPr>
          <p:nvPr/>
        </p:nvSpPr>
        <p:spPr bwMode="auto">
          <a:xfrm>
            <a:off x="6465330" y="3135902"/>
            <a:ext cx="2596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a:ln>
                  <a:noFill/>
                </a:ln>
                <a:solidFill>
                  <a:srgbClr val="00A9E7"/>
                </a:solidFill>
                <a:effectLst>
                  <a:glow rad="50800">
                    <a:schemeClr val="bg1">
                      <a:alpha val="89000"/>
                    </a:schemeClr>
                  </a:glow>
                </a:effectLst>
                <a:latin typeface="+mj-lt"/>
              </a:rPr>
              <a:t>Lake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a:ln>
                  <a:noFill/>
                </a:ln>
                <a:solidFill>
                  <a:srgbClr val="00A9E7"/>
                </a:solidFill>
                <a:effectLst>
                  <a:glow rad="50800">
                    <a:schemeClr val="bg1">
                      <a:alpha val="89000"/>
                    </a:schemeClr>
                  </a:glow>
                </a:effectLst>
                <a:latin typeface="+mj-lt"/>
              </a:rPr>
              <a:t>Albert</a:t>
            </a:r>
            <a:endParaRPr kumimoji="0" lang="en-US" altLang="en-US" sz="700" b="1" i="0" u="none" strike="noStrike" cap="none" normalizeH="0" baseline="0" dirty="0">
              <a:ln>
                <a:noFill/>
              </a:ln>
              <a:solidFill>
                <a:schemeClr val="tx1"/>
              </a:solidFill>
              <a:effectLst>
                <a:glow rad="50800">
                  <a:schemeClr val="bg1">
                    <a:alpha val="89000"/>
                  </a:schemeClr>
                </a:glow>
              </a:effectLst>
              <a:latin typeface="+mj-lt"/>
            </a:endParaRPr>
          </a:p>
        </p:txBody>
      </p:sp>
      <p:sp>
        <p:nvSpPr>
          <p:cNvPr id="3277" name="Rectangle 41"/>
          <p:cNvSpPr>
            <a:spLocks noChangeArrowheads="1"/>
          </p:cNvSpPr>
          <p:nvPr/>
        </p:nvSpPr>
        <p:spPr bwMode="auto">
          <a:xfrm>
            <a:off x="6268765" y="3550726"/>
            <a:ext cx="3238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a:ln>
                  <a:noFill/>
                </a:ln>
                <a:solidFill>
                  <a:srgbClr val="00A9E7"/>
                </a:solidFill>
                <a:effectLst>
                  <a:glow rad="50800">
                    <a:schemeClr val="bg1">
                      <a:alpha val="89000"/>
                    </a:schemeClr>
                  </a:glow>
                </a:effectLst>
                <a:latin typeface="+mj-lt"/>
              </a:rPr>
              <a:t>Lake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a:ln>
                  <a:noFill/>
                </a:ln>
                <a:solidFill>
                  <a:srgbClr val="00A9E7"/>
                </a:solidFill>
                <a:effectLst>
                  <a:glow rad="50800">
                    <a:schemeClr val="bg1">
                      <a:alpha val="89000"/>
                    </a:schemeClr>
                  </a:glow>
                </a:effectLst>
                <a:latin typeface="+mj-lt"/>
              </a:rPr>
              <a:t>Edward</a:t>
            </a:r>
            <a:endParaRPr kumimoji="0" lang="en-US" altLang="en-US" sz="700" b="1" i="0" u="none" strike="noStrike" cap="none" normalizeH="0" baseline="0" dirty="0">
              <a:ln>
                <a:noFill/>
              </a:ln>
              <a:solidFill>
                <a:schemeClr val="tx1"/>
              </a:solidFill>
              <a:effectLst>
                <a:glow rad="50800">
                  <a:schemeClr val="bg1">
                    <a:alpha val="89000"/>
                  </a:schemeClr>
                </a:glow>
              </a:effectLst>
              <a:latin typeface="+mj-lt"/>
            </a:endParaRPr>
          </a:p>
        </p:txBody>
      </p:sp>
      <p:sp>
        <p:nvSpPr>
          <p:cNvPr id="3279" name="Rectangle 43"/>
          <p:cNvSpPr>
            <a:spLocks noChangeArrowheads="1"/>
          </p:cNvSpPr>
          <p:nvPr/>
        </p:nvSpPr>
        <p:spPr bwMode="auto">
          <a:xfrm>
            <a:off x="6083191" y="5407910"/>
            <a:ext cx="2853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a:ln>
                  <a:noFill/>
                </a:ln>
                <a:solidFill>
                  <a:srgbClr val="00A9E7"/>
                </a:solidFill>
                <a:effectLst>
                  <a:glow rad="50800">
                    <a:schemeClr val="bg1">
                      <a:alpha val="89000"/>
                    </a:schemeClr>
                  </a:glow>
                </a:effectLst>
                <a:latin typeface="+mj-lt"/>
              </a:rPr>
              <a:t>Lake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a:ln>
                  <a:noFill/>
                </a:ln>
                <a:solidFill>
                  <a:srgbClr val="00A9E7"/>
                </a:solidFill>
                <a:effectLst>
                  <a:glow rad="50800">
                    <a:schemeClr val="bg1">
                      <a:alpha val="89000"/>
                    </a:schemeClr>
                  </a:glow>
                </a:effectLst>
                <a:latin typeface="+mj-lt"/>
              </a:rPr>
              <a:t>Mweru</a:t>
            </a:r>
            <a:endParaRPr kumimoji="0" lang="en-US" altLang="en-US" sz="700" b="1" i="0" u="none" strike="noStrike" cap="none" normalizeH="0" baseline="0" dirty="0">
              <a:ln>
                <a:noFill/>
              </a:ln>
              <a:solidFill>
                <a:schemeClr val="tx1"/>
              </a:solidFill>
              <a:effectLst>
                <a:glow rad="50800">
                  <a:schemeClr val="bg1">
                    <a:alpha val="89000"/>
                  </a:schemeClr>
                </a:glow>
              </a:effectLst>
              <a:latin typeface="+mj-lt"/>
            </a:endParaRPr>
          </a:p>
        </p:txBody>
      </p:sp>
      <p:sp>
        <p:nvSpPr>
          <p:cNvPr id="3281" name="Rectangle 45"/>
          <p:cNvSpPr>
            <a:spLocks noChangeArrowheads="1"/>
          </p:cNvSpPr>
          <p:nvPr/>
        </p:nvSpPr>
        <p:spPr bwMode="auto">
          <a:xfrm>
            <a:off x="6173964" y="3818929"/>
            <a:ext cx="485710"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1" u="none" strike="noStrike" cap="none" normalizeH="0" baseline="0">
                <a:ln>
                  <a:noFill/>
                </a:ln>
                <a:solidFill>
                  <a:srgbClr val="00A9E7"/>
                </a:solidFill>
                <a:effectLst>
                  <a:glow rad="50800">
                    <a:schemeClr val="bg1">
                      <a:alpha val="89000"/>
                    </a:schemeClr>
                  </a:glow>
                </a:effectLst>
                <a:latin typeface="+mj-lt"/>
              </a:rPr>
              <a:t>Lake Kuvu</a:t>
            </a:r>
            <a:endParaRPr kumimoji="0" lang="en-US" altLang="en-US" sz="750" b="1" i="0" u="none" strike="noStrike" cap="none" normalizeH="0" baseline="0">
              <a:ln>
                <a:noFill/>
              </a:ln>
              <a:solidFill>
                <a:schemeClr val="tx1"/>
              </a:solidFill>
              <a:effectLst>
                <a:glow rad="50800">
                  <a:schemeClr val="bg1">
                    <a:alpha val="89000"/>
                  </a:schemeClr>
                </a:glow>
              </a:effectLst>
              <a:latin typeface="+mj-lt"/>
            </a:endParaRPr>
          </a:p>
        </p:txBody>
      </p:sp>
      <p:sp>
        <p:nvSpPr>
          <p:cNvPr id="3282" name="Rectangle 46"/>
          <p:cNvSpPr>
            <a:spLocks noChangeArrowheads="1"/>
          </p:cNvSpPr>
          <p:nvPr/>
        </p:nvSpPr>
        <p:spPr bwMode="auto">
          <a:xfrm>
            <a:off x="6144188" y="2218931"/>
            <a:ext cx="4103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6D6E71"/>
                </a:solidFill>
                <a:effectLst>
                  <a:glow rad="50800">
                    <a:schemeClr val="bg1">
                      <a:alpha val="89000"/>
                    </a:schemeClr>
                  </a:glow>
                </a:effectLst>
                <a:latin typeface="+mj-lt"/>
              </a:rPr>
              <a:t>SOUTH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6D6E71"/>
                </a:solidFill>
                <a:effectLst>
                  <a:glow rad="50800">
                    <a:schemeClr val="bg1">
                      <a:alpha val="89000"/>
                    </a:schemeClr>
                  </a:glow>
                </a:effectLst>
                <a:latin typeface="+mj-lt"/>
              </a:rPr>
              <a:t>SUDAN</a:t>
            </a:r>
            <a:endParaRPr kumimoji="0" lang="en-US" altLang="en-US" sz="900" b="1" i="0" u="none" strike="noStrike" cap="none" normalizeH="0" baseline="0" dirty="0">
              <a:ln>
                <a:noFill/>
              </a:ln>
              <a:solidFill>
                <a:schemeClr val="tx1"/>
              </a:solidFill>
              <a:effectLst>
                <a:glow rad="50800">
                  <a:schemeClr val="bg1">
                    <a:alpha val="89000"/>
                  </a:schemeClr>
                </a:glow>
              </a:effectLst>
              <a:latin typeface="+mj-lt"/>
            </a:endParaRPr>
          </a:p>
        </p:txBody>
      </p:sp>
      <p:sp>
        <p:nvSpPr>
          <p:cNvPr id="3284" name="Rectangle 48"/>
          <p:cNvSpPr>
            <a:spLocks noChangeArrowheads="1"/>
          </p:cNvSpPr>
          <p:nvPr/>
        </p:nvSpPr>
        <p:spPr bwMode="auto">
          <a:xfrm>
            <a:off x="2453711" y="2672184"/>
            <a:ext cx="68608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6D6E71"/>
                </a:solidFill>
                <a:effectLst>
                  <a:glow rad="50800">
                    <a:schemeClr val="bg1">
                      <a:alpha val="89000"/>
                    </a:schemeClr>
                  </a:glow>
                </a:effectLst>
                <a:latin typeface="+mj-lt"/>
              </a:rPr>
              <a:t>CAMEROON</a:t>
            </a:r>
            <a:endParaRPr kumimoji="0" lang="en-US" altLang="en-US" sz="900" b="1" i="0" u="none" strike="noStrike" cap="none" normalizeH="0" baseline="0" dirty="0">
              <a:ln>
                <a:noFill/>
              </a:ln>
              <a:solidFill>
                <a:schemeClr val="tx1"/>
              </a:solidFill>
              <a:effectLst>
                <a:glow rad="50800">
                  <a:schemeClr val="bg1">
                    <a:alpha val="89000"/>
                  </a:schemeClr>
                </a:glow>
              </a:effectLst>
              <a:latin typeface="+mj-lt"/>
            </a:endParaRPr>
          </a:p>
        </p:txBody>
      </p:sp>
      <p:sp>
        <p:nvSpPr>
          <p:cNvPr id="3285" name="Rectangle 49"/>
          <p:cNvSpPr>
            <a:spLocks noChangeArrowheads="1"/>
          </p:cNvSpPr>
          <p:nvPr/>
        </p:nvSpPr>
        <p:spPr bwMode="auto">
          <a:xfrm>
            <a:off x="6313474" y="3413826"/>
            <a:ext cx="44884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6D6E71"/>
                </a:solidFill>
                <a:effectLst>
                  <a:glow rad="50800">
                    <a:schemeClr val="bg1">
                      <a:alpha val="89000"/>
                    </a:schemeClr>
                  </a:glow>
                </a:effectLst>
                <a:latin typeface="+mj-lt"/>
              </a:rPr>
              <a:t>UGANDA</a:t>
            </a:r>
            <a:endParaRPr kumimoji="0" lang="en-US" altLang="en-US" sz="800" b="1" i="0" u="none" strike="noStrike" cap="none" normalizeH="0" baseline="0" dirty="0">
              <a:ln>
                <a:noFill/>
              </a:ln>
              <a:solidFill>
                <a:schemeClr val="tx1"/>
              </a:solidFill>
              <a:effectLst>
                <a:glow rad="50800">
                  <a:schemeClr val="bg1">
                    <a:alpha val="89000"/>
                  </a:schemeClr>
                </a:glow>
              </a:effectLst>
              <a:latin typeface="+mj-lt"/>
            </a:endParaRPr>
          </a:p>
        </p:txBody>
      </p:sp>
      <p:sp>
        <p:nvSpPr>
          <p:cNvPr id="3286" name="Rectangle 50"/>
          <p:cNvSpPr>
            <a:spLocks noChangeArrowheads="1"/>
          </p:cNvSpPr>
          <p:nvPr/>
        </p:nvSpPr>
        <p:spPr bwMode="auto">
          <a:xfrm>
            <a:off x="2413333" y="3541940"/>
            <a:ext cx="42960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6D6E71"/>
                </a:solidFill>
                <a:effectLst>
                  <a:glow rad="50800">
                    <a:schemeClr val="bg1">
                      <a:alpha val="89000"/>
                    </a:schemeClr>
                  </a:glow>
                </a:effectLst>
                <a:latin typeface="+mj-lt"/>
              </a:rPr>
              <a:t>GABON</a:t>
            </a:r>
            <a:endParaRPr kumimoji="0" lang="en-US" altLang="en-US" sz="900" b="1" i="0" u="none" strike="noStrike" cap="none" normalizeH="0" baseline="0" dirty="0">
              <a:ln>
                <a:noFill/>
              </a:ln>
              <a:solidFill>
                <a:schemeClr val="tx1"/>
              </a:solidFill>
              <a:effectLst>
                <a:glow rad="50800">
                  <a:schemeClr val="bg1">
                    <a:alpha val="89000"/>
                  </a:schemeClr>
                </a:glow>
              </a:effectLst>
              <a:latin typeface="+mj-lt"/>
            </a:endParaRPr>
          </a:p>
        </p:txBody>
      </p:sp>
      <p:sp>
        <p:nvSpPr>
          <p:cNvPr id="3287" name="Rectangle 51"/>
          <p:cNvSpPr>
            <a:spLocks noChangeArrowheads="1"/>
          </p:cNvSpPr>
          <p:nvPr/>
        </p:nvSpPr>
        <p:spPr bwMode="auto">
          <a:xfrm>
            <a:off x="3097920" y="3311375"/>
            <a:ext cx="58990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6D6E71"/>
                </a:solidFill>
                <a:effectLst>
                  <a:glow rad="50800">
                    <a:schemeClr val="bg1">
                      <a:alpha val="89000"/>
                    </a:schemeClr>
                  </a:glow>
                </a:effectLst>
                <a:latin typeface="+mj-lt"/>
              </a:rPr>
              <a:t>REPUBLIC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6D6E71"/>
                </a:solidFill>
                <a:effectLst>
                  <a:glow rad="50800">
                    <a:schemeClr val="bg1">
                      <a:alpha val="89000"/>
                    </a:schemeClr>
                  </a:glow>
                </a:effectLst>
                <a:latin typeface="+mj-lt"/>
              </a:rPr>
              <a:t>OF THE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6D6E71"/>
                </a:solidFill>
                <a:effectLst>
                  <a:glow rad="50800">
                    <a:schemeClr val="bg1">
                      <a:alpha val="89000"/>
                    </a:schemeClr>
                  </a:glow>
                </a:effectLst>
                <a:latin typeface="+mj-lt"/>
              </a:rPr>
              <a:t>CONGO</a:t>
            </a:r>
            <a:endParaRPr kumimoji="0" lang="en-US" altLang="en-US" sz="900" b="1" i="0" u="none" strike="noStrike" cap="none" normalizeH="0" baseline="0" dirty="0">
              <a:ln>
                <a:noFill/>
              </a:ln>
              <a:solidFill>
                <a:schemeClr val="tx1"/>
              </a:solidFill>
              <a:effectLst>
                <a:glow rad="50800">
                  <a:schemeClr val="bg1">
                    <a:alpha val="89000"/>
                  </a:schemeClr>
                </a:glow>
              </a:effectLst>
              <a:latin typeface="+mj-lt"/>
            </a:endParaRPr>
          </a:p>
        </p:txBody>
      </p:sp>
      <p:sp>
        <p:nvSpPr>
          <p:cNvPr id="3290" name="Rectangle 54"/>
          <p:cNvSpPr>
            <a:spLocks noChangeArrowheads="1"/>
          </p:cNvSpPr>
          <p:nvPr/>
        </p:nvSpPr>
        <p:spPr bwMode="auto">
          <a:xfrm>
            <a:off x="3363908" y="5560839"/>
            <a:ext cx="50013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6D6E71"/>
                </a:solidFill>
                <a:effectLst>
                  <a:glow rad="50800">
                    <a:schemeClr val="bg1">
                      <a:alpha val="89000"/>
                    </a:schemeClr>
                  </a:glow>
                </a:effectLst>
                <a:latin typeface="+mj-lt"/>
              </a:rPr>
              <a:t>ANGOLA</a:t>
            </a:r>
            <a:endParaRPr kumimoji="0" lang="en-US" altLang="en-US" sz="900" b="1" i="0" u="none" strike="noStrike" cap="none" normalizeH="0" baseline="0">
              <a:ln>
                <a:noFill/>
              </a:ln>
              <a:solidFill>
                <a:schemeClr val="tx1"/>
              </a:solidFill>
              <a:effectLst>
                <a:glow rad="50800">
                  <a:schemeClr val="bg1">
                    <a:alpha val="89000"/>
                  </a:schemeClr>
                </a:glow>
              </a:effectLst>
              <a:latin typeface="+mj-lt"/>
            </a:endParaRPr>
          </a:p>
        </p:txBody>
      </p:sp>
      <p:sp>
        <p:nvSpPr>
          <p:cNvPr id="3291" name="Rectangle 55"/>
          <p:cNvSpPr>
            <a:spLocks noChangeArrowheads="1"/>
          </p:cNvSpPr>
          <p:nvPr/>
        </p:nvSpPr>
        <p:spPr bwMode="auto">
          <a:xfrm>
            <a:off x="5340401" y="6179039"/>
            <a:ext cx="44884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6A6760"/>
                </a:solidFill>
                <a:effectLst>
                  <a:glow rad="50800">
                    <a:schemeClr val="bg1">
                      <a:alpha val="89000"/>
                    </a:schemeClr>
                  </a:glow>
                </a:effectLst>
                <a:latin typeface="+mj-lt"/>
              </a:rPr>
              <a:t>ZAMBIA</a:t>
            </a:r>
            <a:endParaRPr kumimoji="0" lang="en-US" altLang="en-US" sz="2400" b="1" i="0" u="none" strike="noStrike" cap="none" normalizeH="0" baseline="0">
              <a:ln>
                <a:noFill/>
              </a:ln>
              <a:solidFill>
                <a:srgbClr val="6A6760"/>
              </a:solidFill>
              <a:effectLst>
                <a:glow rad="50800">
                  <a:schemeClr val="bg1">
                    <a:alpha val="89000"/>
                  </a:schemeClr>
                </a:glow>
              </a:effectLst>
              <a:latin typeface="+mj-lt"/>
            </a:endParaRPr>
          </a:p>
        </p:txBody>
      </p:sp>
      <p:sp>
        <p:nvSpPr>
          <p:cNvPr id="3292" name="Rectangle 56"/>
          <p:cNvSpPr>
            <a:spLocks noChangeArrowheads="1"/>
          </p:cNvSpPr>
          <p:nvPr/>
        </p:nvSpPr>
        <p:spPr bwMode="auto">
          <a:xfrm>
            <a:off x="6274152" y="4472735"/>
            <a:ext cx="52257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6D6E71"/>
                </a:solidFill>
                <a:effectLst>
                  <a:glow rad="50800">
                    <a:schemeClr val="bg1">
                      <a:alpha val="89000"/>
                    </a:schemeClr>
                  </a:glow>
                </a:effectLst>
                <a:latin typeface="+mj-lt"/>
              </a:rPr>
              <a:t>TANZANIA</a:t>
            </a:r>
            <a:endParaRPr kumimoji="0" lang="en-US" altLang="en-US" sz="2400" b="1" i="0" u="none" strike="noStrike" cap="none" normalizeH="0" baseline="0" dirty="0">
              <a:ln>
                <a:noFill/>
              </a:ln>
              <a:solidFill>
                <a:schemeClr val="tx1"/>
              </a:solidFill>
              <a:effectLst>
                <a:glow rad="50800">
                  <a:schemeClr val="bg1">
                    <a:alpha val="89000"/>
                  </a:schemeClr>
                </a:glow>
              </a:effectLst>
              <a:latin typeface="+mj-lt"/>
            </a:endParaRPr>
          </a:p>
        </p:txBody>
      </p:sp>
      <p:sp>
        <p:nvSpPr>
          <p:cNvPr id="3293" name="Rectangle 57"/>
          <p:cNvSpPr>
            <a:spLocks noChangeArrowheads="1"/>
          </p:cNvSpPr>
          <p:nvPr/>
        </p:nvSpPr>
        <p:spPr bwMode="auto">
          <a:xfrm>
            <a:off x="6156440" y="4167209"/>
            <a:ext cx="47128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6D6E71"/>
                </a:solidFill>
                <a:effectLst>
                  <a:glow rad="50800">
                    <a:schemeClr val="bg1">
                      <a:alpha val="89000"/>
                    </a:schemeClr>
                  </a:glow>
                </a:effectLst>
                <a:latin typeface="+mj-lt"/>
              </a:rPr>
              <a:t>BURUNDI</a:t>
            </a:r>
            <a:endParaRPr kumimoji="0" lang="en-US" altLang="en-US" sz="800" b="1" i="0" u="none" strike="noStrike" cap="none" normalizeH="0" baseline="0">
              <a:ln>
                <a:noFill/>
              </a:ln>
              <a:solidFill>
                <a:schemeClr val="tx1"/>
              </a:solidFill>
              <a:effectLst>
                <a:glow rad="50800">
                  <a:schemeClr val="bg1">
                    <a:alpha val="89000"/>
                  </a:schemeClr>
                </a:glow>
              </a:effectLst>
              <a:latin typeface="+mj-lt"/>
            </a:endParaRPr>
          </a:p>
        </p:txBody>
      </p:sp>
      <p:sp>
        <p:nvSpPr>
          <p:cNvPr id="3294" name="Rectangle 58"/>
          <p:cNvSpPr>
            <a:spLocks noChangeArrowheads="1"/>
          </p:cNvSpPr>
          <p:nvPr/>
        </p:nvSpPr>
        <p:spPr bwMode="auto">
          <a:xfrm>
            <a:off x="6069152" y="3943644"/>
            <a:ext cx="46487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6D6E71"/>
                </a:solidFill>
                <a:effectLst>
                  <a:glow rad="50800">
                    <a:schemeClr val="bg1">
                      <a:alpha val="89000"/>
                    </a:schemeClr>
                  </a:glow>
                </a:effectLst>
                <a:latin typeface="+mj-lt"/>
              </a:rPr>
              <a:t>RWANDA</a:t>
            </a:r>
            <a:endParaRPr kumimoji="0" lang="en-US" altLang="en-US" sz="800" b="1" i="0" u="none" strike="noStrike" cap="none" normalizeH="0" baseline="0" dirty="0">
              <a:ln>
                <a:noFill/>
              </a:ln>
              <a:solidFill>
                <a:schemeClr val="tx1"/>
              </a:solidFill>
              <a:effectLst>
                <a:glow rad="50800">
                  <a:schemeClr val="bg1">
                    <a:alpha val="89000"/>
                  </a:schemeClr>
                </a:glow>
              </a:effectLst>
              <a:latin typeface="+mj-lt"/>
            </a:endParaRPr>
          </a:p>
        </p:txBody>
      </p:sp>
      <p:sp>
        <p:nvSpPr>
          <p:cNvPr id="3295" name="Rectangle 59"/>
          <p:cNvSpPr>
            <a:spLocks noChangeArrowheads="1"/>
          </p:cNvSpPr>
          <p:nvPr/>
        </p:nvSpPr>
        <p:spPr bwMode="auto">
          <a:xfrm>
            <a:off x="4370467" y="2819349"/>
            <a:ext cx="282129"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Mabale</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296" name="Rectangle 60"/>
          <p:cNvSpPr>
            <a:spLocks noChangeArrowheads="1"/>
          </p:cNvSpPr>
          <p:nvPr/>
        </p:nvSpPr>
        <p:spPr bwMode="auto">
          <a:xfrm>
            <a:off x="4123762" y="2666222"/>
            <a:ext cx="33502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Ngbandi</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297" name="Rectangle 61"/>
          <p:cNvSpPr>
            <a:spLocks noChangeArrowheads="1"/>
          </p:cNvSpPr>
          <p:nvPr/>
        </p:nvSpPr>
        <p:spPr bwMode="auto">
          <a:xfrm>
            <a:off x="3923846" y="2798082"/>
            <a:ext cx="30296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Ngbaka</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00" name="Rectangle 64"/>
          <p:cNvSpPr>
            <a:spLocks noChangeArrowheads="1"/>
          </p:cNvSpPr>
          <p:nvPr/>
        </p:nvSpPr>
        <p:spPr bwMode="auto">
          <a:xfrm>
            <a:off x="4612918" y="3274477"/>
            <a:ext cx="31258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Ngandu</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01" name="Rectangle 65"/>
          <p:cNvSpPr>
            <a:spLocks noChangeArrowheads="1"/>
          </p:cNvSpPr>
          <p:nvPr/>
        </p:nvSpPr>
        <p:spPr bwMode="auto">
          <a:xfrm>
            <a:off x="3996156" y="2989491"/>
            <a:ext cx="33502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Ngombe</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02" name="Rectangle 66"/>
          <p:cNvSpPr>
            <a:spLocks noChangeArrowheads="1"/>
          </p:cNvSpPr>
          <p:nvPr/>
        </p:nvSpPr>
        <p:spPr bwMode="auto">
          <a:xfrm>
            <a:off x="3868550" y="3142618"/>
            <a:ext cx="22762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Ngala</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03" name="Rectangle 67"/>
          <p:cNvSpPr>
            <a:spLocks noChangeArrowheads="1"/>
          </p:cNvSpPr>
          <p:nvPr/>
        </p:nvSpPr>
        <p:spPr bwMode="auto">
          <a:xfrm>
            <a:off x="3762212" y="3597745"/>
            <a:ext cx="23243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solidFill>
                  <a:srgbClr val="000000"/>
                </a:solidFill>
                <a:effectLst>
                  <a:glow rad="50800">
                    <a:schemeClr val="bg1">
                      <a:alpha val="89000"/>
                    </a:schemeClr>
                  </a:glow>
                </a:effectLst>
                <a:latin typeface="+mj-lt"/>
              </a:rPr>
              <a:t>Ngata</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04" name="Rectangle 68"/>
          <p:cNvSpPr>
            <a:spLocks noChangeArrowheads="1"/>
          </p:cNvSpPr>
          <p:nvPr/>
        </p:nvSpPr>
        <p:spPr bwMode="auto">
          <a:xfrm>
            <a:off x="3681395" y="3789154"/>
            <a:ext cx="25487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Bakuti</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07" name="Rectangle 71"/>
          <p:cNvSpPr>
            <a:spLocks noChangeArrowheads="1"/>
          </p:cNvSpPr>
          <p:nvPr/>
        </p:nvSpPr>
        <p:spPr bwMode="auto">
          <a:xfrm>
            <a:off x="3400662" y="3891239"/>
            <a:ext cx="315792"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Bayanzi</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13" name="Rectangle 74"/>
          <p:cNvSpPr>
            <a:spLocks noChangeArrowheads="1"/>
          </p:cNvSpPr>
          <p:nvPr/>
        </p:nvSpPr>
        <p:spPr bwMode="auto">
          <a:xfrm>
            <a:off x="3587817" y="4018845"/>
            <a:ext cx="330219"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Baboma</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14" name="Rectangle 75"/>
          <p:cNvSpPr>
            <a:spLocks noChangeArrowheads="1"/>
          </p:cNvSpPr>
          <p:nvPr/>
        </p:nvSpPr>
        <p:spPr bwMode="auto">
          <a:xfrm>
            <a:off x="3468718" y="4146451"/>
            <a:ext cx="359073"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Hungaan</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15" name="Rectangle 76"/>
          <p:cNvSpPr>
            <a:spLocks noChangeArrowheads="1"/>
          </p:cNvSpPr>
          <p:nvPr/>
        </p:nvSpPr>
        <p:spPr bwMode="auto">
          <a:xfrm>
            <a:off x="3651620" y="4235775"/>
            <a:ext cx="203582"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Pindi</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16" name="Rectangle 77"/>
          <p:cNvSpPr>
            <a:spLocks noChangeArrowheads="1"/>
          </p:cNvSpPr>
          <p:nvPr/>
        </p:nvSpPr>
        <p:spPr bwMode="auto">
          <a:xfrm>
            <a:off x="3375140" y="4235775"/>
            <a:ext cx="19075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Teke</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20" name="Rectangle 81"/>
          <p:cNvSpPr>
            <a:spLocks noChangeArrowheads="1"/>
          </p:cNvSpPr>
          <p:nvPr/>
        </p:nvSpPr>
        <p:spPr bwMode="auto">
          <a:xfrm>
            <a:off x="3664381" y="4439944"/>
            <a:ext cx="235642"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Mbala</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21" name="Rectangle 82"/>
          <p:cNvSpPr>
            <a:spLocks noChangeArrowheads="1"/>
          </p:cNvSpPr>
          <p:nvPr/>
        </p:nvSpPr>
        <p:spPr bwMode="auto">
          <a:xfrm>
            <a:off x="3655873" y="4686649"/>
            <a:ext cx="205184"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Suku</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24" name="Rectangle 85"/>
          <p:cNvSpPr>
            <a:spLocks noChangeArrowheads="1"/>
          </p:cNvSpPr>
          <p:nvPr/>
        </p:nvSpPr>
        <p:spPr bwMode="auto">
          <a:xfrm>
            <a:off x="3485732" y="4567550"/>
            <a:ext cx="19556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Yaka</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072" name="Rectangle 89"/>
          <p:cNvSpPr>
            <a:spLocks noChangeArrowheads="1"/>
          </p:cNvSpPr>
          <p:nvPr/>
        </p:nvSpPr>
        <p:spPr bwMode="auto">
          <a:xfrm>
            <a:off x="3239027" y="4380395"/>
            <a:ext cx="306174"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Wumbu</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074" name="Rectangle 91"/>
          <p:cNvSpPr>
            <a:spLocks noChangeArrowheads="1"/>
          </p:cNvSpPr>
          <p:nvPr/>
        </p:nvSpPr>
        <p:spPr bwMode="auto">
          <a:xfrm>
            <a:off x="3162464" y="4490987"/>
            <a:ext cx="26609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Kongo</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076" name="Rectangle 93"/>
          <p:cNvSpPr>
            <a:spLocks noChangeArrowheads="1"/>
          </p:cNvSpPr>
          <p:nvPr/>
        </p:nvSpPr>
        <p:spPr bwMode="auto">
          <a:xfrm>
            <a:off x="3213506" y="4627100"/>
            <a:ext cx="256480"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Nkanu</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079" name="Rectangle 96"/>
          <p:cNvSpPr>
            <a:spLocks noChangeArrowheads="1"/>
          </p:cNvSpPr>
          <p:nvPr/>
        </p:nvSpPr>
        <p:spPr bwMode="auto">
          <a:xfrm>
            <a:off x="2711590" y="4610086"/>
            <a:ext cx="359073"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Kakongo</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084" name="Rectangle 100"/>
          <p:cNvSpPr>
            <a:spLocks noChangeArrowheads="1"/>
          </p:cNvSpPr>
          <p:nvPr/>
        </p:nvSpPr>
        <p:spPr bwMode="auto">
          <a:xfrm>
            <a:off x="2669054" y="4520762"/>
            <a:ext cx="22762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Woyo</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086" name="Rectangle 102"/>
          <p:cNvSpPr>
            <a:spLocks noChangeArrowheads="1"/>
          </p:cNvSpPr>
          <p:nvPr/>
        </p:nvSpPr>
        <p:spPr bwMode="auto">
          <a:xfrm>
            <a:off x="2834942" y="4439944"/>
            <a:ext cx="283732"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Nsundi</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087" name="Rectangle 103"/>
          <p:cNvSpPr>
            <a:spLocks noChangeArrowheads="1"/>
          </p:cNvSpPr>
          <p:nvPr/>
        </p:nvSpPr>
        <p:spPr bwMode="auto">
          <a:xfrm>
            <a:off x="3706916" y="5069467"/>
            <a:ext cx="18594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Holo</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088" name="Rectangle 104"/>
          <p:cNvSpPr>
            <a:spLocks noChangeArrowheads="1"/>
          </p:cNvSpPr>
          <p:nvPr/>
        </p:nvSpPr>
        <p:spPr bwMode="auto">
          <a:xfrm>
            <a:off x="3800493" y="4325099"/>
            <a:ext cx="274114"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Mbuun</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089" name="Rectangle 105"/>
          <p:cNvSpPr>
            <a:spLocks noChangeArrowheads="1"/>
          </p:cNvSpPr>
          <p:nvPr/>
        </p:nvSpPr>
        <p:spPr bwMode="auto">
          <a:xfrm>
            <a:off x="4055705" y="4431437"/>
            <a:ext cx="365485"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Bashilele</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090" name="Rectangle 106"/>
          <p:cNvSpPr>
            <a:spLocks noChangeArrowheads="1"/>
          </p:cNvSpPr>
          <p:nvPr/>
        </p:nvSpPr>
        <p:spPr bwMode="auto">
          <a:xfrm>
            <a:off x="4119508" y="4525015"/>
            <a:ext cx="221214"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solidFill>
                  <a:srgbClr val="000000"/>
                </a:solidFill>
                <a:effectLst>
                  <a:glow rad="50800">
                    <a:schemeClr val="bg1">
                      <a:alpha val="89000"/>
                    </a:schemeClr>
                  </a:glow>
                </a:effectLst>
                <a:latin typeface="+mj-lt"/>
              </a:rPr>
              <a:t>(</a:t>
            </a: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Lele</a:t>
            </a:r>
            <a:r>
              <a:rPr kumimoji="0" lang="en-US" altLang="en-US" sz="650" b="1" i="0" u="none" strike="noStrike" cap="none" normalizeH="0" baseline="0" dirty="0">
                <a:ln>
                  <a:noFill/>
                </a:ln>
                <a:solidFill>
                  <a:srgbClr val="000000"/>
                </a:solidFill>
                <a:effectLst>
                  <a:glow rad="50800">
                    <a:schemeClr val="bg1">
                      <a:alpha val="89000"/>
                    </a:schemeClr>
                  </a:glow>
                </a:effectLst>
                <a:latin typeface="+mj-lt"/>
              </a:rPr>
              <a:t>)</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094" name="Rectangle 109"/>
          <p:cNvSpPr>
            <a:spLocks noChangeArrowheads="1"/>
          </p:cNvSpPr>
          <p:nvPr/>
        </p:nvSpPr>
        <p:spPr bwMode="auto">
          <a:xfrm>
            <a:off x="3885564" y="4546283"/>
            <a:ext cx="23243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Dinga</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095" name="Rectangle 110"/>
          <p:cNvSpPr>
            <a:spLocks noChangeArrowheads="1"/>
          </p:cNvSpPr>
          <p:nvPr/>
        </p:nvSpPr>
        <p:spPr bwMode="auto">
          <a:xfrm>
            <a:off x="3906832" y="4750452"/>
            <a:ext cx="251672"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Pende</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097" name="Rectangle 112"/>
          <p:cNvSpPr>
            <a:spLocks noChangeArrowheads="1"/>
          </p:cNvSpPr>
          <p:nvPr/>
        </p:nvSpPr>
        <p:spPr bwMode="auto">
          <a:xfrm>
            <a:off x="3885564" y="4967382"/>
            <a:ext cx="251672"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solidFill>
                  <a:srgbClr val="000000"/>
                </a:solidFill>
                <a:effectLst>
                  <a:glow rad="50800">
                    <a:schemeClr val="bg1">
                      <a:alpha val="89000"/>
                    </a:schemeClr>
                  </a:glow>
                </a:effectLst>
                <a:latin typeface="+mj-lt"/>
              </a:rPr>
              <a:t>Lunda</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098" name="Rectangle 113"/>
          <p:cNvSpPr>
            <a:spLocks noChangeArrowheads="1"/>
          </p:cNvSpPr>
          <p:nvPr/>
        </p:nvSpPr>
        <p:spPr bwMode="auto">
          <a:xfrm>
            <a:off x="4706496" y="5448031"/>
            <a:ext cx="251672"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solidFill>
                  <a:srgbClr val="000000"/>
                </a:solidFill>
                <a:effectLst>
                  <a:glow rad="50800">
                    <a:schemeClr val="bg1">
                      <a:alpha val="89000"/>
                    </a:schemeClr>
                  </a:glow>
                </a:effectLst>
                <a:latin typeface="+mj-lt"/>
              </a:rPr>
              <a:t>Lunda</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099" name="Rectangle 114"/>
          <p:cNvSpPr>
            <a:spLocks noChangeArrowheads="1"/>
          </p:cNvSpPr>
          <p:nvPr/>
        </p:nvSpPr>
        <p:spPr bwMode="auto">
          <a:xfrm>
            <a:off x="5752864" y="5932934"/>
            <a:ext cx="251672"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solidFill>
                  <a:srgbClr val="000000"/>
                </a:solidFill>
                <a:effectLst>
                  <a:glow rad="50800">
                    <a:schemeClr val="bg1">
                      <a:alpha val="89000"/>
                    </a:schemeClr>
                  </a:glow>
                </a:effectLst>
                <a:latin typeface="+mj-lt"/>
              </a:rPr>
              <a:t>Lunda</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100" name="Rectangle 115"/>
          <p:cNvSpPr>
            <a:spLocks noChangeArrowheads="1"/>
          </p:cNvSpPr>
          <p:nvPr/>
        </p:nvSpPr>
        <p:spPr bwMode="auto">
          <a:xfrm>
            <a:off x="5718836" y="5690482"/>
            <a:ext cx="278923"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solidFill>
                  <a:srgbClr val="000000"/>
                </a:solidFill>
                <a:effectLst>
                  <a:glow rad="50800">
                    <a:schemeClr val="bg1">
                      <a:alpha val="89000"/>
                    </a:schemeClr>
                  </a:glow>
                </a:effectLst>
                <a:latin typeface="+mj-lt"/>
              </a:rPr>
              <a:t>Bemba</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101" name="Rectangle 116"/>
          <p:cNvSpPr>
            <a:spLocks noChangeArrowheads="1"/>
          </p:cNvSpPr>
          <p:nvPr/>
        </p:nvSpPr>
        <p:spPr bwMode="auto">
          <a:xfrm>
            <a:off x="5535934" y="5567130"/>
            <a:ext cx="307777"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Upenba</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102" name="Rectangle 117"/>
          <p:cNvSpPr>
            <a:spLocks noChangeArrowheads="1"/>
          </p:cNvSpPr>
          <p:nvPr/>
        </p:nvSpPr>
        <p:spPr bwMode="auto">
          <a:xfrm>
            <a:off x="5774132" y="5316172"/>
            <a:ext cx="19556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a:ln>
                  <a:noFill/>
                </a:ln>
                <a:solidFill>
                  <a:srgbClr val="000000"/>
                </a:solidFill>
                <a:effectLst>
                  <a:glow rad="50800">
                    <a:schemeClr val="bg1">
                      <a:alpha val="89000"/>
                    </a:schemeClr>
                  </a:glow>
                </a:effectLst>
                <a:latin typeface="+mj-lt"/>
              </a:rPr>
              <a:t>Yeke</a:t>
            </a:r>
            <a:endParaRPr kumimoji="0" lang="en-US" altLang="en-US" sz="650" b="1" i="0" u="none" strike="noStrike" cap="none" normalizeH="0" baseline="0">
              <a:ln>
                <a:noFill/>
              </a:ln>
              <a:solidFill>
                <a:schemeClr val="tx1"/>
              </a:solidFill>
              <a:effectLst>
                <a:glow rad="50800">
                  <a:schemeClr val="bg1">
                    <a:alpha val="89000"/>
                  </a:schemeClr>
                </a:glow>
              </a:effectLst>
              <a:latin typeface="+mj-lt"/>
            </a:endParaRPr>
          </a:p>
        </p:txBody>
      </p:sp>
      <p:sp>
        <p:nvSpPr>
          <p:cNvPr id="3106" name="Rectangle 121"/>
          <p:cNvSpPr>
            <a:spLocks noChangeArrowheads="1"/>
          </p:cNvSpPr>
          <p:nvPr/>
        </p:nvSpPr>
        <p:spPr bwMode="auto">
          <a:xfrm>
            <a:off x="5348779" y="5222594"/>
            <a:ext cx="371897"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Shandaki</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107" name="Rectangle 122"/>
          <p:cNvSpPr>
            <a:spLocks noChangeArrowheads="1"/>
          </p:cNvSpPr>
          <p:nvPr/>
        </p:nvSpPr>
        <p:spPr bwMode="auto">
          <a:xfrm>
            <a:off x="5395567" y="5358707"/>
            <a:ext cx="20037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Luba</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108" name="Rectangle 123"/>
          <p:cNvSpPr>
            <a:spLocks noChangeArrowheads="1"/>
          </p:cNvSpPr>
          <p:nvPr/>
        </p:nvSpPr>
        <p:spPr bwMode="auto">
          <a:xfrm>
            <a:off x="6182471" y="5150284"/>
            <a:ext cx="26609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a:ln>
                  <a:noFill/>
                </a:ln>
                <a:solidFill>
                  <a:srgbClr val="000000"/>
                </a:solidFill>
                <a:effectLst>
                  <a:glow rad="50800">
                    <a:schemeClr val="bg1">
                      <a:alpha val="89000"/>
                    </a:schemeClr>
                  </a:glow>
                </a:effectLst>
                <a:latin typeface="+mj-lt"/>
              </a:rPr>
              <a:t>Rungu</a:t>
            </a:r>
            <a:endParaRPr kumimoji="0" lang="en-US" altLang="en-US" sz="650" b="1" i="0" u="none" strike="noStrike" cap="none" normalizeH="0" baseline="0">
              <a:ln>
                <a:noFill/>
              </a:ln>
              <a:solidFill>
                <a:schemeClr val="tx1"/>
              </a:solidFill>
              <a:effectLst>
                <a:glow rad="50800">
                  <a:schemeClr val="bg1">
                    <a:alpha val="89000"/>
                  </a:schemeClr>
                </a:glow>
              </a:effectLst>
              <a:latin typeface="+mj-lt"/>
            </a:endParaRPr>
          </a:p>
        </p:txBody>
      </p:sp>
      <p:sp>
        <p:nvSpPr>
          <p:cNvPr id="3109" name="Rectangle 124"/>
          <p:cNvSpPr>
            <a:spLocks noChangeArrowheads="1"/>
          </p:cNvSpPr>
          <p:nvPr/>
        </p:nvSpPr>
        <p:spPr bwMode="auto">
          <a:xfrm>
            <a:off x="6080386" y="5060960"/>
            <a:ext cx="25968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a:ln>
                  <a:noFill/>
                </a:ln>
                <a:solidFill>
                  <a:srgbClr val="000000"/>
                </a:solidFill>
                <a:effectLst>
                  <a:glow rad="50800">
                    <a:schemeClr val="bg1">
                      <a:alpha val="89000"/>
                    </a:schemeClr>
                  </a:glow>
                </a:effectLst>
                <a:latin typeface="+mj-lt"/>
              </a:rPr>
              <a:t>Tabwa</a:t>
            </a:r>
            <a:endParaRPr kumimoji="0" lang="en-US" altLang="en-US" sz="650" b="1" i="0" u="none" strike="noStrike" cap="none" normalizeH="0" baseline="0">
              <a:ln>
                <a:noFill/>
              </a:ln>
              <a:solidFill>
                <a:schemeClr val="tx1"/>
              </a:solidFill>
              <a:effectLst>
                <a:glow rad="50800">
                  <a:schemeClr val="bg1">
                    <a:alpha val="89000"/>
                  </a:schemeClr>
                </a:glow>
              </a:effectLst>
              <a:latin typeface="+mj-lt"/>
            </a:endParaRPr>
          </a:p>
        </p:txBody>
      </p:sp>
      <p:sp>
        <p:nvSpPr>
          <p:cNvPr id="3113" name="Rectangle 128"/>
          <p:cNvSpPr>
            <a:spLocks noChangeArrowheads="1"/>
          </p:cNvSpPr>
          <p:nvPr/>
        </p:nvSpPr>
        <p:spPr bwMode="auto">
          <a:xfrm>
            <a:off x="5803906" y="5158791"/>
            <a:ext cx="261290"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a:ln>
                  <a:noFill/>
                </a:ln>
                <a:solidFill>
                  <a:srgbClr val="000000"/>
                </a:solidFill>
                <a:effectLst>
                  <a:glow rad="50800">
                    <a:schemeClr val="bg1">
                      <a:alpha val="89000"/>
                    </a:schemeClr>
                  </a:glow>
                </a:effectLst>
                <a:latin typeface="+mj-lt"/>
              </a:rPr>
              <a:t>Kunda</a:t>
            </a:r>
            <a:endParaRPr kumimoji="0" lang="en-US" altLang="en-US" sz="650" b="1" i="0" u="none" strike="noStrike" cap="none" normalizeH="0" baseline="0">
              <a:ln>
                <a:noFill/>
              </a:ln>
              <a:solidFill>
                <a:schemeClr val="tx1"/>
              </a:solidFill>
              <a:effectLst>
                <a:glow rad="50800">
                  <a:schemeClr val="bg1">
                    <a:alpha val="89000"/>
                  </a:schemeClr>
                </a:glow>
              </a:effectLst>
              <a:latin typeface="+mj-lt"/>
            </a:endParaRPr>
          </a:p>
        </p:txBody>
      </p:sp>
      <p:sp>
        <p:nvSpPr>
          <p:cNvPr id="3115" name="Rectangle 130"/>
          <p:cNvSpPr>
            <a:spLocks noChangeArrowheads="1"/>
          </p:cNvSpPr>
          <p:nvPr/>
        </p:nvSpPr>
        <p:spPr bwMode="auto">
          <a:xfrm>
            <a:off x="5769878" y="4856790"/>
            <a:ext cx="278923"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a:ln>
                  <a:noFill/>
                </a:ln>
                <a:solidFill>
                  <a:srgbClr val="000000"/>
                </a:solidFill>
                <a:effectLst>
                  <a:glow rad="50800">
                    <a:schemeClr val="bg1">
                      <a:alpha val="89000"/>
                    </a:schemeClr>
                  </a:glow>
                </a:effectLst>
                <a:latin typeface="+mj-lt"/>
              </a:rPr>
              <a:t>Hemba</a:t>
            </a:r>
            <a:endParaRPr kumimoji="0" lang="en-US" altLang="en-US" sz="650" b="1" i="0" u="none" strike="noStrike" cap="none" normalizeH="0" baseline="0">
              <a:ln>
                <a:noFill/>
              </a:ln>
              <a:solidFill>
                <a:schemeClr val="tx1"/>
              </a:solidFill>
              <a:effectLst>
                <a:glow rad="50800">
                  <a:schemeClr val="bg1">
                    <a:alpha val="89000"/>
                  </a:schemeClr>
                </a:glow>
              </a:effectLst>
              <a:latin typeface="+mj-lt"/>
            </a:endParaRPr>
          </a:p>
        </p:txBody>
      </p:sp>
      <p:sp>
        <p:nvSpPr>
          <p:cNvPr id="3116" name="Rectangle 131"/>
          <p:cNvSpPr>
            <a:spLocks noChangeArrowheads="1"/>
          </p:cNvSpPr>
          <p:nvPr/>
        </p:nvSpPr>
        <p:spPr bwMode="auto">
          <a:xfrm>
            <a:off x="5986808" y="4937608"/>
            <a:ext cx="362279"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a:ln>
                  <a:noFill/>
                </a:ln>
                <a:solidFill>
                  <a:srgbClr val="000000"/>
                </a:solidFill>
                <a:effectLst>
                  <a:glow rad="50800">
                    <a:schemeClr val="bg1">
                      <a:alpha val="89000"/>
                    </a:schemeClr>
                  </a:glow>
                </a:effectLst>
                <a:latin typeface="+mj-lt"/>
              </a:rPr>
              <a:t>Holoholo</a:t>
            </a:r>
            <a:endParaRPr kumimoji="0" lang="en-US" altLang="en-US" sz="650" b="1" i="0" u="none" strike="noStrike" cap="none" normalizeH="0" baseline="0">
              <a:ln>
                <a:noFill/>
              </a:ln>
              <a:solidFill>
                <a:schemeClr val="tx1"/>
              </a:solidFill>
              <a:effectLst>
                <a:glow rad="50800">
                  <a:schemeClr val="bg1">
                    <a:alpha val="89000"/>
                  </a:schemeClr>
                </a:glow>
              </a:effectLst>
              <a:latin typeface="+mj-lt"/>
            </a:endParaRPr>
          </a:p>
        </p:txBody>
      </p:sp>
      <p:sp>
        <p:nvSpPr>
          <p:cNvPr id="3117" name="Rectangle 132"/>
          <p:cNvSpPr>
            <a:spLocks noChangeArrowheads="1"/>
          </p:cNvSpPr>
          <p:nvPr/>
        </p:nvSpPr>
        <p:spPr bwMode="auto">
          <a:xfrm>
            <a:off x="5825174" y="5499074"/>
            <a:ext cx="166712"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Zela</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119" name="Rectangle 134"/>
          <p:cNvSpPr>
            <a:spLocks noChangeArrowheads="1"/>
          </p:cNvSpPr>
          <p:nvPr/>
        </p:nvSpPr>
        <p:spPr bwMode="auto">
          <a:xfrm>
            <a:off x="4685228" y="5686229"/>
            <a:ext cx="357470"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Tshokwe</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121" name="Rectangle 136"/>
          <p:cNvSpPr>
            <a:spLocks noChangeArrowheads="1"/>
          </p:cNvSpPr>
          <p:nvPr/>
        </p:nvSpPr>
        <p:spPr bwMode="auto">
          <a:xfrm>
            <a:off x="4170551" y="4899326"/>
            <a:ext cx="294953"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Lwalwa</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126" name="Rectangle 141"/>
          <p:cNvSpPr>
            <a:spLocks noChangeArrowheads="1"/>
          </p:cNvSpPr>
          <p:nvPr/>
        </p:nvSpPr>
        <p:spPr bwMode="auto">
          <a:xfrm>
            <a:off x="3702602" y="3243624"/>
            <a:ext cx="25968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Mbaka</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129" name="Rectangle 144"/>
          <p:cNvSpPr>
            <a:spLocks noChangeArrowheads="1"/>
          </p:cNvSpPr>
          <p:nvPr/>
        </p:nvSpPr>
        <p:spPr bwMode="auto">
          <a:xfrm>
            <a:off x="3757958" y="3461632"/>
            <a:ext cx="125034"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a:ln>
                  <a:noFill/>
                </a:ln>
                <a:solidFill>
                  <a:srgbClr val="000000"/>
                </a:solidFill>
                <a:effectLst>
                  <a:glow rad="50800">
                    <a:schemeClr val="bg1">
                      <a:alpha val="89000"/>
                    </a:schemeClr>
                  </a:glow>
                </a:effectLst>
                <a:latin typeface="+mj-lt"/>
              </a:rPr>
              <a:t>Loi</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131" name="Rectangle 146"/>
          <p:cNvSpPr>
            <a:spLocks noChangeArrowheads="1"/>
          </p:cNvSpPr>
          <p:nvPr/>
        </p:nvSpPr>
        <p:spPr bwMode="auto">
          <a:xfrm>
            <a:off x="4034438" y="3265970"/>
            <a:ext cx="25487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Balolo</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132" name="Rectangle 147"/>
          <p:cNvSpPr>
            <a:spLocks noChangeArrowheads="1"/>
          </p:cNvSpPr>
          <p:nvPr/>
        </p:nvSpPr>
        <p:spPr bwMode="auto">
          <a:xfrm>
            <a:off x="4081227" y="3716844"/>
            <a:ext cx="26609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Kundu</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30" name="Rectangle 153"/>
          <p:cNvSpPr>
            <a:spLocks noChangeArrowheads="1"/>
          </p:cNvSpPr>
          <p:nvPr/>
        </p:nvSpPr>
        <p:spPr bwMode="auto">
          <a:xfrm>
            <a:off x="4400241" y="4456959"/>
            <a:ext cx="181140"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Kete</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32" name="Rectangle 155"/>
          <p:cNvSpPr>
            <a:spLocks noChangeArrowheads="1"/>
          </p:cNvSpPr>
          <p:nvPr/>
        </p:nvSpPr>
        <p:spPr bwMode="auto">
          <a:xfrm>
            <a:off x="4506580" y="4376141"/>
            <a:ext cx="400751"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Bangyeen</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33" name="Rectangle 156"/>
          <p:cNvSpPr>
            <a:spLocks noChangeArrowheads="1"/>
          </p:cNvSpPr>
          <p:nvPr/>
        </p:nvSpPr>
        <p:spPr bwMode="auto">
          <a:xfrm>
            <a:off x="4591650" y="4465466"/>
            <a:ext cx="41517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Bushoong</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34" name="Rectangle 157"/>
          <p:cNvSpPr>
            <a:spLocks noChangeArrowheads="1"/>
          </p:cNvSpPr>
          <p:nvPr/>
        </p:nvSpPr>
        <p:spPr bwMode="auto">
          <a:xfrm>
            <a:off x="4846862" y="4261296"/>
            <a:ext cx="203582"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Binsi</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35" name="Rectangle 158"/>
          <p:cNvSpPr>
            <a:spLocks noChangeArrowheads="1"/>
          </p:cNvSpPr>
          <p:nvPr/>
        </p:nvSpPr>
        <p:spPr bwMode="auto">
          <a:xfrm>
            <a:off x="4885144" y="4108169"/>
            <a:ext cx="237244"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Nkutu</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38" name="Rectangle 161"/>
          <p:cNvSpPr>
            <a:spLocks noChangeArrowheads="1"/>
          </p:cNvSpPr>
          <p:nvPr/>
        </p:nvSpPr>
        <p:spPr bwMode="auto">
          <a:xfrm>
            <a:off x="4991482" y="4401663"/>
            <a:ext cx="240450"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a:ln>
                  <a:noFill/>
                </a:ln>
                <a:solidFill>
                  <a:srgbClr val="000000"/>
                </a:solidFill>
                <a:effectLst>
                  <a:glow rad="50800">
                    <a:schemeClr val="bg1">
                      <a:alpha val="89000"/>
                    </a:schemeClr>
                  </a:glow>
                </a:effectLst>
                <a:latin typeface="+mj-lt"/>
              </a:rPr>
              <a:t>Tetela</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40" name="Rectangle 163"/>
          <p:cNvSpPr>
            <a:spLocks noChangeArrowheads="1"/>
          </p:cNvSpPr>
          <p:nvPr/>
        </p:nvSpPr>
        <p:spPr bwMode="auto">
          <a:xfrm>
            <a:off x="4693735" y="4546283"/>
            <a:ext cx="25006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Mputu</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41" name="Rectangle 164"/>
          <p:cNvSpPr>
            <a:spLocks noChangeArrowheads="1"/>
          </p:cNvSpPr>
          <p:nvPr/>
        </p:nvSpPr>
        <p:spPr bwMode="auto">
          <a:xfrm>
            <a:off x="4757538" y="4639860"/>
            <a:ext cx="310983"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Biombo</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42" name="Rectangle 165"/>
          <p:cNvSpPr>
            <a:spLocks noChangeArrowheads="1"/>
          </p:cNvSpPr>
          <p:nvPr/>
        </p:nvSpPr>
        <p:spPr bwMode="auto">
          <a:xfrm>
            <a:off x="4697988" y="4771720"/>
            <a:ext cx="23243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Luntu</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43" name="Rectangle 166"/>
          <p:cNvSpPr>
            <a:spLocks noChangeArrowheads="1"/>
          </p:cNvSpPr>
          <p:nvPr/>
        </p:nvSpPr>
        <p:spPr bwMode="auto">
          <a:xfrm>
            <a:off x="4719256" y="4920593"/>
            <a:ext cx="30296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Kanyok</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45" name="Rectangle 168"/>
          <p:cNvSpPr>
            <a:spLocks noChangeArrowheads="1"/>
          </p:cNvSpPr>
          <p:nvPr/>
        </p:nvSpPr>
        <p:spPr bwMode="auto">
          <a:xfrm>
            <a:off x="4366213" y="4822762"/>
            <a:ext cx="338234"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Mbagani</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46" name="Rectangle 169"/>
          <p:cNvSpPr>
            <a:spLocks noChangeArrowheads="1"/>
          </p:cNvSpPr>
          <p:nvPr/>
        </p:nvSpPr>
        <p:spPr bwMode="auto">
          <a:xfrm>
            <a:off x="4578890" y="5005664"/>
            <a:ext cx="230832"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Bindji</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47" name="Rectangle 170"/>
          <p:cNvSpPr>
            <a:spLocks noChangeArrowheads="1"/>
          </p:cNvSpPr>
          <p:nvPr/>
        </p:nvSpPr>
        <p:spPr bwMode="auto">
          <a:xfrm>
            <a:off x="4795820" y="5077974"/>
            <a:ext cx="181140"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Kete</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49" name="Rectangle 172"/>
          <p:cNvSpPr>
            <a:spLocks noChangeArrowheads="1"/>
          </p:cNvSpPr>
          <p:nvPr/>
        </p:nvSpPr>
        <p:spPr bwMode="auto">
          <a:xfrm>
            <a:off x="4570383" y="5167298"/>
            <a:ext cx="44082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Salampasu</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50" name="Rectangle 173"/>
          <p:cNvSpPr>
            <a:spLocks noChangeArrowheads="1"/>
          </p:cNvSpPr>
          <p:nvPr/>
        </p:nvSpPr>
        <p:spPr bwMode="auto">
          <a:xfrm>
            <a:off x="5008496" y="5150284"/>
            <a:ext cx="394339"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a:ln>
                  <a:noFill/>
                </a:ln>
                <a:solidFill>
                  <a:srgbClr val="000000"/>
                </a:solidFill>
                <a:effectLst>
                  <a:glow rad="50800">
                    <a:schemeClr val="bg1">
                      <a:alpha val="89000"/>
                    </a:schemeClr>
                  </a:glow>
                </a:effectLst>
                <a:latin typeface="+mj-lt"/>
              </a:rPr>
              <a:t>Kalundwe</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52" name="Rectangle 175"/>
          <p:cNvSpPr>
            <a:spLocks noChangeArrowheads="1"/>
          </p:cNvSpPr>
          <p:nvPr/>
        </p:nvSpPr>
        <p:spPr bwMode="auto">
          <a:xfrm>
            <a:off x="5306243" y="4278310"/>
            <a:ext cx="209994"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Kusu</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54" name="Rectangle 177"/>
          <p:cNvSpPr>
            <a:spLocks noChangeArrowheads="1"/>
          </p:cNvSpPr>
          <p:nvPr/>
        </p:nvSpPr>
        <p:spPr bwMode="auto">
          <a:xfrm>
            <a:off x="5199905" y="4665382"/>
            <a:ext cx="30296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Songye</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55" name="Rectangle 178"/>
          <p:cNvSpPr>
            <a:spLocks noChangeArrowheads="1"/>
          </p:cNvSpPr>
          <p:nvPr/>
        </p:nvSpPr>
        <p:spPr bwMode="auto">
          <a:xfrm>
            <a:off x="4251368" y="4703663"/>
            <a:ext cx="455253"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Bena-Lulua</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56" name="Rectangle 179"/>
          <p:cNvSpPr>
            <a:spLocks noChangeArrowheads="1"/>
          </p:cNvSpPr>
          <p:nvPr/>
        </p:nvSpPr>
        <p:spPr bwMode="auto">
          <a:xfrm>
            <a:off x="4468298" y="4597325"/>
            <a:ext cx="256480"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Nsapo</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57" name="Rectangle 180"/>
          <p:cNvSpPr>
            <a:spLocks noChangeArrowheads="1"/>
          </p:cNvSpPr>
          <p:nvPr/>
        </p:nvSpPr>
        <p:spPr bwMode="auto">
          <a:xfrm>
            <a:off x="4965961" y="4882312"/>
            <a:ext cx="269304"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Kasayi</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59" name="Rectangle 182"/>
          <p:cNvSpPr>
            <a:spLocks noChangeArrowheads="1"/>
          </p:cNvSpPr>
          <p:nvPr/>
        </p:nvSpPr>
        <p:spPr bwMode="auto">
          <a:xfrm>
            <a:off x="4361960" y="4299578"/>
            <a:ext cx="209994"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a:ln>
                  <a:noFill/>
                </a:ln>
                <a:solidFill>
                  <a:srgbClr val="000000"/>
                </a:solidFill>
                <a:effectLst>
                  <a:glow rad="50800">
                    <a:schemeClr val="bg1">
                      <a:alpha val="89000"/>
                    </a:schemeClr>
                  </a:glow>
                </a:effectLst>
                <a:latin typeface="+mj-lt"/>
              </a:rPr>
              <a:t>Kuba</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61" name="Rectangle 184"/>
          <p:cNvSpPr>
            <a:spLocks noChangeArrowheads="1"/>
          </p:cNvSpPr>
          <p:nvPr/>
        </p:nvSpPr>
        <p:spPr bwMode="auto">
          <a:xfrm>
            <a:off x="4532101" y="3597745"/>
            <a:ext cx="240450"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Mbole</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62" name="Rectangle 185"/>
          <p:cNvSpPr>
            <a:spLocks noChangeArrowheads="1"/>
          </p:cNvSpPr>
          <p:nvPr/>
        </p:nvSpPr>
        <p:spPr bwMode="auto">
          <a:xfrm>
            <a:off x="4642693" y="3810422"/>
            <a:ext cx="22281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Akela</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65" name="Rectangle 188"/>
          <p:cNvSpPr>
            <a:spLocks noChangeArrowheads="1"/>
          </p:cNvSpPr>
          <p:nvPr/>
        </p:nvSpPr>
        <p:spPr bwMode="auto">
          <a:xfrm>
            <a:off x="4442777" y="4069887"/>
            <a:ext cx="349455"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Dengese</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66" name="Rectangle 189"/>
          <p:cNvSpPr>
            <a:spLocks noChangeArrowheads="1"/>
          </p:cNvSpPr>
          <p:nvPr/>
        </p:nvSpPr>
        <p:spPr bwMode="auto">
          <a:xfrm>
            <a:off x="4255621" y="3214928"/>
            <a:ext cx="274114"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solidFill>
                  <a:srgbClr val="000000"/>
                </a:solidFill>
                <a:effectLst>
                  <a:glow rad="50800">
                    <a:schemeClr val="bg1">
                      <a:alpha val="89000"/>
                    </a:schemeClr>
                  </a:glow>
                </a:effectLst>
                <a:latin typeface="+mj-lt"/>
              </a:rPr>
              <a:t>Mongo</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67" name="Rectangle 190"/>
          <p:cNvSpPr>
            <a:spLocks noChangeArrowheads="1"/>
          </p:cNvSpPr>
          <p:nvPr/>
        </p:nvSpPr>
        <p:spPr bwMode="auto">
          <a:xfrm>
            <a:off x="4506580" y="3155378"/>
            <a:ext cx="209994"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Doko</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70" name="Rectangle 193"/>
          <p:cNvSpPr>
            <a:spLocks noChangeArrowheads="1"/>
          </p:cNvSpPr>
          <p:nvPr/>
        </p:nvSpPr>
        <p:spPr bwMode="auto">
          <a:xfrm>
            <a:off x="4204579" y="2581152"/>
            <a:ext cx="320601"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Yakoma</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74" name="Rectangle 197"/>
          <p:cNvSpPr>
            <a:spLocks noChangeArrowheads="1"/>
          </p:cNvSpPr>
          <p:nvPr/>
        </p:nvSpPr>
        <p:spPr bwMode="auto">
          <a:xfrm>
            <a:off x="4515087" y="2670476"/>
            <a:ext cx="26609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solidFill>
                  <a:srgbClr val="000000"/>
                </a:solidFill>
                <a:effectLst>
                  <a:glow rad="50800">
                    <a:schemeClr val="bg1">
                      <a:alpha val="89000"/>
                    </a:schemeClr>
                  </a:glow>
                </a:effectLst>
                <a:latin typeface="+mj-lt"/>
              </a:rPr>
              <a:t>Bongo</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75" name="Rectangle 198"/>
          <p:cNvSpPr>
            <a:spLocks noChangeArrowheads="1"/>
          </p:cNvSpPr>
          <p:nvPr/>
        </p:nvSpPr>
        <p:spPr bwMode="auto">
          <a:xfrm>
            <a:off x="4757538" y="2568391"/>
            <a:ext cx="278923"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a:ln>
                  <a:noFill/>
                </a:ln>
                <a:solidFill>
                  <a:srgbClr val="000000"/>
                </a:solidFill>
                <a:effectLst>
                  <a:glow rad="50800">
                    <a:schemeClr val="bg1">
                      <a:alpha val="89000"/>
                    </a:schemeClr>
                  </a:glow>
                </a:effectLst>
                <a:latin typeface="+mj-lt"/>
              </a:rPr>
              <a:t>Bandia</a:t>
            </a:r>
            <a:endParaRPr kumimoji="0" lang="en-US" altLang="en-US" sz="650" b="1" i="0" u="none" strike="noStrike" cap="none" normalizeH="0" baseline="0">
              <a:ln>
                <a:noFill/>
              </a:ln>
              <a:solidFill>
                <a:schemeClr val="tx1"/>
              </a:solidFill>
              <a:effectLst>
                <a:glow rad="50800">
                  <a:schemeClr val="bg1">
                    <a:alpha val="89000"/>
                  </a:schemeClr>
                </a:glow>
              </a:effectLst>
              <a:latin typeface="+mj-lt"/>
            </a:endParaRPr>
          </a:p>
        </p:txBody>
      </p:sp>
      <p:sp>
        <p:nvSpPr>
          <p:cNvPr id="3376" name="Rectangle 199"/>
          <p:cNvSpPr>
            <a:spLocks noChangeArrowheads="1"/>
          </p:cNvSpPr>
          <p:nvPr/>
        </p:nvSpPr>
        <p:spPr bwMode="auto">
          <a:xfrm>
            <a:off x="5068555" y="3142618"/>
            <a:ext cx="15869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solidFill>
                  <a:srgbClr val="000000"/>
                </a:solidFill>
                <a:effectLst>
                  <a:glow rad="50800">
                    <a:schemeClr val="bg1">
                      <a:alpha val="89000"/>
                    </a:schemeClr>
                  </a:glow>
                </a:effectLst>
                <a:latin typeface="+mj-lt"/>
              </a:rPr>
              <a:t>Boa</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77" name="Rectangle 200"/>
          <p:cNvSpPr>
            <a:spLocks noChangeArrowheads="1"/>
          </p:cNvSpPr>
          <p:nvPr/>
        </p:nvSpPr>
        <p:spPr bwMode="auto">
          <a:xfrm>
            <a:off x="4676721" y="3023519"/>
            <a:ext cx="23243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Budja</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78" name="Rectangle 201"/>
          <p:cNvSpPr>
            <a:spLocks noChangeArrowheads="1"/>
          </p:cNvSpPr>
          <p:nvPr/>
        </p:nvSpPr>
        <p:spPr bwMode="auto">
          <a:xfrm>
            <a:off x="5443885" y="3291491"/>
            <a:ext cx="166712"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Mba</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79" name="Rectangle 202"/>
          <p:cNvSpPr>
            <a:spLocks noChangeArrowheads="1"/>
          </p:cNvSpPr>
          <p:nvPr/>
        </p:nvSpPr>
        <p:spPr bwMode="auto">
          <a:xfrm>
            <a:off x="5267962" y="3661548"/>
            <a:ext cx="320601"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Lengola</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381" name="Rectangle 204"/>
          <p:cNvSpPr>
            <a:spLocks noChangeArrowheads="1"/>
          </p:cNvSpPr>
          <p:nvPr/>
        </p:nvSpPr>
        <p:spPr bwMode="auto">
          <a:xfrm>
            <a:off x="5204159" y="3861464"/>
            <a:ext cx="267702"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Mituku</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13" name="Rectangle 208"/>
          <p:cNvSpPr>
            <a:spLocks noChangeArrowheads="1"/>
          </p:cNvSpPr>
          <p:nvPr/>
        </p:nvSpPr>
        <p:spPr bwMode="auto">
          <a:xfrm>
            <a:off x="4902158" y="3738112"/>
            <a:ext cx="278923"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Hamba</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14" name="Rectangle 209"/>
          <p:cNvSpPr>
            <a:spLocks noChangeArrowheads="1"/>
          </p:cNvSpPr>
          <p:nvPr/>
        </p:nvSpPr>
        <p:spPr bwMode="auto">
          <a:xfrm>
            <a:off x="4838355" y="3482900"/>
            <a:ext cx="171522"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Yela</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16" name="Rectangle 211"/>
          <p:cNvSpPr>
            <a:spLocks noChangeArrowheads="1"/>
          </p:cNvSpPr>
          <p:nvPr/>
        </p:nvSpPr>
        <p:spPr bwMode="auto">
          <a:xfrm>
            <a:off x="4940440" y="3366976"/>
            <a:ext cx="298159"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Topoke</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20" name="Rectangle 215"/>
          <p:cNvSpPr>
            <a:spLocks noChangeArrowheads="1"/>
          </p:cNvSpPr>
          <p:nvPr/>
        </p:nvSpPr>
        <p:spPr bwMode="auto">
          <a:xfrm>
            <a:off x="4906411" y="3891239"/>
            <a:ext cx="246862"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Jonga</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21" name="Rectangle 216"/>
          <p:cNvSpPr>
            <a:spLocks noChangeArrowheads="1"/>
          </p:cNvSpPr>
          <p:nvPr/>
        </p:nvSpPr>
        <p:spPr bwMode="auto">
          <a:xfrm>
            <a:off x="5684808" y="3546703"/>
            <a:ext cx="60914"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a:ln>
                  <a:noFill/>
                </a:ln>
                <a:solidFill>
                  <a:srgbClr val="000000"/>
                </a:solidFill>
                <a:effectLst>
                  <a:glow rad="50800">
                    <a:schemeClr val="bg1">
                      <a:alpha val="89000"/>
                    </a:schemeClr>
                  </a:glow>
                </a:effectLst>
                <a:latin typeface="+mj-lt"/>
              </a:rPr>
              <a:t>K</a:t>
            </a:r>
            <a:endParaRPr kumimoji="0" lang="en-US" altLang="en-US" sz="650" b="1" i="0" u="none" strike="noStrike" cap="none" normalizeH="0" baseline="0">
              <a:ln>
                <a:noFill/>
              </a:ln>
              <a:solidFill>
                <a:schemeClr val="tx1"/>
              </a:solidFill>
              <a:effectLst>
                <a:glow rad="50800">
                  <a:schemeClr val="bg1">
                    <a:alpha val="89000"/>
                  </a:schemeClr>
                </a:glow>
              </a:effectLst>
              <a:latin typeface="+mj-lt"/>
            </a:endParaRPr>
          </a:p>
        </p:txBody>
      </p:sp>
      <p:sp>
        <p:nvSpPr>
          <p:cNvPr id="22" name="Rectangle 217"/>
          <p:cNvSpPr>
            <a:spLocks noChangeArrowheads="1"/>
          </p:cNvSpPr>
          <p:nvPr/>
        </p:nvSpPr>
        <p:spPr bwMode="auto">
          <a:xfrm>
            <a:off x="5731596" y="3546703"/>
            <a:ext cx="176330"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a:ln>
                  <a:noFill/>
                </a:ln>
                <a:solidFill>
                  <a:srgbClr val="000000"/>
                </a:solidFill>
                <a:effectLst>
                  <a:glow rad="50800">
                    <a:schemeClr val="bg1">
                      <a:alpha val="89000"/>
                    </a:schemeClr>
                  </a:glow>
                </a:effectLst>
                <a:latin typeface="+mj-lt"/>
              </a:rPr>
              <a:t>omo</a:t>
            </a:r>
            <a:endParaRPr kumimoji="0" lang="en-US" altLang="en-US" sz="650" b="1" i="0" u="none" strike="noStrike" cap="none" normalizeH="0" baseline="0">
              <a:ln>
                <a:noFill/>
              </a:ln>
              <a:solidFill>
                <a:schemeClr val="tx1"/>
              </a:solidFill>
              <a:effectLst>
                <a:glow rad="50800">
                  <a:schemeClr val="bg1">
                    <a:alpha val="89000"/>
                  </a:schemeClr>
                </a:glow>
              </a:effectLst>
              <a:latin typeface="+mj-lt"/>
            </a:endParaRPr>
          </a:p>
        </p:txBody>
      </p:sp>
      <p:sp>
        <p:nvSpPr>
          <p:cNvPr id="23" name="Rectangle 218"/>
          <p:cNvSpPr>
            <a:spLocks noChangeArrowheads="1"/>
          </p:cNvSpPr>
          <p:nvPr/>
        </p:nvSpPr>
        <p:spPr bwMode="auto">
          <a:xfrm>
            <a:off x="5701822" y="4035859"/>
            <a:ext cx="19556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Lega</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25" name="Rectangle 220"/>
          <p:cNvSpPr>
            <a:spLocks noChangeArrowheads="1"/>
          </p:cNvSpPr>
          <p:nvPr/>
        </p:nvSpPr>
        <p:spPr bwMode="auto">
          <a:xfrm>
            <a:off x="5523173" y="4167718"/>
            <a:ext cx="245260"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solidFill>
                  <a:srgbClr val="000000"/>
                </a:solidFill>
                <a:effectLst>
                  <a:glow rad="50800">
                    <a:schemeClr val="bg1">
                      <a:alpha val="89000"/>
                    </a:schemeClr>
                  </a:glow>
                </a:effectLst>
                <a:latin typeface="+mj-lt"/>
              </a:rPr>
              <a:t>Zimba</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26" name="Rectangle 221"/>
          <p:cNvSpPr>
            <a:spLocks noChangeArrowheads="1"/>
          </p:cNvSpPr>
          <p:nvPr/>
        </p:nvSpPr>
        <p:spPr bwMode="auto">
          <a:xfrm>
            <a:off x="5799653" y="4342113"/>
            <a:ext cx="278923"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a:ln>
                  <a:noFill/>
                </a:ln>
                <a:solidFill>
                  <a:srgbClr val="000000"/>
                </a:solidFill>
                <a:effectLst>
                  <a:glow rad="50800">
                    <a:schemeClr val="bg1">
                      <a:alpha val="89000"/>
                    </a:schemeClr>
                  </a:glow>
                </a:effectLst>
                <a:latin typeface="+mj-lt"/>
              </a:rPr>
              <a:t>Bembe</a:t>
            </a:r>
            <a:endParaRPr kumimoji="0" lang="en-US" altLang="en-US" sz="650" b="1" i="0" u="none" strike="noStrike" cap="none" normalizeH="0" baseline="0">
              <a:ln>
                <a:noFill/>
              </a:ln>
              <a:solidFill>
                <a:schemeClr val="tx1"/>
              </a:solidFill>
              <a:effectLst>
                <a:glow rad="50800">
                  <a:schemeClr val="bg1">
                    <a:alpha val="89000"/>
                  </a:schemeClr>
                </a:glow>
              </a:effectLst>
              <a:latin typeface="+mj-lt"/>
            </a:endParaRPr>
          </a:p>
        </p:txBody>
      </p:sp>
      <p:sp>
        <p:nvSpPr>
          <p:cNvPr id="27" name="Rectangle 222"/>
          <p:cNvSpPr>
            <a:spLocks noChangeArrowheads="1"/>
          </p:cNvSpPr>
          <p:nvPr/>
        </p:nvSpPr>
        <p:spPr bwMode="auto">
          <a:xfrm>
            <a:off x="5910245" y="4516508"/>
            <a:ext cx="209994"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a:ln>
                  <a:noFill/>
                </a:ln>
                <a:solidFill>
                  <a:srgbClr val="000000"/>
                </a:solidFill>
                <a:effectLst>
                  <a:glow rad="50800">
                    <a:schemeClr val="bg1">
                      <a:alpha val="89000"/>
                    </a:schemeClr>
                  </a:glow>
                </a:effectLst>
                <a:latin typeface="+mj-lt"/>
              </a:rPr>
              <a:t>Buyu</a:t>
            </a:r>
            <a:endParaRPr kumimoji="0" lang="en-US" altLang="en-US" sz="650" b="1" i="0" u="none" strike="noStrike" cap="none" normalizeH="0" baseline="0">
              <a:ln>
                <a:noFill/>
              </a:ln>
              <a:solidFill>
                <a:schemeClr val="tx1"/>
              </a:solidFill>
              <a:effectLst>
                <a:glow rad="50800">
                  <a:schemeClr val="bg1">
                    <a:alpha val="89000"/>
                  </a:schemeClr>
                </a:glow>
              </a:effectLst>
              <a:latin typeface="+mj-lt"/>
            </a:endParaRPr>
          </a:p>
        </p:txBody>
      </p:sp>
      <p:sp>
        <p:nvSpPr>
          <p:cNvPr id="28" name="Rectangle 223"/>
          <p:cNvSpPr>
            <a:spLocks noChangeArrowheads="1"/>
          </p:cNvSpPr>
          <p:nvPr/>
        </p:nvSpPr>
        <p:spPr bwMode="auto">
          <a:xfrm>
            <a:off x="5544441" y="4465466"/>
            <a:ext cx="394339"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a:ln>
                  <a:noFill/>
                </a:ln>
                <a:solidFill>
                  <a:srgbClr val="000000"/>
                </a:solidFill>
                <a:effectLst>
                  <a:glow rad="50800">
                    <a:schemeClr val="bg1">
                      <a:alpha val="89000"/>
                    </a:schemeClr>
                  </a:glow>
                </a:effectLst>
                <a:latin typeface="+mj-lt"/>
              </a:rPr>
              <a:t>Sikasingo</a:t>
            </a:r>
            <a:endParaRPr kumimoji="0" lang="en-US" altLang="en-US" sz="650" b="1" i="0" u="none" strike="noStrike" cap="none" normalizeH="0" baseline="0">
              <a:ln>
                <a:noFill/>
              </a:ln>
              <a:solidFill>
                <a:schemeClr val="tx1"/>
              </a:solidFill>
              <a:effectLst>
                <a:glow rad="50800">
                  <a:schemeClr val="bg1">
                    <a:alpha val="89000"/>
                  </a:schemeClr>
                </a:glow>
              </a:effectLst>
              <a:latin typeface="+mj-lt"/>
            </a:endParaRPr>
          </a:p>
        </p:txBody>
      </p:sp>
      <p:sp>
        <p:nvSpPr>
          <p:cNvPr id="31" name="Rectangle 226"/>
          <p:cNvSpPr>
            <a:spLocks noChangeArrowheads="1"/>
          </p:cNvSpPr>
          <p:nvPr/>
        </p:nvSpPr>
        <p:spPr bwMode="auto">
          <a:xfrm>
            <a:off x="5701822" y="2764053"/>
            <a:ext cx="394339"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Mangbetu</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2" name="Rectangle 227"/>
          <p:cNvSpPr>
            <a:spLocks noChangeArrowheads="1"/>
          </p:cNvSpPr>
          <p:nvPr/>
        </p:nvSpPr>
        <p:spPr bwMode="auto">
          <a:xfrm>
            <a:off x="5888977" y="3214928"/>
            <a:ext cx="181140"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solidFill>
                  <a:srgbClr val="000000"/>
                </a:solidFill>
                <a:effectLst>
                  <a:glow rad="50800">
                    <a:schemeClr val="bg1">
                      <a:alpha val="89000"/>
                    </a:schemeClr>
                  </a:glow>
                </a:effectLst>
                <a:latin typeface="+mj-lt"/>
              </a:rPr>
              <a:t>Pere</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6" name="Rectangle 231"/>
          <p:cNvSpPr>
            <a:spLocks noChangeArrowheads="1"/>
          </p:cNvSpPr>
          <p:nvPr/>
        </p:nvSpPr>
        <p:spPr bwMode="auto">
          <a:xfrm>
            <a:off x="6173964" y="2632194"/>
            <a:ext cx="200376"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solidFill>
                  <a:srgbClr val="000000"/>
                </a:solidFill>
                <a:effectLst>
                  <a:glow rad="50800">
                    <a:schemeClr val="bg1">
                      <a:alpha val="89000"/>
                    </a:schemeClr>
                  </a:glow>
                </a:effectLst>
                <a:latin typeface="+mj-lt"/>
              </a:rPr>
              <a:t>Baka</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39" name="Rectangle 234"/>
          <p:cNvSpPr>
            <a:spLocks noChangeArrowheads="1"/>
          </p:cNvSpPr>
          <p:nvPr/>
        </p:nvSpPr>
        <p:spPr bwMode="auto">
          <a:xfrm>
            <a:off x="6186724" y="2789575"/>
            <a:ext cx="291747"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Momvu</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40" name="Rectangle 235"/>
          <p:cNvSpPr>
            <a:spLocks noChangeArrowheads="1"/>
          </p:cNvSpPr>
          <p:nvPr/>
        </p:nvSpPr>
        <p:spPr bwMode="auto">
          <a:xfrm>
            <a:off x="6131428" y="3095829"/>
            <a:ext cx="25487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err="1">
                <a:ln>
                  <a:noFill/>
                </a:ln>
                <a:solidFill>
                  <a:srgbClr val="000000"/>
                </a:solidFill>
                <a:effectLst>
                  <a:glow rad="50800">
                    <a:schemeClr val="bg1">
                      <a:alpha val="89000"/>
                    </a:schemeClr>
                  </a:glow>
                </a:effectLst>
                <a:latin typeface="+mj-lt"/>
              </a:rPr>
              <a:t>Batete</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41" name="Rectangle 236"/>
          <p:cNvSpPr>
            <a:spLocks noChangeArrowheads="1"/>
          </p:cNvSpPr>
          <p:nvPr/>
        </p:nvSpPr>
        <p:spPr bwMode="auto">
          <a:xfrm>
            <a:off x="5969794" y="3419097"/>
            <a:ext cx="261290"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a:ln>
                  <a:noFill/>
                </a:ln>
                <a:solidFill>
                  <a:srgbClr val="000000"/>
                </a:solidFill>
                <a:effectLst>
                  <a:glow rad="50800">
                    <a:schemeClr val="bg1">
                      <a:alpha val="89000"/>
                    </a:schemeClr>
                  </a:glow>
                </a:effectLst>
                <a:latin typeface="+mj-lt"/>
              </a:rPr>
              <a:t>Hunde</a:t>
            </a:r>
            <a:endParaRPr kumimoji="0" lang="en-US" altLang="en-US" sz="650" b="1" i="0" u="none" strike="noStrike" cap="none" normalizeH="0" baseline="0">
              <a:ln>
                <a:noFill/>
              </a:ln>
              <a:solidFill>
                <a:schemeClr val="tx1"/>
              </a:solidFill>
              <a:effectLst>
                <a:glow rad="50800">
                  <a:schemeClr val="bg1">
                    <a:alpha val="89000"/>
                  </a:schemeClr>
                </a:glow>
              </a:effectLst>
              <a:latin typeface="+mj-lt"/>
            </a:endParaRPr>
          </a:p>
        </p:txBody>
      </p:sp>
      <p:sp>
        <p:nvSpPr>
          <p:cNvPr id="42" name="Rectangle 237"/>
          <p:cNvSpPr>
            <a:spLocks noChangeArrowheads="1"/>
          </p:cNvSpPr>
          <p:nvPr/>
        </p:nvSpPr>
        <p:spPr bwMode="auto">
          <a:xfrm>
            <a:off x="5348779" y="2589659"/>
            <a:ext cx="246862"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solidFill>
                  <a:srgbClr val="000000"/>
                </a:solidFill>
                <a:effectLst>
                  <a:glow rad="50800">
                    <a:schemeClr val="bg1">
                      <a:alpha val="89000"/>
                    </a:schemeClr>
                  </a:glow>
                </a:effectLst>
                <a:latin typeface="+mj-lt"/>
              </a:rPr>
              <a:t>Zande</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247" name="Rectangle 46"/>
          <p:cNvSpPr>
            <a:spLocks noChangeArrowheads="1"/>
          </p:cNvSpPr>
          <p:nvPr/>
        </p:nvSpPr>
        <p:spPr bwMode="auto">
          <a:xfrm>
            <a:off x="4143299" y="2186152"/>
            <a:ext cx="11028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900" b="1" dirty="0">
                <a:solidFill>
                  <a:srgbClr val="6D6E71"/>
                </a:solidFill>
                <a:effectLst>
                  <a:glow rad="50800">
                    <a:schemeClr val="bg1">
                      <a:alpha val="89000"/>
                    </a:schemeClr>
                  </a:glow>
                </a:effectLst>
                <a:latin typeface="+mj-lt"/>
              </a:rPr>
              <a:t>CENTRAL AFRICAN</a:t>
            </a:r>
          </a:p>
          <a:p>
            <a:pPr lvl="0" algn="ctr"/>
            <a:r>
              <a:rPr lang="en-US" altLang="en-US" sz="900" b="1" dirty="0">
                <a:solidFill>
                  <a:srgbClr val="6D6E71"/>
                </a:solidFill>
                <a:effectLst>
                  <a:glow rad="50800">
                    <a:schemeClr val="bg1">
                      <a:alpha val="89000"/>
                    </a:schemeClr>
                  </a:glow>
                </a:effectLst>
                <a:latin typeface="+mj-lt"/>
              </a:rPr>
              <a:t>REPUBLIC</a:t>
            </a:r>
            <a:endParaRPr kumimoji="0" lang="en-US" altLang="en-US" sz="900" b="1" i="0" u="none" strike="noStrike" cap="none" normalizeH="0" baseline="0" dirty="0">
              <a:ln>
                <a:noFill/>
              </a:ln>
              <a:solidFill>
                <a:schemeClr val="tx1"/>
              </a:solidFill>
              <a:effectLst>
                <a:glow rad="50800">
                  <a:schemeClr val="bg1">
                    <a:alpha val="89000"/>
                  </a:schemeClr>
                </a:glow>
              </a:effectLst>
              <a:latin typeface="+mj-lt"/>
            </a:endParaRPr>
          </a:p>
        </p:txBody>
      </p:sp>
      <p:sp>
        <p:nvSpPr>
          <p:cNvPr id="249" name="Rectangle 37"/>
          <p:cNvSpPr>
            <a:spLocks noChangeArrowheads="1"/>
          </p:cNvSpPr>
          <p:nvPr/>
        </p:nvSpPr>
        <p:spPr bwMode="auto">
          <a:xfrm>
            <a:off x="6210030" y="4630334"/>
            <a:ext cx="4921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a:ln>
                  <a:noFill/>
                </a:ln>
                <a:solidFill>
                  <a:srgbClr val="00A9E7"/>
                </a:solidFill>
                <a:effectLst>
                  <a:glow rad="50800">
                    <a:schemeClr val="bg1">
                      <a:alpha val="89000"/>
                    </a:schemeClr>
                  </a:glow>
                </a:effectLst>
                <a:latin typeface="+mj-lt"/>
              </a:rPr>
              <a:t>Lake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a:ln>
                  <a:noFill/>
                </a:ln>
                <a:solidFill>
                  <a:srgbClr val="00A9E7"/>
                </a:solidFill>
                <a:effectLst>
                  <a:glow rad="50800">
                    <a:schemeClr val="bg1">
                      <a:alpha val="89000"/>
                    </a:schemeClr>
                  </a:glow>
                </a:effectLst>
                <a:latin typeface="+mj-lt"/>
              </a:rPr>
              <a:t>Tanganyika</a:t>
            </a:r>
            <a:endParaRPr kumimoji="0" lang="en-US" altLang="en-US" sz="700" b="1" i="0" u="none" strike="noStrike" cap="none" normalizeH="0" baseline="0" dirty="0">
              <a:ln>
                <a:noFill/>
              </a:ln>
              <a:solidFill>
                <a:schemeClr val="tx1"/>
              </a:solidFill>
              <a:effectLst>
                <a:glow rad="50800">
                  <a:schemeClr val="bg1">
                    <a:alpha val="89000"/>
                  </a:schemeClr>
                </a:glow>
              </a:effectLst>
              <a:latin typeface="+mj-lt"/>
            </a:endParaRPr>
          </a:p>
        </p:txBody>
      </p:sp>
      <p:sp>
        <p:nvSpPr>
          <p:cNvPr id="251" name="Rectangle 74"/>
          <p:cNvSpPr>
            <a:spLocks noChangeArrowheads="1"/>
          </p:cNvSpPr>
          <p:nvPr/>
        </p:nvSpPr>
        <p:spPr bwMode="auto">
          <a:xfrm>
            <a:off x="4074607" y="4131972"/>
            <a:ext cx="221214"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50" b="1" dirty="0" err="1">
                <a:solidFill>
                  <a:srgbClr val="000000"/>
                </a:solidFill>
                <a:effectLst>
                  <a:glow rad="50800">
                    <a:schemeClr val="bg1">
                      <a:alpha val="89000"/>
                    </a:schemeClr>
                  </a:glow>
                </a:effectLst>
                <a:latin typeface="+mj-lt"/>
              </a:rPr>
              <a:t>Mfinu</a:t>
            </a:r>
            <a:endParaRPr kumimoji="0" lang="en-US" altLang="en-US" sz="650" b="1" i="0" u="none" strike="noStrike" cap="none" normalizeH="0" baseline="0" dirty="0">
              <a:ln>
                <a:noFill/>
              </a:ln>
              <a:solidFill>
                <a:schemeClr val="tx1"/>
              </a:solidFill>
              <a:effectLst>
                <a:glow rad="50800">
                  <a:schemeClr val="bg1">
                    <a:alpha val="89000"/>
                  </a:schemeClr>
                </a:glow>
              </a:effectLst>
              <a:latin typeface="+mj-lt"/>
            </a:endParaRPr>
          </a:p>
        </p:txBody>
      </p:sp>
      <p:sp>
        <p:nvSpPr>
          <p:cNvPr id="252" name="Rectangle 43"/>
          <p:cNvSpPr>
            <a:spLocks noChangeArrowheads="1"/>
          </p:cNvSpPr>
          <p:nvPr/>
        </p:nvSpPr>
        <p:spPr bwMode="auto">
          <a:xfrm rot="18825284">
            <a:off x="3051187" y="4321612"/>
            <a:ext cx="465797" cy="10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50" b="1" i="1" dirty="0">
                <a:solidFill>
                  <a:srgbClr val="00A9E7"/>
                </a:solidFill>
                <a:effectLst>
                  <a:glow rad="25400">
                    <a:schemeClr val="bg1">
                      <a:alpha val="89000"/>
                    </a:schemeClr>
                  </a:glow>
                </a:effectLst>
                <a:latin typeface="+mj-lt"/>
              </a:rPr>
              <a:t>Congo</a:t>
            </a:r>
            <a:endParaRPr kumimoji="0" lang="en-US" altLang="en-US" sz="750" b="1" i="0" u="none" strike="noStrike" cap="none" normalizeH="0" baseline="0" dirty="0">
              <a:ln>
                <a:noFill/>
              </a:ln>
              <a:solidFill>
                <a:schemeClr val="tx1"/>
              </a:solidFill>
              <a:effectLst>
                <a:glow rad="25400">
                  <a:schemeClr val="bg1">
                    <a:alpha val="89000"/>
                  </a:schemeClr>
                </a:glow>
              </a:effectLst>
              <a:latin typeface="+mj-lt"/>
            </a:endParaRPr>
          </a:p>
        </p:txBody>
      </p:sp>
      <p:sp>
        <p:nvSpPr>
          <p:cNvPr id="253" name="Rectangle 43"/>
          <p:cNvSpPr>
            <a:spLocks noChangeArrowheads="1"/>
          </p:cNvSpPr>
          <p:nvPr/>
        </p:nvSpPr>
        <p:spPr bwMode="auto">
          <a:xfrm rot="1659483">
            <a:off x="3842205" y="4291956"/>
            <a:ext cx="465797" cy="10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i="1" dirty="0">
                <a:solidFill>
                  <a:srgbClr val="00A9E7"/>
                </a:solidFill>
                <a:effectLst>
                  <a:glow rad="25400">
                    <a:schemeClr val="bg1">
                      <a:alpha val="89000"/>
                    </a:schemeClr>
                  </a:glow>
                </a:effectLst>
                <a:latin typeface="+mj-lt"/>
              </a:rPr>
              <a:t>Kasai</a:t>
            </a:r>
            <a:endParaRPr kumimoji="0" lang="en-US" altLang="en-US" sz="700" b="1" i="0" u="none" strike="noStrike" cap="none" normalizeH="0" baseline="0" dirty="0">
              <a:ln>
                <a:noFill/>
              </a:ln>
              <a:solidFill>
                <a:schemeClr val="tx1"/>
              </a:solidFill>
              <a:effectLst>
                <a:glow rad="25400">
                  <a:schemeClr val="bg1">
                    <a:alpha val="89000"/>
                  </a:schemeClr>
                </a:glow>
              </a:effectLst>
              <a:latin typeface="+mj-lt"/>
            </a:endParaRPr>
          </a:p>
        </p:txBody>
      </p:sp>
      <p:sp>
        <p:nvSpPr>
          <p:cNvPr id="254" name="Rectangle 43"/>
          <p:cNvSpPr>
            <a:spLocks noChangeArrowheads="1"/>
          </p:cNvSpPr>
          <p:nvPr/>
        </p:nvSpPr>
        <p:spPr bwMode="auto">
          <a:xfrm rot="20906618">
            <a:off x="4273681" y="3032221"/>
            <a:ext cx="465797" cy="10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i="1" dirty="0">
                <a:solidFill>
                  <a:srgbClr val="00A9E7"/>
                </a:solidFill>
                <a:effectLst>
                  <a:glow rad="25400">
                    <a:schemeClr val="bg1">
                      <a:alpha val="89000"/>
                    </a:schemeClr>
                  </a:glow>
                </a:effectLst>
                <a:latin typeface="+mj-lt"/>
              </a:rPr>
              <a:t>Congo</a:t>
            </a:r>
            <a:endParaRPr kumimoji="0" lang="en-US" altLang="en-US" sz="700" b="1" i="0" u="none" strike="noStrike" cap="none" normalizeH="0" baseline="0" dirty="0">
              <a:ln>
                <a:noFill/>
              </a:ln>
              <a:solidFill>
                <a:schemeClr val="tx1"/>
              </a:solidFill>
              <a:effectLst>
                <a:glow rad="25400">
                  <a:schemeClr val="bg1">
                    <a:alpha val="89000"/>
                  </a:schemeClr>
                </a:glow>
              </a:effectLst>
              <a:latin typeface="+mj-lt"/>
            </a:endParaRPr>
          </a:p>
        </p:txBody>
      </p:sp>
      <p:sp>
        <p:nvSpPr>
          <p:cNvPr id="255" name="Rectangle 43"/>
          <p:cNvSpPr>
            <a:spLocks noChangeArrowheads="1"/>
          </p:cNvSpPr>
          <p:nvPr/>
        </p:nvSpPr>
        <p:spPr bwMode="auto">
          <a:xfrm rot="1174801">
            <a:off x="4191939" y="2526702"/>
            <a:ext cx="465797" cy="10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50" b="1" i="1" dirty="0">
                <a:solidFill>
                  <a:srgbClr val="00A9E7"/>
                </a:solidFill>
                <a:effectLst>
                  <a:glow rad="25400">
                    <a:schemeClr val="bg1">
                      <a:alpha val="89000"/>
                    </a:schemeClr>
                  </a:glow>
                </a:effectLst>
                <a:latin typeface="+mj-lt"/>
              </a:rPr>
              <a:t>Ubangi</a:t>
            </a:r>
            <a:endParaRPr kumimoji="0" lang="en-US" altLang="en-US" sz="750" b="1" i="0" u="none" strike="noStrike" cap="none" normalizeH="0" baseline="0" dirty="0">
              <a:ln>
                <a:noFill/>
              </a:ln>
              <a:solidFill>
                <a:schemeClr val="tx1"/>
              </a:solidFill>
              <a:effectLst>
                <a:glow rad="25400">
                  <a:schemeClr val="bg1">
                    <a:alpha val="89000"/>
                  </a:schemeClr>
                </a:glow>
              </a:effectLst>
              <a:latin typeface="+mj-lt"/>
            </a:endParaRPr>
          </a:p>
        </p:txBody>
      </p:sp>
      <p:sp>
        <p:nvSpPr>
          <p:cNvPr id="256" name="Rectangle 114"/>
          <p:cNvSpPr>
            <a:spLocks noChangeArrowheads="1"/>
          </p:cNvSpPr>
          <p:nvPr/>
        </p:nvSpPr>
        <p:spPr bwMode="auto">
          <a:xfrm>
            <a:off x="3083578" y="6100066"/>
            <a:ext cx="4648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solidFill>
                  <a:srgbClr val="000000"/>
                </a:solidFill>
                <a:effectLst/>
                <a:latin typeface="+mj-lt"/>
              </a:rPr>
              <a:t>0</a:t>
            </a:r>
            <a:endParaRPr kumimoji="0" lang="en-US" altLang="en-US" sz="650" b="1" i="0" u="none" strike="noStrike" cap="none" normalizeH="0" baseline="0" dirty="0">
              <a:ln>
                <a:noFill/>
              </a:ln>
              <a:solidFill>
                <a:schemeClr val="tx1"/>
              </a:solidFill>
              <a:effectLst/>
              <a:latin typeface="+mj-lt"/>
            </a:endParaRPr>
          </a:p>
        </p:txBody>
      </p:sp>
      <p:sp>
        <p:nvSpPr>
          <p:cNvPr id="257" name="Rectangle 114"/>
          <p:cNvSpPr>
            <a:spLocks noChangeArrowheads="1"/>
          </p:cNvSpPr>
          <p:nvPr/>
        </p:nvSpPr>
        <p:spPr bwMode="auto">
          <a:xfrm>
            <a:off x="3444053" y="6100066"/>
            <a:ext cx="139462"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solidFill>
                  <a:srgbClr val="000000"/>
                </a:solidFill>
                <a:effectLst/>
                <a:latin typeface="+mj-lt"/>
              </a:rPr>
              <a:t>150</a:t>
            </a:r>
            <a:endParaRPr kumimoji="0" lang="en-US" altLang="en-US" sz="650" b="1" i="0" u="none" strike="noStrike" cap="none" normalizeH="0" baseline="0" dirty="0">
              <a:ln>
                <a:noFill/>
              </a:ln>
              <a:solidFill>
                <a:schemeClr val="tx1"/>
              </a:solidFill>
              <a:effectLst/>
              <a:latin typeface="+mj-lt"/>
            </a:endParaRPr>
          </a:p>
        </p:txBody>
      </p:sp>
      <p:sp>
        <p:nvSpPr>
          <p:cNvPr id="258" name="Rectangle 114"/>
          <p:cNvSpPr>
            <a:spLocks noChangeArrowheads="1"/>
          </p:cNvSpPr>
          <p:nvPr/>
        </p:nvSpPr>
        <p:spPr bwMode="auto">
          <a:xfrm>
            <a:off x="3843505" y="6100066"/>
            <a:ext cx="368691"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solidFill>
                  <a:srgbClr val="000000"/>
                </a:solidFill>
                <a:effectLst/>
                <a:latin typeface="+mj-lt"/>
              </a:rPr>
              <a:t>300 Miles</a:t>
            </a:r>
            <a:endParaRPr kumimoji="0" lang="en-US" altLang="en-US" sz="650" b="1" i="0" u="none" strike="noStrike" cap="none" normalizeH="0" baseline="0" dirty="0">
              <a:ln>
                <a:noFill/>
              </a:ln>
              <a:solidFill>
                <a:schemeClr val="tx1"/>
              </a:solidFill>
              <a:effectLst/>
              <a:latin typeface="+mj-lt"/>
            </a:endParaRPr>
          </a:p>
        </p:txBody>
      </p:sp>
      <p:sp>
        <p:nvSpPr>
          <p:cNvPr id="259" name="Rectangle 114"/>
          <p:cNvSpPr>
            <a:spLocks noChangeArrowheads="1"/>
          </p:cNvSpPr>
          <p:nvPr/>
        </p:nvSpPr>
        <p:spPr bwMode="auto">
          <a:xfrm>
            <a:off x="3083578" y="6260907"/>
            <a:ext cx="46488"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solidFill>
                  <a:srgbClr val="000000"/>
                </a:solidFill>
                <a:effectLst/>
                <a:latin typeface="+mj-lt"/>
              </a:rPr>
              <a:t>0</a:t>
            </a:r>
            <a:endParaRPr kumimoji="0" lang="en-US" altLang="en-US" sz="650" b="1" i="0" u="none" strike="noStrike" cap="none" normalizeH="0" baseline="0" dirty="0">
              <a:ln>
                <a:noFill/>
              </a:ln>
              <a:solidFill>
                <a:schemeClr val="tx1"/>
              </a:solidFill>
              <a:effectLst/>
              <a:latin typeface="+mj-lt"/>
            </a:endParaRPr>
          </a:p>
        </p:txBody>
      </p:sp>
      <p:sp>
        <p:nvSpPr>
          <p:cNvPr id="260" name="Rectangle 114"/>
          <p:cNvSpPr>
            <a:spLocks noChangeArrowheads="1"/>
          </p:cNvSpPr>
          <p:nvPr/>
        </p:nvSpPr>
        <p:spPr bwMode="auto">
          <a:xfrm>
            <a:off x="3274174" y="6260907"/>
            <a:ext cx="139462"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solidFill>
                  <a:srgbClr val="000000"/>
                </a:solidFill>
                <a:effectLst/>
                <a:latin typeface="+mj-lt"/>
              </a:rPr>
              <a:t>150</a:t>
            </a:r>
            <a:endParaRPr kumimoji="0" lang="en-US" altLang="en-US" sz="650" b="1" i="0" u="none" strike="noStrike" cap="none" normalizeH="0" baseline="0" dirty="0">
              <a:ln>
                <a:noFill/>
              </a:ln>
              <a:solidFill>
                <a:schemeClr val="tx1"/>
              </a:solidFill>
              <a:effectLst/>
              <a:latin typeface="+mj-lt"/>
            </a:endParaRPr>
          </a:p>
        </p:txBody>
      </p:sp>
      <p:sp>
        <p:nvSpPr>
          <p:cNvPr id="261" name="Rectangle 114"/>
          <p:cNvSpPr>
            <a:spLocks noChangeArrowheads="1"/>
          </p:cNvSpPr>
          <p:nvPr/>
        </p:nvSpPr>
        <p:spPr bwMode="auto">
          <a:xfrm>
            <a:off x="3549345" y="6260907"/>
            <a:ext cx="591509" cy="1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50" b="1" i="0" u="none" strike="noStrike" cap="none" normalizeH="0" baseline="0" dirty="0">
                <a:ln>
                  <a:noFill/>
                </a:ln>
                <a:solidFill>
                  <a:srgbClr val="000000"/>
                </a:solidFill>
                <a:effectLst/>
                <a:latin typeface="+mj-lt"/>
              </a:rPr>
              <a:t>300 Kilometers</a:t>
            </a:r>
            <a:endParaRPr kumimoji="0" lang="en-US" altLang="en-US" sz="650" b="1" i="0" u="none" strike="noStrike" cap="none" normalizeH="0" baseline="0" dirty="0">
              <a:ln>
                <a:noFill/>
              </a:ln>
              <a:solidFill>
                <a:schemeClr val="tx1"/>
              </a:solidFill>
              <a:effectLst/>
              <a:latin typeface="+mj-lt"/>
            </a:endParaRPr>
          </a:p>
        </p:txBody>
      </p:sp>
      <p:sp>
        <p:nvSpPr>
          <p:cNvPr id="262" name="Rectangle 114"/>
          <p:cNvSpPr>
            <a:spLocks noChangeArrowheads="1"/>
          </p:cNvSpPr>
          <p:nvPr/>
        </p:nvSpPr>
        <p:spPr bwMode="auto">
          <a:xfrm>
            <a:off x="6554557" y="6125177"/>
            <a:ext cx="8496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a:ln>
                  <a:noFill/>
                </a:ln>
                <a:solidFill>
                  <a:srgbClr val="000000"/>
                </a:solidFill>
                <a:effectLst/>
                <a:latin typeface="Arial Black" panose="020B0A04020102020204" pitchFamily="34" charset="0"/>
              </a:rPr>
              <a:t>N</a:t>
            </a:r>
            <a:endParaRPr kumimoji="0" lang="en-US" altLang="en-US" sz="800" b="1" i="1" u="none" strike="noStrike" cap="none" normalizeH="0" baseline="0" dirty="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37057659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lstStyle/>
          <a:p>
            <a:r>
              <a:rPr lang="en-US" dirty="0">
                <a:latin typeface="Arial (Headings)"/>
                <a:cs typeface="Times New Roman" panose="02020603050405020304" pitchFamily="18" charset="0"/>
              </a:rPr>
              <a:t>Copyright</a:t>
            </a:r>
          </a:p>
        </p:txBody>
      </p:sp>
      <p:pic>
        <p:nvPicPr>
          <p:cNvPr id="7"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6184" y="2317359"/>
            <a:ext cx="1277815" cy="1434026"/>
          </a:xfrm>
          <a:prstGeom prst="rect">
            <a:avLst/>
          </a:prstGeom>
        </p:spPr>
      </p:pic>
      <p:sp>
        <p:nvSpPr>
          <p:cNvPr id="2" name="Text Placeholder 1">
            <a:extLst>
              <a:ext uri="{FF2B5EF4-FFF2-40B4-BE49-F238E27FC236}">
                <a16:creationId xmlns:a16="http://schemas.microsoft.com/office/drawing/2014/main" id="{AD5FAE7B-F718-4307-B112-AD6256157E8F}"/>
              </a:ext>
            </a:extLst>
          </p:cNvPr>
          <p:cNvSpPr>
            <a:spLocks noGrp="1"/>
          </p:cNvSpPr>
          <p:nvPr>
            <p:ph type="body" idx="4294967295"/>
          </p:nvPr>
        </p:nvSpPr>
        <p:spPr>
          <a:xfrm>
            <a:off x="1606061"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10564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7.1.2 Classifying Race and Ethnicity in the United States </a:t>
            </a:r>
            <a:r>
              <a:rPr lang="en-US" sz="2000" b="0" dirty="0"/>
              <a:t>(2 of 3)</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6"/>
            <a:ext cx="8229600" cy="386774"/>
          </a:xfrm>
        </p:spPr>
        <p:txBody>
          <a:bodyPr/>
          <a:lstStyle/>
          <a:p>
            <a:pPr marL="432" indent="0">
              <a:buNone/>
            </a:pPr>
            <a:r>
              <a:rPr lang="en-US" altLang="en-US" b="1" dirty="0"/>
              <a:t>Figure 7-3: </a:t>
            </a:r>
            <a:r>
              <a:rPr lang="en-US" altLang="en-US" dirty="0"/>
              <a:t>Information outreach on the U.S. Census.</a:t>
            </a:r>
            <a:endParaRPr lang="en-US" dirty="0"/>
          </a:p>
        </p:txBody>
      </p:sp>
      <p:pic>
        <p:nvPicPr>
          <p:cNvPr id="6" name="Picture 5" descr="A group of four women sharing information about the census in Miami.">
            <a:extLst>
              <a:ext uri="{FF2B5EF4-FFF2-40B4-BE49-F238E27FC236}">
                <a16:creationId xmlns:a16="http://schemas.microsoft.com/office/drawing/2014/main" id="{543C1D9A-9574-46C2-8C3A-9402948C0E4F}"/>
              </a:ext>
            </a:extLst>
          </p:cNvPr>
          <p:cNvPicPr>
            <a:picLocks noChangeAspect="1"/>
          </p:cNvPicPr>
          <p:nvPr/>
        </p:nvPicPr>
        <p:blipFill>
          <a:blip r:embed="rId2"/>
          <a:stretch>
            <a:fillRect/>
          </a:stretch>
        </p:blipFill>
        <p:spPr>
          <a:xfrm>
            <a:off x="1657193" y="2250674"/>
            <a:ext cx="5829615" cy="3876695"/>
          </a:xfrm>
          <a:prstGeom prst="rect">
            <a:avLst/>
          </a:prstGeom>
        </p:spPr>
      </p:pic>
    </p:spTree>
    <p:extLst>
      <p:ext uri="{BB962C8B-B14F-4D97-AF65-F5344CB8AC3E}">
        <p14:creationId xmlns:p14="http://schemas.microsoft.com/office/powerpoint/2010/main" val="3442676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7.1.2 Classifying Race and Ethnicity in the United States </a:t>
            </a:r>
            <a:r>
              <a:rPr lang="en-US" sz="2000" b="0" dirty="0"/>
              <a:t>(3 of 3)</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6"/>
            <a:ext cx="8229600" cy="683954"/>
          </a:xfrm>
        </p:spPr>
        <p:txBody>
          <a:bodyPr/>
          <a:lstStyle/>
          <a:p>
            <a:pPr marL="432" indent="0">
              <a:buNone/>
            </a:pPr>
            <a:r>
              <a:rPr lang="en-US" altLang="en-US" sz="2200" b="1" dirty="0"/>
              <a:t>Table 7-1:</a:t>
            </a:r>
            <a:r>
              <a:rPr lang="en-US" altLang="en-US" sz="2200" dirty="0"/>
              <a:t> </a:t>
            </a:r>
            <a:r>
              <a:rPr lang="en-US" sz="2200" dirty="0"/>
              <a:t>The table displays changes over time in the identification of “white” and “black” Americans.</a:t>
            </a:r>
          </a:p>
        </p:txBody>
      </p:sp>
      <p:pic>
        <p:nvPicPr>
          <p:cNvPr id="2" name="Picture 1" descr="A timeline showing the change in the identification of white and black Americans over time. It wasn’t until 2000 that black Americans were identified as Black, African American, or Negro. Back between 1790 and 1840 most were slaves."/>
          <p:cNvPicPr>
            <a:picLocks noChangeAspect="1"/>
          </p:cNvPicPr>
          <p:nvPr/>
        </p:nvPicPr>
        <p:blipFill rotWithShape="1">
          <a:blip r:embed="rId2">
            <a:extLst>
              <a:ext uri="{28A0092B-C50C-407E-A947-70E740481C1C}">
                <a14:useLocalDpi xmlns:a14="http://schemas.microsoft.com/office/drawing/2010/main" val="0"/>
              </a:ext>
            </a:extLst>
          </a:blip>
          <a:srcRect t="23299" b="7279"/>
          <a:stretch/>
        </p:blipFill>
        <p:spPr>
          <a:xfrm>
            <a:off x="457200" y="2483956"/>
            <a:ext cx="8449901" cy="1324069"/>
          </a:xfrm>
          <a:prstGeom prst="rect">
            <a:avLst/>
          </a:prstGeom>
        </p:spPr>
      </p:pic>
    </p:spTree>
    <p:extLst>
      <p:ext uri="{BB962C8B-B14F-4D97-AF65-F5344CB8AC3E}">
        <p14:creationId xmlns:p14="http://schemas.microsoft.com/office/powerpoint/2010/main" val="493153628"/>
      </p:ext>
    </p:extLst>
  </p:cSld>
  <p:clrMapOvr>
    <a:masterClrMapping/>
  </p:clrMapOvr>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12459</TotalTime>
  <Words>5171</Words>
  <Application>Microsoft Office PowerPoint</Application>
  <PresentationFormat>On-screen Show (4:3)</PresentationFormat>
  <Paragraphs>1623</Paragraphs>
  <Slides>76</Slides>
  <Notes>2</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76</vt:i4>
      </vt:variant>
    </vt:vector>
  </HeadingPairs>
  <TitlesOfParts>
    <vt:vector size="85" baseType="lpstr">
      <vt:lpstr>Arial</vt:lpstr>
      <vt:lpstr>Arial (Headings)</vt:lpstr>
      <vt:lpstr>Arial Black</vt:lpstr>
      <vt:lpstr>Noto Sans Symbols</vt:lpstr>
      <vt:lpstr>Times New Roman</vt:lpstr>
      <vt:lpstr>Verdana</vt:lpstr>
      <vt:lpstr>508 Lecture</vt:lpstr>
      <vt:lpstr>1_508 Lecture</vt:lpstr>
      <vt:lpstr>Equation</vt:lpstr>
      <vt:lpstr>The Cultural Landscape: An Introduction to Human Geography</vt:lpstr>
      <vt:lpstr>Ethnicities: Key Issues</vt:lpstr>
      <vt:lpstr>Key Issue 1: Where Are Ethnicities Distributed?</vt:lpstr>
      <vt:lpstr>7.1.1 Ethnicities and Geography (1 of 3)</vt:lpstr>
      <vt:lpstr>7.1.1 Ethnicities and Geography (2 of 3)</vt:lpstr>
      <vt:lpstr>7.1.1 Ethnicities and Geography (3 of 3)</vt:lpstr>
      <vt:lpstr>7.1.2 Classifying Race and Ethnicity in the United States (1 of 3)</vt:lpstr>
      <vt:lpstr>7.1.2 Classifying Race and Ethnicity in the United States (2 of 3)</vt:lpstr>
      <vt:lpstr>7.1.2 Classifying Race and Ethnicity in the United States (3 of 3)</vt:lpstr>
      <vt:lpstr>7.1.3 Distribution of U.S. Ethnicities (1 of 6)</vt:lpstr>
      <vt:lpstr>7.1.3 Distribution of U.S. Ethnicities (2 of 6)</vt:lpstr>
      <vt:lpstr>7.1.3 Distribution of U.S. Ethnicities (3 of 6)</vt:lpstr>
      <vt:lpstr>7.1.3 Distribution of U.S. Ethnicities (4 of 6)</vt:lpstr>
      <vt:lpstr>7.1.3 Distribution of U.S. Ethnicities (5 of 6)</vt:lpstr>
      <vt:lpstr>7.1.3 Distribution of U.S. Ethnicities (6 of 6)</vt:lpstr>
      <vt:lpstr>7.1.4 Ethnically Complex Brazil (1 of 5)</vt:lpstr>
      <vt:lpstr>7.1.4 Ethnically Complex Brazil (2 of 5)</vt:lpstr>
      <vt:lpstr>7.1.4 Ethnically Complex Brazil (3 of 5)</vt:lpstr>
      <vt:lpstr>7.1.4 Ethnically Complex Brazil (4 of 5)</vt:lpstr>
      <vt:lpstr>7.1.4 Ethnically Complex Brazil (5 of 5)</vt:lpstr>
      <vt:lpstr>7.1.5 Ethnic Enclaves (1 of 5)</vt:lpstr>
      <vt:lpstr>7.1.5 Ethnic Enclaves (2 of 5)</vt:lpstr>
      <vt:lpstr>7.1.5 Ethnic Enclaves (3 of 5)</vt:lpstr>
      <vt:lpstr>7.1.5 Ethnic Enclaves (4 of 5)</vt:lpstr>
      <vt:lpstr>7.1.5 Ethnic Enclaves (5 of 5)</vt:lpstr>
      <vt:lpstr>Key Issue 2: Why Do Ethnicities Have Distinctive Distributions?</vt:lpstr>
      <vt:lpstr>7.2.1 Forced Migration of Slaves from Africa (1 of 4)</vt:lpstr>
      <vt:lpstr>7.2.1 Forced Migration of Slaves from Africa (2 of 4)</vt:lpstr>
      <vt:lpstr>7.2.1 Forced Migration of Slaves from Africa (3 of 4)</vt:lpstr>
      <vt:lpstr>7.2.1 Forced Migration of Slaves from Africa (4 of 4)</vt:lpstr>
      <vt:lpstr>7.2.2 Internal Migration of African Americans (1 of 5)</vt:lpstr>
      <vt:lpstr>7.2.2 Internal Migration of African Americans (2 of 5)</vt:lpstr>
      <vt:lpstr>7.2.2 Internal Migration of African Americans (3 of 5)</vt:lpstr>
      <vt:lpstr>7.2.2 Internal Migration of African Americans (4 of 5)</vt:lpstr>
      <vt:lpstr>7.2.2 Internal Migration of African Americans (5 of 5)</vt:lpstr>
      <vt:lpstr>7.2.3 Ethnic and Racial Segregation (1 of 5)</vt:lpstr>
      <vt:lpstr>7.2.3 Ethnic and Racial Segregation (2 of 5)</vt:lpstr>
      <vt:lpstr>7.2.3 Ethnic and Racial Segregation (3 of 5)</vt:lpstr>
      <vt:lpstr>7.2.3 Ethnic and Racial Segregation (4 of 5)</vt:lpstr>
      <vt:lpstr>7.2.3 Ethnic and Racial Segregation (5 of 5)</vt:lpstr>
      <vt:lpstr>7.2.4 Dividing Ethnicities (1 of 5)</vt:lpstr>
      <vt:lpstr>7.2.4 Dividing Ethnicities (2 of 5)</vt:lpstr>
      <vt:lpstr>7.2.4 Dividing Ethnicities (3 of 5)</vt:lpstr>
      <vt:lpstr>7.2.4 Dividing Ethnicities (4 of 5)</vt:lpstr>
      <vt:lpstr>7.2.4 Dividing Ethnicities (5 of 5)</vt:lpstr>
      <vt:lpstr>Key Issue 3. Why Might Ethnicities Face Conflicts?</vt:lpstr>
      <vt:lpstr>7.3.1 Ethnicities and Nationalities (1 of 3)</vt:lpstr>
      <vt:lpstr>7.3.1 Ethnicities and Nationalities (2 of 3)</vt:lpstr>
      <vt:lpstr>7.3.1 Ethnicities and Nationalities (3 of 3)</vt:lpstr>
      <vt:lpstr>7.3.2 Ethnic Diversity in Western Asia (1 of 2)</vt:lpstr>
      <vt:lpstr>7.3.2 Ethnic Diversity in Western Asia (2 of 2)</vt:lpstr>
      <vt:lpstr>7.3.3 Ethnic Diversity in West-Central Asia (1 of 3)</vt:lpstr>
      <vt:lpstr>7.3.3 Ethnic Diversity in West-Central Asia (2 of 3)</vt:lpstr>
      <vt:lpstr>7.3.3 Ethnic Diversity in West-Central Asia (3 of 3)</vt:lpstr>
      <vt:lpstr>Key Issue 4: Why Do Ethnic Cleansing and Genocide Occur?</vt:lpstr>
      <vt:lpstr>7.4.1 Ethnic Cleansing and Genocide Past and Present (1 of 5)</vt:lpstr>
      <vt:lpstr>7.4.1 Ethnic Cleansing and Genocide Past and Present (2 of 5)</vt:lpstr>
      <vt:lpstr>7.4.1 Ethnic Cleansing and Genocide Past and Present (3 of 5)</vt:lpstr>
      <vt:lpstr>7.4.1 Ethnic Cleansing and Genocide Past and Present (4 of 5)</vt:lpstr>
      <vt:lpstr>7.4.1 Ethnic Cleansing and Genocide Past and Present (5 of 5)</vt:lpstr>
      <vt:lpstr>7.4.2 Ethnic Cleansing in Southeast Europe (1 of 3)</vt:lpstr>
      <vt:lpstr>7.4.2 Ethnic Cleansing in Southeast Europe (2 of 3)</vt:lpstr>
      <vt:lpstr>7.4.2 Ethnic Cleansing in Southeast Europe (3 of 3)</vt:lpstr>
      <vt:lpstr>7.4.3 Ethnic Cleansing in Bosnia and Herzegovina (1 of 4)</vt:lpstr>
      <vt:lpstr>7.4.3 Ethnic Cleansing in Bosnia and Herzegovina (2 of 4)</vt:lpstr>
      <vt:lpstr>7.4.3 Ethnic Cleansing in Bosnia and Herzegovina (3 of 4)</vt:lpstr>
      <vt:lpstr>7.4.3 Ethnic Cleansing in Bosnia and Herzegovina (4 of 4)</vt:lpstr>
      <vt:lpstr>7.4.4 Ethnic Cleansing and Genocide in Africa (1 of 5)</vt:lpstr>
      <vt:lpstr>7.4.4 Ethnic Cleansing and Genocide in Africa (2 of 5)</vt:lpstr>
      <vt:lpstr>7.4.4 Ethnic Cleansing and Genocide in Africa (3 of 5)</vt:lpstr>
      <vt:lpstr>7.4.4 Ethnic Cleansing and Genocide in Africa (4 of 5)</vt:lpstr>
      <vt:lpstr>7.4.4 Ethnic Cleansing and Genocide in Africa (5 of 5)</vt:lpstr>
      <vt:lpstr>7.4.5 Conflict in Central Africa (1 of 3)</vt:lpstr>
      <vt:lpstr>7.4.5 Conflict in Central Africa (2 of 3)</vt:lpstr>
      <vt:lpstr>7.4.5 Conflict in Central Africa (3 of 3)</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Cultural Landscape: An Introduction to Human Geography, Thirteenth Edition, Chapter 7, Ethnicities</dc:title>
  <dc:subject>Science</dc:subject>
  <dc:creator>Rubenstein</dc:creator>
  <cp:keywords>The Cultural Landscape</cp:keywords>
  <cp:lastModifiedBy>Tirado, Humberto</cp:lastModifiedBy>
  <cp:revision>1552</cp:revision>
  <dcterms:modified xsi:type="dcterms:W3CDTF">2019-12-04T19:25:03Z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