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87"/>
  </p:notesMasterIdLst>
  <p:handoutMasterIdLst>
    <p:handoutMasterId r:id="rId88"/>
  </p:handoutMasterIdLst>
  <p:sldIdLst>
    <p:sldId id="353" r:id="rId3"/>
    <p:sldId id="354" r:id="rId4"/>
    <p:sldId id="355" r:id="rId5"/>
    <p:sldId id="356" r:id="rId6"/>
    <p:sldId id="371" r:id="rId7"/>
    <p:sldId id="372" r:id="rId8"/>
    <p:sldId id="357" r:id="rId9"/>
    <p:sldId id="373" r:id="rId10"/>
    <p:sldId id="374" r:id="rId11"/>
    <p:sldId id="358" r:id="rId12"/>
    <p:sldId id="359" r:id="rId13"/>
    <p:sldId id="375" r:id="rId14"/>
    <p:sldId id="376" r:id="rId15"/>
    <p:sldId id="377" r:id="rId16"/>
    <p:sldId id="378" r:id="rId17"/>
    <p:sldId id="379" r:id="rId18"/>
    <p:sldId id="360" r:id="rId19"/>
    <p:sldId id="380" r:id="rId20"/>
    <p:sldId id="381" r:id="rId21"/>
    <p:sldId id="382" r:id="rId22"/>
    <p:sldId id="383" r:id="rId23"/>
    <p:sldId id="384" r:id="rId24"/>
    <p:sldId id="385" r:id="rId25"/>
    <p:sldId id="361" r:id="rId26"/>
    <p:sldId id="386" r:id="rId27"/>
    <p:sldId id="387" r:id="rId28"/>
    <p:sldId id="362" r:id="rId29"/>
    <p:sldId id="388" r:id="rId30"/>
    <p:sldId id="389" r:id="rId31"/>
    <p:sldId id="363" r:id="rId32"/>
    <p:sldId id="390" r:id="rId33"/>
    <p:sldId id="391" r:id="rId34"/>
    <p:sldId id="364" r:id="rId35"/>
    <p:sldId id="365" r:id="rId36"/>
    <p:sldId id="392" r:id="rId37"/>
    <p:sldId id="393" r:id="rId38"/>
    <p:sldId id="394" r:id="rId39"/>
    <p:sldId id="366" r:id="rId40"/>
    <p:sldId id="395" r:id="rId41"/>
    <p:sldId id="396" r:id="rId42"/>
    <p:sldId id="397" r:id="rId43"/>
    <p:sldId id="398" r:id="rId44"/>
    <p:sldId id="399" r:id="rId45"/>
    <p:sldId id="367" r:id="rId46"/>
    <p:sldId id="400" r:id="rId47"/>
    <p:sldId id="401" r:id="rId48"/>
    <p:sldId id="368" r:id="rId49"/>
    <p:sldId id="406" r:id="rId50"/>
    <p:sldId id="407" r:id="rId51"/>
    <p:sldId id="369" r:id="rId52"/>
    <p:sldId id="408" r:id="rId53"/>
    <p:sldId id="409" r:id="rId54"/>
    <p:sldId id="370" r:id="rId55"/>
    <p:sldId id="410" r:id="rId56"/>
    <p:sldId id="411" r:id="rId57"/>
    <p:sldId id="412" r:id="rId58"/>
    <p:sldId id="414" r:id="rId59"/>
    <p:sldId id="415" r:id="rId60"/>
    <p:sldId id="422" r:id="rId61"/>
    <p:sldId id="423" r:id="rId62"/>
    <p:sldId id="424" r:id="rId63"/>
    <p:sldId id="416" r:id="rId64"/>
    <p:sldId id="425" r:id="rId65"/>
    <p:sldId id="426" r:id="rId66"/>
    <p:sldId id="427" r:id="rId67"/>
    <p:sldId id="428" r:id="rId68"/>
    <p:sldId id="417" r:id="rId69"/>
    <p:sldId id="429" r:id="rId70"/>
    <p:sldId id="430" r:id="rId71"/>
    <p:sldId id="431" r:id="rId72"/>
    <p:sldId id="418" r:id="rId73"/>
    <p:sldId id="432" r:id="rId74"/>
    <p:sldId id="433" r:id="rId75"/>
    <p:sldId id="434" r:id="rId76"/>
    <p:sldId id="435" r:id="rId77"/>
    <p:sldId id="436" r:id="rId78"/>
    <p:sldId id="437" r:id="rId79"/>
    <p:sldId id="419" r:id="rId80"/>
    <p:sldId id="438" r:id="rId81"/>
    <p:sldId id="439" r:id="rId82"/>
    <p:sldId id="440" r:id="rId83"/>
    <p:sldId id="441" r:id="rId84"/>
    <p:sldId id="421" r:id="rId85"/>
    <p:sldId id="351" r:id="rId8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84" userDrawn="1">
          <p15:clr>
            <a:srgbClr val="A4A3A4"/>
          </p15:clr>
        </p15:guide>
        <p15:guide id="2" pos="703" userDrawn="1">
          <p15:clr>
            <a:srgbClr val="A4A3A4"/>
          </p15:clr>
        </p15:guide>
        <p15:guide id="3" orient="horz" pos="456" userDrawn="1">
          <p15:clr>
            <a:srgbClr val="A4A3A4"/>
          </p15:clr>
        </p15:guide>
        <p15:guide id="4" orient="horz">
          <p15:clr>
            <a:srgbClr val="A4A3A4"/>
          </p15:clr>
        </p15:guide>
        <p15:guide id="8" pos="5012" userDrawn="1">
          <p15:clr>
            <a:srgbClr val="A4A3A4"/>
          </p15:clr>
        </p15:guide>
        <p15:guide id="10" pos="55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Prabhu, Kalaiselvan" initials="PK" lastIdx="1" clrIdx="6">
    <p:extLst>
      <p:ext uri="{19B8F6BF-5375-455C-9EA6-DF929625EA0E}">
        <p15:presenceInfo xmlns:p15="http://schemas.microsoft.com/office/powerpoint/2012/main" userId="Prabhu, Kalaiselv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E"/>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6395" autoAdjust="0"/>
  </p:normalViewPr>
  <p:slideViewPr>
    <p:cSldViewPr snapToGrid="0" snapToObjects="1">
      <p:cViewPr varScale="1">
        <p:scale>
          <a:sx n="111" d="100"/>
          <a:sy n="111" d="100"/>
        </p:scale>
        <p:origin x="1764" y="114"/>
      </p:cViewPr>
      <p:guideLst>
        <p:guide orient="horz" pos="1584"/>
        <p:guide pos="703"/>
        <p:guide orient="horz" pos="456"/>
        <p:guide orient="horz"/>
        <p:guide pos="5012"/>
        <p:guide pos="5556"/>
      </p:guideLst>
    </p:cSldViewPr>
  </p:slideViewPr>
  <p:outlineViewPr>
    <p:cViewPr>
      <p:scale>
        <a:sx n="33" d="100"/>
        <a:sy n="33" d="100"/>
      </p:scale>
      <p:origin x="0" y="-1979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commentAuthors" Target="commen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7/5/2019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277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84</a:t>
            </a:fld>
            <a:endParaRPr lang="en-US"/>
          </a:p>
        </p:txBody>
      </p:sp>
    </p:spTree>
    <p:extLst>
      <p:ext uri="{BB962C8B-B14F-4D97-AF65-F5344CB8AC3E}">
        <p14:creationId xmlns:p14="http://schemas.microsoft.com/office/powerpoint/2010/main" val="1372981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7/5/2019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16" name="Text Placeholder 5"/>
          <p:cNvSpPr txBox="1">
            <a:spLocks/>
          </p:cNvSpPr>
          <p:nvPr userDrawn="1"/>
        </p:nvSpPr>
        <p:spPr>
          <a:xfrm>
            <a:off x="2643809" y="6488917"/>
            <a:ext cx="6111621"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5.jpg"/><Relationship Id="rId4" Type="http://schemas.openxmlformats.org/officeDocument/2006/relationships/image" Target="../media/image1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28.w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30.wmf"/></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vmlDrawing" Target="../drawings/vmlDrawing4.vml"/><Relationship Id="rId4" Type="http://schemas.openxmlformats.org/officeDocument/2006/relationships/image" Target="../media/image40.wmf"/></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4692"/>
            <a:ext cx="8298230" cy="911482"/>
          </a:xfrm>
        </p:spPr>
        <p:txBody>
          <a:bodyPr anchor="ctr"/>
          <a:lstStyle/>
          <a:p>
            <a:r>
              <a:rPr lang="en-US" sz="2800" dirty="0">
                <a:latin typeface="+mj-lt"/>
              </a:rPr>
              <a:t>The Cultural Landscape: An Introduction to Human Geography</a:t>
            </a:r>
            <a:endParaRPr lang="en-US" altLang="en-US" sz="28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122217"/>
            <a:ext cx="8229600" cy="348255"/>
          </a:xfrm>
        </p:spPr>
        <p:txBody>
          <a:bodyPr anchor="ctr"/>
          <a:lstStyle/>
          <a:p>
            <a:pPr eaLnBrk="1" hangingPunct="1">
              <a:defRPr/>
            </a:pPr>
            <a:r>
              <a:rPr lang="en-US" dirty="0">
                <a:latin typeface="+mn-lt"/>
              </a:rPr>
              <a:t>Thirteenth</a:t>
            </a:r>
            <a:r>
              <a:rPr lang="en-US" altLang="en-US" dirty="0">
                <a:solidFill>
                  <a:schemeClr val="tx2"/>
                </a:solidFill>
                <a:latin typeface="+mn-lt"/>
              </a:rPr>
              <a:t> Edition</a:t>
            </a:r>
          </a:p>
        </p:txBody>
      </p:sp>
      <p:sp>
        <p:nvSpPr>
          <p:cNvPr id="4" name="Text Placeholder 3"/>
          <p:cNvSpPr>
            <a:spLocks noGrp="1"/>
          </p:cNvSpPr>
          <p:nvPr>
            <p:ph type="body" idx="2"/>
          </p:nvPr>
        </p:nvSpPr>
        <p:spPr>
          <a:xfrm>
            <a:off x="5029200" y="2151529"/>
            <a:ext cx="3657600" cy="788104"/>
          </a:xfrm>
        </p:spPr>
        <p:txBody>
          <a:bodyPr/>
          <a:lstStyle/>
          <a:p>
            <a:pPr algn="ctr">
              <a:spcBef>
                <a:spcPts val="1500"/>
              </a:spcBef>
            </a:pPr>
            <a:r>
              <a:rPr lang="en-US" altLang="en-US" b="1" dirty="0">
                <a:latin typeface="+mn-lt"/>
                <a:ea typeface="Segoe UI Symbol" panose="020B0502040204020203" pitchFamily="34" charset="0"/>
              </a:rPr>
              <a:t>Chapter 8 Lecture</a:t>
            </a:r>
          </a:p>
        </p:txBody>
      </p:sp>
      <p:sp>
        <p:nvSpPr>
          <p:cNvPr id="5" name="Text Placeholder 4"/>
          <p:cNvSpPr>
            <a:spLocks noGrp="1"/>
          </p:cNvSpPr>
          <p:nvPr>
            <p:ph type="body" idx="3"/>
          </p:nvPr>
        </p:nvSpPr>
        <p:spPr>
          <a:xfrm>
            <a:off x="5029200" y="3200400"/>
            <a:ext cx="3657600" cy="652587"/>
          </a:xfrm>
        </p:spPr>
        <p:txBody>
          <a:bodyPr/>
          <a:lstStyle/>
          <a:p>
            <a:pPr algn="ctr"/>
            <a:r>
              <a:rPr lang="en-US" altLang="en-US" dirty="0">
                <a:solidFill>
                  <a:srgbClr val="000000"/>
                </a:solidFill>
                <a:latin typeface="+mn-lt"/>
              </a:rPr>
              <a:t>Political Geography</a:t>
            </a:r>
          </a:p>
        </p:txBody>
      </p:sp>
      <p:pic>
        <p:nvPicPr>
          <p:cNvPr id="10" name="Picture 9" descr="Front Cover: The Cultural Landscape: An Introduction to Human Geography Thirteenth Edition by Rubenste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05" y="1614517"/>
            <a:ext cx="3921296" cy="4772167"/>
          </a:xfrm>
          <a:prstGeom prst="rect">
            <a:avLst/>
          </a:prstGeom>
          <a:ln w="9525">
            <a:solidFill>
              <a:schemeClr val="tx1"/>
            </a:solidFill>
          </a:ln>
        </p:spPr>
      </p:pic>
      <p:sp>
        <p:nvSpPr>
          <p:cNvPr id="6" name="Text Placeholder 5"/>
          <p:cNvSpPr>
            <a:spLocks noGrp="1"/>
          </p:cNvSpPr>
          <p:nvPr>
            <p:ph type="body" idx="13"/>
          </p:nvPr>
        </p:nvSpPr>
        <p:spPr>
          <a:xfrm>
            <a:off x="2643809" y="6490310"/>
            <a:ext cx="6111621" cy="396070"/>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1212819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Key Issue 2: Why Are States Challenging to Create?</a:t>
            </a:r>
            <a:endParaRPr lang="en-IN" sz="3400" dirty="0"/>
          </a:p>
        </p:txBody>
      </p:sp>
      <p:sp>
        <p:nvSpPr>
          <p:cNvPr id="3" name="Content Placeholder 2"/>
          <p:cNvSpPr>
            <a:spLocks noGrp="1"/>
          </p:cNvSpPr>
          <p:nvPr>
            <p:ph sz="quarter" idx="13"/>
          </p:nvPr>
        </p:nvSpPr>
        <p:spPr/>
        <p:txBody>
          <a:bodyPr/>
          <a:lstStyle/>
          <a:p>
            <a:pPr marL="432" indent="0">
              <a:buNone/>
            </a:pPr>
            <a:r>
              <a:rPr lang="en-US" b="1" dirty="0">
                <a:solidFill>
                  <a:srgbClr val="007FA3"/>
                </a:solidFill>
              </a:rPr>
              <a:t>8.2.1</a:t>
            </a:r>
            <a:r>
              <a:rPr lang="en-US" dirty="0"/>
              <a:t> Evolution of States</a:t>
            </a:r>
          </a:p>
          <a:p>
            <a:pPr marL="432" indent="0">
              <a:buNone/>
            </a:pPr>
            <a:r>
              <a:rPr lang="en-US" b="1" dirty="0">
                <a:solidFill>
                  <a:srgbClr val="007FA3"/>
                </a:solidFill>
              </a:rPr>
              <a:t>8.2.2</a:t>
            </a:r>
            <a:r>
              <a:rPr lang="en-US" dirty="0"/>
              <a:t> Nation-States</a:t>
            </a:r>
          </a:p>
          <a:p>
            <a:pPr marL="432" indent="0">
              <a:buNone/>
            </a:pPr>
            <a:r>
              <a:rPr lang="en-US" b="1" dirty="0">
                <a:solidFill>
                  <a:srgbClr val="007FA3"/>
                </a:solidFill>
              </a:rPr>
              <a:t>8.2.3</a:t>
            </a:r>
            <a:r>
              <a:rPr lang="en-US" dirty="0"/>
              <a:t> Nation-States in the Former Soviet Union</a:t>
            </a:r>
          </a:p>
          <a:p>
            <a:pPr marL="432" indent="0">
              <a:buNone/>
            </a:pPr>
            <a:r>
              <a:rPr lang="en-US" b="1" dirty="0">
                <a:solidFill>
                  <a:srgbClr val="007FA3"/>
                </a:solidFill>
              </a:rPr>
              <a:t>8.2.4</a:t>
            </a:r>
            <a:r>
              <a:rPr lang="en-US" dirty="0"/>
              <a:t> Multinational States in the Former Soviet Union</a:t>
            </a:r>
          </a:p>
          <a:p>
            <a:pPr marL="432" indent="0">
              <a:buNone/>
            </a:pPr>
            <a:r>
              <a:rPr lang="en-US" b="1" dirty="0">
                <a:solidFill>
                  <a:srgbClr val="007FA3"/>
                </a:solidFill>
              </a:rPr>
              <a:t>8.2.5</a:t>
            </a:r>
            <a:r>
              <a:rPr lang="en-US" dirty="0"/>
              <a:t> Colonies</a:t>
            </a:r>
          </a:p>
        </p:txBody>
      </p:sp>
    </p:spTree>
    <p:extLst>
      <p:ext uri="{BB962C8B-B14F-4D97-AF65-F5344CB8AC3E}">
        <p14:creationId xmlns:p14="http://schemas.microsoft.com/office/powerpoint/2010/main" val="4055657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8.2.1 Evolution of States </a:t>
            </a:r>
            <a:r>
              <a:rPr lang="en-IN" sz="2000" b="0" dirty="0"/>
              <a:t>(1 of 6)</a:t>
            </a:r>
          </a:p>
        </p:txBody>
      </p:sp>
      <p:sp>
        <p:nvSpPr>
          <p:cNvPr id="3" name="Content Placeholder 2"/>
          <p:cNvSpPr>
            <a:spLocks noGrp="1"/>
          </p:cNvSpPr>
          <p:nvPr>
            <p:ph sz="quarter" idx="13"/>
          </p:nvPr>
        </p:nvSpPr>
        <p:spPr/>
        <p:txBody>
          <a:bodyPr/>
          <a:lstStyle/>
          <a:p>
            <a:r>
              <a:rPr lang="en-US" dirty="0"/>
              <a:t>A </a:t>
            </a:r>
            <a:r>
              <a:rPr lang="en-US" b="1" dirty="0"/>
              <a:t>city-state</a:t>
            </a:r>
            <a:r>
              <a:rPr lang="en-US" dirty="0"/>
              <a:t> is a sovereign state that comprises a town and the surrounding countryside</a:t>
            </a:r>
          </a:p>
          <a:p>
            <a:r>
              <a:rPr lang="en-US" dirty="0"/>
              <a:t>The first city-states emerged in the Fertile Crescent</a:t>
            </a:r>
          </a:p>
          <a:p>
            <a:r>
              <a:rPr lang="en-US" dirty="0"/>
              <a:t>The Roman Empire at its zenith controlled most of Europe and the Mediterranean Basin</a:t>
            </a:r>
          </a:p>
          <a:p>
            <a:r>
              <a:rPr lang="en-US" dirty="0"/>
              <a:t>Much of Europe was organized into medieval estates for almost a millennium after the collapse of the Roman Empire</a:t>
            </a:r>
          </a:p>
        </p:txBody>
      </p:sp>
    </p:spTree>
    <p:extLst>
      <p:ext uri="{BB962C8B-B14F-4D97-AF65-F5344CB8AC3E}">
        <p14:creationId xmlns:p14="http://schemas.microsoft.com/office/powerpoint/2010/main" val="3204939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8.2.1 Evolution of States </a:t>
            </a:r>
            <a:r>
              <a:rPr lang="en-IN" sz="2000" b="0" dirty="0"/>
              <a:t>(2 of 6)</a:t>
            </a:r>
          </a:p>
        </p:txBody>
      </p:sp>
      <p:sp>
        <p:nvSpPr>
          <p:cNvPr id="3" name="Content Placeholder 2"/>
          <p:cNvSpPr>
            <a:spLocks noGrp="1"/>
          </p:cNvSpPr>
          <p:nvPr>
            <p:ph sz="quarter" idx="13"/>
          </p:nvPr>
        </p:nvSpPr>
        <p:spPr>
          <a:xfrm>
            <a:off x="457200" y="1556326"/>
            <a:ext cx="8309610" cy="706814"/>
          </a:xfrm>
        </p:spPr>
        <p:txBody>
          <a:bodyPr/>
          <a:lstStyle/>
          <a:p>
            <a:pPr marL="432" indent="0">
              <a:buNone/>
            </a:pPr>
            <a:r>
              <a:rPr lang="en-US" altLang="en-US" sz="2200" dirty="0"/>
              <a:t>Figure 8-8: The Fertile Crescent was home to some of the earliest known city-states.</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053" y="2360545"/>
            <a:ext cx="5451894" cy="4079116"/>
          </a:xfrm>
          <a:prstGeom prst="rect">
            <a:avLst/>
          </a:prstGeom>
        </p:spPr>
      </p:pic>
      <p:sp>
        <p:nvSpPr>
          <p:cNvPr id="10" name="Rectangle 5"/>
          <p:cNvSpPr>
            <a:spLocks noChangeArrowheads="1"/>
          </p:cNvSpPr>
          <p:nvPr/>
        </p:nvSpPr>
        <p:spPr bwMode="auto">
          <a:xfrm>
            <a:off x="3145447" y="5585514"/>
            <a:ext cx="2420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glow rad="38100">
                    <a:schemeClr val="bg1">
                      <a:alpha val="60000"/>
                    </a:schemeClr>
                  </a:glow>
                </a:effectLst>
                <a:latin typeface="+mj-lt"/>
              </a:rPr>
              <a:t>Red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glow rad="38100">
                    <a:schemeClr val="bg1">
                      <a:alpha val="60000"/>
                    </a:schemeClr>
                  </a:glow>
                </a:effectLst>
                <a:latin typeface="+mj-lt"/>
              </a:rPr>
              <a:t>Sea</a:t>
            </a:r>
            <a:endParaRPr kumimoji="0" lang="en-US" altLang="en-US" b="1" i="0" u="none" strike="noStrike" cap="none" normalizeH="0" baseline="0" dirty="0" smtClean="0">
              <a:ln>
                <a:noFill/>
              </a:ln>
              <a:solidFill>
                <a:schemeClr val="tx1"/>
              </a:solidFill>
              <a:effectLst>
                <a:glow rad="38100">
                  <a:schemeClr val="bg1">
                    <a:alpha val="60000"/>
                  </a:schemeClr>
                </a:glow>
              </a:effectLst>
              <a:latin typeface="+mj-lt"/>
            </a:endParaRPr>
          </a:p>
        </p:txBody>
      </p:sp>
      <p:sp>
        <p:nvSpPr>
          <p:cNvPr id="12" name="Rectangle 7"/>
          <p:cNvSpPr>
            <a:spLocks noChangeArrowheads="1"/>
          </p:cNvSpPr>
          <p:nvPr/>
        </p:nvSpPr>
        <p:spPr bwMode="auto">
          <a:xfrm>
            <a:off x="2019440" y="3921121"/>
            <a:ext cx="10499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glow rad="38100">
                    <a:schemeClr val="bg1">
                      <a:alpha val="50000"/>
                    </a:schemeClr>
                  </a:glow>
                </a:effectLst>
                <a:latin typeface="+mj-lt"/>
              </a:rPr>
              <a:t>Mediterranean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glow rad="38100">
                    <a:schemeClr val="bg1">
                      <a:alpha val="50000"/>
                    </a:schemeClr>
                  </a:glow>
                </a:effectLst>
                <a:latin typeface="+mj-lt"/>
              </a:rPr>
              <a:t>Sea</a:t>
            </a:r>
            <a:endParaRPr kumimoji="0" lang="en-US" altLang="en-US" sz="1600" b="1" i="0" u="none" strike="noStrike" cap="none" normalizeH="0" baseline="0" dirty="0" smtClean="0">
              <a:ln>
                <a:noFill/>
              </a:ln>
              <a:solidFill>
                <a:schemeClr val="tx1"/>
              </a:solidFill>
              <a:effectLst>
                <a:glow rad="38100">
                  <a:schemeClr val="bg1">
                    <a:alpha val="50000"/>
                  </a:schemeClr>
                </a:glow>
              </a:effectLst>
              <a:latin typeface="+mj-lt"/>
            </a:endParaRPr>
          </a:p>
        </p:txBody>
      </p:sp>
      <p:sp>
        <p:nvSpPr>
          <p:cNvPr id="14" name="Rectangle 9"/>
          <p:cNvSpPr>
            <a:spLocks noChangeArrowheads="1"/>
          </p:cNvSpPr>
          <p:nvPr/>
        </p:nvSpPr>
        <p:spPr bwMode="auto">
          <a:xfrm rot="3060000">
            <a:off x="6362239" y="5453112"/>
            <a:ext cx="7518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glow rad="38100">
                    <a:schemeClr val="bg1">
                      <a:alpha val="50000"/>
                    </a:schemeClr>
                  </a:glow>
                </a:effectLst>
                <a:latin typeface="+mj-lt"/>
              </a:rPr>
              <a:t>Persian Gulf</a:t>
            </a:r>
            <a:endParaRPr kumimoji="0" lang="en-US" altLang="en-US" b="1" i="0" u="none" strike="noStrike" cap="none" normalizeH="0" baseline="0" dirty="0" smtClean="0">
              <a:ln>
                <a:noFill/>
              </a:ln>
              <a:solidFill>
                <a:schemeClr val="tx1"/>
              </a:solidFill>
              <a:effectLst>
                <a:glow rad="38100">
                  <a:schemeClr val="bg1">
                    <a:alpha val="50000"/>
                  </a:schemeClr>
                </a:glow>
              </a:effectLst>
              <a:latin typeface="+mj-lt"/>
            </a:endParaRPr>
          </a:p>
        </p:txBody>
      </p:sp>
      <p:sp>
        <p:nvSpPr>
          <p:cNvPr id="15" name="Rectangle 10"/>
          <p:cNvSpPr>
            <a:spLocks noChangeArrowheads="1"/>
          </p:cNvSpPr>
          <p:nvPr/>
        </p:nvSpPr>
        <p:spPr bwMode="auto">
          <a:xfrm>
            <a:off x="6536385" y="2589213"/>
            <a:ext cx="3767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glow rad="38100">
                    <a:schemeClr val="bg1">
                      <a:alpha val="50000"/>
                    </a:schemeClr>
                  </a:glow>
                </a:effectLst>
                <a:latin typeface="+mj-lt"/>
              </a:rPr>
              <a:t>Black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glow rad="38100">
                    <a:schemeClr val="bg1">
                      <a:alpha val="50000"/>
                    </a:schemeClr>
                  </a:glow>
                </a:effectLst>
                <a:latin typeface="+mj-lt"/>
              </a:rPr>
              <a:t>Sea</a:t>
            </a:r>
            <a:endParaRPr kumimoji="0" lang="en-US" altLang="en-US" sz="1800" b="1" i="0" u="none" strike="noStrike" cap="none" normalizeH="0" baseline="0" dirty="0" smtClean="0">
              <a:ln>
                <a:noFill/>
              </a:ln>
              <a:solidFill>
                <a:schemeClr val="tx1"/>
              </a:solidFill>
              <a:effectLst>
                <a:glow rad="38100">
                  <a:schemeClr val="bg1">
                    <a:alpha val="50000"/>
                  </a:schemeClr>
                </a:glow>
              </a:effectLst>
              <a:latin typeface="+mj-lt"/>
            </a:endParaRPr>
          </a:p>
        </p:txBody>
      </p:sp>
      <p:sp>
        <p:nvSpPr>
          <p:cNvPr id="42" name="Rectangle 37"/>
          <p:cNvSpPr>
            <a:spLocks noChangeArrowheads="1"/>
          </p:cNvSpPr>
          <p:nvPr/>
        </p:nvSpPr>
        <p:spPr bwMode="auto">
          <a:xfrm>
            <a:off x="5340351" y="3887788"/>
            <a:ext cx="71654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231F20"/>
                </a:solidFill>
                <a:effectLst>
                  <a:glow rad="63500">
                    <a:schemeClr val="bg1">
                      <a:alpha val="50000"/>
                    </a:schemeClr>
                  </a:glow>
                </a:effectLst>
                <a:latin typeface="+mj-lt"/>
              </a:rPr>
              <a:t>Baghdad</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3" name="Rectangle 38"/>
          <p:cNvSpPr>
            <a:spLocks noChangeArrowheads="1"/>
          </p:cNvSpPr>
          <p:nvPr/>
        </p:nvSpPr>
        <p:spPr bwMode="auto">
          <a:xfrm>
            <a:off x="4405313" y="2770188"/>
            <a:ext cx="81592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231F20"/>
                </a:solidFill>
                <a:effectLst>
                  <a:glow rad="63500">
                    <a:schemeClr val="bg1">
                      <a:alpha val="50000"/>
                    </a:schemeClr>
                  </a:glow>
                </a:effectLst>
                <a:latin typeface="+mj-lt"/>
              </a:rPr>
              <a:t>Diyarbakir</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3" name="Rectangle 48"/>
          <p:cNvSpPr>
            <a:spLocks noChangeArrowheads="1"/>
          </p:cNvSpPr>
          <p:nvPr/>
        </p:nvSpPr>
        <p:spPr bwMode="auto">
          <a:xfrm>
            <a:off x="5376863" y="4164013"/>
            <a:ext cx="6604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231F20"/>
                </a:solidFill>
                <a:effectLst>
                  <a:glow rad="63500">
                    <a:schemeClr val="bg1">
                      <a:alpha val="50000"/>
                    </a:schemeClr>
                  </a:glow>
                </a:effectLst>
                <a:latin typeface="+mj-lt"/>
              </a:rPr>
              <a:t>Babylon</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4" name="Rectangle 49"/>
          <p:cNvSpPr>
            <a:spLocks noChangeArrowheads="1"/>
          </p:cNvSpPr>
          <p:nvPr/>
        </p:nvSpPr>
        <p:spPr bwMode="auto">
          <a:xfrm>
            <a:off x="5780088" y="4500563"/>
            <a:ext cx="18434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231F20"/>
                </a:solidFill>
                <a:effectLst>
                  <a:glow rad="63500">
                    <a:schemeClr val="bg1">
                      <a:alpha val="50000"/>
                    </a:schemeClr>
                  </a:glow>
                </a:effectLst>
                <a:latin typeface="+mj-lt"/>
              </a:rPr>
              <a:t>Ur</a:t>
            </a:r>
            <a:endParaRPr kumimoji="0" lang="en-US" altLang="en-US" sz="18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55" name="Rectangle 50"/>
          <p:cNvSpPr>
            <a:spLocks noChangeArrowheads="1"/>
          </p:cNvSpPr>
          <p:nvPr/>
        </p:nvSpPr>
        <p:spPr bwMode="auto">
          <a:xfrm>
            <a:off x="3363913" y="4286250"/>
            <a:ext cx="8255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231F20"/>
                </a:solidFill>
                <a:effectLst>
                  <a:glow rad="63500">
                    <a:schemeClr val="bg1">
                      <a:alpha val="50000"/>
                    </a:schemeClr>
                  </a:glow>
                </a:effectLst>
                <a:latin typeface="+mj-lt"/>
              </a:rPr>
              <a:t>Jerusalem</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24" name="Rectangle 62"/>
          <p:cNvSpPr>
            <a:spLocks noChangeArrowheads="1"/>
          </p:cNvSpPr>
          <p:nvPr/>
        </p:nvSpPr>
        <p:spPr bwMode="auto">
          <a:xfrm>
            <a:off x="2083014" y="5143978"/>
            <a:ext cx="56425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231F20"/>
                </a:solidFill>
                <a:effectLst>
                  <a:glow rad="63500">
                    <a:schemeClr val="bg1">
                      <a:alpha val="50000"/>
                    </a:schemeClr>
                  </a:glow>
                </a:effectLst>
                <a:latin typeface="+mj-lt"/>
              </a:rPr>
              <a:t>EGYPT</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25" name="Rectangle 63"/>
          <p:cNvSpPr>
            <a:spLocks noChangeArrowheads="1"/>
          </p:cNvSpPr>
          <p:nvPr/>
        </p:nvSpPr>
        <p:spPr bwMode="auto">
          <a:xfrm>
            <a:off x="2822576" y="4233863"/>
            <a:ext cx="5193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ISRAEL</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26" name="Rectangle 64"/>
          <p:cNvSpPr>
            <a:spLocks noChangeArrowheads="1"/>
          </p:cNvSpPr>
          <p:nvPr/>
        </p:nvSpPr>
        <p:spPr bwMode="auto">
          <a:xfrm>
            <a:off x="2919413" y="3749675"/>
            <a:ext cx="6347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glow rad="63500">
                    <a:schemeClr val="bg1">
                      <a:alpha val="50000"/>
                    </a:schemeClr>
                  </a:glow>
                </a:effectLst>
                <a:latin typeface="+mj-lt"/>
              </a:rPr>
              <a:t>LEBANON</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27" name="Rectangle 65"/>
          <p:cNvSpPr>
            <a:spLocks noChangeArrowheads="1"/>
          </p:cNvSpPr>
          <p:nvPr/>
        </p:nvSpPr>
        <p:spPr bwMode="auto">
          <a:xfrm>
            <a:off x="3705226" y="3424238"/>
            <a:ext cx="50815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231F20"/>
                </a:solidFill>
                <a:effectLst>
                  <a:glow rad="63500">
                    <a:schemeClr val="bg1">
                      <a:alpha val="50000"/>
                    </a:schemeClr>
                  </a:glow>
                </a:effectLst>
                <a:latin typeface="+mj-lt"/>
              </a:rPr>
              <a:t>SYRIA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28" name="Rectangle 66"/>
          <p:cNvSpPr>
            <a:spLocks noChangeArrowheads="1"/>
          </p:cNvSpPr>
          <p:nvPr/>
        </p:nvSpPr>
        <p:spPr bwMode="auto">
          <a:xfrm>
            <a:off x="4573588" y="4168775"/>
            <a:ext cx="41678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231F20"/>
                </a:solidFill>
                <a:effectLst>
                  <a:glow rad="63500">
                    <a:schemeClr val="bg1">
                      <a:alpha val="50000"/>
                    </a:schemeClr>
                  </a:glow>
                </a:effectLst>
                <a:latin typeface="+mj-lt"/>
              </a:rPr>
              <a:t>IRAQ</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29" name="Rectangle 67"/>
          <p:cNvSpPr>
            <a:spLocks noChangeArrowheads="1"/>
          </p:cNvSpPr>
          <p:nvPr/>
        </p:nvSpPr>
        <p:spPr bwMode="auto">
          <a:xfrm>
            <a:off x="5922963" y="4989513"/>
            <a:ext cx="5145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glow rad="63500">
                    <a:schemeClr val="bg1">
                      <a:alpha val="50000"/>
                    </a:schemeClr>
                  </a:glow>
                </a:effectLst>
                <a:latin typeface="+mj-lt"/>
              </a:rPr>
              <a:t>KUWAIT</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30" name="Rectangle 68"/>
          <p:cNvSpPr>
            <a:spLocks noChangeArrowheads="1"/>
          </p:cNvSpPr>
          <p:nvPr/>
        </p:nvSpPr>
        <p:spPr bwMode="auto">
          <a:xfrm>
            <a:off x="5969001" y="3479800"/>
            <a:ext cx="40716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231F20"/>
                </a:solidFill>
                <a:effectLst>
                  <a:glow rad="63500">
                    <a:schemeClr val="bg1">
                      <a:alpha val="50000"/>
                    </a:schemeClr>
                  </a:glow>
                </a:effectLst>
                <a:latin typeface="+mj-lt"/>
              </a:rPr>
              <a:t>IRAN</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31" name="Rectangle 69"/>
          <p:cNvSpPr>
            <a:spLocks noChangeArrowheads="1"/>
          </p:cNvSpPr>
          <p:nvPr/>
        </p:nvSpPr>
        <p:spPr bwMode="auto">
          <a:xfrm>
            <a:off x="2373313" y="2427287"/>
            <a:ext cx="68448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231F20"/>
                </a:solidFill>
                <a:effectLst>
                  <a:glow rad="63500">
                    <a:schemeClr val="bg1">
                      <a:alpha val="50000"/>
                    </a:schemeClr>
                  </a:glow>
                </a:effectLst>
                <a:latin typeface="+mj-lt"/>
              </a:rPr>
              <a:t>TURKEY</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32" name="Rectangle 70"/>
          <p:cNvSpPr>
            <a:spLocks noChangeArrowheads="1"/>
          </p:cNvSpPr>
          <p:nvPr/>
        </p:nvSpPr>
        <p:spPr bwMode="auto">
          <a:xfrm>
            <a:off x="2290439" y="3547374"/>
            <a:ext cx="5338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glow rad="63500">
                    <a:schemeClr val="bg1">
                      <a:alpha val="50000"/>
                    </a:schemeClr>
                  </a:glow>
                </a:effectLst>
                <a:latin typeface="+mj-lt"/>
              </a:rPr>
              <a:t>CYPRUS</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33" name="Rectangle 71"/>
          <p:cNvSpPr>
            <a:spLocks noChangeArrowheads="1"/>
          </p:cNvSpPr>
          <p:nvPr/>
        </p:nvSpPr>
        <p:spPr bwMode="auto">
          <a:xfrm>
            <a:off x="3338513" y="4729163"/>
            <a:ext cx="54181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glow rad="63500">
                    <a:schemeClr val="bg1">
                      <a:alpha val="50000"/>
                    </a:schemeClr>
                  </a:glow>
                </a:effectLst>
                <a:latin typeface="+mj-lt"/>
              </a:rPr>
              <a:t>JORDAN</a:t>
            </a:r>
            <a:endParaRPr kumimoji="0" lang="en-US" altLang="en-US" sz="18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5134" name="Rectangle 72"/>
          <p:cNvSpPr>
            <a:spLocks noChangeArrowheads="1"/>
          </p:cNvSpPr>
          <p:nvPr/>
        </p:nvSpPr>
        <p:spPr bwMode="auto">
          <a:xfrm>
            <a:off x="4241801" y="4986338"/>
            <a:ext cx="6476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231F20"/>
                </a:solidFill>
                <a:effectLst>
                  <a:glow rad="63500">
                    <a:schemeClr val="bg1">
                      <a:alpha val="50000"/>
                    </a:schemeClr>
                  </a:glow>
                </a:effectLst>
                <a:latin typeface="+mj-lt"/>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231F20"/>
                </a:solidFill>
                <a:effectLst>
                  <a:glow rad="63500">
                    <a:schemeClr val="bg1">
                      <a:alpha val="50000"/>
                    </a:schemeClr>
                  </a:glow>
                </a:effectLst>
                <a:latin typeface="+mj-lt"/>
              </a:rPr>
              <a:t>ARABIA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36" name="Rectangle 74"/>
          <p:cNvSpPr>
            <a:spLocks noChangeArrowheads="1"/>
          </p:cNvSpPr>
          <p:nvPr/>
        </p:nvSpPr>
        <p:spPr bwMode="auto">
          <a:xfrm>
            <a:off x="2873376" y="4892675"/>
            <a:ext cx="34144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231F20"/>
                </a:solidFill>
                <a:effectLst>
                  <a:glow rad="63500">
                    <a:schemeClr val="bg1">
                      <a:alpha val="50000"/>
                    </a:schemeClr>
                  </a:glow>
                </a:effectLst>
                <a:latin typeface="+mj-lt"/>
              </a:rPr>
              <a:t>SINAI</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37" name="Rectangle 75"/>
          <p:cNvSpPr>
            <a:spLocks noChangeArrowheads="1"/>
          </p:cNvSpPr>
          <p:nvPr/>
        </p:nvSpPr>
        <p:spPr bwMode="auto">
          <a:xfrm>
            <a:off x="2613017" y="4454525"/>
            <a:ext cx="36388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glow rad="63500">
                    <a:schemeClr val="bg1">
                      <a:alpha val="50000"/>
                    </a:schemeClr>
                  </a:glow>
                </a:effectLst>
                <a:latin typeface="+mj-lt"/>
              </a:rPr>
              <a:t>GAZA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38" name="Line 76"/>
          <p:cNvSpPr>
            <a:spLocks noChangeShapeType="1"/>
          </p:cNvSpPr>
          <p:nvPr/>
        </p:nvSpPr>
        <p:spPr bwMode="auto">
          <a:xfrm>
            <a:off x="3011488" y="4535488"/>
            <a:ext cx="106363" cy="0"/>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effectLst>
                <a:glow rad="63500">
                  <a:schemeClr val="bg1">
                    <a:alpha val="50000"/>
                  </a:schemeClr>
                </a:glow>
              </a:effectLst>
              <a:latin typeface="+mj-lt"/>
            </a:endParaRPr>
          </a:p>
        </p:txBody>
      </p:sp>
      <p:sp>
        <p:nvSpPr>
          <p:cNvPr id="5139" name="Rectangle 77"/>
          <p:cNvSpPr>
            <a:spLocks noChangeArrowheads="1"/>
          </p:cNvSpPr>
          <p:nvPr/>
        </p:nvSpPr>
        <p:spPr bwMode="auto">
          <a:xfrm>
            <a:off x="5651501" y="6016625"/>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5140" name="Rectangle 78"/>
          <p:cNvSpPr>
            <a:spLocks noChangeArrowheads="1"/>
          </p:cNvSpPr>
          <p:nvPr/>
        </p:nvSpPr>
        <p:spPr bwMode="auto">
          <a:xfrm>
            <a:off x="5973763" y="6016625"/>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100</a:t>
            </a:r>
            <a:endParaRPr kumimoji="0" lang="en-US" altLang="en-US" sz="1800" b="1" i="0" u="none" strike="noStrike" cap="none" normalizeH="0" baseline="0" smtClean="0">
              <a:ln>
                <a:noFill/>
              </a:ln>
              <a:solidFill>
                <a:schemeClr val="tx1"/>
              </a:solidFill>
              <a:effectLst/>
              <a:latin typeface="+mj-lt"/>
            </a:endParaRPr>
          </a:p>
        </p:txBody>
      </p:sp>
      <p:sp>
        <p:nvSpPr>
          <p:cNvPr id="5141" name="Rectangle 79"/>
          <p:cNvSpPr>
            <a:spLocks noChangeArrowheads="1"/>
          </p:cNvSpPr>
          <p:nvPr/>
        </p:nvSpPr>
        <p:spPr bwMode="auto">
          <a:xfrm>
            <a:off x="5651501" y="6210300"/>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5142" name="Rectangle 80"/>
          <p:cNvSpPr>
            <a:spLocks noChangeArrowheads="1"/>
          </p:cNvSpPr>
          <p:nvPr/>
        </p:nvSpPr>
        <p:spPr bwMode="auto">
          <a:xfrm>
            <a:off x="5830888" y="6210300"/>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100</a:t>
            </a:r>
            <a:endParaRPr kumimoji="0" lang="en-US" altLang="en-US" sz="1800" b="1" i="0" u="none" strike="noStrike" cap="none" normalizeH="0" baseline="0" smtClean="0">
              <a:ln>
                <a:noFill/>
              </a:ln>
              <a:solidFill>
                <a:schemeClr val="tx1"/>
              </a:solidFill>
              <a:effectLst/>
              <a:latin typeface="+mj-lt"/>
            </a:endParaRPr>
          </a:p>
        </p:txBody>
      </p:sp>
      <p:sp>
        <p:nvSpPr>
          <p:cNvPr id="5143" name="Rectangle 81"/>
          <p:cNvSpPr>
            <a:spLocks noChangeArrowheads="1"/>
          </p:cNvSpPr>
          <p:nvPr/>
        </p:nvSpPr>
        <p:spPr bwMode="auto">
          <a:xfrm>
            <a:off x="6335713" y="6016625"/>
            <a:ext cx="4600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200 Miles</a:t>
            </a:r>
            <a:endParaRPr kumimoji="0" lang="en-US" altLang="en-US" sz="1800" b="1" i="0" u="none" strike="noStrike" cap="none" normalizeH="0" baseline="0" dirty="0" smtClean="0">
              <a:ln>
                <a:noFill/>
              </a:ln>
              <a:solidFill>
                <a:schemeClr val="tx1"/>
              </a:solidFill>
              <a:effectLst/>
              <a:latin typeface="+mj-lt"/>
            </a:endParaRPr>
          </a:p>
        </p:txBody>
      </p:sp>
      <p:sp>
        <p:nvSpPr>
          <p:cNvPr id="5144" name="Rectangle 82"/>
          <p:cNvSpPr>
            <a:spLocks noChangeArrowheads="1"/>
          </p:cNvSpPr>
          <p:nvPr/>
        </p:nvSpPr>
        <p:spPr bwMode="auto">
          <a:xfrm>
            <a:off x="6070601" y="6210300"/>
            <a:ext cx="7341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200 Kilometers</a:t>
            </a:r>
            <a:endParaRPr kumimoji="0" lang="en-US" altLang="en-US" sz="1800" b="1" i="0" u="none" strike="noStrike" cap="none" normalizeH="0" baseline="0" smtClean="0">
              <a:ln>
                <a:noFill/>
              </a:ln>
              <a:solidFill>
                <a:schemeClr val="tx1"/>
              </a:solidFill>
              <a:effectLst/>
              <a:latin typeface="+mj-lt"/>
            </a:endParaRPr>
          </a:p>
        </p:txBody>
      </p:sp>
      <p:sp>
        <p:nvSpPr>
          <p:cNvPr id="5145" name="Rectangle 83"/>
          <p:cNvSpPr>
            <a:spLocks noChangeArrowheads="1"/>
          </p:cNvSpPr>
          <p:nvPr/>
        </p:nvSpPr>
        <p:spPr bwMode="auto">
          <a:xfrm>
            <a:off x="4420500" y="6045890"/>
            <a:ext cx="101951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231F20"/>
                </a:solidFill>
                <a:effectLst/>
                <a:latin typeface="+mj-lt"/>
              </a:rPr>
              <a:t>Fertile Crescent</a:t>
            </a:r>
            <a:endParaRPr kumimoji="0" lang="en-US" altLang="en-US" sz="1200" b="1" i="0" u="none" strike="noStrike" cap="none" normalizeH="0" baseline="0" dirty="0" smtClean="0">
              <a:ln>
                <a:noFill/>
              </a:ln>
              <a:solidFill>
                <a:schemeClr val="tx1"/>
              </a:solidFill>
              <a:effectLst/>
              <a:latin typeface="+mj-lt"/>
            </a:endParaRPr>
          </a:p>
        </p:txBody>
      </p:sp>
      <p:sp>
        <p:nvSpPr>
          <p:cNvPr id="90" name="Rectangle 38"/>
          <p:cNvSpPr>
            <a:spLocks noChangeArrowheads="1"/>
          </p:cNvSpPr>
          <p:nvPr/>
        </p:nvSpPr>
        <p:spPr bwMode="auto">
          <a:xfrm>
            <a:off x="3266794" y="2880445"/>
            <a:ext cx="7149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300" b="1" dirty="0" err="1">
                <a:solidFill>
                  <a:srgbClr val="231F20"/>
                </a:solidFill>
                <a:effectLst>
                  <a:glow rad="63500">
                    <a:schemeClr val="bg1">
                      <a:alpha val="50000"/>
                    </a:schemeClr>
                  </a:glow>
                </a:effectLst>
                <a:latin typeface="+mj-lt"/>
              </a:rPr>
              <a:t>Şanlıurfa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91" name="Rectangle 9"/>
          <p:cNvSpPr>
            <a:spLocks noChangeArrowheads="1"/>
          </p:cNvSpPr>
          <p:nvPr/>
        </p:nvSpPr>
        <p:spPr bwMode="auto">
          <a:xfrm rot="3713259">
            <a:off x="2375975" y="5507637"/>
            <a:ext cx="3590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glow rad="38100">
                    <a:schemeClr val="bg1">
                      <a:alpha val="50000"/>
                    </a:schemeClr>
                  </a:glow>
                </a:effectLst>
                <a:latin typeface="+mj-lt"/>
              </a:rPr>
              <a:t>Nile R.</a:t>
            </a:r>
            <a:endParaRPr kumimoji="0" lang="en-US" altLang="en-US" sz="1200" b="1" i="0" u="none" strike="noStrike" cap="none" normalizeH="0" baseline="0" dirty="0" smtClean="0">
              <a:ln>
                <a:noFill/>
              </a:ln>
              <a:solidFill>
                <a:schemeClr val="tx1"/>
              </a:solidFill>
              <a:effectLst>
                <a:glow rad="38100">
                  <a:schemeClr val="bg1">
                    <a:alpha val="50000"/>
                  </a:schemeClr>
                </a:glow>
              </a:effectLst>
              <a:latin typeface="+mj-lt"/>
            </a:endParaRPr>
          </a:p>
        </p:txBody>
      </p:sp>
      <p:sp>
        <p:nvSpPr>
          <p:cNvPr id="92" name="Rectangle 9"/>
          <p:cNvSpPr>
            <a:spLocks noChangeArrowheads="1"/>
          </p:cNvSpPr>
          <p:nvPr/>
        </p:nvSpPr>
        <p:spPr bwMode="auto">
          <a:xfrm rot="2118506">
            <a:off x="4503831" y="3884639"/>
            <a:ext cx="7886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none" lIns="0" tIns="0" rIns="0" bIns="0" numCol="1" anchor="t" anchorCtr="0" compatLnSpc="1">
            <a:prstTxWarp prst="textArchDown">
              <a:avLst/>
            </a:prstTxWarp>
            <a:spAutoFit/>
          </a:bodyPr>
          <a:lstStyle/>
          <a:p>
            <a:pPr eaLnBrk="0" fontAlgn="base" hangingPunct="0">
              <a:spcBef>
                <a:spcPct val="0"/>
              </a:spcBef>
              <a:spcAft>
                <a:spcPct val="0"/>
              </a:spcAft>
            </a:pPr>
            <a:r>
              <a:rPr lang="en-US" altLang="en-US" sz="900" b="1" i="1" dirty="0">
                <a:solidFill>
                  <a:srgbClr val="00ADEE"/>
                </a:solidFill>
                <a:effectLst>
                  <a:glow rad="25400">
                    <a:schemeClr val="bg1">
                      <a:alpha val="60000"/>
                    </a:schemeClr>
                  </a:glow>
                </a:effectLst>
                <a:latin typeface="+mj-lt"/>
              </a:rPr>
              <a:t>  Euphrates </a:t>
            </a:r>
            <a:r>
              <a:rPr lang="en-US" altLang="en-US" sz="900" b="1" i="1" dirty="0">
                <a:solidFill>
                  <a:srgbClr val="00ADEE"/>
                </a:solidFill>
                <a:effectLst>
                  <a:glow rad="25400">
                    <a:schemeClr val="bg1">
                      <a:alpha val="60000"/>
                    </a:schemeClr>
                  </a:glow>
                </a:effectLst>
                <a:latin typeface="+mj-lt"/>
              </a:rPr>
              <a:t>R.</a:t>
            </a:r>
            <a:endParaRPr lang="en-US" altLang="en-US" sz="900" b="1" i="1" dirty="0">
              <a:solidFill>
                <a:srgbClr val="00ADEE"/>
              </a:solidFill>
              <a:effectLst>
                <a:glow rad="25400">
                  <a:schemeClr val="bg1">
                    <a:alpha val="60000"/>
                  </a:schemeClr>
                </a:glow>
              </a:effectLst>
              <a:latin typeface="+mj-lt"/>
            </a:endParaRPr>
          </a:p>
        </p:txBody>
      </p:sp>
      <p:sp>
        <p:nvSpPr>
          <p:cNvPr id="93" name="Rectangle 9"/>
          <p:cNvSpPr>
            <a:spLocks noChangeArrowheads="1"/>
          </p:cNvSpPr>
          <p:nvPr/>
        </p:nvSpPr>
        <p:spPr bwMode="auto">
          <a:xfrm rot="3297711">
            <a:off x="4764237" y="3770960"/>
            <a:ext cx="7886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smtClean="0">
                <a:solidFill>
                  <a:srgbClr val="00ADEE"/>
                </a:solidFill>
                <a:effectLst>
                  <a:glow rad="25400">
                    <a:schemeClr val="bg1">
                      <a:alpha val="60000"/>
                    </a:schemeClr>
                  </a:glow>
                </a:effectLst>
                <a:latin typeface="+mj-lt"/>
              </a:rPr>
              <a:t>  Tigris </a:t>
            </a:r>
            <a:r>
              <a:rPr lang="en-US" altLang="en-US" sz="900" b="1" i="1" dirty="0">
                <a:solidFill>
                  <a:srgbClr val="00ADEE"/>
                </a:solidFill>
                <a:effectLst>
                  <a:glow rad="25400">
                    <a:schemeClr val="bg1">
                      <a:alpha val="60000"/>
                    </a:schemeClr>
                  </a:glow>
                </a:effectLst>
                <a:latin typeface="+mj-lt"/>
              </a:rPr>
              <a:t>R.</a:t>
            </a:r>
            <a:endParaRPr kumimoji="0" lang="en-US" altLang="en-US" sz="1200" b="1" i="0" u="none" strike="noStrike" cap="none" normalizeH="0" baseline="0" dirty="0" smtClean="0">
              <a:ln>
                <a:noFill/>
              </a:ln>
              <a:solidFill>
                <a:schemeClr val="tx1"/>
              </a:solidFill>
              <a:effectLst>
                <a:glow rad="25400">
                  <a:schemeClr val="bg1">
                    <a:alpha val="60000"/>
                  </a:schemeClr>
                </a:glow>
              </a:effectLst>
              <a:latin typeface="+mj-lt"/>
            </a:endParaRPr>
          </a:p>
        </p:txBody>
      </p:sp>
      <p:sp>
        <p:nvSpPr>
          <p:cNvPr id="94" name="Rectangle 9"/>
          <p:cNvSpPr>
            <a:spLocks noChangeArrowheads="1"/>
          </p:cNvSpPr>
          <p:nvPr/>
        </p:nvSpPr>
        <p:spPr bwMode="auto">
          <a:xfrm rot="20443447">
            <a:off x="4028564" y="3629696"/>
            <a:ext cx="1070382" cy="17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i="1" dirty="0" smtClean="0">
                <a:effectLst>
                  <a:glow rad="38100">
                    <a:schemeClr val="bg1">
                      <a:alpha val="60000"/>
                    </a:schemeClr>
                  </a:glow>
                </a:effectLst>
                <a:latin typeface="+mj-lt"/>
              </a:rPr>
              <a:t>   </a:t>
            </a:r>
            <a:r>
              <a:rPr lang="en-US" altLang="en-US" sz="1100" b="1" i="1" dirty="0" smtClean="0">
                <a:effectLst>
                  <a:glow rad="38100">
                    <a:schemeClr val="bg1">
                      <a:alpha val="60000"/>
                    </a:schemeClr>
                  </a:glow>
                </a:effectLst>
                <a:latin typeface="+mj-lt"/>
              </a:rPr>
              <a:t>Mesopotamia</a:t>
            </a:r>
            <a:endParaRPr kumimoji="0" lang="en-US" altLang="en-US" sz="1600" b="1" i="0" u="none" strike="noStrike" cap="none" normalizeH="0" baseline="0" dirty="0" smtClean="0">
              <a:ln>
                <a:noFill/>
              </a:ln>
              <a:effectLst>
                <a:glow rad="38100">
                  <a:schemeClr val="bg1">
                    <a:alpha val="60000"/>
                  </a:schemeClr>
                </a:glow>
              </a:effectLst>
              <a:latin typeface="+mj-lt"/>
            </a:endParaRPr>
          </a:p>
        </p:txBody>
      </p:sp>
    </p:spTree>
    <p:extLst>
      <p:ext uri="{BB962C8B-B14F-4D97-AF65-F5344CB8AC3E}">
        <p14:creationId xmlns:p14="http://schemas.microsoft.com/office/powerpoint/2010/main" val="2557854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8.2.1 Evolution of States </a:t>
            </a:r>
            <a:r>
              <a:rPr lang="en-IN" sz="2000" b="0" dirty="0"/>
              <a:t>(3 of 6)</a:t>
            </a:r>
          </a:p>
        </p:txBody>
      </p:sp>
      <p:sp>
        <p:nvSpPr>
          <p:cNvPr id="3" name="Content Placeholder 2"/>
          <p:cNvSpPr>
            <a:spLocks noGrp="1"/>
          </p:cNvSpPr>
          <p:nvPr>
            <p:ph sz="quarter" idx="13"/>
          </p:nvPr>
        </p:nvSpPr>
        <p:spPr>
          <a:xfrm>
            <a:off x="457200" y="1556327"/>
            <a:ext cx="8138160" cy="706813"/>
          </a:xfrm>
        </p:spPr>
        <p:txBody>
          <a:bodyPr/>
          <a:lstStyle/>
          <a:p>
            <a:pPr marL="432" indent="0">
              <a:buNone/>
            </a:pPr>
            <a:r>
              <a:rPr lang="en-US" altLang="en-US" sz="2200" b="1" dirty="0"/>
              <a:t>Figure 8-9: </a:t>
            </a:r>
            <a:r>
              <a:rPr lang="en-US" altLang="en-US" sz="2200" dirty="0"/>
              <a:t>The Fertile Crescent stretches across much of what is now present-day eastern Turkey and Iraq.</a:t>
            </a:r>
            <a:endParaRPr lang="en-IN" sz="2200" dirty="0"/>
          </a:p>
        </p:txBody>
      </p:sp>
      <p:pic>
        <p:nvPicPr>
          <p:cNvPr id="6147" name="Picture 3" descr="The Fertile Crescent is green farmland which is supported by the massive rivers in the reg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85" y="2424824"/>
            <a:ext cx="7637629" cy="35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871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8.2.1 Evolution of States </a:t>
            </a:r>
            <a:r>
              <a:rPr lang="en-IN" sz="2000" b="0" dirty="0"/>
              <a:t>(4 of 6)</a:t>
            </a:r>
          </a:p>
        </p:txBody>
      </p:sp>
      <p:sp>
        <p:nvSpPr>
          <p:cNvPr id="3" name="Content Placeholder 2"/>
          <p:cNvSpPr>
            <a:spLocks noGrp="1"/>
          </p:cNvSpPr>
          <p:nvPr>
            <p:ph sz="quarter" idx="13"/>
          </p:nvPr>
        </p:nvSpPr>
        <p:spPr>
          <a:xfrm>
            <a:off x="457200" y="1556327"/>
            <a:ext cx="8229600" cy="734436"/>
          </a:xfrm>
        </p:spPr>
        <p:txBody>
          <a:bodyPr/>
          <a:lstStyle/>
          <a:p>
            <a:pPr marL="432" indent="0">
              <a:buNone/>
            </a:pPr>
            <a:r>
              <a:rPr lang="en-US" altLang="en-US" sz="2200" b="1" dirty="0"/>
              <a:t>Figure 8-10:</a:t>
            </a:r>
            <a:r>
              <a:rPr lang="en-US" altLang="en-US" sz="2200" dirty="0"/>
              <a:t> The Roman Empire represented a unified political body over many disparate ethnicities.</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963" y="2303528"/>
            <a:ext cx="5280947" cy="4171184"/>
          </a:xfrm>
          <a:prstGeom prst="rect">
            <a:avLst/>
          </a:prstGeom>
        </p:spPr>
      </p:pic>
      <p:sp>
        <p:nvSpPr>
          <p:cNvPr id="11" name="Rectangle 8"/>
          <p:cNvSpPr>
            <a:spLocks noChangeArrowheads="1"/>
          </p:cNvSpPr>
          <p:nvPr/>
        </p:nvSpPr>
        <p:spPr bwMode="auto">
          <a:xfrm rot="21540000">
            <a:off x="3312899" y="2506858"/>
            <a:ext cx="99386"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0°</a:t>
            </a:r>
            <a:endParaRPr kumimoji="0" lang="en-US" altLang="en-US" sz="2400" b="1" i="0" u="none" strike="noStrike" cap="none" normalizeH="0" baseline="0" dirty="0" smtClean="0">
              <a:ln>
                <a:noFill/>
              </a:ln>
              <a:solidFill>
                <a:schemeClr val="tx1"/>
              </a:solidFill>
              <a:effectLst/>
              <a:latin typeface="+mj-lt"/>
            </a:endParaRPr>
          </a:p>
        </p:txBody>
      </p:sp>
      <p:sp>
        <p:nvSpPr>
          <p:cNvPr id="8" name="Rectangle 5"/>
          <p:cNvSpPr>
            <a:spLocks noChangeArrowheads="1"/>
          </p:cNvSpPr>
          <p:nvPr/>
        </p:nvSpPr>
        <p:spPr bwMode="auto">
          <a:xfrm rot="360000">
            <a:off x="3380173" y="2325623"/>
            <a:ext cx="232436"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70000"/>
                    </a:schemeClr>
                  </a:glow>
                </a:effectLst>
                <a:latin typeface="+mj-lt"/>
              </a:rPr>
              <a:t>60°N</a:t>
            </a:r>
            <a:endParaRPr kumimoji="0" lang="en-US" altLang="en-US" sz="2400" b="1" i="0" u="none" strike="noStrike" cap="none" normalizeH="0" baseline="0" dirty="0" smtClean="0">
              <a:ln>
                <a:noFill/>
              </a:ln>
              <a:solidFill>
                <a:schemeClr val="tx1"/>
              </a:solidFill>
              <a:effectLst>
                <a:glow rad="50800">
                  <a:schemeClr val="bg1">
                    <a:alpha val="70000"/>
                  </a:schemeClr>
                </a:glow>
              </a:effectLst>
              <a:latin typeface="+mj-lt"/>
            </a:endParaRPr>
          </a:p>
        </p:txBody>
      </p:sp>
      <p:sp>
        <p:nvSpPr>
          <p:cNvPr id="9" name="Rectangle 6"/>
          <p:cNvSpPr>
            <a:spLocks noChangeArrowheads="1"/>
          </p:cNvSpPr>
          <p:nvPr/>
        </p:nvSpPr>
        <p:spPr bwMode="auto">
          <a:xfrm rot="1080000">
            <a:off x="2004928" y="3376991"/>
            <a:ext cx="232436"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70000"/>
                    </a:schemeClr>
                  </a:glow>
                </a:effectLst>
                <a:latin typeface="+mj-lt"/>
              </a:rPr>
              <a:t>50°N</a:t>
            </a:r>
            <a:endParaRPr kumimoji="0" lang="en-US" altLang="en-US" sz="2400" b="1" i="0" u="none" strike="noStrike" cap="none" normalizeH="0" baseline="0" dirty="0" smtClean="0">
              <a:ln>
                <a:noFill/>
              </a:ln>
              <a:solidFill>
                <a:schemeClr val="tx1"/>
              </a:solidFill>
              <a:effectLst>
                <a:glow rad="50800">
                  <a:schemeClr val="bg1">
                    <a:alpha val="70000"/>
                  </a:schemeClr>
                </a:glow>
              </a:effectLst>
              <a:latin typeface="+mj-lt"/>
            </a:endParaRPr>
          </a:p>
        </p:txBody>
      </p:sp>
      <p:sp>
        <p:nvSpPr>
          <p:cNvPr id="10" name="Rectangle 7"/>
          <p:cNvSpPr>
            <a:spLocks noChangeArrowheads="1"/>
          </p:cNvSpPr>
          <p:nvPr/>
        </p:nvSpPr>
        <p:spPr bwMode="auto">
          <a:xfrm rot="420000">
            <a:off x="3026396" y="4914176"/>
            <a:ext cx="232436"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70000"/>
                    </a:schemeClr>
                  </a:glow>
                </a:effectLst>
                <a:latin typeface="+mj-lt"/>
              </a:rPr>
              <a:t>40°N</a:t>
            </a:r>
            <a:endParaRPr kumimoji="0" lang="en-US" altLang="en-US" sz="2400" b="1" i="0" u="none" strike="noStrike" cap="none" normalizeH="0" baseline="0" dirty="0" smtClean="0">
              <a:ln>
                <a:noFill/>
              </a:ln>
              <a:solidFill>
                <a:schemeClr val="tx1"/>
              </a:solidFill>
              <a:effectLst>
                <a:glow rad="50800">
                  <a:schemeClr val="bg1">
                    <a:alpha val="70000"/>
                  </a:schemeClr>
                </a:glow>
              </a:effectLst>
              <a:latin typeface="+mj-lt"/>
            </a:endParaRPr>
          </a:p>
        </p:txBody>
      </p:sp>
      <p:sp>
        <p:nvSpPr>
          <p:cNvPr id="12" name="Rectangle 9"/>
          <p:cNvSpPr>
            <a:spLocks noChangeArrowheads="1"/>
          </p:cNvSpPr>
          <p:nvPr/>
        </p:nvSpPr>
        <p:spPr bwMode="auto">
          <a:xfrm rot="21540000">
            <a:off x="2916039" y="5320275"/>
            <a:ext cx="99386"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DEE"/>
                </a:solidFill>
                <a:effectLst>
                  <a:glow rad="50800">
                    <a:schemeClr val="bg1">
                      <a:alpha val="70000"/>
                    </a:schemeClr>
                  </a:glow>
                </a:effectLst>
                <a:latin typeface="+mj-lt"/>
              </a:rPr>
              <a:t>0°</a:t>
            </a:r>
            <a:endParaRPr kumimoji="0" lang="en-US" altLang="en-US" sz="2400" b="1" i="0" u="none" strike="noStrike" cap="none" normalizeH="0" baseline="0" smtClean="0">
              <a:ln>
                <a:noFill/>
              </a:ln>
              <a:solidFill>
                <a:schemeClr val="tx1"/>
              </a:solidFill>
              <a:effectLst>
                <a:glow rad="50800">
                  <a:schemeClr val="bg1">
                    <a:alpha val="70000"/>
                  </a:schemeClr>
                </a:glow>
              </a:effectLst>
              <a:latin typeface="+mj-lt"/>
            </a:endParaRPr>
          </a:p>
        </p:txBody>
      </p:sp>
      <p:sp>
        <p:nvSpPr>
          <p:cNvPr id="13" name="Rectangle 10"/>
          <p:cNvSpPr>
            <a:spLocks noChangeArrowheads="1"/>
          </p:cNvSpPr>
          <p:nvPr/>
        </p:nvSpPr>
        <p:spPr bwMode="auto">
          <a:xfrm rot="21540000">
            <a:off x="2521973" y="2402857"/>
            <a:ext cx="259687"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70000"/>
                    </a:schemeClr>
                  </a:glow>
                </a:effectLst>
                <a:latin typeface="+mj-lt"/>
              </a:rPr>
              <a:t>10°W</a:t>
            </a:r>
            <a:endParaRPr kumimoji="0" lang="en-US" altLang="en-US" sz="2400" b="1" i="0" u="none" strike="noStrike" cap="none" normalizeH="0" baseline="0" dirty="0" smtClean="0">
              <a:ln>
                <a:noFill/>
              </a:ln>
              <a:solidFill>
                <a:schemeClr val="tx1"/>
              </a:solidFill>
              <a:effectLst>
                <a:glow rad="50800">
                  <a:schemeClr val="bg1">
                    <a:alpha val="70000"/>
                  </a:schemeClr>
                </a:glow>
              </a:effectLst>
              <a:latin typeface="+mj-lt"/>
            </a:endParaRPr>
          </a:p>
        </p:txBody>
      </p:sp>
      <p:sp>
        <p:nvSpPr>
          <p:cNvPr id="14" name="Rectangle 11"/>
          <p:cNvSpPr>
            <a:spLocks noChangeArrowheads="1"/>
          </p:cNvSpPr>
          <p:nvPr/>
        </p:nvSpPr>
        <p:spPr bwMode="auto">
          <a:xfrm rot="21540000">
            <a:off x="4574268" y="2402857"/>
            <a:ext cx="226024"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DEE"/>
                </a:solidFill>
                <a:effectLst>
                  <a:glow rad="50800">
                    <a:schemeClr val="bg1">
                      <a:alpha val="70000"/>
                    </a:schemeClr>
                  </a:glow>
                </a:effectLst>
                <a:latin typeface="+mj-lt"/>
              </a:rPr>
              <a:t>20°E</a:t>
            </a:r>
            <a:endParaRPr kumimoji="0" lang="en-US" altLang="en-US" sz="2400" b="1" i="0" u="none" strike="noStrike" cap="none" normalizeH="0" baseline="0" smtClean="0">
              <a:ln>
                <a:noFill/>
              </a:ln>
              <a:solidFill>
                <a:schemeClr val="tx1"/>
              </a:solidFill>
              <a:effectLst>
                <a:glow rad="50800">
                  <a:schemeClr val="bg1">
                    <a:alpha val="70000"/>
                  </a:schemeClr>
                </a:glow>
              </a:effectLst>
              <a:latin typeface="+mj-lt"/>
            </a:endParaRPr>
          </a:p>
        </p:txBody>
      </p:sp>
      <p:sp>
        <p:nvSpPr>
          <p:cNvPr id="15" name="Rectangle 12"/>
          <p:cNvSpPr>
            <a:spLocks noChangeArrowheads="1"/>
          </p:cNvSpPr>
          <p:nvPr/>
        </p:nvSpPr>
        <p:spPr bwMode="auto">
          <a:xfrm rot="21540000">
            <a:off x="5002787" y="5716405"/>
            <a:ext cx="226024"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DEE"/>
                </a:solidFill>
                <a:effectLst>
                  <a:glow rad="50800">
                    <a:schemeClr val="bg1">
                      <a:alpha val="70000"/>
                    </a:schemeClr>
                  </a:glow>
                </a:effectLst>
                <a:latin typeface="+mj-lt"/>
              </a:rPr>
              <a:t>20°E</a:t>
            </a:r>
            <a:endParaRPr kumimoji="0" lang="en-US" altLang="en-US" sz="2400" b="1" i="0" u="none" strike="noStrike" cap="none" normalizeH="0" baseline="0" smtClean="0">
              <a:ln>
                <a:noFill/>
              </a:ln>
              <a:solidFill>
                <a:schemeClr val="tx1"/>
              </a:solidFill>
              <a:effectLst>
                <a:glow rad="50800">
                  <a:schemeClr val="bg1">
                    <a:alpha val="70000"/>
                  </a:schemeClr>
                </a:glow>
              </a:effectLst>
              <a:latin typeface="+mj-lt"/>
            </a:endParaRPr>
          </a:p>
        </p:txBody>
      </p:sp>
      <p:sp>
        <p:nvSpPr>
          <p:cNvPr id="16" name="Rectangle 13"/>
          <p:cNvSpPr>
            <a:spLocks noChangeArrowheads="1"/>
          </p:cNvSpPr>
          <p:nvPr/>
        </p:nvSpPr>
        <p:spPr bwMode="auto">
          <a:xfrm rot="21540000">
            <a:off x="3896609" y="5183246"/>
            <a:ext cx="226024"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70000"/>
                    </a:schemeClr>
                  </a:glow>
                </a:effectLst>
                <a:latin typeface="+mj-lt"/>
              </a:rPr>
              <a:t>10°E</a:t>
            </a:r>
            <a:endParaRPr kumimoji="0" lang="en-US" altLang="en-US" sz="2400" b="1" i="0" u="none" strike="noStrike" cap="none" normalizeH="0" baseline="0" dirty="0" smtClean="0">
              <a:ln>
                <a:noFill/>
              </a:ln>
              <a:solidFill>
                <a:schemeClr val="tx1"/>
              </a:solidFill>
              <a:effectLst>
                <a:glow rad="50800">
                  <a:schemeClr val="bg1">
                    <a:alpha val="70000"/>
                  </a:schemeClr>
                </a:glow>
              </a:effectLst>
              <a:latin typeface="+mj-lt"/>
            </a:endParaRPr>
          </a:p>
        </p:txBody>
      </p:sp>
      <p:sp>
        <p:nvSpPr>
          <p:cNvPr id="17" name="Rectangle 14"/>
          <p:cNvSpPr>
            <a:spLocks noChangeArrowheads="1"/>
          </p:cNvSpPr>
          <p:nvPr/>
        </p:nvSpPr>
        <p:spPr bwMode="auto">
          <a:xfrm rot="21540000">
            <a:off x="6108959" y="5621733"/>
            <a:ext cx="226024"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glow rad="50800">
                    <a:schemeClr val="bg1">
                      <a:alpha val="70000"/>
                    </a:schemeClr>
                  </a:glow>
                </a:effectLst>
                <a:latin typeface="+mj-lt"/>
              </a:rPr>
              <a:t>30°E</a:t>
            </a:r>
            <a:endParaRPr kumimoji="0" lang="en-US" altLang="en-US" sz="2400" b="1" i="0" u="none" strike="noStrike" cap="none" normalizeH="0" baseline="0" dirty="0" smtClean="0">
              <a:ln>
                <a:noFill/>
              </a:ln>
              <a:solidFill>
                <a:schemeClr val="tx1"/>
              </a:solidFill>
              <a:effectLst>
                <a:glow rad="50800">
                  <a:schemeClr val="bg1">
                    <a:alpha val="70000"/>
                  </a:schemeClr>
                </a:glow>
              </a:effectLst>
              <a:latin typeface="+mj-lt"/>
            </a:endParaRPr>
          </a:p>
        </p:txBody>
      </p:sp>
      <p:sp>
        <p:nvSpPr>
          <p:cNvPr id="18" name="Rectangle 15"/>
          <p:cNvSpPr>
            <a:spLocks noChangeArrowheads="1"/>
          </p:cNvSpPr>
          <p:nvPr/>
        </p:nvSpPr>
        <p:spPr bwMode="auto">
          <a:xfrm>
            <a:off x="1994815" y="3689538"/>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OCEAN</a:t>
            </a:r>
            <a:endParaRPr kumimoji="0" lang="en-US" altLang="en-US" sz="2400" b="1" i="0" u="none" strike="noStrike" cap="none" normalizeH="0" baseline="0" dirty="0" smtClean="0">
              <a:ln>
                <a:noFill/>
              </a:ln>
              <a:solidFill>
                <a:schemeClr val="tx1"/>
              </a:solidFill>
              <a:effectLst/>
              <a:latin typeface="+mj-lt"/>
            </a:endParaRPr>
          </a:p>
        </p:txBody>
      </p:sp>
      <p:sp>
        <p:nvSpPr>
          <p:cNvPr id="21" name="Rectangle 18"/>
          <p:cNvSpPr>
            <a:spLocks noChangeArrowheads="1"/>
          </p:cNvSpPr>
          <p:nvPr/>
        </p:nvSpPr>
        <p:spPr bwMode="auto">
          <a:xfrm>
            <a:off x="3355114" y="2767724"/>
            <a:ext cx="2725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Sea</a:t>
            </a:r>
            <a:endParaRPr kumimoji="0" lang="en-US" altLang="en-US" sz="2400" b="1" i="0" u="none" strike="noStrike" cap="none" normalizeH="0" baseline="0" dirty="0" smtClean="0">
              <a:ln>
                <a:noFill/>
              </a:ln>
              <a:solidFill>
                <a:schemeClr val="tx1"/>
              </a:solidFill>
              <a:effectLst/>
              <a:latin typeface="+mj-lt"/>
            </a:endParaRPr>
          </a:p>
        </p:txBody>
      </p:sp>
      <p:sp>
        <p:nvSpPr>
          <p:cNvPr id="23" name="Rectangle 20"/>
          <p:cNvSpPr>
            <a:spLocks noChangeArrowheads="1"/>
          </p:cNvSpPr>
          <p:nvPr/>
        </p:nvSpPr>
        <p:spPr bwMode="auto">
          <a:xfrm>
            <a:off x="4386549" y="5558080"/>
            <a:ext cx="102592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smtClean="0">
                <a:ln>
                  <a:noFill/>
                </a:ln>
                <a:solidFill>
                  <a:srgbClr val="00ADEE"/>
                </a:solidFill>
                <a:effectLst/>
                <a:latin typeface="+mj-lt"/>
              </a:rPr>
              <a:t>Mediterranean Sea</a:t>
            </a:r>
            <a:endParaRPr kumimoji="0" lang="en-US" altLang="en-US" sz="2400" b="1" i="0" u="none" strike="noStrike" cap="none" normalizeH="0" baseline="0" smtClean="0">
              <a:ln>
                <a:noFill/>
              </a:ln>
              <a:solidFill>
                <a:schemeClr val="tx1"/>
              </a:solidFill>
              <a:effectLst/>
              <a:latin typeface="+mj-lt"/>
            </a:endParaRPr>
          </a:p>
        </p:txBody>
      </p:sp>
      <p:sp>
        <p:nvSpPr>
          <p:cNvPr id="26" name="Rectangle 23"/>
          <p:cNvSpPr>
            <a:spLocks noChangeArrowheads="1"/>
          </p:cNvSpPr>
          <p:nvPr/>
        </p:nvSpPr>
        <p:spPr bwMode="auto">
          <a:xfrm>
            <a:off x="5966089" y="4147953"/>
            <a:ext cx="54502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Black Sea</a:t>
            </a:r>
            <a:endParaRPr kumimoji="0" lang="en-US" altLang="en-US" sz="2400" b="1" i="0" u="none" strike="noStrike" cap="none" normalizeH="0" baseline="0" dirty="0" smtClean="0">
              <a:ln>
                <a:noFill/>
              </a:ln>
              <a:solidFill>
                <a:schemeClr val="tx1"/>
              </a:solidFill>
              <a:effectLst/>
              <a:latin typeface="+mj-lt"/>
            </a:endParaRPr>
          </a:p>
        </p:txBody>
      </p:sp>
      <p:sp>
        <p:nvSpPr>
          <p:cNvPr id="27" name="Rectangle 24"/>
          <p:cNvSpPr>
            <a:spLocks noChangeArrowheads="1"/>
          </p:cNvSpPr>
          <p:nvPr/>
        </p:nvSpPr>
        <p:spPr bwMode="auto">
          <a:xfrm rot="2100000">
            <a:off x="6783394" y="6248635"/>
            <a:ext cx="407163"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Red Sea</a:t>
            </a:r>
            <a:endParaRPr kumimoji="0" lang="en-US" altLang="en-US" sz="2400" b="1" i="0" u="none" strike="noStrike" cap="none" normalizeH="0" baseline="0" dirty="0" smtClean="0">
              <a:ln>
                <a:noFill/>
              </a:ln>
              <a:solidFill>
                <a:schemeClr val="tx1"/>
              </a:solidFill>
              <a:effectLst/>
              <a:latin typeface="+mj-lt"/>
            </a:endParaRPr>
          </a:p>
        </p:txBody>
      </p:sp>
      <p:sp>
        <p:nvSpPr>
          <p:cNvPr id="28" name="Rectangle 25"/>
          <p:cNvSpPr>
            <a:spLocks noChangeArrowheads="1"/>
          </p:cNvSpPr>
          <p:nvPr/>
        </p:nvSpPr>
        <p:spPr bwMode="auto">
          <a:xfrm>
            <a:off x="4461071" y="2817551"/>
            <a:ext cx="2805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Baltic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Sea</a:t>
            </a:r>
            <a:endParaRPr kumimoji="0" lang="en-US" altLang="en-US" sz="2400" b="1" i="0" u="none" strike="noStrike" cap="none" normalizeH="0" baseline="0" dirty="0" smtClean="0">
              <a:ln>
                <a:noFill/>
              </a:ln>
              <a:solidFill>
                <a:schemeClr val="tx1"/>
              </a:solidFill>
              <a:effectLst/>
              <a:latin typeface="+mj-lt"/>
            </a:endParaRPr>
          </a:p>
        </p:txBody>
      </p:sp>
      <p:sp>
        <p:nvSpPr>
          <p:cNvPr id="36" name="Rectangle 33"/>
          <p:cNvSpPr>
            <a:spLocks noChangeArrowheads="1"/>
          </p:cNvSpPr>
          <p:nvPr/>
        </p:nvSpPr>
        <p:spPr bwMode="auto">
          <a:xfrm>
            <a:off x="3873323" y="4242626"/>
            <a:ext cx="13144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9E8"/>
                </a:solidFill>
                <a:effectLst/>
                <a:latin typeface="+mj-lt"/>
              </a:rPr>
              <a:t>Po</a:t>
            </a:r>
            <a:endParaRPr kumimoji="0" lang="en-US" altLang="en-US" sz="2400" b="1" i="0" u="none" strike="noStrike" cap="none" normalizeH="0" baseline="0" dirty="0" smtClean="0">
              <a:ln>
                <a:noFill/>
              </a:ln>
              <a:solidFill>
                <a:schemeClr val="tx1"/>
              </a:solidFill>
              <a:effectLst/>
              <a:latin typeface="+mj-lt"/>
            </a:endParaRPr>
          </a:p>
        </p:txBody>
      </p:sp>
      <p:sp>
        <p:nvSpPr>
          <p:cNvPr id="38" name="Rectangle 35"/>
          <p:cNvSpPr>
            <a:spLocks noChangeArrowheads="1"/>
          </p:cNvSpPr>
          <p:nvPr/>
        </p:nvSpPr>
        <p:spPr bwMode="auto">
          <a:xfrm>
            <a:off x="4217134" y="5244165"/>
            <a:ext cx="270908"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231F20"/>
                </a:solidFill>
                <a:effectLst/>
                <a:latin typeface="+mj-lt"/>
              </a:rPr>
              <a:t>Sicily</a:t>
            </a:r>
            <a:endParaRPr kumimoji="0" lang="en-US" altLang="en-US" sz="2400" b="1" i="0" u="none" strike="noStrike" cap="none" normalizeH="0" baseline="0" dirty="0" smtClean="0">
              <a:ln>
                <a:noFill/>
              </a:ln>
              <a:solidFill>
                <a:schemeClr val="tx1"/>
              </a:solidFill>
              <a:effectLst/>
              <a:latin typeface="+mj-lt"/>
            </a:endParaRPr>
          </a:p>
        </p:txBody>
      </p:sp>
      <p:sp>
        <p:nvSpPr>
          <p:cNvPr id="39" name="Rectangle 36"/>
          <p:cNvSpPr>
            <a:spLocks noChangeArrowheads="1"/>
          </p:cNvSpPr>
          <p:nvPr/>
        </p:nvSpPr>
        <p:spPr bwMode="auto">
          <a:xfrm>
            <a:off x="6225194" y="5333855"/>
            <a:ext cx="354264"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231F20"/>
                </a:solidFill>
                <a:effectLst/>
                <a:latin typeface="+mj-lt"/>
              </a:rPr>
              <a:t>Cyprus</a:t>
            </a:r>
            <a:endParaRPr kumimoji="0" lang="en-US" altLang="en-US" sz="2400" b="1" i="0" u="none" strike="noStrike" cap="none" normalizeH="0" baseline="0" smtClean="0">
              <a:ln>
                <a:noFill/>
              </a:ln>
              <a:solidFill>
                <a:schemeClr val="tx1"/>
              </a:solidFill>
              <a:effectLst/>
              <a:latin typeface="+mj-lt"/>
            </a:endParaRPr>
          </a:p>
        </p:txBody>
      </p:sp>
      <p:sp>
        <p:nvSpPr>
          <p:cNvPr id="40" name="Rectangle 37"/>
          <p:cNvSpPr>
            <a:spLocks noChangeArrowheads="1"/>
          </p:cNvSpPr>
          <p:nvPr/>
        </p:nvSpPr>
        <p:spPr bwMode="auto">
          <a:xfrm>
            <a:off x="5652174" y="5483338"/>
            <a:ext cx="262891"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231F20"/>
                </a:solidFill>
                <a:effectLst/>
                <a:latin typeface="+mj-lt"/>
              </a:rPr>
              <a:t>Crete</a:t>
            </a:r>
            <a:endParaRPr kumimoji="0" lang="en-US" altLang="en-US" sz="2400" b="1" i="0" u="none" strike="noStrike" cap="none" normalizeH="0" baseline="0" smtClean="0">
              <a:ln>
                <a:noFill/>
              </a:ln>
              <a:solidFill>
                <a:schemeClr val="tx1"/>
              </a:solidFill>
              <a:effectLst/>
              <a:latin typeface="+mj-lt"/>
            </a:endParaRPr>
          </a:p>
        </p:txBody>
      </p:sp>
      <p:sp>
        <p:nvSpPr>
          <p:cNvPr id="41" name="Rectangle 38"/>
          <p:cNvSpPr>
            <a:spLocks noChangeArrowheads="1"/>
          </p:cNvSpPr>
          <p:nvPr/>
        </p:nvSpPr>
        <p:spPr bwMode="auto">
          <a:xfrm>
            <a:off x="3459752" y="4691076"/>
            <a:ext cx="378310"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231F20"/>
                </a:solidFill>
                <a:effectLst/>
                <a:latin typeface="+mj-lt"/>
              </a:rPr>
              <a:t>Corsica</a:t>
            </a:r>
            <a:endParaRPr kumimoji="0" lang="en-US" altLang="en-US" sz="2400" b="1" i="0" u="none" strike="noStrike" cap="none" normalizeH="0" baseline="0" dirty="0" smtClean="0">
              <a:ln>
                <a:noFill/>
              </a:ln>
              <a:solidFill>
                <a:schemeClr val="tx1"/>
              </a:solidFill>
              <a:effectLst/>
              <a:latin typeface="+mj-lt"/>
            </a:endParaRPr>
          </a:p>
        </p:txBody>
      </p:sp>
      <p:sp>
        <p:nvSpPr>
          <p:cNvPr id="42" name="Rectangle 39"/>
          <p:cNvSpPr>
            <a:spLocks noChangeArrowheads="1"/>
          </p:cNvSpPr>
          <p:nvPr/>
        </p:nvSpPr>
        <p:spPr bwMode="auto">
          <a:xfrm>
            <a:off x="3355114" y="4880422"/>
            <a:ext cx="407163"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231F20"/>
                </a:solidFill>
                <a:effectLst/>
                <a:latin typeface="+mj-lt"/>
              </a:rPr>
              <a:t>Sardinia</a:t>
            </a:r>
            <a:endParaRPr kumimoji="0" lang="en-US" altLang="en-US" sz="2400" b="1" i="0" u="none" strike="noStrike" cap="none" normalizeH="0" baseline="0" dirty="0" smtClean="0">
              <a:ln>
                <a:noFill/>
              </a:ln>
              <a:solidFill>
                <a:schemeClr val="tx1"/>
              </a:solidFill>
              <a:effectLst/>
              <a:latin typeface="+mj-lt"/>
            </a:endParaRPr>
          </a:p>
        </p:txBody>
      </p:sp>
      <p:sp>
        <p:nvSpPr>
          <p:cNvPr id="7168" name="Rectangle 61"/>
          <p:cNvSpPr>
            <a:spLocks noChangeArrowheads="1"/>
          </p:cNvSpPr>
          <p:nvPr/>
        </p:nvSpPr>
        <p:spPr bwMode="auto">
          <a:xfrm>
            <a:off x="6205263" y="6046392"/>
            <a:ext cx="34945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EGYPT</a:t>
            </a:r>
            <a:endParaRPr kumimoji="0" lang="en-US" altLang="en-US" sz="2400" b="1" i="0" u="none" strike="noStrike" cap="none" normalizeH="0" baseline="0" smtClean="0">
              <a:ln>
                <a:noFill/>
              </a:ln>
              <a:solidFill>
                <a:schemeClr val="tx1"/>
              </a:solidFill>
              <a:effectLst/>
              <a:latin typeface="+mj-lt"/>
            </a:endParaRPr>
          </a:p>
        </p:txBody>
      </p:sp>
      <p:sp>
        <p:nvSpPr>
          <p:cNvPr id="7172" name="Rectangle 64"/>
          <p:cNvSpPr>
            <a:spLocks noChangeArrowheads="1"/>
          </p:cNvSpPr>
          <p:nvPr/>
        </p:nvSpPr>
        <p:spPr bwMode="auto">
          <a:xfrm>
            <a:off x="4097548" y="4566507"/>
            <a:ext cx="2965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ITALY</a:t>
            </a:r>
            <a:endParaRPr kumimoji="0" lang="en-US" altLang="en-US" sz="2400" b="1" i="0" u="none" strike="noStrike" cap="none" normalizeH="0" baseline="0" smtClean="0">
              <a:ln>
                <a:noFill/>
              </a:ln>
              <a:solidFill>
                <a:schemeClr val="tx1"/>
              </a:solidFill>
              <a:effectLst/>
              <a:latin typeface="+mj-lt"/>
            </a:endParaRPr>
          </a:p>
        </p:txBody>
      </p:sp>
      <p:sp>
        <p:nvSpPr>
          <p:cNvPr id="7177" name="Rectangle 69"/>
          <p:cNvSpPr>
            <a:spLocks noChangeArrowheads="1"/>
          </p:cNvSpPr>
          <p:nvPr/>
        </p:nvSpPr>
        <p:spPr bwMode="auto">
          <a:xfrm>
            <a:off x="5099086" y="4137988"/>
            <a:ext cx="32380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DACIA</a:t>
            </a:r>
            <a:endParaRPr kumimoji="0" lang="en-US" altLang="en-US" sz="2400" b="1" i="0" u="none" strike="noStrike" cap="none" normalizeH="0" baseline="0" dirty="0" smtClean="0">
              <a:ln>
                <a:noFill/>
              </a:ln>
              <a:solidFill>
                <a:schemeClr val="tx1"/>
              </a:solidFill>
              <a:effectLst/>
              <a:latin typeface="+mj-lt"/>
            </a:endParaRPr>
          </a:p>
        </p:txBody>
      </p:sp>
      <p:sp>
        <p:nvSpPr>
          <p:cNvPr id="7179" name="Rectangle 71"/>
          <p:cNvSpPr>
            <a:spLocks noChangeArrowheads="1"/>
          </p:cNvSpPr>
          <p:nvPr/>
        </p:nvSpPr>
        <p:spPr bwMode="auto">
          <a:xfrm>
            <a:off x="5432932" y="3380606"/>
            <a:ext cx="84798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300" normalizeH="0" baseline="0" smtClean="0">
                <a:ln>
                  <a:noFill/>
                </a:ln>
                <a:solidFill>
                  <a:srgbClr val="231F20"/>
                </a:solidFill>
                <a:effectLst/>
                <a:latin typeface="+mj-lt"/>
              </a:rPr>
              <a:t>SARMATIA</a:t>
            </a:r>
            <a:endParaRPr kumimoji="0" lang="en-US" altLang="en-US" sz="2400" b="1" i="0" u="none" strike="noStrike" cap="none" spc="300" normalizeH="0" baseline="0" smtClean="0">
              <a:ln>
                <a:noFill/>
              </a:ln>
              <a:solidFill>
                <a:schemeClr val="tx1"/>
              </a:solidFill>
              <a:effectLst/>
              <a:latin typeface="+mj-lt"/>
            </a:endParaRPr>
          </a:p>
        </p:txBody>
      </p:sp>
      <p:sp>
        <p:nvSpPr>
          <p:cNvPr id="7182" name="Rectangle 74"/>
          <p:cNvSpPr>
            <a:spLocks noChangeArrowheads="1"/>
          </p:cNvSpPr>
          <p:nvPr/>
        </p:nvSpPr>
        <p:spPr bwMode="auto">
          <a:xfrm>
            <a:off x="3105975" y="6136082"/>
            <a:ext cx="83195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300" normalizeH="0" baseline="0" dirty="0" smtClean="0">
                <a:ln>
                  <a:noFill/>
                </a:ln>
                <a:solidFill>
                  <a:srgbClr val="231F20"/>
                </a:solidFill>
                <a:effectLst/>
                <a:latin typeface="+mj-lt"/>
              </a:rPr>
              <a:t>GAETULIA</a:t>
            </a:r>
            <a:endParaRPr kumimoji="0" lang="en-US" altLang="en-US" sz="2400" b="1" i="0" u="none" strike="noStrike" cap="none" spc="300" normalizeH="0" baseline="0" dirty="0" smtClean="0">
              <a:ln>
                <a:noFill/>
              </a:ln>
              <a:solidFill>
                <a:schemeClr val="tx1"/>
              </a:solidFill>
              <a:effectLst/>
              <a:latin typeface="+mj-lt"/>
            </a:endParaRPr>
          </a:p>
        </p:txBody>
      </p:sp>
      <p:sp>
        <p:nvSpPr>
          <p:cNvPr id="7183" name="Rectangle 75"/>
          <p:cNvSpPr>
            <a:spLocks noChangeArrowheads="1"/>
          </p:cNvSpPr>
          <p:nvPr/>
        </p:nvSpPr>
        <p:spPr bwMode="auto">
          <a:xfrm>
            <a:off x="4067651" y="3435416"/>
            <a:ext cx="86562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300" normalizeH="0" baseline="0" dirty="0" smtClean="0">
                <a:ln>
                  <a:noFill/>
                </a:ln>
                <a:solidFill>
                  <a:srgbClr val="231F20"/>
                </a:solidFill>
                <a:effectLst/>
                <a:latin typeface="+mj-lt"/>
              </a:rPr>
              <a:t>GERMANIA</a:t>
            </a:r>
            <a:endParaRPr kumimoji="0" lang="en-US" altLang="en-US" sz="2400" b="1" i="0" u="none" strike="noStrike" cap="none" spc="300" normalizeH="0" baseline="0" dirty="0" smtClean="0">
              <a:ln>
                <a:noFill/>
              </a:ln>
              <a:solidFill>
                <a:schemeClr val="tx1"/>
              </a:solidFill>
              <a:effectLst/>
              <a:latin typeface="+mj-lt"/>
            </a:endParaRPr>
          </a:p>
        </p:txBody>
      </p:sp>
      <p:sp>
        <p:nvSpPr>
          <p:cNvPr id="7184" name="Rectangle 76"/>
          <p:cNvSpPr>
            <a:spLocks noChangeArrowheads="1"/>
          </p:cNvSpPr>
          <p:nvPr/>
        </p:nvSpPr>
        <p:spPr bwMode="auto">
          <a:xfrm>
            <a:off x="6683609" y="4436955"/>
            <a:ext cx="477695"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ARMENIA</a:t>
            </a:r>
            <a:endParaRPr kumimoji="0" lang="en-US" altLang="en-US" sz="2400" b="1" i="0" u="none" strike="noStrike" cap="none" normalizeH="0" baseline="0" smtClean="0">
              <a:ln>
                <a:noFill/>
              </a:ln>
              <a:solidFill>
                <a:schemeClr val="tx1"/>
              </a:solidFill>
              <a:effectLst/>
              <a:latin typeface="+mj-lt"/>
            </a:endParaRPr>
          </a:p>
        </p:txBody>
      </p:sp>
      <p:sp>
        <p:nvSpPr>
          <p:cNvPr id="7185" name="Rectangle 77"/>
          <p:cNvSpPr>
            <a:spLocks noChangeArrowheads="1"/>
          </p:cNvSpPr>
          <p:nvPr/>
        </p:nvSpPr>
        <p:spPr bwMode="auto">
          <a:xfrm>
            <a:off x="6514195" y="5871995"/>
            <a:ext cx="397546"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ARABIA</a:t>
            </a:r>
            <a:endParaRPr kumimoji="0" lang="en-US" altLang="en-US" sz="2400" b="1" i="0" u="none" strike="noStrike" cap="none" normalizeH="0" baseline="0" smtClean="0">
              <a:ln>
                <a:noFill/>
              </a:ln>
              <a:solidFill>
                <a:schemeClr val="tx1"/>
              </a:solidFill>
              <a:effectLst/>
              <a:latin typeface="+mj-lt"/>
            </a:endParaRPr>
          </a:p>
        </p:txBody>
      </p:sp>
      <p:sp>
        <p:nvSpPr>
          <p:cNvPr id="7186" name="Rectangle 78"/>
          <p:cNvSpPr>
            <a:spLocks noChangeArrowheads="1"/>
          </p:cNvSpPr>
          <p:nvPr/>
        </p:nvSpPr>
        <p:spPr bwMode="auto">
          <a:xfrm>
            <a:off x="5079155" y="5209285"/>
            <a:ext cx="73737"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A</a:t>
            </a:r>
            <a:endParaRPr kumimoji="0" lang="en-US" altLang="en-US" sz="2400" b="1" i="0" u="none" strike="noStrike" cap="none" normalizeH="0" baseline="0" smtClean="0">
              <a:ln>
                <a:noFill/>
              </a:ln>
              <a:solidFill>
                <a:schemeClr val="tx1"/>
              </a:solidFill>
              <a:effectLst/>
              <a:latin typeface="+mj-lt"/>
            </a:endParaRPr>
          </a:p>
        </p:txBody>
      </p:sp>
      <p:sp>
        <p:nvSpPr>
          <p:cNvPr id="7187" name="Rectangle 79"/>
          <p:cNvSpPr>
            <a:spLocks noChangeArrowheads="1"/>
          </p:cNvSpPr>
          <p:nvPr/>
        </p:nvSpPr>
        <p:spPr bwMode="auto">
          <a:xfrm>
            <a:off x="5158879" y="5209285"/>
            <a:ext cx="323807"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CHAIA</a:t>
            </a:r>
            <a:endParaRPr kumimoji="0" lang="en-US" altLang="en-US" sz="2400" b="1" i="0" u="none" strike="noStrike" cap="none" normalizeH="0" baseline="0" smtClean="0">
              <a:ln>
                <a:noFill/>
              </a:ln>
              <a:solidFill>
                <a:schemeClr val="tx1"/>
              </a:solidFill>
              <a:effectLst/>
              <a:latin typeface="+mj-lt"/>
            </a:endParaRPr>
          </a:p>
        </p:txBody>
      </p:sp>
      <p:sp>
        <p:nvSpPr>
          <p:cNvPr id="7188" name="Rectangle 80"/>
          <p:cNvSpPr>
            <a:spLocks noChangeArrowheads="1"/>
          </p:cNvSpPr>
          <p:nvPr/>
        </p:nvSpPr>
        <p:spPr bwMode="auto">
          <a:xfrm>
            <a:off x="5114034" y="5926806"/>
            <a:ext cx="609140"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CYRENAICA</a:t>
            </a:r>
            <a:endParaRPr kumimoji="0" lang="en-US" altLang="en-US" sz="2400" b="1" i="0" u="none" strike="noStrike" cap="none" normalizeH="0" baseline="0" smtClean="0">
              <a:ln>
                <a:noFill/>
              </a:ln>
              <a:solidFill>
                <a:schemeClr val="tx1"/>
              </a:solidFill>
              <a:effectLst/>
              <a:latin typeface="+mj-lt"/>
            </a:endParaRPr>
          </a:p>
        </p:txBody>
      </p:sp>
      <p:sp>
        <p:nvSpPr>
          <p:cNvPr id="7189" name="Rectangle 81"/>
          <p:cNvSpPr>
            <a:spLocks noChangeArrowheads="1"/>
          </p:cNvSpPr>
          <p:nvPr/>
        </p:nvSpPr>
        <p:spPr bwMode="auto">
          <a:xfrm>
            <a:off x="3285355" y="5503269"/>
            <a:ext cx="437620"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NUMIDIA</a:t>
            </a:r>
            <a:endParaRPr kumimoji="0" lang="en-US" altLang="en-US" sz="2400" b="1" i="0" u="none" strike="noStrike" cap="none" normalizeH="0" baseline="0" dirty="0" smtClean="0">
              <a:ln>
                <a:noFill/>
              </a:ln>
              <a:solidFill>
                <a:schemeClr val="tx1"/>
              </a:solidFill>
              <a:effectLst/>
              <a:latin typeface="+mj-lt"/>
            </a:endParaRPr>
          </a:p>
        </p:txBody>
      </p:sp>
      <p:sp>
        <p:nvSpPr>
          <p:cNvPr id="7190" name="Rectangle 82"/>
          <p:cNvSpPr>
            <a:spLocks noChangeArrowheads="1"/>
          </p:cNvSpPr>
          <p:nvPr/>
        </p:nvSpPr>
        <p:spPr bwMode="auto">
          <a:xfrm>
            <a:off x="4815068" y="4706025"/>
            <a:ext cx="6315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MACEDONIA</a:t>
            </a:r>
            <a:endParaRPr kumimoji="0" lang="en-US" altLang="en-US" sz="2400" b="1" i="0" u="none" strike="noStrike" cap="none" normalizeH="0" baseline="0" smtClean="0">
              <a:ln>
                <a:noFill/>
              </a:ln>
              <a:solidFill>
                <a:schemeClr val="tx1"/>
              </a:solidFill>
              <a:effectLst/>
              <a:latin typeface="+mj-lt"/>
            </a:endParaRPr>
          </a:p>
        </p:txBody>
      </p:sp>
      <p:sp>
        <p:nvSpPr>
          <p:cNvPr id="7193" name="Rectangle 85"/>
          <p:cNvSpPr>
            <a:spLocks noChangeArrowheads="1"/>
          </p:cNvSpPr>
          <p:nvPr/>
        </p:nvSpPr>
        <p:spPr bwMode="auto">
          <a:xfrm>
            <a:off x="4531049" y="4327334"/>
            <a:ext cx="5578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ILLYRICUM</a:t>
            </a:r>
            <a:endParaRPr kumimoji="0" lang="en-US" altLang="en-US" sz="2400" b="1" i="0" u="none" strike="noStrike" cap="none" normalizeH="0" baseline="0" dirty="0" smtClean="0">
              <a:ln>
                <a:noFill/>
              </a:ln>
              <a:solidFill>
                <a:schemeClr val="tx1"/>
              </a:solidFill>
              <a:effectLst/>
              <a:latin typeface="+mj-lt"/>
            </a:endParaRPr>
          </a:p>
        </p:txBody>
      </p:sp>
      <p:sp>
        <p:nvSpPr>
          <p:cNvPr id="7196" name="Rectangle 88"/>
          <p:cNvSpPr>
            <a:spLocks noChangeArrowheads="1"/>
          </p:cNvSpPr>
          <p:nvPr/>
        </p:nvSpPr>
        <p:spPr bwMode="auto">
          <a:xfrm>
            <a:off x="6065745" y="4835577"/>
            <a:ext cx="62036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CAPADOCIA</a:t>
            </a:r>
            <a:endParaRPr kumimoji="0" lang="en-US" altLang="en-US" sz="2400" b="1" i="0" u="none" strike="noStrike" cap="none" normalizeH="0" baseline="0" dirty="0" smtClean="0">
              <a:ln>
                <a:noFill/>
              </a:ln>
              <a:solidFill>
                <a:schemeClr val="tx1"/>
              </a:solidFill>
              <a:effectLst/>
              <a:latin typeface="+mj-lt"/>
            </a:endParaRPr>
          </a:p>
        </p:txBody>
      </p:sp>
      <p:sp>
        <p:nvSpPr>
          <p:cNvPr id="7199" name="Rectangle 91"/>
          <p:cNvSpPr>
            <a:spLocks noChangeArrowheads="1"/>
          </p:cNvSpPr>
          <p:nvPr/>
        </p:nvSpPr>
        <p:spPr bwMode="auto">
          <a:xfrm>
            <a:off x="6035848" y="5024923"/>
            <a:ext cx="370293"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CILICIA</a:t>
            </a:r>
            <a:endParaRPr kumimoji="0" lang="en-US" altLang="en-US" sz="2400" b="1" i="0" u="none" strike="noStrike" cap="none" normalizeH="0" baseline="0" dirty="0" smtClean="0">
              <a:ln>
                <a:noFill/>
              </a:ln>
              <a:solidFill>
                <a:schemeClr val="tx1"/>
              </a:solidFill>
              <a:effectLst/>
              <a:latin typeface="+mj-lt"/>
            </a:endParaRPr>
          </a:p>
        </p:txBody>
      </p:sp>
      <p:sp>
        <p:nvSpPr>
          <p:cNvPr id="7200" name="Rectangle 92"/>
          <p:cNvSpPr>
            <a:spLocks noChangeArrowheads="1"/>
          </p:cNvSpPr>
          <p:nvPr/>
        </p:nvSpPr>
        <p:spPr bwMode="auto">
          <a:xfrm>
            <a:off x="5756813" y="4825611"/>
            <a:ext cx="245259"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ASIA</a:t>
            </a:r>
            <a:endParaRPr kumimoji="0" lang="en-US" altLang="en-US" sz="2400" b="1" i="0" u="none" strike="noStrike" cap="none" normalizeH="0" baseline="0" dirty="0" smtClean="0">
              <a:ln>
                <a:noFill/>
              </a:ln>
              <a:solidFill>
                <a:schemeClr val="tx1"/>
              </a:solidFill>
              <a:effectLst/>
              <a:latin typeface="+mj-lt"/>
            </a:endParaRPr>
          </a:p>
        </p:txBody>
      </p:sp>
      <p:sp>
        <p:nvSpPr>
          <p:cNvPr id="7201" name="Rectangle 93"/>
          <p:cNvSpPr>
            <a:spLocks noChangeArrowheads="1"/>
          </p:cNvSpPr>
          <p:nvPr/>
        </p:nvSpPr>
        <p:spPr bwMode="auto">
          <a:xfrm>
            <a:off x="6678627" y="5154475"/>
            <a:ext cx="68930"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S</a:t>
            </a:r>
            <a:endParaRPr kumimoji="0" lang="en-US" altLang="en-US" sz="2400" b="1" i="0" u="none" strike="noStrike" cap="none" normalizeH="0" baseline="0" smtClean="0">
              <a:ln>
                <a:noFill/>
              </a:ln>
              <a:solidFill>
                <a:schemeClr val="tx1"/>
              </a:solidFill>
              <a:effectLst/>
              <a:latin typeface="+mj-lt"/>
            </a:endParaRPr>
          </a:p>
        </p:txBody>
      </p:sp>
      <p:sp>
        <p:nvSpPr>
          <p:cNvPr id="7202" name="Rectangle 94"/>
          <p:cNvSpPr>
            <a:spLocks noChangeArrowheads="1"/>
          </p:cNvSpPr>
          <p:nvPr/>
        </p:nvSpPr>
        <p:spPr bwMode="auto">
          <a:xfrm>
            <a:off x="6733437" y="5154475"/>
            <a:ext cx="245259" cy="12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YRIA</a:t>
            </a:r>
            <a:endParaRPr kumimoji="0" lang="en-US" altLang="en-US" sz="2400" b="1" i="0" u="none" strike="noStrike" cap="none" normalizeH="0" baseline="0" smtClean="0">
              <a:ln>
                <a:noFill/>
              </a:ln>
              <a:solidFill>
                <a:schemeClr val="tx1"/>
              </a:solidFill>
              <a:effectLst/>
              <a:latin typeface="+mj-lt"/>
            </a:endParaRPr>
          </a:p>
        </p:txBody>
      </p:sp>
      <p:sp>
        <p:nvSpPr>
          <p:cNvPr id="7203" name="Rectangle 95"/>
          <p:cNvSpPr>
            <a:spLocks noChangeArrowheads="1"/>
          </p:cNvSpPr>
          <p:nvPr/>
        </p:nvSpPr>
        <p:spPr bwMode="auto">
          <a:xfrm>
            <a:off x="5109052" y="4531627"/>
            <a:ext cx="42639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THRACE</a:t>
            </a:r>
            <a:endParaRPr kumimoji="0" lang="en-US" altLang="en-US" sz="2400" b="1" i="0" u="none" strike="noStrike" cap="none" normalizeH="0" baseline="0" dirty="0" smtClean="0">
              <a:ln>
                <a:noFill/>
              </a:ln>
              <a:solidFill>
                <a:schemeClr val="tx1"/>
              </a:solidFill>
              <a:effectLst/>
              <a:latin typeface="+mj-lt"/>
            </a:endParaRPr>
          </a:p>
        </p:txBody>
      </p:sp>
      <p:sp>
        <p:nvSpPr>
          <p:cNvPr id="7206" name="Rectangle 98"/>
          <p:cNvSpPr>
            <a:spLocks noChangeArrowheads="1"/>
          </p:cNvSpPr>
          <p:nvPr/>
        </p:nvSpPr>
        <p:spPr bwMode="auto">
          <a:xfrm>
            <a:off x="5891348" y="4481800"/>
            <a:ext cx="5193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BITHYNIA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Byzantium</a:t>
            </a:r>
            <a:endParaRPr kumimoji="0" lang="en-US" altLang="en-US" sz="2400" b="1" i="0" u="none" strike="noStrike" cap="none" normalizeH="0" baseline="0" dirty="0" smtClean="0">
              <a:ln>
                <a:noFill/>
              </a:ln>
              <a:solidFill>
                <a:schemeClr val="tx1"/>
              </a:solidFill>
              <a:effectLst/>
              <a:latin typeface="+mj-lt"/>
            </a:endParaRPr>
          </a:p>
        </p:txBody>
      </p:sp>
      <p:sp>
        <p:nvSpPr>
          <p:cNvPr id="7207" name="Rectangle 99"/>
          <p:cNvSpPr>
            <a:spLocks noChangeArrowheads="1"/>
          </p:cNvSpPr>
          <p:nvPr/>
        </p:nvSpPr>
        <p:spPr bwMode="auto">
          <a:xfrm>
            <a:off x="2386109" y="4733576"/>
            <a:ext cx="31418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SPAIN</a:t>
            </a:r>
            <a:endParaRPr kumimoji="0" lang="en-US" altLang="en-US" sz="2400" b="1" i="0" u="none" strike="noStrike" cap="none" normalizeH="0" baseline="0" dirty="0" smtClean="0">
              <a:ln>
                <a:noFill/>
              </a:ln>
              <a:solidFill>
                <a:schemeClr val="tx1"/>
              </a:solidFill>
              <a:effectLst/>
              <a:latin typeface="+mj-lt"/>
            </a:endParaRPr>
          </a:p>
        </p:txBody>
      </p:sp>
      <p:sp>
        <p:nvSpPr>
          <p:cNvPr id="7210" name="Rectangle 102"/>
          <p:cNvSpPr>
            <a:spLocks noChangeArrowheads="1"/>
          </p:cNvSpPr>
          <p:nvPr/>
        </p:nvSpPr>
        <p:spPr bwMode="auto">
          <a:xfrm>
            <a:off x="3140854" y="4093143"/>
            <a:ext cx="2901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GAUL</a:t>
            </a:r>
            <a:endParaRPr kumimoji="0" lang="en-US" altLang="en-US" sz="2400" b="1" i="0" u="none" strike="noStrike" cap="none" normalizeH="0" baseline="0" dirty="0" smtClean="0">
              <a:ln>
                <a:noFill/>
              </a:ln>
              <a:solidFill>
                <a:schemeClr val="tx1"/>
              </a:solidFill>
              <a:effectLst/>
              <a:latin typeface="+mj-lt"/>
            </a:endParaRPr>
          </a:p>
        </p:txBody>
      </p:sp>
      <p:sp>
        <p:nvSpPr>
          <p:cNvPr id="7213" name="Rectangle 105"/>
          <p:cNvSpPr>
            <a:spLocks noChangeArrowheads="1"/>
          </p:cNvSpPr>
          <p:nvPr/>
        </p:nvSpPr>
        <p:spPr bwMode="auto">
          <a:xfrm>
            <a:off x="2861819" y="3191260"/>
            <a:ext cx="41517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BRITAIN</a:t>
            </a:r>
            <a:endParaRPr kumimoji="0" lang="en-US" altLang="en-US" sz="2400" b="1" i="0" u="none" strike="noStrike" cap="none" normalizeH="0" baseline="0" dirty="0" smtClean="0">
              <a:ln>
                <a:noFill/>
              </a:ln>
              <a:solidFill>
                <a:schemeClr val="tx1"/>
              </a:solidFill>
              <a:effectLst/>
              <a:latin typeface="+mj-lt"/>
            </a:endParaRPr>
          </a:p>
        </p:txBody>
      </p:sp>
      <p:sp>
        <p:nvSpPr>
          <p:cNvPr id="7216" name="Rectangle 108"/>
          <p:cNvSpPr>
            <a:spLocks noChangeArrowheads="1"/>
          </p:cNvSpPr>
          <p:nvPr/>
        </p:nvSpPr>
        <p:spPr bwMode="auto">
          <a:xfrm>
            <a:off x="4296859" y="4730939"/>
            <a:ext cx="3206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Rome</a:t>
            </a:r>
            <a:endParaRPr kumimoji="0" lang="en-US" altLang="en-US" sz="2400" b="1" i="0" u="none" strike="noStrike" cap="none" normalizeH="0" baseline="0" smtClean="0">
              <a:ln>
                <a:noFill/>
              </a:ln>
              <a:solidFill>
                <a:schemeClr val="tx1"/>
              </a:solidFill>
              <a:effectLst/>
              <a:latin typeface="+mj-lt"/>
            </a:endParaRPr>
          </a:p>
        </p:txBody>
      </p:sp>
      <p:sp>
        <p:nvSpPr>
          <p:cNvPr id="7217" name="Rectangle 109"/>
          <p:cNvSpPr>
            <a:spLocks noChangeArrowheads="1"/>
          </p:cNvSpPr>
          <p:nvPr/>
        </p:nvSpPr>
        <p:spPr bwMode="auto">
          <a:xfrm>
            <a:off x="3175734" y="3425451"/>
            <a:ext cx="5899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Londinium</a:t>
            </a:r>
            <a:endParaRPr kumimoji="0" lang="en-US" altLang="en-US" sz="2400" b="1" i="0" u="none" strike="noStrike" cap="none" normalizeH="0" baseline="0" smtClean="0">
              <a:ln>
                <a:noFill/>
              </a:ln>
              <a:solidFill>
                <a:schemeClr val="tx1"/>
              </a:solidFill>
              <a:effectLst/>
              <a:latin typeface="+mj-lt"/>
            </a:endParaRPr>
          </a:p>
        </p:txBody>
      </p:sp>
      <p:sp>
        <p:nvSpPr>
          <p:cNvPr id="7219" name="Rectangle 111"/>
          <p:cNvSpPr>
            <a:spLocks noChangeArrowheads="1"/>
          </p:cNvSpPr>
          <p:nvPr/>
        </p:nvSpPr>
        <p:spPr bwMode="auto">
          <a:xfrm>
            <a:off x="3380028" y="5274062"/>
            <a:ext cx="50013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Carthage</a:t>
            </a:r>
            <a:endParaRPr kumimoji="0" lang="en-US" altLang="en-US" sz="2400" b="1" i="0" u="none" strike="noStrike" cap="none" normalizeH="0" baseline="0" dirty="0" smtClean="0">
              <a:ln>
                <a:noFill/>
              </a:ln>
              <a:solidFill>
                <a:schemeClr val="tx1"/>
              </a:solidFill>
              <a:effectLst/>
              <a:latin typeface="+mj-lt"/>
            </a:endParaRPr>
          </a:p>
        </p:txBody>
      </p:sp>
      <p:sp>
        <p:nvSpPr>
          <p:cNvPr id="7220" name="Rectangle 112"/>
          <p:cNvSpPr>
            <a:spLocks noChangeArrowheads="1"/>
          </p:cNvSpPr>
          <p:nvPr/>
        </p:nvSpPr>
        <p:spPr bwMode="auto">
          <a:xfrm>
            <a:off x="4575894" y="5343820"/>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Syracuse</a:t>
            </a:r>
            <a:endParaRPr kumimoji="0" lang="en-US" altLang="en-US" sz="2400" b="1" i="0" u="none" strike="noStrike" cap="none" normalizeH="0" baseline="0" smtClean="0">
              <a:ln>
                <a:noFill/>
              </a:ln>
              <a:solidFill>
                <a:schemeClr val="tx1"/>
              </a:solidFill>
              <a:effectLst/>
              <a:latin typeface="+mj-lt"/>
            </a:endParaRPr>
          </a:p>
        </p:txBody>
      </p:sp>
      <p:sp>
        <p:nvSpPr>
          <p:cNvPr id="7223" name="Rectangle 115"/>
          <p:cNvSpPr>
            <a:spLocks noChangeArrowheads="1"/>
          </p:cNvSpPr>
          <p:nvPr/>
        </p:nvSpPr>
        <p:spPr bwMode="auto">
          <a:xfrm>
            <a:off x="5487743" y="5737460"/>
            <a:ext cx="58990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Alexandria</a:t>
            </a:r>
            <a:endParaRPr kumimoji="0" lang="en-US" altLang="en-US" sz="2400" b="1" i="0" u="none" strike="noStrike" cap="none" normalizeH="0" baseline="0" smtClean="0">
              <a:ln>
                <a:noFill/>
              </a:ln>
              <a:solidFill>
                <a:schemeClr val="tx1"/>
              </a:solidFill>
              <a:effectLst/>
              <a:latin typeface="+mj-lt"/>
            </a:endParaRPr>
          </a:p>
        </p:txBody>
      </p:sp>
      <p:sp>
        <p:nvSpPr>
          <p:cNvPr id="7224" name="Rectangle 116"/>
          <p:cNvSpPr>
            <a:spLocks noChangeArrowheads="1"/>
          </p:cNvSpPr>
          <p:nvPr/>
        </p:nvSpPr>
        <p:spPr bwMode="auto">
          <a:xfrm>
            <a:off x="5437915" y="5014957"/>
            <a:ext cx="3911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Athens</a:t>
            </a:r>
            <a:endParaRPr kumimoji="0" lang="en-US" altLang="en-US" sz="2400" b="1" i="0" u="none" strike="noStrike" cap="none" normalizeH="0" baseline="0" smtClean="0">
              <a:ln>
                <a:noFill/>
              </a:ln>
              <a:solidFill>
                <a:schemeClr val="tx1"/>
              </a:solidFill>
              <a:effectLst/>
              <a:latin typeface="+mj-lt"/>
            </a:endParaRPr>
          </a:p>
        </p:txBody>
      </p:sp>
      <p:sp>
        <p:nvSpPr>
          <p:cNvPr id="7226" name="Rectangle 118"/>
          <p:cNvSpPr>
            <a:spLocks noChangeArrowheads="1"/>
          </p:cNvSpPr>
          <p:nvPr/>
        </p:nvSpPr>
        <p:spPr bwMode="auto">
          <a:xfrm>
            <a:off x="5836537" y="2523568"/>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0</a:t>
            </a:r>
            <a:endParaRPr kumimoji="0" lang="en-US" altLang="en-US" sz="2400" b="1" i="0" u="none" strike="noStrike" cap="none" normalizeH="0" baseline="0" smtClean="0">
              <a:ln>
                <a:noFill/>
              </a:ln>
              <a:solidFill>
                <a:schemeClr val="tx1"/>
              </a:solidFill>
              <a:effectLst/>
              <a:latin typeface="+mj-lt"/>
            </a:endParaRPr>
          </a:p>
        </p:txBody>
      </p:sp>
      <p:sp>
        <p:nvSpPr>
          <p:cNvPr id="7227" name="Rectangle 119"/>
          <p:cNvSpPr>
            <a:spLocks noChangeArrowheads="1"/>
          </p:cNvSpPr>
          <p:nvPr/>
        </p:nvSpPr>
        <p:spPr bwMode="auto">
          <a:xfrm>
            <a:off x="6165401" y="2523568"/>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200</a:t>
            </a:r>
            <a:endParaRPr kumimoji="0" lang="en-US" altLang="en-US" sz="2400" b="1" i="0" u="none" strike="noStrike" cap="none" normalizeH="0" baseline="0" smtClean="0">
              <a:ln>
                <a:noFill/>
              </a:ln>
              <a:solidFill>
                <a:schemeClr val="tx1"/>
              </a:solidFill>
              <a:effectLst/>
              <a:latin typeface="+mj-lt"/>
            </a:endParaRPr>
          </a:p>
        </p:txBody>
      </p:sp>
      <p:sp>
        <p:nvSpPr>
          <p:cNvPr id="7228" name="Rectangle 120"/>
          <p:cNvSpPr>
            <a:spLocks noChangeArrowheads="1"/>
          </p:cNvSpPr>
          <p:nvPr/>
        </p:nvSpPr>
        <p:spPr bwMode="auto">
          <a:xfrm>
            <a:off x="5836537" y="2707930"/>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0</a:t>
            </a:r>
            <a:endParaRPr kumimoji="0" lang="en-US" altLang="en-US" sz="2400" b="1" i="0" u="none" strike="noStrike" cap="none" normalizeH="0" baseline="0" smtClean="0">
              <a:ln>
                <a:noFill/>
              </a:ln>
              <a:solidFill>
                <a:schemeClr val="tx1"/>
              </a:solidFill>
              <a:effectLst/>
              <a:latin typeface="+mj-lt"/>
            </a:endParaRPr>
          </a:p>
        </p:txBody>
      </p:sp>
      <p:sp>
        <p:nvSpPr>
          <p:cNvPr id="7229" name="Rectangle 121"/>
          <p:cNvSpPr>
            <a:spLocks noChangeArrowheads="1"/>
          </p:cNvSpPr>
          <p:nvPr/>
        </p:nvSpPr>
        <p:spPr bwMode="auto">
          <a:xfrm>
            <a:off x="6025883" y="270793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200</a:t>
            </a:r>
            <a:endParaRPr kumimoji="0" lang="en-US" altLang="en-US" sz="2400" b="1" i="0" u="none" strike="noStrike" cap="none" normalizeH="0" baseline="0" smtClean="0">
              <a:ln>
                <a:noFill/>
              </a:ln>
              <a:solidFill>
                <a:schemeClr val="tx1"/>
              </a:solidFill>
              <a:effectLst/>
              <a:latin typeface="+mj-lt"/>
            </a:endParaRPr>
          </a:p>
        </p:txBody>
      </p:sp>
      <p:sp>
        <p:nvSpPr>
          <p:cNvPr id="7230" name="Rectangle 122"/>
          <p:cNvSpPr>
            <a:spLocks noChangeArrowheads="1"/>
          </p:cNvSpPr>
          <p:nvPr/>
        </p:nvSpPr>
        <p:spPr bwMode="auto">
          <a:xfrm>
            <a:off x="6519178" y="2523568"/>
            <a:ext cx="4007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400 Miles</a:t>
            </a:r>
            <a:endParaRPr kumimoji="0" lang="en-US" altLang="en-US" sz="2400" b="1" i="0" u="none" strike="noStrike" cap="none" normalizeH="0" baseline="0" smtClean="0">
              <a:ln>
                <a:noFill/>
              </a:ln>
              <a:solidFill>
                <a:schemeClr val="tx1"/>
              </a:solidFill>
              <a:effectLst/>
              <a:latin typeface="+mj-lt"/>
            </a:endParaRPr>
          </a:p>
        </p:txBody>
      </p:sp>
      <p:sp>
        <p:nvSpPr>
          <p:cNvPr id="7231" name="Rectangle 123"/>
          <p:cNvSpPr>
            <a:spLocks noChangeArrowheads="1"/>
          </p:cNvSpPr>
          <p:nvPr/>
        </p:nvSpPr>
        <p:spPr bwMode="auto">
          <a:xfrm>
            <a:off x="6280004" y="2707930"/>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400 Kilometers</a:t>
            </a:r>
            <a:endParaRPr kumimoji="0" lang="en-US" altLang="en-US" sz="2400" b="1" i="0" u="none" strike="noStrike" cap="none" normalizeH="0" baseline="0" dirty="0" smtClean="0">
              <a:ln>
                <a:noFill/>
              </a:ln>
              <a:solidFill>
                <a:schemeClr val="tx1"/>
              </a:solidFill>
              <a:effectLst/>
              <a:latin typeface="+mj-lt"/>
            </a:endParaRPr>
          </a:p>
        </p:txBody>
      </p:sp>
      <p:sp>
        <p:nvSpPr>
          <p:cNvPr id="129" name="Rectangle 102"/>
          <p:cNvSpPr>
            <a:spLocks noChangeArrowheads="1"/>
          </p:cNvSpPr>
          <p:nvPr/>
        </p:nvSpPr>
        <p:spPr bwMode="auto">
          <a:xfrm rot="20783907">
            <a:off x="3662422" y="4208714"/>
            <a:ext cx="587391" cy="2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300" normalizeH="0" baseline="0" dirty="0" smtClean="0">
                <a:ln>
                  <a:noFill/>
                </a:ln>
                <a:solidFill>
                  <a:srgbClr val="231F20"/>
                </a:solidFill>
                <a:effectLst/>
                <a:latin typeface="+mj-lt"/>
              </a:rPr>
              <a:t> ALPS</a:t>
            </a:r>
            <a:endParaRPr kumimoji="0" lang="en-US" altLang="en-US" sz="2400" b="1" i="0" u="none" strike="noStrike" cap="none" spc="300" normalizeH="0" baseline="0" dirty="0" smtClean="0">
              <a:ln>
                <a:noFill/>
              </a:ln>
              <a:solidFill>
                <a:schemeClr val="tx1"/>
              </a:solidFill>
              <a:effectLst/>
              <a:latin typeface="+mj-lt"/>
            </a:endParaRPr>
          </a:p>
        </p:txBody>
      </p:sp>
      <p:sp>
        <p:nvSpPr>
          <p:cNvPr id="130" name="Rectangle 7"/>
          <p:cNvSpPr>
            <a:spLocks noChangeArrowheads="1"/>
          </p:cNvSpPr>
          <p:nvPr/>
        </p:nvSpPr>
        <p:spPr bwMode="auto">
          <a:xfrm rot="20878113">
            <a:off x="5128154" y="4160854"/>
            <a:ext cx="501279" cy="17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   Danube</a:t>
            </a:r>
            <a:endParaRPr kumimoji="0" lang="en-US" altLang="en-US" sz="2400" b="1" i="0" u="none" strike="noStrike" cap="none" normalizeH="0" baseline="0" dirty="0" smtClean="0">
              <a:ln>
                <a:noFill/>
              </a:ln>
              <a:solidFill>
                <a:schemeClr val="tx1"/>
              </a:solidFill>
              <a:effectLst/>
              <a:latin typeface="+mj-lt"/>
            </a:endParaRPr>
          </a:p>
        </p:txBody>
      </p:sp>
      <p:sp>
        <p:nvSpPr>
          <p:cNvPr id="132" name="Rectangle 102"/>
          <p:cNvSpPr>
            <a:spLocks noChangeArrowheads="1"/>
          </p:cNvSpPr>
          <p:nvPr/>
        </p:nvSpPr>
        <p:spPr bwMode="auto">
          <a:xfrm rot="20389574">
            <a:off x="1801797" y="5936066"/>
            <a:ext cx="1275165" cy="23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570793"/>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spc="300" dirty="0" smtClean="0">
                <a:solidFill>
                  <a:srgbClr val="231F20"/>
                </a:solidFill>
                <a:latin typeface="+mj-lt"/>
              </a:rPr>
              <a:t>  ATLAS </a:t>
            </a:r>
            <a:r>
              <a:rPr lang="en-US" altLang="en-US" sz="900" b="1" spc="300" dirty="0">
                <a:solidFill>
                  <a:srgbClr val="231F20"/>
                </a:solidFill>
                <a:latin typeface="+mj-lt"/>
              </a:rPr>
              <a:t>MTS.</a:t>
            </a:r>
            <a:endParaRPr kumimoji="0" lang="en-US" altLang="en-US" sz="2800" b="1" i="0" u="none" strike="noStrike" cap="none" spc="300" normalizeH="0" baseline="0" dirty="0" smtClean="0">
              <a:ln>
                <a:noFill/>
              </a:ln>
              <a:solidFill>
                <a:schemeClr val="tx1"/>
              </a:solidFill>
              <a:effectLst/>
              <a:latin typeface="+mj-lt"/>
            </a:endParaRPr>
          </a:p>
        </p:txBody>
      </p:sp>
      <p:sp>
        <p:nvSpPr>
          <p:cNvPr id="133" name="Rectangle 102"/>
          <p:cNvSpPr>
            <a:spLocks noChangeArrowheads="1"/>
          </p:cNvSpPr>
          <p:nvPr/>
        </p:nvSpPr>
        <p:spPr bwMode="auto">
          <a:xfrm rot="447847">
            <a:off x="6461287" y="3937496"/>
            <a:ext cx="961757" cy="23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570793"/>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231F20"/>
                </a:solidFill>
                <a:latin typeface="+mj-lt"/>
              </a:rPr>
              <a:t>CAUCASUS</a:t>
            </a:r>
            <a:endParaRPr kumimoji="0" lang="en-US" altLang="en-US" sz="2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534779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8.2.1 Evolution of States </a:t>
            </a:r>
            <a:r>
              <a:rPr lang="en-IN" sz="2000" b="0" dirty="0"/>
              <a:t>(5 of 6)</a:t>
            </a:r>
          </a:p>
        </p:txBody>
      </p:sp>
      <p:sp>
        <p:nvSpPr>
          <p:cNvPr id="3" name="Content Placeholder 2"/>
          <p:cNvSpPr>
            <a:spLocks noGrp="1"/>
          </p:cNvSpPr>
          <p:nvPr>
            <p:ph sz="quarter" idx="13"/>
          </p:nvPr>
        </p:nvSpPr>
        <p:spPr>
          <a:xfrm>
            <a:off x="457200" y="1556326"/>
            <a:ext cx="8432800" cy="767773"/>
          </a:xfrm>
        </p:spPr>
        <p:txBody>
          <a:bodyPr/>
          <a:lstStyle/>
          <a:p>
            <a:pPr marL="432" indent="0">
              <a:buNone/>
            </a:pPr>
            <a:r>
              <a:rPr lang="en-US" altLang="en-US" sz="2200" b="1" dirty="0"/>
              <a:t>Figure 8-12: </a:t>
            </a:r>
            <a:r>
              <a:rPr lang="en-US" altLang="en-US" sz="2200" dirty="0"/>
              <a:t>After the fall of the Roman Empire, Europe had many small political units.</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914" y="2216987"/>
            <a:ext cx="5034172" cy="4304582"/>
          </a:xfrm>
          <a:prstGeom prst="rect">
            <a:avLst/>
          </a:prstGeom>
        </p:spPr>
      </p:pic>
      <p:sp>
        <p:nvSpPr>
          <p:cNvPr id="10" name="Rectangle 5"/>
          <p:cNvSpPr>
            <a:spLocks noChangeArrowheads="1"/>
          </p:cNvSpPr>
          <p:nvPr/>
        </p:nvSpPr>
        <p:spPr bwMode="auto">
          <a:xfrm>
            <a:off x="6598068" y="4916514"/>
            <a:ext cx="378728" cy="3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glow>
                    <a:schemeClr val="bg1"/>
                  </a:glow>
                </a:effectLst>
                <a:latin typeface="+mj-lt"/>
              </a:rPr>
              <a:t>Black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glow>
                    <a:schemeClr val="bg1"/>
                  </a:glow>
                </a:effectLst>
                <a:latin typeface="+mj-lt"/>
              </a:rPr>
              <a:t>Sea</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2" name="Rectangle 7"/>
          <p:cNvSpPr>
            <a:spLocks noChangeArrowheads="1"/>
          </p:cNvSpPr>
          <p:nvPr/>
        </p:nvSpPr>
        <p:spPr bwMode="auto">
          <a:xfrm>
            <a:off x="3826871" y="3170737"/>
            <a:ext cx="377045" cy="3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glow>
                    <a:schemeClr val="bg1"/>
                  </a:glow>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glow>
                    <a:schemeClr val="bg1"/>
                  </a:glow>
                </a:effectLst>
                <a:latin typeface="+mj-lt"/>
              </a:rPr>
              <a:t>Sea</a:t>
            </a:r>
            <a:endParaRPr kumimoji="0" lang="en-US" altLang="en-US" sz="1600" b="1" i="0" u="none" strike="noStrike" cap="none" normalizeH="0" baseline="0" dirty="0" smtClean="0">
              <a:ln>
                <a:noFill/>
              </a:ln>
              <a:solidFill>
                <a:schemeClr val="tx1"/>
              </a:solidFill>
              <a:effectLst>
                <a:glow>
                  <a:schemeClr val="bg1"/>
                </a:glow>
              </a:effectLst>
              <a:latin typeface="+mj-lt"/>
            </a:endParaRPr>
          </a:p>
        </p:txBody>
      </p:sp>
      <p:sp>
        <p:nvSpPr>
          <p:cNvPr id="14" name="Rectangle 9"/>
          <p:cNvSpPr>
            <a:spLocks noChangeArrowheads="1"/>
          </p:cNvSpPr>
          <p:nvPr/>
        </p:nvSpPr>
        <p:spPr bwMode="auto">
          <a:xfrm>
            <a:off x="3423468" y="6049570"/>
            <a:ext cx="1259060" cy="16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50" b="1" i="1" dirty="0">
                <a:solidFill>
                  <a:srgbClr val="00ADEE"/>
                </a:solidFill>
                <a:latin typeface="+mj-lt"/>
              </a:rPr>
              <a:t>Mediterranean Sea</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2221593" y="2980704"/>
            <a:ext cx="807952" cy="38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15"/>
          <p:cNvSpPr>
            <a:spLocks noChangeArrowheads="1"/>
          </p:cNvSpPr>
          <p:nvPr/>
        </p:nvSpPr>
        <p:spPr bwMode="auto">
          <a:xfrm>
            <a:off x="3490146" y="4627657"/>
            <a:ext cx="4809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FRANCE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1" name="Rectangle 16"/>
          <p:cNvSpPr>
            <a:spLocks noChangeArrowheads="1"/>
          </p:cNvSpPr>
          <p:nvPr/>
        </p:nvSpPr>
        <p:spPr bwMode="auto">
          <a:xfrm>
            <a:off x="3252245" y="3801559"/>
            <a:ext cx="5706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ENGLAND</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2" name="Rectangle 17"/>
          <p:cNvSpPr>
            <a:spLocks noChangeArrowheads="1"/>
          </p:cNvSpPr>
          <p:nvPr/>
        </p:nvSpPr>
        <p:spPr bwMode="auto">
          <a:xfrm>
            <a:off x="3151754" y="3189073"/>
            <a:ext cx="5690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j-lt"/>
              </a:rPr>
              <a:t>SCOTLAND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6" name="Rectangle 21"/>
          <p:cNvSpPr>
            <a:spLocks noChangeArrowheads="1"/>
          </p:cNvSpPr>
          <p:nvPr/>
        </p:nvSpPr>
        <p:spPr bwMode="auto">
          <a:xfrm>
            <a:off x="2758353" y="5647834"/>
            <a:ext cx="4392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50000"/>
                    </a:schemeClr>
                  </a:glow>
                </a:effectLst>
                <a:latin typeface="+mj-lt"/>
              </a:rPr>
              <a:t>CASTILE</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7" name="Rectangle 22"/>
          <p:cNvSpPr>
            <a:spLocks noChangeArrowheads="1"/>
          </p:cNvSpPr>
          <p:nvPr/>
        </p:nvSpPr>
        <p:spPr bwMode="auto">
          <a:xfrm>
            <a:off x="2126576" y="5742850"/>
            <a:ext cx="5754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50000"/>
                    </a:schemeClr>
                  </a:glow>
                </a:effectLst>
                <a:latin typeface="+mj-lt"/>
              </a:rPr>
              <a:t>PORTUGAL</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8" name="Rectangle 23"/>
          <p:cNvSpPr>
            <a:spLocks noChangeArrowheads="1"/>
          </p:cNvSpPr>
          <p:nvPr/>
        </p:nvSpPr>
        <p:spPr bwMode="auto">
          <a:xfrm>
            <a:off x="3313449" y="5486139"/>
            <a:ext cx="4552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50000"/>
                    </a:schemeClr>
                  </a:glow>
                </a:effectLst>
                <a:latin typeface="+mj-lt"/>
              </a:rPr>
              <a:t>ARAGON</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31" name="Rectangle 26"/>
          <p:cNvSpPr>
            <a:spLocks noChangeArrowheads="1"/>
          </p:cNvSpPr>
          <p:nvPr/>
        </p:nvSpPr>
        <p:spPr bwMode="auto">
          <a:xfrm>
            <a:off x="4330292" y="3435782"/>
            <a:ext cx="5225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j-lt"/>
              </a:rPr>
              <a:t>DENMARK</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2" name="Rectangle 27"/>
          <p:cNvSpPr>
            <a:spLocks noChangeArrowheads="1"/>
          </p:cNvSpPr>
          <p:nvPr/>
        </p:nvSpPr>
        <p:spPr bwMode="auto">
          <a:xfrm>
            <a:off x="2553317" y="6337954"/>
            <a:ext cx="5963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MAGHREB</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35" name="Rectangle 30"/>
          <p:cNvSpPr>
            <a:spLocks noChangeArrowheads="1"/>
          </p:cNvSpPr>
          <p:nvPr/>
        </p:nvSpPr>
        <p:spPr bwMode="auto">
          <a:xfrm>
            <a:off x="3285111" y="6319617"/>
            <a:ext cx="5257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TIMACEN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8" name="Rectangle 33"/>
          <p:cNvSpPr>
            <a:spLocks noChangeArrowheads="1"/>
          </p:cNvSpPr>
          <p:nvPr/>
        </p:nvSpPr>
        <p:spPr bwMode="auto">
          <a:xfrm>
            <a:off x="3988566" y="6314617"/>
            <a:ext cx="4552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231F20"/>
                </a:solidFill>
                <a:effectLst>
                  <a:glow rad="63500">
                    <a:schemeClr val="bg1">
                      <a:alpha val="50000"/>
                    </a:schemeClr>
                  </a:glow>
                </a:effectLst>
                <a:latin typeface="+mj-lt"/>
              </a:rPr>
              <a:t>BOUGIE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0" name="Rectangle 35"/>
          <p:cNvSpPr>
            <a:spLocks noChangeArrowheads="1"/>
          </p:cNvSpPr>
          <p:nvPr/>
        </p:nvSpPr>
        <p:spPr bwMode="auto">
          <a:xfrm>
            <a:off x="5483826" y="5269434"/>
            <a:ext cx="4103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RAŠKA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1" name="Rectangle 36"/>
          <p:cNvSpPr>
            <a:spLocks noChangeArrowheads="1"/>
          </p:cNvSpPr>
          <p:nvPr/>
        </p:nvSpPr>
        <p:spPr bwMode="auto">
          <a:xfrm>
            <a:off x="6482570" y="4375232"/>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NOGAI</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2" name="Rectangle 37"/>
          <p:cNvSpPr>
            <a:spLocks noChangeArrowheads="1"/>
          </p:cNvSpPr>
          <p:nvPr/>
        </p:nvSpPr>
        <p:spPr bwMode="auto">
          <a:xfrm>
            <a:off x="6230622" y="4675998"/>
            <a:ext cx="6155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MOLDAVIA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6" name="Rectangle 41"/>
          <p:cNvSpPr>
            <a:spLocks noChangeArrowheads="1"/>
          </p:cNvSpPr>
          <p:nvPr/>
        </p:nvSpPr>
        <p:spPr bwMode="auto">
          <a:xfrm>
            <a:off x="2740016" y="6081243"/>
            <a:ext cx="5899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GRANADA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9" name="Rectangle 44"/>
          <p:cNvSpPr>
            <a:spLocks noChangeArrowheads="1"/>
          </p:cNvSpPr>
          <p:nvPr/>
        </p:nvSpPr>
        <p:spPr bwMode="auto">
          <a:xfrm>
            <a:off x="5493827" y="3597478"/>
            <a:ext cx="6219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LITHUANIA</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52" name="Rectangle 47"/>
          <p:cNvSpPr>
            <a:spLocks noChangeArrowheads="1"/>
          </p:cNvSpPr>
          <p:nvPr/>
        </p:nvSpPr>
        <p:spPr bwMode="auto">
          <a:xfrm>
            <a:off x="4952067" y="4599318"/>
            <a:ext cx="6668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HABSBURG</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53" name="Rectangle 48"/>
          <p:cNvSpPr>
            <a:spLocks noChangeArrowheads="1"/>
          </p:cNvSpPr>
          <p:nvPr/>
        </p:nvSpPr>
        <p:spPr bwMode="auto">
          <a:xfrm>
            <a:off x="6012251" y="3270754"/>
            <a:ext cx="5578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POLOTSK</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57" name="Rectangle 52"/>
          <p:cNvSpPr>
            <a:spLocks noChangeArrowheads="1"/>
          </p:cNvSpPr>
          <p:nvPr/>
        </p:nvSpPr>
        <p:spPr bwMode="auto">
          <a:xfrm>
            <a:off x="5892230" y="3872525"/>
            <a:ext cx="3526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PINSK</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58" name="Rectangle 53"/>
          <p:cNvSpPr>
            <a:spLocks noChangeArrowheads="1"/>
          </p:cNvSpPr>
          <p:nvPr/>
        </p:nvSpPr>
        <p:spPr bwMode="auto">
          <a:xfrm>
            <a:off x="5023746" y="3864191"/>
            <a:ext cx="5642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231F20"/>
                </a:solidFill>
                <a:effectLst>
                  <a:glow rad="63500">
                    <a:schemeClr val="bg1">
                      <a:alpha val="50000"/>
                    </a:schemeClr>
                  </a:glow>
                </a:effectLst>
                <a:latin typeface="+mj-lt"/>
              </a:rPr>
              <a:t>GREATER</a:t>
            </a:r>
          </a:p>
          <a:p>
            <a:pPr lvl="0" algn="ctr"/>
            <a:r>
              <a:rPr lang="en-US" altLang="en-US" sz="900" b="1" dirty="0">
                <a:solidFill>
                  <a:srgbClr val="231F20"/>
                </a:solidFill>
                <a:effectLst>
                  <a:glow rad="63500">
                    <a:schemeClr val="bg1">
                      <a:alpha val="50000"/>
                    </a:schemeClr>
                  </a:glow>
                </a:effectLst>
                <a:latin typeface="+mj-lt"/>
              </a:rPr>
              <a:t>POLAND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62" name="Rectangle 57"/>
          <p:cNvSpPr>
            <a:spLocks noChangeArrowheads="1"/>
          </p:cNvSpPr>
          <p:nvPr/>
        </p:nvSpPr>
        <p:spPr bwMode="auto">
          <a:xfrm>
            <a:off x="4967113" y="5526147"/>
            <a:ext cx="4680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231F20"/>
                </a:solidFill>
                <a:effectLst>
                  <a:glow rad="63500">
                    <a:schemeClr val="bg1">
                      <a:alpha val="50000"/>
                    </a:schemeClr>
                  </a:glow>
                </a:effectLst>
                <a:latin typeface="+mj-lt"/>
              </a:rPr>
              <a:t>SICILY-</a:t>
            </a:r>
          </a:p>
          <a:p>
            <a:pPr lvl="0" algn="ctr"/>
            <a:r>
              <a:rPr lang="en-US" altLang="en-US" sz="900" b="1" dirty="0">
                <a:solidFill>
                  <a:srgbClr val="231F20"/>
                </a:solidFill>
                <a:effectLst>
                  <a:glow rad="63500">
                    <a:schemeClr val="bg1">
                      <a:alpha val="50000"/>
                    </a:schemeClr>
                  </a:glow>
                </a:effectLst>
                <a:latin typeface="+mj-lt"/>
              </a:rPr>
              <a:t>NAPLES</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196" name="Rectangle 62"/>
          <p:cNvSpPr>
            <a:spLocks noChangeArrowheads="1"/>
          </p:cNvSpPr>
          <p:nvPr/>
        </p:nvSpPr>
        <p:spPr bwMode="auto">
          <a:xfrm>
            <a:off x="3960270" y="5221093"/>
            <a:ext cx="4680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231F20"/>
                </a:solidFill>
                <a:effectLst>
                  <a:glow rad="63500">
                    <a:schemeClr val="bg1">
                      <a:alpha val="50000"/>
                    </a:schemeClr>
                  </a:glow>
                </a:effectLst>
                <a:latin typeface="+mj-lt"/>
              </a:rPr>
              <a:t>SICILY-</a:t>
            </a:r>
          </a:p>
          <a:p>
            <a:pPr lvl="0" algn="ctr"/>
            <a:r>
              <a:rPr lang="en-US" altLang="en-US" sz="900" b="1" dirty="0">
                <a:solidFill>
                  <a:srgbClr val="231F20"/>
                </a:solidFill>
                <a:effectLst>
                  <a:glow rad="63500">
                    <a:schemeClr val="bg1">
                      <a:alpha val="50000"/>
                    </a:schemeClr>
                  </a:glow>
                </a:effectLst>
                <a:latin typeface="+mj-lt"/>
              </a:rPr>
              <a:t>NAPLES</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201" name="Rectangle 67"/>
          <p:cNvSpPr>
            <a:spLocks noChangeArrowheads="1"/>
          </p:cNvSpPr>
          <p:nvPr/>
        </p:nvSpPr>
        <p:spPr bwMode="auto">
          <a:xfrm>
            <a:off x="4738416" y="5249431"/>
            <a:ext cx="4552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231F20"/>
                </a:solidFill>
                <a:effectLst>
                  <a:glow rad="63500">
                    <a:schemeClr val="bg1">
                      <a:alpha val="50000"/>
                    </a:schemeClr>
                  </a:glow>
                </a:effectLst>
                <a:latin typeface="+mj-lt"/>
              </a:rPr>
              <a:t>PAPAL</a:t>
            </a:r>
          </a:p>
          <a:p>
            <a:pPr lvl="0" algn="ctr"/>
            <a:r>
              <a:rPr lang="en-US" altLang="en-US" sz="900" b="1" dirty="0">
                <a:solidFill>
                  <a:srgbClr val="231F20"/>
                </a:solidFill>
                <a:effectLst>
                  <a:glow rad="63500">
                    <a:schemeClr val="bg1">
                      <a:alpha val="50000"/>
                    </a:schemeClr>
                  </a:glow>
                </a:effectLst>
                <a:latin typeface="+mj-lt"/>
              </a:rPr>
              <a:t>STATES</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208" name="Rectangle 74"/>
          <p:cNvSpPr>
            <a:spLocks noChangeArrowheads="1"/>
          </p:cNvSpPr>
          <p:nvPr/>
        </p:nvSpPr>
        <p:spPr bwMode="auto">
          <a:xfrm>
            <a:off x="4248113" y="4039221"/>
            <a:ext cx="51296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231F20"/>
                </a:solidFill>
                <a:effectLst>
                  <a:glow rad="63500">
                    <a:schemeClr val="bg1">
                      <a:alpha val="50000"/>
                    </a:schemeClr>
                  </a:glow>
                </a:effectLst>
                <a:latin typeface="+mj-lt"/>
              </a:rPr>
              <a:t>SMALL</a:t>
            </a:r>
          </a:p>
          <a:p>
            <a:pPr lvl="0" algn="ctr"/>
            <a:r>
              <a:rPr lang="en-US" altLang="en-US" sz="900" b="1" dirty="0">
                <a:solidFill>
                  <a:srgbClr val="231F20"/>
                </a:solidFill>
                <a:effectLst>
                  <a:glow rad="63500">
                    <a:schemeClr val="bg1">
                      <a:alpha val="50000"/>
                    </a:schemeClr>
                  </a:glow>
                </a:effectLst>
                <a:latin typeface="+mj-lt"/>
              </a:rPr>
              <a:t>STATES</a:t>
            </a:r>
          </a:p>
          <a:p>
            <a:pPr lvl="0" algn="ctr"/>
            <a:r>
              <a:rPr lang="en-US" altLang="en-US" sz="900" b="1" dirty="0">
                <a:solidFill>
                  <a:srgbClr val="231F20"/>
                </a:solidFill>
                <a:effectLst>
                  <a:glow rad="63500">
                    <a:schemeClr val="bg1">
                      <a:alpha val="50000"/>
                    </a:schemeClr>
                  </a:glow>
                </a:effectLst>
                <a:latin typeface="+mj-lt"/>
              </a:rPr>
              <a:t>OF HOLY</a:t>
            </a:r>
          </a:p>
          <a:p>
            <a:pPr lvl="0" algn="ctr"/>
            <a:r>
              <a:rPr lang="en-US" altLang="en-US" sz="900" b="1" dirty="0">
                <a:solidFill>
                  <a:srgbClr val="231F20"/>
                </a:solidFill>
                <a:effectLst>
                  <a:glow rad="63500">
                    <a:schemeClr val="bg1">
                      <a:alpha val="50000"/>
                    </a:schemeClr>
                  </a:glow>
                </a:effectLst>
                <a:latin typeface="+mj-lt"/>
              </a:rPr>
              <a:t>ROMAN</a:t>
            </a:r>
          </a:p>
          <a:p>
            <a:pPr lvl="0" algn="ctr"/>
            <a:r>
              <a:rPr lang="en-US" altLang="en-US" sz="900" b="1" dirty="0">
                <a:solidFill>
                  <a:srgbClr val="231F20"/>
                </a:solidFill>
                <a:effectLst>
                  <a:glow rad="63500">
                    <a:schemeClr val="bg1">
                      <a:alpha val="50000"/>
                    </a:schemeClr>
                  </a:glow>
                </a:effectLst>
                <a:latin typeface="+mj-lt"/>
              </a:rPr>
              <a:t>EMPIRE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217" name="Rectangle 83"/>
          <p:cNvSpPr>
            <a:spLocks noChangeArrowheads="1"/>
          </p:cNvSpPr>
          <p:nvPr/>
        </p:nvSpPr>
        <p:spPr bwMode="auto">
          <a:xfrm>
            <a:off x="5106306" y="6166257"/>
            <a:ext cx="6347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231F20"/>
                </a:solidFill>
                <a:effectLst>
                  <a:glow rad="63500">
                    <a:schemeClr val="bg1">
                      <a:alpha val="50000"/>
                    </a:schemeClr>
                  </a:glow>
                </a:effectLst>
                <a:latin typeface="+mj-lt"/>
              </a:rPr>
              <a:t>SICILY-</a:t>
            </a:r>
          </a:p>
          <a:p>
            <a:pPr lvl="0" algn="ctr"/>
            <a:r>
              <a:rPr lang="en-US" altLang="en-US" sz="900" b="1" dirty="0">
                <a:solidFill>
                  <a:srgbClr val="231F20"/>
                </a:solidFill>
                <a:effectLst>
                  <a:glow rad="63500">
                    <a:schemeClr val="bg1">
                      <a:alpha val="50000"/>
                    </a:schemeClr>
                  </a:glow>
                </a:effectLst>
                <a:latin typeface="+mj-lt"/>
              </a:rPr>
              <a:t>TRINACRIA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224" name="Rectangle 90"/>
          <p:cNvSpPr>
            <a:spLocks noChangeArrowheads="1"/>
          </p:cNvSpPr>
          <p:nvPr/>
        </p:nvSpPr>
        <p:spPr bwMode="auto">
          <a:xfrm>
            <a:off x="4826252" y="4305934"/>
            <a:ext cx="54502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BOHEMIA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225" name="Rectangle 91"/>
          <p:cNvSpPr>
            <a:spLocks noChangeArrowheads="1"/>
          </p:cNvSpPr>
          <p:nvPr/>
        </p:nvSpPr>
        <p:spPr bwMode="auto">
          <a:xfrm>
            <a:off x="5308796" y="4827692"/>
            <a:ext cx="5834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HUNGARY</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228" name="Rectangle 94"/>
          <p:cNvSpPr>
            <a:spLocks noChangeArrowheads="1"/>
          </p:cNvSpPr>
          <p:nvPr/>
        </p:nvSpPr>
        <p:spPr bwMode="auto">
          <a:xfrm>
            <a:off x="5973911" y="5502808"/>
            <a:ext cx="4424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ROMAN</a:t>
            </a:r>
            <a:b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b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EMPIRE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230" name="Rectangle 96"/>
          <p:cNvSpPr>
            <a:spLocks noChangeArrowheads="1"/>
          </p:cNvSpPr>
          <p:nvPr/>
        </p:nvSpPr>
        <p:spPr bwMode="auto">
          <a:xfrm>
            <a:off x="4753699" y="3155734"/>
            <a:ext cx="4504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j-lt"/>
              </a:rPr>
              <a:t>SWEDEN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231" name="Rectangle 97"/>
          <p:cNvSpPr>
            <a:spLocks noChangeArrowheads="1"/>
          </p:cNvSpPr>
          <p:nvPr/>
        </p:nvSpPr>
        <p:spPr bwMode="auto">
          <a:xfrm>
            <a:off x="4225274" y="2865683"/>
            <a:ext cx="4664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50000"/>
                    </a:schemeClr>
                  </a:glow>
                </a:effectLst>
                <a:latin typeface="+mj-lt"/>
              </a:rPr>
              <a:t>NORWAY</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8235" name="Rectangle 101"/>
          <p:cNvSpPr>
            <a:spLocks noChangeArrowheads="1"/>
          </p:cNvSpPr>
          <p:nvPr/>
        </p:nvSpPr>
        <p:spPr bwMode="auto">
          <a:xfrm>
            <a:off x="6395651" y="3450786"/>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WESTERN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KIPCHAK</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237" name="Rectangle 103"/>
          <p:cNvSpPr>
            <a:spLocks noChangeArrowheads="1"/>
          </p:cNvSpPr>
          <p:nvPr/>
        </p:nvSpPr>
        <p:spPr bwMode="auto">
          <a:xfrm>
            <a:off x="5612099" y="4182579"/>
            <a:ext cx="5963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231F20"/>
                </a:solidFill>
                <a:effectLst>
                  <a:glow rad="63500">
                    <a:schemeClr val="bg1">
                      <a:alpha val="50000"/>
                    </a:schemeClr>
                  </a:glow>
                </a:effectLst>
                <a:latin typeface="+mj-lt"/>
              </a:rPr>
              <a:t>GALICIA–</a:t>
            </a:r>
          </a:p>
          <a:p>
            <a:pPr lvl="0" algn="ctr"/>
            <a:r>
              <a:rPr lang="en-US" altLang="en-US" sz="900" b="1" dirty="0">
                <a:solidFill>
                  <a:srgbClr val="231F20"/>
                </a:solidFill>
                <a:effectLst>
                  <a:glow rad="63500">
                    <a:schemeClr val="bg1">
                      <a:alpha val="50000"/>
                    </a:schemeClr>
                  </a:glow>
                </a:effectLst>
                <a:latin typeface="+mj-lt"/>
              </a:rPr>
              <a:t>VOLHYNIA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8240" name="Rectangle 106"/>
          <p:cNvSpPr>
            <a:spLocks noChangeArrowheads="1"/>
          </p:cNvSpPr>
          <p:nvPr/>
        </p:nvSpPr>
        <p:spPr bwMode="auto">
          <a:xfrm>
            <a:off x="2169917" y="2320589"/>
            <a:ext cx="45448" cy="9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8241" name="Rectangle 107"/>
          <p:cNvSpPr>
            <a:spLocks noChangeArrowheads="1"/>
          </p:cNvSpPr>
          <p:nvPr/>
        </p:nvSpPr>
        <p:spPr bwMode="auto">
          <a:xfrm>
            <a:off x="2658335" y="2320589"/>
            <a:ext cx="136343" cy="9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8242" name="Rectangle 108"/>
          <p:cNvSpPr>
            <a:spLocks noChangeArrowheads="1"/>
          </p:cNvSpPr>
          <p:nvPr/>
        </p:nvSpPr>
        <p:spPr bwMode="auto">
          <a:xfrm>
            <a:off x="2169917" y="2497287"/>
            <a:ext cx="45448" cy="9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8243" name="Rectangle 109"/>
          <p:cNvSpPr>
            <a:spLocks noChangeArrowheads="1"/>
          </p:cNvSpPr>
          <p:nvPr/>
        </p:nvSpPr>
        <p:spPr bwMode="auto">
          <a:xfrm>
            <a:off x="2454967" y="2492285"/>
            <a:ext cx="136343" cy="9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8244" name="Rectangle 110"/>
          <p:cNvSpPr>
            <a:spLocks noChangeArrowheads="1"/>
          </p:cNvSpPr>
          <p:nvPr/>
        </p:nvSpPr>
        <p:spPr bwMode="auto">
          <a:xfrm>
            <a:off x="3161756" y="2320589"/>
            <a:ext cx="360213" cy="9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 Miles</a:t>
            </a:r>
            <a:endParaRPr kumimoji="0" lang="en-US" altLang="en-US" sz="1600" b="1" i="0" u="none" strike="noStrike" cap="none" normalizeH="0" baseline="0" smtClean="0">
              <a:ln>
                <a:noFill/>
              </a:ln>
              <a:solidFill>
                <a:schemeClr val="tx1"/>
              </a:solidFill>
              <a:effectLst/>
              <a:latin typeface="+mj-lt"/>
            </a:endParaRPr>
          </a:p>
        </p:txBody>
      </p:sp>
      <p:sp>
        <p:nvSpPr>
          <p:cNvPr id="8245" name="Rectangle 111"/>
          <p:cNvSpPr>
            <a:spLocks noChangeArrowheads="1"/>
          </p:cNvSpPr>
          <p:nvPr/>
        </p:nvSpPr>
        <p:spPr bwMode="auto">
          <a:xfrm>
            <a:off x="2786690" y="2492285"/>
            <a:ext cx="577351" cy="9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 Kilometers</a:t>
            </a:r>
            <a:endParaRPr kumimoji="0" lang="en-US" altLang="en-US" sz="1600" b="1" i="0" u="none" strike="noStrike" cap="none" normalizeH="0" baseline="0" smtClean="0">
              <a:ln>
                <a:noFill/>
              </a:ln>
              <a:solidFill>
                <a:schemeClr val="tx1"/>
              </a:solidFill>
              <a:effectLst/>
              <a:latin typeface="+mj-lt"/>
            </a:endParaRPr>
          </a:p>
        </p:txBody>
      </p:sp>
      <p:sp>
        <p:nvSpPr>
          <p:cNvPr id="8246" name="Rectangle 112"/>
          <p:cNvSpPr>
            <a:spLocks noChangeArrowheads="1"/>
          </p:cNvSpPr>
          <p:nvPr/>
        </p:nvSpPr>
        <p:spPr bwMode="auto">
          <a:xfrm>
            <a:off x="6007250" y="2313921"/>
            <a:ext cx="996475" cy="2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Extent of  Roman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Empire, 100C.E.</a:t>
            </a:r>
            <a:endParaRPr kumimoji="0" lang="en-US" altLang="en-US" sz="1200" b="1" i="0" u="none" strike="noStrike" cap="none" normalizeH="0" baseline="0" dirty="0" smtClean="0">
              <a:ln>
                <a:noFill/>
              </a:ln>
              <a:solidFill>
                <a:schemeClr val="tx1"/>
              </a:solidFill>
              <a:effectLst/>
              <a:latin typeface="+mj-lt"/>
            </a:endParaRPr>
          </a:p>
        </p:txBody>
      </p:sp>
      <p:sp>
        <p:nvSpPr>
          <p:cNvPr id="8249" name="Rectangle 115"/>
          <p:cNvSpPr>
            <a:spLocks noChangeArrowheads="1"/>
          </p:cNvSpPr>
          <p:nvPr/>
        </p:nvSpPr>
        <p:spPr bwMode="auto">
          <a:xfrm>
            <a:off x="3786625" y="2285584"/>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1300</a:t>
            </a:r>
            <a:endParaRPr kumimoji="0" lang="en-US" altLang="en-US" sz="1600" b="1" i="0" u="none" strike="noStrike" cap="none" normalizeH="0" baseline="0" dirty="0" smtClean="0">
              <a:ln>
                <a:noFill/>
              </a:ln>
              <a:solidFill>
                <a:schemeClr val="tx1"/>
              </a:solidFill>
              <a:effectLst/>
              <a:latin typeface="+mj-lt"/>
            </a:endParaRPr>
          </a:p>
        </p:txBody>
      </p:sp>
      <p:sp>
        <p:nvSpPr>
          <p:cNvPr id="122" name="Rectangle 33"/>
          <p:cNvSpPr>
            <a:spLocks noChangeArrowheads="1"/>
          </p:cNvSpPr>
          <p:nvPr/>
        </p:nvSpPr>
        <p:spPr bwMode="auto">
          <a:xfrm>
            <a:off x="4536317" y="6314617"/>
            <a:ext cx="3462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231F20"/>
                </a:solidFill>
                <a:effectLst>
                  <a:glow rad="63500">
                    <a:schemeClr val="bg1">
                      <a:alpha val="50000"/>
                    </a:schemeClr>
                  </a:glow>
                </a:effectLst>
                <a:latin typeface="+mj-lt"/>
              </a:rPr>
              <a:t>TUNIS</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23" name="Rectangle 112"/>
          <p:cNvSpPr>
            <a:spLocks noChangeArrowheads="1"/>
          </p:cNvSpPr>
          <p:nvPr/>
        </p:nvSpPr>
        <p:spPr bwMode="auto">
          <a:xfrm>
            <a:off x="2322831" y="4896988"/>
            <a:ext cx="8752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231F20"/>
                </a:solidFill>
                <a:effectLst>
                  <a:glow rad="63500">
                    <a:schemeClr val="bg1">
                      <a:alpha val="50000"/>
                    </a:schemeClr>
                  </a:glow>
                </a:effectLst>
                <a:latin typeface="+mj-lt"/>
              </a:rPr>
              <a:t>N</a:t>
            </a:r>
            <a:endParaRPr kumimoji="0" lang="en-US" altLang="en-US" sz="1200" b="1" i="1" u="none" strike="noStrike" cap="none" normalizeH="0" baseline="0" dirty="0" smtClean="0">
              <a:ln>
                <a:noFill/>
              </a:ln>
              <a:solidFill>
                <a:schemeClr val="tx1"/>
              </a:solidFill>
              <a:effectLst>
                <a:glow rad="63500">
                  <a:schemeClr val="bg1">
                    <a:alpha val="50000"/>
                  </a:schemeClr>
                </a:glow>
              </a:effectLst>
              <a:latin typeface="+mj-lt"/>
            </a:endParaRPr>
          </a:p>
        </p:txBody>
      </p:sp>
    </p:spTree>
    <p:extLst>
      <p:ext uri="{BB962C8B-B14F-4D97-AF65-F5344CB8AC3E}">
        <p14:creationId xmlns:p14="http://schemas.microsoft.com/office/powerpoint/2010/main" val="4965283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8.2.1 Evolution of States </a:t>
            </a:r>
            <a:r>
              <a:rPr lang="en-IN" sz="2000" b="0" dirty="0"/>
              <a:t>(6 of 6)</a:t>
            </a:r>
          </a:p>
        </p:txBody>
      </p:sp>
      <p:sp>
        <p:nvSpPr>
          <p:cNvPr id="3" name="Content Placeholder 2"/>
          <p:cNvSpPr>
            <a:spLocks noGrp="1"/>
          </p:cNvSpPr>
          <p:nvPr>
            <p:ph sz="quarter" idx="13"/>
          </p:nvPr>
        </p:nvSpPr>
        <p:spPr>
          <a:xfrm>
            <a:off x="457200" y="1556326"/>
            <a:ext cx="8229600" cy="793174"/>
          </a:xfrm>
        </p:spPr>
        <p:txBody>
          <a:bodyPr/>
          <a:lstStyle/>
          <a:p>
            <a:pPr marL="432" indent="0">
              <a:buNone/>
            </a:pPr>
            <a:r>
              <a:rPr lang="en-US" altLang="en-US" sz="2200" b="1" dirty="0"/>
              <a:t>Figure 8-13: </a:t>
            </a:r>
            <a:r>
              <a:rPr lang="en-US" altLang="en-US" sz="2200" dirty="0"/>
              <a:t>Smaller political units became part of larger empires by 1800.</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905" y="2228778"/>
            <a:ext cx="5158253" cy="4335924"/>
          </a:xfrm>
          <a:prstGeom prst="rect">
            <a:avLst/>
          </a:prstGeom>
        </p:spPr>
      </p:pic>
      <p:sp>
        <p:nvSpPr>
          <p:cNvPr id="9" name="Rectangle 5"/>
          <p:cNvSpPr>
            <a:spLocks noChangeArrowheads="1"/>
          </p:cNvSpPr>
          <p:nvPr/>
        </p:nvSpPr>
        <p:spPr bwMode="auto">
          <a:xfrm>
            <a:off x="2255160" y="2942406"/>
            <a:ext cx="76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a:off x="3394274" y="6133890"/>
            <a:ext cx="1292365" cy="1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smtClean="0">
                <a:ln>
                  <a:noFill/>
                </a:ln>
                <a:solidFill>
                  <a:srgbClr val="00ADEE"/>
                </a:solidFill>
                <a:effectLst/>
                <a:latin typeface="+mj-lt"/>
              </a:rPr>
              <a:t>Mediterranean Sea</a:t>
            </a:r>
            <a:endParaRPr kumimoji="0" lang="en-US" altLang="en-US" sz="1600" b="1" i="0" u="none" strike="noStrike" cap="none" normalizeH="0" baseline="0" smtClean="0">
              <a:ln>
                <a:noFill/>
              </a:ln>
              <a:solidFill>
                <a:schemeClr val="tx1"/>
              </a:solidFill>
              <a:effectLst/>
              <a:latin typeface="+mj-lt"/>
            </a:endParaRPr>
          </a:p>
        </p:txBody>
      </p:sp>
      <p:sp>
        <p:nvSpPr>
          <p:cNvPr id="12" name="Rectangle 8"/>
          <p:cNvSpPr>
            <a:spLocks noChangeArrowheads="1"/>
          </p:cNvSpPr>
          <p:nvPr/>
        </p:nvSpPr>
        <p:spPr bwMode="auto">
          <a:xfrm>
            <a:off x="3777253" y="3179721"/>
            <a:ext cx="3767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21" name="Rectangle 17"/>
          <p:cNvSpPr>
            <a:spLocks noChangeArrowheads="1"/>
          </p:cNvSpPr>
          <p:nvPr/>
        </p:nvSpPr>
        <p:spPr bwMode="auto">
          <a:xfrm>
            <a:off x="2250250" y="5001322"/>
            <a:ext cx="89242" cy="14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231F20"/>
                </a:solidFill>
                <a:effectLst/>
                <a:latin typeface="+mj-lt"/>
              </a:rPr>
              <a:t>N</a:t>
            </a:r>
            <a:endParaRPr kumimoji="0" lang="en-US" altLang="en-US" sz="1600" b="1" i="1" u="none" strike="noStrike" cap="none" normalizeH="0" baseline="0" dirty="0" smtClean="0">
              <a:ln>
                <a:noFill/>
              </a:ln>
              <a:solidFill>
                <a:schemeClr val="tx1"/>
              </a:solidFill>
              <a:effectLst/>
              <a:latin typeface="+mj-lt"/>
            </a:endParaRPr>
          </a:p>
        </p:txBody>
      </p:sp>
      <p:sp>
        <p:nvSpPr>
          <p:cNvPr id="54" name="Rectangle 50"/>
          <p:cNvSpPr>
            <a:spLocks noChangeArrowheads="1"/>
          </p:cNvSpPr>
          <p:nvPr/>
        </p:nvSpPr>
        <p:spPr bwMode="auto">
          <a:xfrm>
            <a:off x="5953401" y="2338331"/>
            <a:ext cx="10788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latin typeface="+mj-lt"/>
              </a:rPr>
              <a:t>German-speaking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latin typeface="+mj-lt"/>
              </a:rPr>
              <a:t>area in 1914</a:t>
            </a:r>
            <a:endParaRPr kumimoji="0" lang="en-US" altLang="en-US" sz="1200" b="1" i="0" u="none" strike="noStrike" cap="none" normalizeH="0" baseline="0" dirty="0" smtClean="0">
              <a:ln>
                <a:noFill/>
              </a:ln>
              <a:solidFill>
                <a:schemeClr val="tx1"/>
              </a:solidFill>
              <a:effectLst/>
              <a:latin typeface="+mj-lt"/>
            </a:endParaRPr>
          </a:p>
        </p:txBody>
      </p:sp>
      <p:sp>
        <p:nvSpPr>
          <p:cNvPr id="56" name="Rectangle 52"/>
          <p:cNvSpPr>
            <a:spLocks noChangeArrowheads="1"/>
          </p:cNvSpPr>
          <p:nvPr/>
        </p:nvSpPr>
        <p:spPr bwMode="auto">
          <a:xfrm>
            <a:off x="2119317" y="2351425"/>
            <a:ext cx="44622" cy="9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7" name="Rectangle 53"/>
          <p:cNvSpPr>
            <a:spLocks noChangeArrowheads="1"/>
          </p:cNvSpPr>
          <p:nvPr/>
        </p:nvSpPr>
        <p:spPr bwMode="auto">
          <a:xfrm>
            <a:off x="2620134" y="2351425"/>
            <a:ext cx="133865" cy="9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58" name="Rectangle 54"/>
          <p:cNvSpPr>
            <a:spLocks noChangeArrowheads="1"/>
          </p:cNvSpPr>
          <p:nvPr/>
        </p:nvSpPr>
        <p:spPr bwMode="auto">
          <a:xfrm>
            <a:off x="2119317" y="2531457"/>
            <a:ext cx="44622" cy="9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9" name="Rectangle 55"/>
          <p:cNvSpPr>
            <a:spLocks noChangeArrowheads="1"/>
          </p:cNvSpPr>
          <p:nvPr/>
        </p:nvSpPr>
        <p:spPr bwMode="auto">
          <a:xfrm>
            <a:off x="2410642" y="2531457"/>
            <a:ext cx="133865" cy="9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60" name="Rectangle 56"/>
          <p:cNvSpPr>
            <a:spLocks noChangeArrowheads="1"/>
          </p:cNvSpPr>
          <p:nvPr/>
        </p:nvSpPr>
        <p:spPr bwMode="auto">
          <a:xfrm>
            <a:off x="3135682" y="2351425"/>
            <a:ext cx="353666" cy="9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 Miles</a:t>
            </a:r>
            <a:endParaRPr kumimoji="0" lang="en-US" altLang="en-US" sz="1600" b="1" i="0" u="none" strike="noStrike" cap="none" normalizeH="0" baseline="0" smtClean="0">
              <a:ln>
                <a:noFill/>
              </a:ln>
              <a:solidFill>
                <a:schemeClr val="tx1"/>
              </a:solidFill>
              <a:effectLst/>
              <a:latin typeface="+mj-lt"/>
            </a:endParaRPr>
          </a:p>
        </p:txBody>
      </p:sp>
      <p:sp>
        <p:nvSpPr>
          <p:cNvPr id="61" name="Rectangle 57"/>
          <p:cNvSpPr>
            <a:spLocks noChangeArrowheads="1"/>
          </p:cNvSpPr>
          <p:nvPr/>
        </p:nvSpPr>
        <p:spPr bwMode="auto">
          <a:xfrm>
            <a:off x="2751067" y="2531457"/>
            <a:ext cx="566857" cy="9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 Kilometers</a:t>
            </a:r>
            <a:endParaRPr kumimoji="0" lang="en-US" altLang="en-US" sz="1600" b="1" i="0" u="none" strike="noStrike" cap="none" normalizeH="0" baseline="0" smtClean="0">
              <a:ln>
                <a:noFill/>
              </a:ln>
              <a:solidFill>
                <a:schemeClr val="tx1"/>
              </a:solidFill>
              <a:effectLst/>
              <a:latin typeface="+mj-lt"/>
            </a:endParaRPr>
          </a:p>
        </p:txBody>
      </p:sp>
      <p:sp>
        <p:nvSpPr>
          <p:cNvPr id="62" name="Rectangle 58"/>
          <p:cNvSpPr>
            <a:spLocks noChangeArrowheads="1"/>
          </p:cNvSpPr>
          <p:nvPr/>
        </p:nvSpPr>
        <p:spPr bwMode="auto">
          <a:xfrm>
            <a:off x="3787403" y="2323994"/>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1800</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10"/>
          <p:cNvSpPr>
            <a:spLocks noChangeArrowheads="1"/>
          </p:cNvSpPr>
          <p:nvPr/>
        </p:nvSpPr>
        <p:spPr bwMode="auto">
          <a:xfrm>
            <a:off x="6639768" y="4888392"/>
            <a:ext cx="4392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glow rad="63500">
                    <a:schemeClr val="bg1">
                      <a:alpha val="50000"/>
                    </a:schemeClr>
                  </a:glow>
                </a:effectLst>
                <a:latin typeface="Arial Black" panose="020B0A04020102020204" pitchFamily="34" charset="0"/>
              </a:rPr>
              <a:t>Black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glow rad="63500">
                    <a:schemeClr val="bg1">
                      <a:alpha val="50000"/>
                    </a:schemeClr>
                  </a:glow>
                </a:effectLst>
                <a:latin typeface="Arial Black" panose="020B0A04020102020204" pitchFamily="34" charset="0"/>
              </a:rPr>
              <a:t>Sea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16" name="Rectangle 12"/>
          <p:cNvSpPr>
            <a:spLocks noChangeArrowheads="1"/>
          </p:cNvSpPr>
          <p:nvPr/>
        </p:nvSpPr>
        <p:spPr bwMode="auto">
          <a:xfrm>
            <a:off x="2760887" y="5706722"/>
            <a:ext cx="4328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SPAIN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7" name="Rectangle 13"/>
          <p:cNvSpPr>
            <a:spLocks noChangeArrowheads="1"/>
          </p:cNvSpPr>
          <p:nvPr/>
        </p:nvSpPr>
        <p:spPr bwMode="auto">
          <a:xfrm>
            <a:off x="3650170" y="5682172"/>
            <a:ext cx="5578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SARDINIA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8" name="Rectangle 14"/>
          <p:cNvSpPr>
            <a:spLocks noChangeArrowheads="1"/>
          </p:cNvSpPr>
          <p:nvPr/>
        </p:nvSpPr>
        <p:spPr bwMode="auto">
          <a:xfrm>
            <a:off x="3548871" y="5016186"/>
            <a:ext cx="5706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HELVETIA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9" name="Rectangle 15"/>
          <p:cNvSpPr>
            <a:spLocks noChangeArrowheads="1"/>
          </p:cNvSpPr>
          <p:nvPr/>
        </p:nvSpPr>
        <p:spPr bwMode="auto">
          <a:xfrm>
            <a:off x="5029296" y="6192810"/>
            <a:ext cx="37189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SICILY</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0" name="Rectangle 16"/>
          <p:cNvSpPr>
            <a:spLocks noChangeArrowheads="1"/>
          </p:cNvSpPr>
          <p:nvPr/>
        </p:nvSpPr>
        <p:spPr bwMode="auto">
          <a:xfrm>
            <a:off x="2040757" y="5793465"/>
            <a:ext cx="6476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PORTUGAL</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22" name="Rectangle 18"/>
          <p:cNvSpPr>
            <a:spLocks noChangeArrowheads="1"/>
          </p:cNvSpPr>
          <p:nvPr/>
        </p:nvSpPr>
        <p:spPr bwMode="auto">
          <a:xfrm>
            <a:off x="3476107" y="4557787"/>
            <a:ext cx="5915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FRENCH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EMPIRE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 name="Rectangle 20"/>
          <p:cNvSpPr>
            <a:spLocks noChangeArrowheads="1"/>
          </p:cNvSpPr>
          <p:nvPr/>
        </p:nvSpPr>
        <p:spPr bwMode="auto">
          <a:xfrm>
            <a:off x="4980196" y="5642892"/>
            <a:ext cx="4680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NAPLES</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5" name="Rectangle 21"/>
          <p:cNvSpPr>
            <a:spLocks noChangeArrowheads="1"/>
          </p:cNvSpPr>
          <p:nvPr/>
        </p:nvSpPr>
        <p:spPr bwMode="auto">
          <a:xfrm>
            <a:off x="2519457" y="3603616"/>
            <a:ext cx="118622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231F20"/>
                </a:solidFill>
                <a:effectLst>
                  <a:glow rad="63500">
                    <a:schemeClr val="bg1">
                      <a:alpha val="50000"/>
                    </a:schemeClr>
                  </a:glow>
                </a:effectLst>
                <a:latin typeface="+mj-lt"/>
              </a:rPr>
              <a:t>KINGDOM OF</a:t>
            </a:r>
          </a:p>
          <a:p>
            <a:pPr lvl="0" algn="ctr"/>
            <a:r>
              <a:rPr lang="en-US" altLang="en-US" sz="900" b="1" dirty="0">
                <a:solidFill>
                  <a:srgbClr val="231F20"/>
                </a:solidFill>
                <a:effectLst>
                  <a:glow rad="63500">
                    <a:schemeClr val="bg1">
                      <a:alpha val="50000"/>
                    </a:schemeClr>
                  </a:glow>
                </a:effectLst>
                <a:latin typeface="+mj-lt"/>
              </a:rPr>
              <a:t>GREAT BRITAIN AND</a:t>
            </a:r>
          </a:p>
          <a:p>
            <a:pPr lvl="0" algn="ctr"/>
            <a:r>
              <a:rPr lang="en-US" altLang="en-US" sz="900" b="1" dirty="0">
                <a:solidFill>
                  <a:srgbClr val="231F20"/>
                </a:solidFill>
                <a:effectLst>
                  <a:glow rad="63500">
                    <a:schemeClr val="bg1">
                      <a:alpha val="50000"/>
                    </a:schemeClr>
                  </a:glow>
                </a:effectLst>
                <a:latin typeface="+mj-lt"/>
              </a:rPr>
              <a:t>IRELAND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8" name="Rectangle 24"/>
          <p:cNvSpPr>
            <a:spLocks noChangeArrowheads="1"/>
          </p:cNvSpPr>
          <p:nvPr/>
        </p:nvSpPr>
        <p:spPr bwMode="auto">
          <a:xfrm>
            <a:off x="5661046" y="5657622"/>
            <a:ext cx="12936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OTTOMAN EMPIRE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9" name="Rectangle 25"/>
          <p:cNvSpPr>
            <a:spLocks noChangeArrowheads="1"/>
          </p:cNvSpPr>
          <p:nvPr/>
        </p:nvSpPr>
        <p:spPr bwMode="auto">
          <a:xfrm>
            <a:off x="5289472" y="4688720"/>
            <a:ext cx="6299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AUSTRIA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0" name="Rectangle 26"/>
          <p:cNvSpPr>
            <a:spLocks noChangeArrowheads="1"/>
          </p:cNvSpPr>
          <p:nvPr/>
        </p:nvSpPr>
        <p:spPr bwMode="auto">
          <a:xfrm>
            <a:off x="4931096" y="3891668"/>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PRUSSIA</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31" name="Rectangle 27"/>
          <p:cNvSpPr>
            <a:spLocks noChangeArrowheads="1"/>
          </p:cNvSpPr>
          <p:nvPr/>
        </p:nvSpPr>
        <p:spPr bwMode="auto">
          <a:xfrm>
            <a:off x="6148154" y="3384303"/>
            <a:ext cx="6379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RUSSIAN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EMPIRE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33" name="Rectangle 29"/>
          <p:cNvSpPr>
            <a:spLocks noChangeArrowheads="1"/>
          </p:cNvSpPr>
          <p:nvPr/>
        </p:nvSpPr>
        <p:spPr bwMode="auto">
          <a:xfrm>
            <a:off x="4639771" y="3189541"/>
            <a:ext cx="5065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SWEDEN</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34" name="Rectangle 30"/>
          <p:cNvSpPr>
            <a:spLocks noChangeArrowheads="1"/>
          </p:cNvSpPr>
          <p:nvPr/>
        </p:nvSpPr>
        <p:spPr bwMode="auto">
          <a:xfrm>
            <a:off x="4335289" y="4056970"/>
            <a:ext cx="44242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dirty="0">
                <a:solidFill>
                  <a:srgbClr val="231F20"/>
                </a:solidFill>
                <a:effectLst>
                  <a:glow rad="63500">
                    <a:schemeClr val="bg1">
                      <a:alpha val="50000"/>
                    </a:schemeClr>
                  </a:glow>
                </a:effectLst>
                <a:latin typeface="+mj-lt"/>
              </a:rPr>
              <a:t>HOLY</a:t>
            </a:r>
          </a:p>
          <a:p>
            <a:pPr lvl="0" algn="ctr"/>
            <a:r>
              <a:rPr lang="en-US" altLang="en-US" sz="900" b="1" dirty="0">
                <a:solidFill>
                  <a:srgbClr val="231F20"/>
                </a:solidFill>
                <a:effectLst>
                  <a:glow rad="63500">
                    <a:schemeClr val="bg1">
                      <a:alpha val="50000"/>
                    </a:schemeClr>
                  </a:glow>
                </a:effectLst>
                <a:latin typeface="+mj-lt"/>
              </a:rPr>
              <a:t>ROMAN</a:t>
            </a:r>
          </a:p>
          <a:p>
            <a:pPr lvl="0" algn="ctr"/>
            <a:r>
              <a:rPr lang="en-US" altLang="en-US" sz="900" b="1" dirty="0">
                <a:solidFill>
                  <a:srgbClr val="231F20"/>
                </a:solidFill>
                <a:effectLst>
                  <a:glow rad="63500">
                    <a:schemeClr val="bg1">
                      <a:alpha val="50000"/>
                    </a:schemeClr>
                  </a:glow>
                </a:effectLst>
                <a:latin typeface="+mj-lt"/>
              </a:rPr>
              <a:t>EMPIRE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51" name="Line 47"/>
          <p:cNvSpPr>
            <a:spLocks noChangeShapeType="1"/>
          </p:cNvSpPr>
          <p:nvPr/>
        </p:nvSpPr>
        <p:spPr bwMode="auto">
          <a:xfrm flipV="1">
            <a:off x="4245337" y="5258277"/>
            <a:ext cx="189852" cy="486088"/>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63500">
                  <a:schemeClr val="bg1">
                    <a:alpha val="50000"/>
                  </a:schemeClr>
                </a:glow>
              </a:effectLst>
              <a:latin typeface="Arial Black" panose="020B0A04020102020204" pitchFamily="34" charset="0"/>
            </a:endParaRPr>
          </a:p>
        </p:txBody>
      </p:sp>
      <p:sp>
        <p:nvSpPr>
          <p:cNvPr id="52" name="Line 48"/>
          <p:cNvSpPr>
            <a:spLocks noChangeShapeType="1"/>
          </p:cNvSpPr>
          <p:nvPr/>
        </p:nvSpPr>
        <p:spPr bwMode="auto">
          <a:xfrm>
            <a:off x="4240426" y="5749275"/>
            <a:ext cx="170212" cy="73650"/>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63500">
                  <a:schemeClr val="bg1">
                    <a:alpha val="50000"/>
                  </a:schemeClr>
                </a:glow>
              </a:effectLst>
              <a:latin typeface="Arial Black" panose="020B0A04020102020204" pitchFamily="34" charset="0"/>
            </a:endParaRPr>
          </a:p>
        </p:txBody>
      </p:sp>
      <p:sp>
        <p:nvSpPr>
          <p:cNvPr id="53" name="Line 49"/>
          <p:cNvSpPr>
            <a:spLocks noChangeShapeType="1"/>
          </p:cNvSpPr>
          <p:nvPr/>
        </p:nvSpPr>
        <p:spPr bwMode="auto">
          <a:xfrm flipH="1">
            <a:off x="4156957" y="4952222"/>
            <a:ext cx="132570" cy="101473"/>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63500">
                  <a:schemeClr val="bg1">
                    <a:alpha val="50000"/>
                  </a:schemeClr>
                </a:glow>
              </a:effectLst>
              <a:latin typeface="Arial Black" panose="020B0A04020102020204" pitchFamily="34" charset="0"/>
            </a:endParaRPr>
          </a:p>
        </p:txBody>
      </p:sp>
      <p:sp>
        <p:nvSpPr>
          <p:cNvPr id="63" name="Rectangle 29"/>
          <p:cNvSpPr>
            <a:spLocks noChangeArrowheads="1"/>
          </p:cNvSpPr>
          <p:nvPr/>
        </p:nvSpPr>
        <p:spPr bwMode="auto">
          <a:xfrm rot="16200000">
            <a:off x="3968673" y="2972332"/>
            <a:ext cx="115416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231F20"/>
                </a:solidFill>
                <a:effectLst>
                  <a:glow rad="63500">
                    <a:schemeClr val="bg1">
                      <a:alpha val="50000"/>
                    </a:schemeClr>
                  </a:glow>
                </a:effectLst>
                <a:latin typeface="+mj-lt"/>
              </a:rPr>
              <a:t>DENMARK-NORWAY</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Tree>
    <p:extLst>
      <p:ext uri="{BB962C8B-B14F-4D97-AF65-F5344CB8AC3E}">
        <p14:creationId xmlns:p14="http://schemas.microsoft.com/office/powerpoint/2010/main" val="27502301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8.2.2 Nation-States </a:t>
            </a:r>
            <a:r>
              <a:rPr lang="en-IN" sz="2000" b="0" dirty="0"/>
              <a:t>(1 of 7)</a:t>
            </a:r>
          </a:p>
        </p:txBody>
      </p:sp>
      <p:sp>
        <p:nvSpPr>
          <p:cNvPr id="3" name="Content Placeholder 2"/>
          <p:cNvSpPr>
            <a:spLocks noGrp="1"/>
          </p:cNvSpPr>
          <p:nvPr>
            <p:ph sz="quarter" idx="13"/>
          </p:nvPr>
        </p:nvSpPr>
        <p:spPr/>
        <p:txBody>
          <a:bodyPr/>
          <a:lstStyle/>
          <a:p>
            <a:r>
              <a:rPr lang="en-US" dirty="0"/>
              <a:t>A </a:t>
            </a:r>
            <a:r>
              <a:rPr lang="en-US" b="1" dirty="0"/>
              <a:t>nation</a:t>
            </a:r>
            <a:r>
              <a:rPr lang="en-US" dirty="0"/>
              <a:t> is a large group of people who are united by common cultural characteristics, such as language and ethnicity, or by shared history</a:t>
            </a:r>
          </a:p>
          <a:p>
            <a:r>
              <a:rPr lang="en-US" dirty="0"/>
              <a:t>A </a:t>
            </a:r>
            <a:r>
              <a:rPr lang="en-US" b="1" dirty="0"/>
              <a:t>nation-state</a:t>
            </a:r>
            <a:r>
              <a:rPr lang="en-US" dirty="0"/>
              <a:t> is a state whose territory corresponds to that occupied by a particular nation</a:t>
            </a:r>
          </a:p>
          <a:p>
            <a:r>
              <a:rPr lang="en-US" dirty="0"/>
              <a:t>The concept that nations have the right to govern themselves is known as </a:t>
            </a:r>
            <a:r>
              <a:rPr lang="en-US" b="1" dirty="0"/>
              <a:t>self-determination</a:t>
            </a:r>
          </a:p>
        </p:txBody>
      </p:sp>
    </p:spTree>
    <p:extLst>
      <p:ext uri="{BB962C8B-B14F-4D97-AF65-F5344CB8AC3E}">
        <p14:creationId xmlns:p14="http://schemas.microsoft.com/office/powerpoint/2010/main" val="3338389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8.2.2 Nation-States </a:t>
            </a:r>
            <a:r>
              <a:rPr lang="en-IN" sz="2000" b="0" dirty="0"/>
              <a:t>(2 of 7)</a:t>
            </a:r>
          </a:p>
        </p:txBody>
      </p:sp>
      <p:sp>
        <p:nvSpPr>
          <p:cNvPr id="3" name="Content Placeholder 2"/>
          <p:cNvSpPr>
            <a:spLocks noGrp="1"/>
          </p:cNvSpPr>
          <p:nvPr>
            <p:ph sz="quarter" idx="13"/>
          </p:nvPr>
        </p:nvSpPr>
        <p:spPr/>
        <p:txBody>
          <a:bodyPr/>
          <a:lstStyle/>
          <a:p>
            <a:r>
              <a:rPr lang="en-US" dirty="0"/>
              <a:t>A </a:t>
            </a:r>
            <a:r>
              <a:rPr lang="en-US" b="1" dirty="0"/>
              <a:t>multiethnic</a:t>
            </a:r>
            <a:r>
              <a:rPr lang="en-US" dirty="0"/>
              <a:t> </a:t>
            </a:r>
            <a:r>
              <a:rPr lang="en-US" b="1" dirty="0"/>
              <a:t>state</a:t>
            </a:r>
            <a:r>
              <a:rPr lang="en-US" dirty="0"/>
              <a:t> has more than one ethnicity, shared nationality—the majority today are in Africa</a:t>
            </a:r>
          </a:p>
          <a:p>
            <a:r>
              <a:rPr lang="en-US" dirty="0"/>
              <a:t>A </a:t>
            </a:r>
            <a:r>
              <a:rPr lang="en-US" b="1" dirty="0"/>
              <a:t>multinational</a:t>
            </a:r>
            <a:r>
              <a:rPr lang="en-US" dirty="0"/>
              <a:t> </a:t>
            </a:r>
            <a:r>
              <a:rPr lang="en-US" b="1" dirty="0"/>
              <a:t>state</a:t>
            </a:r>
            <a:r>
              <a:rPr lang="en-US" dirty="0"/>
              <a:t> is a state that contains more than one nation</a:t>
            </a:r>
          </a:p>
          <a:p>
            <a:r>
              <a:rPr lang="en-US" dirty="0"/>
              <a:t>Europe in the 20</a:t>
            </a:r>
            <a:r>
              <a:rPr lang="en-US" baseline="30000" dirty="0"/>
              <a:t>th</a:t>
            </a:r>
            <a:r>
              <a:rPr lang="en-US" dirty="0"/>
              <a:t> century was defined by boundaries matched to ethnicities and/or languages</a:t>
            </a:r>
          </a:p>
        </p:txBody>
      </p:sp>
    </p:spTree>
    <p:extLst>
      <p:ext uri="{BB962C8B-B14F-4D97-AF65-F5344CB8AC3E}">
        <p14:creationId xmlns:p14="http://schemas.microsoft.com/office/powerpoint/2010/main" val="1279173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8.2.2 Nation-States </a:t>
            </a:r>
            <a:r>
              <a:rPr lang="en-IN" sz="2000" b="0" dirty="0"/>
              <a:t>(3 of 7)</a:t>
            </a:r>
          </a:p>
        </p:txBody>
      </p:sp>
      <p:sp>
        <p:nvSpPr>
          <p:cNvPr id="3" name="Content Placeholder 2"/>
          <p:cNvSpPr>
            <a:spLocks noGrp="1"/>
          </p:cNvSpPr>
          <p:nvPr>
            <p:ph sz="quarter" idx="13"/>
          </p:nvPr>
        </p:nvSpPr>
        <p:spPr>
          <a:xfrm>
            <a:off x="457200" y="1556327"/>
            <a:ext cx="3702050" cy="385219"/>
          </a:xfrm>
        </p:spPr>
        <p:txBody>
          <a:bodyPr/>
          <a:lstStyle/>
          <a:p>
            <a:pPr marL="432" indent="0">
              <a:buNone/>
            </a:pPr>
            <a:r>
              <a:rPr lang="en-US" sz="2200" dirty="0"/>
              <a:t>Figure 8-14: After World </a:t>
            </a:r>
            <a:r>
              <a:rPr lang="en-US" sz="2200" dirty="0" smtClean="0"/>
              <a:t>War</a:t>
            </a:r>
            <a:endParaRPr lang="en-IN" sz="2200" dirty="0"/>
          </a:p>
        </p:txBody>
      </p:sp>
      <p:graphicFrame>
        <p:nvGraphicFramePr>
          <p:cNvPr id="6" name="Object 5" descr="One"/>
          <p:cNvGraphicFramePr>
            <a:graphicFrameLocks noChangeAspect="1"/>
          </p:cNvGraphicFramePr>
          <p:nvPr>
            <p:extLst>
              <p:ext uri="{D42A27DB-BD31-4B8C-83A1-F6EECF244321}">
                <p14:modId xmlns:p14="http://schemas.microsoft.com/office/powerpoint/2010/main" val="410967540"/>
              </p:ext>
            </p:extLst>
          </p:nvPr>
        </p:nvGraphicFramePr>
        <p:xfrm>
          <a:off x="4208488" y="1584368"/>
          <a:ext cx="195213" cy="325353"/>
        </p:xfrm>
        <a:graphic>
          <a:graphicData uri="http://schemas.openxmlformats.org/presentationml/2006/ole">
            <mc:AlternateContent xmlns:mc="http://schemas.openxmlformats.org/markup-compatibility/2006">
              <mc:Choice xmlns:v="urn:schemas-microsoft-com:vml" Requires="v">
                <p:oleObj spid="_x0000_s1282" name="Equation" r:id="rId3" imgW="114120" imgH="190440" progId="Equation.DSMT4">
                  <p:embed/>
                </p:oleObj>
              </mc:Choice>
              <mc:Fallback>
                <p:oleObj name="Equation" r:id="rId3" imgW="114120" imgH="190440" progId="Equation.DSMT4">
                  <p:embed/>
                  <p:pic>
                    <p:nvPicPr>
                      <p:cNvPr id="0" name=""/>
                      <p:cNvPicPr/>
                      <p:nvPr/>
                    </p:nvPicPr>
                    <p:blipFill>
                      <a:blip r:embed="rId4"/>
                      <a:stretch>
                        <a:fillRect/>
                      </a:stretch>
                    </p:blipFill>
                    <p:spPr>
                      <a:xfrm>
                        <a:off x="4208488" y="1584368"/>
                        <a:ext cx="195213" cy="325353"/>
                      </a:xfrm>
                      <a:prstGeom prst="rect">
                        <a:avLst/>
                      </a:prstGeom>
                    </p:spPr>
                  </p:pic>
                </p:oleObj>
              </mc:Fallback>
            </mc:AlternateContent>
          </a:graphicData>
        </a:graphic>
      </p:graphicFrame>
      <p:sp>
        <p:nvSpPr>
          <p:cNvPr id="4" name="Content Placeholder 3"/>
          <p:cNvSpPr>
            <a:spLocks noGrp="1"/>
          </p:cNvSpPr>
          <p:nvPr>
            <p:ph sz="quarter" idx="14"/>
          </p:nvPr>
        </p:nvSpPr>
        <p:spPr>
          <a:xfrm>
            <a:off x="4495800" y="1550936"/>
            <a:ext cx="2362200" cy="352510"/>
          </a:xfrm>
        </p:spPr>
        <p:txBody>
          <a:bodyPr/>
          <a:lstStyle/>
          <a:p>
            <a:pPr marL="432" indent="0">
              <a:buNone/>
            </a:pPr>
            <a:r>
              <a:rPr lang="en-US" sz="2200" dirty="0"/>
              <a:t>the victors redrew</a:t>
            </a:r>
            <a:endParaRPr lang="en-AU" sz="2200" dirty="0"/>
          </a:p>
        </p:txBody>
      </p:sp>
      <p:sp>
        <p:nvSpPr>
          <p:cNvPr id="5" name="Content Placeholder 4"/>
          <p:cNvSpPr>
            <a:spLocks noGrp="1"/>
          </p:cNvSpPr>
          <p:nvPr>
            <p:ph sz="quarter" idx="15"/>
          </p:nvPr>
        </p:nvSpPr>
        <p:spPr>
          <a:xfrm>
            <a:off x="455612" y="1949385"/>
            <a:ext cx="4699000" cy="423962"/>
          </a:xfrm>
        </p:spPr>
        <p:txBody>
          <a:bodyPr/>
          <a:lstStyle/>
          <a:p>
            <a:pPr marL="432" indent="0">
              <a:buNone/>
            </a:pPr>
            <a:r>
              <a:rPr lang="en-US" sz="2200" dirty="0"/>
              <a:t>boundaries on the basis of language</a:t>
            </a:r>
            <a:r>
              <a:rPr lang="en-US" sz="2200" dirty="0" smtClean="0"/>
              <a:t>.</a:t>
            </a:r>
            <a:endParaRPr lang="en-IN" sz="22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5486" y="2622822"/>
            <a:ext cx="4753028" cy="3960858"/>
          </a:xfrm>
          <a:prstGeom prst="rect">
            <a:avLst/>
          </a:prstGeom>
        </p:spPr>
      </p:pic>
      <p:sp>
        <p:nvSpPr>
          <p:cNvPr id="10" name="Rectangle 5"/>
          <p:cNvSpPr>
            <a:spLocks noChangeArrowheads="1"/>
          </p:cNvSpPr>
          <p:nvPr/>
        </p:nvSpPr>
        <p:spPr bwMode="auto">
          <a:xfrm>
            <a:off x="2444750" y="3351213"/>
            <a:ext cx="76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a:off x="3524568" y="6291263"/>
            <a:ext cx="11990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latin typeface="+mj-lt"/>
              </a:rPr>
              <a:t>Mediterranean Sea</a:t>
            </a:r>
            <a:endParaRPr kumimoji="0" lang="en-US" altLang="en-US" sz="1600" b="1" i="0" u="none" strike="noStrike" cap="none" normalizeH="0" baseline="0" dirty="0" smtClean="0">
              <a:ln>
                <a:noFill/>
              </a:ln>
              <a:solidFill>
                <a:schemeClr val="tx1"/>
              </a:solidFill>
              <a:effectLst/>
              <a:latin typeface="+mj-lt"/>
            </a:endParaRPr>
          </a:p>
        </p:txBody>
      </p:sp>
      <p:sp>
        <p:nvSpPr>
          <p:cNvPr id="12" name="Rectangle 8"/>
          <p:cNvSpPr>
            <a:spLocks noChangeArrowheads="1"/>
          </p:cNvSpPr>
          <p:nvPr/>
        </p:nvSpPr>
        <p:spPr bwMode="auto">
          <a:xfrm>
            <a:off x="3784600" y="3497263"/>
            <a:ext cx="3590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10"/>
          <p:cNvSpPr>
            <a:spLocks noChangeArrowheads="1"/>
          </p:cNvSpPr>
          <p:nvPr/>
        </p:nvSpPr>
        <p:spPr bwMode="auto">
          <a:xfrm>
            <a:off x="6490810" y="5138738"/>
            <a:ext cx="36067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latin typeface="+mj-lt"/>
              </a:rPr>
              <a:t>Black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12"/>
          <p:cNvSpPr>
            <a:spLocks noChangeArrowheads="1"/>
          </p:cNvSpPr>
          <p:nvPr/>
        </p:nvSpPr>
        <p:spPr bwMode="auto">
          <a:xfrm>
            <a:off x="3314065" y="3987800"/>
            <a:ext cx="5578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40000"/>
                    </a:schemeClr>
                  </a:glow>
                </a:effectLst>
                <a:latin typeface="+mj-lt"/>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40000"/>
                    </a:schemeClr>
                  </a:glow>
                </a:effectLst>
                <a:latin typeface="+mj-lt"/>
              </a:rPr>
              <a:t>KINGDOM</a:t>
            </a:r>
            <a:endParaRPr kumimoji="0" lang="en-US" altLang="en-US" sz="1600" b="1" i="0" u="none" strike="noStrike" cap="none" normalizeH="0" baseline="0" dirty="0" smtClean="0">
              <a:ln>
                <a:noFill/>
              </a:ln>
              <a:solidFill>
                <a:schemeClr val="tx1"/>
              </a:solidFill>
              <a:effectLst>
                <a:glow rad="63500">
                  <a:schemeClr val="bg1">
                    <a:alpha val="40000"/>
                  </a:schemeClr>
                </a:glow>
              </a:effectLst>
              <a:latin typeface="+mj-lt"/>
            </a:endParaRPr>
          </a:p>
        </p:txBody>
      </p:sp>
      <p:sp>
        <p:nvSpPr>
          <p:cNvPr id="15" name="Rectangle 14"/>
          <p:cNvSpPr>
            <a:spLocks noChangeArrowheads="1"/>
          </p:cNvSpPr>
          <p:nvPr/>
        </p:nvSpPr>
        <p:spPr bwMode="auto">
          <a:xfrm>
            <a:off x="2673350" y="4059238"/>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40000"/>
                    </a:schemeClr>
                  </a:glow>
                </a:effectLst>
                <a:latin typeface="+mj-lt"/>
              </a:rPr>
              <a:t>IRELAND</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16" name="Rectangle 15"/>
          <p:cNvSpPr>
            <a:spLocks noChangeArrowheads="1"/>
          </p:cNvSpPr>
          <p:nvPr/>
        </p:nvSpPr>
        <p:spPr bwMode="auto">
          <a:xfrm>
            <a:off x="2987675" y="5811838"/>
            <a:ext cx="41197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231F20"/>
                </a:solidFill>
                <a:effectLst>
                  <a:glow rad="63500">
                    <a:schemeClr val="bg1">
                      <a:alpha val="40000"/>
                    </a:schemeClr>
                  </a:glow>
                </a:effectLst>
                <a:latin typeface="+mj-lt"/>
              </a:rPr>
              <a:t>SPAIN</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17" name="Rectangle 16"/>
          <p:cNvSpPr>
            <a:spLocks noChangeArrowheads="1"/>
          </p:cNvSpPr>
          <p:nvPr/>
        </p:nvSpPr>
        <p:spPr bwMode="auto">
          <a:xfrm>
            <a:off x="2260601" y="6013450"/>
            <a:ext cx="5754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40000"/>
                    </a:schemeClr>
                  </a:glow>
                </a:effectLst>
                <a:latin typeface="+mj-lt"/>
              </a:rPr>
              <a:t>PORTUGAL</a:t>
            </a:r>
            <a:endParaRPr kumimoji="0" lang="en-US" altLang="en-US" sz="1600" b="1" i="0" u="none" strike="noStrike" cap="none" normalizeH="0" baseline="0" dirty="0" smtClean="0">
              <a:ln>
                <a:noFill/>
              </a:ln>
              <a:solidFill>
                <a:schemeClr val="tx1"/>
              </a:solidFill>
              <a:effectLst>
                <a:glow rad="63500">
                  <a:schemeClr val="bg1">
                    <a:alpha val="40000"/>
                  </a:schemeClr>
                </a:glow>
              </a:effectLst>
              <a:latin typeface="+mj-lt"/>
            </a:endParaRPr>
          </a:p>
        </p:txBody>
      </p:sp>
      <p:sp>
        <p:nvSpPr>
          <p:cNvPr id="18" name="Rectangle 17"/>
          <p:cNvSpPr>
            <a:spLocks noChangeArrowheads="1"/>
          </p:cNvSpPr>
          <p:nvPr/>
        </p:nvSpPr>
        <p:spPr bwMode="auto">
          <a:xfrm>
            <a:off x="3525838" y="5062538"/>
            <a:ext cx="56265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231F20"/>
                </a:solidFill>
                <a:effectLst>
                  <a:glow rad="63500">
                    <a:schemeClr val="bg1">
                      <a:alpha val="40000"/>
                    </a:schemeClr>
                  </a:glow>
                </a:effectLst>
                <a:latin typeface="+mj-lt"/>
              </a:rPr>
              <a:t>FRANCE</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19" name="Rectangle 18"/>
          <p:cNvSpPr>
            <a:spLocks noChangeArrowheads="1"/>
          </p:cNvSpPr>
          <p:nvPr/>
        </p:nvSpPr>
        <p:spPr bwMode="auto">
          <a:xfrm>
            <a:off x="2442742" y="5167523"/>
            <a:ext cx="7534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231F20"/>
                </a:solidFill>
                <a:effectLst/>
                <a:latin typeface="+mj-lt"/>
              </a:rPr>
              <a:t>N</a:t>
            </a:r>
            <a:endParaRPr kumimoji="0" lang="en-US" altLang="en-US" sz="1600" b="1" i="0" u="none" strike="noStrike" cap="none" normalizeH="0" baseline="0" smtClean="0">
              <a:ln>
                <a:noFill/>
              </a:ln>
              <a:solidFill>
                <a:schemeClr val="tx1"/>
              </a:solidFill>
              <a:effectLst/>
              <a:latin typeface="+mj-lt"/>
            </a:endParaRPr>
          </a:p>
        </p:txBody>
      </p:sp>
      <p:sp>
        <p:nvSpPr>
          <p:cNvPr id="20" name="Rectangle 19"/>
          <p:cNvSpPr>
            <a:spLocks noChangeArrowheads="1"/>
          </p:cNvSpPr>
          <p:nvPr/>
        </p:nvSpPr>
        <p:spPr bwMode="auto">
          <a:xfrm>
            <a:off x="3677128" y="5480050"/>
            <a:ext cx="2500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40000"/>
                    </a:schemeClr>
                  </a:glow>
                </a:effectLst>
                <a:latin typeface="+mj-lt"/>
              </a:rPr>
              <a:t>AND.</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21" name="Rectangle 20"/>
          <p:cNvSpPr>
            <a:spLocks noChangeArrowheads="1"/>
          </p:cNvSpPr>
          <p:nvPr/>
        </p:nvSpPr>
        <p:spPr bwMode="auto">
          <a:xfrm>
            <a:off x="3646698" y="4533900"/>
            <a:ext cx="4728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40000"/>
                    </a:schemeClr>
                  </a:glow>
                </a:effectLst>
                <a:latin typeface="+mj-lt"/>
              </a:rPr>
              <a:t>BELGIUM</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22" name="Rectangle 21"/>
          <p:cNvSpPr>
            <a:spLocks noChangeArrowheads="1"/>
          </p:cNvSpPr>
          <p:nvPr/>
        </p:nvSpPr>
        <p:spPr bwMode="auto">
          <a:xfrm>
            <a:off x="4300538" y="4640263"/>
            <a:ext cx="2340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40000"/>
                    </a:schemeClr>
                  </a:glow>
                </a:effectLst>
                <a:latin typeface="+mj-lt"/>
              </a:rPr>
              <a:t>LUX.</a:t>
            </a:r>
            <a:endParaRPr kumimoji="0" lang="en-US" altLang="en-US" sz="1600" b="1" i="0" u="none" strike="noStrike" cap="none" normalizeH="0" baseline="0" dirty="0" smtClean="0">
              <a:ln>
                <a:noFill/>
              </a:ln>
              <a:solidFill>
                <a:schemeClr val="tx1"/>
              </a:solidFill>
              <a:effectLst>
                <a:glow rad="63500">
                  <a:schemeClr val="bg1">
                    <a:alpha val="40000"/>
                  </a:schemeClr>
                </a:glow>
              </a:effectLst>
              <a:latin typeface="+mj-lt"/>
            </a:endParaRPr>
          </a:p>
        </p:txBody>
      </p:sp>
      <p:sp>
        <p:nvSpPr>
          <p:cNvPr id="23" name="Rectangle 22"/>
          <p:cNvSpPr>
            <a:spLocks noChangeArrowheads="1"/>
          </p:cNvSpPr>
          <p:nvPr/>
        </p:nvSpPr>
        <p:spPr bwMode="auto">
          <a:xfrm>
            <a:off x="4143375" y="3884613"/>
            <a:ext cx="5225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40000"/>
                    </a:schemeClr>
                  </a:glow>
                </a:effectLst>
                <a:latin typeface="+mj-lt"/>
              </a:rPr>
              <a:t>DENMARK</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24" name="Rectangle 23"/>
          <p:cNvSpPr>
            <a:spLocks noChangeArrowheads="1"/>
          </p:cNvSpPr>
          <p:nvPr/>
        </p:nvSpPr>
        <p:spPr bwMode="auto">
          <a:xfrm>
            <a:off x="5278438" y="4246563"/>
            <a:ext cx="56906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231F20"/>
                </a:solidFill>
                <a:effectLst>
                  <a:glow rad="63500">
                    <a:schemeClr val="bg1">
                      <a:alpha val="40000"/>
                    </a:schemeClr>
                  </a:glow>
                </a:effectLst>
                <a:latin typeface="+mj-lt"/>
              </a:rPr>
              <a:t>POLAND</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25" name="Rectangle 24"/>
          <p:cNvSpPr>
            <a:spLocks noChangeArrowheads="1"/>
          </p:cNvSpPr>
          <p:nvPr/>
        </p:nvSpPr>
        <p:spPr bwMode="auto">
          <a:xfrm>
            <a:off x="5300663" y="3956050"/>
            <a:ext cx="25167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40000"/>
                    </a:schemeClr>
                  </a:glow>
                </a:effectLst>
                <a:latin typeface="+mj-lt"/>
              </a:rPr>
              <a:t>GER.</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26" name="Rectangle 25"/>
          <p:cNvSpPr>
            <a:spLocks noChangeArrowheads="1"/>
          </p:cNvSpPr>
          <p:nvPr/>
        </p:nvSpPr>
        <p:spPr bwMode="auto">
          <a:xfrm>
            <a:off x="5184775" y="3776663"/>
            <a:ext cx="55143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40000"/>
                    </a:schemeClr>
                  </a:glow>
                </a:effectLst>
                <a:latin typeface="+mj-lt"/>
              </a:rPr>
              <a:t>LITHUANIA</a:t>
            </a:r>
            <a:endParaRPr kumimoji="0" lang="en-US" altLang="en-US" sz="1600" b="1" i="0" u="none" strike="noStrike" cap="none" normalizeH="0" baseline="0" dirty="0" smtClean="0">
              <a:ln>
                <a:noFill/>
              </a:ln>
              <a:solidFill>
                <a:schemeClr val="tx1"/>
              </a:solidFill>
              <a:effectLst>
                <a:glow rad="63500">
                  <a:schemeClr val="bg1">
                    <a:alpha val="40000"/>
                  </a:schemeClr>
                </a:glow>
              </a:effectLst>
              <a:latin typeface="+mj-lt"/>
            </a:endParaRPr>
          </a:p>
        </p:txBody>
      </p:sp>
      <p:sp>
        <p:nvSpPr>
          <p:cNvPr id="27" name="Rectangle 26"/>
          <p:cNvSpPr>
            <a:spLocks noChangeArrowheads="1"/>
          </p:cNvSpPr>
          <p:nvPr/>
        </p:nvSpPr>
        <p:spPr bwMode="auto">
          <a:xfrm>
            <a:off x="5443538" y="3615373"/>
            <a:ext cx="3702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40000"/>
                    </a:schemeClr>
                  </a:glow>
                </a:effectLst>
                <a:latin typeface="+mj-lt"/>
              </a:rPr>
              <a:t>LATVIA</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28" name="Rectangle 27"/>
          <p:cNvSpPr>
            <a:spLocks noChangeArrowheads="1"/>
          </p:cNvSpPr>
          <p:nvPr/>
        </p:nvSpPr>
        <p:spPr bwMode="auto">
          <a:xfrm>
            <a:off x="5305425" y="3359150"/>
            <a:ext cx="4568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40000"/>
                    </a:schemeClr>
                  </a:glow>
                </a:effectLst>
                <a:latin typeface="+mj-lt"/>
              </a:rPr>
              <a:t>ESTONIA</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29" name="Rectangle 28"/>
          <p:cNvSpPr>
            <a:spLocks noChangeArrowheads="1"/>
          </p:cNvSpPr>
          <p:nvPr/>
        </p:nvSpPr>
        <p:spPr bwMode="auto">
          <a:xfrm>
            <a:off x="4327525" y="4386263"/>
            <a:ext cx="68929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231F20"/>
                </a:solidFill>
                <a:effectLst>
                  <a:glow rad="63500">
                    <a:schemeClr val="bg1">
                      <a:alpha val="40000"/>
                    </a:schemeClr>
                  </a:glow>
                </a:effectLst>
                <a:latin typeface="+mj-lt"/>
              </a:rPr>
              <a:t>GERMANY</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30" name="Rectangle 29"/>
          <p:cNvSpPr>
            <a:spLocks noChangeArrowheads="1"/>
          </p:cNvSpPr>
          <p:nvPr/>
        </p:nvSpPr>
        <p:spPr bwMode="auto">
          <a:xfrm>
            <a:off x="5175250" y="5843588"/>
            <a:ext cx="4600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40000"/>
                    </a:schemeClr>
                  </a:glow>
                </a:effectLst>
                <a:latin typeface="+mj-lt"/>
              </a:rPr>
              <a:t>ALBANIA</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31" name="Rectangle 30"/>
          <p:cNvSpPr>
            <a:spLocks noChangeArrowheads="1"/>
          </p:cNvSpPr>
          <p:nvPr/>
        </p:nvSpPr>
        <p:spPr bwMode="auto">
          <a:xfrm>
            <a:off x="4946650" y="5400675"/>
            <a:ext cx="7630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40000"/>
                    </a:schemeClr>
                  </a:glow>
                </a:effectLst>
                <a:latin typeface="+mj-lt"/>
              </a:rPr>
              <a:t>YUGOSLAVIA</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32" name="Rectangle 31"/>
          <p:cNvSpPr>
            <a:spLocks noChangeArrowheads="1"/>
          </p:cNvSpPr>
          <p:nvPr/>
        </p:nvSpPr>
        <p:spPr bwMode="auto">
          <a:xfrm>
            <a:off x="4251325" y="5094288"/>
            <a:ext cx="34785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40000"/>
                    </a:schemeClr>
                  </a:glow>
                </a:effectLst>
                <a:latin typeface="+mj-lt"/>
              </a:rPr>
              <a:t>SWITZ.</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33" name="Rectangle 32"/>
          <p:cNvSpPr>
            <a:spLocks noChangeArrowheads="1"/>
          </p:cNvSpPr>
          <p:nvPr/>
        </p:nvSpPr>
        <p:spPr bwMode="auto">
          <a:xfrm>
            <a:off x="3811588" y="4856641"/>
            <a:ext cx="2901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40000"/>
                    </a:schemeClr>
                  </a:glow>
                </a:effectLst>
                <a:latin typeface="+mj-lt"/>
              </a:rPr>
              <a:t>SAAR</a:t>
            </a:r>
            <a:endParaRPr kumimoji="0" lang="en-US" altLang="en-US" sz="1600" b="1" i="0" u="none" strike="noStrike" cap="none" normalizeH="0" baseline="0" dirty="0" smtClean="0">
              <a:ln>
                <a:noFill/>
              </a:ln>
              <a:solidFill>
                <a:schemeClr val="tx1"/>
              </a:solidFill>
              <a:effectLst>
                <a:glow rad="63500">
                  <a:schemeClr val="bg1">
                    <a:alpha val="40000"/>
                  </a:schemeClr>
                </a:glow>
              </a:effectLst>
              <a:latin typeface="+mj-lt"/>
            </a:endParaRPr>
          </a:p>
        </p:txBody>
      </p:sp>
      <p:sp>
        <p:nvSpPr>
          <p:cNvPr id="34" name="Rectangle 33"/>
          <p:cNvSpPr>
            <a:spLocks noChangeArrowheads="1"/>
          </p:cNvSpPr>
          <p:nvPr/>
        </p:nvSpPr>
        <p:spPr bwMode="auto">
          <a:xfrm>
            <a:off x="3933825" y="4332288"/>
            <a:ext cx="30777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40000"/>
                    </a:schemeClr>
                  </a:glow>
                </a:effectLst>
                <a:latin typeface="+mj-lt"/>
              </a:rPr>
              <a:t>NETH.</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35" name="Rectangle 34"/>
          <p:cNvSpPr>
            <a:spLocks noChangeArrowheads="1"/>
          </p:cNvSpPr>
          <p:nvPr/>
        </p:nvSpPr>
        <p:spPr bwMode="auto">
          <a:xfrm>
            <a:off x="4878866" y="4727575"/>
            <a:ext cx="96340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40000"/>
                    </a:schemeClr>
                  </a:glow>
                </a:effectLst>
                <a:latin typeface="+mj-lt"/>
              </a:rPr>
              <a:t>CZECHOSLOVAKIA</a:t>
            </a:r>
            <a:endParaRPr kumimoji="0" lang="en-US" altLang="en-US" sz="1600" b="1" i="0" u="none" strike="noStrike" cap="none" normalizeH="0" baseline="0" dirty="0" smtClean="0">
              <a:ln>
                <a:noFill/>
              </a:ln>
              <a:solidFill>
                <a:schemeClr val="tx1"/>
              </a:solidFill>
              <a:effectLst>
                <a:glow rad="63500">
                  <a:schemeClr val="bg1">
                    <a:alpha val="40000"/>
                  </a:schemeClr>
                </a:glow>
              </a:effectLst>
              <a:latin typeface="+mj-lt"/>
            </a:endParaRPr>
          </a:p>
        </p:txBody>
      </p:sp>
      <p:sp>
        <p:nvSpPr>
          <p:cNvPr id="36" name="Rectangle 35"/>
          <p:cNvSpPr>
            <a:spLocks noChangeArrowheads="1"/>
          </p:cNvSpPr>
          <p:nvPr/>
        </p:nvSpPr>
        <p:spPr bwMode="auto">
          <a:xfrm>
            <a:off x="4668838" y="5022850"/>
            <a:ext cx="4552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40000"/>
                    </a:schemeClr>
                  </a:glow>
                </a:effectLst>
                <a:latin typeface="+mj-lt"/>
              </a:rPr>
              <a:t>AUSTRIA</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37" name="Rectangle 36"/>
          <p:cNvSpPr>
            <a:spLocks noChangeArrowheads="1"/>
          </p:cNvSpPr>
          <p:nvPr/>
        </p:nvSpPr>
        <p:spPr bwMode="auto">
          <a:xfrm>
            <a:off x="5708650" y="5153025"/>
            <a:ext cx="5514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40000"/>
                    </a:schemeClr>
                  </a:glow>
                </a:effectLst>
                <a:latin typeface="+mj-lt"/>
              </a:rPr>
              <a:t>ROMANIA</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38" name="Rectangle 37"/>
          <p:cNvSpPr>
            <a:spLocks noChangeArrowheads="1"/>
          </p:cNvSpPr>
          <p:nvPr/>
        </p:nvSpPr>
        <p:spPr bwMode="auto">
          <a:xfrm>
            <a:off x="5910263" y="5454650"/>
            <a:ext cx="6091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40000"/>
                    </a:schemeClr>
                  </a:glow>
                </a:effectLst>
                <a:latin typeface="+mj-lt"/>
              </a:rPr>
              <a:t>BULGARIA</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39" name="Rectangle 38"/>
          <p:cNvSpPr>
            <a:spLocks noChangeArrowheads="1"/>
          </p:cNvSpPr>
          <p:nvPr/>
        </p:nvSpPr>
        <p:spPr bwMode="auto">
          <a:xfrm>
            <a:off x="6388578" y="5880100"/>
            <a:ext cx="4744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40000"/>
                    </a:schemeClr>
                  </a:glow>
                </a:effectLst>
                <a:latin typeface="+mj-lt"/>
              </a:rPr>
              <a:t>TURKEY</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40" name="Rectangle 39"/>
          <p:cNvSpPr>
            <a:spLocks noChangeArrowheads="1"/>
          </p:cNvSpPr>
          <p:nvPr/>
        </p:nvSpPr>
        <p:spPr bwMode="auto">
          <a:xfrm>
            <a:off x="5241925" y="5010150"/>
            <a:ext cx="5834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40000"/>
                    </a:schemeClr>
                  </a:glow>
                </a:effectLst>
                <a:latin typeface="+mj-lt"/>
              </a:rPr>
              <a:t>HUNGARY</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41" name="Rectangle 40"/>
          <p:cNvSpPr>
            <a:spLocks noChangeArrowheads="1"/>
          </p:cNvSpPr>
          <p:nvPr/>
        </p:nvSpPr>
        <p:spPr bwMode="auto">
          <a:xfrm>
            <a:off x="4678363" y="5641975"/>
            <a:ext cx="38792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231F20"/>
                </a:solidFill>
                <a:effectLst>
                  <a:glow rad="63500">
                    <a:schemeClr val="bg1">
                      <a:alpha val="40000"/>
                    </a:schemeClr>
                  </a:glow>
                </a:effectLst>
                <a:latin typeface="+mj-lt"/>
              </a:rPr>
              <a:t>ITALY</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42" name="Rectangle 41"/>
          <p:cNvSpPr>
            <a:spLocks noChangeArrowheads="1"/>
          </p:cNvSpPr>
          <p:nvPr/>
        </p:nvSpPr>
        <p:spPr bwMode="auto">
          <a:xfrm>
            <a:off x="5816600" y="6180138"/>
            <a:ext cx="4873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40000"/>
                    </a:schemeClr>
                  </a:glow>
                </a:effectLst>
                <a:latin typeface="+mj-lt"/>
              </a:rPr>
              <a:t>GREECE</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43" name="Rectangle 42"/>
          <p:cNvSpPr>
            <a:spLocks noChangeArrowheads="1"/>
          </p:cNvSpPr>
          <p:nvPr/>
        </p:nvSpPr>
        <p:spPr bwMode="auto">
          <a:xfrm>
            <a:off x="6156643" y="3941763"/>
            <a:ext cx="5995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63500">
                    <a:schemeClr val="bg1">
                      <a:alpha val="40000"/>
                    </a:schemeClr>
                  </a:glow>
                </a:effectLst>
                <a:latin typeface="+mj-lt"/>
              </a:rPr>
              <a:t>U.S.S.R.</a:t>
            </a:r>
            <a:endParaRPr kumimoji="0" lang="en-US" altLang="en-US" sz="1600" b="1" i="0" u="none" strike="noStrike" cap="none" normalizeH="0" baseline="0" dirty="0" smtClean="0">
              <a:ln>
                <a:noFill/>
              </a:ln>
              <a:solidFill>
                <a:schemeClr val="tx1"/>
              </a:solidFill>
              <a:effectLst>
                <a:glow rad="63500">
                  <a:schemeClr val="bg1">
                    <a:alpha val="40000"/>
                  </a:schemeClr>
                </a:glow>
              </a:effectLst>
              <a:latin typeface="+mj-lt"/>
            </a:endParaRPr>
          </a:p>
        </p:txBody>
      </p:sp>
      <p:sp>
        <p:nvSpPr>
          <p:cNvPr id="44" name="Rectangle 43"/>
          <p:cNvSpPr>
            <a:spLocks noChangeArrowheads="1"/>
          </p:cNvSpPr>
          <p:nvPr/>
        </p:nvSpPr>
        <p:spPr bwMode="auto">
          <a:xfrm>
            <a:off x="4113213" y="3189288"/>
            <a:ext cx="5257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40000"/>
                    </a:schemeClr>
                  </a:glow>
                </a:effectLst>
                <a:latin typeface="+mj-lt"/>
              </a:rPr>
              <a:t>NORWAY</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45" name="Rectangle 44"/>
          <p:cNvSpPr>
            <a:spLocks noChangeArrowheads="1"/>
          </p:cNvSpPr>
          <p:nvPr/>
        </p:nvSpPr>
        <p:spPr bwMode="auto">
          <a:xfrm>
            <a:off x="4718050" y="3444875"/>
            <a:ext cx="5065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40000"/>
                    </a:schemeClr>
                  </a:glow>
                </a:effectLst>
                <a:latin typeface="+mj-lt"/>
              </a:rPr>
              <a:t>SWEDEN</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46" name="Rectangle 45"/>
          <p:cNvSpPr>
            <a:spLocks noChangeArrowheads="1"/>
          </p:cNvSpPr>
          <p:nvPr/>
        </p:nvSpPr>
        <p:spPr bwMode="auto">
          <a:xfrm>
            <a:off x="5170488" y="3086100"/>
            <a:ext cx="4488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40000"/>
                    </a:schemeClr>
                  </a:glow>
                </a:effectLst>
                <a:latin typeface="+mj-lt"/>
              </a:rPr>
              <a:t>FINLAND</a:t>
            </a:r>
            <a:endParaRPr kumimoji="0" lang="en-US" altLang="en-US" sz="1600" b="1" i="0" u="none" strike="noStrike" cap="none" normalizeH="0" baseline="0" smtClean="0">
              <a:ln>
                <a:noFill/>
              </a:ln>
              <a:solidFill>
                <a:schemeClr val="tx1"/>
              </a:solidFill>
              <a:effectLst>
                <a:glow rad="63500">
                  <a:schemeClr val="bg1">
                    <a:alpha val="40000"/>
                  </a:schemeClr>
                </a:glow>
              </a:effectLst>
              <a:latin typeface="+mj-lt"/>
            </a:endParaRPr>
          </a:p>
        </p:txBody>
      </p:sp>
      <p:sp>
        <p:nvSpPr>
          <p:cNvPr id="47" name="Line 46"/>
          <p:cNvSpPr>
            <a:spLocks noChangeShapeType="1"/>
          </p:cNvSpPr>
          <p:nvPr/>
        </p:nvSpPr>
        <p:spPr bwMode="auto">
          <a:xfrm flipV="1">
            <a:off x="4219575" y="4722813"/>
            <a:ext cx="63500" cy="34925"/>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63500">
                  <a:schemeClr val="bg1">
                    <a:alpha val="40000"/>
                  </a:schemeClr>
                </a:glow>
              </a:effectLst>
              <a:latin typeface="Arial Black" panose="020B0A04020102020204" pitchFamily="34" charset="0"/>
            </a:endParaRPr>
          </a:p>
        </p:txBody>
      </p:sp>
      <p:sp>
        <p:nvSpPr>
          <p:cNvPr id="48" name="Line 47"/>
          <p:cNvSpPr>
            <a:spLocks noChangeShapeType="1"/>
          </p:cNvSpPr>
          <p:nvPr/>
        </p:nvSpPr>
        <p:spPr bwMode="auto">
          <a:xfrm flipV="1">
            <a:off x="3727450" y="5597525"/>
            <a:ext cx="57150" cy="106363"/>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63500">
                  <a:schemeClr val="bg1">
                    <a:alpha val="40000"/>
                  </a:schemeClr>
                </a:glow>
              </a:effectLst>
              <a:latin typeface="Arial Black" panose="020B0A04020102020204" pitchFamily="34" charset="0"/>
            </a:endParaRPr>
          </a:p>
        </p:txBody>
      </p:sp>
      <p:sp>
        <p:nvSpPr>
          <p:cNvPr id="49" name="Line 48"/>
          <p:cNvSpPr>
            <a:spLocks noChangeShapeType="1"/>
          </p:cNvSpPr>
          <p:nvPr/>
        </p:nvSpPr>
        <p:spPr bwMode="auto">
          <a:xfrm flipV="1">
            <a:off x="4121150" y="4816475"/>
            <a:ext cx="161925" cy="80963"/>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63500">
                  <a:schemeClr val="bg1">
                    <a:alpha val="40000"/>
                  </a:schemeClr>
                </a:glow>
              </a:effectLst>
              <a:latin typeface="Arial Black" panose="020B0A04020102020204" pitchFamily="34" charset="0"/>
            </a:endParaRPr>
          </a:p>
        </p:txBody>
      </p:sp>
      <p:sp>
        <p:nvSpPr>
          <p:cNvPr id="50" name="Rectangle 49"/>
          <p:cNvSpPr>
            <a:spLocks noChangeArrowheads="1"/>
          </p:cNvSpPr>
          <p:nvPr/>
        </p:nvSpPr>
        <p:spPr bwMode="auto">
          <a:xfrm>
            <a:off x="5888038" y="2703513"/>
            <a:ext cx="974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German-speaking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area in 1914</a:t>
            </a:r>
            <a:endParaRPr kumimoji="0" lang="en-US" altLang="en-US" sz="1200" b="1" i="0" u="none" strike="noStrike" cap="none" normalizeH="0" baseline="0" dirty="0" smtClean="0">
              <a:ln>
                <a:noFill/>
              </a:ln>
              <a:solidFill>
                <a:schemeClr val="tx1"/>
              </a:solidFill>
              <a:effectLst/>
              <a:latin typeface="+mj-lt"/>
            </a:endParaRPr>
          </a:p>
        </p:txBody>
      </p:sp>
      <p:sp>
        <p:nvSpPr>
          <p:cNvPr id="51" name="Rectangle 51"/>
          <p:cNvSpPr>
            <a:spLocks noChangeArrowheads="1"/>
          </p:cNvSpPr>
          <p:nvPr/>
        </p:nvSpPr>
        <p:spPr bwMode="auto">
          <a:xfrm>
            <a:off x="2319338" y="2703513"/>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2" name="Rectangle 52"/>
          <p:cNvSpPr>
            <a:spLocks noChangeArrowheads="1"/>
          </p:cNvSpPr>
          <p:nvPr/>
        </p:nvSpPr>
        <p:spPr bwMode="auto">
          <a:xfrm>
            <a:off x="2776538" y="2703513"/>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53" name="Rectangle 53"/>
          <p:cNvSpPr>
            <a:spLocks noChangeArrowheads="1"/>
          </p:cNvSpPr>
          <p:nvPr/>
        </p:nvSpPr>
        <p:spPr bwMode="auto">
          <a:xfrm>
            <a:off x="2319338" y="2870200"/>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4" name="Rectangle 54"/>
          <p:cNvSpPr>
            <a:spLocks noChangeArrowheads="1"/>
          </p:cNvSpPr>
          <p:nvPr/>
        </p:nvSpPr>
        <p:spPr bwMode="auto">
          <a:xfrm>
            <a:off x="2587625" y="2870200"/>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55" name="Rectangle 55"/>
          <p:cNvSpPr>
            <a:spLocks noChangeArrowheads="1"/>
          </p:cNvSpPr>
          <p:nvPr/>
        </p:nvSpPr>
        <p:spPr bwMode="auto">
          <a:xfrm>
            <a:off x="3243263" y="2703513"/>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 Miles</a:t>
            </a:r>
            <a:endParaRPr kumimoji="0" lang="en-US" altLang="en-US" sz="1600" b="1" i="0" u="none" strike="noStrike" cap="none" normalizeH="0" baseline="0" smtClean="0">
              <a:ln>
                <a:noFill/>
              </a:ln>
              <a:solidFill>
                <a:schemeClr val="tx1"/>
              </a:solidFill>
              <a:effectLst/>
              <a:latin typeface="+mj-lt"/>
            </a:endParaRPr>
          </a:p>
        </p:txBody>
      </p:sp>
      <p:sp>
        <p:nvSpPr>
          <p:cNvPr id="56" name="Rectangle 56"/>
          <p:cNvSpPr>
            <a:spLocks noChangeArrowheads="1"/>
          </p:cNvSpPr>
          <p:nvPr/>
        </p:nvSpPr>
        <p:spPr bwMode="auto">
          <a:xfrm>
            <a:off x="2892425" y="2870200"/>
            <a:ext cx="54983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 Kilometers</a:t>
            </a:r>
            <a:endParaRPr kumimoji="0" lang="en-US" altLang="en-US" sz="1600" b="1" i="0" u="none" strike="noStrike" cap="none" normalizeH="0" baseline="0" smtClean="0">
              <a:ln>
                <a:noFill/>
              </a:ln>
              <a:solidFill>
                <a:schemeClr val="tx1"/>
              </a:solidFill>
              <a:effectLst/>
              <a:latin typeface="+mj-lt"/>
            </a:endParaRPr>
          </a:p>
        </p:txBody>
      </p:sp>
      <p:sp>
        <p:nvSpPr>
          <p:cNvPr id="57" name="Rectangle 57"/>
          <p:cNvSpPr>
            <a:spLocks noChangeArrowheads="1"/>
          </p:cNvSpPr>
          <p:nvPr/>
        </p:nvSpPr>
        <p:spPr bwMode="auto">
          <a:xfrm>
            <a:off x="3828840" y="2680599"/>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1924</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164415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Political Geography: Key Issues</a:t>
            </a:r>
          </a:p>
        </p:txBody>
      </p:sp>
      <p:sp>
        <p:nvSpPr>
          <p:cNvPr id="8" name="Content Placeholder 7"/>
          <p:cNvSpPr>
            <a:spLocks noGrp="1"/>
          </p:cNvSpPr>
          <p:nvPr>
            <p:ph sz="quarter" idx="13"/>
          </p:nvPr>
        </p:nvSpPr>
        <p:spPr/>
        <p:txBody>
          <a:bodyPr/>
          <a:lstStyle/>
          <a:p>
            <a:pPr marL="0" indent="0">
              <a:buNone/>
            </a:pPr>
            <a:r>
              <a:rPr lang="en-US" b="1" dirty="0">
                <a:solidFill>
                  <a:srgbClr val="007FA3"/>
                </a:solidFill>
              </a:rPr>
              <a:t>8.1</a:t>
            </a:r>
            <a:r>
              <a:rPr lang="en-US" dirty="0"/>
              <a:t> Where Are States Distributed?</a:t>
            </a:r>
          </a:p>
          <a:p>
            <a:pPr marL="0" indent="0">
              <a:buNone/>
            </a:pPr>
            <a:r>
              <a:rPr lang="en-US" b="1" dirty="0">
                <a:solidFill>
                  <a:srgbClr val="007FA3"/>
                </a:solidFill>
              </a:rPr>
              <a:t>8.2</a:t>
            </a:r>
            <a:r>
              <a:rPr lang="en-US" dirty="0"/>
              <a:t> Why Are States Challenging to Create?</a:t>
            </a:r>
          </a:p>
          <a:p>
            <a:pPr marL="0" indent="0">
              <a:buNone/>
            </a:pPr>
            <a:r>
              <a:rPr lang="en-US" b="1" dirty="0">
                <a:solidFill>
                  <a:srgbClr val="007FA3"/>
                </a:solidFill>
              </a:rPr>
              <a:t>8.3</a:t>
            </a:r>
            <a:r>
              <a:rPr lang="en-US" dirty="0"/>
              <a:t> Why Do States Face Threats?</a:t>
            </a:r>
          </a:p>
          <a:p>
            <a:pPr marL="0" indent="0">
              <a:buNone/>
            </a:pPr>
            <a:r>
              <a:rPr lang="en-US" b="1" dirty="0">
                <a:solidFill>
                  <a:srgbClr val="007FA3"/>
                </a:solidFill>
              </a:rPr>
              <a:t>8.4</a:t>
            </a:r>
            <a:r>
              <a:rPr lang="en-US" dirty="0"/>
              <a:t> Why Do States Have Distinctive Geographic Structure?</a:t>
            </a:r>
          </a:p>
        </p:txBody>
      </p:sp>
    </p:spTree>
    <p:extLst>
      <p:ext uri="{BB962C8B-B14F-4D97-AF65-F5344CB8AC3E}">
        <p14:creationId xmlns:p14="http://schemas.microsoft.com/office/powerpoint/2010/main" val="3387970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8.2.2 Nation-States </a:t>
            </a:r>
            <a:r>
              <a:rPr lang="en-IN" sz="2000" b="0" dirty="0"/>
              <a:t>(4 of 7)</a:t>
            </a:r>
          </a:p>
        </p:txBody>
      </p:sp>
      <p:sp>
        <p:nvSpPr>
          <p:cNvPr id="3" name="Content Placeholder 2"/>
          <p:cNvSpPr>
            <a:spLocks noGrp="1"/>
          </p:cNvSpPr>
          <p:nvPr>
            <p:ph sz="quarter" idx="13"/>
          </p:nvPr>
        </p:nvSpPr>
        <p:spPr>
          <a:xfrm>
            <a:off x="457200" y="1556326"/>
            <a:ext cx="8458200" cy="1038284"/>
          </a:xfrm>
        </p:spPr>
        <p:txBody>
          <a:bodyPr/>
          <a:lstStyle/>
          <a:p>
            <a:pPr marL="432" indent="0">
              <a:buNone/>
            </a:pPr>
            <a:r>
              <a:rPr lang="en-US" altLang="en-US" sz="2200" b="1" dirty="0"/>
              <a:t>Figure 8-15: </a:t>
            </a:r>
            <a:r>
              <a:rPr lang="en-US" altLang="en-US" sz="2200" dirty="0"/>
              <a:t>Multinational states like Yugoslavia and Czechoslovakia eventually divided, and a largely German population divided between East and West Germany was reunited.</a:t>
            </a:r>
            <a:endParaRPr lang="en-IN" sz="2200" dirty="0"/>
          </a:p>
        </p:txBody>
      </p:sp>
      <p:pic>
        <p:nvPicPr>
          <p:cNvPr id="11264" name="Picture 1126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352" y="2575821"/>
            <a:ext cx="4770470" cy="3946794"/>
          </a:xfrm>
          <a:prstGeom prst="rect">
            <a:avLst/>
          </a:prstGeom>
        </p:spPr>
      </p:pic>
      <p:sp>
        <p:nvSpPr>
          <p:cNvPr id="11271" name="Rectangle 61"/>
          <p:cNvSpPr>
            <a:spLocks noChangeArrowheads="1"/>
          </p:cNvSpPr>
          <p:nvPr/>
        </p:nvSpPr>
        <p:spPr bwMode="auto">
          <a:xfrm>
            <a:off x="2348208" y="3213785"/>
            <a:ext cx="76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1272" name="Rectangle 62"/>
          <p:cNvSpPr>
            <a:spLocks noChangeArrowheads="1"/>
          </p:cNvSpPr>
          <p:nvPr/>
        </p:nvSpPr>
        <p:spPr bwMode="auto">
          <a:xfrm>
            <a:off x="3489325" y="6229350"/>
            <a:ext cx="119904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smtClean="0">
                <a:ln>
                  <a:noFill/>
                </a:ln>
                <a:solidFill>
                  <a:srgbClr val="00ADEE"/>
                </a:solidFill>
                <a:effectLst/>
                <a:latin typeface="+mj-lt"/>
              </a:rPr>
              <a:t>Mediterranean Sea</a:t>
            </a:r>
            <a:endParaRPr kumimoji="0" lang="en-US" altLang="en-US" sz="1600" b="1" i="0" u="none" strike="noStrike" cap="none" normalizeH="0" baseline="0" smtClean="0">
              <a:ln>
                <a:noFill/>
              </a:ln>
              <a:solidFill>
                <a:schemeClr val="tx1"/>
              </a:solidFill>
              <a:effectLst/>
              <a:latin typeface="+mj-lt"/>
            </a:endParaRPr>
          </a:p>
        </p:txBody>
      </p:sp>
      <p:sp>
        <p:nvSpPr>
          <p:cNvPr id="11273" name="Rectangle 63"/>
          <p:cNvSpPr>
            <a:spLocks noChangeArrowheads="1"/>
          </p:cNvSpPr>
          <p:nvPr/>
        </p:nvSpPr>
        <p:spPr bwMode="auto">
          <a:xfrm>
            <a:off x="3813563" y="3488005"/>
            <a:ext cx="3590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1274" name="Rectangle 64"/>
          <p:cNvSpPr>
            <a:spLocks noChangeArrowheads="1"/>
          </p:cNvSpPr>
          <p:nvPr/>
        </p:nvSpPr>
        <p:spPr bwMode="auto">
          <a:xfrm>
            <a:off x="6508658" y="5081588"/>
            <a:ext cx="36067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latin typeface="+mj-lt"/>
              </a:rPr>
              <a:t>Black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1281" name="Rectangle 71"/>
          <p:cNvSpPr>
            <a:spLocks noChangeArrowheads="1"/>
          </p:cNvSpPr>
          <p:nvPr/>
        </p:nvSpPr>
        <p:spPr bwMode="auto">
          <a:xfrm>
            <a:off x="2447925" y="5089525"/>
            <a:ext cx="737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231F20"/>
                </a:solidFill>
                <a:effectLst/>
                <a:latin typeface="+mj-lt"/>
              </a:rPr>
              <a:t>N</a:t>
            </a:r>
            <a:endParaRPr kumimoji="0" lang="en-US" altLang="en-US" sz="1600" b="1" i="0" u="none" strike="noStrike" cap="none" normalizeH="0" baseline="0" smtClean="0">
              <a:ln>
                <a:noFill/>
              </a:ln>
              <a:solidFill>
                <a:schemeClr val="tx1"/>
              </a:solidFill>
              <a:effectLst/>
              <a:latin typeface="+mj-lt"/>
            </a:endParaRPr>
          </a:p>
        </p:txBody>
      </p:sp>
      <p:sp>
        <p:nvSpPr>
          <p:cNvPr id="11275" name="Rectangle 65"/>
          <p:cNvSpPr>
            <a:spLocks noChangeArrowheads="1"/>
          </p:cNvSpPr>
          <p:nvPr/>
        </p:nvSpPr>
        <p:spPr bwMode="auto">
          <a:xfrm>
            <a:off x="3315653" y="3959225"/>
            <a:ext cx="5578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KINGDOM</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277" name="Rectangle 67"/>
          <p:cNvSpPr>
            <a:spLocks noChangeArrowheads="1"/>
          </p:cNvSpPr>
          <p:nvPr/>
        </p:nvSpPr>
        <p:spPr bwMode="auto">
          <a:xfrm>
            <a:off x="2674938" y="4008438"/>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IRELAND</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78" name="Rectangle 68"/>
          <p:cNvSpPr>
            <a:spLocks noChangeArrowheads="1"/>
          </p:cNvSpPr>
          <p:nvPr/>
        </p:nvSpPr>
        <p:spPr bwMode="auto">
          <a:xfrm>
            <a:off x="2921000" y="5837238"/>
            <a:ext cx="41197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231F20"/>
                </a:solidFill>
                <a:effectLst>
                  <a:glow rad="63500">
                    <a:schemeClr val="bg1">
                      <a:alpha val="50000"/>
                    </a:schemeClr>
                  </a:glow>
                </a:effectLst>
                <a:latin typeface="+mj-lt"/>
              </a:rPr>
              <a:t>SPAIN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279" name="Rectangle 69"/>
          <p:cNvSpPr>
            <a:spLocks noChangeArrowheads="1"/>
          </p:cNvSpPr>
          <p:nvPr/>
        </p:nvSpPr>
        <p:spPr bwMode="auto">
          <a:xfrm>
            <a:off x="2263775" y="5946775"/>
            <a:ext cx="5754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50000"/>
                    </a:schemeClr>
                  </a:glow>
                </a:effectLst>
                <a:latin typeface="+mj-lt"/>
              </a:rPr>
              <a:t>PORTUGAL</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80" name="Rectangle 70"/>
          <p:cNvSpPr>
            <a:spLocks noChangeArrowheads="1"/>
          </p:cNvSpPr>
          <p:nvPr/>
        </p:nvSpPr>
        <p:spPr bwMode="auto">
          <a:xfrm>
            <a:off x="3595688" y="4956175"/>
            <a:ext cx="56265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231F20"/>
                </a:solidFill>
                <a:effectLst>
                  <a:glow rad="63500">
                    <a:schemeClr val="bg1">
                      <a:alpha val="50000"/>
                    </a:schemeClr>
                  </a:glow>
                </a:effectLst>
                <a:latin typeface="+mj-lt"/>
              </a:rPr>
              <a:t>FRANCE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282" name="Rectangle 72"/>
          <p:cNvSpPr>
            <a:spLocks noChangeArrowheads="1"/>
          </p:cNvSpPr>
          <p:nvPr/>
        </p:nvSpPr>
        <p:spPr bwMode="auto">
          <a:xfrm>
            <a:off x="3659188" y="5419725"/>
            <a:ext cx="2500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50000"/>
                    </a:schemeClr>
                  </a:glow>
                </a:effectLst>
                <a:latin typeface="+mj-lt"/>
              </a:rPr>
              <a:t>AND.</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83" name="Rectangle 73"/>
          <p:cNvSpPr>
            <a:spLocks noChangeArrowheads="1"/>
          </p:cNvSpPr>
          <p:nvPr/>
        </p:nvSpPr>
        <p:spPr bwMode="auto">
          <a:xfrm>
            <a:off x="4228783" y="4441825"/>
            <a:ext cx="333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WEST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GER.</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285" name="Rectangle 75"/>
          <p:cNvSpPr>
            <a:spLocks noChangeArrowheads="1"/>
          </p:cNvSpPr>
          <p:nvPr/>
        </p:nvSpPr>
        <p:spPr bwMode="auto">
          <a:xfrm>
            <a:off x="4646613" y="4227513"/>
            <a:ext cx="30777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EAST</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86" name="Rectangle 76"/>
          <p:cNvSpPr>
            <a:spLocks noChangeArrowheads="1"/>
          </p:cNvSpPr>
          <p:nvPr/>
        </p:nvSpPr>
        <p:spPr bwMode="auto">
          <a:xfrm>
            <a:off x="4659313" y="4357688"/>
            <a:ext cx="2821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GER.</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87" name="Rectangle 77"/>
          <p:cNvSpPr>
            <a:spLocks noChangeArrowheads="1"/>
          </p:cNvSpPr>
          <p:nvPr/>
        </p:nvSpPr>
        <p:spPr bwMode="auto">
          <a:xfrm>
            <a:off x="3609975" y="4486275"/>
            <a:ext cx="4728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j-lt"/>
              </a:rPr>
              <a:t>BELGIUM</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288" name="Rectangle 78"/>
          <p:cNvSpPr>
            <a:spLocks noChangeArrowheads="1"/>
          </p:cNvSpPr>
          <p:nvPr/>
        </p:nvSpPr>
        <p:spPr bwMode="auto">
          <a:xfrm>
            <a:off x="3815872" y="4695825"/>
            <a:ext cx="2340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j-lt"/>
              </a:rPr>
              <a:t>LUX.</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289" name="Rectangle 79"/>
          <p:cNvSpPr>
            <a:spLocks noChangeArrowheads="1"/>
          </p:cNvSpPr>
          <p:nvPr/>
        </p:nvSpPr>
        <p:spPr bwMode="auto">
          <a:xfrm>
            <a:off x="4144963" y="3829050"/>
            <a:ext cx="5225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50000"/>
                    </a:schemeClr>
                  </a:glow>
                </a:effectLst>
                <a:latin typeface="+mj-lt"/>
              </a:rPr>
              <a:t>DENMARK</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90" name="Rectangle 80"/>
          <p:cNvSpPr>
            <a:spLocks noChangeArrowheads="1"/>
          </p:cNvSpPr>
          <p:nvPr/>
        </p:nvSpPr>
        <p:spPr bwMode="auto">
          <a:xfrm>
            <a:off x="5070475" y="4232275"/>
            <a:ext cx="56906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smtClean="0">
                <a:ln>
                  <a:noFill/>
                </a:ln>
                <a:solidFill>
                  <a:srgbClr val="231F20"/>
                </a:solidFill>
                <a:effectLst>
                  <a:glow rad="63500">
                    <a:schemeClr val="bg1">
                      <a:alpha val="50000"/>
                    </a:schemeClr>
                  </a:glow>
                </a:effectLst>
                <a:latin typeface="+mj-lt"/>
              </a:rPr>
              <a:t>POLAND</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91" name="Rectangle 81"/>
          <p:cNvSpPr>
            <a:spLocks noChangeArrowheads="1"/>
          </p:cNvSpPr>
          <p:nvPr/>
        </p:nvSpPr>
        <p:spPr bwMode="auto">
          <a:xfrm>
            <a:off x="5168900" y="5786438"/>
            <a:ext cx="4600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j-lt"/>
              </a:rPr>
              <a:t>ALBANIA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292" name="Rectangle 82"/>
          <p:cNvSpPr>
            <a:spLocks noChangeArrowheads="1"/>
          </p:cNvSpPr>
          <p:nvPr/>
        </p:nvSpPr>
        <p:spPr bwMode="auto">
          <a:xfrm>
            <a:off x="4922838" y="5330825"/>
            <a:ext cx="7630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YUGOSLAVIA</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93" name="Rectangle 83"/>
          <p:cNvSpPr>
            <a:spLocks noChangeArrowheads="1"/>
          </p:cNvSpPr>
          <p:nvPr/>
        </p:nvSpPr>
        <p:spPr bwMode="auto">
          <a:xfrm>
            <a:off x="4225925" y="5048250"/>
            <a:ext cx="34785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j-lt"/>
              </a:rPr>
              <a:t>SWITZ.</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294" name="Rectangle 84"/>
          <p:cNvSpPr>
            <a:spLocks noChangeArrowheads="1"/>
          </p:cNvSpPr>
          <p:nvPr/>
        </p:nvSpPr>
        <p:spPr bwMode="auto">
          <a:xfrm>
            <a:off x="3930650" y="4275138"/>
            <a:ext cx="30777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50000"/>
                    </a:schemeClr>
                  </a:glow>
                </a:effectLst>
                <a:latin typeface="+mj-lt"/>
              </a:rPr>
              <a:t>NETH.</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95" name="Rectangle 85"/>
          <p:cNvSpPr>
            <a:spLocks noChangeArrowheads="1"/>
          </p:cNvSpPr>
          <p:nvPr/>
        </p:nvSpPr>
        <p:spPr bwMode="auto">
          <a:xfrm>
            <a:off x="4838700" y="4668838"/>
            <a:ext cx="96340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50000"/>
                    </a:schemeClr>
                  </a:glow>
                </a:effectLst>
                <a:latin typeface="+mj-lt"/>
              </a:rPr>
              <a:t>CZECHOSLOVAKIA</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96" name="Rectangle 86"/>
          <p:cNvSpPr>
            <a:spLocks noChangeArrowheads="1"/>
          </p:cNvSpPr>
          <p:nvPr/>
        </p:nvSpPr>
        <p:spPr bwMode="auto">
          <a:xfrm>
            <a:off x="4668838" y="4959350"/>
            <a:ext cx="4552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j-lt"/>
              </a:rPr>
              <a:t>AUSTRIA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297" name="Rectangle 87"/>
          <p:cNvSpPr>
            <a:spLocks noChangeArrowheads="1"/>
          </p:cNvSpPr>
          <p:nvPr/>
        </p:nvSpPr>
        <p:spPr bwMode="auto">
          <a:xfrm>
            <a:off x="5691188" y="5089525"/>
            <a:ext cx="5514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ROMANIA</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98" name="Rectangle 88"/>
          <p:cNvSpPr>
            <a:spLocks noChangeArrowheads="1"/>
          </p:cNvSpPr>
          <p:nvPr/>
        </p:nvSpPr>
        <p:spPr bwMode="auto">
          <a:xfrm>
            <a:off x="5902325" y="5389563"/>
            <a:ext cx="6091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BULGARIA</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299" name="Rectangle 89"/>
          <p:cNvSpPr>
            <a:spLocks noChangeArrowheads="1"/>
          </p:cNvSpPr>
          <p:nvPr/>
        </p:nvSpPr>
        <p:spPr bwMode="auto">
          <a:xfrm>
            <a:off x="6353175" y="5818188"/>
            <a:ext cx="4744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TURKEY</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300" name="Rectangle 90"/>
          <p:cNvSpPr>
            <a:spLocks noChangeArrowheads="1"/>
          </p:cNvSpPr>
          <p:nvPr/>
        </p:nvSpPr>
        <p:spPr bwMode="auto">
          <a:xfrm>
            <a:off x="5235575" y="4951413"/>
            <a:ext cx="5834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HUNGARY</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301" name="Rectangle 91"/>
          <p:cNvSpPr>
            <a:spLocks noChangeArrowheads="1"/>
          </p:cNvSpPr>
          <p:nvPr/>
        </p:nvSpPr>
        <p:spPr bwMode="auto">
          <a:xfrm>
            <a:off x="4664075" y="5573713"/>
            <a:ext cx="38792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231F20"/>
                </a:solidFill>
                <a:effectLst>
                  <a:glow rad="63500">
                    <a:schemeClr val="bg1">
                      <a:alpha val="50000"/>
                    </a:schemeClr>
                  </a:glow>
                </a:effectLst>
                <a:latin typeface="+mj-lt"/>
              </a:rPr>
              <a:t>ITALY</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302" name="Rectangle 92"/>
          <p:cNvSpPr>
            <a:spLocks noChangeArrowheads="1"/>
          </p:cNvSpPr>
          <p:nvPr/>
        </p:nvSpPr>
        <p:spPr bwMode="auto">
          <a:xfrm>
            <a:off x="5803900" y="6118225"/>
            <a:ext cx="4873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j-lt"/>
              </a:rPr>
              <a:t>GREECE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303" name="Rectangle 93"/>
          <p:cNvSpPr>
            <a:spLocks noChangeArrowheads="1"/>
          </p:cNvSpPr>
          <p:nvPr/>
        </p:nvSpPr>
        <p:spPr bwMode="auto">
          <a:xfrm>
            <a:off x="6057900" y="3856038"/>
            <a:ext cx="5995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63500">
                    <a:schemeClr val="bg1">
                      <a:alpha val="50000"/>
                    </a:schemeClr>
                  </a:glow>
                </a:effectLst>
                <a:latin typeface="+mj-lt"/>
              </a:rPr>
              <a:t>U.S.S.R.</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1304" name="Rectangle 94"/>
          <p:cNvSpPr>
            <a:spLocks noChangeArrowheads="1"/>
          </p:cNvSpPr>
          <p:nvPr/>
        </p:nvSpPr>
        <p:spPr bwMode="auto">
          <a:xfrm>
            <a:off x="4078288" y="3176588"/>
            <a:ext cx="5257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NORWAY</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305" name="Rectangle 95"/>
          <p:cNvSpPr>
            <a:spLocks noChangeArrowheads="1"/>
          </p:cNvSpPr>
          <p:nvPr/>
        </p:nvSpPr>
        <p:spPr bwMode="auto">
          <a:xfrm>
            <a:off x="4718050" y="3427413"/>
            <a:ext cx="5065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63500">
                    <a:schemeClr val="bg1">
                      <a:alpha val="50000"/>
                    </a:schemeClr>
                  </a:glow>
                </a:effectLst>
                <a:latin typeface="+mj-lt"/>
              </a:rPr>
              <a:t>SWEDEN</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306" name="Rectangle 96"/>
          <p:cNvSpPr>
            <a:spLocks noChangeArrowheads="1"/>
          </p:cNvSpPr>
          <p:nvPr/>
        </p:nvSpPr>
        <p:spPr bwMode="auto">
          <a:xfrm>
            <a:off x="5151438" y="3046413"/>
            <a:ext cx="44884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63500">
                    <a:schemeClr val="bg1">
                      <a:alpha val="50000"/>
                    </a:schemeClr>
                  </a:glow>
                </a:effectLst>
                <a:latin typeface="+mj-lt"/>
              </a:rPr>
              <a:t>FINLAND</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1307" name="Line 97"/>
          <p:cNvSpPr>
            <a:spLocks noChangeShapeType="1"/>
          </p:cNvSpPr>
          <p:nvPr/>
        </p:nvSpPr>
        <p:spPr bwMode="auto">
          <a:xfrm flipV="1">
            <a:off x="3730625" y="5540375"/>
            <a:ext cx="57150" cy="103188"/>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63500">
                  <a:schemeClr val="bg1">
                    <a:alpha val="50000"/>
                  </a:schemeClr>
                </a:glow>
              </a:effectLst>
              <a:latin typeface="+mj-lt"/>
            </a:endParaRPr>
          </a:p>
        </p:txBody>
      </p:sp>
      <p:sp>
        <p:nvSpPr>
          <p:cNvPr id="11308" name="Line 98"/>
          <p:cNvSpPr>
            <a:spLocks noChangeShapeType="1"/>
          </p:cNvSpPr>
          <p:nvPr/>
        </p:nvSpPr>
        <p:spPr bwMode="auto">
          <a:xfrm flipH="1">
            <a:off x="4078288" y="4714875"/>
            <a:ext cx="134938" cy="39688"/>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63500">
                  <a:schemeClr val="bg1">
                    <a:alpha val="50000"/>
                  </a:schemeClr>
                </a:glow>
              </a:effectLst>
              <a:latin typeface="+mj-lt"/>
            </a:endParaRPr>
          </a:p>
        </p:txBody>
      </p:sp>
      <p:sp>
        <p:nvSpPr>
          <p:cNvPr id="11309" name="Rectangle 99"/>
          <p:cNvSpPr>
            <a:spLocks noChangeArrowheads="1"/>
          </p:cNvSpPr>
          <p:nvPr/>
        </p:nvSpPr>
        <p:spPr bwMode="auto">
          <a:xfrm>
            <a:off x="5883275" y="2663825"/>
            <a:ext cx="9746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German-speaking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area in 1914</a:t>
            </a:r>
            <a:endParaRPr kumimoji="0" lang="en-US" altLang="en-US" sz="1200" b="1" i="0" u="none" strike="noStrike" cap="none" normalizeH="0" baseline="0" dirty="0" smtClean="0">
              <a:ln>
                <a:noFill/>
              </a:ln>
              <a:solidFill>
                <a:schemeClr val="tx1"/>
              </a:solidFill>
              <a:effectLst/>
              <a:latin typeface="+mj-lt"/>
            </a:endParaRPr>
          </a:p>
        </p:txBody>
      </p:sp>
      <p:sp>
        <p:nvSpPr>
          <p:cNvPr id="11311" name="Rectangle 101"/>
          <p:cNvSpPr>
            <a:spLocks noChangeArrowheads="1"/>
          </p:cNvSpPr>
          <p:nvPr/>
        </p:nvSpPr>
        <p:spPr bwMode="auto">
          <a:xfrm>
            <a:off x="2317750" y="267493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11312" name="Rectangle 102"/>
          <p:cNvSpPr>
            <a:spLocks noChangeArrowheads="1"/>
          </p:cNvSpPr>
          <p:nvPr/>
        </p:nvSpPr>
        <p:spPr bwMode="auto">
          <a:xfrm>
            <a:off x="2773363" y="2674938"/>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11313" name="Rectangle 103"/>
          <p:cNvSpPr>
            <a:spLocks noChangeArrowheads="1"/>
          </p:cNvSpPr>
          <p:nvPr/>
        </p:nvSpPr>
        <p:spPr bwMode="auto">
          <a:xfrm>
            <a:off x="2317750" y="2841625"/>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11314" name="Rectangle 104"/>
          <p:cNvSpPr>
            <a:spLocks noChangeArrowheads="1"/>
          </p:cNvSpPr>
          <p:nvPr/>
        </p:nvSpPr>
        <p:spPr bwMode="auto">
          <a:xfrm>
            <a:off x="2590800" y="2841625"/>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11315" name="Rectangle 105"/>
          <p:cNvSpPr>
            <a:spLocks noChangeArrowheads="1"/>
          </p:cNvSpPr>
          <p:nvPr/>
        </p:nvSpPr>
        <p:spPr bwMode="auto">
          <a:xfrm>
            <a:off x="3238500" y="2674938"/>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 Miles</a:t>
            </a:r>
            <a:endParaRPr kumimoji="0" lang="en-US" altLang="en-US" sz="1600" b="1" i="0" u="none" strike="noStrike" cap="none" normalizeH="0" baseline="0" smtClean="0">
              <a:ln>
                <a:noFill/>
              </a:ln>
              <a:solidFill>
                <a:schemeClr val="tx1"/>
              </a:solidFill>
              <a:effectLst/>
              <a:latin typeface="+mj-lt"/>
            </a:endParaRPr>
          </a:p>
        </p:txBody>
      </p:sp>
      <p:sp>
        <p:nvSpPr>
          <p:cNvPr id="11316" name="Rectangle 106"/>
          <p:cNvSpPr>
            <a:spLocks noChangeArrowheads="1"/>
          </p:cNvSpPr>
          <p:nvPr/>
        </p:nvSpPr>
        <p:spPr bwMode="auto">
          <a:xfrm>
            <a:off x="2889250" y="2841625"/>
            <a:ext cx="54983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 Kilometers</a:t>
            </a:r>
            <a:endParaRPr kumimoji="0" lang="en-US" altLang="en-US" sz="1600" b="1" i="0" u="none" strike="noStrike" cap="none" normalizeH="0" baseline="0" smtClean="0">
              <a:ln>
                <a:noFill/>
              </a:ln>
              <a:solidFill>
                <a:schemeClr val="tx1"/>
              </a:solidFill>
              <a:effectLst/>
              <a:latin typeface="+mj-lt"/>
            </a:endParaRPr>
          </a:p>
        </p:txBody>
      </p:sp>
      <p:sp>
        <p:nvSpPr>
          <p:cNvPr id="11317" name="Rectangle 107"/>
          <p:cNvSpPr>
            <a:spLocks noChangeArrowheads="1"/>
          </p:cNvSpPr>
          <p:nvPr/>
        </p:nvSpPr>
        <p:spPr bwMode="auto">
          <a:xfrm>
            <a:off x="3829050" y="2630487"/>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1980</a:t>
            </a:r>
            <a:endParaRPr kumimoji="0" lang="en-US" altLang="en-US" sz="16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24993531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8.2.2 Nation-States </a:t>
            </a:r>
            <a:r>
              <a:rPr lang="en-IN" sz="2000" b="0" dirty="0"/>
              <a:t>(5 of 7)</a:t>
            </a:r>
          </a:p>
        </p:txBody>
      </p:sp>
      <p:sp>
        <p:nvSpPr>
          <p:cNvPr id="3" name="Content Placeholder 2"/>
          <p:cNvSpPr>
            <a:spLocks noGrp="1"/>
          </p:cNvSpPr>
          <p:nvPr>
            <p:ph sz="quarter" idx="13"/>
          </p:nvPr>
        </p:nvSpPr>
        <p:spPr>
          <a:xfrm>
            <a:off x="457200" y="1556327"/>
            <a:ext cx="8355330" cy="1163348"/>
          </a:xfrm>
        </p:spPr>
        <p:txBody>
          <a:bodyPr/>
          <a:lstStyle/>
          <a:p>
            <a:pPr marL="432" indent="0">
              <a:buNone/>
            </a:pPr>
            <a:r>
              <a:rPr lang="en-US" altLang="en-US" sz="1800" b="1" dirty="0"/>
              <a:t>Figure 8-16: </a:t>
            </a:r>
            <a:r>
              <a:rPr lang="en-US" sz="1800" dirty="0"/>
              <a:t>When Germany was divided between East Germany and West Germany, the City of Berlin was also divided. To prevent its citizens from crossing over into the West, East Germany built a wall in 1961. After reunification of Germany in 1990, gates were opened, and the Wall was soon demolished</a:t>
            </a:r>
            <a:r>
              <a:rPr lang="en-US" altLang="en-US" sz="1800" dirty="0"/>
              <a:t>.</a:t>
            </a:r>
            <a:endParaRPr lang="en-IN" sz="1800" dirty="0"/>
          </a:p>
        </p:txBody>
      </p:sp>
      <p:pic>
        <p:nvPicPr>
          <p:cNvPr id="12291" name="Picture 3" descr="The Berlin wall that divided East and West Germ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389" y="2776825"/>
            <a:ext cx="7053223" cy="351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218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8.2.2 Nation-States </a:t>
            </a:r>
            <a:r>
              <a:rPr lang="en-IN" sz="2000" b="0" dirty="0"/>
              <a:t>(6 of 7)</a:t>
            </a:r>
          </a:p>
        </p:txBody>
      </p:sp>
      <p:sp>
        <p:nvSpPr>
          <p:cNvPr id="3" name="Content Placeholder 2"/>
          <p:cNvSpPr>
            <a:spLocks noGrp="1"/>
          </p:cNvSpPr>
          <p:nvPr>
            <p:ph sz="quarter" idx="13"/>
          </p:nvPr>
        </p:nvSpPr>
        <p:spPr>
          <a:xfrm>
            <a:off x="457200" y="1556326"/>
            <a:ext cx="8229600" cy="695384"/>
          </a:xfrm>
        </p:spPr>
        <p:txBody>
          <a:bodyPr/>
          <a:lstStyle/>
          <a:p>
            <a:pPr marL="432" indent="0">
              <a:buNone/>
            </a:pPr>
            <a:r>
              <a:rPr lang="en-US" altLang="en-US" sz="2200" b="1" dirty="0"/>
              <a:t>Figure 8-17:</a:t>
            </a:r>
            <a:r>
              <a:rPr lang="en-US" altLang="en-US" sz="2200" dirty="0"/>
              <a:t> </a:t>
            </a:r>
            <a:r>
              <a:rPr lang="en-US" sz="2200" dirty="0"/>
              <a:t>Slovenes make up more than 80% of the country’s population</a:t>
            </a:r>
            <a:r>
              <a:rPr lang="en-US" altLang="en-US" sz="2200" dirty="0"/>
              <a:t>.</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744" y="2277374"/>
            <a:ext cx="6708512" cy="4132054"/>
          </a:xfrm>
          <a:prstGeom prst="rect">
            <a:avLst/>
          </a:prstGeom>
        </p:spPr>
      </p:pic>
      <p:sp>
        <p:nvSpPr>
          <p:cNvPr id="12" name="Rectangle 5"/>
          <p:cNvSpPr>
            <a:spLocks noChangeArrowheads="1"/>
          </p:cNvSpPr>
          <p:nvPr/>
        </p:nvSpPr>
        <p:spPr bwMode="auto">
          <a:xfrm>
            <a:off x="1347788" y="5678488"/>
            <a:ext cx="6668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1" u="none" strike="noStrike" cap="none" normalizeH="0" baseline="0" dirty="0" smtClean="0">
                <a:ln>
                  <a:noFill/>
                </a:ln>
                <a:solidFill>
                  <a:srgbClr val="00ADEE"/>
                </a:solidFill>
                <a:effectLst/>
                <a:latin typeface="+mj-lt"/>
              </a:rPr>
              <a:t>Adriatic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1" u="none" strike="noStrike" cap="none" normalizeH="0" baseline="0" dirty="0" smtClean="0">
                <a:ln>
                  <a:noFill/>
                </a:ln>
                <a:solidFill>
                  <a:srgbClr val="00ADEE"/>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7"/>
          <p:cNvSpPr>
            <a:spLocks noChangeArrowheads="1"/>
          </p:cNvSpPr>
          <p:nvPr/>
        </p:nvSpPr>
        <p:spPr bwMode="auto">
          <a:xfrm>
            <a:off x="3689351" y="2747963"/>
            <a:ext cx="68287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58595B"/>
                </a:solidFill>
                <a:effectLst>
                  <a:glow rad="63500">
                    <a:schemeClr val="bg1">
                      <a:alpha val="84000"/>
                    </a:schemeClr>
                  </a:glow>
                </a:effectLst>
                <a:latin typeface="+mj-lt"/>
              </a:rPr>
              <a:t>AUSTRIA</a:t>
            </a:r>
            <a:endParaRPr kumimoji="0" lang="en-US" altLang="en-US" sz="1600" b="1" i="0" u="none" strike="noStrike" cap="none" normalizeH="0" baseline="0" smtClean="0">
              <a:ln>
                <a:noFill/>
              </a:ln>
              <a:solidFill>
                <a:schemeClr val="tx1"/>
              </a:solidFill>
              <a:effectLst>
                <a:glow rad="63500">
                  <a:schemeClr val="bg1">
                    <a:alpha val="84000"/>
                  </a:schemeClr>
                </a:glow>
              </a:effectLst>
              <a:latin typeface="+mj-lt"/>
            </a:endParaRPr>
          </a:p>
        </p:txBody>
      </p:sp>
      <p:sp>
        <p:nvSpPr>
          <p:cNvPr id="15" name="Rectangle 8"/>
          <p:cNvSpPr>
            <a:spLocks noChangeArrowheads="1"/>
          </p:cNvSpPr>
          <p:nvPr/>
        </p:nvSpPr>
        <p:spPr bwMode="auto">
          <a:xfrm>
            <a:off x="6448426" y="4286250"/>
            <a:ext cx="7005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58595B"/>
                </a:solidFill>
                <a:effectLst>
                  <a:glow rad="63500">
                    <a:schemeClr val="bg1">
                      <a:alpha val="84000"/>
                    </a:schemeClr>
                  </a:glow>
                </a:effectLst>
                <a:latin typeface="+mj-lt"/>
              </a:rPr>
              <a:t>CROATIA</a:t>
            </a:r>
            <a:endParaRPr kumimoji="0" lang="en-US" altLang="en-US" sz="1600" b="1" i="0" u="none" strike="noStrike" cap="none" normalizeH="0" baseline="0" smtClean="0">
              <a:ln>
                <a:noFill/>
              </a:ln>
              <a:solidFill>
                <a:schemeClr val="tx1"/>
              </a:solidFill>
              <a:effectLst>
                <a:glow rad="63500">
                  <a:schemeClr val="bg1">
                    <a:alpha val="84000"/>
                  </a:schemeClr>
                </a:glow>
              </a:effectLst>
              <a:latin typeface="+mj-lt"/>
            </a:endParaRPr>
          </a:p>
        </p:txBody>
      </p:sp>
      <p:sp>
        <p:nvSpPr>
          <p:cNvPr id="16" name="Rectangle 9"/>
          <p:cNvSpPr>
            <a:spLocks noChangeArrowheads="1"/>
          </p:cNvSpPr>
          <p:nvPr/>
        </p:nvSpPr>
        <p:spPr bwMode="auto">
          <a:xfrm>
            <a:off x="7081838" y="2627313"/>
            <a:ext cx="7758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58595B"/>
                </a:solidFill>
                <a:effectLst>
                  <a:glow rad="63500">
                    <a:schemeClr val="bg1">
                      <a:alpha val="84000"/>
                    </a:schemeClr>
                  </a:glow>
                </a:effectLst>
                <a:latin typeface="+mj-lt"/>
              </a:rPr>
              <a:t>HUNGARY</a:t>
            </a:r>
            <a:endParaRPr kumimoji="0" lang="en-US" altLang="en-US" sz="1600" b="1" i="0" u="none" strike="noStrike" cap="none" normalizeH="0" baseline="0" smtClean="0">
              <a:ln>
                <a:noFill/>
              </a:ln>
              <a:solidFill>
                <a:schemeClr val="tx1"/>
              </a:solidFill>
              <a:effectLst>
                <a:glow rad="63500">
                  <a:schemeClr val="bg1">
                    <a:alpha val="84000"/>
                  </a:schemeClr>
                </a:glow>
              </a:effectLst>
              <a:latin typeface="+mj-lt"/>
            </a:endParaRPr>
          </a:p>
        </p:txBody>
      </p:sp>
      <p:sp>
        <p:nvSpPr>
          <p:cNvPr id="17" name="Rectangle 10"/>
          <p:cNvSpPr>
            <a:spLocks noChangeArrowheads="1"/>
          </p:cNvSpPr>
          <p:nvPr/>
        </p:nvSpPr>
        <p:spPr bwMode="auto">
          <a:xfrm>
            <a:off x="1404938" y="4841875"/>
            <a:ext cx="4456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58595B"/>
                </a:solidFill>
                <a:effectLst>
                  <a:glow rad="63500">
                    <a:schemeClr val="bg1">
                      <a:alpha val="84000"/>
                    </a:schemeClr>
                  </a:glow>
                </a:effectLst>
                <a:latin typeface="+mj-lt"/>
              </a:rPr>
              <a:t>ITALY</a:t>
            </a:r>
            <a:endParaRPr kumimoji="0" lang="en-US" altLang="en-US" sz="1600" b="1" i="0" u="none" strike="noStrike" cap="none" normalizeH="0" baseline="0" smtClean="0">
              <a:ln>
                <a:noFill/>
              </a:ln>
              <a:solidFill>
                <a:schemeClr val="tx1"/>
              </a:solidFill>
              <a:effectLst>
                <a:glow rad="63500">
                  <a:schemeClr val="bg1">
                    <a:alpha val="84000"/>
                  </a:schemeClr>
                </a:glow>
              </a:effectLst>
              <a:latin typeface="+mj-lt"/>
            </a:endParaRPr>
          </a:p>
        </p:txBody>
      </p:sp>
      <p:sp>
        <p:nvSpPr>
          <p:cNvPr id="18" name="Rectangle 11"/>
          <p:cNvSpPr>
            <a:spLocks noChangeArrowheads="1"/>
          </p:cNvSpPr>
          <p:nvPr/>
        </p:nvSpPr>
        <p:spPr bwMode="auto">
          <a:xfrm>
            <a:off x="2751292" y="4405313"/>
            <a:ext cx="7838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63500">
                    <a:schemeClr val="bg1">
                      <a:alpha val="84000"/>
                    </a:schemeClr>
                  </a:glow>
                </a:effectLst>
                <a:latin typeface="+mj-lt"/>
              </a:rPr>
              <a:t>Ljubljana</a:t>
            </a:r>
            <a:endParaRPr kumimoji="0" lang="en-US" altLang="en-US" sz="1600" b="1" i="0" u="none" strike="noStrike" cap="none" normalizeH="0" baseline="0" dirty="0" smtClean="0">
              <a:ln>
                <a:noFill/>
              </a:ln>
              <a:solidFill>
                <a:schemeClr val="tx1"/>
              </a:solidFill>
              <a:effectLst>
                <a:glow rad="63500">
                  <a:schemeClr val="bg1">
                    <a:alpha val="84000"/>
                  </a:schemeClr>
                </a:glow>
              </a:effectLst>
              <a:latin typeface="+mj-lt"/>
            </a:endParaRPr>
          </a:p>
        </p:txBody>
      </p:sp>
      <p:sp>
        <p:nvSpPr>
          <p:cNvPr id="19" name="Rectangle 12"/>
          <p:cNvSpPr>
            <a:spLocks noChangeArrowheads="1"/>
          </p:cNvSpPr>
          <p:nvPr/>
        </p:nvSpPr>
        <p:spPr bwMode="auto">
          <a:xfrm>
            <a:off x="1385888" y="4311650"/>
            <a:ext cx="1298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1" u="none" strike="noStrike" cap="none" normalizeH="0" baseline="0" smtClean="0">
                <a:ln>
                  <a:noFill/>
                </a:ln>
                <a:solidFill>
                  <a:srgbClr val="231F20"/>
                </a:solidFill>
                <a:effectLst/>
                <a:latin typeface="+mj-lt"/>
              </a:rPr>
              <a:t>N</a:t>
            </a:r>
            <a:endParaRPr kumimoji="0" lang="en-US" altLang="en-US" sz="1600" b="1" i="0" u="none" strike="noStrike" cap="none" normalizeH="0" baseline="0" smtClean="0">
              <a:ln>
                <a:noFill/>
              </a:ln>
              <a:solidFill>
                <a:schemeClr val="tx1"/>
              </a:solidFill>
              <a:effectLst/>
              <a:latin typeface="+mj-lt"/>
            </a:endParaRPr>
          </a:p>
        </p:txBody>
      </p:sp>
      <p:sp>
        <p:nvSpPr>
          <p:cNvPr id="20" name="Rectangle 13"/>
          <p:cNvSpPr>
            <a:spLocks noChangeArrowheads="1"/>
          </p:cNvSpPr>
          <p:nvPr/>
        </p:nvSpPr>
        <p:spPr bwMode="auto">
          <a:xfrm>
            <a:off x="3600451" y="3949700"/>
            <a:ext cx="4584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glow rad="63500">
                    <a:schemeClr val="bg1">
                      <a:alpha val="84000"/>
                    </a:schemeClr>
                  </a:glow>
                </a:effectLst>
                <a:latin typeface="+mj-lt"/>
              </a:rPr>
              <a:t>Kranj</a:t>
            </a:r>
            <a:endParaRPr kumimoji="0" lang="en-US" altLang="en-US" sz="1600" b="1" i="0" u="none" strike="noStrike" cap="none" normalizeH="0" baseline="0" smtClean="0">
              <a:ln>
                <a:noFill/>
              </a:ln>
              <a:solidFill>
                <a:schemeClr val="tx1"/>
              </a:solidFill>
              <a:effectLst>
                <a:glow rad="63500">
                  <a:schemeClr val="bg1">
                    <a:alpha val="84000"/>
                  </a:schemeClr>
                </a:glow>
              </a:effectLst>
              <a:latin typeface="+mj-lt"/>
            </a:endParaRPr>
          </a:p>
        </p:txBody>
      </p:sp>
      <p:sp>
        <p:nvSpPr>
          <p:cNvPr id="21" name="Rectangle 14"/>
          <p:cNvSpPr>
            <a:spLocks noChangeArrowheads="1"/>
          </p:cNvSpPr>
          <p:nvPr/>
        </p:nvSpPr>
        <p:spPr bwMode="auto">
          <a:xfrm>
            <a:off x="5227638" y="3924300"/>
            <a:ext cx="4280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glow rad="63500">
                    <a:schemeClr val="bg1">
                      <a:alpha val="84000"/>
                    </a:schemeClr>
                  </a:glow>
                </a:effectLst>
                <a:latin typeface="+mj-lt"/>
              </a:rPr>
              <a:t>Celje</a:t>
            </a:r>
            <a:endParaRPr kumimoji="0" lang="en-US" altLang="en-US" sz="1600" b="1" i="0" u="none" strike="noStrike" cap="none" normalizeH="0" baseline="0" smtClean="0">
              <a:ln>
                <a:noFill/>
              </a:ln>
              <a:solidFill>
                <a:schemeClr val="tx1"/>
              </a:solidFill>
              <a:effectLst>
                <a:glow rad="63500">
                  <a:schemeClr val="bg1">
                    <a:alpha val="84000"/>
                  </a:schemeClr>
                </a:glow>
              </a:effectLst>
              <a:latin typeface="+mj-lt"/>
            </a:endParaRPr>
          </a:p>
        </p:txBody>
      </p:sp>
      <p:sp>
        <p:nvSpPr>
          <p:cNvPr id="22" name="Rectangle 15"/>
          <p:cNvSpPr>
            <a:spLocks noChangeArrowheads="1"/>
          </p:cNvSpPr>
          <p:nvPr/>
        </p:nvSpPr>
        <p:spPr bwMode="auto">
          <a:xfrm>
            <a:off x="5897563" y="3127375"/>
            <a:ext cx="6572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glow rad="63500">
                    <a:schemeClr val="bg1">
                      <a:alpha val="84000"/>
                    </a:schemeClr>
                  </a:glow>
                </a:effectLst>
                <a:latin typeface="+mj-lt"/>
              </a:rPr>
              <a:t>Maribor</a:t>
            </a:r>
            <a:endParaRPr kumimoji="0" lang="en-US" altLang="en-US" sz="1600" b="1" i="0" u="none" strike="noStrike" cap="none" normalizeH="0" baseline="0" smtClean="0">
              <a:ln>
                <a:noFill/>
              </a:ln>
              <a:solidFill>
                <a:schemeClr val="tx1"/>
              </a:solidFill>
              <a:effectLst>
                <a:glow rad="63500">
                  <a:schemeClr val="bg1">
                    <a:alpha val="84000"/>
                  </a:schemeClr>
                </a:glow>
              </a:effectLst>
              <a:latin typeface="+mj-lt"/>
            </a:endParaRPr>
          </a:p>
        </p:txBody>
      </p:sp>
      <p:sp>
        <p:nvSpPr>
          <p:cNvPr id="23" name="Rectangle 16"/>
          <p:cNvSpPr>
            <a:spLocks noChangeArrowheads="1"/>
          </p:cNvSpPr>
          <p:nvPr/>
        </p:nvSpPr>
        <p:spPr bwMode="auto">
          <a:xfrm>
            <a:off x="1449388" y="2489200"/>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24" name="Rectangle 17"/>
          <p:cNvSpPr>
            <a:spLocks noChangeArrowheads="1"/>
          </p:cNvSpPr>
          <p:nvPr/>
        </p:nvSpPr>
        <p:spPr bwMode="auto">
          <a:xfrm>
            <a:off x="2000251" y="2489200"/>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15</a:t>
            </a:r>
            <a:endParaRPr kumimoji="0" lang="en-US" altLang="en-US" sz="1600" b="1" i="0" u="none" strike="noStrike" cap="none" normalizeH="0" baseline="0" smtClean="0">
              <a:ln>
                <a:noFill/>
              </a:ln>
              <a:solidFill>
                <a:schemeClr val="tx1"/>
              </a:solidFill>
              <a:effectLst/>
              <a:latin typeface="+mj-lt"/>
            </a:endParaRPr>
          </a:p>
        </p:txBody>
      </p:sp>
      <p:sp>
        <p:nvSpPr>
          <p:cNvPr id="25" name="Rectangle 18"/>
          <p:cNvSpPr>
            <a:spLocks noChangeArrowheads="1"/>
          </p:cNvSpPr>
          <p:nvPr/>
        </p:nvSpPr>
        <p:spPr bwMode="auto">
          <a:xfrm>
            <a:off x="1449388" y="2728913"/>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26" name="Rectangle 19"/>
          <p:cNvSpPr>
            <a:spLocks noChangeArrowheads="1"/>
          </p:cNvSpPr>
          <p:nvPr/>
        </p:nvSpPr>
        <p:spPr bwMode="auto">
          <a:xfrm>
            <a:off x="1784351" y="2728913"/>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15</a:t>
            </a:r>
            <a:endParaRPr kumimoji="0" lang="en-US" altLang="en-US" sz="1600" b="1" i="0" u="none" strike="noStrike" cap="none" normalizeH="0" baseline="0" smtClean="0">
              <a:ln>
                <a:noFill/>
              </a:ln>
              <a:solidFill>
                <a:schemeClr val="tx1"/>
              </a:solidFill>
              <a:effectLst/>
              <a:latin typeface="+mj-lt"/>
            </a:endParaRPr>
          </a:p>
        </p:txBody>
      </p:sp>
      <p:sp>
        <p:nvSpPr>
          <p:cNvPr id="27" name="Rectangle 20"/>
          <p:cNvSpPr>
            <a:spLocks noChangeArrowheads="1"/>
          </p:cNvSpPr>
          <p:nvPr/>
        </p:nvSpPr>
        <p:spPr bwMode="auto">
          <a:xfrm>
            <a:off x="2568576" y="2489200"/>
            <a:ext cx="4488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30 Miles</a:t>
            </a:r>
            <a:endParaRPr kumimoji="0" lang="en-US" altLang="en-US" sz="1600" b="1" i="0" u="none" strike="noStrike" cap="none" normalizeH="0" baseline="0" smtClean="0">
              <a:ln>
                <a:noFill/>
              </a:ln>
              <a:solidFill>
                <a:schemeClr val="tx1"/>
              </a:solidFill>
              <a:effectLst/>
              <a:latin typeface="+mj-lt"/>
            </a:endParaRPr>
          </a:p>
        </p:txBody>
      </p:sp>
      <p:sp>
        <p:nvSpPr>
          <p:cNvPr id="28" name="Rectangle 21"/>
          <p:cNvSpPr>
            <a:spLocks noChangeArrowheads="1"/>
          </p:cNvSpPr>
          <p:nvPr/>
        </p:nvSpPr>
        <p:spPr bwMode="auto">
          <a:xfrm>
            <a:off x="2132013" y="2728913"/>
            <a:ext cx="7566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30 Kilometers</a:t>
            </a:r>
            <a:endParaRPr kumimoji="0" lang="en-US" altLang="en-US" sz="1600" b="1" i="0" u="none" strike="noStrike" cap="none" normalizeH="0" baseline="0" smtClean="0">
              <a:ln>
                <a:noFill/>
              </a:ln>
              <a:solidFill>
                <a:schemeClr val="tx1"/>
              </a:solidFill>
              <a:effectLst/>
              <a:latin typeface="+mj-lt"/>
            </a:endParaRPr>
          </a:p>
        </p:txBody>
      </p:sp>
      <p:sp>
        <p:nvSpPr>
          <p:cNvPr id="29" name="Rectangle 22"/>
          <p:cNvSpPr>
            <a:spLocks noChangeArrowheads="1"/>
          </p:cNvSpPr>
          <p:nvPr/>
        </p:nvSpPr>
        <p:spPr bwMode="auto">
          <a:xfrm>
            <a:off x="6588126" y="5367338"/>
            <a:ext cx="11317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latin typeface="+mj-lt"/>
              </a:rPr>
              <a:t>10 and above</a:t>
            </a:r>
            <a:endParaRPr kumimoji="0" lang="en-US" altLang="en-US" sz="1600" b="1" i="0" u="none" strike="noStrike" cap="none" normalizeH="0" baseline="0" smtClean="0">
              <a:ln>
                <a:noFill/>
              </a:ln>
              <a:solidFill>
                <a:schemeClr val="tx1"/>
              </a:solidFill>
              <a:effectLst/>
              <a:latin typeface="+mj-lt"/>
            </a:endParaRPr>
          </a:p>
        </p:txBody>
      </p:sp>
      <p:sp>
        <p:nvSpPr>
          <p:cNvPr id="30" name="Rectangle 23"/>
          <p:cNvSpPr>
            <a:spLocks noChangeArrowheads="1"/>
          </p:cNvSpPr>
          <p:nvPr/>
        </p:nvSpPr>
        <p:spPr bwMode="auto">
          <a:xfrm>
            <a:off x="6588126" y="5621338"/>
            <a:ext cx="2981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latin typeface="+mj-lt"/>
              </a:rPr>
              <a:t>3–9</a:t>
            </a:r>
            <a:endParaRPr kumimoji="0" lang="en-US" altLang="en-US" sz="1600" b="1" i="0" u="none" strike="noStrike" cap="none" normalizeH="0" baseline="0" smtClean="0">
              <a:ln>
                <a:noFill/>
              </a:ln>
              <a:solidFill>
                <a:schemeClr val="tx1"/>
              </a:solidFill>
              <a:effectLst/>
              <a:latin typeface="+mj-lt"/>
            </a:endParaRPr>
          </a:p>
        </p:txBody>
      </p:sp>
      <p:sp>
        <p:nvSpPr>
          <p:cNvPr id="31" name="Rectangle 24"/>
          <p:cNvSpPr>
            <a:spLocks noChangeArrowheads="1"/>
          </p:cNvSpPr>
          <p:nvPr/>
        </p:nvSpPr>
        <p:spPr bwMode="auto">
          <a:xfrm>
            <a:off x="6588126" y="5873750"/>
            <a:ext cx="6556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231F20"/>
                </a:solidFill>
                <a:effectLst/>
                <a:latin typeface="+mj-lt"/>
              </a:rPr>
              <a:t>below 3</a:t>
            </a:r>
            <a:endParaRPr kumimoji="0" lang="en-US" altLang="en-US" sz="1600" b="1" i="0" u="none" strike="noStrike" cap="none" normalizeH="0" baseline="0" smtClean="0">
              <a:ln>
                <a:noFill/>
              </a:ln>
              <a:solidFill>
                <a:schemeClr val="tx1"/>
              </a:solidFill>
              <a:effectLst/>
              <a:latin typeface="+mj-lt"/>
            </a:endParaRPr>
          </a:p>
        </p:txBody>
      </p:sp>
      <p:sp>
        <p:nvSpPr>
          <p:cNvPr id="32" name="Rectangle 25"/>
          <p:cNvSpPr>
            <a:spLocks noChangeArrowheads="1"/>
          </p:cNvSpPr>
          <p:nvPr/>
        </p:nvSpPr>
        <p:spPr bwMode="auto">
          <a:xfrm>
            <a:off x="6196013" y="4898547"/>
            <a:ext cx="11990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Percent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latin typeface="Arial Black" panose="020B0A04020102020204" pitchFamily="34" charset="0"/>
              </a:rPr>
              <a:t>non-Slovene</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961295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43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379" y="2531496"/>
            <a:ext cx="7105164" cy="3486650"/>
          </a:xfrm>
          <a:prstGeom prst="rect">
            <a:avLst/>
          </a:prstGeom>
        </p:spPr>
      </p:pic>
      <p:sp>
        <p:nvSpPr>
          <p:cNvPr id="2" name="Title 1"/>
          <p:cNvSpPr>
            <a:spLocks noGrp="1"/>
          </p:cNvSpPr>
          <p:nvPr>
            <p:ph type="title"/>
          </p:nvPr>
        </p:nvSpPr>
        <p:spPr/>
        <p:txBody>
          <a:bodyPr/>
          <a:lstStyle/>
          <a:p>
            <a:r>
              <a:rPr lang="en-IN" dirty="0"/>
              <a:t>8.2.2 Nation-States </a:t>
            </a:r>
            <a:r>
              <a:rPr lang="en-IN" sz="2000" b="0" dirty="0"/>
              <a:t>(7 of 7)</a:t>
            </a:r>
          </a:p>
        </p:txBody>
      </p:sp>
      <p:sp>
        <p:nvSpPr>
          <p:cNvPr id="3" name="Content Placeholder 2"/>
          <p:cNvSpPr>
            <a:spLocks noGrp="1"/>
          </p:cNvSpPr>
          <p:nvPr>
            <p:ph sz="quarter" idx="13"/>
          </p:nvPr>
        </p:nvSpPr>
        <p:spPr>
          <a:xfrm>
            <a:off x="457200" y="1556326"/>
            <a:ext cx="8229600" cy="741103"/>
          </a:xfrm>
        </p:spPr>
        <p:txBody>
          <a:bodyPr/>
          <a:lstStyle/>
          <a:p>
            <a:pPr marL="432" indent="0">
              <a:buNone/>
            </a:pPr>
            <a:r>
              <a:rPr lang="en-US" altLang="en-US" sz="2200" b="1" dirty="0"/>
              <a:t>Figure 8-19: </a:t>
            </a:r>
            <a:r>
              <a:rPr lang="en-US" altLang="en-US" sz="2200" dirty="0"/>
              <a:t>Ethnic diversity by state varies throughout the world, with Africa having the most ethnically diverse states.</a:t>
            </a:r>
            <a:endParaRPr lang="en-IN" sz="2200" dirty="0"/>
          </a:p>
        </p:txBody>
      </p:sp>
      <p:sp>
        <p:nvSpPr>
          <p:cNvPr id="7" name="Rectangle 5"/>
          <p:cNvSpPr>
            <a:spLocks noChangeArrowheads="1"/>
          </p:cNvSpPr>
          <p:nvPr/>
        </p:nvSpPr>
        <p:spPr bwMode="auto">
          <a:xfrm>
            <a:off x="2242768" y="5900496"/>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8" name="Rectangle 6"/>
          <p:cNvSpPr>
            <a:spLocks noChangeArrowheads="1"/>
          </p:cNvSpPr>
          <p:nvPr/>
        </p:nvSpPr>
        <p:spPr bwMode="auto">
          <a:xfrm>
            <a:off x="870829" y="3648586"/>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9" name="Rectangle 7"/>
          <p:cNvSpPr>
            <a:spLocks noChangeArrowheads="1"/>
          </p:cNvSpPr>
          <p:nvPr/>
        </p:nvSpPr>
        <p:spPr bwMode="auto">
          <a:xfrm>
            <a:off x="703231" y="4103474"/>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0" name="Rectangle 8"/>
          <p:cNvSpPr>
            <a:spLocks noChangeArrowheads="1"/>
          </p:cNvSpPr>
          <p:nvPr/>
        </p:nvSpPr>
        <p:spPr bwMode="auto">
          <a:xfrm>
            <a:off x="3224026" y="5900496"/>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1" name="Rectangle 9"/>
          <p:cNvSpPr>
            <a:spLocks noChangeArrowheads="1"/>
          </p:cNvSpPr>
          <p:nvPr/>
        </p:nvSpPr>
        <p:spPr bwMode="auto">
          <a:xfrm>
            <a:off x="4507246" y="5900496"/>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2" name="Rectangle 10"/>
          <p:cNvSpPr>
            <a:spLocks noChangeArrowheads="1"/>
          </p:cNvSpPr>
          <p:nvPr/>
        </p:nvSpPr>
        <p:spPr bwMode="auto">
          <a:xfrm>
            <a:off x="3536248" y="5900496"/>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3" name="Rectangle 11"/>
          <p:cNvSpPr>
            <a:spLocks noChangeArrowheads="1"/>
          </p:cNvSpPr>
          <p:nvPr/>
        </p:nvSpPr>
        <p:spPr bwMode="auto">
          <a:xfrm>
            <a:off x="4186893" y="5900496"/>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4" name="Rectangle 12"/>
          <p:cNvSpPr>
            <a:spLocks noChangeArrowheads="1"/>
          </p:cNvSpPr>
          <p:nvPr/>
        </p:nvSpPr>
        <p:spPr bwMode="auto">
          <a:xfrm>
            <a:off x="7312869" y="4563916"/>
            <a:ext cx="9810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5" name="Rectangle 13"/>
          <p:cNvSpPr>
            <a:spLocks noChangeArrowheads="1"/>
          </p:cNvSpPr>
          <p:nvPr/>
        </p:nvSpPr>
        <p:spPr bwMode="auto">
          <a:xfrm>
            <a:off x="702542" y="4563169"/>
            <a:ext cx="9810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6" name="Rectangle 14"/>
          <p:cNvSpPr>
            <a:spLocks noChangeArrowheads="1"/>
          </p:cNvSpPr>
          <p:nvPr/>
        </p:nvSpPr>
        <p:spPr bwMode="auto">
          <a:xfrm>
            <a:off x="701558" y="5015907"/>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7" name="Rectangle 15"/>
          <p:cNvSpPr>
            <a:spLocks noChangeArrowheads="1"/>
          </p:cNvSpPr>
          <p:nvPr/>
        </p:nvSpPr>
        <p:spPr bwMode="auto">
          <a:xfrm>
            <a:off x="871051" y="5474275"/>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8" name="Rectangle 16"/>
          <p:cNvSpPr>
            <a:spLocks noChangeArrowheads="1"/>
          </p:cNvSpPr>
          <p:nvPr/>
        </p:nvSpPr>
        <p:spPr bwMode="auto">
          <a:xfrm>
            <a:off x="6947311" y="3192397"/>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9" name="Rectangle 17"/>
          <p:cNvSpPr>
            <a:spLocks noChangeArrowheads="1"/>
          </p:cNvSpPr>
          <p:nvPr/>
        </p:nvSpPr>
        <p:spPr bwMode="auto">
          <a:xfrm>
            <a:off x="1172150" y="3190205"/>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0" name="Rectangle 18"/>
          <p:cNvSpPr>
            <a:spLocks noChangeArrowheads="1"/>
          </p:cNvSpPr>
          <p:nvPr/>
        </p:nvSpPr>
        <p:spPr bwMode="auto">
          <a:xfrm>
            <a:off x="6339122" y="2733254"/>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1" name="Rectangle 19"/>
          <p:cNvSpPr>
            <a:spLocks noChangeArrowheads="1"/>
          </p:cNvSpPr>
          <p:nvPr/>
        </p:nvSpPr>
        <p:spPr bwMode="auto">
          <a:xfrm>
            <a:off x="1815744" y="2733254"/>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2" name="Rectangle 20"/>
          <p:cNvSpPr>
            <a:spLocks noChangeArrowheads="1"/>
          </p:cNvSpPr>
          <p:nvPr/>
        </p:nvSpPr>
        <p:spPr bwMode="auto">
          <a:xfrm>
            <a:off x="7211757" y="3654004"/>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3" name="Rectangle 21"/>
          <p:cNvSpPr>
            <a:spLocks noChangeArrowheads="1"/>
          </p:cNvSpPr>
          <p:nvPr/>
        </p:nvSpPr>
        <p:spPr bwMode="auto">
          <a:xfrm>
            <a:off x="7197562" y="5479621"/>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4" name="Rectangle 22"/>
          <p:cNvSpPr>
            <a:spLocks noChangeArrowheads="1"/>
          </p:cNvSpPr>
          <p:nvPr/>
        </p:nvSpPr>
        <p:spPr bwMode="auto">
          <a:xfrm>
            <a:off x="7286616" y="4113699"/>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5" name="Rectangle 23"/>
          <p:cNvSpPr>
            <a:spLocks noChangeArrowheads="1"/>
          </p:cNvSpPr>
          <p:nvPr/>
        </p:nvSpPr>
        <p:spPr bwMode="auto">
          <a:xfrm>
            <a:off x="7278574" y="5028561"/>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6" name="Rectangle 24"/>
          <p:cNvSpPr>
            <a:spLocks noChangeArrowheads="1"/>
          </p:cNvSpPr>
          <p:nvPr/>
        </p:nvSpPr>
        <p:spPr bwMode="auto">
          <a:xfrm>
            <a:off x="2906911" y="5900496"/>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7" name="Rectangle 25"/>
          <p:cNvSpPr>
            <a:spLocks noChangeArrowheads="1"/>
          </p:cNvSpPr>
          <p:nvPr/>
        </p:nvSpPr>
        <p:spPr bwMode="auto">
          <a:xfrm>
            <a:off x="2584334" y="5900496"/>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28" name="Rectangle 26"/>
          <p:cNvSpPr>
            <a:spLocks noChangeArrowheads="1"/>
          </p:cNvSpPr>
          <p:nvPr/>
        </p:nvSpPr>
        <p:spPr bwMode="auto">
          <a:xfrm>
            <a:off x="1919180" y="5900496"/>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29" name="Rectangle 27"/>
          <p:cNvSpPr>
            <a:spLocks noChangeArrowheads="1"/>
          </p:cNvSpPr>
          <p:nvPr/>
        </p:nvSpPr>
        <p:spPr bwMode="auto">
          <a:xfrm>
            <a:off x="1619113" y="5900496"/>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0" name="Rectangle 28"/>
          <p:cNvSpPr>
            <a:spLocks noChangeArrowheads="1"/>
          </p:cNvSpPr>
          <p:nvPr/>
        </p:nvSpPr>
        <p:spPr bwMode="auto">
          <a:xfrm>
            <a:off x="1288872" y="5900496"/>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1" name="Rectangle 29"/>
          <p:cNvSpPr>
            <a:spLocks noChangeArrowheads="1"/>
          </p:cNvSpPr>
          <p:nvPr/>
        </p:nvSpPr>
        <p:spPr bwMode="auto">
          <a:xfrm>
            <a:off x="3905905" y="5900496"/>
            <a:ext cx="9810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 name="Rectangle 30"/>
          <p:cNvSpPr>
            <a:spLocks noChangeArrowheads="1"/>
          </p:cNvSpPr>
          <p:nvPr/>
        </p:nvSpPr>
        <p:spPr bwMode="auto">
          <a:xfrm>
            <a:off x="4856045" y="5900496"/>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3" name="Rectangle 31"/>
          <p:cNvSpPr>
            <a:spLocks noChangeArrowheads="1"/>
          </p:cNvSpPr>
          <p:nvPr/>
        </p:nvSpPr>
        <p:spPr bwMode="auto">
          <a:xfrm>
            <a:off x="5429536" y="5900496"/>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4" name="Rectangle 32"/>
          <p:cNvSpPr>
            <a:spLocks noChangeArrowheads="1"/>
          </p:cNvSpPr>
          <p:nvPr/>
        </p:nvSpPr>
        <p:spPr bwMode="auto">
          <a:xfrm>
            <a:off x="5745166" y="5900496"/>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5" name="Rectangle 33"/>
          <p:cNvSpPr>
            <a:spLocks noChangeArrowheads="1"/>
          </p:cNvSpPr>
          <p:nvPr/>
        </p:nvSpPr>
        <p:spPr bwMode="auto">
          <a:xfrm>
            <a:off x="5136806" y="5900496"/>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6" name="Rectangle 34"/>
          <p:cNvSpPr>
            <a:spLocks noChangeArrowheads="1"/>
          </p:cNvSpPr>
          <p:nvPr/>
        </p:nvSpPr>
        <p:spPr bwMode="auto">
          <a:xfrm>
            <a:off x="6403615" y="5900496"/>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7" name="Rectangle 35"/>
          <p:cNvSpPr>
            <a:spLocks noChangeArrowheads="1"/>
          </p:cNvSpPr>
          <p:nvPr/>
        </p:nvSpPr>
        <p:spPr bwMode="auto">
          <a:xfrm>
            <a:off x="6076752" y="5900496"/>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8" name="Rectangle 36"/>
          <p:cNvSpPr>
            <a:spLocks noChangeArrowheads="1"/>
          </p:cNvSpPr>
          <p:nvPr/>
        </p:nvSpPr>
        <p:spPr bwMode="auto">
          <a:xfrm>
            <a:off x="6711041" y="5900496"/>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9" name="Rectangle 37"/>
          <p:cNvSpPr>
            <a:spLocks noChangeArrowheads="1"/>
          </p:cNvSpPr>
          <p:nvPr/>
        </p:nvSpPr>
        <p:spPr bwMode="auto">
          <a:xfrm>
            <a:off x="6783205" y="4486370"/>
            <a:ext cx="44723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EQUATOR</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40" name="Rectangle 42"/>
          <p:cNvSpPr>
            <a:spLocks noChangeArrowheads="1"/>
          </p:cNvSpPr>
          <p:nvPr/>
        </p:nvSpPr>
        <p:spPr bwMode="auto">
          <a:xfrm>
            <a:off x="4971196" y="5161501"/>
            <a:ext cx="98167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spc="-30" normalizeH="0" dirty="0" smtClean="0">
                <a:ln>
                  <a:noFill/>
                </a:ln>
                <a:solidFill>
                  <a:srgbClr val="00AEEF"/>
                </a:solidFill>
                <a:effectLst>
                  <a:glow rad="50800">
                    <a:schemeClr val="bg1"/>
                  </a:glow>
                </a:effectLst>
                <a:latin typeface="+mj-lt"/>
              </a:rPr>
              <a:t>TROPIC OF CAPRICORN</a:t>
            </a:r>
            <a:endParaRPr kumimoji="0" lang="en-US" altLang="en-US" sz="1800" b="1" i="0" u="none" strike="noStrike" cap="none" spc="-30" normalizeH="0" dirty="0" smtClean="0">
              <a:ln>
                <a:noFill/>
              </a:ln>
              <a:solidFill>
                <a:schemeClr val="tx1"/>
              </a:solidFill>
              <a:effectLst>
                <a:glow rad="50800">
                  <a:schemeClr val="bg1"/>
                </a:glow>
              </a:effectLst>
              <a:latin typeface="+mj-lt"/>
            </a:endParaRPr>
          </a:p>
        </p:txBody>
      </p:sp>
      <p:sp>
        <p:nvSpPr>
          <p:cNvPr id="41" name="Rectangle 45"/>
          <p:cNvSpPr>
            <a:spLocks noChangeArrowheads="1"/>
          </p:cNvSpPr>
          <p:nvPr/>
        </p:nvSpPr>
        <p:spPr bwMode="auto">
          <a:xfrm>
            <a:off x="6381398" y="3962909"/>
            <a:ext cx="8329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spc="-30" normalizeH="0" dirty="0" smtClean="0">
                <a:ln>
                  <a:noFill/>
                </a:ln>
                <a:solidFill>
                  <a:srgbClr val="00AEEF"/>
                </a:solidFill>
                <a:effectLst>
                  <a:glow rad="50800">
                    <a:schemeClr val="bg1"/>
                  </a:glow>
                </a:effectLst>
                <a:latin typeface="+mj-lt"/>
              </a:rPr>
              <a:t>TROPIC OF CANCER</a:t>
            </a:r>
            <a:endParaRPr kumimoji="0" lang="en-US" altLang="en-US" sz="1800" b="1" i="0" u="none" strike="noStrike" cap="none" spc="-30" normalizeH="0" dirty="0" smtClean="0">
              <a:ln>
                <a:noFill/>
              </a:ln>
              <a:solidFill>
                <a:schemeClr val="tx1"/>
              </a:solidFill>
              <a:effectLst>
                <a:glow rad="50800">
                  <a:schemeClr val="bg1"/>
                </a:glow>
              </a:effectLst>
              <a:latin typeface="+mj-lt"/>
            </a:endParaRPr>
          </a:p>
        </p:txBody>
      </p:sp>
      <p:sp>
        <p:nvSpPr>
          <p:cNvPr id="42" name="Rectangle 46"/>
          <p:cNvSpPr>
            <a:spLocks noChangeArrowheads="1"/>
          </p:cNvSpPr>
          <p:nvPr/>
        </p:nvSpPr>
        <p:spPr bwMode="auto">
          <a:xfrm>
            <a:off x="3953175" y="2602587"/>
            <a:ext cx="9810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3" name="Rectangle 47"/>
          <p:cNvSpPr>
            <a:spLocks noChangeArrowheads="1"/>
          </p:cNvSpPr>
          <p:nvPr/>
        </p:nvSpPr>
        <p:spPr bwMode="auto">
          <a:xfrm>
            <a:off x="3694899" y="2602587"/>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4" name="Rectangle 48"/>
          <p:cNvSpPr>
            <a:spLocks noChangeArrowheads="1"/>
          </p:cNvSpPr>
          <p:nvPr/>
        </p:nvSpPr>
        <p:spPr bwMode="auto">
          <a:xfrm>
            <a:off x="4134384" y="2602587"/>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5" name="Rectangle 49"/>
          <p:cNvSpPr>
            <a:spLocks noChangeArrowheads="1"/>
          </p:cNvSpPr>
          <p:nvPr/>
        </p:nvSpPr>
        <p:spPr bwMode="auto">
          <a:xfrm>
            <a:off x="3482947" y="2602587"/>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6" name="Rectangle 50"/>
          <p:cNvSpPr>
            <a:spLocks noChangeArrowheads="1"/>
          </p:cNvSpPr>
          <p:nvPr/>
        </p:nvSpPr>
        <p:spPr bwMode="auto">
          <a:xfrm>
            <a:off x="4349570" y="2602587"/>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7" name="Rectangle 51"/>
          <p:cNvSpPr>
            <a:spLocks noChangeArrowheads="1"/>
          </p:cNvSpPr>
          <p:nvPr/>
        </p:nvSpPr>
        <p:spPr bwMode="auto">
          <a:xfrm>
            <a:off x="3273938" y="2602587"/>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8" name="Rectangle 52"/>
          <p:cNvSpPr>
            <a:spLocks noChangeArrowheads="1"/>
          </p:cNvSpPr>
          <p:nvPr/>
        </p:nvSpPr>
        <p:spPr bwMode="auto">
          <a:xfrm>
            <a:off x="3069649" y="2602587"/>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9" name="Rectangle 53"/>
          <p:cNvSpPr>
            <a:spLocks noChangeArrowheads="1"/>
          </p:cNvSpPr>
          <p:nvPr/>
        </p:nvSpPr>
        <p:spPr bwMode="auto">
          <a:xfrm>
            <a:off x="4800247" y="2602587"/>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0" name="Rectangle 54"/>
          <p:cNvSpPr>
            <a:spLocks noChangeArrowheads="1"/>
          </p:cNvSpPr>
          <p:nvPr/>
        </p:nvSpPr>
        <p:spPr bwMode="auto">
          <a:xfrm>
            <a:off x="2805924" y="2602587"/>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1" name="Rectangle 55"/>
          <p:cNvSpPr>
            <a:spLocks noChangeArrowheads="1"/>
          </p:cNvSpPr>
          <p:nvPr/>
        </p:nvSpPr>
        <p:spPr bwMode="auto">
          <a:xfrm>
            <a:off x="4991165" y="2602587"/>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2" name="Rectangle 56"/>
          <p:cNvSpPr>
            <a:spLocks noChangeArrowheads="1"/>
          </p:cNvSpPr>
          <p:nvPr/>
        </p:nvSpPr>
        <p:spPr bwMode="auto">
          <a:xfrm>
            <a:off x="2589120" y="2602587"/>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3" name="Rectangle 57"/>
          <p:cNvSpPr>
            <a:spLocks noChangeArrowheads="1"/>
          </p:cNvSpPr>
          <p:nvPr/>
        </p:nvSpPr>
        <p:spPr bwMode="auto">
          <a:xfrm>
            <a:off x="5232236" y="2602587"/>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4" name="Rectangle 58"/>
          <p:cNvSpPr>
            <a:spLocks noChangeArrowheads="1"/>
          </p:cNvSpPr>
          <p:nvPr/>
        </p:nvSpPr>
        <p:spPr bwMode="auto">
          <a:xfrm>
            <a:off x="2374529" y="2602587"/>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5" name="Rectangle 59"/>
          <p:cNvSpPr>
            <a:spLocks noChangeArrowheads="1"/>
          </p:cNvSpPr>
          <p:nvPr/>
        </p:nvSpPr>
        <p:spPr bwMode="auto">
          <a:xfrm>
            <a:off x="2158617" y="2602587"/>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6" name="Rectangle 60"/>
          <p:cNvSpPr>
            <a:spLocks noChangeArrowheads="1"/>
          </p:cNvSpPr>
          <p:nvPr/>
        </p:nvSpPr>
        <p:spPr bwMode="auto">
          <a:xfrm>
            <a:off x="5447424" y="2602587"/>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7" name="Rectangle 61"/>
          <p:cNvSpPr>
            <a:spLocks noChangeArrowheads="1"/>
          </p:cNvSpPr>
          <p:nvPr/>
        </p:nvSpPr>
        <p:spPr bwMode="auto">
          <a:xfrm>
            <a:off x="5648642" y="2602587"/>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8" name="Rectangle 62"/>
          <p:cNvSpPr>
            <a:spLocks noChangeArrowheads="1"/>
          </p:cNvSpPr>
          <p:nvPr/>
        </p:nvSpPr>
        <p:spPr bwMode="auto">
          <a:xfrm>
            <a:off x="4562361" y="2602587"/>
            <a:ext cx="155693"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9" name="Rectangle 63"/>
          <p:cNvSpPr>
            <a:spLocks noChangeArrowheads="1"/>
          </p:cNvSpPr>
          <p:nvPr/>
        </p:nvSpPr>
        <p:spPr bwMode="auto">
          <a:xfrm>
            <a:off x="5894568" y="2602587"/>
            <a:ext cx="213277" cy="12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0" name="Rectangle 64"/>
          <p:cNvSpPr>
            <a:spLocks noChangeArrowheads="1"/>
          </p:cNvSpPr>
          <p:nvPr/>
        </p:nvSpPr>
        <p:spPr bwMode="auto">
          <a:xfrm>
            <a:off x="2943518" y="3703173"/>
            <a:ext cx="5770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1" name="Rectangle 66"/>
          <p:cNvSpPr>
            <a:spLocks noChangeArrowheads="1"/>
          </p:cNvSpPr>
          <p:nvPr/>
        </p:nvSpPr>
        <p:spPr bwMode="auto">
          <a:xfrm>
            <a:off x="3742710" y="2852012"/>
            <a:ext cx="3366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rad="50800">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2" name="Rectangle 68"/>
          <p:cNvSpPr>
            <a:spLocks noChangeArrowheads="1"/>
          </p:cNvSpPr>
          <p:nvPr/>
        </p:nvSpPr>
        <p:spPr bwMode="auto">
          <a:xfrm>
            <a:off x="3303119" y="4705276"/>
            <a:ext cx="5770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3" name="Rectangle 70"/>
          <p:cNvSpPr>
            <a:spLocks noChangeArrowheads="1"/>
          </p:cNvSpPr>
          <p:nvPr/>
        </p:nvSpPr>
        <p:spPr bwMode="auto">
          <a:xfrm>
            <a:off x="5155551" y="4688861"/>
            <a:ext cx="416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4" name="Rectangle 72"/>
          <p:cNvSpPr>
            <a:spLocks noChangeArrowheads="1"/>
          </p:cNvSpPr>
          <p:nvPr/>
        </p:nvSpPr>
        <p:spPr bwMode="auto">
          <a:xfrm>
            <a:off x="1121425" y="4675624"/>
            <a:ext cx="4616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5" name="Rectangle 74"/>
          <p:cNvSpPr>
            <a:spLocks noChangeArrowheads="1"/>
          </p:cNvSpPr>
          <p:nvPr/>
        </p:nvSpPr>
        <p:spPr bwMode="auto">
          <a:xfrm>
            <a:off x="6593310" y="4188660"/>
            <a:ext cx="4616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6" name="Rectangle 76"/>
          <p:cNvSpPr>
            <a:spLocks noChangeArrowheads="1"/>
          </p:cNvSpPr>
          <p:nvPr/>
        </p:nvSpPr>
        <p:spPr bwMode="auto">
          <a:xfrm>
            <a:off x="4966112" y="5544143"/>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7" name="Rectangle 77"/>
          <p:cNvSpPr>
            <a:spLocks noChangeArrowheads="1"/>
          </p:cNvSpPr>
          <p:nvPr/>
        </p:nvSpPr>
        <p:spPr bwMode="auto">
          <a:xfrm>
            <a:off x="5297748" y="5544143"/>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8" name="Rectangle 78"/>
          <p:cNvSpPr>
            <a:spLocks noChangeArrowheads="1"/>
          </p:cNvSpPr>
          <p:nvPr/>
        </p:nvSpPr>
        <p:spPr bwMode="auto">
          <a:xfrm>
            <a:off x="4966112" y="5693273"/>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9" name="Rectangle 79"/>
          <p:cNvSpPr>
            <a:spLocks noChangeArrowheads="1"/>
          </p:cNvSpPr>
          <p:nvPr/>
        </p:nvSpPr>
        <p:spPr bwMode="auto">
          <a:xfrm>
            <a:off x="5128886" y="5693273"/>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0" name="Rectangle 80"/>
          <p:cNvSpPr>
            <a:spLocks noChangeArrowheads="1"/>
          </p:cNvSpPr>
          <p:nvPr/>
        </p:nvSpPr>
        <p:spPr bwMode="auto">
          <a:xfrm>
            <a:off x="5700755" y="5544143"/>
            <a:ext cx="4071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Miles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1" name="Rectangle 81"/>
          <p:cNvSpPr>
            <a:spLocks noChangeArrowheads="1"/>
          </p:cNvSpPr>
          <p:nvPr/>
        </p:nvSpPr>
        <p:spPr bwMode="auto">
          <a:xfrm>
            <a:off x="5403508" y="5691654"/>
            <a:ext cx="6139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3" name="Rectangle 80"/>
          <p:cNvSpPr>
            <a:spLocks noChangeArrowheads="1"/>
          </p:cNvSpPr>
          <p:nvPr/>
        </p:nvSpPr>
        <p:spPr bwMode="auto">
          <a:xfrm>
            <a:off x="7592029" y="5224685"/>
            <a:ext cx="109966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000000"/>
                </a:solidFill>
                <a:effectLst>
                  <a:glow>
                    <a:schemeClr val="bg1"/>
                  </a:glow>
                </a:effectLst>
                <a:latin typeface="Arial Black" panose="020B0A04020102020204" pitchFamily="34" charset="0"/>
              </a:rPr>
              <a:t>Ethnic diversity</a:t>
            </a:r>
            <a:endParaRPr kumimoji="0" lang="en-US" altLang="en-US" sz="3200" b="1" i="0" u="none" strike="noStrike" cap="none" normalizeH="0" baseline="0" dirty="0" smtClean="0">
              <a:ln>
                <a:noFill/>
              </a:ln>
              <a:solidFill>
                <a:schemeClr val="tx1"/>
              </a:solidFill>
              <a:effectLst>
                <a:glow>
                  <a:schemeClr val="bg1"/>
                </a:glow>
              </a:effectLst>
              <a:latin typeface="Arial Black" panose="020B0A04020102020204" pitchFamily="34" charset="0"/>
            </a:endParaRPr>
          </a:p>
        </p:txBody>
      </p:sp>
      <p:sp>
        <p:nvSpPr>
          <p:cNvPr id="74" name="Rectangle 80"/>
          <p:cNvSpPr>
            <a:spLocks noChangeArrowheads="1"/>
          </p:cNvSpPr>
          <p:nvPr/>
        </p:nvSpPr>
        <p:spPr bwMode="auto">
          <a:xfrm>
            <a:off x="7852379" y="5422544"/>
            <a:ext cx="70532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a:schemeClr val="bg1"/>
                  </a:glow>
                </a:effectLst>
                <a:latin typeface="+mj-lt"/>
              </a:rPr>
              <a:t>Most diverse</a:t>
            </a:r>
            <a:endParaRPr kumimoji="0" lang="en-US" altLang="en-US" sz="2800" b="1" i="0" u="none" strike="noStrike" cap="none" normalizeH="0" baseline="0" dirty="0" smtClean="0">
              <a:ln>
                <a:noFill/>
              </a:ln>
              <a:solidFill>
                <a:schemeClr val="tx1"/>
              </a:solidFill>
              <a:effectLst>
                <a:glow>
                  <a:schemeClr val="bg1"/>
                </a:glow>
              </a:effectLst>
              <a:latin typeface="+mj-lt"/>
            </a:endParaRPr>
          </a:p>
        </p:txBody>
      </p:sp>
      <p:sp>
        <p:nvSpPr>
          <p:cNvPr id="75" name="Rectangle 80"/>
          <p:cNvSpPr>
            <a:spLocks noChangeArrowheads="1"/>
          </p:cNvSpPr>
          <p:nvPr/>
        </p:nvSpPr>
        <p:spPr bwMode="auto">
          <a:xfrm>
            <a:off x="7852379" y="5734388"/>
            <a:ext cx="7373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effectLst>
                  <a:glow>
                    <a:schemeClr val="bg1"/>
                  </a:glow>
                </a:effectLst>
                <a:latin typeface="+mj-lt"/>
              </a:rPr>
              <a:t>Least diverse</a:t>
            </a:r>
            <a:endParaRPr kumimoji="0" lang="en-US" altLang="en-US" sz="2800" b="1" i="0" u="none" strike="noStrike" cap="none" normalizeH="0" baseline="0" dirty="0" smtClean="0">
              <a:ln>
                <a:noFill/>
              </a:ln>
              <a:solidFill>
                <a:schemeClr val="tx1"/>
              </a:solidFill>
              <a:effectLst>
                <a:glow>
                  <a:schemeClr val="bg1"/>
                </a:glow>
              </a:effectLst>
              <a:latin typeface="+mj-lt"/>
            </a:endParaRPr>
          </a:p>
        </p:txBody>
      </p:sp>
      <p:sp>
        <p:nvSpPr>
          <p:cNvPr id="76" name="Rectangle 80"/>
          <p:cNvSpPr>
            <a:spLocks noChangeArrowheads="1"/>
          </p:cNvSpPr>
          <p:nvPr/>
        </p:nvSpPr>
        <p:spPr bwMode="auto">
          <a:xfrm>
            <a:off x="7852379" y="5892437"/>
            <a:ext cx="4231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smtClean="0">
                <a:solidFill>
                  <a:srgbClr val="000000"/>
                </a:solidFill>
                <a:effectLst>
                  <a:glow>
                    <a:schemeClr val="bg1"/>
                  </a:glow>
                </a:effectLst>
                <a:latin typeface="+mj-lt"/>
              </a:rPr>
              <a:t>no data</a:t>
            </a:r>
            <a:endParaRPr kumimoji="0" lang="en-US" altLang="en-US" sz="2800" b="1" i="0" u="none" strike="noStrike" cap="none" normalizeH="0" baseline="0" dirty="0" smtClean="0">
              <a:ln>
                <a:noFill/>
              </a:ln>
              <a:solidFill>
                <a:schemeClr val="tx1"/>
              </a:solidFill>
              <a:effectLst>
                <a:glow>
                  <a:schemeClr val="bg1"/>
                </a:glow>
              </a:effectLst>
              <a:latin typeface="+mj-lt"/>
            </a:endParaRPr>
          </a:p>
        </p:txBody>
      </p:sp>
    </p:spTree>
    <p:extLst>
      <p:ext uri="{BB962C8B-B14F-4D97-AF65-F5344CB8AC3E}">
        <p14:creationId xmlns:p14="http://schemas.microsoft.com/office/powerpoint/2010/main" val="1985949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07400" cy="1097279"/>
          </a:xfrm>
        </p:spPr>
        <p:txBody>
          <a:bodyPr/>
          <a:lstStyle/>
          <a:p>
            <a:r>
              <a:rPr lang="en-US" sz="3400" dirty="0"/>
              <a:t>8.2.3 Nation-States in the Former Soviet Union </a:t>
            </a:r>
            <a:r>
              <a:rPr lang="en-US" sz="2000" b="0" dirty="0"/>
              <a:t>(1 of 3)</a:t>
            </a:r>
            <a:endParaRPr lang="en-IN" sz="2000" b="0" dirty="0"/>
          </a:p>
        </p:txBody>
      </p:sp>
      <p:sp>
        <p:nvSpPr>
          <p:cNvPr id="3" name="Content Placeholder 2"/>
          <p:cNvSpPr>
            <a:spLocks noGrp="1"/>
          </p:cNvSpPr>
          <p:nvPr>
            <p:ph sz="quarter" idx="13"/>
          </p:nvPr>
        </p:nvSpPr>
        <p:spPr/>
        <p:txBody>
          <a:bodyPr/>
          <a:lstStyle/>
          <a:p>
            <a:r>
              <a:rPr lang="en-US" dirty="0"/>
              <a:t>The former Soviet Union consisted of 15 republics based on its 15 largest ethnicities. Russians comprised 51% of the total population of the Soviet Union</a:t>
            </a:r>
          </a:p>
          <a:p>
            <a:r>
              <a:rPr lang="en-US" dirty="0"/>
              <a:t>The breakup of the Soviet Union in 1991 resulted in the creation of 15 new independent states. Many of these states have faced internal conflict since independence (e.g., Ukraine, Azerbaijan, and Armenia)</a:t>
            </a:r>
          </a:p>
        </p:txBody>
      </p:sp>
    </p:spTree>
    <p:extLst>
      <p:ext uri="{BB962C8B-B14F-4D97-AF65-F5344CB8AC3E}">
        <p14:creationId xmlns:p14="http://schemas.microsoft.com/office/powerpoint/2010/main" val="1492784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89620" cy="1097279"/>
          </a:xfrm>
        </p:spPr>
        <p:txBody>
          <a:bodyPr/>
          <a:lstStyle/>
          <a:p>
            <a:r>
              <a:rPr lang="en-US" sz="3400" dirty="0"/>
              <a:t>8.2.3 Nation-States in the Former Soviet Union </a:t>
            </a:r>
            <a:r>
              <a:rPr lang="en-US" sz="2000" b="0" dirty="0"/>
              <a:t>(2 of 3)</a:t>
            </a:r>
            <a:endParaRPr lang="en-IN" sz="2000" b="0" dirty="0"/>
          </a:p>
        </p:txBody>
      </p:sp>
      <p:sp>
        <p:nvSpPr>
          <p:cNvPr id="3" name="Content Placeholder 2"/>
          <p:cNvSpPr>
            <a:spLocks noGrp="1"/>
          </p:cNvSpPr>
          <p:nvPr>
            <p:ph sz="quarter" idx="13"/>
          </p:nvPr>
        </p:nvSpPr>
        <p:spPr>
          <a:xfrm>
            <a:off x="457200" y="1556326"/>
            <a:ext cx="8229600" cy="741104"/>
          </a:xfrm>
        </p:spPr>
        <p:txBody>
          <a:bodyPr/>
          <a:lstStyle/>
          <a:p>
            <a:pPr marL="432" indent="0">
              <a:buNone/>
            </a:pPr>
            <a:r>
              <a:rPr lang="en-US" sz="2200" b="1" dirty="0"/>
              <a:t>Figure 8-20: </a:t>
            </a:r>
            <a:r>
              <a:rPr lang="en-US" sz="2200" dirty="0"/>
              <a:t>The former Soviet Union was a multinational state with 15 republics that are now independent states.</a:t>
            </a:r>
            <a:endParaRPr lang="en-IN" sz="2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740" y="2350770"/>
            <a:ext cx="4922520" cy="4072588"/>
          </a:xfrm>
          <a:prstGeom prst="rect">
            <a:avLst/>
          </a:prstGeom>
        </p:spPr>
      </p:pic>
      <p:sp>
        <p:nvSpPr>
          <p:cNvPr id="29" name="Rectangle 23"/>
          <p:cNvSpPr>
            <a:spLocks noChangeArrowheads="1"/>
          </p:cNvSpPr>
          <p:nvPr/>
        </p:nvSpPr>
        <p:spPr bwMode="auto">
          <a:xfrm>
            <a:off x="5768340" y="5112068"/>
            <a:ext cx="8079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BEA"/>
                </a:solidFill>
                <a:effectLst/>
                <a:latin typeface="+mj-lt"/>
              </a:rPr>
              <a:t>Lake Balkhash</a:t>
            </a:r>
            <a:endParaRPr kumimoji="0" lang="en-US" altLang="en-US" sz="1800" b="1" i="0" u="none" strike="noStrike" cap="none" normalizeH="0" baseline="0" dirty="0" smtClean="0">
              <a:ln>
                <a:noFill/>
              </a:ln>
              <a:solidFill>
                <a:schemeClr val="tx1"/>
              </a:solidFill>
              <a:effectLst/>
              <a:latin typeface="+mj-lt"/>
            </a:endParaRPr>
          </a:p>
        </p:txBody>
      </p:sp>
      <p:sp>
        <p:nvSpPr>
          <p:cNvPr id="30" name="Rectangle 24"/>
          <p:cNvSpPr>
            <a:spLocks noChangeArrowheads="1"/>
          </p:cNvSpPr>
          <p:nvPr/>
        </p:nvSpPr>
        <p:spPr bwMode="auto">
          <a:xfrm>
            <a:off x="5449888" y="5783263"/>
            <a:ext cx="7069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n-lt"/>
              </a:rPr>
              <a:t>KYRGYZSTAN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1" name="Rectangle 25"/>
          <p:cNvSpPr>
            <a:spLocks noChangeArrowheads="1"/>
          </p:cNvSpPr>
          <p:nvPr/>
        </p:nvSpPr>
        <p:spPr bwMode="auto">
          <a:xfrm rot="3300000">
            <a:off x="4399334" y="5617969"/>
            <a:ext cx="7437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n-lt"/>
              </a:rPr>
              <a:t>UZBEKISTAN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4" name="Rectangle 38"/>
          <p:cNvSpPr>
            <a:spLocks noChangeArrowheads="1"/>
          </p:cNvSpPr>
          <p:nvPr/>
        </p:nvSpPr>
        <p:spPr bwMode="auto">
          <a:xfrm>
            <a:off x="5103813" y="6018213"/>
            <a:ext cx="60433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n-lt"/>
              </a:rPr>
              <a:t>TAJIKISTAN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5" name="Rectangle 39"/>
          <p:cNvSpPr>
            <a:spLocks noChangeArrowheads="1"/>
          </p:cNvSpPr>
          <p:nvPr/>
        </p:nvSpPr>
        <p:spPr bwMode="auto">
          <a:xfrm>
            <a:off x="3048000" y="4843463"/>
            <a:ext cx="48571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n-lt"/>
              </a:rPr>
              <a:t>GEORGIA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6" name="Rectangle 40"/>
          <p:cNvSpPr>
            <a:spLocks noChangeArrowheads="1"/>
          </p:cNvSpPr>
          <p:nvPr/>
        </p:nvSpPr>
        <p:spPr bwMode="auto">
          <a:xfrm>
            <a:off x="2353436" y="2522538"/>
            <a:ext cx="6331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n-lt"/>
              </a:rPr>
              <a:t>RUSSIA</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n-lt"/>
              </a:rPr>
              <a:t>(Kaliningrad)</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8" name="Rectangle 42"/>
          <p:cNvSpPr>
            <a:spLocks noChangeArrowheads="1"/>
          </p:cNvSpPr>
          <p:nvPr/>
        </p:nvSpPr>
        <p:spPr bwMode="auto">
          <a:xfrm>
            <a:off x="4975225" y="4824413"/>
            <a:ext cx="9858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n-lt"/>
              </a:rPr>
              <a:t>KAZAKHSTAN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9" name="Rectangle 43"/>
          <p:cNvSpPr>
            <a:spLocks noChangeArrowheads="1"/>
          </p:cNvSpPr>
          <p:nvPr/>
        </p:nvSpPr>
        <p:spPr bwMode="auto">
          <a:xfrm>
            <a:off x="2900363" y="5008563"/>
            <a:ext cx="47769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n-lt"/>
              </a:rPr>
              <a:t>ARMENIA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50" name="Rectangle 44"/>
          <p:cNvSpPr>
            <a:spLocks noChangeArrowheads="1"/>
          </p:cNvSpPr>
          <p:nvPr/>
        </p:nvSpPr>
        <p:spPr bwMode="auto">
          <a:xfrm>
            <a:off x="2706688" y="5463965"/>
            <a:ext cx="66043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n-lt"/>
              </a:rPr>
              <a:t>AZERBAIJAN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51" name="Rectangle 45"/>
          <p:cNvSpPr>
            <a:spLocks noChangeArrowheads="1"/>
          </p:cNvSpPr>
          <p:nvPr/>
        </p:nvSpPr>
        <p:spPr bwMode="auto">
          <a:xfrm>
            <a:off x="2498725" y="3597275"/>
            <a:ext cx="5241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n-lt"/>
              </a:rPr>
              <a:t>MOLDOVA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52" name="Rectangle 46"/>
          <p:cNvSpPr>
            <a:spLocks noChangeArrowheads="1"/>
          </p:cNvSpPr>
          <p:nvPr/>
        </p:nvSpPr>
        <p:spPr bwMode="auto">
          <a:xfrm>
            <a:off x="2917825" y="3386138"/>
            <a:ext cx="6460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glow rad="63500">
                    <a:schemeClr val="bg1">
                      <a:alpha val="50000"/>
                    </a:schemeClr>
                  </a:glow>
                </a:effectLst>
                <a:latin typeface="+mn-lt"/>
              </a:rPr>
              <a:t>UKRAINE</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53" name="Rectangle 47"/>
          <p:cNvSpPr>
            <a:spLocks noChangeArrowheads="1"/>
          </p:cNvSpPr>
          <p:nvPr/>
        </p:nvSpPr>
        <p:spPr bwMode="auto">
          <a:xfrm>
            <a:off x="3098800" y="2952750"/>
            <a:ext cx="5578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mn-lt"/>
              </a:rPr>
              <a:t>BELARUS</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54" name="Rectangle 48"/>
          <p:cNvSpPr>
            <a:spLocks noChangeArrowheads="1"/>
          </p:cNvSpPr>
          <p:nvPr/>
        </p:nvSpPr>
        <p:spPr bwMode="auto">
          <a:xfrm>
            <a:off x="4741863" y="3486150"/>
            <a:ext cx="10419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spc="600" normalizeH="0" baseline="0" dirty="0" smtClean="0">
                <a:ln>
                  <a:noFill/>
                </a:ln>
                <a:solidFill>
                  <a:srgbClr val="231F20"/>
                </a:solidFill>
                <a:effectLst>
                  <a:glow rad="63500">
                    <a:schemeClr val="bg1">
                      <a:alpha val="50000"/>
                    </a:schemeClr>
                  </a:glow>
                </a:effectLst>
                <a:latin typeface="+mn-lt"/>
              </a:rPr>
              <a:t>RUSSIA</a:t>
            </a:r>
            <a:endParaRPr kumimoji="0" lang="en-US" altLang="en-US" sz="1600" b="1" i="0" u="none" strike="noStrike" cap="none" spc="600" normalizeH="0" baseline="0" dirty="0" smtClean="0">
              <a:ln>
                <a:noFill/>
              </a:ln>
              <a:solidFill>
                <a:schemeClr val="tx1"/>
              </a:solidFill>
              <a:effectLst>
                <a:glow rad="63500">
                  <a:schemeClr val="bg1">
                    <a:alpha val="50000"/>
                  </a:schemeClr>
                </a:glow>
              </a:effectLst>
              <a:latin typeface="+mn-lt"/>
            </a:endParaRPr>
          </a:p>
        </p:txBody>
      </p:sp>
      <p:sp>
        <p:nvSpPr>
          <p:cNvPr id="55" name="Rectangle 49"/>
          <p:cNvSpPr>
            <a:spLocks noChangeArrowheads="1"/>
          </p:cNvSpPr>
          <p:nvPr/>
        </p:nvSpPr>
        <p:spPr bwMode="auto">
          <a:xfrm>
            <a:off x="3024188" y="2740025"/>
            <a:ext cx="55143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n-lt"/>
              </a:rPr>
              <a:t>LITHUANIA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56" name="Rectangle 50"/>
          <p:cNvSpPr>
            <a:spLocks noChangeArrowheads="1"/>
          </p:cNvSpPr>
          <p:nvPr/>
        </p:nvSpPr>
        <p:spPr bwMode="auto">
          <a:xfrm>
            <a:off x="3444875" y="2614613"/>
            <a:ext cx="3702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n-lt"/>
              </a:rPr>
              <a:t>LATVIA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57" name="Rectangle 51"/>
          <p:cNvSpPr>
            <a:spLocks noChangeArrowheads="1"/>
          </p:cNvSpPr>
          <p:nvPr/>
        </p:nvSpPr>
        <p:spPr bwMode="auto">
          <a:xfrm>
            <a:off x="3684588" y="2490788"/>
            <a:ext cx="4568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63500">
                    <a:schemeClr val="bg1">
                      <a:alpha val="50000"/>
                    </a:schemeClr>
                  </a:glow>
                </a:effectLst>
                <a:latin typeface="+mn-lt"/>
              </a:rPr>
              <a:t>ESTONIA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58" name="Freeform 52"/>
          <p:cNvSpPr>
            <a:spLocks/>
          </p:cNvSpPr>
          <p:nvPr/>
        </p:nvSpPr>
        <p:spPr bwMode="auto">
          <a:xfrm>
            <a:off x="3300413" y="5221288"/>
            <a:ext cx="282575" cy="230187"/>
          </a:xfrm>
          <a:custGeom>
            <a:avLst/>
            <a:gdLst>
              <a:gd name="T0" fmla="*/ 15 w 178"/>
              <a:gd name="T1" fmla="*/ 23 h 145"/>
              <a:gd name="T2" fmla="*/ 0 w 178"/>
              <a:gd name="T3" fmla="*/ 145 h 145"/>
              <a:gd name="T4" fmla="*/ 178 w 178"/>
              <a:gd name="T5" fmla="*/ 0 h 145"/>
            </a:gdLst>
            <a:ahLst/>
            <a:cxnLst>
              <a:cxn ang="0">
                <a:pos x="T0" y="T1"/>
              </a:cxn>
              <a:cxn ang="0">
                <a:pos x="T2" y="T3"/>
              </a:cxn>
              <a:cxn ang="0">
                <a:pos x="T4" y="T5"/>
              </a:cxn>
            </a:cxnLst>
            <a:rect l="0" t="0" r="r" b="b"/>
            <a:pathLst>
              <a:path w="178" h="145">
                <a:moveTo>
                  <a:pt x="15" y="23"/>
                </a:moveTo>
                <a:lnTo>
                  <a:pt x="0" y="145"/>
                </a:lnTo>
                <a:lnTo>
                  <a:pt x="178" y="0"/>
                </a:lnTo>
              </a:path>
            </a:pathLst>
          </a:custGeom>
          <a:noFill/>
          <a:ln w="952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200" b="1">
              <a:effectLst>
                <a:glow rad="63500">
                  <a:schemeClr val="bg1">
                    <a:alpha val="50000"/>
                  </a:schemeClr>
                </a:glow>
              </a:effectLst>
              <a:latin typeface="Arial Black" panose="020B0A04020102020204" pitchFamily="34" charset="0"/>
            </a:endParaRPr>
          </a:p>
        </p:txBody>
      </p:sp>
      <p:sp>
        <p:nvSpPr>
          <p:cNvPr id="59" name="Rectangle 53"/>
          <p:cNvSpPr>
            <a:spLocks noChangeArrowheads="1"/>
          </p:cNvSpPr>
          <p:nvPr/>
        </p:nvSpPr>
        <p:spPr bwMode="auto">
          <a:xfrm>
            <a:off x="2300287" y="5954713"/>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60" name="Rectangle 54"/>
          <p:cNvSpPr>
            <a:spLocks noChangeArrowheads="1"/>
          </p:cNvSpPr>
          <p:nvPr/>
        </p:nvSpPr>
        <p:spPr bwMode="auto">
          <a:xfrm>
            <a:off x="2738438" y="5954713"/>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300</a:t>
            </a:r>
            <a:endParaRPr kumimoji="0" lang="en-US" altLang="en-US" sz="1800" b="1" i="0" u="none" strike="noStrike" cap="none" normalizeH="0" baseline="0" smtClean="0">
              <a:ln>
                <a:noFill/>
              </a:ln>
              <a:solidFill>
                <a:schemeClr val="tx1"/>
              </a:solidFill>
              <a:effectLst/>
              <a:latin typeface="+mj-lt"/>
            </a:endParaRPr>
          </a:p>
        </p:txBody>
      </p:sp>
      <p:sp>
        <p:nvSpPr>
          <p:cNvPr id="61" name="Rectangle 55"/>
          <p:cNvSpPr>
            <a:spLocks noChangeArrowheads="1"/>
          </p:cNvSpPr>
          <p:nvPr/>
        </p:nvSpPr>
        <p:spPr bwMode="auto">
          <a:xfrm>
            <a:off x="2300287" y="6126163"/>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62" name="Rectangle 56"/>
          <p:cNvSpPr>
            <a:spLocks noChangeArrowheads="1"/>
          </p:cNvSpPr>
          <p:nvPr/>
        </p:nvSpPr>
        <p:spPr bwMode="auto">
          <a:xfrm>
            <a:off x="2563813" y="6126163"/>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300</a:t>
            </a:r>
            <a:endParaRPr kumimoji="0" lang="en-US" altLang="en-US" sz="1800" b="1" i="0" u="none" strike="noStrike" cap="none" normalizeH="0" baseline="0" smtClean="0">
              <a:ln>
                <a:noFill/>
              </a:ln>
              <a:solidFill>
                <a:schemeClr val="tx1"/>
              </a:solidFill>
              <a:effectLst/>
              <a:latin typeface="+mj-lt"/>
            </a:endParaRPr>
          </a:p>
        </p:txBody>
      </p:sp>
      <p:sp>
        <p:nvSpPr>
          <p:cNvPr id="63" name="Rectangle 57"/>
          <p:cNvSpPr>
            <a:spLocks noChangeArrowheads="1"/>
          </p:cNvSpPr>
          <p:nvPr/>
        </p:nvSpPr>
        <p:spPr bwMode="auto">
          <a:xfrm>
            <a:off x="3203575" y="5954713"/>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600 Miles</a:t>
            </a:r>
            <a:endParaRPr kumimoji="0" lang="en-US" altLang="en-US" sz="1800" b="1" i="0" u="none" strike="noStrike" cap="none" normalizeH="0" baseline="0" dirty="0" smtClean="0">
              <a:ln>
                <a:noFill/>
              </a:ln>
              <a:solidFill>
                <a:schemeClr val="tx1"/>
              </a:solidFill>
              <a:effectLst/>
              <a:latin typeface="+mj-lt"/>
            </a:endParaRPr>
          </a:p>
        </p:txBody>
      </p:sp>
      <p:sp>
        <p:nvSpPr>
          <p:cNvPr id="15360" name="Rectangle 58"/>
          <p:cNvSpPr>
            <a:spLocks noChangeArrowheads="1"/>
          </p:cNvSpPr>
          <p:nvPr/>
        </p:nvSpPr>
        <p:spPr bwMode="auto">
          <a:xfrm>
            <a:off x="2863850" y="6126163"/>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600 Kilometers</a:t>
            </a:r>
            <a:endParaRPr kumimoji="0" lang="en-US" altLang="en-US" sz="1800" b="1" i="0" u="none" strike="noStrike" cap="none" normalizeH="0" baseline="0" smtClean="0">
              <a:ln>
                <a:noFill/>
              </a:ln>
              <a:solidFill>
                <a:schemeClr val="tx1"/>
              </a:solidFill>
              <a:effectLst/>
              <a:latin typeface="+mj-lt"/>
            </a:endParaRPr>
          </a:p>
        </p:txBody>
      </p:sp>
      <p:sp>
        <p:nvSpPr>
          <p:cNvPr id="66" name="Rectangle 23"/>
          <p:cNvSpPr>
            <a:spLocks noChangeArrowheads="1"/>
          </p:cNvSpPr>
          <p:nvPr/>
        </p:nvSpPr>
        <p:spPr bwMode="auto">
          <a:xfrm rot="17025658">
            <a:off x="3414197" y="5208828"/>
            <a:ext cx="740009" cy="12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smtClean="0">
                <a:solidFill>
                  <a:srgbClr val="00ABEA"/>
                </a:solidFill>
                <a:latin typeface="+mj-lt"/>
              </a:rPr>
              <a:t> Caspian </a:t>
            </a:r>
            <a:r>
              <a:rPr lang="en-US" altLang="en-US" sz="900" b="1" i="1" dirty="0">
                <a:solidFill>
                  <a:srgbClr val="00ABEA"/>
                </a:solidFill>
                <a:latin typeface="+mj-lt"/>
              </a:rPr>
              <a:t>Sea</a:t>
            </a:r>
            <a:endParaRPr kumimoji="0" lang="en-US" altLang="en-US" sz="1800" b="1" i="0" u="none" strike="noStrike" cap="none" normalizeH="0" baseline="0" dirty="0" smtClean="0">
              <a:ln>
                <a:noFill/>
              </a:ln>
              <a:solidFill>
                <a:schemeClr val="tx1"/>
              </a:solidFill>
              <a:effectLst/>
              <a:latin typeface="+mj-lt"/>
            </a:endParaRPr>
          </a:p>
        </p:txBody>
      </p:sp>
      <p:sp>
        <p:nvSpPr>
          <p:cNvPr id="67" name="Rectangle 23"/>
          <p:cNvSpPr>
            <a:spLocks noChangeArrowheads="1"/>
          </p:cNvSpPr>
          <p:nvPr/>
        </p:nvSpPr>
        <p:spPr bwMode="auto">
          <a:xfrm rot="2607476">
            <a:off x="2387070" y="4375233"/>
            <a:ext cx="843628" cy="1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smtClean="0">
                <a:solidFill>
                  <a:srgbClr val="00ABEA"/>
                </a:solidFill>
                <a:latin typeface="+mj-lt"/>
              </a:rPr>
              <a:t>   Black  </a:t>
            </a:r>
            <a:r>
              <a:rPr lang="en-US" altLang="en-US" sz="900" b="1" i="1" dirty="0">
                <a:solidFill>
                  <a:srgbClr val="00ABEA"/>
                </a:solidFill>
                <a:latin typeface="+mj-lt"/>
              </a:rPr>
              <a:t>Sea</a:t>
            </a:r>
            <a:endParaRPr kumimoji="0" lang="en-US" altLang="en-US" sz="1800" b="1" i="0" u="none" strike="noStrike" cap="none" normalizeH="0" baseline="0" dirty="0" smtClean="0">
              <a:ln>
                <a:noFill/>
              </a:ln>
              <a:solidFill>
                <a:schemeClr val="tx1"/>
              </a:solidFill>
              <a:effectLst/>
              <a:latin typeface="+mj-lt"/>
            </a:endParaRPr>
          </a:p>
        </p:txBody>
      </p:sp>
      <p:cxnSp>
        <p:nvCxnSpPr>
          <p:cNvPr id="15362" name="Straight Connector 15361"/>
          <p:cNvCxnSpPr/>
          <p:nvPr/>
        </p:nvCxnSpPr>
        <p:spPr>
          <a:xfrm flipH="1" flipV="1">
            <a:off x="2990850" y="2588419"/>
            <a:ext cx="158726" cy="46296"/>
          </a:xfrm>
          <a:prstGeom prst="line">
            <a:avLst/>
          </a:prstGeom>
        </p:spPr>
        <p:style>
          <a:lnRef idx="1">
            <a:schemeClr val="dk1"/>
          </a:lnRef>
          <a:fillRef idx="0">
            <a:schemeClr val="dk1"/>
          </a:fillRef>
          <a:effectRef idx="0">
            <a:schemeClr val="dk1"/>
          </a:effectRef>
          <a:fontRef idx="minor">
            <a:schemeClr val="tx1"/>
          </a:fontRef>
        </p:style>
      </p:cxnSp>
      <p:sp>
        <p:nvSpPr>
          <p:cNvPr id="74" name="Rectangle 25"/>
          <p:cNvSpPr>
            <a:spLocks noChangeArrowheads="1"/>
          </p:cNvSpPr>
          <p:nvPr/>
        </p:nvSpPr>
        <p:spPr bwMode="auto">
          <a:xfrm rot="2714989">
            <a:off x="3906917" y="5749733"/>
            <a:ext cx="92333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231F20"/>
                </a:solidFill>
                <a:effectLst>
                  <a:glow rad="63500">
                    <a:schemeClr val="bg1">
                      <a:alpha val="50000"/>
                    </a:schemeClr>
                  </a:glow>
                </a:effectLst>
                <a:latin typeface="+mn-lt"/>
              </a:rPr>
              <a:t>TURKMENISTAN</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n-lt"/>
            </a:endParaRPr>
          </a:p>
        </p:txBody>
      </p:sp>
    </p:spTree>
    <p:extLst>
      <p:ext uri="{BB962C8B-B14F-4D97-AF65-F5344CB8AC3E}">
        <p14:creationId xmlns:p14="http://schemas.microsoft.com/office/powerpoint/2010/main" val="3633612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8.2.3 Nation-States in the Former Soviet Union </a:t>
            </a:r>
            <a:r>
              <a:rPr lang="en-US" sz="2000" b="0" dirty="0"/>
              <a:t>(3 of 3)</a:t>
            </a:r>
            <a:endParaRPr lang="en-IN" sz="2000" b="0" dirty="0"/>
          </a:p>
        </p:txBody>
      </p:sp>
      <p:sp>
        <p:nvSpPr>
          <p:cNvPr id="3" name="Content Placeholder 2"/>
          <p:cNvSpPr>
            <a:spLocks noGrp="1"/>
          </p:cNvSpPr>
          <p:nvPr>
            <p:ph sz="quarter" idx="13"/>
          </p:nvPr>
        </p:nvSpPr>
        <p:spPr>
          <a:xfrm>
            <a:off x="457200" y="1556326"/>
            <a:ext cx="8229600" cy="741103"/>
          </a:xfrm>
        </p:spPr>
        <p:txBody>
          <a:bodyPr/>
          <a:lstStyle/>
          <a:p>
            <a:pPr marL="432" indent="0">
              <a:buNone/>
            </a:pPr>
            <a:r>
              <a:rPr lang="en-US" sz="2200" b="1" dirty="0"/>
              <a:t>Figures 8-21 and 8-22: </a:t>
            </a:r>
            <a:r>
              <a:rPr lang="en-US" sz="2200" dirty="0"/>
              <a:t>Belarus and Moldova are two </a:t>
            </a:r>
            <a:r>
              <a:rPr lang="en-US" sz="2200" dirty="0" smtClean="0"/>
              <a:t>former Soviet </a:t>
            </a:r>
            <a:r>
              <a:rPr lang="en-US" sz="2200" dirty="0"/>
              <a:t>republics which are now independent states.</a:t>
            </a:r>
            <a:endParaRPr lang="en-IN" sz="2200" dirty="0"/>
          </a:p>
        </p:txBody>
      </p:sp>
      <p:pic>
        <p:nvPicPr>
          <p:cNvPr id="16387" name="Picture 3" descr="A group of people gathered for Palm Sunday at Saint Peter and Paul’s Cathedral in Bela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52" y="2450429"/>
            <a:ext cx="3981360" cy="288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descr="A sign in Transnistria promoting unity with Rus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671" y="2463057"/>
            <a:ext cx="3712057" cy="286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39874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8.2.4 Multinational States in the Former Soviet Union </a:t>
            </a:r>
            <a:r>
              <a:rPr lang="en-US" sz="2000" b="0" dirty="0"/>
              <a:t>(1 of 3)</a:t>
            </a:r>
            <a:endParaRPr lang="en-IN" sz="2000" b="0" dirty="0"/>
          </a:p>
        </p:txBody>
      </p:sp>
      <p:sp>
        <p:nvSpPr>
          <p:cNvPr id="3" name="Content Placeholder 2"/>
          <p:cNvSpPr>
            <a:spLocks noGrp="1"/>
          </p:cNvSpPr>
          <p:nvPr>
            <p:ph sz="quarter" idx="13"/>
          </p:nvPr>
        </p:nvSpPr>
        <p:spPr>
          <a:xfrm>
            <a:off x="457200" y="1556326"/>
            <a:ext cx="8229600" cy="581083"/>
          </a:xfrm>
        </p:spPr>
        <p:txBody>
          <a:bodyPr/>
          <a:lstStyle/>
          <a:p>
            <a:pPr marL="432" indent="0">
              <a:buNone/>
            </a:pPr>
            <a:r>
              <a:rPr lang="en-US" sz="1600" b="1" dirty="0"/>
              <a:t>Figure 8-23: </a:t>
            </a:r>
            <a:r>
              <a:rPr lang="en-US" sz="1600" dirty="0"/>
              <a:t>The majority population is ethnically Russian, but there are diverse groups along Russia’s borders and in its center; some have histories of self-determination.</a:t>
            </a:r>
            <a:endParaRPr lang="en-IN"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118" y="2091432"/>
            <a:ext cx="7507846" cy="4270262"/>
          </a:xfrm>
          <a:prstGeom prst="rect">
            <a:avLst/>
          </a:prstGeom>
        </p:spPr>
      </p:pic>
      <p:sp>
        <p:nvSpPr>
          <p:cNvPr id="10" name="Rectangle 5"/>
          <p:cNvSpPr>
            <a:spLocks noChangeArrowheads="1"/>
          </p:cNvSpPr>
          <p:nvPr/>
        </p:nvSpPr>
        <p:spPr bwMode="auto">
          <a:xfrm>
            <a:off x="6945313" y="5908675"/>
            <a:ext cx="50334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n-lt"/>
              </a:rPr>
              <a:t>Vladivostok</a:t>
            </a:r>
            <a:endParaRPr kumimoji="0" lang="en-US" altLang="en-US" sz="1600" b="1" i="0" u="none" strike="noStrike" cap="none" normalizeH="0" baseline="0" smtClean="0">
              <a:ln>
                <a:noFill/>
              </a:ln>
              <a:solidFill>
                <a:schemeClr val="tx1"/>
              </a:solidFill>
              <a:effectLst/>
              <a:latin typeface="+mn-lt"/>
            </a:endParaRPr>
          </a:p>
        </p:txBody>
      </p:sp>
      <p:sp>
        <p:nvSpPr>
          <p:cNvPr id="11" name="Rectangle 6"/>
          <p:cNvSpPr>
            <a:spLocks noChangeArrowheads="1"/>
          </p:cNvSpPr>
          <p:nvPr/>
        </p:nvSpPr>
        <p:spPr bwMode="auto">
          <a:xfrm>
            <a:off x="6748463" y="3916363"/>
            <a:ext cx="38792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n-lt"/>
              </a:rPr>
              <a:t>Magadan</a:t>
            </a:r>
            <a:endParaRPr kumimoji="0" lang="en-US" altLang="en-US" sz="1600" b="1" i="0" u="none" strike="noStrike" cap="none" normalizeH="0" baseline="0" smtClean="0">
              <a:ln>
                <a:noFill/>
              </a:ln>
              <a:solidFill>
                <a:schemeClr val="tx1"/>
              </a:solidFill>
              <a:effectLst/>
              <a:latin typeface="+mn-lt"/>
            </a:endParaRPr>
          </a:p>
        </p:txBody>
      </p:sp>
      <p:sp>
        <p:nvSpPr>
          <p:cNvPr id="12" name="Rectangle 7"/>
          <p:cNvSpPr>
            <a:spLocks noChangeArrowheads="1"/>
          </p:cNvSpPr>
          <p:nvPr/>
        </p:nvSpPr>
        <p:spPr bwMode="auto">
          <a:xfrm>
            <a:off x="1392238" y="4497388"/>
            <a:ext cx="3542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glow rad="38100">
                    <a:schemeClr val="bg1"/>
                  </a:glow>
                </a:effectLst>
                <a:latin typeface="+mn-lt"/>
              </a:rPr>
              <a:t>Moscow</a:t>
            </a:r>
            <a:endParaRPr kumimoji="0" lang="en-US" altLang="en-US" sz="1600" b="1" i="0" u="none" strike="noStrike" cap="none" normalizeH="0" baseline="0" dirty="0" smtClean="0">
              <a:ln>
                <a:noFill/>
              </a:ln>
              <a:solidFill>
                <a:schemeClr val="tx1"/>
              </a:solidFill>
              <a:effectLst>
                <a:glow rad="38100">
                  <a:schemeClr val="bg1"/>
                </a:glow>
              </a:effectLst>
              <a:latin typeface="+mn-lt"/>
            </a:endParaRPr>
          </a:p>
        </p:txBody>
      </p:sp>
      <p:sp>
        <p:nvSpPr>
          <p:cNvPr id="13" name="Rectangle 8"/>
          <p:cNvSpPr>
            <a:spLocks noChangeArrowheads="1"/>
          </p:cNvSpPr>
          <p:nvPr/>
        </p:nvSpPr>
        <p:spPr bwMode="auto">
          <a:xfrm>
            <a:off x="1838325" y="3989388"/>
            <a:ext cx="58830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glow rad="38100">
                    <a:schemeClr val="bg1"/>
                  </a:glow>
                </a:effectLst>
                <a:latin typeface="+mn-lt"/>
              </a:rPr>
              <a:t>St Petersburg</a:t>
            </a:r>
            <a:endParaRPr kumimoji="0" lang="en-US" altLang="en-US" sz="1600" b="1" i="0" u="none" strike="noStrike" cap="none" normalizeH="0" baseline="0" dirty="0" smtClean="0">
              <a:ln>
                <a:noFill/>
              </a:ln>
              <a:solidFill>
                <a:schemeClr val="tx1"/>
              </a:solidFill>
              <a:effectLst>
                <a:glow rad="38100">
                  <a:schemeClr val="bg1"/>
                </a:glow>
              </a:effectLst>
              <a:latin typeface="+mn-lt"/>
            </a:endParaRPr>
          </a:p>
        </p:txBody>
      </p:sp>
      <p:sp>
        <p:nvSpPr>
          <p:cNvPr id="14" name="Rectangle 9"/>
          <p:cNvSpPr>
            <a:spLocks noChangeArrowheads="1"/>
          </p:cNvSpPr>
          <p:nvPr/>
        </p:nvSpPr>
        <p:spPr bwMode="auto">
          <a:xfrm>
            <a:off x="3001963" y="5029200"/>
            <a:ext cx="6027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glow rad="38100">
                    <a:schemeClr val="bg1"/>
                  </a:glow>
                </a:effectLst>
                <a:latin typeface="+mn-lt"/>
              </a:rPr>
              <a:t>Yekaterinburg</a:t>
            </a:r>
            <a:endParaRPr kumimoji="0" lang="en-US" altLang="en-US" sz="1600" b="1" i="0" u="none" strike="noStrike" cap="none" normalizeH="0" baseline="0" smtClean="0">
              <a:ln>
                <a:noFill/>
              </a:ln>
              <a:solidFill>
                <a:schemeClr val="tx1"/>
              </a:solidFill>
              <a:effectLst>
                <a:glow rad="38100">
                  <a:schemeClr val="bg1"/>
                </a:glow>
              </a:effectLst>
              <a:latin typeface="+mn-lt"/>
            </a:endParaRPr>
          </a:p>
        </p:txBody>
      </p:sp>
      <p:sp>
        <p:nvSpPr>
          <p:cNvPr id="15" name="Rectangle 10"/>
          <p:cNvSpPr>
            <a:spLocks noChangeArrowheads="1"/>
          </p:cNvSpPr>
          <p:nvPr/>
        </p:nvSpPr>
        <p:spPr bwMode="auto">
          <a:xfrm>
            <a:off x="1719263" y="5313363"/>
            <a:ext cx="44242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glow rad="38100">
                    <a:schemeClr val="bg1"/>
                  </a:glow>
                </a:effectLst>
                <a:latin typeface="+mn-lt"/>
              </a:rPr>
              <a:t>Volgograd</a:t>
            </a:r>
            <a:endParaRPr kumimoji="0" lang="en-US" altLang="en-US" sz="1600" b="1" i="0" u="none" strike="noStrike" cap="none" normalizeH="0" baseline="0" smtClean="0">
              <a:ln>
                <a:noFill/>
              </a:ln>
              <a:solidFill>
                <a:schemeClr val="tx1"/>
              </a:solidFill>
              <a:effectLst>
                <a:glow rad="38100">
                  <a:schemeClr val="bg1"/>
                </a:glow>
              </a:effectLst>
              <a:latin typeface="+mn-lt"/>
            </a:endParaRPr>
          </a:p>
        </p:txBody>
      </p:sp>
      <p:sp>
        <p:nvSpPr>
          <p:cNvPr id="16" name="Rectangle 11"/>
          <p:cNvSpPr>
            <a:spLocks noChangeArrowheads="1"/>
          </p:cNvSpPr>
          <p:nvPr/>
        </p:nvSpPr>
        <p:spPr bwMode="auto">
          <a:xfrm>
            <a:off x="3630613" y="5468938"/>
            <a:ext cx="25006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glow rad="38100">
                    <a:schemeClr val="bg1"/>
                  </a:glow>
                </a:effectLst>
                <a:latin typeface="+mn-lt"/>
              </a:rPr>
              <a:t>Omsk</a:t>
            </a:r>
            <a:endParaRPr kumimoji="0" lang="en-US" altLang="en-US" sz="1600" b="1" i="0" u="none" strike="noStrike" cap="none" normalizeH="0" baseline="0" smtClean="0">
              <a:ln>
                <a:noFill/>
              </a:ln>
              <a:solidFill>
                <a:schemeClr val="tx1"/>
              </a:solidFill>
              <a:effectLst>
                <a:glow rad="38100">
                  <a:schemeClr val="bg1"/>
                </a:glow>
              </a:effectLst>
              <a:latin typeface="+mn-lt"/>
            </a:endParaRPr>
          </a:p>
        </p:txBody>
      </p:sp>
      <p:sp>
        <p:nvSpPr>
          <p:cNvPr id="17" name="Rectangle 12"/>
          <p:cNvSpPr>
            <a:spLocks noChangeArrowheads="1"/>
          </p:cNvSpPr>
          <p:nvPr/>
        </p:nvSpPr>
        <p:spPr bwMode="auto">
          <a:xfrm>
            <a:off x="4183063" y="5610225"/>
            <a:ext cx="51296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n-lt"/>
              </a:rPr>
              <a:t>Novosibirsk</a:t>
            </a:r>
            <a:endParaRPr kumimoji="0" lang="en-US" altLang="en-US" sz="1600" b="1" i="0" u="none" strike="noStrike" cap="none" normalizeH="0" baseline="0" smtClean="0">
              <a:ln>
                <a:noFill/>
              </a:ln>
              <a:solidFill>
                <a:schemeClr val="tx1"/>
              </a:solidFill>
              <a:effectLst/>
              <a:latin typeface="+mn-lt"/>
            </a:endParaRPr>
          </a:p>
        </p:txBody>
      </p:sp>
      <p:sp>
        <p:nvSpPr>
          <p:cNvPr id="18" name="Rectangle 13"/>
          <p:cNvSpPr>
            <a:spLocks noChangeArrowheads="1"/>
          </p:cNvSpPr>
          <p:nvPr/>
        </p:nvSpPr>
        <p:spPr bwMode="auto">
          <a:xfrm>
            <a:off x="4741863" y="5475288"/>
            <a:ext cx="54181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n-lt"/>
              </a:rPr>
              <a:t>Krasnoyarsk</a:t>
            </a:r>
            <a:endParaRPr kumimoji="0" lang="en-US" altLang="en-US" sz="1600" b="1" i="0" u="none" strike="noStrike" cap="none" normalizeH="0" baseline="0" smtClean="0">
              <a:ln>
                <a:noFill/>
              </a:ln>
              <a:solidFill>
                <a:schemeClr val="tx1"/>
              </a:solidFill>
              <a:effectLst/>
              <a:latin typeface="+mn-lt"/>
            </a:endParaRPr>
          </a:p>
        </p:txBody>
      </p:sp>
      <p:sp>
        <p:nvSpPr>
          <p:cNvPr id="19" name="Rectangle 14"/>
          <p:cNvSpPr>
            <a:spLocks noChangeArrowheads="1"/>
          </p:cNvSpPr>
          <p:nvPr/>
        </p:nvSpPr>
        <p:spPr bwMode="auto">
          <a:xfrm>
            <a:off x="2598738" y="3898900"/>
            <a:ext cx="56265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err="1" smtClean="0">
                <a:ln>
                  <a:noFill/>
                </a:ln>
                <a:solidFill>
                  <a:srgbClr val="231F20"/>
                </a:solidFill>
                <a:effectLst>
                  <a:glow rad="38100">
                    <a:schemeClr val="bg1"/>
                  </a:glow>
                </a:effectLst>
                <a:latin typeface="+mn-lt"/>
              </a:rPr>
              <a:t>Arkhangel’sk</a:t>
            </a:r>
            <a:endParaRPr kumimoji="0" lang="en-US" altLang="en-US" sz="1600" b="1" i="0" u="none" strike="noStrike" cap="none" normalizeH="0" baseline="0" dirty="0" smtClean="0">
              <a:ln>
                <a:noFill/>
              </a:ln>
              <a:solidFill>
                <a:schemeClr val="tx1"/>
              </a:solidFill>
              <a:effectLst>
                <a:glow rad="38100">
                  <a:schemeClr val="bg1"/>
                </a:glow>
              </a:effectLst>
              <a:latin typeface="+mn-lt"/>
            </a:endParaRPr>
          </a:p>
        </p:txBody>
      </p:sp>
      <p:sp>
        <p:nvSpPr>
          <p:cNvPr id="20" name="Rectangle 15"/>
          <p:cNvSpPr>
            <a:spLocks noChangeArrowheads="1"/>
          </p:cNvSpPr>
          <p:nvPr/>
        </p:nvSpPr>
        <p:spPr bwMode="auto">
          <a:xfrm>
            <a:off x="5032375" y="5765800"/>
            <a:ext cx="29495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n-lt"/>
              </a:rPr>
              <a:t>Irkutsk</a:t>
            </a:r>
            <a:endParaRPr kumimoji="0" lang="en-US" altLang="en-US" sz="1600" b="1" i="0" u="none" strike="noStrike" cap="none" normalizeH="0" baseline="0" smtClean="0">
              <a:ln>
                <a:noFill/>
              </a:ln>
              <a:solidFill>
                <a:schemeClr val="tx1"/>
              </a:solidFill>
              <a:effectLst/>
              <a:latin typeface="+mn-lt"/>
            </a:endParaRPr>
          </a:p>
        </p:txBody>
      </p:sp>
      <p:sp>
        <p:nvSpPr>
          <p:cNvPr id="21" name="Rectangle 16"/>
          <p:cNvSpPr>
            <a:spLocks noChangeArrowheads="1"/>
          </p:cNvSpPr>
          <p:nvPr/>
        </p:nvSpPr>
        <p:spPr bwMode="auto">
          <a:xfrm>
            <a:off x="5999163" y="5580063"/>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n-lt"/>
              </a:rPr>
              <a:t>Chita</a:t>
            </a:r>
            <a:endParaRPr kumimoji="0" lang="en-US" altLang="en-US" sz="1600" b="1" i="0" u="none" strike="noStrike" cap="none" normalizeH="0" baseline="0" smtClean="0">
              <a:ln>
                <a:noFill/>
              </a:ln>
              <a:solidFill>
                <a:schemeClr val="tx1"/>
              </a:solidFill>
              <a:effectLst/>
              <a:latin typeface="+mn-lt"/>
            </a:endParaRPr>
          </a:p>
        </p:txBody>
      </p:sp>
      <p:sp>
        <p:nvSpPr>
          <p:cNvPr id="22" name="Rectangle 17"/>
          <p:cNvSpPr>
            <a:spLocks noChangeArrowheads="1"/>
          </p:cNvSpPr>
          <p:nvPr/>
        </p:nvSpPr>
        <p:spPr bwMode="auto">
          <a:xfrm>
            <a:off x="6711950" y="5362575"/>
            <a:ext cx="51135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n-lt"/>
              </a:rPr>
              <a:t>Khabarovsk</a:t>
            </a:r>
            <a:endParaRPr kumimoji="0" lang="en-US" altLang="en-US" sz="1600" b="1" i="0" u="none" strike="noStrike" cap="none" normalizeH="0" baseline="0" smtClean="0">
              <a:ln>
                <a:noFill/>
              </a:ln>
              <a:solidFill>
                <a:schemeClr val="tx1"/>
              </a:solidFill>
              <a:effectLst/>
              <a:latin typeface="+mn-lt"/>
            </a:endParaRPr>
          </a:p>
        </p:txBody>
      </p:sp>
      <p:sp>
        <p:nvSpPr>
          <p:cNvPr id="17433" name="Rectangle 83"/>
          <p:cNvSpPr>
            <a:spLocks noChangeArrowheads="1"/>
          </p:cNvSpPr>
          <p:nvPr/>
        </p:nvSpPr>
        <p:spPr bwMode="auto">
          <a:xfrm rot="20520000">
            <a:off x="2462901" y="4648313"/>
            <a:ext cx="18594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55002A"/>
                </a:solidFill>
                <a:effectLst>
                  <a:glow rad="38100">
                    <a:schemeClr val="bg1"/>
                  </a:glow>
                </a:effectLst>
                <a:latin typeface="+mn-lt"/>
              </a:rPr>
              <a:t>Mari</a:t>
            </a:r>
            <a:endParaRPr kumimoji="0" lang="en-US" altLang="en-US" sz="1600" b="1" i="0" u="none" strike="noStrike" cap="none" normalizeH="0" baseline="0" smtClean="0">
              <a:ln>
                <a:noFill/>
              </a:ln>
              <a:solidFill>
                <a:schemeClr val="tx1"/>
              </a:solidFill>
              <a:effectLst>
                <a:glow rad="38100">
                  <a:schemeClr val="bg1"/>
                </a:glow>
              </a:effectLst>
              <a:latin typeface="+mn-lt"/>
            </a:endParaRPr>
          </a:p>
        </p:txBody>
      </p:sp>
      <p:sp>
        <p:nvSpPr>
          <p:cNvPr id="17434" name="Rectangle 84"/>
          <p:cNvSpPr>
            <a:spLocks noChangeArrowheads="1"/>
          </p:cNvSpPr>
          <p:nvPr/>
        </p:nvSpPr>
        <p:spPr bwMode="auto">
          <a:xfrm rot="21240000">
            <a:off x="2632914" y="4803888"/>
            <a:ext cx="31899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55002A"/>
                </a:solidFill>
                <a:effectLst>
                  <a:glow rad="38100">
                    <a:schemeClr val="bg1"/>
                  </a:glow>
                </a:effectLst>
                <a:latin typeface="+mn-lt"/>
              </a:rPr>
              <a:t>Udmurt</a:t>
            </a:r>
            <a:endParaRPr kumimoji="0" lang="en-US" altLang="en-US" sz="1600" b="1" i="0" u="none" strike="noStrike" cap="none" normalizeH="0" baseline="0" smtClean="0">
              <a:ln>
                <a:noFill/>
              </a:ln>
              <a:solidFill>
                <a:schemeClr val="tx1"/>
              </a:solidFill>
              <a:effectLst>
                <a:glow rad="38100">
                  <a:schemeClr val="bg1"/>
                </a:glow>
              </a:effectLst>
              <a:latin typeface="+mn-lt"/>
            </a:endParaRPr>
          </a:p>
        </p:txBody>
      </p:sp>
      <p:sp>
        <p:nvSpPr>
          <p:cNvPr id="17435" name="Rectangle 85"/>
          <p:cNvSpPr>
            <a:spLocks noChangeArrowheads="1"/>
          </p:cNvSpPr>
          <p:nvPr/>
        </p:nvSpPr>
        <p:spPr bwMode="auto">
          <a:xfrm>
            <a:off x="1392238" y="5446713"/>
            <a:ext cx="2981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55002A"/>
                </a:solidFill>
                <a:effectLst>
                  <a:glow rad="38100">
                    <a:schemeClr val="bg1"/>
                  </a:glow>
                </a:effectLst>
                <a:latin typeface="+mn-lt"/>
              </a:rPr>
              <a:t>Kumyk</a:t>
            </a:r>
            <a:endParaRPr kumimoji="0" lang="en-US" altLang="en-US" sz="1600" b="1" i="0" u="none" strike="noStrike" cap="none" normalizeH="0" baseline="0" smtClean="0">
              <a:ln>
                <a:noFill/>
              </a:ln>
              <a:solidFill>
                <a:schemeClr val="tx1"/>
              </a:solidFill>
              <a:effectLst>
                <a:glow rad="38100">
                  <a:schemeClr val="bg1"/>
                </a:glow>
              </a:effectLst>
              <a:latin typeface="+mn-lt"/>
            </a:endParaRPr>
          </a:p>
        </p:txBody>
      </p:sp>
      <p:sp>
        <p:nvSpPr>
          <p:cNvPr id="17436" name="Rectangle 86"/>
          <p:cNvSpPr>
            <a:spLocks noChangeArrowheads="1"/>
          </p:cNvSpPr>
          <p:nvPr/>
        </p:nvSpPr>
        <p:spPr bwMode="auto">
          <a:xfrm>
            <a:off x="795338" y="5216525"/>
            <a:ext cx="40235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55002A"/>
                </a:solidFill>
                <a:effectLst/>
                <a:latin typeface="+mn-lt"/>
              </a:rPr>
              <a:t>Karachay</a:t>
            </a:r>
            <a:endParaRPr kumimoji="0" lang="en-US" altLang="en-US" sz="1600" b="1" i="0" u="none" strike="noStrike" cap="none" normalizeH="0" baseline="0" smtClean="0">
              <a:ln>
                <a:noFill/>
              </a:ln>
              <a:solidFill>
                <a:schemeClr val="tx1"/>
              </a:solidFill>
              <a:effectLst/>
              <a:latin typeface="+mn-lt"/>
            </a:endParaRPr>
          </a:p>
        </p:txBody>
      </p:sp>
      <p:sp>
        <p:nvSpPr>
          <p:cNvPr id="17437" name="Rectangle 87"/>
          <p:cNvSpPr>
            <a:spLocks noChangeArrowheads="1"/>
          </p:cNvSpPr>
          <p:nvPr/>
        </p:nvSpPr>
        <p:spPr bwMode="auto">
          <a:xfrm>
            <a:off x="1028700" y="4144963"/>
            <a:ext cx="45845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55002A"/>
                </a:solidFill>
                <a:effectLst/>
                <a:latin typeface="+mn-lt"/>
              </a:rPr>
              <a:t>Belarusian</a:t>
            </a:r>
            <a:endParaRPr kumimoji="0" lang="en-US" altLang="en-US" sz="1600" b="1" i="0" u="none" strike="noStrike" cap="none" normalizeH="0" baseline="0" dirty="0" smtClean="0">
              <a:ln>
                <a:noFill/>
              </a:ln>
              <a:solidFill>
                <a:schemeClr val="tx1"/>
              </a:solidFill>
              <a:effectLst/>
              <a:latin typeface="+mn-lt"/>
            </a:endParaRPr>
          </a:p>
        </p:txBody>
      </p:sp>
      <p:sp>
        <p:nvSpPr>
          <p:cNvPr id="17438" name="Rectangle 88"/>
          <p:cNvSpPr>
            <a:spLocks noChangeArrowheads="1"/>
          </p:cNvSpPr>
          <p:nvPr/>
        </p:nvSpPr>
        <p:spPr bwMode="auto">
          <a:xfrm>
            <a:off x="727075" y="5610225"/>
            <a:ext cx="48731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55002A"/>
                </a:solidFill>
                <a:effectLst/>
                <a:latin typeface="+mn-lt"/>
              </a:rPr>
              <a:t>Karabadian</a:t>
            </a:r>
            <a:endParaRPr kumimoji="0" lang="en-US" altLang="en-US" sz="1600" b="1" i="0" u="none" strike="noStrike" cap="none" normalizeH="0" baseline="0" smtClean="0">
              <a:ln>
                <a:noFill/>
              </a:ln>
              <a:solidFill>
                <a:schemeClr val="tx1"/>
              </a:solidFill>
              <a:effectLst/>
              <a:latin typeface="+mn-lt"/>
            </a:endParaRPr>
          </a:p>
        </p:txBody>
      </p:sp>
      <p:sp>
        <p:nvSpPr>
          <p:cNvPr id="17439" name="Rectangle 89"/>
          <p:cNvSpPr>
            <a:spLocks noChangeArrowheads="1"/>
          </p:cNvSpPr>
          <p:nvPr/>
        </p:nvSpPr>
        <p:spPr bwMode="auto">
          <a:xfrm>
            <a:off x="893763" y="5819775"/>
            <a:ext cx="2933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55002A"/>
                </a:solidFill>
                <a:effectLst/>
                <a:latin typeface="+mn-lt"/>
              </a:rPr>
              <a:t>Ingush</a:t>
            </a:r>
            <a:endParaRPr kumimoji="0" lang="en-US" altLang="en-US" sz="1600" b="1" i="0" u="none" strike="noStrike" cap="none" normalizeH="0" baseline="0" dirty="0" smtClean="0">
              <a:ln>
                <a:noFill/>
              </a:ln>
              <a:solidFill>
                <a:schemeClr val="tx1"/>
              </a:solidFill>
              <a:effectLst/>
              <a:latin typeface="+mn-lt"/>
            </a:endParaRPr>
          </a:p>
        </p:txBody>
      </p:sp>
      <p:sp>
        <p:nvSpPr>
          <p:cNvPr id="17440" name="Rectangle 90"/>
          <p:cNvSpPr>
            <a:spLocks noChangeArrowheads="1"/>
          </p:cNvSpPr>
          <p:nvPr/>
        </p:nvSpPr>
        <p:spPr bwMode="auto">
          <a:xfrm>
            <a:off x="803273" y="5945188"/>
            <a:ext cx="4392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55002A"/>
                </a:solidFill>
                <a:effectLst/>
                <a:latin typeface="+mn-lt"/>
              </a:rPr>
              <a:t>CHECHEN</a:t>
            </a:r>
            <a:endParaRPr kumimoji="0" lang="en-US" altLang="en-US" sz="1600" b="1" i="0" u="none" strike="noStrike" cap="none" normalizeH="0" baseline="0" dirty="0" smtClean="0">
              <a:ln>
                <a:noFill/>
              </a:ln>
              <a:solidFill>
                <a:schemeClr val="tx1"/>
              </a:solidFill>
              <a:effectLst/>
              <a:latin typeface="+mn-lt"/>
            </a:endParaRPr>
          </a:p>
        </p:txBody>
      </p:sp>
      <p:sp>
        <p:nvSpPr>
          <p:cNvPr id="17441" name="Rectangle 91"/>
          <p:cNvSpPr>
            <a:spLocks noChangeArrowheads="1"/>
          </p:cNvSpPr>
          <p:nvPr/>
        </p:nvSpPr>
        <p:spPr bwMode="auto">
          <a:xfrm>
            <a:off x="1117600" y="6042025"/>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55002A"/>
                </a:solidFill>
                <a:effectLst/>
                <a:latin typeface="+mn-lt"/>
              </a:rPr>
              <a:t>Avar</a:t>
            </a:r>
            <a:endParaRPr kumimoji="0" lang="en-US" altLang="en-US" sz="1600" b="1" i="0" u="none" strike="noStrike" cap="none" normalizeH="0" baseline="0" dirty="0" smtClean="0">
              <a:ln>
                <a:noFill/>
              </a:ln>
              <a:solidFill>
                <a:schemeClr val="tx1"/>
              </a:solidFill>
              <a:effectLst/>
              <a:latin typeface="+mn-lt"/>
            </a:endParaRPr>
          </a:p>
        </p:txBody>
      </p:sp>
      <p:sp>
        <p:nvSpPr>
          <p:cNvPr id="17442" name="Rectangle 92"/>
          <p:cNvSpPr>
            <a:spLocks noChangeArrowheads="1"/>
          </p:cNvSpPr>
          <p:nvPr/>
        </p:nvSpPr>
        <p:spPr bwMode="auto">
          <a:xfrm>
            <a:off x="1755775" y="5707063"/>
            <a:ext cx="37991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err="1" smtClean="0">
                <a:ln>
                  <a:noFill/>
                </a:ln>
                <a:solidFill>
                  <a:srgbClr val="55002A"/>
                </a:solidFill>
                <a:effectLst/>
                <a:latin typeface="+mn-lt"/>
              </a:rPr>
              <a:t>Ossetian</a:t>
            </a:r>
            <a:endParaRPr kumimoji="0" lang="en-US" altLang="en-US" sz="1600" b="1" i="0" u="none" strike="noStrike" cap="none" normalizeH="0" baseline="0" dirty="0" smtClean="0">
              <a:ln>
                <a:noFill/>
              </a:ln>
              <a:solidFill>
                <a:schemeClr val="tx1"/>
              </a:solidFill>
              <a:effectLst/>
              <a:latin typeface="+mn-lt"/>
            </a:endParaRPr>
          </a:p>
        </p:txBody>
      </p:sp>
      <p:sp>
        <p:nvSpPr>
          <p:cNvPr id="17443" name="Rectangle 93"/>
          <p:cNvSpPr>
            <a:spLocks noChangeArrowheads="1"/>
          </p:cNvSpPr>
          <p:nvPr/>
        </p:nvSpPr>
        <p:spPr bwMode="auto">
          <a:xfrm>
            <a:off x="1649324" y="5930900"/>
            <a:ext cx="33342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err="1" smtClean="0">
                <a:ln>
                  <a:noFill/>
                </a:ln>
                <a:solidFill>
                  <a:srgbClr val="55002A"/>
                </a:solidFill>
                <a:effectLst/>
                <a:latin typeface="+mn-lt"/>
              </a:rPr>
              <a:t>Lezgian</a:t>
            </a:r>
            <a:endParaRPr kumimoji="0" lang="en-US" altLang="en-US" sz="700" b="1" i="1" u="none" strike="noStrike" cap="none" normalizeH="0" baseline="0" dirty="0" smtClean="0">
              <a:ln>
                <a:noFill/>
              </a:ln>
              <a:solidFill>
                <a:srgbClr val="55002A"/>
              </a:solidFill>
              <a:effectLst/>
              <a:latin typeface="+mn-lt"/>
            </a:endParaRPr>
          </a:p>
        </p:txBody>
      </p:sp>
      <p:sp>
        <p:nvSpPr>
          <p:cNvPr id="17444" name="Rectangle 94"/>
          <p:cNvSpPr>
            <a:spLocks noChangeArrowheads="1"/>
          </p:cNvSpPr>
          <p:nvPr/>
        </p:nvSpPr>
        <p:spPr bwMode="auto">
          <a:xfrm>
            <a:off x="1806575" y="5599113"/>
            <a:ext cx="48090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55002A"/>
                </a:solidFill>
                <a:effectLst/>
                <a:latin typeface="+mn-lt"/>
              </a:rPr>
              <a:t>ARMENIAN</a:t>
            </a:r>
            <a:endParaRPr kumimoji="0" lang="en-US" altLang="en-US" sz="1600" b="1" i="0" u="none" strike="noStrike" cap="none" normalizeH="0" baseline="0" smtClean="0">
              <a:ln>
                <a:noFill/>
              </a:ln>
              <a:solidFill>
                <a:schemeClr val="tx1"/>
              </a:solidFill>
              <a:effectLst/>
              <a:latin typeface="+mn-lt"/>
            </a:endParaRPr>
          </a:p>
        </p:txBody>
      </p:sp>
      <p:sp>
        <p:nvSpPr>
          <p:cNvPr id="17445" name="Rectangle 95"/>
          <p:cNvSpPr>
            <a:spLocks noChangeArrowheads="1"/>
          </p:cNvSpPr>
          <p:nvPr/>
        </p:nvSpPr>
        <p:spPr bwMode="auto">
          <a:xfrm>
            <a:off x="1485900" y="5811838"/>
            <a:ext cx="28373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55002A"/>
                </a:solidFill>
                <a:effectLst/>
                <a:latin typeface="+mn-lt"/>
              </a:rPr>
              <a:t>Dargin</a:t>
            </a:r>
            <a:endParaRPr kumimoji="0" lang="en-US" altLang="en-US" sz="1600" b="1" i="0" u="none" strike="noStrike" cap="none" normalizeH="0" baseline="0" dirty="0" smtClean="0">
              <a:ln>
                <a:noFill/>
              </a:ln>
              <a:solidFill>
                <a:schemeClr val="tx1"/>
              </a:solidFill>
              <a:effectLst/>
              <a:latin typeface="+mn-lt"/>
            </a:endParaRPr>
          </a:p>
        </p:txBody>
      </p:sp>
      <p:sp>
        <p:nvSpPr>
          <p:cNvPr id="17446" name="Rectangle 96"/>
          <p:cNvSpPr>
            <a:spLocks noChangeArrowheads="1"/>
          </p:cNvSpPr>
          <p:nvPr/>
        </p:nvSpPr>
        <p:spPr bwMode="auto">
          <a:xfrm>
            <a:off x="2049463" y="4878388"/>
            <a:ext cx="4392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55002A"/>
                </a:solidFill>
                <a:effectLst>
                  <a:glow rad="38100">
                    <a:schemeClr val="bg1"/>
                  </a:glow>
                </a:effectLst>
                <a:latin typeface="+mn-lt"/>
              </a:rPr>
              <a:t>CHUVASH</a:t>
            </a:r>
            <a:endParaRPr kumimoji="0" lang="en-US" altLang="en-US" sz="1600" b="1" i="0" u="none" strike="noStrike" cap="none" normalizeH="0" baseline="0" dirty="0" smtClean="0">
              <a:ln>
                <a:noFill/>
              </a:ln>
              <a:solidFill>
                <a:schemeClr val="tx1"/>
              </a:solidFill>
              <a:effectLst>
                <a:glow rad="38100">
                  <a:schemeClr val="bg1"/>
                </a:glow>
              </a:effectLst>
              <a:latin typeface="+mn-lt"/>
            </a:endParaRPr>
          </a:p>
        </p:txBody>
      </p:sp>
      <p:sp>
        <p:nvSpPr>
          <p:cNvPr id="17447" name="Rectangle 97"/>
          <p:cNvSpPr>
            <a:spLocks noChangeArrowheads="1"/>
          </p:cNvSpPr>
          <p:nvPr/>
        </p:nvSpPr>
        <p:spPr bwMode="auto">
          <a:xfrm>
            <a:off x="1730375" y="4595813"/>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55002A"/>
                </a:solidFill>
                <a:effectLst>
                  <a:glow rad="38100">
                    <a:schemeClr val="bg1"/>
                  </a:glow>
                </a:effectLst>
                <a:latin typeface="+mn-lt"/>
              </a:rPr>
              <a:t>RUSSIAN</a:t>
            </a:r>
            <a:endParaRPr kumimoji="0" lang="en-US" altLang="en-US" sz="1600" b="1" i="0" u="none" strike="noStrike" cap="none" normalizeH="0" baseline="0" dirty="0" smtClean="0">
              <a:ln>
                <a:noFill/>
              </a:ln>
              <a:solidFill>
                <a:schemeClr val="tx1"/>
              </a:solidFill>
              <a:effectLst>
                <a:glow rad="38100">
                  <a:schemeClr val="bg1"/>
                </a:glow>
              </a:effectLst>
              <a:latin typeface="+mn-lt"/>
            </a:endParaRPr>
          </a:p>
        </p:txBody>
      </p:sp>
      <p:sp>
        <p:nvSpPr>
          <p:cNvPr id="17448" name="Rectangle 98"/>
          <p:cNvSpPr>
            <a:spLocks noChangeArrowheads="1"/>
          </p:cNvSpPr>
          <p:nvPr/>
        </p:nvSpPr>
        <p:spPr bwMode="auto">
          <a:xfrm>
            <a:off x="915988" y="4900613"/>
            <a:ext cx="50013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55002A"/>
                </a:solidFill>
                <a:effectLst/>
                <a:latin typeface="+mn-lt"/>
              </a:rPr>
              <a:t>UKRAINIAN</a:t>
            </a:r>
            <a:endParaRPr kumimoji="0" lang="en-US" altLang="en-US" sz="1600" b="1" i="0" u="none" strike="noStrike" cap="none" normalizeH="0" baseline="0" dirty="0" smtClean="0">
              <a:ln>
                <a:noFill/>
              </a:ln>
              <a:solidFill>
                <a:schemeClr val="tx1"/>
              </a:solidFill>
              <a:effectLst/>
              <a:latin typeface="+mn-lt"/>
            </a:endParaRPr>
          </a:p>
        </p:txBody>
      </p:sp>
      <p:sp>
        <p:nvSpPr>
          <p:cNvPr id="17450" name="Line 100"/>
          <p:cNvSpPr>
            <a:spLocks noChangeShapeType="1"/>
          </p:cNvSpPr>
          <p:nvPr/>
        </p:nvSpPr>
        <p:spPr bwMode="auto">
          <a:xfrm flipH="1" flipV="1">
            <a:off x="1082675" y="5326063"/>
            <a:ext cx="90488" cy="233362"/>
          </a:xfrm>
          <a:prstGeom prst="line">
            <a:avLst/>
          </a:prstGeom>
          <a:noFill/>
          <a:ln w="7938">
            <a:solidFill>
              <a:srgbClr val="55002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17451" name="Line 101"/>
          <p:cNvSpPr>
            <a:spLocks noChangeShapeType="1"/>
          </p:cNvSpPr>
          <p:nvPr/>
        </p:nvSpPr>
        <p:spPr bwMode="auto">
          <a:xfrm flipV="1">
            <a:off x="1336675" y="5653088"/>
            <a:ext cx="465138" cy="66675"/>
          </a:xfrm>
          <a:prstGeom prst="line">
            <a:avLst/>
          </a:prstGeom>
          <a:noFill/>
          <a:ln w="7938">
            <a:solidFill>
              <a:srgbClr val="55002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17452" name="Line 102"/>
          <p:cNvSpPr>
            <a:spLocks noChangeShapeType="1"/>
          </p:cNvSpPr>
          <p:nvPr/>
        </p:nvSpPr>
        <p:spPr bwMode="auto">
          <a:xfrm flipV="1">
            <a:off x="1243013" y="5776913"/>
            <a:ext cx="112713" cy="98425"/>
          </a:xfrm>
          <a:prstGeom prst="line">
            <a:avLst/>
          </a:prstGeom>
          <a:noFill/>
          <a:ln w="7938">
            <a:solidFill>
              <a:srgbClr val="55002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17453" name="Line 103"/>
          <p:cNvSpPr>
            <a:spLocks noChangeShapeType="1"/>
          </p:cNvSpPr>
          <p:nvPr/>
        </p:nvSpPr>
        <p:spPr bwMode="auto">
          <a:xfrm flipV="1">
            <a:off x="1358900" y="6021388"/>
            <a:ext cx="101600" cy="61912"/>
          </a:xfrm>
          <a:prstGeom prst="line">
            <a:avLst/>
          </a:prstGeom>
          <a:noFill/>
          <a:ln w="7938">
            <a:solidFill>
              <a:srgbClr val="55002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17454" name="Line 104"/>
          <p:cNvSpPr>
            <a:spLocks noChangeShapeType="1"/>
          </p:cNvSpPr>
          <p:nvPr/>
        </p:nvSpPr>
        <p:spPr bwMode="auto">
          <a:xfrm flipV="1">
            <a:off x="1319213" y="5915025"/>
            <a:ext cx="119063" cy="80962"/>
          </a:xfrm>
          <a:prstGeom prst="line">
            <a:avLst/>
          </a:prstGeom>
          <a:noFill/>
          <a:ln w="7938">
            <a:solidFill>
              <a:srgbClr val="55002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17455" name="Line 105"/>
          <p:cNvSpPr>
            <a:spLocks noChangeShapeType="1"/>
          </p:cNvSpPr>
          <p:nvPr/>
        </p:nvSpPr>
        <p:spPr bwMode="auto">
          <a:xfrm>
            <a:off x="1514475" y="5981700"/>
            <a:ext cx="98425" cy="0"/>
          </a:xfrm>
          <a:prstGeom prst="line">
            <a:avLst/>
          </a:prstGeom>
          <a:noFill/>
          <a:ln w="7938">
            <a:solidFill>
              <a:srgbClr val="55002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17456" name="Line 106"/>
          <p:cNvSpPr>
            <a:spLocks noChangeShapeType="1"/>
          </p:cNvSpPr>
          <p:nvPr/>
        </p:nvSpPr>
        <p:spPr bwMode="auto">
          <a:xfrm>
            <a:off x="1392238" y="5737225"/>
            <a:ext cx="347663" cy="33337"/>
          </a:xfrm>
          <a:prstGeom prst="line">
            <a:avLst/>
          </a:prstGeom>
          <a:noFill/>
          <a:ln w="7938">
            <a:solidFill>
              <a:srgbClr val="55002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17457" name="Rectangle 107"/>
          <p:cNvSpPr>
            <a:spLocks noChangeArrowheads="1"/>
          </p:cNvSpPr>
          <p:nvPr/>
        </p:nvSpPr>
        <p:spPr bwMode="auto">
          <a:xfrm>
            <a:off x="2565400" y="2273301"/>
            <a:ext cx="10098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other Indo-European</a:t>
            </a:r>
            <a:endParaRPr kumimoji="0" lang="en-US" altLang="en-US" sz="1600" b="1" i="0" u="none" strike="noStrike" cap="none" normalizeH="0" baseline="0" dirty="0" smtClean="0">
              <a:ln>
                <a:noFill/>
              </a:ln>
              <a:solidFill>
                <a:schemeClr val="tx1"/>
              </a:solidFill>
              <a:effectLst/>
              <a:latin typeface="+mj-lt"/>
            </a:endParaRPr>
          </a:p>
        </p:txBody>
      </p:sp>
      <p:sp>
        <p:nvSpPr>
          <p:cNvPr id="17458" name="Rectangle 108"/>
          <p:cNvSpPr>
            <a:spLocks noChangeArrowheads="1"/>
          </p:cNvSpPr>
          <p:nvPr/>
        </p:nvSpPr>
        <p:spPr bwMode="auto">
          <a:xfrm>
            <a:off x="2565400" y="2455863"/>
            <a:ext cx="5161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Caucasian</a:t>
            </a:r>
            <a:endParaRPr kumimoji="0" lang="en-US" altLang="en-US" sz="1600" b="1" i="0" u="none" strike="noStrike" cap="none" normalizeH="0" baseline="0" dirty="0" smtClean="0">
              <a:ln>
                <a:noFill/>
              </a:ln>
              <a:solidFill>
                <a:schemeClr val="tx1"/>
              </a:solidFill>
              <a:effectLst/>
              <a:latin typeface="+mj-lt"/>
            </a:endParaRPr>
          </a:p>
        </p:txBody>
      </p:sp>
      <p:sp>
        <p:nvSpPr>
          <p:cNvPr id="17459" name="Rectangle 109"/>
          <p:cNvSpPr>
            <a:spLocks noChangeArrowheads="1"/>
          </p:cNvSpPr>
          <p:nvPr/>
        </p:nvSpPr>
        <p:spPr bwMode="auto">
          <a:xfrm>
            <a:off x="2565400" y="2615990"/>
            <a:ext cx="4504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Mongolic</a:t>
            </a:r>
            <a:endParaRPr kumimoji="0" lang="en-US" altLang="en-US" sz="1600" b="1" i="0" u="none" strike="noStrike" cap="none" normalizeH="0" baseline="0" dirty="0" smtClean="0">
              <a:ln>
                <a:noFill/>
              </a:ln>
              <a:solidFill>
                <a:schemeClr val="tx1"/>
              </a:solidFill>
              <a:effectLst/>
              <a:latin typeface="+mj-lt"/>
            </a:endParaRPr>
          </a:p>
        </p:txBody>
      </p:sp>
      <p:sp>
        <p:nvSpPr>
          <p:cNvPr id="17460" name="Rectangle 110"/>
          <p:cNvSpPr>
            <a:spLocks noChangeArrowheads="1"/>
          </p:cNvSpPr>
          <p:nvPr/>
        </p:nvSpPr>
        <p:spPr bwMode="auto">
          <a:xfrm>
            <a:off x="3816350" y="2292351"/>
            <a:ext cx="30938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Turkic</a:t>
            </a:r>
            <a:endParaRPr kumimoji="0" lang="en-US" altLang="en-US" sz="1600" b="1" i="0" u="none" strike="noStrike" cap="none" normalizeH="0" baseline="0" dirty="0" smtClean="0">
              <a:ln>
                <a:noFill/>
              </a:ln>
              <a:solidFill>
                <a:schemeClr val="tx1"/>
              </a:solidFill>
              <a:effectLst/>
              <a:latin typeface="+mj-lt"/>
            </a:endParaRPr>
          </a:p>
        </p:txBody>
      </p:sp>
      <p:sp>
        <p:nvSpPr>
          <p:cNvPr id="17461" name="Rectangle 111"/>
          <p:cNvSpPr>
            <a:spLocks noChangeArrowheads="1"/>
          </p:cNvSpPr>
          <p:nvPr/>
        </p:nvSpPr>
        <p:spPr bwMode="auto">
          <a:xfrm>
            <a:off x="3816350" y="2449513"/>
            <a:ext cx="2869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Uralic</a:t>
            </a:r>
            <a:endParaRPr kumimoji="0" lang="en-US" altLang="en-US" sz="1600" b="1" i="0" u="none" strike="noStrike" cap="none" normalizeH="0" baseline="0" dirty="0" smtClean="0">
              <a:ln>
                <a:noFill/>
              </a:ln>
              <a:solidFill>
                <a:schemeClr val="tx1"/>
              </a:solidFill>
              <a:effectLst/>
              <a:latin typeface="+mj-lt"/>
            </a:endParaRPr>
          </a:p>
        </p:txBody>
      </p:sp>
      <p:sp>
        <p:nvSpPr>
          <p:cNvPr id="17462" name="Rectangle 112"/>
          <p:cNvSpPr>
            <a:spLocks noChangeArrowheads="1"/>
          </p:cNvSpPr>
          <p:nvPr/>
        </p:nvSpPr>
        <p:spPr bwMode="auto">
          <a:xfrm>
            <a:off x="3816350" y="2603290"/>
            <a:ext cx="11974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other or sparsely settled</a:t>
            </a:r>
            <a:endParaRPr kumimoji="0" lang="en-US" altLang="en-US" sz="1600" b="1" i="0" u="none" strike="noStrike" cap="none" normalizeH="0" baseline="0" dirty="0" smtClean="0">
              <a:ln>
                <a:noFill/>
              </a:ln>
              <a:solidFill>
                <a:schemeClr val="tx1"/>
              </a:solidFill>
              <a:effectLst/>
              <a:latin typeface="+mj-lt"/>
            </a:endParaRPr>
          </a:p>
        </p:txBody>
      </p:sp>
      <p:sp>
        <p:nvSpPr>
          <p:cNvPr id="17463" name="Rectangle 113"/>
          <p:cNvSpPr>
            <a:spLocks noChangeArrowheads="1"/>
          </p:cNvSpPr>
          <p:nvPr/>
        </p:nvSpPr>
        <p:spPr bwMode="auto">
          <a:xfrm>
            <a:off x="5416550" y="2273301"/>
            <a:ext cx="95699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1 million and above</a:t>
            </a:r>
            <a:endParaRPr kumimoji="0" lang="en-US" altLang="en-US" sz="1600" b="1" i="0" u="none" strike="noStrike" cap="none" normalizeH="0" baseline="0" smtClean="0">
              <a:ln>
                <a:noFill/>
              </a:ln>
              <a:solidFill>
                <a:schemeClr val="tx1"/>
              </a:solidFill>
              <a:effectLst/>
              <a:latin typeface="+mj-lt"/>
            </a:endParaRPr>
          </a:p>
        </p:txBody>
      </p:sp>
      <p:sp>
        <p:nvSpPr>
          <p:cNvPr id="17464" name="Rectangle 114"/>
          <p:cNvSpPr>
            <a:spLocks noChangeArrowheads="1"/>
          </p:cNvSpPr>
          <p:nvPr/>
        </p:nvSpPr>
        <p:spPr bwMode="auto">
          <a:xfrm>
            <a:off x="5416550" y="2430463"/>
            <a:ext cx="80791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200,000–999,999</a:t>
            </a:r>
            <a:endParaRPr kumimoji="0" lang="en-US" altLang="en-US" sz="1600" b="1" i="0" u="none" strike="noStrike" cap="none" normalizeH="0" baseline="0" smtClean="0">
              <a:ln>
                <a:noFill/>
              </a:ln>
              <a:solidFill>
                <a:schemeClr val="tx1"/>
              </a:solidFill>
              <a:effectLst/>
              <a:latin typeface="+mj-lt"/>
            </a:endParaRPr>
          </a:p>
        </p:txBody>
      </p:sp>
      <p:sp>
        <p:nvSpPr>
          <p:cNvPr id="17465" name="Rectangle 115"/>
          <p:cNvSpPr>
            <a:spLocks noChangeArrowheads="1"/>
          </p:cNvSpPr>
          <p:nvPr/>
        </p:nvSpPr>
        <p:spPr bwMode="auto">
          <a:xfrm>
            <a:off x="1192213" y="2276476"/>
            <a:ext cx="108202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Indo-European–Slavic</a:t>
            </a:r>
            <a:endParaRPr kumimoji="0" lang="en-US" altLang="en-US" sz="1600" b="1" i="0" u="none" strike="noStrike" cap="none" normalizeH="0" baseline="0" dirty="0" smtClean="0">
              <a:ln>
                <a:noFill/>
              </a:ln>
              <a:solidFill>
                <a:schemeClr val="tx1"/>
              </a:solidFill>
              <a:effectLst/>
              <a:latin typeface="+mj-lt"/>
            </a:endParaRPr>
          </a:p>
        </p:txBody>
      </p:sp>
      <p:sp>
        <p:nvSpPr>
          <p:cNvPr id="17466" name="Rectangle 116"/>
          <p:cNvSpPr>
            <a:spLocks noChangeArrowheads="1"/>
          </p:cNvSpPr>
          <p:nvPr/>
        </p:nvSpPr>
        <p:spPr bwMode="auto">
          <a:xfrm>
            <a:off x="1409700" y="2432050"/>
            <a:ext cx="40075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Russian</a:t>
            </a:r>
            <a:endParaRPr kumimoji="0" lang="en-US" altLang="en-US" sz="1600" b="1" i="0" u="none" strike="noStrike" cap="none" normalizeH="0" baseline="0" dirty="0" smtClean="0">
              <a:ln>
                <a:noFill/>
              </a:ln>
              <a:solidFill>
                <a:schemeClr val="tx1"/>
              </a:solidFill>
              <a:effectLst/>
              <a:latin typeface="+mj-lt"/>
            </a:endParaRPr>
          </a:p>
        </p:txBody>
      </p:sp>
      <p:sp>
        <p:nvSpPr>
          <p:cNvPr id="17467" name="Rectangle 117"/>
          <p:cNvSpPr>
            <a:spLocks noChangeArrowheads="1"/>
          </p:cNvSpPr>
          <p:nvPr/>
        </p:nvSpPr>
        <p:spPr bwMode="auto">
          <a:xfrm>
            <a:off x="1409700" y="2589213"/>
            <a:ext cx="5850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other Slavic</a:t>
            </a:r>
            <a:endParaRPr kumimoji="0" lang="en-US" altLang="en-US" sz="1600" b="1" i="0" u="none" strike="noStrike" cap="none" normalizeH="0" baseline="0" dirty="0" smtClean="0">
              <a:ln>
                <a:noFill/>
              </a:ln>
              <a:solidFill>
                <a:schemeClr val="tx1"/>
              </a:solidFill>
              <a:effectLst/>
              <a:latin typeface="+mj-lt"/>
            </a:endParaRPr>
          </a:p>
        </p:txBody>
      </p:sp>
      <p:sp>
        <p:nvSpPr>
          <p:cNvPr id="17468" name="Rectangle 118"/>
          <p:cNvSpPr>
            <a:spLocks noChangeArrowheads="1"/>
          </p:cNvSpPr>
          <p:nvPr/>
        </p:nvSpPr>
        <p:spPr bwMode="auto">
          <a:xfrm>
            <a:off x="5131278" y="2444750"/>
            <a:ext cx="19877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55002A"/>
                </a:solidFill>
                <a:effectLst/>
                <a:latin typeface="+mj-lt"/>
              </a:rPr>
              <a:t>Avar</a:t>
            </a:r>
            <a:endParaRPr kumimoji="0" lang="en-US" altLang="en-US" sz="1600" b="1" i="0" u="none" strike="noStrike" cap="none" normalizeH="0" baseline="0" dirty="0" smtClean="0">
              <a:ln>
                <a:noFill/>
              </a:ln>
              <a:solidFill>
                <a:schemeClr val="tx1"/>
              </a:solidFill>
              <a:effectLst/>
              <a:latin typeface="+mj-lt"/>
            </a:endParaRPr>
          </a:p>
        </p:txBody>
      </p:sp>
      <p:sp>
        <p:nvSpPr>
          <p:cNvPr id="17469" name="Rectangle 119"/>
          <p:cNvSpPr>
            <a:spLocks noChangeArrowheads="1"/>
          </p:cNvSpPr>
          <p:nvPr/>
        </p:nvSpPr>
        <p:spPr bwMode="auto">
          <a:xfrm>
            <a:off x="5029678" y="2287588"/>
            <a:ext cx="3013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55002A"/>
                </a:solidFill>
                <a:effectLst/>
                <a:latin typeface="+mj-lt"/>
              </a:rPr>
              <a:t>TATAR</a:t>
            </a:r>
            <a:endParaRPr kumimoji="0" lang="en-US" altLang="en-US" sz="1600" b="1" i="0" u="none" strike="noStrike" cap="none" normalizeH="0" baseline="0" dirty="0" smtClean="0">
              <a:ln>
                <a:noFill/>
              </a:ln>
              <a:solidFill>
                <a:schemeClr val="tx1"/>
              </a:solidFill>
              <a:effectLst/>
              <a:latin typeface="+mj-lt"/>
            </a:endParaRPr>
          </a:p>
        </p:txBody>
      </p:sp>
      <p:sp>
        <p:nvSpPr>
          <p:cNvPr id="126" name="Rectangle 95"/>
          <p:cNvSpPr>
            <a:spLocks noChangeArrowheads="1"/>
          </p:cNvSpPr>
          <p:nvPr/>
        </p:nvSpPr>
        <p:spPr bwMode="auto">
          <a:xfrm rot="20459115">
            <a:off x="5501984" y="5873293"/>
            <a:ext cx="451429" cy="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852289"/>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smtClean="0">
                <a:solidFill>
                  <a:srgbClr val="55002A"/>
                </a:solidFill>
                <a:latin typeface="+mn-lt"/>
              </a:rPr>
              <a:t> Buryat</a:t>
            </a:r>
            <a:endParaRPr kumimoji="0" lang="en-US" altLang="en-US" sz="1600" b="1" i="0" u="none" strike="noStrike" cap="none" normalizeH="0" baseline="0" dirty="0" smtClean="0">
              <a:ln>
                <a:noFill/>
              </a:ln>
              <a:solidFill>
                <a:schemeClr val="tx1"/>
              </a:solidFill>
              <a:effectLst/>
              <a:latin typeface="+mn-lt"/>
            </a:endParaRPr>
          </a:p>
        </p:txBody>
      </p:sp>
      <p:sp>
        <p:nvSpPr>
          <p:cNvPr id="127" name="Rectangle 95"/>
          <p:cNvSpPr>
            <a:spLocks noChangeArrowheads="1"/>
          </p:cNvSpPr>
          <p:nvPr/>
        </p:nvSpPr>
        <p:spPr bwMode="auto">
          <a:xfrm rot="21374135">
            <a:off x="4562980" y="5964237"/>
            <a:ext cx="451429" cy="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smtClean="0">
                <a:solidFill>
                  <a:srgbClr val="55002A"/>
                </a:solidFill>
                <a:latin typeface="+mn-lt"/>
              </a:rPr>
              <a:t> Tuvan</a:t>
            </a:r>
            <a:endParaRPr kumimoji="0" lang="en-US" altLang="en-US" sz="1600" b="1" i="0" u="none" strike="noStrike" cap="none" normalizeH="0" baseline="0" dirty="0" smtClean="0">
              <a:ln>
                <a:noFill/>
              </a:ln>
              <a:solidFill>
                <a:schemeClr val="tx1"/>
              </a:solidFill>
              <a:effectLst/>
              <a:latin typeface="+mn-lt"/>
            </a:endParaRPr>
          </a:p>
        </p:txBody>
      </p:sp>
      <p:sp>
        <p:nvSpPr>
          <p:cNvPr id="128" name="Rectangle 95"/>
          <p:cNvSpPr>
            <a:spLocks noChangeArrowheads="1"/>
          </p:cNvSpPr>
          <p:nvPr/>
        </p:nvSpPr>
        <p:spPr bwMode="auto">
          <a:xfrm rot="19670774">
            <a:off x="4146787" y="5915480"/>
            <a:ext cx="451429" cy="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smtClean="0">
                <a:solidFill>
                  <a:srgbClr val="55002A"/>
                </a:solidFill>
                <a:latin typeface="+mn-lt"/>
              </a:rPr>
              <a:t>   Kazakh</a:t>
            </a:r>
            <a:endParaRPr kumimoji="0" lang="en-US" altLang="en-US" sz="1600" b="1" i="0" u="none" strike="noStrike" cap="none" normalizeH="0" baseline="0" dirty="0" smtClean="0">
              <a:ln>
                <a:noFill/>
              </a:ln>
              <a:solidFill>
                <a:schemeClr val="tx1"/>
              </a:solidFill>
              <a:effectLst/>
              <a:latin typeface="+mn-lt"/>
            </a:endParaRPr>
          </a:p>
        </p:txBody>
      </p:sp>
      <p:sp>
        <p:nvSpPr>
          <p:cNvPr id="129" name="Rectangle 95"/>
          <p:cNvSpPr>
            <a:spLocks noChangeArrowheads="1"/>
          </p:cNvSpPr>
          <p:nvPr/>
        </p:nvSpPr>
        <p:spPr bwMode="auto">
          <a:xfrm rot="21116082">
            <a:off x="5001079" y="5704043"/>
            <a:ext cx="451429" cy="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852289"/>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smtClean="0">
                <a:solidFill>
                  <a:srgbClr val="55002A"/>
                </a:solidFill>
                <a:latin typeface="+mn-lt"/>
              </a:rPr>
              <a:t> Buryat</a:t>
            </a:r>
            <a:endParaRPr kumimoji="0" lang="en-US" altLang="en-US" sz="1600" b="1" i="0" u="none" strike="noStrike" cap="none" normalizeH="0" baseline="0" dirty="0" smtClean="0">
              <a:ln>
                <a:noFill/>
              </a:ln>
              <a:solidFill>
                <a:schemeClr val="tx1"/>
              </a:solidFill>
              <a:effectLst/>
              <a:latin typeface="+mn-lt"/>
            </a:endParaRPr>
          </a:p>
        </p:txBody>
      </p:sp>
      <p:sp>
        <p:nvSpPr>
          <p:cNvPr id="130" name="Rectangle 95"/>
          <p:cNvSpPr>
            <a:spLocks noChangeArrowheads="1"/>
          </p:cNvSpPr>
          <p:nvPr/>
        </p:nvSpPr>
        <p:spPr bwMode="auto">
          <a:xfrm rot="20051153">
            <a:off x="2920381" y="4238365"/>
            <a:ext cx="451429" cy="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852289"/>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a:solidFill>
                  <a:srgbClr val="55002A"/>
                </a:solidFill>
                <a:effectLst>
                  <a:glow rad="6350">
                    <a:schemeClr val="bg1"/>
                  </a:glow>
                </a:effectLst>
                <a:latin typeface="+mn-lt"/>
              </a:rPr>
              <a:t> Komi</a:t>
            </a:r>
            <a:endParaRPr kumimoji="0" lang="en-US" altLang="en-US" sz="1600" b="1" i="0" u="none" strike="noStrike" cap="none" normalizeH="0" baseline="0" dirty="0" smtClean="0">
              <a:ln>
                <a:noFill/>
              </a:ln>
              <a:solidFill>
                <a:schemeClr val="tx1"/>
              </a:solidFill>
              <a:effectLst>
                <a:glow rad="6350">
                  <a:schemeClr val="bg1"/>
                </a:glow>
              </a:effectLst>
              <a:latin typeface="+mn-lt"/>
            </a:endParaRPr>
          </a:p>
        </p:txBody>
      </p:sp>
      <p:sp>
        <p:nvSpPr>
          <p:cNvPr id="131" name="Rectangle 95"/>
          <p:cNvSpPr>
            <a:spLocks noChangeArrowheads="1"/>
          </p:cNvSpPr>
          <p:nvPr/>
        </p:nvSpPr>
        <p:spPr bwMode="auto">
          <a:xfrm rot="20051153">
            <a:off x="2499012" y="4471388"/>
            <a:ext cx="451429" cy="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852289"/>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a:solidFill>
                  <a:srgbClr val="55002A"/>
                </a:solidFill>
                <a:effectLst>
                  <a:glow rad="6350">
                    <a:schemeClr val="bg1"/>
                  </a:glow>
                </a:effectLst>
                <a:latin typeface="+mn-lt"/>
              </a:rPr>
              <a:t> Komi</a:t>
            </a:r>
            <a:endParaRPr kumimoji="0" lang="en-US" altLang="en-US" sz="1600" b="1" i="0" u="none" strike="noStrike" cap="none" normalizeH="0" baseline="0" dirty="0" smtClean="0">
              <a:ln>
                <a:noFill/>
              </a:ln>
              <a:solidFill>
                <a:schemeClr val="tx1"/>
              </a:solidFill>
              <a:effectLst>
                <a:glow rad="6350">
                  <a:schemeClr val="bg1"/>
                </a:glow>
              </a:effectLst>
              <a:latin typeface="+mn-lt"/>
            </a:endParaRPr>
          </a:p>
        </p:txBody>
      </p:sp>
      <p:sp>
        <p:nvSpPr>
          <p:cNvPr id="132" name="Rectangle 95"/>
          <p:cNvSpPr>
            <a:spLocks noChangeArrowheads="1"/>
          </p:cNvSpPr>
          <p:nvPr/>
        </p:nvSpPr>
        <p:spPr bwMode="auto">
          <a:xfrm rot="1077637">
            <a:off x="3082996" y="5315351"/>
            <a:ext cx="451429" cy="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852289"/>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a:solidFill>
                  <a:srgbClr val="55002A"/>
                </a:solidFill>
                <a:effectLst>
                  <a:glow rad="6350">
                    <a:schemeClr val="bg1"/>
                  </a:glow>
                </a:effectLst>
                <a:latin typeface="+mn-lt"/>
              </a:rPr>
              <a:t>TATAR</a:t>
            </a:r>
            <a:endParaRPr kumimoji="0" lang="en-US" altLang="en-US" sz="1600" b="1" i="0" u="none" strike="noStrike" cap="none" normalizeH="0" baseline="0" dirty="0" smtClean="0">
              <a:ln>
                <a:noFill/>
              </a:ln>
              <a:solidFill>
                <a:schemeClr val="tx1"/>
              </a:solidFill>
              <a:effectLst>
                <a:glow rad="6350">
                  <a:schemeClr val="bg1"/>
                </a:glow>
              </a:effectLst>
              <a:latin typeface="+mn-lt"/>
            </a:endParaRPr>
          </a:p>
        </p:txBody>
      </p:sp>
      <p:sp>
        <p:nvSpPr>
          <p:cNvPr id="133" name="Rectangle 95"/>
          <p:cNvSpPr>
            <a:spLocks noChangeArrowheads="1"/>
          </p:cNvSpPr>
          <p:nvPr/>
        </p:nvSpPr>
        <p:spPr bwMode="auto">
          <a:xfrm rot="19624773">
            <a:off x="2557899" y="5384918"/>
            <a:ext cx="553055" cy="15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852289"/>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a:solidFill>
                  <a:srgbClr val="55002A"/>
                </a:solidFill>
                <a:effectLst>
                  <a:glow rad="6350">
                    <a:schemeClr val="bg1"/>
                  </a:glow>
                </a:effectLst>
                <a:latin typeface="+mn-lt"/>
              </a:rPr>
              <a:t>BASHKIR</a:t>
            </a:r>
            <a:endParaRPr kumimoji="0" lang="en-US" altLang="en-US" sz="1600" b="1" i="0" u="none" strike="noStrike" cap="none" normalizeH="0" baseline="0" dirty="0" smtClean="0">
              <a:ln>
                <a:noFill/>
              </a:ln>
              <a:solidFill>
                <a:schemeClr val="tx1"/>
              </a:solidFill>
              <a:effectLst>
                <a:glow rad="6350">
                  <a:schemeClr val="bg1"/>
                </a:glow>
              </a:effectLst>
              <a:latin typeface="+mn-lt"/>
            </a:endParaRPr>
          </a:p>
        </p:txBody>
      </p:sp>
      <p:sp>
        <p:nvSpPr>
          <p:cNvPr id="134" name="Rectangle 95"/>
          <p:cNvSpPr>
            <a:spLocks noChangeArrowheads="1"/>
          </p:cNvSpPr>
          <p:nvPr/>
        </p:nvSpPr>
        <p:spPr bwMode="auto">
          <a:xfrm rot="1141045">
            <a:off x="2220624" y="5104800"/>
            <a:ext cx="451429" cy="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2852289"/>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a:solidFill>
                  <a:srgbClr val="55002A"/>
                </a:solidFill>
                <a:effectLst>
                  <a:glow rad="6350">
                    <a:schemeClr val="bg1"/>
                  </a:glow>
                </a:effectLst>
                <a:latin typeface="+mn-lt"/>
              </a:rPr>
              <a:t>TATAR</a:t>
            </a:r>
            <a:endParaRPr kumimoji="0" lang="en-US" altLang="en-US" sz="1600" b="1" i="0" u="none" strike="noStrike" cap="none" normalizeH="0" baseline="0" dirty="0" smtClean="0">
              <a:ln>
                <a:noFill/>
              </a:ln>
              <a:solidFill>
                <a:schemeClr val="tx1"/>
              </a:solidFill>
              <a:effectLst>
                <a:glow rad="6350">
                  <a:schemeClr val="bg1"/>
                </a:glow>
              </a:effectLst>
              <a:latin typeface="+mn-lt"/>
            </a:endParaRPr>
          </a:p>
        </p:txBody>
      </p:sp>
      <p:sp>
        <p:nvSpPr>
          <p:cNvPr id="135" name="Rectangle 95"/>
          <p:cNvSpPr>
            <a:spLocks noChangeArrowheads="1"/>
          </p:cNvSpPr>
          <p:nvPr/>
        </p:nvSpPr>
        <p:spPr bwMode="auto">
          <a:xfrm rot="2384398">
            <a:off x="1657060" y="4984645"/>
            <a:ext cx="451429" cy="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smtClean="0">
                <a:solidFill>
                  <a:srgbClr val="55002A"/>
                </a:solidFill>
                <a:effectLst/>
                <a:latin typeface="+mn-lt"/>
              </a:rPr>
              <a:t>  </a:t>
            </a:r>
            <a:r>
              <a:rPr lang="en-US" altLang="en-US" sz="700" b="1" i="1" dirty="0" err="1" smtClean="0">
                <a:solidFill>
                  <a:srgbClr val="55002A"/>
                </a:solidFill>
                <a:effectLst/>
                <a:latin typeface="+mn-lt"/>
              </a:rPr>
              <a:t>Mordvin</a:t>
            </a:r>
            <a:endParaRPr kumimoji="0" lang="en-US" altLang="en-US" sz="1600" b="1" i="0" u="none" strike="noStrike" cap="none" normalizeH="0" baseline="0" dirty="0" smtClean="0">
              <a:ln>
                <a:noFill/>
              </a:ln>
              <a:solidFill>
                <a:schemeClr val="tx1"/>
              </a:solidFill>
              <a:effectLst/>
              <a:latin typeface="+mn-lt"/>
            </a:endParaRPr>
          </a:p>
        </p:txBody>
      </p:sp>
      <p:sp>
        <p:nvSpPr>
          <p:cNvPr id="136" name="Rectangle 95"/>
          <p:cNvSpPr>
            <a:spLocks noChangeArrowheads="1"/>
          </p:cNvSpPr>
          <p:nvPr/>
        </p:nvSpPr>
        <p:spPr bwMode="auto">
          <a:xfrm rot="20849115">
            <a:off x="5813872" y="4371223"/>
            <a:ext cx="574445" cy="10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spc="300" dirty="0" smtClean="0">
                <a:solidFill>
                  <a:srgbClr val="55002A"/>
                </a:solidFill>
                <a:latin typeface="+mn-lt"/>
              </a:rPr>
              <a:t> Yakut</a:t>
            </a:r>
            <a:endParaRPr kumimoji="0" lang="en-US" altLang="en-US" sz="1600" b="1" i="0" u="none" strike="noStrike" cap="none" spc="300" normalizeH="0" baseline="0" dirty="0" smtClean="0">
              <a:ln>
                <a:noFill/>
              </a:ln>
              <a:solidFill>
                <a:schemeClr val="tx1"/>
              </a:solidFill>
              <a:effectLst/>
              <a:latin typeface="+mn-lt"/>
            </a:endParaRPr>
          </a:p>
        </p:txBody>
      </p:sp>
      <p:sp>
        <p:nvSpPr>
          <p:cNvPr id="137" name="Rectangle 95"/>
          <p:cNvSpPr>
            <a:spLocks noChangeArrowheads="1"/>
          </p:cNvSpPr>
          <p:nvPr/>
        </p:nvSpPr>
        <p:spPr bwMode="auto">
          <a:xfrm rot="2191070">
            <a:off x="6022974" y="3687179"/>
            <a:ext cx="430078" cy="10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Circl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smtClean="0">
                <a:solidFill>
                  <a:srgbClr val="55002A"/>
                </a:solidFill>
                <a:latin typeface="+mn-lt"/>
              </a:rPr>
              <a:t>   Yakut</a:t>
            </a:r>
            <a:endParaRPr kumimoji="0" lang="en-US" altLang="en-US" sz="1600" b="1" i="0" u="none" strike="noStrike" cap="none" normalizeH="0" baseline="0" dirty="0" smtClean="0">
              <a:ln>
                <a:noFill/>
              </a:ln>
              <a:solidFill>
                <a:schemeClr val="tx1"/>
              </a:solidFill>
              <a:effectLst/>
              <a:latin typeface="+mn-lt"/>
            </a:endParaRPr>
          </a:p>
        </p:txBody>
      </p:sp>
      <p:sp>
        <p:nvSpPr>
          <p:cNvPr id="66" name="Rectangle 93"/>
          <p:cNvSpPr>
            <a:spLocks noChangeArrowheads="1"/>
          </p:cNvSpPr>
          <p:nvPr/>
        </p:nvSpPr>
        <p:spPr bwMode="auto">
          <a:xfrm>
            <a:off x="1570038" y="6051228"/>
            <a:ext cx="47929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55002A"/>
                </a:solidFill>
                <a:effectLst/>
                <a:latin typeface="+mn-lt"/>
              </a:rPr>
              <a:t>Azerbaijani</a:t>
            </a:r>
            <a:endParaRPr kumimoji="0" lang="en-US" altLang="en-US" sz="1600" b="1" i="0" u="none" strike="noStrike" cap="none" normalizeH="0" baseline="0" dirty="0" smtClean="0">
              <a:ln>
                <a:noFill/>
              </a:ln>
              <a:solidFill>
                <a:schemeClr val="tx1"/>
              </a:solidFill>
              <a:effectLst/>
              <a:latin typeface="+mn-lt"/>
            </a:endParaRPr>
          </a:p>
        </p:txBody>
      </p:sp>
    </p:spTree>
    <p:extLst>
      <p:ext uri="{BB962C8B-B14F-4D97-AF65-F5344CB8AC3E}">
        <p14:creationId xmlns:p14="http://schemas.microsoft.com/office/powerpoint/2010/main" val="17817406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8.2.4 Multinational States in the Former Soviet Union </a:t>
            </a:r>
            <a:r>
              <a:rPr lang="en-US" sz="2000" b="0" dirty="0"/>
              <a:t>(2 of 3)</a:t>
            </a:r>
            <a:endParaRPr lang="en-IN" sz="2000" b="0" dirty="0"/>
          </a:p>
        </p:txBody>
      </p:sp>
      <p:sp>
        <p:nvSpPr>
          <p:cNvPr id="3" name="Content Placeholder 2"/>
          <p:cNvSpPr>
            <a:spLocks noGrp="1"/>
          </p:cNvSpPr>
          <p:nvPr>
            <p:ph sz="quarter" idx="13"/>
          </p:nvPr>
        </p:nvSpPr>
        <p:spPr>
          <a:xfrm>
            <a:off x="457200" y="1556327"/>
            <a:ext cx="8229600" cy="716974"/>
          </a:xfrm>
        </p:spPr>
        <p:txBody>
          <a:bodyPr/>
          <a:lstStyle/>
          <a:p>
            <a:pPr marL="432" indent="0">
              <a:buNone/>
            </a:pPr>
            <a:r>
              <a:rPr lang="en-US" sz="2200" b="1" dirty="0"/>
              <a:t>Figure 8-24: </a:t>
            </a:r>
            <a:r>
              <a:rPr lang="en-US" sz="2200" dirty="0"/>
              <a:t>Ukraine’s eastern region is home to more ethnic Russians. Crimea was occupied by Russian forces in 2014.</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515" y="2449567"/>
            <a:ext cx="5484970" cy="3582324"/>
          </a:xfrm>
          <a:prstGeom prst="rect">
            <a:avLst/>
          </a:prstGeom>
        </p:spPr>
      </p:pic>
      <p:sp>
        <p:nvSpPr>
          <p:cNvPr id="9" name="Rectangle 5"/>
          <p:cNvSpPr>
            <a:spLocks noChangeArrowheads="1"/>
          </p:cNvSpPr>
          <p:nvPr/>
        </p:nvSpPr>
        <p:spPr bwMode="auto">
          <a:xfrm>
            <a:off x="4865221" y="5125885"/>
            <a:ext cx="3606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latin typeface="+mn-lt"/>
              </a:rPr>
              <a:t>Black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50" b="1" i="1" u="none" strike="noStrike" cap="none" normalizeH="0" baseline="0" dirty="0" smtClean="0">
                <a:ln>
                  <a:noFill/>
                </a:ln>
                <a:solidFill>
                  <a:srgbClr val="00ADEE"/>
                </a:solidFill>
                <a:effectLst/>
                <a:latin typeface="+mn-lt"/>
              </a:rPr>
              <a:t>Sea</a:t>
            </a:r>
            <a:endParaRPr kumimoji="0" lang="en-US" altLang="en-US" sz="1600" b="1" i="0" u="none" strike="noStrike" cap="none" normalizeH="0" baseline="0" dirty="0" smtClean="0">
              <a:ln>
                <a:noFill/>
              </a:ln>
              <a:solidFill>
                <a:schemeClr val="tx1"/>
              </a:solidFill>
              <a:effectLst/>
              <a:latin typeface="+mn-lt"/>
            </a:endParaRPr>
          </a:p>
        </p:txBody>
      </p:sp>
      <p:sp>
        <p:nvSpPr>
          <p:cNvPr id="11" name="Rectangle 7"/>
          <p:cNvSpPr>
            <a:spLocks noChangeArrowheads="1"/>
          </p:cNvSpPr>
          <p:nvPr/>
        </p:nvSpPr>
        <p:spPr bwMode="auto">
          <a:xfrm>
            <a:off x="5481848" y="5140650"/>
            <a:ext cx="4488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231F20"/>
                </a:solidFill>
                <a:effectLst>
                  <a:glow rad="38100">
                    <a:schemeClr val="bg1">
                      <a:alpha val="60000"/>
                    </a:schemeClr>
                  </a:glow>
                </a:effectLst>
                <a:latin typeface="Arial Black" panose="020B0A04020102020204" pitchFamily="34" charset="0"/>
              </a:rPr>
              <a:t>Crimea</a:t>
            </a:r>
            <a:endParaRPr kumimoji="0" lang="en-US" altLang="en-US" sz="1600" b="1" i="0" u="none" strike="noStrike" cap="none" normalizeH="0" baseline="0" dirty="0" smtClean="0">
              <a:ln>
                <a:noFill/>
              </a:ln>
              <a:solidFill>
                <a:schemeClr val="tx1"/>
              </a:solidFill>
              <a:effectLst>
                <a:glow rad="38100">
                  <a:schemeClr val="bg1">
                    <a:alpha val="60000"/>
                  </a:schemeClr>
                </a:glow>
              </a:effectLst>
              <a:latin typeface="Arial Black" panose="020B0A04020102020204" pitchFamily="34" charset="0"/>
            </a:endParaRPr>
          </a:p>
        </p:txBody>
      </p:sp>
      <p:sp>
        <p:nvSpPr>
          <p:cNvPr id="12" name="Rectangle 8"/>
          <p:cNvSpPr>
            <a:spLocks noChangeArrowheads="1"/>
          </p:cNvSpPr>
          <p:nvPr/>
        </p:nvSpPr>
        <p:spPr bwMode="auto">
          <a:xfrm>
            <a:off x="4914900" y="4809972"/>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38100">
                    <a:schemeClr val="bg1">
                      <a:alpha val="60000"/>
                    </a:schemeClr>
                  </a:glow>
                </a:effectLst>
                <a:latin typeface="+mn-lt"/>
              </a:rPr>
              <a:t>Odesa</a:t>
            </a:r>
            <a:endParaRPr kumimoji="0" lang="en-US" altLang="en-US" sz="1600" b="1" i="0" u="none" strike="noStrike" cap="none" normalizeH="0" baseline="0" smtClean="0">
              <a:ln>
                <a:noFill/>
              </a:ln>
              <a:solidFill>
                <a:schemeClr val="tx1"/>
              </a:solidFill>
              <a:effectLst>
                <a:glow rad="38100">
                  <a:schemeClr val="bg1">
                    <a:alpha val="60000"/>
                  </a:schemeClr>
                </a:glow>
              </a:effectLst>
              <a:latin typeface="+mn-lt"/>
            </a:endParaRPr>
          </a:p>
        </p:txBody>
      </p:sp>
      <p:sp>
        <p:nvSpPr>
          <p:cNvPr id="13" name="Rectangle 9"/>
          <p:cNvSpPr>
            <a:spLocks noChangeArrowheads="1"/>
          </p:cNvSpPr>
          <p:nvPr/>
        </p:nvSpPr>
        <p:spPr bwMode="auto">
          <a:xfrm>
            <a:off x="5627688" y="5352897"/>
            <a:ext cx="82073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38100">
                    <a:schemeClr val="bg1">
                      <a:alpha val="60000"/>
                    </a:schemeClr>
                  </a:glow>
                </a:effectLst>
                <a:latin typeface="+mn-lt"/>
              </a:rPr>
              <a:t>Sevastopol</a:t>
            </a:r>
            <a:endParaRPr kumimoji="0" lang="en-US" altLang="en-US" sz="1600" b="1" i="0" u="none" strike="noStrike" cap="none" normalizeH="0" baseline="0" smtClean="0">
              <a:ln>
                <a:noFill/>
              </a:ln>
              <a:solidFill>
                <a:schemeClr val="tx1"/>
              </a:solidFill>
              <a:effectLst>
                <a:glow rad="38100">
                  <a:schemeClr val="bg1">
                    <a:alpha val="60000"/>
                  </a:schemeClr>
                </a:glow>
              </a:effectLst>
              <a:latin typeface="+mn-lt"/>
            </a:endParaRPr>
          </a:p>
        </p:txBody>
      </p:sp>
      <p:sp>
        <p:nvSpPr>
          <p:cNvPr id="14" name="Rectangle 10"/>
          <p:cNvSpPr>
            <a:spLocks noChangeArrowheads="1"/>
          </p:cNvSpPr>
          <p:nvPr/>
        </p:nvSpPr>
        <p:spPr bwMode="auto">
          <a:xfrm>
            <a:off x="6154738" y="3484410"/>
            <a:ext cx="5626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38100">
                    <a:schemeClr val="bg1">
                      <a:alpha val="60000"/>
                    </a:schemeClr>
                  </a:glow>
                </a:effectLst>
                <a:latin typeface="+mn-lt"/>
              </a:rPr>
              <a:t>Kharkiv</a:t>
            </a:r>
            <a:endParaRPr kumimoji="0" lang="en-US" altLang="en-US" sz="1600" b="1" i="0" u="none" strike="noStrike" cap="none" normalizeH="0" baseline="0" smtClean="0">
              <a:ln>
                <a:noFill/>
              </a:ln>
              <a:solidFill>
                <a:schemeClr val="tx1"/>
              </a:solidFill>
              <a:effectLst>
                <a:glow rad="38100">
                  <a:schemeClr val="bg1">
                    <a:alpha val="60000"/>
                  </a:schemeClr>
                </a:glow>
              </a:effectLst>
              <a:latin typeface="+mn-lt"/>
            </a:endParaRPr>
          </a:p>
        </p:txBody>
      </p:sp>
      <p:sp>
        <p:nvSpPr>
          <p:cNvPr id="15" name="Rectangle 11"/>
          <p:cNvSpPr>
            <a:spLocks noChangeArrowheads="1"/>
          </p:cNvSpPr>
          <p:nvPr/>
        </p:nvSpPr>
        <p:spPr bwMode="auto">
          <a:xfrm>
            <a:off x="5900738" y="3938435"/>
            <a:ext cx="4969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38100">
                    <a:schemeClr val="bg1">
                      <a:alpha val="60000"/>
                    </a:schemeClr>
                  </a:glow>
                </a:effectLst>
                <a:latin typeface="+mn-lt"/>
              </a:rPr>
              <a:t>Dnipro</a:t>
            </a:r>
            <a:endParaRPr kumimoji="0" lang="en-US" altLang="en-US" sz="1600" b="1" i="0" u="none" strike="noStrike" cap="none" normalizeH="0" baseline="0" smtClean="0">
              <a:ln>
                <a:noFill/>
              </a:ln>
              <a:solidFill>
                <a:schemeClr val="tx1"/>
              </a:solidFill>
              <a:effectLst>
                <a:glow rad="38100">
                  <a:schemeClr val="bg1">
                    <a:alpha val="60000"/>
                  </a:schemeClr>
                </a:glow>
              </a:effectLst>
              <a:latin typeface="+mn-lt"/>
            </a:endParaRPr>
          </a:p>
        </p:txBody>
      </p:sp>
      <p:sp>
        <p:nvSpPr>
          <p:cNvPr id="16" name="Rectangle 12"/>
          <p:cNvSpPr>
            <a:spLocks noChangeArrowheads="1"/>
          </p:cNvSpPr>
          <p:nvPr/>
        </p:nvSpPr>
        <p:spPr bwMode="auto">
          <a:xfrm>
            <a:off x="5953125" y="4181322"/>
            <a:ext cx="6059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38100">
                    <a:schemeClr val="bg1">
                      <a:alpha val="60000"/>
                    </a:schemeClr>
                  </a:glow>
                </a:effectLst>
                <a:latin typeface="+mn-lt"/>
              </a:rPr>
              <a:t>Donetsk</a:t>
            </a:r>
            <a:endParaRPr kumimoji="0" lang="en-US" altLang="en-US" sz="1600" b="1" i="0" u="none" strike="noStrike" cap="none" normalizeH="0" baseline="0" smtClean="0">
              <a:ln>
                <a:noFill/>
              </a:ln>
              <a:solidFill>
                <a:schemeClr val="tx1"/>
              </a:solidFill>
              <a:effectLst>
                <a:glow rad="38100">
                  <a:schemeClr val="bg1">
                    <a:alpha val="60000"/>
                  </a:schemeClr>
                </a:glow>
              </a:effectLst>
              <a:latin typeface="+mn-lt"/>
            </a:endParaRPr>
          </a:p>
        </p:txBody>
      </p:sp>
      <p:sp>
        <p:nvSpPr>
          <p:cNvPr id="17" name="Rectangle 13"/>
          <p:cNvSpPr>
            <a:spLocks noChangeArrowheads="1"/>
          </p:cNvSpPr>
          <p:nvPr/>
        </p:nvSpPr>
        <p:spPr bwMode="auto">
          <a:xfrm>
            <a:off x="4899025" y="3354235"/>
            <a:ext cx="3238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glow rad="38100">
                    <a:schemeClr val="bg1">
                      <a:alpha val="60000"/>
                    </a:schemeClr>
                  </a:glow>
                </a:effectLst>
                <a:latin typeface="+mn-lt"/>
              </a:rPr>
              <a:t>Kiev</a:t>
            </a:r>
            <a:endParaRPr kumimoji="0" lang="en-US" altLang="en-US" sz="1600" b="1" i="0" u="none" strike="noStrike" cap="none" normalizeH="0" baseline="0" smtClean="0">
              <a:ln>
                <a:noFill/>
              </a:ln>
              <a:solidFill>
                <a:schemeClr val="tx1"/>
              </a:solidFill>
              <a:effectLst>
                <a:glow rad="38100">
                  <a:schemeClr val="bg1">
                    <a:alpha val="60000"/>
                  </a:schemeClr>
                </a:glow>
              </a:effectLst>
              <a:latin typeface="+mn-lt"/>
            </a:endParaRPr>
          </a:p>
        </p:txBody>
      </p:sp>
      <p:sp>
        <p:nvSpPr>
          <p:cNvPr id="18" name="Rectangle 14"/>
          <p:cNvSpPr>
            <a:spLocks noChangeArrowheads="1"/>
          </p:cNvSpPr>
          <p:nvPr/>
        </p:nvSpPr>
        <p:spPr bwMode="auto">
          <a:xfrm>
            <a:off x="3402965" y="3471392"/>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err="1" smtClean="0">
                <a:ln>
                  <a:noFill/>
                </a:ln>
                <a:solidFill>
                  <a:srgbClr val="231F20"/>
                </a:solidFill>
                <a:effectLst>
                  <a:glow rad="38100">
                    <a:schemeClr val="bg1">
                      <a:alpha val="60000"/>
                    </a:schemeClr>
                  </a:glow>
                </a:effectLst>
                <a:latin typeface="+mn-lt"/>
              </a:rPr>
              <a:t>Lviv</a:t>
            </a:r>
            <a:endParaRPr kumimoji="0" lang="en-US" altLang="en-US" sz="1600" b="1" i="0" u="none" strike="noStrike" cap="none" normalizeH="0" baseline="0" dirty="0" smtClean="0">
              <a:ln>
                <a:noFill/>
              </a:ln>
              <a:solidFill>
                <a:schemeClr val="tx1"/>
              </a:solidFill>
              <a:effectLst>
                <a:glow rad="38100">
                  <a:schemeClr val="bg1">
                    <a:alpha val="60000"/>
                  </a:schemeClr>
                </a:glow>
              </a:effectLst>
              <a:latin typeface="+mn-lt"/>
            </a:endParaRPr>
          </a:p>
        </p:txBody>
      </p:sp>
      <p:sp>
        <p:nvSpPr>
          <p:cNvPr id="19" name="Rectangle 15"/>
          <p:cNvSpPr>
            <a:spLocks noChangeArrowheads="1"/>
          </p:cNvSpPr>
          <p:nvPr/>
        </p:nvSpPr>
        <p:spPr bwMode="auto">
          <a:xfrm>
            <a:off x="4192588" y="2776385"/>
            <a:ext cx="5578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38100">
                    <a:schemeClr val="bg1">
                      <a:alpha val="60000"/>
                    </a:schemeClr>
                  </a:glow>
                </a:effectLst>
                <a:latin typeface="+mn-lt"/>
              </a:rPr>
              <a:t>BELARUS</a:t>
            </a:r>
            <a:endParaRPr kumimoji="0" lang="en-US" altLang="en-US" sz="1600" b="1" i="0" u="none" strike="noStrike" cap="none" normalizeH="0" baseline="0" dirty="0" smtClean="0">
              <a:ln>
                <a:noFill/>
              </a:ln>
              <a:solidFill>
                <a:schemeClr val="tx1"/>
              </a:solidFill>
              <a:effectLst>
                <a:glow rad="38100">
                  <a:schemeClr val="bg1">
                    <a:alpha val="60000"/>
                  </a:schemeClr>
                </a:glow>
              </a:effectLst>
              <a:latin typeface="+mn-lt"/>
            </a:endParaRPr>
          </a:p>
        </p:txBody>
      </p:sp>
      <p:sp>
        <p:nvSpPr>
          <p:cNvPr id="20" name="Rectangle 16"/>
          <p:cNvSpPr>
            <a:spLocks noChangeArrowheads="1"/>
          </p:cNvSpPr>
          <p:nvPr/>
        </p:nvSpPr>
        <p:spPr bwMode="auto">
          <a:xfrm>
            <a:off x="6072188" y="3106585"/>
            <a:ext cx="43601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6D6E70"/>
                </a:solidFill>
                <a:effectLst>
                  <a:glow rad="38100">
                    <a:schemeClr val="bg1">
                      <a:alpha val="60000"/>
                    </a:schemeClr>
                  </a:glow>
                </a:effectLst>
                <a:latin typeface="+mn-lt"/>
              </a:rPr>
              <a:t>RUSSIA</a:t>
            </a:r>
            <a:endParaRPr kumimoji="0" lang="en-US" altLang="en-US" sz="1600" b="1" i="0" u="none" strike="noStrike" cap="none" normalizeH="0" baseline="0" smtClean="0">
              <a:ln>
                <a:noFill/>
              </a:ln>
              <a:solidFill>
                <a:schemeClr val="tx1"/>
              </a:solidFill>
              <a:effectLst>
                <a:glow rad="38100">
                  <a:schemeClr val="bg1">
                    <a:alpha val="60000"/>
                  </a:schemeClr>
                </a:glow>
              </a:effectLst>
              <a:latin typeface="+mn-lt"/>
            </a:endParaRPr>
          </a:p>
        </p:txBody>
      </p:sp>
      <p:sp>
        <p:nvSpPr>
          <p:cNvPr id="21" name="Rectangle 17"/>
          <p:cNvSpPr>
            <a:spLocks noChangeArrowheads="1"/>
          </p:cNvSpPr>
          <p:nvPr/>
        </p:nvSpPr>
        <p:spPr bwMode="auto">
          <a:xfrm>
            <a:off x="2746375" y="3236760"/>
            <a:ext cx="4873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6D6E70"/>
                </a:solidFill>
                <a:effectLst>
                  <a:glow rad="38100">
                    <a:schemeClr val="bg1">
                      <a:alpha val="60000"/>
                    </a:schemeClr>
                  </a:glow>
                </a:effectLst>
                <a:latin typeface="+mn-lt"/>
              </a:rPr>
              <a:t>POLAND</a:t>
            </a:r>
            <a:endParaRPr kumimoji="0" lang="en-US" altLang="en-US" sz="1600" b="1" i="0" u="none" strike="noStrike" cap="none" normalizeH="0" baseline="0" smtClean="0">
              <a:ln>
                <a:noFill/>
              </a:ln>
              <a:solidFill>
                <a:schemeClr val="tx1"/>
              </a:solidFill>
              <a:effectLst>
                <a:glow rad="38100">
                  <a:schemeClr val="bg1">
                    <a:alpha val="60000"/>
                  </a:schemeClr>
                </a:glow>
              </a:effectLst>
              <a:latin typeface="+mn-lt"/>
            </a:endParaRPr>
          </a:p>
        </p:txBody>
      </p:sp>
      <p:sp>
        <p:nvSpPr>
          <p:cNvPr id="22" name="Rectangle 18"/>
          <p:cNvSpPr>
            <a:spLocks noChangeArrowheads="1"/>
          </p:cNvSpPr>
          <p:nvPr/>
        </p:nvSpPr>
        <p:spPr bwMode="auto">
          <a:xfrm>
            <a:off x="4027488" y="4697260"/>
            <a:ext cx="5899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6D6E70"/>
                </a:solidFill>
                <a:effectLst>
                  <a:glow rad="38100">
                    <a:schemeClr val="bg1">
                      <a:alpha val="60000"/>
                    </a:schemeClr>
                  </a:glow>
                </a:effectLst>
                <a:latin typeface="+mn-lt"/>
              </a:rPr>
              <a:t>MOLDOVA</a:t>
            </a:r>
            <a:endParaRPr kumimoji="0" lang="en-US" altLang="en-US" sz="1600" b="1" i="0" u="none" strike="noStrike" cap="none" normalizeH="0" baseline="0" smtClean="0">
              <a:ln>
                <a:noFill/>
              </a:ln>
              <a:solidFill>
                <a:schemeClr val="tx1"/>
              </a:solidFill>
              <a:effectLst>
                <a:glow rad="38100">
                  <a:schemeClr val="bg1">
                    <a:alpha val="60000"/>
                  </a:schemeClr>
                </a:glow>
              </a:effectLst>
              <a:latin typeface="+mn-lt"/>
            </a:endParaRPr>
          </a:p>
        </p:txBody>
      </p:sp>
      <p:sp>
        <p:nvSpPr>
          <p:cNvPr id="23" name="Rectangle 19"/>
          <p:cNvSpPr>
            <a:spLocks noChangeArrowheads="1"/>
          </p:cNvSpPr>
          <p:nvPr/>
        </p:nvSpPr>
        <p:spPr bwMode="auto">
          <a:xfrm>
            <a:off x="3325813" y="4397222"/>
            <a:ext cx="5514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38100">
                    <a:schemeClr val="bg1">
                      <a:alpha val="60000"/>
                    </a:schemeClr>
                  </a:glow>
                </a:effectLst>
                <a:latin typeface="+mn-lt"/>
              </a:rPr>
              <a:t>ROMANIA</a:t>
            </a:r>
            <a:endParaRPr kumimoji="0" lang="en-US" altLang="en-US" sz="1600" b="1" i="0" u="none" strike="noStrike" cap="none" normalizeH="0" baseline="0" dirty="0" smtClean="0">
              <a:ln>
                <a:noFill/>
              </a:ln>
              <a:solidFill>
                <a:schemeClr val="tx1"/>
              </a:solidFill>
              <a:effectLst>
                <a:glow rad="38100">
                  <a:schemeClr val="bg1">
                    <a:alpha val="60000"/>
                  </a:schemeClr>
                </a:glow>
              </a:effectLst>
              <a:latin typeface="+mn-lt"/>
            </a:endParaRPr>
          </a:p>
        </p:txBody>
      </p:sp>
      <p:sp>
        <p:nvSpPr>
          <p:cNvPr id="24" name="Rectangle 20"/>
          <p:cNvSpPr>
            <a:spLocks noChangeArrowheads="1"/>
          </p:cNvSpPr>
          <p:nvPr/>
        </p:nvSpPr>
        <p:spPr bwMode="auto">
          <a:xfrm>
            <a:off x="1838325" y="4536922"/>
            <a:ext cx="13737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Arial Black" panose="020B0A04020102020204" pitchFamily="34" charset="0"/>
              </a:rPr>
              <a:t>Ethnic Ukrainians</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25" name="Rectangle 21"/>
          <p:cNvSpPr>
            <a:spLocks noChangeArrowheads="1"/>
          </p:cNvSpPr>
          <p:nvPr/>
        </p:nvSpPr>
        <p:spPr bwMode="auto">
          <a:xfrm>
            <a:off x="2132013" y="4743297"/>
            <a:ext cx="17857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Mostly Ukrainian-speaking</a:t>
            </a:r>
            <a:endParaRPr kumimoji="0" lang="en-US" altLang="en-US" b="1" i="0" u="none" strike="noStrike" cap="none" normalizeH="0" baseline="0" dirty="0" smtClean="0">
              <a:ln>
                <a:noFill/>
              </a:ln>
              <a:solidFill>
                <a:schemeClr val="tx1"/>
              </a:solidFill>
              <a:effectLst/>
              <a:latin typeface="+mj-lt"/>
            </a:endParaRPr>
          </a:p>
        </p:txBody>
      </p:sp>
      <p:sp>
        <p:nvSpPr>
          <p:cNvPr id="26" name="Rectangle 22"/>
          <p:cNvSpPr>
            <a:spLocks noChangeArrowheads="1"/>
          </p:cNvSpPr>
          <p:nvPr/>
        </p:nvSpPr>
        <p:spPr bwMode="auto">
          <a:xfrm>
            <a:off x="2132013" y="4970310"/>
            <a:ext cx="169277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Mostly Russian-speaking</a:t>
            </a:r>
            <a:endParaRPr kumimoji="0" lang="en-US" altLang="en-US" b="1" i="0" u="none" strike="noStrike" cap="none" normalizeH="0" baseline="0" smtClean="0">
              <a:ln>
                <a:noFill/>
              </a:ln>
              <a:solidFill>
                <a:schemeClr val="tx1"/>
              </a:solidFill>
              <a:effectLst/>
              <a:latin typeface="+mj-lt"/>
            </a:endParaRPr>
          </a:p>
        </p:txBody>
      </p:sp>
      <p:sp>
        <p:nvSpPr>
          <p:cNvPr id="27" name="Rectangle 23"/>
          <p:cNvSpPr>
            <a:spLocks noChangeArrowheads="1"/>
          </p:cNvSpPr>
          <p:nvPr/>
        </p:nvSpPr>
        <p:spPr bwMode="auto">
          <a:xfrm>
            <a:off x="1838325" y="5208435"/>
            <a:ext cx="12407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Arial Black" panose="020B0A04020102020204" pitchFamily="34" charset="0"/>
              </a:rPr>
              <a:t>Ethnic Russians</a:t>
            </a:r>
            <a:endParaRPr kumimoji="0" lang="en-US" altLang="en-US" b="1" i="0" u="none" strike="noStrike" cap="none" normalizeH="0" baseline="0" smtClean="0">
              <a:ln>
                <a:noFill/>
              </a:ln>
              <a:solidFill>
                <a:schemeClr val="tx1"/>
              </a:solidFill>
              <a:effectLst/>
              <a:latin typeface="Arial Black" panose="020B0A04020102020204" pitchFamily="34" charset="0"/>
            </a:endParaRPr>
          </a:p>
        </p:txBody>
      </p:sp>
      <p:sp>
        <p:nvSpPr>
          <p:cNvPr id="28" name="Rectangle 24"/>
          <p:cNvSpPr>
            <a:spLocks noChangeArrowheads="1"/>
          </p:cNvSpPr>
          <p:nvPr/>
        </p:nvSpPr>
        <p:spPr bwMode="auto">
          <a:xfrm>
            <a:off x="2132013" y="5407190"/>
            <a:ext cx="1566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Mostly ethnic Russians</a:t>
            </a:r>
            <a:endParaRPr kumimoji="0" lang="en-US" altLang="en-US" b="1" i="0" u="none" strike="noStrike" cap="none" normalizeH="0" baseline="0" smtClean="0">
              <a:ln>
                <a:noFill/>
              </a:ln>
              <a:solidFill>
                <a:schemeClr val="tx1"/>
              </a:solidFill>
              <a:effectLst/>
              <a:latin typeface="+mj-lt"/>
            </a:endParaRPr>
          </a:p>
        </p:txBody>
      </p:sp>
      <p:sp>
        <p:nvSpPr>
          <p:cNvPr id="29" name="Rectangle 25"/>
          <p:cNvSpPr>
            <a:spLocks noChangeArrowheads="1"/>
          </p:cNvSpPr>
          <p:nvPr/>
        </p:nvSpPr>
        <p:spPr bwMode="auto">
          <a:xfrm>
            <a:off x="1838325" y="5651347"/>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Arial Black" panose="020B0A04020102020204" pitchFamily="34" charset="0"/>
              </a:rPr>
              <a:t>Other</a:t>
            </a:r>
            <a:endParaRPr kumimoji="0" lang="en-US" altLang="en-US" b="1" i="0" u="none" strike="noStrike" cap="none" normalizeH="0" baseline="0" dirty="0" smtClean="0">
              <a:ln>
                <a:noFill/>
              </a:ln>
              <a:solidFill>
                <a:schemeClr val="tx1"/>
              </a:solidFill>
              <a:effectLst/>
              <a:latin typeface="Arial Black" panose="020B0A04020102020204" pitchFamily="34" charset="0"/>
            </a:endParaRPr>
          </a:p>
        </p:txBody>
      </p:sp>
      <p:sp>
        <p:nvSpPr>
          <p:cNvPr id="30" name="Rectangle 26"/>
          <p:cNvSpPr>
            <a:spLocks noChangeArrowheads="1"/>
          </p:cNvSpPr>
          <p:nvPr/>
        </p:nvSpPr>
        <p:spPr bwMode="auto">
          <a:xfrm>
            <a:off x="2132013" y="5850102"/>
            <a:ext cx="16142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Romanians, Moldovans,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Hungarians, Bulgarians</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0480516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8.2.4 Multinational States in the Former Soviet Union </a:t>
            </a:r>
            <a:r>
              <a:rPr lang="en-US" sz="2000" b="0" dirty="0"/>
              <a:t>(3 of 3)</a:t>
            </a:r>
            <a:endParaRPr lang="en-IN" sz="2000" b="0" dirty="0"/>
          </a:p>
        </p:txBody>
      </p:sp>
      <p:sp>
        <p:nvSpPr>
          <p:cNvPr id="3" name="Content Placeholder 2"/>
          <p:cNvSpPr>
            <a:spLocks noGrp="1"/>
          </p:cNvSpPr>
          <p:nvPr>
            <p:ph sz="quarter" idx="13"/>
          </p:nvPr>
        </p:nvSpPr>
        <p:spPr>
          <a:xfrm>
            <a:off x="457200" y="1556326"/>
            <a:ext cx="8318500" cy="1212273"/>
          </a:xfrm>
        </p:spPr>
        <p:txBody>
          <a:bodyPr/>
          <a:lstStyle/>
          <a:p>
            <a:pPr marL="432" indent="0">
              <a:buNone/>
            </a:pPr>
            <a:r>
              <a:rPr lang="en-US" b="1" dirty="0"/>
              <a:t>Figures 8-25 and 8-26: </a:t>
            </a:r>
            <a:r>
              <a:rPr lang="en-US" dirty="0"/>
              <a:t>A Russian soldier stands next to a tank in Crimea (left) and a border fence between Russia and Georgia (right).</a:t>
            </a:r>
          </a:p>
        </p:txBody>
      </p:sp>
      <p:pic>
        <p:nvPicPr>
          <p:cNvPr id="19459" name="Picture 3" descr="A grandmother and granddaughter next to a tank and a Russian sold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396" y="2903920"/>
            <a:ext cx="3981360" cy="2243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descr="A fence in Georgia which prevents people from moving between Russia and Georg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220" y="2868373"/>
            <a:ext cx="3981360" cy="231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1247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Key Issue 1: Where Are States Distributed?</a:t>
            </a:r>
            <a:endParaRPr lang="en-IN" sz="3400" dirty="0"/>
          </a:p>
        </p:txBody>
      </p:sp>
      <p:sp>
        <p:nvSpPr>
          <p:cNvPr id="3" name="Content Placeholder 2"/>
          <p:cNvSpPr>
            <a:spLocks noGrp="1"/>
          </p:cNvSpPr>
          <p:nvPr>
            <p:ph sz="quarter" idx="13"/>
          </p:nvPr>
        </p:nvSpPr>
        <p:spPr/>
        <p:txBody>
          <a:bodyPr/>
          <a:lstStyle/>
          <a:p>
            <a:pPr marL="432" indent="0">
              <a:buNone/>
            </a:pPr>
            <a:r>
              <a:rPr lang="en-US" b="1" dirty="0">
                <a:solidFill>
                  <a:srgbClr val="007FA3"/>
                </a:solidFill>
              </a:rPr>
              <a:t>8.1.1</a:t>
            </a:r>
            <a:r>
              <a:rPr lang="en-US" dirty="0"/>
              <a:t> Politics </a:t>
            </a:r>
            <a:r>
              <a:rPr lang="en-US" dirty="0" smtClean="0"/>
              <a:t>and </a:t>
            </a:r>
            <a:r>
              <a:rPr lang="en-US" dirty="0"/>
              <a:t>Geography</a:t>
            </a:r>
          </a:p>
          <a:p>
            <a:pPr marL="432" indent="0">
              <a:buNone/>
            </a:pPr>
            <a:r>
              <a:rPr lang="en-US" b="1" dirty="0">
                <a:solidFill>
                  <a:srgbClr val="007FA3"/>
                </a:solidFill>
              </a:rPr>
              <a:t>8.1.2</a:t>
            </a:r>
            <a:r>
              <a:rPr lang="en-US" dirty="0"/>
              <a:t> Challenges in Defining States</a:t>
            </a:r>
          </a:p>
        </p:txBody>
      </p:sp>
    </p:spTree>
    <p:extLst>
      <p:ext uri="{BB962C8B-B14F-4D97-AF65-F5344CB8AC3E}">
        <p14:creationId xmlns:p14="http://schemas.microsoft.com/office/powerpoint/2010/main" val="1705176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8.2.5 Colonies </a:t>
            </a:r>
            <a:r>
              <a:rPr lang="en-IN" sz="2000" b="0" dirty="0"/>
              <a:t>(1 of 3)</a:t>
            </a:r>
          </a:p>
        </p:txBody>
      </p:sp>
      <p:sp>
        <p:nvSpPr>
          <p:cNvPr id="3" name="Content Placeholder 2"/>
          <p:cNvSpPr>
            <a:spLocks noGrp="1"/>
          </p:cNvSpPr>
          <p:nvPr>
            <p:ph sz="quarter" idx="13"/>
          </p:nvPr>
        </p:nvSpPr>
        <p:spPr>
          <a:xfrm>
            <a:off x="457200" y="1556326"/>
            <a:ext cx="7950200" cy="4434275"/>
          </a:xfrm>
        </p:spPr>
        <p:txBody>
          <a:bodyPr/>
          <a:lstStyle/>
          <a:p>
            <a:r>
              <a:rPr lang="en-US" dirty="0"/>
              <a:t>A </a:t>
            </a:r>
            <a:r>
              <a:rPr lang="en-US" b="1" dirty="0"/>
              <a:t>colony</a:t>
            </a:r>
            <a:r>
              <a:rPr lang="en-US" dirty="0"/>
              <a:t> is a territory that is legally tied to a sovereign state rather than being completely independent</a:t>
            </a:r>
          </a:p>
          <a:p>
            <a:r>
              <a:rPr lang="en-US" dirty="0"/>
              <a:t>The remaining colonies in the world are small isolated islands or island groups</a:t>
            </a:r>
          </a:p>
          <a:p>
            <a:r>
              <a:rPr lang="en-US" b="1" dirty="0"/>
              <a:t>Colonialism</a:t>
            </a:r>
            <a:r>
              <a:rPr lang="en-US" dirty="0"/>
              <a:t> is an effort by one country to establish settlements in a territory and to impose its political, economic, and cultural principles on that territory</a:t>
            </a:r>
          </a:p>
          <a:p>
            <a:r>
              <a:rPr lang="en-US" dirty="0"/>
              <a:t>Many European nations maintained a colonial empire (e.g., England, France)</a:t>
            </a:r>
          </a:p>
        </p:txBody>
      </p:sp>
    </p:spTree>
    <p:extLst>
      <p:ext uri="{BB962C8B-B14F-4D97-AF65-F5344CB8AC3E}">
        <p14:creationId xmlns:p14="http://schemas.microsoft.com/office/powerpoint/2010/main" val="19217379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8.2.5 Colonies </a:t>
            </a:r>
            <a:r>
              <a:rPr lang="en-IN" sz="2000" b="0" dirty="0"/>
              <a:t>(2 of 3)</a:t>
            </a:r>
          </a:p>
        </p:txBody>
      </p:sp>
      <p:sp>
        <p:nvSpPr>
          <p:cNvPr id="3" name="Content Placeholder 2"/>
          <p:cNvSpPr>
            <a:spLocks noGrp="1"/>
          </p:cNvSpPr>
          <p:nvPr>
            <p:ph sz="quarter" idx="13"/>
          </p:nvPr>
        </p:nvSpPr>
        <p:spPr>
          <a:xfrm>
            <a:off x="457200" y="1556327"/>
            <a:ext cx="8229600" cy="807050"/>
          </a:xfrm>
        </p:spPr>
        <p:txBody>
          <a:bodyPr/>
          <a:lstStyle/>
          <a:p>
            <a:pPr marL="432" indent="0">
              <a:buNone/>
            </a:pPr>
            <a:r>
              <a:rPr lang="en-US" sz="2200" b="1" dirty="0"/>
              <a:t>Figure 8-27:</a:t>
            </a:r>
            <a:r>
              <a:rPr lang="en-US" sz="2200" dirty="0"/>
              <a:t> Present-day colonies are mostly small, isolated islands or island groups.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395" y="2760454"/>
            <a:ext cx="7975210" cy="3303916"/>
          </a:xfrm>
          <a:prstGeom prst="rect">
            <a:avLst/>
          </a:prstGeom>
        </p:spPr>
      </p:pic>
      <p:sp>
        <p:nvSpPr>
          <p:cNvPr id="9" name="Rectangle 5"/>
          <p:cNvSpPr>
            <a:spLocks noChangeArrowheads="1"/>
          </p:cNvSpPr>
          <p:nvPr/>
        </p:nvSpPr>
        <p:spPr bwMode="auto">
          <a:xfrm>
            <a:off x="3673476" y="3924300"/>
            <a:ext cx="3350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mj-lt"/>
              </a:rPr>
              <a:t>Bermuda</a:t>
            </a:r>
          </a:p>
          <a:p>
            <a:pPr lvl="0"/>
            <a:r>
              <a:rPr lang="en-US" altLang="en-US" sz="600" b="1" dirty="0">
                <a:solidFill>
                  <a:srgbClr val="231F20"/>
                </a:solidFill>
                <a:latin typeface="+mj-lt"/>
              </a:rPr>
              <a:t>(U.K.)</a:t>
            </a:r>
            <a:endParaRPr kumimoji="0" lang="en-US" altLang="en-US"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a:off x="4432301" y="4778375"/>
            <a:ext cx="3718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St. Helena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(U.K.)</a:t>
            </a:r>
            <a:endParaRPr kumimoji="0" lang="en-US" altLang="en-US" b="1" i="0" u="none" strike="noStrike" cap="none" normalizeH="0" baseline="0" dirty="0" smtClean="0">
              <a:ln>
                <a:noFill/>
              </a:ln>
              <a:solidFill>
                <a:schemeClr val="tx1"/>
              </a:solidFill>
              <a:effectLst/>
              <a:latin typeface="+mj-lt"/>
            </a:endParaRPr>
          </a:p>
        </p:txBody>
      </p:sp>
      <p:sp>
        <p:nvSpPr>
          <p:cNvPr id="13" name="Rectangle 9"/>
          <p:cNvSpPr>
            <a:spLocks noChangeArrowheads="1"/>
          </p:cNvSpPr>
          <p:nvPr/>
        </p:nvSpPr>
        <p:spPr bwMode="auto">
          <a:xfrm>
            <a:off x="4122646" y="3849688"/>
            <a:ext cx="3206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600" b="1" dirty="0">
                <a:solidFill>
                  <a:srgbClr val="231F20"/>
                </a:solidFill>
                <a:latin typeface="+mj-lt"/>
              </a:rPr>
              <a:t>Gibraltar</a:t>
            </a:r>
          </a:p>
          <a:p>
            <a:pPr lvl="0" algn="r"/>
            <a:r>
              <a:rPr lang="en-US" altLang="en-US" sz="600" b="1" dirty="0">
                <a:solidFill>
                  <a:srgbClr val="231F20"/>
                </a:solidFill>
                <a:latin typeface="+mj-lt"/>
              </a:rPr>
              <a:t>(U.K.)</a:t>
            </a:r>
            <a:endParaRPr kumimoji="0" lang="en-US" altLang="en-US" b="1" i="0" u="none" strike="noStrike" cap="none" normalizeH="0" baseline="0" dirty="0" smtClean="0">
              <a:ln>
                <a:noFill/>
              </a:ln>
              <a:solidFill>
                <a:schemeClr val="tx1"/>
              </a:solidFill>
              <a:effectLst/>
              <a:latin typeface="+mj-lt"/>
            </a:endParaRPr>
          </a:p>
        </p:txBody>
      </p:sp>
      <p:sp>
        <p:nvSpPr>
          <p:cNvPr id="15" name="Rectangle 11"/>
          <p:cNvSpPr>
            <a:spLocks noChangeArrowheads="1"/>
          </p:cNvSpPr>
          <p:nvPr/>
        </p:nvSpPr>
        <p:spPr bwMode="auto">
          <a:xfrm>
            <a:off x="3891583" y="4084638"/>
            <a:ext cx="370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600" b="1" dirty="0">
                <a:solidFill>
                  <a:srgbClr val="231F20"/>
                </a:solidFill>
                <a:latin typeface="+mj-lt"/>
              </a:rPr>
              <a:t>Western</a:t>
            </a:r>
          </a:p>
          <a:p>
            <a:pPr lvl="0" algn="r"/>
            <a:r>
              <a:rPr lang="en-US" altLang="en-US" sz="600" b="1" dirty="0">
                <a:solidFill>
                  <a:srgbClr val="231F20"/>
                </a:solidFill>
                <a:latin typeface="+mj-lt"/>
              </a:rPr>
              <a:t>Sahara</a:t>
            </a:r>
          </a:p>
          <a:p>
            <a:pPr lvl="0" algn="r"/>
            <a:r>
              <a:rPr lang="en-US" altLang="en-US" sz="600" b="1" dirty="0">
                <a:solidFill>
                  <a:srgbClr val="231F20"/>
                </a:solidFill>
                <a:latin typeface="+mj-lt"/>
              </a:rPr>
              <a:t>(disputed)</a:t>
            </a:r>
            <a:endParaRPr kumimoji="0" lang="en-US" altLang="en-US" b="1" i="0" u="none" strike="noStrike" cap="none" normalizeH="0" baseline="0" dirty="0" smtClean="0">
              <a:ln>
                <a:noFill/>
              </a:ln>
              <a:solidFill>
                <a:schemeClr val="tx1"/>
              </a:solidFill>
              <a:effectLst/>
              <a:latin typeface="+mj-lt"/>
            </a:endParaRPr>
          </a:p>
        </p:txBody>
      </p:sp>
      <p:sp>
        <p:nvSpPr>
          <p:cNvPr id="18" name="Rectangle 14"/>
          <p:cNvSpPr>
            <a:spLocks noChangeArrowheads="1"/>
          </p:cNvSpPr>
          <p:nvPr/>
        </p:nvSpPr>
        <p:spPr bwMode="auto">
          <a:xfrm>
            <a:off x="3843338" y="5627688"/>
            <a:ext cx="5963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Falkland Islands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(U.K.)</a:t>
            </a:r>
            <a:endParaRPr kumimoji="0" lang="en-US" altLang="en-US" b="1" i="0" u="none" strike="noStrike" cap="none" normalizeH="0" baseline="0" dirty="0" smtClean="0">
              <a:ln>
                <a:noFill/>
              </a:ln>
              <a:solidFill>
                <a:schemeClr val="tx1"/>
              </a:solidFill>
              <a:effectLst/>
              <a:latin typeface="+mj-lt"/>
            </a:endParaRPr>
          </a:p>
        </p:txBody>
      </p:sp>
      <p:sp>
        <p:nvSpPr>
          <p:cNvPr id="20" name="Rectangle 16"/>
          <p:cNvSpPr>
            <a:spLocks noChangeArrowheads="1"/>
          </p:cNvSpPr>
          <p:nvPr/>
        </p:nvSpPr>
        <p:spPr bwMode="auto">
          <a:xfrm>
            <a:off x="3900488" y="3582988"/>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i="1" dirty="0">
                <a:solidFill>
                  <a:srgbClr val="44C7F4"/>
                </a:solidFill>
                <a:latin typeface="+mj-lt"/>
              </a:rPr>
              <a:t>ATLANTIC</a:t>
            </a:r>
          </a:p>
          <a:p>
            <a:pPr lvl="0" algn="ctr"/>
            <a:r>
              <a:rPr lang="en-US" altLang="en-US" sz="800" b="1" i="1" dirty="0">
                <a:solidFill>
                  <a:srgbClr val="44C7F4"/>
                </a:solidFill>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22" name="Rectangle 18"/>
          <p:cNvSpPr>
            <a:spLocks noChangeArrowheads="1"/>
          </p:cNvSpPr>
          <p:nvPr/>
        </p:nvSpPr>
        <p:spPr bwMode="auto">
          <a:xfrm>
            <a:off x="4424363" y="3206750"/>
            <a:ext cx="3366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a:solidFill>
                  <a:srgbClr val="44C7F4"/>
                </a:solidFill>
                <a:latin typeface="+mj-lt"/>
              </a:rPr>
              <a:t>ARCTIC</a:t>
            </a:r>
          </a:p>
          <a:p>
            <a:pPr lvl="0" algn="ctr"/>
            <a:r>
              <a:rPr lang="en-US" altLang="en-US" sz="700" b="1" i="1" dirty="0">
                <a:solidFill>
                  <a:srgbClr val="44C7F4"/>
                </a:solidFill>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24" name="Rectangle 20"/>
          <p:cNvSpPr>
            <a:spLocks noChangeArrowheads="1"/>
          </p:cNvSpPr>
          <p:nvPr/>
        </p:nvSpPr>
        <p:spPr bwMode="auto">
          <a:xfrm>
            <a:off x="4089401" y="5178425"/>
            <a:ext cx="5113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i="1" dirty="0">
                <a:solidFill>
                  <a:srgbClr val="44C7F4"/>
                </a:solidFill>
                <a:latin typeface="+mj-lt"/>
              </a:rPr>
              <a:t>ATLANTIC</a:t>
            </a:r>
          </a:p>
          <a:p>
            <a:pPr lvl="0" algn="ctr"/>
            <a:r>
              <a:rPr lang="en-US" altLang="en-US" sz="800" b="1" i="1" dirty="0">
                <a:solidFill>
                  <a:srgbClr val="44C7F4"/>
                </a:solidFill>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26" name="Rectangle 22"/>
          <p:cNvSpPr>
            <a:spLocks noChangeArrowheads="1"/>
          </p:cNvSpPr>
          <p:nvPr/>
        </p:nvSpPr>
        <p:spPr bwMode="auto">
          <a:xfrm>
            <a:off x="5564188" y="4740275"/>
            <a:ext cx="3702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i="1" dirty="0">
                <a:solidFill>
                  <a:srgbClr val="44C7F4"/>
                </a:solidFill>
                <a:latin typeface="+mj-lt"/>
              </a:rPr>
              <a:t>INDIAN</a:t>
            </a:r>
          </a:p>
          <a:p>
            <a:pPr lvl="0"/>
            <a:r>
              <a:rPr lang="en-US" altLang="en-US" sz="800" b="1" i="1" dirty="0">
                <a:solidFill>
                  <a:srgbClr val="44C7F4"/>
                </a:solidFill>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28" name="Rectangle 24"/>
          <p:cNvSpPr>
            <a:spLocks noChangeArrowheads="1"/>
          </p:cNvSpPr>
          <p:nvPr/>
        </p:nvSpPr>
        <p:spPr bwMode="auto">
          <a:xfrm>
            <a:off x="2317751" y="4121150"/>
            <a:ext cx="4103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800" b="1" i="1" dirty="0">
                <a:solidFill>
                  <a:srgbClr val="44C7F4"/>
                </a:solidFill>
                <a:latin typeface="+mj-lt"/>
              </a:rPr>
              <a:t>PACIFIC</a:t>
            </a:r>
          </a:p>
          <a:p>
            <a:pPr lvl="0" algn="ctr"/>
            <a:r>
              <a:rPr lang="en-US" altLang="en-US" sz="800" b="1" i="1" dirty="0">
                <a:solidFill>
                  <a:srgbClr val="44C7F4"/>
                </a:solidFill>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30" name="Rectangle 26"/>
          <p:cNvSpPr>
            <a:spLocks noChangeArrowheads="1"/>
          </p:cNvSpPr>
          <p:nvPr/>
        </p:nvSpPr>
        <p:spPr bwMode="auto">
          <a:xfrm>
            <a:off x="6735763" y="4338638"/>
            <a:ext cx="8095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44C7F4"/>
                </a:solidFill>
                <a:effectLst/>
                <a:latin typeface="+mj-lt"/>
              </a:rPr>
              <a:t>PACIFIC OCEAN</a:t>
            </a:r>
            <a:endParaRPr kumimoji="0" lang="en-US" altLang="en-US" sz="1600" b="1" i="0" u="none" strike="noStrike" cap="none" normalizeH="0" baseline="0" smtClean="0">
              <a:ln>
                <a:noFill/>
              </a:ln>
              <a:solidFill>
                <a:schemeClr val="tx1"/>
              </a:solidFill>
              <a:effectLst/>
              <a:latin typeface="+mj-lt"/>
            </a:endParaRPr>
          </a:p>
        </p:txBody>
      </p:sp>
      <p:sp>
        <p:nvSpPr>
          <p:cNvPr id="31" name="Rectangle 27"/>
          <p:cNvSpPr>
            <a:spLocks noChangeArrowheads="1"/>
          </p:cNvSpPr>
          <p:nvPr/>
        </p:nvSpPr>
        <p:spPr bwMode="auto">
          <a:xfrm>
            <a:off x="3313113" y="4208463"/>
            <a:ext cx="2660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i="1" dirty="0">
                <a:solidFill>
                  <a:srgbClr val="231F20"/>
                </a:solidFill>
                <a:latin typeface="+mj-lt"/>
              </a:rPr>
              <a:t>Area </a:t>
            </a:r>
            <a:r>
              <a:rPr lang="en-US" altLang="en-US" sz="600" b="1" i="1" dirty="0" smtClean="0">
                <a:solidFill>
                  <a:srgbClr val="231F20"/>
                </a:solidFill>
                <a:latin typeface="+mj-lt"/>
              </a:rPr>
              <a:t>of</a:t>
            </a:r>
          </a:p>
          <a:p>
            <a:pPr lvl="0" algn="ctr"/>
            <a:r>
              <a:rPr lang="en-US" altLang="en-US" sz="600" b="1" i="1" dirty="0" smtClean="0">
                <a:solidFill>
                  <a:srgbClr val="231F20"/>
                </a:solidFill>
                <a:latin typeface="+mj-lt"/>
              </a:rPr>
              <a:t>inset</a:t>
            </a:r>
            <a:endParaRPr kumimoji="0" lang="en-US" altLang="en-US" b="1" i="0" u="none" strike="noStrike" cap="none" normalizeH="0" baseline="0" dirty="0" smtClean="0">
              <a:ln>
                <a:noFill/>
              </a:ln>
              <a:solidFill>
                <a:schemeClr val="tx1"/>
              </a:solidFill>
              <a:effectLst/>
              <a:latin typeface="+mj-lt"/>
            </a:endParaRPr>
          </a:p>
        </p:txBody>
      </p:sp>
      <p:sp>
        <p:nvSpPr>
          <p:cNvPr id="33" name="Rectangle 29"/>
          <p:cNvSpPr>
            <a:spLocks noChangeArrowheads="1"/>
          </p:cNvSpPr>
          <p:nvPr/>
        </p:nvSpPr>
        <p:spPr bwMode="auto">
          <a:xfrm>
            <a:off x="7137401" y="4602163"/>
            <a:ext cx="5450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231F20"/>
                </a:solidFill>
                <a:effectLst/>
                <a:latin typeface="+mj-lt"/>
              </a:rPr>
              <a:t>Area of inset</a:t>
            </a:r>
            <a:endParaRPr kumimoji="0" lang="en-US" altLang="en-US" sz="1600" b="1" i="0" u="none" strike="noStrike" cap="none" normalizeH="0" baseline="0" dirty="0" smtClean="0">
              <a:ln>
                <a:noFill/>
              </a:ln>
              <a:solidFill>
                <a:schemeClr val="tx1"/>
              </a:solidFill>
              <a:effectLst/>
              <a:latin typeface="+mj-lt"/>
            </a:endParaRPr>
          </a:p>
        </p:txBody>
      </p:sp>
      <p:sp>
        <p:nvSpPr>
          <p:cNvPr id="34" name="Rectangle 30"/>
          <p:cNvSpPr>
            <a:spLocks noChangeArrowheads="1"/>
          </p:cNvSpPr>
          <p:nvPr/>
        </p:nvSpPr>
        <p:spPr bwMode="auto">
          <a:xfrm>
            <a:off x="5221288" y="5292725"/>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5" name="Rectangle 31"/>
          <p:cNvSpPr>
            <a:spLocks noChangeArrowheads="1"/>
          </p:cNvSpPr>
          <p:nvPr/>
        </p:nvSpPr>
        <p:spPr bwMode="auto">
          <a:xfrm>
            <a:off x="5487988" y="5292725"/>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1,500</a:t>
            </a:r>
            <a:endParaRPr kumimoji="0" lang="en-US" altLang="en-US" sz="1600" b="1" i="0" u="none" strike="noStrike" cap="none" normalizeH="0" baseline="0" smtClean="0">
              <a:ln>
                <a:noFill/>
              </a:ln>
              <a:solidFill>
                <a:schemeClr val="tx1"/>
              </a:solidFill>
              <a:effectLst/>
              <a:latin typeface="+mj-lt"/>
            </a:endParaRPr>
          </a:p>
        </p:txBody>
      </p:sp>
      <p:sp>
        <p:nvSpPr>
          <p:cNvPr id="36" name="Rectangle 32"/>
          <p:cNvSpPr>
            <a:spLocks noChangeArrowheads="1"/>
          </p:cNvSpPr>
          <p:nvPr/>
        </p:nvSpPr>
        <p:spPr bwMode="auto">
          <a:xfrm>
            <a:off x="5221288" y="5459413"/>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7" name="Rectangle 33"/>
          <p:cNvSpPr>
            <a:spLocks noChangeArrowheads="1"/>
          </p:cNvSpPr>
          <p:nvPr/>
        </p:nvSpPr>
        <p:spPr bwMode="auto">
          <a:xfrm>
            <a:off x="5357813" y="5459413"/>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1,500</a:t>
            </a:r>
            <a:endParaRPr kumimoji="0" lang="en-US" altLang="en-US" sz="1600" b="1" i="0" u="none" strike="noStrike" cap="none" normalizeH="0" baseline="0" smtClean="0">
              <a:ln>
                <a:noFill/>
              </a:ln>
              <a:solidFill>
                <a:schemeClr val="tx1"/>
              </a:solidFill>
              <a:effectLst/>
              <a:latin typeface="+mj-lt"/>
            </a:endParaRPr>
          </a:p>
        </p:txBody>
      </p:sp>
      <p:sp>
        <p:nvSpPr>
          <p:cNvPr id="38" name="Rectangle 34"/>
          <p:cNvSpPr>
            <a:spLocks noChangeArrowheads="1"/>
          </p:cNvSpPr>
          <p:nvPr/>
        </p:nvSpPr>
        <p:spPr bwMode="auto">
          <a:xfrm>
            <a:off x="5816601" y="5292725"/>
            <a:ext cx="4071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3,000 Miles</a:t>
            </a:r>
            <a:endParaRPr kumimoji="0" lang="en-US" altLang="en-US" sz="1600" b="1" i="0" u="none" strike="noStrike" cap="none" normalizeH="0" baseline="0" dirty="0" smtClean="0">
              <a:ln>
                <a:noFill/>
              </a:ln>
              <a:solidFill>
                <a:schemeClr val="tx1"/>
              </a:solidFill>
              <a:effectLst/>
              <a:latin typeface="+mj-lt"/>
            </a:endParaRPr>
          </a:p>
        </p:txBody>
      </p:sp>
      <p:sp>
        <p:nvSpPr>
          <p:cNvPr id="39" name="Rectangle 35"/>
          <p:cNvSpPr>
            <a:spLocks noChangeArrowheads="1"/>
          </p:cNvSpPr>
          <p:nvPr/>
        </p:nvSpPr>
        <p:spPr bwMode="auto">
          <a:xfrm>
            <a:off x="5657851" y="5459413"/>
            <a:ext cx="6139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3,000 Kilometers</a:t>
            </a:r>
            <a:endParaRPr kumimoji="0" lang="en-US" altLang="en-US" sz="1600" b="1" i="0" u="none" strike="noStrike" cap="none" normalizeH="0" baseline="0" smtClean="0">
              <a:ln>
                <a:noFill/>
              </a:ln>
              <a:solidFill>
                <a:schemeClr val="tx1"/>
              </a:solidFill>
              <a:effectLst/>
              <a:latin typeface="+mj-lt"/>
            </a:endParaRPr>
          </a:p>
        </p:txBody>
      </p:sp>
      <p:sp>
        <p:nvSpPr>
          <p:cNvPr id="40" name="Rectangle 36"/>
          <p:cNvSpPr>
            <a:spLocks noChangeArrowheads="1"/>
          </p:cNvSpPr>
          <p:nvPr/>
        </p:nvSpPr>
        <p:spPr bwMode="auto">
          <a:xfrm>
            <a:off x="665163" y="5588000"/>
            <a:ext cx="5866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Cayman Islands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(U.K.)</a:t>
            </a:r>
            <a:endParaRPr kumimoji="0" lang="en-US" altLang="en-US" b="1" i="0" u="none" strike="noStrike" cap="none" normalizeH="0" baseline="0" dirty="0" smtClean="0">
              <a:ln>
                <a:noFill/>
              </a:ln>
              <a:solidFill>
                <a:schemeClr val="tx1"/>
              </a:solidFill>
              <a:effectLst/>
              <a:latin typeface="+mj-lt"/>
            </a:endParaRPr>
          </a:p>
        </p:txBody>
      </p:sp>
      <p:sp>
        <p:nvSpPr>
          <p:cNvPr id="42" name="Rectangle 38"/>
          <p:cNvSpPr>
            <a:spLocks noChangeArrowheads="1"/>
          </p:cNvSpPr>
          <p:nvPr/>
        </p:nvSpPr>
        <p:spPr bwMode="auto">
          <a:xfrm>
            <a:off x="1973263" y="5016500"/>
            <a:ext cx="6412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mj-lt"/>
              </a:rPr>
              <a:t>Turks and Caicos</a:t>
            </a:r>
          </a:p>
          <a:p>
            <a:pPr lvl="0"/>
            <a:r>
              <a:rPr lang="en-US" altLang="en-US" sz="600" b="1" dirty="0">
                <a:solidFill>
                  <a:srgbClr val="231F20"/>
                </a:solidFill>
                <a:latin typeface="+mj-lt"/>
              </a:rPr>
              <a:t>(U.K.)</a:t>
            </a:r>
            <a:endParaRPr kumimoji="0" lang="en-US" altLang="en-US" b="1" i="0" u="none" strike="noStrike" cap="none" normalizeH="0" baseline="0" dirty="0" smtClean="0">
              <a:ln>
                <a:noFill/>
              </a:ln>
              <a:solidFill>
                <a:schemeClr val="tx1"/>
              </a:solidFill>
              <a:effectLst/>
              <a:latin typeface="+mj-lt"/>
            </a:endParaRPr>
          </a:p>
        </p:txBody>
      </p:sp>
      <p:sp>
        <p:nvSpPr>
          <p:cNvPr id="44" name="Rectangle 40"/>
          <p:cNvSpPr>
            <a:spLocks noChangeArrowheads="1"/>
          </p:cNvSpPr>
          <p:nvPr/>
        </p:nvSpPr>
        <p:spPr bwMode="auto">
          <a:xfrm>
            <a:off x="2863851" y="5378450"/>
            <a:ext cx="3013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mj-lt"/>
              </a:rPr>
              <a:t>Anguilla</a:t>
            </a:r>
          </a:p>
          <a:p>
            <a:pPr lvl="0"/>
            <a:r>
              <a:rPr lang="en-US" altLang="en-US" sz="600" b="1" dirty="0">
                <a:solidFill>
                  <a:srgbClr val="231F20"/>
                </a:solidFill>
                <a:latin typeface="+mj-lt"/>
              </a:rPr>
              <a:t>(U.K.)</a:t>
            </a:r>
            <a:endParaRPr kumimoji="0" lang="en-US" altLang="en-US" b="1" i="0" u="none" strike="noStrike" cap="none" normalizeH="0" baseline="0" dirty="0" smtClean="0">
              <a:ln>
                <a:noFill/>
              </a:ln>
              <a:solidFill>
                <a:schemeClr val="tx1"/>
              </a:solidFill>
              <a:effectLst/>
              <a:latin typeface="+mj-lt"/>
            </a:endParaRPr>
          </a:p>
        </p:txBody>
      </p:sp>
      <p:sp>
        <p:nvSpPr>
          <p:cNvPr id="46" name="Rectangle 42"/>
          <p:cNvSpPr>
            <a:spLocks noChangeArrowheads="1"/>
          </p:cNvSpPr>
          <p:nvPr/>
        </p:nvSpPr>
        <p:spPr bwMode="auto">
          <a:xfrm>
            <a:off x="1947863" y="5278438"/>
            <a:ext cx="9922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231F20"/>
                </a:solidFill>
                <a:latin typeface="+mj-lt"/>
              </a:rPr>
              <a:t>British Virgin </a:t>
            </a:r>
            <a:r>
              <a:rPr lang="en-US" altLang="en-US" sz="600" b="1" dirty="0" smtClean="0">
                <a:solidFill>
                  <a:srgbClr val="231F20"/>
                </a:solidFill>
                <a:latin typeface="+mj-lt"/>
              </a:rPr>
              <a:t>Islands (U.K.)</a:t>
            </a:r>
            <a:endParaRPr kumimoji="0" lang="en-US" altLang="en-US" b="1" i="0" u="none" strike="noStrike" cap="none" normalizeH="0" baseline="0" dirty="0" smtClean="0">
              <a:ln>
                <a:noFill/>
              </a:ln>
              <a:solidFill>
                <a:schemeClr val="tx1"/>
              </a:solidFill>
              <a:effectLst/>
              <a:latin typeface="+mj-lt"/>
            </a:endParaRPr>
          </a:p>
        </p:txBody>
      </p:sp>
      <p:sp>
        <p:nvSpPr>
          <p:cNvPr id="48" name="Rectangle 44"/>
          <p:cNvSpPr>
            <a:spLocks noChangeArrowheads="1"/>
          </p:cNvSpPr>
          <p:nvPr/>
        </p:nvSpPr>
        <p:spPr bwMode="auto">
          <a:xfrm>
            <a:off x="1944688" y="5700713"/>
            <a:ext cx="72295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Virgin Islands (U.S.)</a:t>
            </a:r>
            <a:endParaRPr kumimoji="0" lang="en-US" altLang="en-US" b="1" i="0" u="none" strike="noStrike" cap="none" normalizeH="0" baseline="0" dirty="0" smtClean="0">
              <a:ln>
                <a:noFill/>
              </a:ln>
              <a:solidFill>
                <a:schemeClr val="tx1"/>
              </a:solidFill>
              <a:effectLst/>
              <a:latin typeface="+mj-lt"/>
            </a:endParaRPr>
          </a:p>
        </p:txBody>
      </p:sp>
      <p:sp>
        <p:nvSpPr>
          <p:cNvPr id="49" name="Rectangle 45"/>
          <p:cNvSpPr>
            <a:spLocks noChangeArrowheads="1"/>
          </p:cNvSpPr>
          <p:nvPr/>
        </p:nvSpPr>
        <p:spPr bwMode="auto">
          <a:xfrm>
            <a:off x="2343151" y="5838825"/>
            <a:ext cx="62517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Montserrat (U.K.)</a:t>
            </a:r>
            <a:endParaRPr kumimoji="0" lang="en-US" altLang="en-US" b="1" i="0" u="none" strike="noStrike" cap="none" normalizeH="0" baseline="0" dirty="0" smtClean="0">
              <a:ln>
                <a:noFill/>
              </a:ln>
              <a:solidFill>
                <a:schemeClr val="tx1"/>
              </a:solidFill>
              <a:effectLst/>
              <a:latin typeface="+mj-lt"/>
            </a:endParaRPr>
          </a:p>
        </p:txBody>
      </p:sp>
      <p:sp>
        <p:nvSpPr>
          <p:cNvPr id="50" name="Rectangle 46"/>
          <p:cNvSpPr>
            <a:spLocks noChangeArrowheads="1"/>
          </p:cNvSpPr>
          <p:nvPr/>
        </p:nvSpPr>
        <p:spPr bwMode="auto">
          <a:xfrm>
            <a:off x="1627188" y="4681538"/>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i="1" dirty="0">
                <a:solidFill>
                  <a:srgbClr val="00ADEE"/>
                </a:solidFill>
                <a:latin typeface="+mj-lt"/>
              </a:rPr>
              <a:t>ATLANTIC</a:t>
            </a:r>
          </a:p>
          <a:p>
            <a:pPr lvl="0" algn="ctr"/>
            <a:r>
              <a:rPr lang="en-US" altLang="en-US" sz="900" b="1" i="1" dirty="0">
                <a:solidFill>
                  <a:srgbClr val="00ADEE"/>
                </a:solidFill>
                <a:latin typeface="+mj-lt"/>
              </a:rPr>
              <a:t>OCEAN </a:t>
            </a:r>
            <a:endParaRPr kumimoji="0" lang="en-US" altLang="en-US" sz="1600" b="1" i="0" u="none" strike="noStrike" cap="none" normalizeH="0" baseline="0" dirty="0" smtClean="0">
              <a:ln>
                <a:noFill/>
              </a:ln>
              <a:solidFill>
                <a:schemeClr val="tx1"/>
              </a:solidFill>
              <a:effectLst/>
              <a:latin typeface="+mj-lt"/>
            </a:endParaRPr>
          </a:p>
        </p:txBody>
      </p:sp>
      <p:sp>
        <p:nvSpPr>
          <p:cNvPr id="52" name="Rectangle 48"/>
          <p:cNvSpPr>
            <a:spLocks noChangeArrowheads="1"/>
          </p:cNvSpPr>
          <p:nvPr/>
        </p:nvSpPr>
        <p:spPr bwMode="auto">
          <a:xfrm>
            <a:off x="1146176" y="5810250"/>
            <a:ext cx="6219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DEE"/>
                </a:solidFill>
                <a:effectLst/>
                <a:latin typeface="+mj-lt"/>
              </a:rPr>
              <a:t>Caribbean Sea</a:t>
            </a:r>
            <a:endParaRPr kumimoji="0" lang="en-US" altLang="en-US" sz="1600" b="1" i="0" u="none" strike="noStrike" cap="none" normalizeH="0" baseline="0" dirty="0" smtClean="0">
              <a:ln>
                <a:noFill/>
              </a:ln>
              <a:solidFill>
                <a:schemeClr val="tx1"/>
              </a:solidFill>
              <a:effectLst/>
              <a:latin typeface="+mj-lt"/>
            </a:endParaRPr>
          </a:p>
        </p:txBody>
      </p:sp>
      <p:sp>
        <p:nvSpPr>
          <p:cNvPr id="53" name="Rectangle 49"/>
          <p:cNvSpPr>
            <a:spLocks noChangeArrowheads="1"/>
          </p:cNvSpPr>
          <p:nvPr/>
        </p:nvSpPr>
        <p:spPr bwMode="auto">
          <a:xfrm>
            <a:off x="645125" y="4635500"/>
            <a:ext cx="3911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Arial Black" panose="020B0A04020102020204" pitchFamily="34" charset="0"/>
              </a:rPr>
              <a:t>STATES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5" name="Rectangle 51"/>
          <p:cNvSpPr>
            <a:spLocks noChangeArrowheads="1"/>
          </p:cNvSpPr>
          <p:nvPr/>
        </p:nvSpPr>
        <p:spPr bwMode="auto">
          <a:xfrm>
            <a:off x="2298701" y="4664075"/>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6" name="Rectangle 52"/>
          <p:cNvSpPr>
            <a:spLocks noChangeArrowheads="1"/>
          </p:cNvSpPr>
          <p:nvPr/>
        </p:nvSpPr>
        <p:spPr bwMode="auto">
          <a:xfrm>
            <a:off x="2538413" y="4664075"/>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150</a:t>
            </a:r>
            <a:endParaRPr kumimoji="0" lang="en-US" altLang="en-US" sz="1600" b="1" i="0" u="none" strike="noStrike" cap="none" normalizeH="0" baseline="0" smtClean="0">
              <a:ln>
                <a:noFill/>
              </a:ln>
              <a:solidFill>
                <a:schemeClr val="tx1"/>
              </a:solidFill>
              <a:effectLst/>
              <a:latin typeface="+mj-lt"/>
            </a:endParaRPr>
          </a:p>
        </p:txBody>
      </p:sp>
      <p:sp>
        <p:nvSpPr>
          <p:cNvPr id="57" name="Rectangle 53"/>
          <p:cNvSpPr>
            <a:spLocks noChangeArrowheads="1"/>
          </p:cNvSpPr>
          <p:nvPr/>
        </p:nvSpPr>
        <p:spPr bwMode="auto">
          <a:xfrm>
            <a:off x="2298701" y="48085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8" name="Rectangle 54"/>
          <p:cNvSpPr>
            <a:spLocks noChangeArrowheads="1"/>
          </p:cNvSpPr>
          <p:nvPr/>
        </p:nvSpPr>
        <p:spPr bwMode="auto">
          <a:xfrm>
            <a:off x="2447926" y="4808538"/>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150</a:t>
            </a:r>
            <a:endParaRPr kumimoji="0" lang="en-US" altLang="en-US" sz="1600" b="1" i="0" u="none" strike="noStrike" cap="none" normalizeH="0" baseline="0" smtClean="0">
              <a:ln>
                <a:noFill/>
              </a:ln>
              <a:solidFill>
                <a:schemeClr val="tx1"/>
              </a:solidFill>
              <a:effectLst/>
              <a:latin typeface="+mj-lt"/>
            </a:endParaRPr>
          </a:p>
        </p:txBody>
      </p:sp>
      <p:sp>
        <p:nvSpPr>
          <p:cNvPr id="59" name="Rectangle 55"/>
          <p:cNvSpPr>
            <a:spLocks noChangeArrowheads="1"/>
          </p:cNvSpPr>
          <p:nvPr/>
        </p:nvSpPr>
        <p:spPr bwMode="auto">
          <a:xfrm>
            <a:off x="2798763" y="4664075"/>
            <a:ext cx="28212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mj-lt"/>
              </a:rPr>
              <a:t>300 Miles</a:t>
            </a:r>
            <a:endParaRPr kumimoji="0" lang="en-US" altLang="en-US" sz="1600" b="1" i="0" u="none" strike="noStrike" cap="none" normalizeH="0" baseline="0" dirty="0" smtClean="0">
              <a:ln>
                <a:noFill/>
              </a:ln>
              <a:solidFill>
                <a:schemeClr val="tx1"/>
              </a:solidFill>
              <a:effectLst/>
              <a:latin typeface="+mj-lt"/>
            </a:endParaRPr>
          </a:p>
        </p:txBody>
      </p:sp>
      <p:sp>
        <p:nvSpPr>
          <p:cNvPr id="60" name="Rectangle 56"/>
          <p:cNvSpPr>
            <a:spLocks noChangeArrowheads="1"/>
          </p:cNvSpPr>
          <p:nvPr/>
        </p:nvSpPr>
        <p:spPr bwMode="auto">
          <a:xfrm>
            <a:off x="2614613" y="4805363"/>
            <a:ext cx="45365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300 Kilometers</a:t>
            </a:r>
            <a:endParaRPr kumimoji="0" lang="en-US" altLang="en-US" sz="1600" b="1" i="0" u="none" strike="noStrike" cap="none" normalizeH="0" baseline="0" smtClean="0">
              <a:ln>
                <a:noFill/>
              </a:ln>
              <a:solidFill>
                <a:schemeClr val="tx1"/>
              </a:solidFill>
              <a:effectLst/>
              <a:latin typeface="+mj-lt"/>
            </a:endParaRPr>
          </a:p>
        </p:txBody>
      </p:sp>
      <p:sp>
        <p:nvSpPr>
          <p:cNvPr id="61" name="Rectangle 57"/>
          <p:cNvSpPr>
            <a:spLocks noChangeArrowheads="1"/>
          </p:cNvSpPr>
          <p:nvPr/>
        </p:nvSpPr>
        <p:spPr bwMode="auto">
          <a:xfrm>
            <a:off x="5614988" y="2978150"/>
            <a:ext cx="21800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Guam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(U.S.)</a:t>
            </a:r>
            <a:endParaRPr kumimoji="0" lang="en-US" altLang="en-US" b="1" i="0" u="none" strike="noStrike" cap="none" normalizeH="0" baseline="0" dirty="0" smtClean="0">
              <a:ln>
                <a:noFill/>
              </a:ln>
              <a:solidFill>
                <a:schemeClr val="tx1"/>
              </a:solidFill>
              <a:effectLst/>
              <a:latin typeface="+mj-lt"/>
            </a:endParaRPr>
          </a:p>
        </p:txBody>
      </p:sp>
      <p:sp>
        <p:nvSpPr>
          <p:cNvPr id="63" name="Rectangle 59"/>
          <p:cNvSpPr>
            <a:spLocks noChangeArrowheads="1"/>
          </p:cNvSpPr>
          <p:nvPr/>
        </p:nvSpPr>
        <p:spPr bwMode="auto">
          <a:xfrm>
            <a:off x="6809853" y="3839264"/>
            <a:ext cx="3526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dirty="0">
                <a:solidFill>
                  <a:srgbClr val="231F20"/>
                </a:solidFill>
                <a:latin typeface="+mj-lt"/>
              </a:rPr>
              <a:t>American</a:t>
            </a:r>
          </a:p>
          <a:p>
            <a:pPr lvl="0" algn="ctr"/>
            <a:r>
              <a:rPr lang="en-US" altLang="en-US" sz="600" b="1" dirty="0">
                <a:solidFill>
                  <a:srgbClr val="231F20"/>
                </a:solidFill>
                <a:latin typeface="+mj-lt"/>
              </a:rPr>
              <a:t>Samoa</a:t>
            </a:r>
          </a:p>
          <a:p>
            <a:pPr lvl="0" algn="ctr"/>
            <a:r>
              <a:rPr lang="en-US" altLang="en-US" sz="600" b="1" dirty="0">
                <a:solidFill>
                  <a:srgbClr val="231F20"/>
                </a:solidFill>
                <a:latin typeface="+mj-lt"/>
              </a:rPr>
              <a:t>(U.S.)</a:t>
            </a:r>
            <a:endParaRPr kumimoji="0" lang="en-US" altLang="en-US" b="1" i="0" u="none" strike="noStrike" cap="none" normalizeH="0" baseline="0" dirty="0" smtClean="0">
              <a:ln>
                <a:noFill/>
              </a:ln>
              <a:solidFill>
                <a:schemeClr val="tx1"/>
              </a:solidFill>
              <a:effectLst/>
              <a:latin typeface="+mj-lt"/>
            </a:endParaRPr>
          </a:p>
        </p:txBody>
      </p:sp>
      <p:sp>
        <p:nvSpPr>
          <p:cNvPr id="20482" name="Rectangle 62"/>
          <p:cNvSpPr>
            <a:spLocks noChangeArrowheads="1"/>
          </p:cNvSpPr>
          <p:nvPr/>
        </p:nvSpPr>
        <p:spPr bwMode="auto">
          <a:xfrm>
            <a:off x="6563574" y="3306763"/>
            <a:ext cx="5209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Tokelau</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(New Zealand)</a:t>
            </a:r>
            <a:endParaRPr kumimoji="0" lang="en-US" altLang="en-US" b="1" i="0" u="none" strike="noStrike" cap="none" normalizeH="0" baseline="0" dirty="0" smtClean="0">
              <a:ln>
                <a:noFill/>
              </a:ln>
              <a:solidFill>
                <a:schemeClr val="tx1"/>
              </a:solidFill>
              <a:effectLst/>
              <a:latin typeface="+mj-lt"/>
            </a:endParaRPr>
          </a:p>
        </p:txBody>
      </p:sp>
      <p:sp>
        <p:nvSpPr>
          <p:cNvPr id="20485" name="Rectangle 64"/>
          <p:cNvSpPr>
            <a:spLocks noChangeArrowheads="1"/>
          </p:cNvSpPr>
          <p:nvPr/>
        </p:nvSpPr>
        <p:spPr bwMode="auto">
          <a:xfrm>
            <a:off x="7577138" y="3255963"/>
            <a:ext cx="63639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French Polynesia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(France)</a:t>
            </a:r>
            <a:endParaRPr kumimoji="0" lang="en-US" altLang="en-US" b="1" i="0" u="none" strike="noStrike" cap="none" normalizeH="0" baseline="0" dirty="0" smtClean="0">
              <a:ln>
                <a:noFill/>
              </a:ln>
              <a:solidFill>
                <a:schemeClr val="tx1"/>
              </a:solidFill>
              <a:effectLst/>
              <a:latin typeface="+mj-lt"/>
            </a:endParaRPr>
          </a:p>
        </p:txBody>
      </p:sp>
      <p:sp>
        <p:nvSpPr>
          <p:cNvPr id="20487" name="Rectangle 66"/>
          <p:cNvSpPr>
            <a:spLocks noChangeArrowheads="1"/>
          </p:cNvSpPr>
          <p:nvPr/>
        </p:nvSpPr>
        <p:spPr bwMode="auto">
          <a:xfrm>
            <a:off x="8193321" y="3606800"/>
            <a:ext cx="2821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Pitcairn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Islands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(U.K.)</a:t>
            </a:r>
            <a:endParaRPr kumimoji="0" lang="en-US" altLang="en-US" b="1" i="0" u="none" strike="noStrike" cap="none" normalizeH="0" baseline="0" dirty="0" smtClean="0">
              <a:ln>
                <a:noFill/>
              </a:ln>
              <a:solidFill>
                <a:schemeClr val="tx1"/>
              </a:solidFill>
              <a:effectLst/>
              <a:latin typeface="+mj-lt"/>
            </a:endParaRPr>
          </a:p>
        </p:txBody>
      </p:sp>
      <p:sp>
        <p:nvSpPr>
          <p:cNvPr id="20490" name="Rectangle 69"/>
          <p:cNvSpPr>
            <a:spLocks noChangeArrowheads="1"/>
          </p:cNvSpPr>
          <p:nvPr/>
        </p:nvSpPr>
        <p:spPr bwMode="auto">
          <a:xfrm>
            <a:off x="5670845" y="3813175"/>
            <a:ext cx="367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600" b="1" dirty="0">
                <a:solidFill>
                  <a:srgbClr val="231F20"/>
                </a:solidFill>
                <a:latin typeface="+mj-lt"/>
              </a:rPr>
              <a:t>New</a:t>
            </a:r>
          </a:p>
          <a:p>
            <a:pPr lvl="0" algn="ctr"/>
            <a:r>
              <a:rPr lang="en-US" altLang="en-US" sz="600" b="1" dirty="0">
                <a:solidFill>
                  <a:srgbClr val="231F20"/>
                </a:solidFill>
                <a:latin typeface="+mj-lt"/>
              </a:rPr>
              <a:t>Caledonia</a:t>
            </a:r>
          </a:p>
          <a:p>
            <a:pPr lvl="0" algn="ctr"/>
            <a:r>
              <a:rPr lang="en-US" altLang="en-US" sz="600" b="1" dirty="0">
                <a:solidFill>
                  <a:srgbClr val="231F20"/>
                </a:solidFill>
                <a:latin typeface="+mj-lt"/>
              </a:rPr>
              <a:t>(France)</a:t>
            </a:r>
            <a:endParaRPr kumimoji="0" lang="en-US" altLang="en-US" b="1" i="0" u="none" strike="noStrike" cap="none" normalizeH="0" baseline="0" dirty="0" smtClean="0">
              <a:ln>
                <a:noFill/>
              </a:ln>
              <a:solidFill>
                <a:schemeClr val="tx1"/>
              </a:solidFill>
              <a:effectLst/>
              <a:latin typeface="+mj-lt"/>
            </a:endParaRPr>
          </a:p>
        </p:txBody>
      </p:sp>
      <p:sp>
        <p:nvSpPr>
          <p:cNvPr id="20493" name="Rectangle 72"/>
          <p:cNvSpPr>
            <a:spLocks noChangeArrowheads="1"/>
          </p:cNvSpPr>
          <p:nvPr/>
        </p:nvSpPr>
        <p:spPr bwMode="auto">
          <a:xfrm>
            <a:off x="6627813" y="2935288"/>
            <a:ext cx="94256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PACIFIC  OCEAN</a:t>
            </a:r>
            <a:endParaRPr kumimoji="0" lang="en-US" altLang="en-US" sz="1600" b="1" i="0" u="none" strike="noStrike" cap="none" normalizeH="0" baseline="0" dirty="0" smtClean="0">
              <a:ln>
                <a:noFill/>
              </a:ln>
              <a:solidFill>
                <a:schemeClr val="tx1"/>
              </a:solidFill>
              <a:effectLst/>
              <a:latin typeface="+mj-lt"/>
            </a:endParaRPr>
          </a:p>
        </p:txBody>
      </p:sp>
      <p:sp>
        <p:nvSpPr>
          <p:cNvPr id="20494" name="Rectangle 73"/>
          <p:cNvSpPr>
            <a:spLocks noChangeArrowheads="1"/>
          </p:cNvSpPr>
          <p:nvPr/>
        </p:nvSpPr>
        <p:spPr bwMode="auto">
          <a:xfrm>
            <a:off x="7664451" y="289560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20495" name="Rectangle 74"/>
          <p:cNvSpPr>
            <a:spLocks noChangeArrowheads="1"/>
          </p:cNvSpPr>
          <p:nvPr/>
        </p:nvSpPr>
        <p:spPr bwMode="auto">
          <a:xfrm>
            <a:off x="7851776" y="2895600"/>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500</a:t>
            </a:r>
            <a:endParaRPr kumimoji="0" lang="en-US" altLang="en-US" sz="1600" b="1" i="0" u="none" strike="noStrike" cap="none" normalizeH="0" baseline="0" smtClean="0">
              <a:ln>
                <a:noFill/>
              </a:ln>
              <a:solidFill>
                <a:schemeClr val="tx1"/>
              </a:solidFill>
              <a:effectLst/>
              <a:latin typeface="+mj-lt"/>
            </a:endParaRPr>
          </a:p>
        </p:txBody>
      </p:sp>
      <p:sp>
        <p:nvSpPr>
          <p:cNvPr id="20496" name="Rectangle 75"/>
          <p:cNvSpPr>
            <a:spLocks noChangeArrowheads="1"/>
          </p:cNvSpPr>
          <p:nvPr/>
        </p:nvSpPr>
        <p:spPr bwMode="auto">
          <a:xfrm>
            <a:off x="7664451" y="304006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20497" name="Rectangle 76"/>
          <p:cNvSpPr>
            <a:spLocks noChangeArrowheads="1"/>
          </p:cNvSpPr>
          <p:nvPr/>
        </p:nvSpPr>
        <p:spPr bwMode="auto">
          <a:xfrm>
            <a:off x="7772401" y="3040063"/>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500</a:t>
            </a:r>
            <a:endParaRPr kumimoji="0" lang="en-US" altLang="en-US" sz="1600" b="1" i="0" u="none" strike="noStrike" cap="none" normalizeH="0" baseline="0" smtClean="0">
              <a:ln>
                <a:noFill/>
              </a:ln>
              <a:solidFill>
                <a:schemeClr val="tx1"/>
              </a:solidFill>
              <a:effectLst/>
              <a:latin typeface="+mj-lt"/>
            </a:endParaRPr>
          </a:p>
        </p:txBody>
      </p:sp>
      <p:sp>
        <p:nvSpPr>
          <p:cNvPr id="20498" name="Rectangle 77"/>
          <p:cNvSpPr>
            <a:spLocks noChangeArrowheads="1"/>
          </p:cNvSpPr>
          <p:nvPr/>
        </p:nvSpPr>
        <p:spPr bwMode="auto">
          <a:xfrm>
            <a:off x="8047038" y="2895600"/>
            <a:ext cx="33502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latin typeface="+mj-lt"/>
              </a:rPr>
              <a:t>1,000 Miles</a:t>
            </a:r>
            <a:endParaRPr kumimoji="0" lang="en-US" altLang="en-US" sz="1600" b="1" i="0" u="none" strike="noStrike" cap="none" normalizeH="0" baseline="0" dirty="0" smtClean="0">
              <a:ln>
                <a:noFill/>
              </a:ln>
              <a:solidFill>
                <a:schemeClr val="tx1"/>
              </a:solidFill>
              <a:effectLst/>
              <a:latin typeface="+mj-lt"/>
            </a:endParaRPr>
          </a:p>
        </p:txBody>
      </p:sp>
      <p:sp>
        <p:nvSpPr>
          <p:cNvPr id="20499" name="Rectangle 78"/>
          <p:cNvSpPr>
            <a:spLocks noChangeArrowheads="1"/>
          </p:cNvSpPr>
          <p:nvPr/>
        </p:nvSpPr>
        <p:spPr bwMode="auto">
          <a:xfrm>
            <a:off x="7958138" y="3040063"/>
            <a:ext cx="50654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231F20"/>
                </a:solidFill>
                <a:effectLst/>
                <a:latin typeface="+mj-lt"/>
              </a:rPr>
              <a:t>1,000 Kilometers</a:t>
            </a:r>
            <a:endParaRPr kumimoji="0" lang="en-US" altLang="en-US" sz="16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2847927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215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415" y="2569681"/>
            <a:ext cx="5849809" cy="3701428"/>
          </a:xfrm>
          <a:prstGeom prst="rect">
            <a:avLst/>
          </a:prstGeom>
        </p:spPr>
      </p:pic>
      <p:sp>
        <p:nvSpPr>
          <p:cNvPr id="2" name="Title 1"/>
          <p:cNvSpPr>
            <a:spLocks noGrp="1"/>
          </p:cNvSpPr>
          <p:nvPr>
            <p:ph type="title"/>
          </p:nvPr>
        </p:nvSpPr>
        <p:spPr/>
        <p:txBody>
          <a:bodyPr/>
          <a:lstStyle/>
          <a:p>
            <a:r>
              <a:rPr lang="en-IN" dirty="0"/>
              <a:t>8.2.5 Colonies </a:t>
            </a:r>
            <a:r>
              <a:rPr lang="en-IN" sz="2000" b="0" dirty="0"/>
              <a:t>(3 of 3)</a:t>
            </a:r>
          </a:p>
        </p:txBody>
      </p:sp>
      <p:sp>
        <p:nvSpPr>
          <p:cNvPr id="3" name="Content Placeholder 2"/>
          <p:cNvSpPr>
            <a:spLocks noGrp="1"/>
          </p:cNvSpPr>
          <p:nvPr>
            <p:ph sz="quarter" idx="13"/>
          </p:nvPr>
        </p:nvSpPr>
        <p:spPr>
          <a:xfrm>
            <a:off x="457200" y="1556327"/>
            <a:ext cx="8229600" cy="399473"/>
          </a:xfrm>
        </p:spPr>
        <p:txBody>
          <a:bodyPr/>
          <a:lstStyle/>
          <a:p>
            <a:pPr marL="432" indent="0">
              <a:buNone/>
            </a:pPr>
            <a:r>
              <a:rPr lang="en-US" b="1" dirty="0"/>
              <a:t>Figure 8-29: </a:t>
            </a:r>
            <a:r>
              <a:rPr lang="en-US" dirty="0"/>
              <a:t>Much of the world was in the </a:t>
            </a:r>
            <a:r>
              <a:rPr lang="en-US" dirty="0" smtClean="0"/>
              <a:t>colonial</a:t>
            </a:r>
            <a:endParaRPr lang="en-US" dirty="0"/>
          </a:p>
        </p:txBody>
      </p:sp>
      <p:sp>
        <p:nvSpPr>
          <p:cNvPr id="4" name="Content Placeholder 3"/>
          <p:cNvSpPr>
            <a:spLocks noGrp="1"/>
          </p:cNvSpPr>
          <p:nvPr>
            <p:ph sz="quarter" idx="14"/>
          </p:nvPr>
        </p:nvSpPr>
        <p:spPr>
          <a:xfrm>
            <a:off x="457200" y="1993901"/>
            <a:ext cx="7840980" cy="406400"/>
          </a:xfrm>
        </p:spPr>
        <p:txBody>
          <a:bodyPr/>
          <a:lstStyle/>
          <a:p>
            <a:pPr marL="432" indent="0">
              <a:buNone/>
            </a:pPr>
            <a:r>
              <a:rPr lang="en-US" dirty="0"/>
              <a:t>possession of European powers at the start of World </a:t>
            </a:r>
            <a:r>
              <a:rPr lang="en-US" dirty="0" smtClean="0"/>
              <a:t>War</a:t>
            </a:r>
            <a:endParaRPr lang="en-US" dirty="0"/>
          </a:p>
        </p:txBody>
      </p:sp>
      <p:graphicFrame>
        <p:nvGraphicFramePr>
          <p:cNvPr id="5" name="Object 4" descr="One"/>
          <p:cNvGraphicFramePr>
            <a:graphicFrameLocks noChangeAspect="1"/>
          </p:cNvGraphicFramePr>
          <p:nvPr>
            <p:extLst>
              <p:ext uri="{D42A27DB-BD31-4B8C-83A1-F6EECF244321}">
                <p14:modId xmlns:p14="http://schemas.microsoft.com/office/powerpoint/2010/main" val="1016365819"/>
              </p:ext>
            </p:extLst>
          </p:nvPr>
        </p:nvGraphicFramePr>
        <p:xfrm>
          <a:off x="8328962" y="2023688"/>
          <a:ext cx="227215" cy="328201"/>
        </p:xfrm>
        <a:graphic>
          <a:graphicData uri="http://schemas.openxmlformats.org/presentationml/2006/ole">
            <mc:AlternateContent xmlns:mc="http://schemas.openxmlformats.org/markup-compatibility/2006">
              <mc:Choice xmlns:v="urn:schemas-microsoft-com:vml" Requires="v">
                <p:oleObj spid="_x0000_s2319" name="Equation" r:id="rId4" imgW="114120" imgH="164880" progId="Equation.DSMT4">
                  <p:embed/>
                </p:oleObj>
              </mc:Choice>
              <mc:Fallback>
                <p:oleObj name="Equation" r:id="rId4" imgW="114120" imgH="164880" progId="Equation.DSMT4">
                  <p:embed/>
                  <p:pic>
                    <p:nvPicPr>
                      <p:cNvPr id="0" name=""/>
                      <p:cNvPicPr/>
                      <p:nvPr/>
                    </p:nvPicPr>
                    <p:blipFill>
                      <a:blip r:embed="rId5"/>
                      <a:stretch>
                        <a:fillRect/>
                      </a:stretch>
                    </p:blipFill>
                    <p:spPr>
                      <a:xfrm>
                        <a:off x="8328962" y="2023688"/>
                        <a:ext cx="227215" cy="328201"/>
                      </a:xfrm>
                      <a:prstGeom prst="rect">
                        <a:avLst/>
                      </a:prstGeom>
                    </p:spPr>
                  </p:pic>
                </p:oleObj>
              </mc:Fallback>
            </mc:AlternateContent>
          </a:graphicData>
        </a:graphic>
      </p:graphicFrame>
      <p:sp>
        <p:nvSpPr>
          <p:cNvPr id="8" name="Rectangle 5"/>
          <p:cNvSpPr>
            <a:spLocks noChangeArrowheads="1"/>
          </p:cNvSpPr>
          <p:nvPr/>
        </p:nvSpPr>
        <p:spPr bwMode="auto">
          <a:xfrm>
            <a:off x="2999266" y="551888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100°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9" name="Rectangle 6"/>
          <p:cNvSpPr>
            <a:spLocks noChangeArrowheads="1"/>
          </p:cNvSpPr>
          <p:nvPr/>
        </p:nvSpPr>
        <p:spPr bwMode="auto">
          <a:xfrm>
            <a:off x="1765679" y="3552926"/>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0" name="Rectangle 7"/>
          <p:cNvSpPr>
            <a:spLocks noChangeArrowheads="1"/>
          </p:cNvSpPr>
          <p:nvPr/>
        </p:nvSpPr>
        <p:spPr bwMode="auto">
          <a:xfrm>
            <a:off x="1619540" y="3949570"/>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1" name="Rectangle 8"/>
          <p:cNvSpPr>
            <a:spLocks noChangeArrowheads="1"/>
          </p:cNvSpPr>
          <p:nvPr/>
        </p:nvSpPr>
        <p:spPr bwMode="auto">
          <a:xfrm>
            <a:off x="3889809" y="551888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2" name="Rectangle 9"/>
          <p:cNvSpPr>
            <a:spLocks noChangeArrowheads="1"/>
          </p:cNvSpPr>
          <p:nvPr/>
        </p:nvSpPr>
        <p:spPr bwMode="auto">
          <a:xfrm>
            <a:off x="5021425" y="551888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3" name="Rectangle 10"/>
          <p:cNvSpPr>
            <a:spLocks noChangeArrowheads="1"/>
          </p:cNvSpPr>
          <p:nvPr/>
        </p:nvSpPr>
        <p:spPr bwMode="auto">
          <a:xfrm>
            <a:off x="4162054" y="551888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14" name="Rectangle 11"/>
          <p:cNvSpPr>
            <a:spLocks noChangeArrowheads="1"/>
          </p:cNvSpPr>
          <p:nvPr/>
        </p:nvSpPr>
        <p:spPr bwMode="auto">
          <a:xfrm>
            <a:off x="4742090" y="551888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5" name="Rectangle 12"/>
          <p:cNvSpPr>
            <a:spLocks noChangeArrowheads="1"/>
          </p:cNvSpPr>
          <p:nvPr/>
        </p:nvSpPr>
        <p:spPr bwMode="auto">
          <a:xfrm>
            <a:off x="7505916" y="4356614"/>
            <a:ext cx="85545"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6" name="Rectangle 13"/>
          <p:cNvSpPr>
            <a:spLocks noChangeArrowheads="1"/>
          </p:cNvSpPr>
          <p:nvPr/>
        </p:nvSpPr>
        <p:spPr bwMode="auto">
          <a:xfrm>
            <a:off x="1618939" y="4359929"/>
            <a:ext cx="85545"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7" name="Rectangle 14"/>
          <p:cNvSpPr>
            <a:spLocks noChangeArrowheads="1"/>
          </p:cNvSpPr>
          <p:nvPr/>
        </p:nvSpPr>
        <p:spPr bwMode="auto">
          <a:xfrm>
            <a:off x="1632367" y="4761842"/>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8" name="Rectangle 15"/>
          <p:cNvSpPr>
            <a:spLocks noChangeArrowheads="1"/>
          </p:cNvSpPr>
          <p:nvPr/>
        </p:nvSpPr>
        <p:spPr bwMode="auto">
          <a:xfrm>
            <a:off x="1780158" y="516628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19" name="Rectangle 16"/>
          <p:cNvSpPr>
            <a:spLocks noChangeArrowheads="1"/>
          </p:cNvSpPr>
          <p:nvPr/>
        </p:nvSpPr>
        <p:spPr bwMode="auto">
          <a:xfrm>
            <a:off x="7177639" y="3154354"/>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0" name="Rectangle 17"/>
          <p:cNvSpPr>
            <a:spLocks noChangeArrowheads="1"/>
          </p:cNvSpPr>
          <p:nvPr/>
        </p:nvSpPr>
        <p:spPr bwMode="auto">
          <a:xfrm>
            <a:off x="2030799" y="3153236"/>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1" name="Rectangle 18"/>
          <p:cNvSpPr>
            <a:spLocks noChangeArrowheads="1"/>
          </p:cNvSpPr>
          <p:nvPr/>
        </p:nvSpPr>
        <p:spPr bwMode="auto">
          <a:xfrm>
            <a:off x="6650497" y="2757174"/>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2" name="Rectangle 19"/>
          <p:cNvSpPr>
            <a:spLocks noChangeArrowheads="1"/>
          </p:cNvSpPr>
          <p:nvPr/>
        </p:nvSpPr>
        <p:spPr bwMode="auto">
          <a:xfrm>
            <a:off x="2551508" y="2754792"/>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3" name="Rectangle 20"/>
          <p:cNvSpPr>
            <a:spLocks noChangeArrowheads="1"/>
          </p:cNvSpPr>
          <p:nvPr/>
        </p:nvSpPr>
        <p:spPr bwMode="auto">
          <a:xfrm>
            <a:off x="7427275" y="3556857"/>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4" name="Rectangle 21"/>
          <p:cNvSpPr>
            <a:spLocks noChangeArrowheads="1"/>
          </p:cNvSpPr>
          <p:nvPr/>
        </p:nvSpPr>
        <p:spPr bwMode="auto">
          <a:xfrm>
            <a:off x="7443732" y="5170947"/>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5" name="Rectangle 22"/>
          <p:cNvSpPr>
            <a:spLocks noChangeArrowheads="1"/>
          </p:cNvSpPr>
          <p:nvPr/>
        </p:nvSpPr>
        <p:spPr bwMode="auto">
          <a:xfrm>
            <a:off x="7483024" y="396404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6" name="Rectangle 23"/>
          <p:cNvSpPr>
            <a:spLocks noChangeArrowheads="1"/>
          </p:cNvSpPr>
          <p:nvPr/>
        </p:nvSpPr>
        <p:spPr bwMode="auto">
          <a:xfrm>
            <a:off x="7488972" y="4768116"/>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7" name="Rectangle 24"/>
          <p:cNvSpPr>
            <a:spLocks noChangeArrowheads="1"/>
          </p:cNvSpPr>
          <p:nvPr/>
        </p:nvSpPr>
        <p:spPr bwMode="auto">
          <a:xfrm>
            <a:off x="3587897" y="551888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28" name="Rectangle 25"/>
          <p:cNvSpPr>
            <a:spLocks noChangeArrowheads="1"/>
          </p:cNvSpPr>
          <p:nvPr/>
        </p:nvSpPr>
        <p:spPr bwMode="auto">
          <a:xfrm>
            <a:off x="3303448" y="551888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29" name="Rectangle 26"/>
          <p:cNvSpPr>
            <a:spLocks noChangeArrowheads="1"/>
          </p:cNvSpPr>
          <p:nvPr/>
        </p:nvSpPr>
        <p:spPr bwMode="auto">
          <a:xfrm>
            <a:off x="2723460" y="551888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0" name="Rectangle 27"/>
          <p:cNvSpPr>
            <a:spLocks noChangeArrowheads="1"/>
          </p:cNvSpPr>
          <p:nvPr/>
        </p:nvSpPr>
        <p:spPr bwMode="auto">
          <a:xfrm>
            <a:off x="2449114" y="551888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31" name="Rectangle 28"/>
          <p:cNvSpPr>
            <a:spLocks noChangeArrowheads="1"/>
          </p:cNvSpPr>
          <p:nvPr/>
        </p:nvSpPr>
        <p:spPr bwMode="auto">
          <a:xfrm>
            <a:off x="2161157" y="551888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2" name="Rectangle 29"/>
          <p:cNvSpPr>
            <a:spLocks noChangeArrowheads="1"/>
          </p:cNvSpPr>
          <p:nvPr/>
        </p:nvSpPr>
        <p:spPr bwMode="auto">
          <a:xfrm>
            <a:off x="4484380" y="5518883"/>
            <a:ext cx="85545"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3" name="Rectangle 30"/>
          <p:cNvSpPr>
            <a:spLocks noChangeArrowheads="1"/>
          </p:cNvSpPr>
          <p:nvPr/>
        </p:nvSpPr>
        <p:spPr bwMode="auto">
          <a:xfrm>
            <a:off x="5316039" y="551888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4" name="Rectangle 31"/>
          <p:cNvSpPr>
            <a:spLocks noChangeArrowheads="1"/>
          </p:cNvSpPr>
          <p:nvPr/>
        </p:nvSpPr>
        <p:spPr bwMode="auto">
          <a:xfrm>
            <a:off x="5866900" y="551888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5" name="Rectangle 32"/>
          <p:cNvSpPr>
            <a:spLocks noChangeArrowheads="1"/>
          </p:cNvSpPr>
          <p:nvPr/>
        </p:nvSpPr>
        <p:spPr bwMode="auto">
          <a:xfrm>
            <a:off x="6154817" y="551888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6" name="Rectangle 33"/>
          <p:cNvSpPr>
            <a:spLocks noChangeArrowheads="1"/>
          </p:cNvSpPr>
          <p:nvPr/>
        </p:nvSpPr>
        <p:spPr bwMode="auto">
          <a:xfrm>
            <a:off x="5602126" y="551888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80°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7" name="Rectangle 34"/>
          <p:cNvSpPr>
            <a:spLocks noChangeArrowheads="1"/>
          </p:cNvSpPr>
          <p:nvPr/>
        </p:nvSpPr>
        <p:spPr bwMode="auto">
          <a:xfrm>
            <a:off x="6741658" y="551888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8" name="Rectangle 35"/>
          <p:cNvSpPr>
            <a:spLocks noChangeArrowheads="1"/>
          </p:cNvSpPr>
          <p:nvPr/>
        </p:nvSpPr>
        <p:spPr bwMode="auto">
          <a:xfrm>
            <a:off x="6443946" y="551888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39" name="Rectangle 36"/>
          <p:cNvSpPr>
            <a:spLocks noChangeArrowheads="1"/>
          </p:cNvSpPr>
          <p:nvPr/>
        </p:nvSpPr>
        <p:spPr bwMode="auto">
          <a:xfrm>
            <a:off x="7016071" y="551888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0" name="Rectangle 37"/>
          <p:cNvSpPr>
            <a:spLocks noChangeArrowheads="1"/>
          </p:cNvSpPr>
          <p:nvPr/>
        </p:nvSpPr>
        <p:spPr bwMode="auto">
          <a:xfrm>
            <a:off x="7057263" y="4313150"/>
            <a:ext cx="35779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rad="50800">
                    <a:schemeClr val="bg1"/>
                  </a:glow>
                </a:effectLst>
                <a:latin typeface="+mj-lt"/>
              </a:rPr>
              <a:t>EQUATOR</a:t>
            </a:r>
            <a:endParaRPr kumimoji="0" lang="en-US" altLang="en-US" sz="1600" b="1" i="0" u="none" strike="noStrike" cap="none" spc="-30" normalizeH="0" dirty="0" smtClean="0">
              <a:ln>
                <a:noFill/>
              </a:ln>
              <a:solidFill>
                <a:schemeClr val="tx1"/>
              </a:solidFill>
              <a:effectLst>
                <a:glow rad="50800">
                  <a:schemeClr val="bg1"/>
                </a:glow>
              </a:effectLst>
              <a:latin typeface="+mj-lt"/>
            </a:endParaRPr>
          </a:p>
        </p:txBody>
      </p:sp>
      <p:sp>
        <p:nvSpPr>
          <p:cNvPr id="41" name="Rectangle 42"/>
          <p:cNvSpPr>
            <a:spLocks noChangeArrowheads="1"/>
          </p:cNvSpPr>
          <p:nvPr/>
        </p:nvSpPr>
        <p:spPr bwMode="auto">
          <a:xfrm>
            <a:off x="5479469" y="4901915"/>
            <a:ext cx="8326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rad="50800">
                    <a:schemeClr val="bg1"/>
                  </a:glow>
                </a:effectLst>
                <a:latin typeface="+mj-lt"/>
              </a:rPr>
              <a:t>TROPIC OF CAPRICORN</a:t>
            </a:r>
            <a:endParaRPr kumimoji="0" lang="en-US" altLang="en-US" sz="1600" b="1" i="0" u="none" strike="noStrike" cap="none" spc="-30" normalizeH="0" dirty="0" smtClean="0">
              <a:ln>
                <a:noFill/>
              </a:ln>
              <a:solidFill>
                <a:schemeClr val="tx1"/>
              </a:solidFill>
              <a:effectLst>
                <a:glow rad="50800">
                  <a:schemeClr val="bg1"/>
                </a:glow>
              </a:effectLst>
              <a:latin typeface="+mj-lt"/>
            </a:endParaRPr>
          </a:p>
        </p:txBody>
      </p:sp>
      <p:sp>
        <p:nvSpPr>
          <p:cNvPr id="42" name="Rectangle 45"/>
          <p:cNvSpPr>
            <a:spLocks noChangeArrowheads="1"/>
          </p:cNvSpPr>
          <p:nvPr/>
        </p:nvSpPr>
        <p:spPr bwMode="auto">
          <a:xfrm>
            <a:off x="6679346" y="3834903"/>
            <a:ext cx="726273" cy="9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30" normalizeH="0" dirty="0" smtClean="0">
                <a:ln>
                  <a:noFill/>
                </a:ln>
                <a:solidFill>
                  <a:srgbClr val="00AEEF"/>
                </a:solidFill>
                <a:effectLst>
                  <a:glow rad="50800">
                    <a:schemeClr val="bg1"/>
                  </a:glow>
                </a:effectLst>
                <a:latin typeface="+mj-lt"/>
              </a:rPr>
              <a:t>TROPIC OF CANCER</a:t>
            </a:r>
            <a:endParaRPr kumimoji="0" lang="en-US" altLang="en-US" sz="1600" b="1" i="0" u="none" strike="noStrike" cap="none" spc="-30" normalizeH="0" dirty="0" smtClean="0">
              <a:ln>
                <a:noFill/>
              </a:ln>
              <a:solidFill>
                <a:schemeClr val="tx1"/>
              </a:solidFill>
              <a:effectLst>
                <a:glow rad="50800">
                  <a:schemeClr val="bg1"/>
                </a:glow>
              </a:effectLst>
              <a:latin typeface="+mj-lt"/>
            </a:endParaRPr>
          </a:p>
        </p:txBody>
      </p:sp>
      <p:sp>
        <p:nvSpPr>
          <p:cNvPr id="43" name="Rectangle 46"/>
          <p:cNvSpPr>
            <a:spLocks noChangeArrowheads="1"/>
          </p:cNvSpPr>
          <p:nvPr/>
        </p:nvSpPr>
        <p:spPr bwMode="auto">
          <a:xfrm>
            <a:off x="4525597" y="2633713"/>
            <a:ext cx="85545"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4" name="Rectangle 47"/>
          <p:cNvSpPr>
            <a:spLocks noChangeArrowheads="1"/>
          </p:cNvSpPr>
          <p:nvPr/>
        </p:nvSpPr>
        <p:spPr bwMode="auto">
          <a:xfrm>
            <a:off x="4300391" y="263371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5" name="Rectangle 48"/>
          <p:cNvSpPr>
            <a:spLocks noChangeArrowheads="1"/>
          </p:cNvSpPr>
          <p:nvPr/>
        </p:nvSpPr>
        <p:spPr bwMode="auto">
          <a:xfrm>
            <a:off x="4683604" y="263371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6" name="Rectangle 49"/>
          <p:cNvSpPr>
            <a:spLocks noChangeArrowheads="1"/>
          </p:cNvSpPr>
          <p:nvPr/>
        </p:nvSpPr>
        <p:spPr bwMode="auto">
          <a:xfrm>
            <a:off x="4115577" y="263371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47" name="Rectangle 50"/>
          <p:cNvSpPr>
            <a:spLocks noChangeArrowheads="1"/>
          </p:cNvSpPr>
          <p:nvPr/>
        </p:nvSpPr>
        <p:spPr bwMode="auto">
          <a:xfrm>
            <a:off x="4871238" y="263371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8" name="Rectangle 51"/>
          <p:cNvSpPr>
            <a:spLocks noChangeArrowheads="1"/>
          </p:cNvSpPr>
          <p:nvPr/>
        </p:nvSpPr>
        <p:spPr bwMode="auto">
          <a:xfrm>
            <a:off x="3933330" y="263371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60°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49" name="Rectangle 52"/>
          <p:cNvSpPr>
            <a:spLocks noChangeArrowheads="1"/>
          </p:cNvSpPr>
          <p:nvPr/>
        </p:nvSpPr>
        <p:spPr bwMode="auto">
          <a:xfrm>
            <a:off x="3755198" y="263371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0" name="Rectangle 53"/>
          <p:cNvSpPr>
            <a:spLocks noChangeArrowheads="1"/>
          </p:cNvSpPr>
          <p:nvPr/>
        </p:nvSpPr>
        <p:spPr bwMode="auto">
          <a:xfrm>
            <a:off x="5264210" y="263371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1" name="Rectangle 54"/>
          <p:cNvSpPr>
            <a:spLocks noChangeArrowheads="1"/>
          </p:cNvSpPr>
          <p:nvPr/>
        </p:nvSpPr>
        <p:spPr bwMode="auto">
          <a:xfrm>
            <a:off x="3525241" y="263371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2" name="Rectangle 55"/>
          <p:cNvSpPr>
            <a:spLocks noChangeArrowheads="1"/>
          </p:cNvSpPr>
          <p:nvPr/>
        </p:nvSpPr>
        <p:spPr bwMode="auto">
          <a:xfrm>
            <a:off x="5430683" y="263371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100°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3" name="Rectangle 56"/>
          <p:cNvSpPr>
            <a:spLocks noChangeArrowheads="1"/>
          </p:cNvSpPr>
          <p:nvPr/>
        </p:nvSpPr>
        <p:spPr bwMode="auto">
          <a:xfrm>
            <a:off x="3336196" y="263371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120°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4" name="Rectangle 57"/>
          <p:cNvSpPr>
            <a:spLocks noChangeArrowheads="1"/>
          </p:cNvSpPr>
          <p:nvPr/>
        </p:nvSpPr>
        <p:spPr bwMode="auto">
          <a:xfrm>
            <a:off x="5640887" y="263371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120°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5" name="Rectangle 58"/>
          <p:cNvSpPr>
            <a:spLocks noChangeArrowheads="1"/>
          </p:cNvSpPr>
          <p:nvPr/>
        </p:nvSpPr>
        <p:spPr bwMode="auto">
          <a:xfrm>
            <a:off x="3149081" y="263371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140°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6" name="Rectangle 59"/>
          <p:cNvSpPr>
            <a:spLocks noChangeArrowheads="1"/>
          </p:cNvSpPr>
          <p:nvPr/>
        </p:nvSpPr>
        <p:spPr bwMode="auto">
          <a:xfrm>
            <a:off x="2960815" y="263371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7" name="Rectangle 60"/>
          <p:cNvSpPr>
            <a:spLocks noChangeArrowheads="1"/>
          </p:cNvSpPr>
          <p:nvPr/>
        </p:nvSpPr>
        <p:spPr bwMode="auto">
          <a:xfrm>
            <a:off x="5828522" y="263371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glow rad="50800">
                    <a:schemeClr val="bg1"/>
                  </a:glow>
                </a:effectLst>
                <a:latin typeface="+mj-lt"/>
              </a:rPr>
              <a:t>140°</a:t>
            </a:r>
            <a:endParaRPr kumimoji="0" lang="en-US" altLang="en-US" sz="1600" b="1" i="0" u="none" strike="noStrike" cap="none" normalizeH="0" baseline="0" smtClean="0">
              <a:ln>
                <a:noFill/>
              </a:ln>
              <a:solidFill>
                <a:schemeClr val="tx1"/>
              </a:solidFill>
              <a:effectLst>
                <a:glow rad="50800">
                  <a:schemeClr val="bg1"/>
                </a:glow>
              </a:effectLst>
              <a:latin typeface="+mj-lt"/>
            </a:endParaRPr>
          </a:p>
        </p:txBody>
      </p:sp>
      <p:sp>
        <p:nvSpPr>
          <p:cNvPr id="58" name="Rectangle 61"/>
          <p:cNvSpPr>
            <a:spLocks noChangeArrowheads="1"/>
          </p:cNvSpPr>
          <p:nvPr/>
        </p:nvSpPr>
        <p:spPr bwMode="auto">
          <a:xfrm>
            <a:off x="6003976" y="263371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59" name="Rectangle 62"/>
          <p:cNvSpPr>
            <a:spLocks noChangeArrowheads="1"/>
          </p:cNvSpPr>
          <p:nvPr/>
        </p:nvSpPr>
        <p:spPr bwMode="auto">
          <a:xfrm>
            <a:off x="5056783" y="2633713"/>
            <a:ext cx="135758"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60°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0" name="Rectangle 63"/>
          <p:cNvSpPr>
            <a:spLocks noChangeArrowheads="1"/>
          </p:cNvSpPr>
          <p:nvPr/>
        </p:nvSpPr>
        <p:spPr bwMode="auto">
          <a:xfrm>
            <a:off x="6218414" y="2633713"/>
            <a:ext cx="185969" cy="1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glow rad="50800">
                    <a:schemeClr val="bg1"/>
                  </a:glow>
                </a:effectLst>
                <a:latin typeface="+mj-lt"/>
              </a:rPr>
              <a:t>180°</a:t>
            </a:r>
            <a:endParaRPr kumimoji="0" lang="en-US" altLang="en-US" sz="1600" b="1" i="0" u="none" strike="noStrike" cap="none" normalizeH="0" baseline="0" dirty="0" smtClean="0">
              <a:ln>
                <a:noFill/>
              </a:ln>
              <a:solidFill>
                <a:schemeClr val="tx1"/>
              </a:solidFill>
              <a:effectLst>
                <a:glow rad="50800">
                  <a:schemeClr val="bg1"/>
                </a:glow>
              </a:effectLst>
              <a:latin typeface="+mj-lt"/>
            </a:endParaRPr>
          </a:p>
        </p:txBody>
      </p:sp>
      <p:sp>
        <p:nvSpPr>
          <p:cNvPr id="61" name="Rectangle 64"/>
          <p:cNvSpPr>
            <a:spLocks noChangeArrowheads="1"/>
          </p:cNvSpPr>
          <p:nvPr/>
        </p:nvSpPr>
        <p:spPr bwMode="auto">
          <a:xfrm>
            <a:off x="3603940" y="3645769"/>
            <a:ext cx="503192" cy="24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2" name="Rectangle 66"/>
          <p:cNvSpPr>
            <a:spLocks noChangeArrowheads="1"/>
          </p:cNvSpPr>
          <p:nvPr/>
        </p:nvSpPr>
        <p:spPr bwMode="auto">
          <a:xfrm>
            <a:off x="4348430" y="2830145"/>
            <a:ext cx="293530" cy="18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rad="50800">
                    <a:schemeClr val="bg1"/>
                  </a:glow>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3" name="Rectangle 68"/>
          <p:cNvSpPr>
            <a:spLocks noChangeArrowheads="1"/>
          </p:cNvSpPr>
          <p:nvPr/>
        </p:nvSpPr>
        <p:spPr bwMode="auto">
          <a:xfrm>
            <a:off x="3953565" y="4896980"/>
            <a:ext cx="503192" cy="24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4" name="Rectangle 70"/>
          <p:cNvSpPr>
            <a:spLocks noChangeArrowheads="1"/>
          </p:cNvSpPr>
          <p:nvPr/>
        </p:nvSpPr>
        <p:spPr bwMode="auto">
          <a:xfrm>
            <a:off x="5580371" y="4486201"/>
            <a:ext cx="363417" cy="24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5" name="Rectangle 72"/>
          <p:cNvSpPr>
            <a:spLocks noChangeArrowheads="1"/>
          </p:cNvSpPr>
          <p:nvPr/>
        </p:nvSpPr>
        <p:spPr bwMode="auto">
          <a:xfrm>
            <a:off x="1957995" y="4098407"/>
            <a:ext cx="402554" cy="24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6" name="Rectangle 74"/>
          <p:cNvSpPr>
            <a:spLocks noChangeArrowheads="1"/>
          </p:cNvSpPr>
          <p:nvPr/>
        </p:nvSpPr>
        <p:spPr bwMode="auto">
          <a:xfrm>
            <a:off x="6843565" y="4030995"/>
            <a:ext cx="402554" cy="241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glow rad="50800">
                    <a:schemeClr val="bg1"/>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glow>
              </a:effectLst>
              <a:latin typeface="+mj-lt"/>
            </a:endParaRPr>
          </a:p>
        </p:txBody>
      </p:sp>
      <p:sp>
        <p:nvSpPr>
          <p:cNvPr id="67" name="Rectangle 76"/>
          <p:cNvSpPr>
            <a:spLocks noChangeArrowheads="1"/>
          </p:cNvSpPr>
          <p:nvPr/>
        </p:nvSpPr>
        <p:spPr bwMode="auto">
          <a:xfrm>
            <a:off x="5267550" y="5222445"/>
            <a:ext cx="37740" cy="8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8" name="Rectangle 77"/>
          <p:cNvSpPr>
            <a:spLocks noChangeArrowheads="1"/>
          </p:cNvSpPr>
          <p:nvPr/>
        </p:nvSpPr>
        <p:spPr bwMode="auto">
          <a:xfrm>
            <a:off x="5556723" y="5222445"/>
            <a:ext cx="169129" cy="8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69" name="Rectangle 78"/>
          <p:cNvSpPr>
            <a:spLocks noChangeArrowheads="1"/>
          </p:cNvSpPr>
          <p:nvPr/>
        </p:nvSpPr>
        <p:spPr bwMode="auto">
          <a:xfrm>
            <a:off x="5267550" y="5364385"/>
            <a:ext cx="37740" cy="8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0" name="Rectangle 79"/>
          <p:cNvSpPr>
            <a:spLocks noChangeArrowheads="1"/>
          </p:cNvSpPr>
          <p:nvPr/>
        </p:nvSpPr>
        <p:spPr bwMode="auto">
          <a:xfrm>
            <a:off x="5421387" y="5364385"/>
            <a:ext cx="169129" cy="8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1,500</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1" name="Rectangle 80"/>
          <p:cNvSpPr>
            <a:spLocks noChangeArrowheads="1"/>
          </p:cNvSpPr>
          <p:nvPr/>
        </p:nvSpPr>
        <p:spPr bwMode="auto">
          <a:xfrm>
            <a:off x="5917653" y="5222445"/>
            <a:ext cx="355030" cy="8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Miles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72" name="Rectangle 81"/>
          <p:cNvSpPr>
            <a:spLocks noChangeArrowheads="1"/>
          </p:cNvSpPr>
          <p:nvPr/>
        </p:nvSpPr>
        <p:spPr bwMode="auto">
          <a:xfrm>
            <a:off x="5658465" y="5362974"/>
            <a:ext cx="535341" cy="8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a:schemeClr val="bg1"/>
                  </a:glow>
                </a:effectLst>
                <a:latin typeface="+mj-lt"/>
              </a:rPr>
              <a:t>3,000 Kilometers</a:t>
            </a:r>
            <a:endParaRPr kumimoji="0" lang="en-US" altLang="en-US" sz="1800" b="1" i="0" u="none" strike="noStrike" cap="none" normalizeH="0" baseline="0" dirty="0" smtClean="0">
              <a:ln>
                <a:noFill/>
              </a:ln>
              <a:solidFill>
                <a:schemeClr val="tx1"/>
              </a:solidFill>
              <a:effectLst>
                <a:glow>
                  <a:schemeClr val="bg1"/>
                </a:glow>
              </a:effectLst>
              <a:latin typeface="+mj-lt"/>
            </a:endParaRPr>
          </a:p>
        </p:txBody>
      </p:sp>
      <p:sp>
        <p:nvSpPr>
          <p:cNvPr id="21508" name="Rectangle 119"/>
          <p:cNvSpPr>
            <a:spLocks noChangeArrowheads="1"/>
          </p:cNvSpPr>
          <p:nvPr/>
        </p:nvSpPr>
        <p:spPr bwMode="auto">
          <a:xfrm>
            <a:off x="4133057" y="5738810"/>
            <a:ext cx="3093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Austria</a:t>
            </a:r>
            <a:endParaRPr kumimoji="0" lang="en-US" altLang="en-US" sz="1600" b="1" i="0" u="none" strike="noStrike" cap="none" normalizeH="0" baseline="0" smtClean="0">
              <a:ln>
                <a:noFill/>
              </a:ln>
              <a:solidFill>
                <a:schemeClr val="tx1"/>
              </a:solidFill>
              <a:effectLst/>
              <a:latin typeface="+mj-lt"/>
            </a:endParaRPr>
          </a:p>
        </p:txBody>
      </p:sp>
      <p:sp>
        <p:nvSpPr>
          <p:cNvPr id="21509" name="Rectangle 120"/>
          <p:cNvSpPr>
            <a:spLocks noChangeArrowheads="1"/>
          </p:cNvSpPr>
          <p:nvPr/>
        </p:nvSpPr>
        <p:spPr bwMode="auto">
          <a:xfrm>
            <a:off x="4133057" y="5880891"/>
            <a:ext cx="35426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Belgium</a:t>
            </a:r>
            <a:endParaRPr kumimoji="0" lang="en-US" altLang="en-US" sz="1600" b="1" i="0" u="none" strike="noStrike" cap="none" normalizeH="0" baseline="0" dirty="0" smtClean="0">
              <a:ln>
                <a:noFill/>
              </a:ln>
              <a:solidFill>
                <a:schemeClr val="tx1"/>
              </a:solidFill>
              <a:effectLst/>
              <a:latin typeface="+mj-lt"/>
            </a:endParaRPr>
          </a:p>
        </p:txBody>
      </p:sp>
      <p:sp>
        <p:nvSpPr>
          <p:cNvPr id="21510" name="Rectangle 121"/>
          <p:cNvSpPr>
            <a:spLocks noChangeArrowheads="1"/>
          </p:cNvSpPr>
          <p:nvPr/>
        </p:nvSpPr>
        <p:spPr bwMode="auto">
          <a:xfrm>
            <a:off x="4133057" y="6027734"/>
            <a:ext cx="38311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Denmark</a:t>
            </a:r>
            <a:endParaRPr kumimoji="0" lang="en-US" altLang="en-US" sz="1600" b="1" i="0" u="none" strike="noStrike" cap="none" normalizeH="0" baseline="0" dirty="0" smtClean="0">
              <a:ln>
                <a:noFill/>
              </a:ln>
              <a:solidFill>
                <a:schemeClr val="tx1"/>
              </a:solidFill>
              <a:effectLst/>
              <a:latin typeface="+mj-lt"/>
            </a:endParaRPr>
          </a:p>
        </p:txBody>
      </p:sp>
      <p:sp>
        <p:nvSpPr>
          <p:cNvPr id="21511" name="Rectangle 122"/>
          <p:cNvSpPr>
            <a:spLocks noChangeArrowheads="1"/>
          </p:cNvSpPr>
          <p:nvPr/>
        </p:nvSpPr>
        <p:spPr bwMode="auto">
          <a:xfrm>
            <a:off x="4133057" y="6174577"/>
            <a:ext cx="2933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France</a:t>
            </a:r>
            <a:endParaRPr kumimoji="0" lang="en-US" altLang="en-US" sz="1600" b="1" i="0" u="none" strike="noStrike" cap="none" normalizeH="0" baseline="0" dirty="0" smtClean="0">
              <a:ln>
                <a:noFill/>
              </a:ln>
              <a:solidFill>
                <a:schemeClr val="tx1"/>
              </a:solidFill>
              <a:effectLst/>
              <a:latin typeface="+mj-lt"/>
            </a:endParaRPr>
          </a:p>
        </p:txBody>
      </p:sp>
      <p:sp>
        <p:nvSpPr>
          <p:cNvPr id="21512" name="Rectangle 123"/>
          <p:cNvSpPr>
            <a:spLocks noChangeArrowheads="1"/>
          </p:cNvSpPr>
          <p:nvPr/>
        </p:nvSpPr>
        <p:spPr bwMode="auto">
          <a:xfrm>
            <a:off x="4868069" y="5738810"/>
            <a:ext cx="38953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Germany</a:t>
            </a:r>
            <a:endParaRPr kumimoji="0" lang="en-US" altLang="en-US" sz="1600" b="1" i="0" u="none" strike="noStrike" cap="none" normalizeH="0" baseline="0" smtClean="0">
              <a:ln>
                <a:noFill/>
              </a:ln>
              <a:solidFill>
                <a:schemeClr val="tx1"/>
              </a:solidFill>
              <a:effectLst/>
              <a:latin typeface="+mj-lt"/>
            </a:endParaRPr>
          </a:p>
        </p:txBody>
      </p:sp>
      <p:sp>
        <p:nvSpPr>
          <p:cNvPr id="21513" name="Rectangle 124"/>
          <p:cNvSpPr>
            <a:spLocks noChangeArrowheads="1"/>
          </p:cNvSpPr>
          <p:nvPr/>
        </p:nvSpPr>
        <p:spPr bwMode="auto">
          <a:xfrm>
            <a:off x="4868069" y="5880891"/>
            <a:ext cx="18114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Italy</a:t>
            </a:r>
            <a:endParaRPr kumimoji="0" lang="en-US" altLang="en-US" sz="1600" b="1" i="0" u="none" strike="noStrike" cap="none" normalizeH="0" baseline="0" smtClean="0">
              <a:ln>
                <a:noFill/>
              </a:ln>
              <a:solidFill>
                <a:schemeClr val="tx1"/>
              </a:solidFill>
              <a:effectLst/>
              <a:latin typeface="+mj-lt"/>
            </a:endParaRPr>
          </a:p>
        </p:txBody>
      </p:sp>
      <p:sp>
        <p:nvSpPr>
          <p:cNvPr id="21514" name="Rectangle 125"/>
          <p:cNvSpPr>
            <a:spLocks noChangeArrowheads="1"/>
          </p:cNvSpPr>
          <p:nvPr/>
        </p:nvSpPr>
        <p:spPr bwMode="auto">
          <a:xfrm>
            <a:off x="4868069" y="6027734"/>
            <a:ext cx="2580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Japan</a:t>
            </a:r>
            <a:endParaRPr kumimoji="0" lang="en-US" altLang="en-US" sz="1600" b="1" i="0" u="none" strike="noStrike" cap="none" normalizeH="0" baseline="0" smtClean="0">
              <a:ln>
                <a:noFill/>
              </a:ln>
              <a:solidFill>
                <a:schemeClr val="tx1"/>
              </a:solidFill>
              <a:effectLst/>
              <a:latin typeface="+mj-lt"/>
            </a:endParaRPr>
          </a:p>
        </p:txBody>
      </p:sp>
      <p:sp>
        <p:nvSpPr>
          <p:cNvPr id="21515" name="Rectangle 126"/>
          <p:cNvSpPr>
            <a:spLocks noChangeArrowheads="1"/>
          </p:cNvSpPr>
          <p:nvPr/>
        </p:nvSpPr>
        <p:spPr bwMode="auto">
          <a:xfrm>
            <a:off x="4868069" y="6171404"/>
            <a:ext cx="51777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Netherlands</a:t>
            </a:r>
            <a:endParaRPr kumimoji="0" lang="en-US" altLang="en-US" sz="1600" b="1" i="0" u="none" strike="noStrike" cap="none" normalizeH="0" baseline="0" smtClean="0">
              <a:ln>
                <a:noFill/>
              </a:ln>
              <a:solidFill>
                <a:schemeClr val="tx1"/>
              </a:solidFill>
              <a:effectLst/>
              <a:latin typeface="+mj-lt"/>
            </a:endParaRPr>
          </a:p>
        </p:txBody>
      </p:sp>
      <p:sp>
        <p:nvSpPr>
          <p:cNvPr id="21516" name="Rectangle 127"/>
          <p:cNvSpPr>
            <a:spLocks noChangeArrowheads="1"/>
          </p:cNvSpPr>
          <p:nvPr/>
        </p:nvSpPr>
        <p:spPr bwMode="auto">
          <a:xfrm>
            <a:off x="5727702" y="5719762"/>
            <a:ext cx="70051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Ottoman Empire</a:t>
            </a:r>
            <a:endParaRPr kumimoji="0" lang="en-US" altLang="en-US" sz="1600" b="1" i="0" u="none" strike="noStrike" cap="none" normalizeH="0" baseline="0" smtClean="0">
              <a:ln>
                <a:noFill/>
              </a:ln>
              <a:solidFill>
                <a:schemeClr val="tx1"/>
              </a:solidFill>
              <a:effectLst/>
              <a:latin typeface="+mj-lt"/>
            </a:endParaRPr>
          </a:p>
        </p:txBody>
      </p:sp>
      <p:sp>
        <p:nvSpPr>
          <p:cNvPr id="21517" name="Rectangle 128"/>
          <p:cNvSpPr>
            <a:spLocks noChangeArrowheads="1"/>
          </p:cNvSpPr>
          <p:nvPr/>
        </p:nvSpPr>
        <p:spPr bwMode="auto">
          <a:xfrm>
            <a:off x="5727702" y="5871368"/>
            <a:ext cx="36388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Portugal</a:t>
            </a:r>
            <a:endParaRPr kumimoji="0" lang="en-US" altLang="en-US" sz="1600" b="1" i="0" u="none" strike="noStrike" cap="none" normalizeH="0" baseline="0" smtClean="0">
              <a:ln>
                <a:noFill/>
              </a:ln>
              <a:solidFill>
                <a:schemeClr val="tx1"/>
              </a:solidFill>
              <a:effectLst/>
              <a:latin typeface="+mj-lt"/>
            </a:endParaRPr>
          </a:p>
        </p:txBody>
      </p:sp>
      <p:sp>
        <p:nvSpPr>
          <p:cNvPr id="21518" name="Rectangle 129"/>
          <p:cNvSpPr>
            <a:spLocks noChangeArrowheads="1"/>
          </p:cNvSpPr>
          <p:nvPr/>
        </p:nvSpPr>
        <p:spPr bwMode="auto">
          <a:xfrm>
            <a:off x="5727702" y="6021386"/>
            <a:ext cx="29335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Russia</a:t>
            </a:r>
            <a:endParaRPr kumimoji="0" lang="en-US" altLang="en-US" sz="1600" b="1" i="0" u="none" strike="noStrike" cap="none" normalizeH="0" baseline="0" smtClean="0">
              <a:ln>
                <a:noFill/>
              </a:ln>
              <a:solidFill>
                <a:schemeClr val="tx1"/>
              </a:solidFill>
              <a:effectLst/>
              <a:latin typeface="+mj-lt"/>
            </a:endParaRPr>
          </a:p>
        </p:txBody>
      </p:sp>
      <p:sp>
        <p:nvSpPr>
          <p:cNvPr id="21519" name="Rectangle 130"/>
          <p:cNvSpPr>
            <a:spLocks noChangeArrowheads="1"/>
          </p:cNvSpPr>
          <p:nvPr/>
        </p:nvSpPr>
        <p:spPr bwMode="auto">
          <a:xfrm>
            <a:off x="5727702" y="6168229"/>
            <a:ext cx="2436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Spain</a:t>
            </a:r>
            <a:endParaRPr kumimoji="0" lang="en-US" altLang="en-US" sz="1600" b="1" i="0" u="none" strike="noStrike" cap="none" normalizeH="0" baseline="0" smtClean="0">
              <a:ln>
                <a:noFill/>
              </a:ln>
              <a:solidFill>
                <a:schemeClr val="tx1"/>
              </a:solidFill>
              <a:effectLst/>
              <a:latin typeface="+mj-lt"/>
            </a:endParaRPr>
          </a:p>
        </p:txBody>
      </p:sp>
      <p:sp>
        <p:nvSpPr>
          <p:cNvPr id="21520" name="Rectangle 131"/>
          <p:cNvSpPr>
            <a:spLocks noChangeArrowheads="1"/>
          </p:cNvSpPr>
          <p:nvPr/>
        </p:nvSpPr>
        <p:spPr bwMode="auto">
          <a:xfrm>
            <a:off x="6745290" y="5719762"/>
            <a:ext cx="69249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United Kingdom</a:t>
            </a:r>
            <a:endParaRPr kumimoji="0" lang="en-US" altLang="en-US" sz="1600" b="1" i="0" u="none" strike="noStrike" cap="none" normalizeH="0" baseline="0" smtClean="0">
              <a:ln>
                <a:noFill/>
              </a:ln>
              <a:solidFill>
                <a:schemeClr val="tx1"/>
              </a:solidFill>
              <a:effectLst/>
              <a:latin typeface="+mj-lt"/>
            </a:endParaRPr>
          </a:p>
        </p:txBody>
      </p:sp>
      <p:sp>
        <p:nvSpPr>
          <p:cNvPr id="21521" name="Rectangle 132"/>
          <p:cNvSpPr>
            <a:spLocks noChangeArrowheads="1"/>
          </p:cNvSpPr>
          <p:nvPr/>
        </p:nvSpPr>
        <p:spPr bwMode="auto">
          <a:xfrm>
            <a:off x="6745290" y="5877718"/>
            <a:ext cx="57387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United States</a:t>
            </a:r>
            <a:endParaRPr kumimoji="0" lang="en-US" altLang="en-US" sz="1600" b="1" i="0" u="none" strike="noStrike" cap="none" normalizeH="0" baseline="0" smtClean="0">
              <a:ln>
                <a:noFill/>
              </a:ln>
              <a:solidFill>
                <a:schemeClr val="tx1"/>
              </a:solidFill>
              <a:effectLst/>
              <a:latin typeface="+mj-lt"/>
            </a:endParaRPr>
          </a:p>
        </p:txBody>
      </p:sp>
      <p:sp>
        <p:nvSpPr>
          <p:cNvPr id="21522" name="Rectangle 133"/>
          <p:cNvSpPr>
            <a:spLocks noChangeArrowheads="1"/>
          </p:cNvSpPr>
          <p:nvPr/>
        </p:nvSpPr>
        <p:spPr bwMode="auto">
          <a:xfrm>
            <a:off x="6745290" y="6024561"/>
            <a:ext cx="53219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independent</a:t>
            </a:r>
            <a:endParaRPr kumimoji="0" lang="en-US" altLang="en-US" sz="1600" b="1" i="0" u="none" strike="noStrike" cap="none" normalizeH="0" baseline="0" dirty="0" smtClean="0">
              <a:ln>
                <a:noFill/>
              </a:ln>
              <a:solidFill>
                <a:schemeClr val="tx1"/>
              </a:solidFill>
              <a:effectLst/>
              <a:latin typeface="+mj-lt"/>
            </a:endParaRPr>
          </a:p>
        </p:txBody>
      </p:sp>
      <p:sp>
        <p:nvSpPr>
          <p:cNvPr id="92" name="Rectangle 133"/>
          <p:cNvSpPr>
            <a:spLocks noChangeArrowheads="1"/>
          </p:cNvSpPr>
          <p:nvPr/>
        </p:nvSpPr>
        <p:spPr bwMode="auto">
          <a:xfrm>
            <a:off x="6535249" y="6152772"/>
            <a:ext cx="7922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spc="-30" dirty="0">
                <a:solidFill>
                  <a:srgbClr val="231F20"/>
                </a:solidFill>
                <a:latin typeface="+mj-lt"/>
              </a:rPr>
              <a:t>Present-day boundaries</a:t>
            </a:r>
          </a:p>
          <a:p>
            <a:pPr lvl="0"/>
            <a:r>
              <a:rPr lang="en-US" altLang="en-US" sz="600" b="1" spc="-30" dirty="0">
                <a:solidFill>
                  <a:srgbClr val="231F20"/>
                </a:solidFill>
                <a:latin typeface="+mj-lt"/>
              </a:rPr>
              <a:t>are shown.</a:t>
            </a:r>
            <a:endParaRPr kumimoji="0" lang="en-US" altLang="en-US" b="1" i="0" u="none" strike="noStrike" cap="none" spc="-30" normalizeH="0" dirty="0" smtClean="0">
              <a:ln>
                <a:noFill/>
              </a:ln>
              <a:solidFill>
                <a:schemeClr val="tx1"/>
              </a:solidFill>
              <a:effectLst/>
              <a:latin typeface="+mj-lt"/>
            </a:endParaRPr>
          </a:p>
        </p:txBody>
      </p:sp>
    </p:spTree>
    <p:extLst>
      <p:ext uri="{BB962C8B-B14F-4D97-AF65-F5344CB8AC3E}">
        <p14:creationId xmlns:p14="http://schemas.microsoft.com/office/powerpoint/2010/main" val="5256448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Key Issue 3: Why Do States Face Threats?</a:t>
            </a:r>
            <a:endParaRPr lang="en-IN" sz="3400" dirty="0"/>
          </a:p>
        </p:txBody>
      </p:sp>
      <p:sp>
        <p:nvSpPr>
          <p:cNvPr id="3" name="Content Placeholder 2"/>
          <p:cNvSpPr>
            <a:spLocks noGrp="1"/>
          </p:cNvSpPr>
          <p:nvPr>
            <p:ph sz="quarter" idx="13"/>
          </p:nvPr>
        </p:nvSpPr>
        <p:spPr/>
        <p:txBody>
          <a:bodyPr/>
          <a:lstStyle/>
          <a:p>
            <a:pPr marL="432" indent="0">
              <a:buNone/>
            </a:pPr>
            <a:r>
              <a:rPr lang="en-US" b="1" dirty="0">
                <a:solidFill>
                  <a:srgbClr val="007FA3"/>
                </a:solidFill>
              </a:rPr>
              <a:t>8.3.1</a:t>
            </a:r>
            <a:r>
              <a:rPr lang="en-US" dirty="0"/>
              <a:t> Global Cooperation </a:t>
            </a:r>
            <a:r>
              <a:rPr lang="en-US" dirty="0" smtClean="0"/>
              <a:t>and </a:t>
            </a:r>
            <a:r>
              <a:rPr lang="en-US" dirty="0"/>
              <a:t>Competition</a:t>
            </a:r>
          </a:p>
          <a:p>
            <a:pPr marL="432" indent="0">
              <a:buNone/>
            </a:pPr>
            <a:r>
              <a:rPr lang="en-US" b="1" dirty="0">
                <a:solidFill>
                  <a:srgbClr val="007FA3"/>
                </a:solidFill>
              </a:rPr>
              <a:t>8.3.2</a:t>
            </a:r>
            <a:r>
              <a:rPr lang="en-US" dirty="0">
                <a:solidFill>
                  <a:srgbClr val="007FA3"/>
                </a:solidFill>
              </a:rPr>
              <a:t> </a:t>
            </a:r>
            <a:r>
              <a:rPr lang="en-US" dirty="0">
                <a:solidFill>
                  <a:schemeClr val="tx1"/>
                </a:solidFill>
              </a:rPr>
              <a:t>Governing States</a:t>
            </a:r>
          </a:p>
          <a:p>
            <a:pPr marL="432" indent="0">
              <a:buNone/>
            </a:pPr>
            <a:r>
              <a:rPr lang="en-US" b="1" dirty="0">
                <a:solidFill>
                  <a:srgbClr val="007FA3"/>
                </a:solidFill>
              </a:rPr>
              <a:t>8.3.3</a:t>
            </a:r>
            <a:r>
              <a:rPr lang="en-US" dirty="0"/>
              <a:t> Weapons of Mass Destruction</a:t>
            </a:r>
          </a:p>
          <a:p>
            <a:pPr marL="432" indent="0">
              <a:buNone/>
            </a:pPr>
            <a:r>
              <a:rPr lang="en-US" b="1" dirty="0">
                <a:solidFill>
                  <a:srgbClr val="007FA3"/>
                </a:solidFill>
              </a:rPr>
              <a:t>8.3.4</a:t>
            </a:r>
            <a:r>
              <a:rPr lang="en-US" dirty="0"/>
              <a:t> Europe’s Fragile Cooperation</a:t>
            </a:r>
          </a:p>
          <a:p>
            <a:pPr marL="432" indent="0">
              <a:buNone/>
            </a:pPr>
            <a:r>
              <a:rPr lang="en-US" b="1" dirty="0">
                <a:solidFill>
                  <a:srgbClr val="007FA3"/>
                </a:solidFill>
              </a:rPr>
              <a:t>8.3.5</a:t>
            </a:r>
            <a:r>
              <a:rPr lang="en-US" dirty="0"/>
              <a:t> Terrorist Attacks Against the United States</a:t>
            </a:r>
          </a:p>
          <a:p>
            <a:pPr marL="432" indent="0">
              <a:buNone/>
            </a:pPr>
            <a:r>
              <a:rPr lang="en-US" b="1" dirty="0">
                <a:solidFill>
                  <a:srgbClr val="007FA3"/>
                </a:solidFill>
              </a:rPr>
              <a:t>8.3.6</a:t>
            </a:r>
            <a:r>
              <a:rPr lang="en-US" dirty="0"/>
              <a:t> Terrorist Organizations</a:t>
            </a:r>
            <a:endParaRPr lang="en-IN" dirty="0"/>
          </a:p>
        </p:txBody>
      </p:sp>
    </p:spTree>
    <p:extLst>
      <p:ext uri="{BB962C8B-B14F-4D97-AF65-F5344CB8AC3E}">
        <p14:creationId xmlns:p14="http://schemas.microsoft.com/office/powerpoint/2010/main" val="25310563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8.3.1 Global Cooperation </a:t>
            </a:r>
            <a:r>
              <a:rPr lang="en-IN" sz="3400" dirty="0" smtClean="0"/>
              <a:t>and </a:t>
            </a:r>
            <a:r>
              <a:rPr lang="en-IN" sz="3400" dirty="0"/>
              <a:t>Competition </a:t>
            </a:r>
            <a:r>
              <a:rPr lang="en-IN" sz="2000" b="0" dirty="0"/>
              <a:t>(1 of 4)</a:t>
            </a:r>
          </a:p>
        </p:txBody>
      </p:sp>
      <p:sp>
        <p:nvSpPr>
          <p:cNvPr id="3" name="Content Placeholder 2"/>
          <p:cNvSpPr>
            <a:spLocks noGrp="1"/>
          </p:cNvSpPr>
          <p:nvPr>
            <p:ph sz="quarter" idx="13"/>
          </p:nvPr>
        </p:nvSpPr>
        <p:spPr>
          <a:xfrm>
            <a:off x="457200" y="1556328"/>
            <a:ext cx="8229600" cy="767772"/>
          </a:xfrm>
        </p:spPr>
        <p:txBody>
          <a:bodyPr/>
          <a:lstStyle/>
          <a:p>
            <a:r>
              <a:rPr lang="en-US" dirty="0"/>
              <a:t>The most important global forum for cooperation among states is the United </a:t>
            </a:r>
            <a:r>
              <a:rPr lang="en-US" dirty="0" smtClean="0"/>
              <a:t>Nations</a:t>
            </a:r>
            <a:endParaRPr lang="en-US" dirty="0"/>
          </a:p>
        </p:txBody>
      </p:sp>
      <p:sp>
        <p:nvSpPr>
          <p:cNvPr id="4" name="Content Placeholder 3"/>
          <p:cNvSpPr>
            <a:spLocks noGrp="1"/>
          </p:cNvSpPr>
          <p:nvPr>
            <p:ph sz="quarter" idx="14"/>
          </p:nvPr>
        </p:nvSpPr>
        <p:spPr>
          <a:xfrm>
            <a:off x="460375" y="2471527"/>
            <a:ext cx="8229600" cy="398673"/>
          </a:xfrm>
        </p:spPr>
        <p:txBody>
          <a:bodyPr/>
          <a:lstStyle/>
          <a:p>
            <a:r>
              <a:rPr lang="en-US" dirty="0"/>
              <a:t>Membership has grown dramatically since inception after</a:t>
            </a:r>
            <a:endParaRPr lang="en-AU" dirty="0"/>
          </a:p>
        </p:txBody>
      </p:sp>
      <p:sp>
        <p:nvSpPr>
          <p:cNvPr id="5" name="Content Placeholder 4"/>
          <p:cNvSpPr>
            <a:spLocks noGrp="1"/>
          </p:cNvSpPr>
          <p:nvPr>
            <p:ph sz="quarter" idx="15"/>
          </p:nvPr>
        </p:nvSpPr>
        <p:spPr>
          <a:xfrm>
            <a:off x="711200" y="2911463"/>
            <a:ext cx="1565275" cy="390128"/>
          </a:xfrm>
        </p:spPr>
        <p:txBody>
          <a:bodyPr/>
          <a:lstStyle/>
          <a:p>
            <a:pPr marL="432" indent="0">
              <a:buNone/>
            </a:pPr>
            <a:r>
              <a:rPr lang="en-US" dirty="0"/>
              <a:t>World War</a:t>
            </a:r>
            <a:endParaRPr lang="en-AU" dirty="0"/>
          </a:p>
        </p:txBody>
      </p:sp>
      <p:graphicFrame>
        <p:nvGraphicFramePr>
          <p:cNvPr id="7" name="Object 6" descr="Two"/>
          <p:cNvGraphicFramePr>
            <a:graphicFrameLocks noChangeAspect="1"/>
          </p:cNvGraphicFramePr>
          <p:nvPr>
            <p:extLst>
              <p:ext uri="{D42A27DB-BD31-4B8C-83A1-F6EECF244321}">
                <p14:modId xmlns:p14="http://schemas.microsoft.com/office/powerpoint/2010/main" val="2279257281"/>
              </p:ext>
            </p:extLst>
          </p:nvPr>
        </p:nvGraphicFramePr>
        <p:xfrm>
          <a:off x="2338071" y="2930373"/>
          <a:ext cx="241571" cy="348939"/>
        </p:xfrm>
        <a:graphic>
          <a:graphicData uri="http://schemas.openxmlformats.org/presentationml/2006/ole">
            <mc:AlternateContent xmlns:mc="http://schemas.openxmlformats.org/markup-compatibility/2006">
              <mc:Choice xmlns:v="urn:schemas-microsoft-com:vml" Requires="v">
                <p:oleObj spid="_x0000_s3322" name="Equation" r:id="rId3" imgW="114120" imgH="164880" progId="Equation.DSMT4">
                  <p:embed/>
                </p:oleObj>
              </mc:Choice>
              <mc:Fallback>
                <p:oleObj name="Equation" r:id="rId3" imgW="114120" imgH="164880" progId="Equation.DSMT4">
                  <p:embed/>
                  <p:pic>
                    <p:nvPicPr>
                      <p:cNvPr id="0" name=""/>
                      <p:cNvPicPr/>
                      <p:nvPr/>
                    </p:nvPicPr>
                    <p:blipFill>
                      <a:blip r:embed="rId4"/>
                      <a:stretch>
                        <a:fillRect/>
                      </a:stretch>
                    </p:blipFill>
                    <p:spPr>
                      <a:xfrm>
                        <a:off x="2338071" y="2930373"/>
                        <a:ext cx="241571" cy="348939"/>
                      </a:xfrm>
                      <a:prstGeom prst="rect">
                        <a:avLst/>
                      </a:prstGeom>
                    </p:spPr>
                  </p:pic>
                </p:oleObj>
              </mc:Fallback>
            </mc:AlternateContent>
          </a:graphicData>
        </a:graphic>
      </p:graphicFrame>
      <p:sp>
        <p:nvSpPr>
          <p:cNvPr id="6" name="Content Placeholder 5"/>
          <p:cNvSpPr>
            <a:spLocks noGrp="1"/>
          </p:cNvSpPr>
          <p:nvPr>
            <p:ph sz="quarter" idx="16"/>
          </p:nvPr>
        </p:nvSpPr>
        <p:spPr>
          <a:xfrm>
            <a:off x="454025" y="3441000"/>
            <a:ext cx="8232775" cy="1842200"/>
          </a:xfrm>
        </p:spPr>
        <p:txBody>
          <a:bodyPr/>
          <a:lstStyle/>
          <a:p>
            <a:r>
              <a:rPr lang="en-US" dirty="0"/>
              <a:t>Forum for United States and Soviet Union to negotiate during Cold War</a:t>
            </a:r>
          </a:p>
          <a:p>
            <a:r>
              <a:rPr lang="en-US" dirty="0"/>
              <a:t>Major drawback is veto power by the five permanent members of the Security Council</a:t>
            </a:r>
          </a:p>
        </p:txBody>
      </p:sp>
    </p:spTree>
    <p:extLst>
      <p:ext uri="{BB962C8B-B14F-4D97-AF65-F5344CB8AC3E}">
        <p14:creationId xmlns:p14="http://schemas.microsoft.com/office/powerpoint/2010/main" val="24536574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31707" cy="1097279"/>
          </a:xfrm>
        </p:spPr>
        <p:txBody>
          <a:bodyPr/>
          <a:lstStyle/>
          <a:p>
            <a:r>
              <a:rPr lang="en-IN" sz="3400" dirty="0"/>
              <a:t>8.3.1 Global Cooperation </a:t>
            </a:r>
            <a:r>
              <a:rPr lang="en-IN" sz="3400" dirty="0" smtClean="0"/>
              <a:t>and </a:t>
            </a:r>
            <a:r>
              <a:rPr lang="en-IN" sz="3400" dirty="0"/>
              <a:t>Competition </a:t>
            </a:r>
            <a:r>
              <a:rPr lang="en-IN" sz="2000" b="0" dirty="0"/>
              <a:t>(2 of 4)</a:t>
            </a:r>
          </a:p>
        </p:txBody>
      </p:sp>
      <p:sp>
        <p:nvSpPr>
          <p:cNvPr id="3" name="Content Placeholder 2"/>
          <p:cNvSpPr>
            <a:spLocks noGrp="1"/>
          </p:cNvSpPr>
          <p:nvPr>
            <p:ph sz="quarter" idx="13"/>
          </p:nvPr>
        </p:nvSpPr>
        <p:spPr>
          <a:xfrm>
            <a:off x="457200" y="1556326"/>
            <a:ext cx="8229600" cy="1438334"/>
          </a:xfrm>
        </p:spPr>
        <p:txBody>
          <a:bodyPr/>
          <a:lstStyle/>
          <a:p>
            <a:pPr marL="432" indent="0">
              <a:buNone/>
            </a:pPr>
            <a:r>
              <a:rPr lang="en-US" sz="2200" b="1" dirty="0"/>
              <a:t>Figure 8-31: </a:t>
            </a:r>
            <a:r>
              <a:rPr lang="en-US" sz="2200" dirty="0"/>
              <a:t>At the United Nations, the United States presented aerial photographic evidence of the Soviet Union threatening the balance of power. (a) Soviet ships unloading and (b) staging missiles in Cuba, threatening the United States.</a:t>
            </a:r>
          </a:p>
        </p:txBody>
      </p:sp>
      <p:pic>
        <p:nvPicPr>
          <p:cNvPr id="22531" name="Picture 3" descr="An aerial photograph showing the Soviet build-up of missiles in Mariel naval port. Another photograph showing Soviet missile transporters, fuel trailers, and oxidizer trailers."/>
          <p:cNvPicPr>
            <a:picLocks noChangeAspect="1" noChangeArrowheads="1"/>
          </p:cNvPicPr>
          <p:nvPr/>
        </p:nvPicPr>
        <p:blipFill rotWithShape="1">
          <a:blip r:embed="rId2">
            <a:extLst>
              <a:ext uri="{28A0092B-C50C-407E-A947-70E740481C1C}">
                <a14:useLocalDpi xmlns:a14="http://schemas.microsoft.com/office/drawing/2010/main" val="0"/>
              </a:ext>
            </a:extLst>
          </a:blip>
          <a:srcRect b="6042"/>
          <a:stretch/>
        </p:blipFill>
        <p:spPr bwMode="auto">
          <a:xfrm>
            <a:off x="839581" y="3229513"/>
            <a:ext cx="7266943" cy="287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9789" y="6078277"/>
            <a:ext cx="402674" cy="307777"/>
          </a:xfrm>
          <a:prstGeom prst="rect">
            <a:avLst/>
          </a:prstGeom>
          <a:noFill/>
        </p:spPr>
        <p:txBody>
          <a:bodyPr wrap="none" rtlCol="0">
            <a:spAutoFit/>
          </a:bodyPr>
          <a:lstStyle/>
          <a:p>
            <a:r>
              <a:rPr lang="en-IN" b="1" dirty="0" smtClean="0"/>
              <a:t>(a)</a:t>
            </a:r>
            <a:endParaRPr lang="en-IN" b="1" dirty="0"/>
          </a:p>
        </p:txBody>
      </p:sp>
      <p:sp>
        <p:nvSpPr>
          <p:cNvPr id="6" name="TextBox 5"/>
          <p:cNvSpPr txBox="1"/>
          <p:nvPr/>
        </p:nvSpPr>
        <p:spPr>
          <a:xfrm>
            <a:off x="4370663" y="6078277"/>
            <a:ext cx="412292" cy="307777"/>
          </a:xfrm>
          <a:prstGeom prst="rect">
            <a:avLst/>
          </a:prstGeom>
          <a:noFill/>
        </p:spPr>
        <p:txBody>
          <a:bodyPr wrap="none" rtlCol="0">
            <a:spAutoFit/>
          </a:bodyPr>
          <a:lstStyle/>
          <a:p>
            <a:r>
              <a:rPr lang="en-IN" b="1" dirty="0" smtClean="0"/>
              <a:t>(b)</a:t>
            </a:r>
            <a:endParaRPr lang="en-IN" b="1" dirty="0"/>
          </a:p>
        </p:txBody>
      </p:sp>
    </p:spTree>
    <p:extLst>
      <p:ext uri="{BB962C8B-B14F-4D97-AF65-F5344CB8AC3E}">
        <p14:creationId xmlns:p14="http://schemas.microsoft.com/office/powerpoint/2010/main" val="28719855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990764" cy="1097279"/>
          </a:xfrm>
        </p:spPr>
        <p:txBody>
          <a:bodyPr/>
          <a:lstStyle/>
          <a:p>
            <a:r>
              <a:rPr lang="en-IN" sz="3400" dirty="0"/>
              <a:t>8.3.1 Global Cooperation </a:t>
            </a:r>
            <a:r>
              <a:rPr lang="en-IN" sz="3400" dirty="0" smtClean="0"/>
              <a:t>and </a:t>
            </a:r>
            <a:r>
              <a:rPr lang="en-IN" sz="3400" dirty="0"/>
              <a:t>Competition </a:t>
            </a:r>
            <a:r>
              <a:rPr lang="en-IN" sz="2000" b="0" dirty="0"/>
              <a:t>(3 of 4)</a:t>
            </a:r>
          </a:p>
        </p:txBody>
      </p:sp>
      <p:sp>
        <p:nvSpPr>
          <p:cNvPr id="3" name="Content Placeholder 2"/>
          <p:cNvSpPr>
            <a:spLocks noGrp="1"/>
          </p:cNvSpPr>
          <p:nvPr>
            <p:ph sz="quarter" idx="13"/>
          </p:nvPr>
        </p:nvSpPr>
        <p:spPr>
          <a:xfrm>
            <a:off x="457200" y="1556326"/>
            <a:ext cx="8229600" cy="763964"/>
          </a:xfrm>
        </p:spPr>
        <p:txBody>
          <a:bodyPr/>
          <a:lstStyle/>
          <a:p>
            <a:pPr marL="432" indent="0">
              <a:buNone/>
            </a:pPr>
            <a:r>
              <a:rPr lang="en-US" sz="2200" b="1" dirty="0"/>
              <a:t>Figure 8.32: </a:t>
            </a:r>
            <a:r>
              <a:rPr lang="en-US" sz="2200" dirty="0"/>
              <a:t>U.N. membership has increased from its original 51 to 193.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791" y="2584671"/>
            <a:ext cx="6176457" cy="3151389"/>
          </a:xfrm>
          <a:prstGeom prst="rect">
            <a:avLst/>
          </a:prstGeom>
        </p:spPr>
      </p:pic>
      <p:sp>
        <p:nvSpPr>
          <p:cNvPr id="28" name="Rectangle 24"/>
          <p:cNvSpPr>
            <a:spLocks noChangeArrowheads="1"/>
          </p:cNvSpPr>
          <p:nvPr/>
        </p:nvSpPr>
        <p:spPr bwMode="auto">
          <a:xfrm>
            <a:off x="1717676" y="577373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1945</a:t>
            </a:r>
            <a:endParaRPr kumimoji="0" lang="en-US" altLang="en-US" sz="1600" b="1" i="0" u="none" strike="noStrike" cap="none" normalizeH="0" baseline="0" smtClean="0">
              <a:ln>
                <a:noFill/>
              </a:ln>
              <a:solidFill>
                <a:schemeClr val="tx1"/>
              </a:solidFill>
              <a:effectLst/>
              <a:latin typeface="+mj-lt"/>
            </a:endParaRPr>
          </a:p>
        </p:txBody>
      </p:sp>
      <p:sp>
        <p:nvSpPr>
          <p:cNvPr id="29" name="Rectangle 25"/>
          <p:cNvSpPr>
            <a:spLocks noChangeArrowheads="1"/>
          </p:cNvSpPr>
          <p:nvPr/>
        </p:nvSpPr>
        <p:spPr bwMode="auto">
          <a:xfrm>
            <a:off x="2432051" y="577373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1955</a:t>
            </a:r>
            <a:endParaRPr kumimoji="0" lang="en-US" altLang="en-US" sz="1600" b="1" i="0" u="none" strike="noStrike" cap="none" normalizeH="0" baseline="0" smtClean="0">
              <a:ln>
                <a:noFill/>
              </a:ln>
              <a:solidFill>
                <a:schemeClr val="tx1"/>
              </a:solidFill>
              <a:effectLst/>
              <a:latin typeface="+mj-lt"/>
            </a:endParaRPr>
          </a:p>
        </p:txBody>
      </p:sp>
      <p:sp>
        <p:nvSpPr>
          <p:cNvPr id="30" name="Rectangle 26"/>
          <p:cNvSpPr>
            <a:spLocks noChangeArrowheads="1"/>
          </p:cNvSpPr>
          <p:nvPr/>
        </p:nvSpPr>
        <p:spPr bwMode="auto">
          <a:xfrm>
            <a:off x="3186113" y="577373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1965</a:t>
            </a:r>
            <a:endParaRPr kumimoji="0" lang="en-US" altLang="en-US" sz="1600" b="1" i="0" u="none" strike="noStrike" cap="none" normalizeH="0" baseline="0" smtClean="0">
              <a:ln>
                <a:noFill/>
              </a:ln>
              <a:solidFill>
                <a:schemeClr val="tx1"/>
              </a:solidFill>
              <a:effectLst/>
              <a:latin typeface="+mj-lt"/>
            </a:endParaRPr>
          </a:p>
        </p:txBody>
      </p:sp>
      <p:sp>
        <p:nvSpPr>
          <p:cNvPr id="31" name="Rectangle 27"/>
          <p:cNvSpPr>
            <a:spLocks noChangeArrowheads="1"/>
          </p:cNvSpPr>
          <p:nvPr/>
        </p:nvSpPr>
        <p:spPr bwMode="auto">
          <a:xfrm>
            <a:off x="3927476" y="577373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1975</a:t>
            </a:r>
            <a:endParaRPr kumimoji="0" lang="en-US" altLang="en-US" sz="1600" b="1" i="0" u="none" strike="noStrike" cap="none" normalizeH="0" baseline="0" smtClean="0">
              <a:ln>
                <a:noFill/>
              </a:ln>
              <a:solidFill>
                <a:schemeClr val="tx1"/>
              </a:solidFill>
              <a:effectLst/>
              <a:latin typeface="+mj-lt"/>
            </a:endParaRPr>
          </a:p>
        </p:txBody>
      </p:sp>
      <p:sp>
        <p:nvSpPr>
          <p:cNvPr id="32" name="Rectangle 28"/>
          <p:cNvSpPr>
            <a:spLocks noChangeArrowheads="1"/>
          </p:cNvSpPr>
          <p:nvPr/>
        </p:nvSpPr>
        <p:spPr bwMode="auto">
          <a:xfrm>
            <a:off x="4648201" y="577373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1985</a:t>
            </a:r>
            <a:endParaRPr kumimoji="0" lang="en-US" altLang="en-US" sz="1600" b="1" i="0" u="none" strike="noStrike" cap="none" normalizeH="0" baseline="0" smtClean="0">
              <a:ln>
                <a:noFill/>
              </a:ln>
              <a:solidFill>
                <a:schemeClr val="tx1"/>
              </a:solidFill>
              <a:effectLst/>
              <a:latin typeface="+mj-lt"/>
            </a:endParaRPr>
          </a:p>
        </p:txBody>
      </p:sp>
      <p:sp>
        <p:nvSpPr>
          <p:cNvPr id="33" name="Rectangle 29"/>
          <p:cNvSpPr>
            <a:spLocks noChangeArrowheads="1"/>
          </p:cNvSpPr>
          <p:nvPr/>
        </p:nvSpPr>
        <p:spPr bwMode="auto">
          <a:xfrm>
            <a:off x="5403851" y="577373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1995</a:t>
            </a:r>
            <a:endParaRPr kumimoji="0" lang="en-US" altLang="en-US" sz="1600" b="1" i="0" u="none" strike="noStrike" cap="none" normalizeH="0" baseline="0" smtClean="0">
              <a:ln>
                <a:noFill/>
              </a:ln>
              <a:solidFill>
                <a:schemeClr val="tx1"/>
              </a:solidFill>
              <a:effectLst/>
              <a:latin typeface="+mj-lt"/>
            </a:endParaRPr>
          </a:p>
        </p:txBody>
      </p:sp>
      <p:sp>
        <p:nvSpPr>
          <p:cNvPr id="34" name="Rectangle 30"/>
          <p:cNvSpPr>
            <a:spLocks noChangeArrowheads="1"/>
          </p:cNvSpPr>
          <p:nvPr/>
        </p:nvSpPr>
        <p:spPr bwMode="auto">
          <a:xfrm>
            <a:off x="6145213" y="577373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2005</a:t>
            </a:r>
            <a:endParaRPr kumimoji="0" lang="en-US" altLang="en-US" sz="1600" b="1" i="0" u="none" strike="noStrike" cap="none" normalizeH="0" baseline="0" smtClean="0">
              <a:ln>
                <a:noFill/>
              </a:ln>
              <a:solidFill>
                <a:schemeClr val="tx1"/>
              </a:solidFill>
              <a:effectLst/>
              <a:latin typeface="+mj-lt"/>
            </a:endParaRPr>
          </a:p>
        </p:txBody>
      </p:sp>
      <p:sp>
        <p:nvSpPr>
          <p:cNvPr id="35" name="Rectangle 31"/>
          <p:cNvSpPr>
            <a:spLocks noChangeArrowheads="1"/>
          </p:cNvSpPr>
          <p:nvPr/>
        </p:nvSpPr>
        <p:spPr bwMode="auto">
          <a:xfrm>
            <a:off x="6851651" y="577373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2015</a:t>
            </a:r>
            <a:endParaRPr kumimoji="0" lang="en-US" altLang="en-US" sz="1600" b="1" i="0" u="none" strike="noStrike" cap="none" normalizeH="0" baseline="0" smtClean="0">
              <a:ln>
                <a:noFill/>
              </a:ln>
              <a:solidFill>
                <a:schemeClr val="tx1"/>
              </a:solidFill>
              <a:effectLst/>
              <a:latin typeface="+mj-lt"/>
            </a:endParaRPr>
          </a:p>
        </p:txBody>
      </p:sp>
      <p:sp>
        <p:nvSpPr>
          <p:cNvPr id="36" name="Rectangle 32"/>
          <p:cNvSpPr>
            <a:spLocks noChangeArrowheads="1"/>
          </p:cNvSpPr>
          <p:nvPr/>
        </p:nvSpPr>
        <p:spPr bwMode="auto">
          <a:xfrm>
            <a:off x="7591426" y="5773738"/>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2020</a:t>
            </a:r>
            <a:endParaRPr kumimoji="0" lang="en-US" altLang="en-US" sz="1600" b="1" i="0" u="none" strike="noStrike" cap="none" normalizeH="0" baseline="0" smtClean="0">
              <a:ln>
                <a:noFill/>
              </a:ln>
              <a:solidFill>
                <a:schemeClr val="tx1"/>
              </a:solidFill>
              <a:effectLst/>
              <a:latin typeface="+mj-lt"/>
            </a:endParaRPr>
          </a:p>
        </p:txBody>
      </p:sp>
      <p:sp>
        <p:nvSpPr>
          <p:cNvPr id="37" name="Rectangle 33"/>
          <p:cNvSpPr>
            <a:spLocks noChangeArrowheads="1"/>
          </p:cNvSpPr>
          <p:nvPr/>
        </p:nvSpPr>
        <p:spPr bwMode="auto">
          <a:xfrm>
            <a:off x="1204913" y="2463800"/>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200</a:t>
            </a:r>
            <a:endParaRPr kumimoji="0" lang="en-US" altLang="en-US" sz="1600" b="1" i="0" u="none" strike="noStrike" cap="none" normalizeH="0" baseline="0" smtClean="0">
              <a:ln>
                <a:noFill/>
              </a:ln>
              <a:solidFill>
                <a:schemeClr val="tx1"/>
              </a:solidFill>
              <a:effectLst/>
              <a:latin typeface="+mj-lt"/>
            </a:endParaRPr>
          </a:p>
        </p:txBody>
      </p:sp>
      <p:sp>
        <p:nvSpPr>
          <p:cNvPr id="38" name="Rectangle 34"/>
          <p:cNvSpPr>
            <a:spLocks noChangeArrowheads="1"/>
          </p:cNvSpPr>
          <p:nvPr/>
        </p:nvSpPr>
        <p:spPr bwMode="auto">
          <a:xfrm>
            <a:off x="1204913" y="3232150"/>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150</a:t>
            </a:r>
            <a:endParaRPr kumimoji="0" lang="en-US" altLang="en-US" sz="1600" b="1" i="0" u="none" strike="noStrike" cap="none" normalizeH="0" baseline="0" smtClean="0">
              <a:ln>
                <a:noFill/>
              </a:ln>
              <a:solidFill>
                <a:schemeClr val="tx1"/>
              </a:solidFill>
              <a:effectLst/>
              <a:latin typeface="+mj-lt"/>
            </a:endParaRPr>
          </a:p>
        </p:txBody>
      </p:sp>
      <p:sp>
        <p:nvSpPr>
          <p:cNvPr id="39" name="Rectangle 35"/>
          <p:cNvSpPr>
            <a:spLocks noChangeArrowheads="1"/>
          </p:cNvSpPr>
          <p:nvPr/>
        </p:nvSpPr>
        <p:spPr bwMode="auto">
          <a:xfrm>
            <a:off x="1204913" y="4000500"/>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100</a:t>
            </a:r>
            <a:endParaRPr kumimoji="0" lang="en-US" altLang="en-US" sz="1600" b="1" i="0" u="none" strike="noStrike" cap="none" normalizeH="0" baseline="0" smtClean="0">
              <a:ln>
                <a:noFill/>
              </a:ln>
              <a:solidFill>
                <a:schemeClr val="tx1"/>
              </a:solidFill>
              <a:effectLst/>
              <a:latin typeface="+mj-lt"/>
            </a:endParaRPr>
          </a:p>
        </p:txBody>
      </p:sp>
      <p:sp>
        <p:nvSpPr>
          <p:cNvPr id="40" name="Rectangle 36"/>
          <p:cNvSpPr>
            <a:spLocks noChangeArrowheads="1"/>
          </p:cNvSpPr>
          <p:nvPr/>
        </p:nvSpPr>
        <p:spPr bwMode="auto">
          <a:xfrm>
            <a:off x="1316038" y="4776788"/>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50</a:t>
            </a:r>
            <a:endParaRPr kumimoji="0" lang="en-US" altLang="en-US" sz="1600" b="1" i="0" u="none" strike="noStrike" cap="none" normalizeH="0" baseline="0" smtClean="0">
              <a:ln>
                <a:noFill/>
              </a:ln>
              <a:solidFill>
                <a:schemeClr val="tx1"/>
              </a:solidFill>
              <a:effectLst/>
              <a:latin typeface="+mj-lt"/>
            </a:endParaRPr>
          </a:p>
        </p:txBody>
      </p:sp>
      <p:sp>
        <p:nvSpPr>
          <p:cNvPr id="41" name="Rectangle 37"/>
          <p:cNvSpPr>
            <a:spLocks noChangeArrowheads="1"/>
          </p:cNvSpPr>
          <p:nvPr/>
        </p:nvSpPr>
        <p:spPr bwMode="auto">
          <a:xfrm>
            <a:off x="1420813" y="5545138"/>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42" name="Rectangle 38"/>
          <p:cNvSpPr>
            <a:spLocks noChangeArrowheads="1"/>
          </p:cNvSpPr>
          <p:nvPr/>
        </p:nvSpPr>
        <p:spPr bwMode="auto">
          <a:xfrm rot="16200000">
            <a:off x="-625989" y="3982537"/>
            <a:ext cx="32685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latin typeface="Arial Black" panose="020B0A04020102020204" pitchFamily="34" charset="0"/>
              </a:rPr>
              <a:t>Number of member countries</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43" name="Rectangle 39"/>
          <p:cNvSpPr>
            <a:spLocks noChangeArrowheads="1"/>
          </p:cNvSpPr>
          <p:nvPr/>
        </p:nvSpPr>
        <p:spPr bwMode="auto">
          <a:xfrm>
            <a:off x="4359276" y="6038850"/>
            <a:ext cx="5241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latin typeface="Arial Black" panose="020B0A04020102020204" pitchFamily="34" charset="0"/>
              </a:rPr>
              <a:t>Year</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95024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127242" cy="1097279"/>
          </a:xfrm>
        </p:spPr>
        <p:txBody>
          <a:bodyPr/>
          <a:lstStyle/>
          <a:p>
            <a:r>
              <a:rPr lang="en-IN" sz="3400" dirty="0"/>
              <a:t>8.3.1 Global Cooperation </a:t>
            </a:r>
            <a:r>
              <a:rPr lang="en-IN" sz="3400" dirty="0" smtClean="0"/>
              <a:t>and </a:t>
            </a:r>
            <a:r>
              <a:rPr lang="en-IN" sz="3400" dirty="0"/>
              <a:t>Competition </a:t>
            </a:r>
            <a:r>
              <a:rPr lang="en-IN" sz="2000" b="0" dirty="0"/>
              <a:t>(4 of 4)</a:t>
            </a:r>
          </a:p>
        </p:txBody>
      </p:sp>
      <p:sp>
        <p:nvSpPr>
          <p:cNvPr id="3" name="Content Placeholder 2"/>
          <p:cNvSpPr>
            <a:spLocks noGrp="1"/>
          </p:cNvSpPr>
          <p:nvPr>
            <p:ph sz="quarter" idx="13"/>
          </p:nvPr>
        </p:nvSpPr>
        <p:spPr>
          <a:xfrm>
            <a:off x="457200" y="1556327"/>
            <a:ext cx="8229600" cy="649664"/>
          </a:xfrm>
        </p:spPr>
        <p:txBody>
          <a:bodyPr/>
          <a:lstStyle/>
          <a:p>
            <a:pPr marL="432" indent="0">
              <a:buNone/>
            </a:pPr>
            <a:r>
              <a:rPr lang="en-US" sz="2000" b="1" dirty="0"/>
              <a:t>Figure 8-33: </a:t>
            </a:r>
            <a:r>
              <a:rPr lang="en-US" sz="2000" dirty="0"/>
              <a:t>The United Nations regularly engages in peacekeeping missions in crisis zones, such as seen here in South Sudan.</a:t>
            </a:r>
          </a:p>
        </p:txBody>
      </p:sp>
      <p:pic>
        <p:nvPicPr>
          <p:cNvPr id="24579" name="Picture 3" descr="United Nations peacekeepers from China holding rifles on patrol in South Sud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547" y="2362395"/>
            <a:ext cx="3800907" cy="400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0526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8.3.2 Governing States </a:t>
            </a:r>
            <a:r>
              <a:rPr lang="en-IN" sz="2000" b="0" dirty="0"/>
              <a:t>(1 of 6)</a:t>
            </a:r>
          </a:p>
        </p:txBody>
      </p:sp>
      <p:sp>
        <p:nvSpPr>
          <p:cNvPr id="3" name="Content Placeholder 2"/>
          <p:cNvSpPr>
            <a:spLocks noGrp="1"/>
          </p:cNvSpPr>
          <p:nvPr>
            <p:ph sz="quarter" idx="13"/>
          </p:nvPr>
        </p:nvSpPr>
        <p:spPr>
          <a:xfrm>
            <a:off x="457200" y="1556326"/>
            <a:ext cx="8126730" cy="4434275"/>
          </a:xfrm>
        </p:spPr>
        <p:txBody>
          <a:bodyPr/>
          <a:lstStyle/>
          <a:p>
            <a:r>
              <a:rPr lang="en-US" dirty="0"/>
              <a:t>A state has two levels of government: a national government and local governments</a:t>
            </a:r>
          </a:p>
          <a:p>
            <a:r>
              <a:rPr lang="en-US" dirty="0"/>
              <a:t>A </a:t>
            </a:r>
            <a:r>
              <a:rPr lang="en-US" b="1" dirty="0"/>
              <a:t>democracy</a:t>
            </a:r>
            <a:r>
              <a:rPr lang="en-US" dirty="0"/>
              <a:t> is a country where citizens elect leaders and can run for office</a:t>
            </a:r>
          </a:p>
          <a:p>
            <a:r>
              <a:rPr lang="en-US" dirty="0"/>
              <a:t>An </a:t>
            </a:r>
            <a:r>
              <a:rPr lang="en-US" b="1" dirty="0"/>
              <a:t>autocracy</a:t>
            </a:r>
            <a:r>
              <a:rPr lang="en-US" dirty="0"/>
              <a:t> is a country that is run according to the interests of the ruler rather than the people</a:t>
            </a:r>
          </a:p>
          <a:p>
            <a:r>
              <a:rPr lang="en-US" dirty="0"/>
              <a:t>An </a:t>
            </a:r>
            <a:r>
              <a:rPr lang="en-US" b="1" dirty="0"/>
              <a:t>anocracy</a:t>
            </a:r>
            <a:r>
              <a:rPr lang="en-US" dirty="0"/>
              <a:t> is a country that is not fully democratic or fully autocratic, but rather displays a mix of the two types</a:t>
            </a:r>
          </a:p>
        </p:txBody>
      </p:sp>
    </p:spTree>
    <p:extLst>
      <p:ext uri="{BB962C8B-B14F-4D97-AF65-F5344CB8AC3E}">
        <p14:creationId xmlns:p14="http://schemas.microsoft.com/office/powerpoint/2010/main" val="481604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8.3.2 Governing States </a:t>
            </a:r>
            <a:r>
              <a:rPr lang="en-IN" sz="2000" b="0" dirty="0"/>
              <a:t>(2 of 6)</a:t>
            </a:r>
          </a:p>
        </p:txBody>
      </p:sp>
      <p:sp>
        <p:nvSpPr>
          <p:cNvPr id="3" name="Content Placeholder 2"/>
          <p:cNvSpPr>
            <a:spLocks noGrp="1"/>
          </p:cNvSpPr>
          <p:nvPr>
            <p:ph sz="quarter" idx="13"/>
          </p:nvPr>
        </p:nvSpPr>
        <p:spPr/>
        <p:txBody>
          <a:bodyPr/>
          <a:lstStyle/>
          <a:p>
            <a:r>
              <a:rPr lang="en-US" dirty="0"/>
              <a:t>The internal governments of states are organized according to one of two approaches:</a:t>
            </a:r>
          </a:p>
          <a:p>
            <a:r>
              <a:rPr lang="en-US" dirty="0"/>
              <a:t>In a </a:t>
            </a:r>
            <a:r>
              <a:rPr lang="en-US" b="1" dirty="0"/>
              <a:t>unitary</a:t>
            </a:r>
            <a:r>
              <a:rPr lang="en-US" dirty="0"/>
              <a:t> </a:t>
            </a:r>
            <a:r>
              <a:rPr lang="en-US" b="1" dirty="0"/>
              <a:t>state</a:t>
            </a:r>
            <a:r>
              <a:rPr lang="en-US" dirty="0"/>
              <a:t>, most power is placed in the hands of central government officials. Most European states are unitary states</a:t>
            </a:r>
          </a:p>
          <a:p>
            <a:r>
              <a:rPr lang="en-US" dirty="0"/>
              <a:t>In a </a:t>
            </a:r>
            <a:r>
              <a:rPr lang="en-US" b="1" dirty="0"/>
              <a:t>federal</a:t>
            </a:r>
            <a:r>
              <a:rPr lang="en-US" dirty="0"/>
              <a:t> </a:t>
            </a:r>
            <a:r>
              <a:rPr lang="en-US" b="1" dirty="0"/>
              <a:t>state</a:t>
            </a:r>
            <a:r>
              <a:rPr lang="en-US" dirty="0"/>
              <a:t>, strong power is allocated to units of local government. Most of the world’s largest states (e.g., Canada, Russia, and the United States) are federal states</a:t>
            </a:r>
          </a:p>
        </p:txBody>
      </p:sp>
    </p:spTree>
    <p:extLst>
      <p:ext uri="{BB962C8B-B14F-4D97-AF65-F5344CB8AC3E}">
        <p14:creationId xmlns:p14="http://schemas.microsoft.com/office/powerpoint/2010/main" val="1518874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8.1.1 Politics </a:t>
            </a:r>
            <a:r>
              <a:rPr lang="en-IN" dirty="0" smtClean="0"/>
              <a:t>and </a:t>
            </a:r>
            <a:r>
              <a:rPr lang="en-IN" dirty="0"/>
              <a:t>Geography </a:t>
            </a:r>
            <a:r>
              <a:rPr lang="en-IN" sz="2000" b="0" dirty="0"/>
              <a:t>(1 of 3)</a:t>
            </a:r>
          </a:p>
        </p:txBody>
      </p:sp>
      <p:sp>
        <p:nvSpPr>
          <p:cNvPr id="3" name="Content Placeholder 2"/>
          <p:cNvSpPr>
            <a:spLocks noGrp="1"/>
          </p:cNvSpPr>
          <p:nvPr>
            <p:ph sz="quarter" idx="13"/>
          </p:nvPr>
        </p:nvSpPr>
        <p:spPr/>
        <p:txBody>
          <a:bodyPr/>
          <a:lstStyle/>
          <a:p>
            <a:r>
              <a:rPr lang="en-US" dirty="0"/>
              <a:t>A </a:t>
            </a:r>
            <a:r>
              <a:rPr lang="en-US" b="1" dirty="0"/>
              <a:t>state</a:t>
            </a:r>
            <a:r>
              <a:rPr lang="en-US" dirty="0"/>
              <a:t> is an area organized into a political unit and ruled by an established government that has control over its internal and foreign affairs. It occupies a defined territory on Earth’s surface and contains a permanent population</a:t>
            </a:r>
          </a:p>
          <a:p>
            <a:r>
              <a:rPr lang="en-US" b="1" dirty="0"/>
              <a:t>Country</a:t>
            </a:r>
            <a:r>
              <a:rPr lang="en-US" dirty="0"/>
              <a:t> is a synonym for state</a:t>
            </a:r>
          </a:p>
          <a:p>
            <a:r>
              <a:rPr lang="en-US" dirty="0"/>
              <a:t>A </a:t>
            </a:r>
            <a:r>
              <a:rPr lang="en-US" b="1" dirty="0"/>
              <a:t>microstate</a:t>
            </a:r>
            <a:r>
              <a:rPr lang="en-US" dirty="0"/>
              <a:t> is a state with a very small land area. Monaco (0.8 square miles) and the Vatican (0.17 square miles) are prime examples of microstates</a:t>
            </a:r>
          </a:p>
        </p:txBody>
      </p:sp>
    </p:spTree>
    <p:extLst>
      <p:ext uri="{BB962C8B-B14F-4D97-AF65-F5344CB8AC3E}">
        <p14:creationId xmlns:p14="http://schemas.microsoft.com/office/powerpoint/2010/main" val="38761689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8.3.2 Governing States </a:t>
            </a:r>
            <a:r>
              <a:rPr lang="en-IN" sz="2000" b="0" dirty="0"/>
              <a:t>(3 of 6)</a:t>
            </a:r>
          </a:p>
        </p:txBody>
      </p:sp>
      <p:sp>
        <p:nvSpPr>
          <p:cNvPr id="3" name="Content Placeholder 2"/>
          <p:cNvSpPr>
            <a:spLocks noGrp="1"/>
          </p:cNvSpPr>
          <p:nvPr>
            <p:ph sz="quarter" idx="13"/>
          </p:nvPr>
        </p:nvSpPr>
        <p:spPr>
          <a:xfrm>
            <a:off x="457200" y="1556326"/>
            <a:ext cx="8229600" cy="695384"/>
          </a:xfrm>
        </p:spPr>
        <p:txBody>
          <a:bodyPr/>
          <a:lstStyle/>
          <a:p>
            <a:pPr marL="432" indent="0">
              <a:buNone/>
            </a:pPr>
            <a:r>
              <a:rPr lang="en-US" sz="2200" b="1" dirty="0"/>
              <a:t>Figure 8-35: </a:t>
            </a:r>
            <a:r>
              <a:rPr lang="en-US" sz="2200" dirty="0"/>
              <a:t>Governments have become more democratic and less autocratic, especially since the 1980s.</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306" y="2369289"/>
            <a:ext cx="5358792" cy="4001389"/>
          </a:xfrm>
          <a:prstGeom prst="rect">
            <a:avLst/>
          </a:prstGeom>
        </p:spPr>
      </p:pic>
      <p:sp>
        <p:nvSpPr>
          <p:cNvPr id="9" name="Rectangle 5"/>
          <p:cNvSpPr>
            <a:spLocks noChangeArrowheads="1"/>
          </p:cNvSpPr>
          <p:nvPr/>
        </p:nvSpPr>
        <p:spPr bwMode="auto">
          <a:xfrm>
            <a:off x="2231940" y="5228047"/>
            <a:ext cx="433081"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1950</a:t>
            </a:r>
            <a:endParaRPr kumimoji="0" lang="en-US" altLang="en-US" sz="1800" b="1" i="0" u="none" strike="noStrike" cap="none" normalizeH="0" baseline="0" smtClean="0">
              <a:ln>
                <a:noFill/>
              </a:ln>
              <a:solidFill>
                <a:schemeClr val="tx1"/>
              </a:solidFill>
              <a:effectLst/>
              <a:latin typeface="+mj-lt"/>
            </a:endParaRPr>
          </a:p>
        </p:txBody>
      </p:sp>
      <p:sp>
        <p:nvSpPr>
          <p:cNvPr id="10" name="Rectangle 6"/>
          <p:cNvSpPr>
            <a:spLocks noChangeArrowheads="1"/>
          </p:cNvSpPr>
          <p:nvPr/>
        </p:nvSpPr>
        <p:spPr bwMode="auto">
          <a:xfrm>
            <a:off x="2958289" y="5228047"/>
            <a:ext cx="433081"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1960</a:t>
            </a:r>
            <a:endParaRPr kumimoji="0" lang="en-US" altLang="en-US" sz="1800" b="1" i="0" u="none" strike="noStrike" cap="none" normalizeH="0" baseline="0" smtClean="0">
              <a:ln>
                <a:noFill/>
              </a:ln>
              <a:solidFill>
                <a:schemeClr val="tx1"/>
              </a:solidFill>
              <a:effectLst/>
              <a:latin typeface="+mj-lt"/>
            </a:endParaRPr>
          </a:p>
        </p:txBody>
      </p:sp>
      <p:sp>
        <p:nvSpPr>
          <p:cNvPr id="11" name="Rectangle 7"/>
          <p:cNvSpPr>
            <a:spLocks noChangeArrowheads="1"/>
          </p:cNvSpPr>
          <p:nvPr/>
        </p:nvSpPr>
        <p:spPr bwMode="auto">
          <a:xfrm>
            <a:off x="3670804" y="5228047"/>
            <a:ext cx="433081"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1970</a:t>
            </a:r>
            <a:endParaRPr kumimoji="0" lang="en-US" altLang="en-US" sz="1800" b="1" i="0" u="none" strike="noStrike" cap="none" normalizeH="0" baseline="0" smtClean="0">
              <a:ln>
                <a:noFill/>
              </a:ln>
              <a:solidFill>
                <a:schemeClr val="tx1"/>
              </a:solidFill>
              <a:effectLst/>
              <a:latin typeface="+mj-lt"/>
            </a:endParaRPr>
          </a:p>
        </p:txBody>
      </p:sp>
      <p:sp>
        <p:nvSpPr>
          <p:cNvPr id="12" name="Rectangle 8"/>
          <p:cNvSpPr>
            <a:spLocks noChangeArrowheads="1"/>
          </p:cNvSpPr>
          <p:nvPr/>
        </p:nvSpPr>
        <p:spPr bwMode="auto">
          <a:xfrm>
            <a:off x="4397153" y="5228047"/>
            <a:ext cx="433081"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1980</a:t>
            </a:r>
            <a:endParaRPr kumimoji="0" lang="en-US" altLang="en-US" sz="1800" b="1" i="0" u="none" strike="noStrike" cap="none" normalizeH="0" baseline="0" smtClean="0">
              <a:ln>
                <a:noFill/>
              </a:ln>
              <a:solidFill>
                <a:schemeClr val="tx1"/>
              </a:solidFill>
              <a:effectLst/>
              <a:latin typeface="+mj-lt"/>
            </a:endParaRPr>
          </a:p>
        </p:txBody>
      </p:sp>
      <p:sp>
        <p:nvSpPr>
          <p:cNvPr id="13" name="Rectangle 9"/>
          <p:cNvSpPr>
            <a:spLocks noChangeArrowheads="1"/>
          </p:cNvSpPr>
          <p:nvPr/>
        </p:nvSpPr>
        <p:spPr bwMode="auto">
          <a:xfrm>
            <a:off x="5104480" y="5228047"/>
            <a:ext cx="433081"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1990</a:t>
            </a:r>
            <a:endParaRPr kumimoji="0" lang="en-US" altLang="en-US" sz="1800" b="1" i="0" u="none" strike="noStrike" cap="none" normalizeH="0" baseline="0" smtClean="0">
              <a:ln>
                <a:noFill/>
              </a:ln>
              <a:solidFill>
                <a:schemeClr val="tx1"/>
              </a:solidFill>
              <a:effectLst/>
              <a:latin typeface="+mj-lt"/>
            </a:endParaRPr>
          </a:p>
        </p:txBody>
      </p:sp>
      <p:sp>
        <p:nvSpPr>
          <p:cNvPr id="14" name="Rectangle 10"/>
          <p:cNvSpPr>
            <a:spLocks noChangeArrowheads="1"/>
          </p:cNvSpPr>
          <p:nvPr/>
        </p:nvSpPr>
        <p:spPr bwMode="auto">
          <a:xfrm>
            <a:off x="5848123" y="5228047"/>
            <a:ext cx="433081"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2000</a:t>
            </a:r>
            <a:endParaRPr kumimoji="0" lang="en-US" altLang="en-US" sz="1800" b="1" i="0" u="none" strike="noStrike" cap="none" normalizeH="0" baseline="0" smtClean="0">
              <a:ln>
                <a:noFill/>
              </a:ln>
              <a:solidFill>
                <a:schemeClr val="tx1"/>
              </a:solidFill>
              <a:effectLst/>
              <a:latin typeface="+mj-lt"/>
            </a:endParaRPr>
          </a:p>
        </p:txBody>
      </p:sp>
      <p:sp>
        <p:nvSpPr>
          <p:cNvPr id="15" name="Rectangle 11"/>
          <p:cNvSpPr>
            <a:spLocks noChangeArrowheads="1"/>
          </p:cNvSpPr>
          <p:nvPr/>
        </p:nvSpPr>
        <p:spPr bwMode="auto">
          <a:xfrm>
            <a:off x="6548531" y="5228047"/>
            <a:ext cx="433081"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2010</a:t>
            </a:r>
            <a:endParaRPr kumimoji="0" lang="en-US" altLang="en-US" sz="1800" b="1" i="0" u="none" strike="noStrike" cap="none" normalizeH="0" baseline="0" smtClean="0">
              <a:ln>
                <a:noFill/>
              </a:ln>
              <a:solidFill>
                <a:schemeClr val="tx1"/>
              </a:solidFill>
              <a:effectLst/>
              <a:latin typeface="+mj-lt"/>
            </a:endParaRPr>
          </a:p>
        </p:txBody>
      </p:sp>
      <p:sp>
        <p:nvSpPr>
          <p:cNvPr id="16" name="Rectangle 12"/>
          <p:cNvSpPr>
            <a:spLocks noChangeArrowheads="1"/>
          </p:cNvSpPr>
          <p:nvPr/>
        </p:nvSpPr>
        <p:spPr bwMode="auto">
          <a:xfrm>
            <a:off x="7293904" y="5228047"/>
            <a:ext cx="433081"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2020</a:t>
            </a:r>
            <a:endParaRPr kumimoji="0" lang="en-US" altLang="en-US" sz="1800" b="1" i="0" u="none" strike="noStrike" cap="none" normalizeH="0" baseline="0" smtClean="0">
              <a:ln>
                <a:noFill/>
              </a:ln>
              <a:solidFill>
                <a:schemeClr val="tx1"/>
              </a:solidFill>
              <a:effectLst/>
              <a:latin typeface="+mj-lt"/>
            </a:endParaRPr>
          </a:p>
        </p:txBody>
      </p:sp>
      <p:sp>
        <p:nvSpPr>
          <p:cNvPr id="17" name="Rectangle 13"/>
          <p:cNvSpPr>
            <a:spLocks noChangeArrowheads="1"/>
          </p:cNvSpPr>
          <p:nvPr/>
        </p:nvSpPr>
        <p:spPr bwMode="auto">
          <a:xfrm>
            <a:off x="1803048" y="2282871"/>
            <a:ext cx="324811"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100</a:t>
            </a:r>
            <a:endParaRPr kumimoji="0" lang="en-US" altLang="en-US" sz="1800" b="1" i="0" u="none" strike="noStrike" cap="none" normalizeH="0" baseline="0" smtClean="0">
              <a:ln>
                <a:noFill/>
              </a:ln>
              <a:solidFill>
                <a:schemeClr val="tx1"/>
              </a:solidFill>
              <a:effectLst/>
              <a:latin typeface="+mj-lt"/>
            </a:endParaRPr>
          </a:p>
        </p:txBody>
      </p:sp>
      <p:sp>
        <p:nvSpPr>
          <p:cNvPr id="18" name="Rectangle 14"/>
          <p:cNvSpPr>
            <a:spLocks noChangeArrowheads="1"/>
          </p:cNvSpPr>
          <p:nvPr/>
        </p:nvSpPr>
        <p:spPr bwMode="auto">
          <a:xfrm>
            <a:off x="1894707" y="2848387"/>
            <a:ext cx="216540"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80</a:t>
            </a:r>
            <a:endParaRPr kumimoji="0" lang="en-US" altLang="en-US" sz="1800" b="1" i="0" u="none" strike="noStrike" cap="none" normalizeH="0" baseline="0" smtClean="0">
              <a:ln>
                <a:noFill/>
              </a:ln>
              <a:solidFill>
                <a:schemeClr val="tx1"/>
              </a:solidFill>
              <a:effectLst/>
              <a:latin typeface="+mj-lt"/>
            </a:endParaRPr>
          </a:p>
        </p:txBody>
      </p:sp>
      <p:sp>
        <p:nvSpPr>
          <p:cNvPr id="19" name="Rectangle 15"/>
          <p:cNvSpPr>
            <a:spLocks noChangeArrowheads="1"/>
          </p:cNvSpPr>
          <p:nvPr/>
        </p:nvSpPr>
        <p:spPr bwMode="auto">
          <a:xfrm>
            <a:off x="1894707" y="3413901"/>
            <a:ext cx="216540"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60</a:t>
            </a:r>
            <a:endParaRPr kumimoji="0" lang="en-US" altLang="en-US" sz="1800" b="1" i="0" u="none" strike="noStrike" cap="none" normalizeH="0" baseline="0" smtClean="0">
              <a:ln>
                <a:noFill/>
              </a:ln>
              <a:solidFill>
                <a:schemeClr val="tx1"/>
              </a:solidFill>
              <a:effectLst/>
              <a:latin typeface="+mj-lt"/>
            </a:endParaRPr>
          </a:p>
        </p:txBody>
      </p:sp>
      <p:sp>
        <p:nvSpPr>
          <p:cNvPr id="20" name="Rectangle 16"/>
          <p:cNvSpPr>
            <a:spLocks noChangeArrowheads="1"/>
          </p:cNvSpPr>
          <p:nvPr/>
        </p:nvSpPr>
        <p:spPr bwMode="auto">
          <a:xfrm>
            <a:off x="1894707" y="3979417"/>
            <a:ext cx="216540"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40</a:t>
            </a:r>
            <a:endParaRPr kumimoji="0" lang="en-US" altLang="en-US" sz="1800" b="1" i="0" u="none" strike="noStrike" cap="none" normalizeH="0" baseline="0" smtClean="0">
              <a:ln>
                <a:noFill/>
              </a:ln>
              <a:solidFill>
                <a:schemeClr val="tx1"/>
              </a:solidFill>
              <a:effectLst/>
              <a:latin typeface="+mj-lt"/>
            </a:endParaRPr>
          </a:p>
        </p:txBody>
      </p:sp>
      <p:sp>
        <p:nvSpPr>
          <p:cNvPr id="21" name="Rectangle 17"/>
          <p:cNvSpPr>
            <a:spLocks noChangeArrowheads="1"/>
          </p:cNvSpPr>
          <p:nvPr/>
        </p:nvSpPr>
        <p:spPr bwMode="auto">
          <a:xfrm>
            <a:off x="1894707" y="4544932"/>
            <a:ext cx="216540"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20</a:t>
            </a:r>
            <a:endParaRPr kumimoji="0" lang="en-US" altLang="en-US" sz="1800" b="1" i="0" u="none" strike="noStrike" cap="none" normalizeH="0" baseline="0" smtClean="0">
              <a:ln>
                <a:noFill/>
              </a:ln>
              <a:solidFill>
                <a:schemeClr val="tx1"/>
              </a:solidFill>
              <a:effectLst/>
              <a:latin typeface="+mj-lt"/>
            </a:endParaRPr>
          </a:p>
        </p:txBody>
      </p:sp>
      <p:sp>
        <p:nvSpPr>
          <p:cNvPr id="22" name="Rectangle 18"/>
          <p:cNvSpPr>
            <a:spLocks noChangeArrowheads="1"/>
          </p:cNvSpPr>
          <p:nvPr/>
        </p:nvSpPr>
        <p:spPr bwMode="auto">
          <a:xfrm>
            <a:off x="1986365" y="5110447"/>
            <a:ext cx="108270"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3" name="Rectangle 19"/>
          <p:cNvSpPr>
            <a:spLocks noChangeArrowheads="1"/>
          </p:cNvSpPr>
          <p:nvPr/>
        </p:nvSpPr>
        <p:spPr bwMode="auto">
          <a:xfrm rot="16200000">
            <a:off x="478200" y="3470839"/>
            <a:ext cx="214000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b="1" dirty="0">
                <a:solidFill>
                  <a:srgbClr val="000000"/>
                </a:solidFill>
                <a:latin typeface="Arial Black" panose="020B0A04020102020204" pitchFamily="34" charset="0"/>
              </a:rPr>
              <a:t>Number of countries</a:t>
            </a:r>
          </a:p>
          <a:p>
            <a:pPr lvl="0" algn="ctr"/>
            <a:r>
              <a:rPr lang="en-US" altLang="en-US" b="1" dirty="0">
                <a:solidFill>
                  <a:srgbClr val="000000"/>
                </a:solidFill>
                <a:latin typeface="Arial Black" panose="020B0A04020102020204" pitchFamily="34" charset="0"/>
              </a:rPr>
              <a:t>(population &gt;500,000)</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25" name="Rectangle 21"/>
          <p:cNvSpPr>
            <a:spLocks noChangeArrowheads="1"/>
          </p:cNvSpPr>
          <p:nvPr/>
        </p:nvSpPr>
        <p:spPr bwMode="auto">
          <a:xfrm>
            <a:off x="4433471" y="5479851"/>
            <a:ext cx="501186"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Black" panose="020B0A04020102020204" pitchFamily="34" charset="0"/>
              </a:rPr>
              <a:t>Year</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26" name="Rectangle 22"/>
          <p:cNvSpPr>
            <a:spLocks noChangeArrowheads="1"/>
          </p:cNvSpPr>
          <p:nvPr/>
        </p:nvSpPr>
        <p:spPr bwMode="auto">
          <a:xfrm>
            <a:off x="6493190" y="5700174"/>
            <a:ext cx="1215419"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mj-lt"/>
              </a:rPr>
              <a:t>Democracies</a:t>
            </a:r>
            <a:endParaRPr kumimoji="0" lang="en-US" altLang="en-US" sz="1800" b="1" i="0" u="none" strike="noStrike" cap="none" normalizeH="0" baseline="0" dirty="0" smtClean="0">
              <a:ln>
                <a:noFill/>
              </a:ln>
              <a:solidFill>
                <a:schemeClr val="tx1"/>
              </a:solidFill>
              <a:effectLst/>
              <a:latin typeface="+mj-lt"/>
            </a:endParaRPr>
          </a:p>
        </p:txBody>
      </p:sp>
      <p:sp>
        <p:nvSpPr>
          <p:cNvPr id="27" name="Rectangle 23"/>
          <p:cNvSpPr>
            <a:spLocks noChangeArrowheads="1"/>
          </p:cNvSpPr>
          <p:nvPr/>
        </p:nvSpPr>
        <p:spPr bwMode="auto">
          <a:xfrm>
            <a:off x="6493190" y="5971691"/>
            <a:ext cx="1051268"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err="1" smtClean="0">
                <a:ln>
                  <a:noFill/>
                </a:ln>
                <a:solidFill>
                  <a:srgbClr val="000000"/>
                </a:solidFill>
                <a:effectLst/>
                <a:latin typeface="+mj-lt"/>
              </a:rPr>
              <a:t>Anocracies</a:t>
            </a:r>
            <a:endParaRPr kumimoji="0" lang="en-US" altLang="en-US" sz="1800" b="1" i="0" u="none" strike="noStrike" cap="none" normalizeH="0" baseline="0" dirty="0" smtClean="0">
              <a:ln>
                <a:noFill/>
              </a:ln>
              <a:solidFill>
                <a:schemeClr val="tx1"/>
              </a:solidFill>
              <a:effectLst/>
              <a:latin typeface="+mj-lt"/>
            </a:endParaRPr>
          </a:p>
        </p:txBody>
      </p:sp>
      <p:sp>
        <p:nvSpPr>
          <p:cNvPr id="28" name="Rectangle 24"/>
          <p:cNvSpPr>
            <a:spLocks noChangeArrowheads="1"/>
          </p:cNvSpPr>
          <p:nvPr/>
        </p:nvSpPr>
        <p:spPr bwMode="auto">
          <a:xfrm>
            <a:off x="6493190" y="6236289"/>
            <a:ext cx="1115881" cy="23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mj-lt"/>
              </a:rPr>
              <a:t>Autocracies</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1458176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8.3.2 Governing States </a:t>
            </a:r>
            <a:r>
              <a:rPr lang="en-IN" sz="2000" b="0" dirty="0"/>
              <a:t>(4 of 6)</a:t>
            </a:r>
          </a:p>
        </p:txBody>
      </p:sp>
      <p:sp>
        <p:nvSpPr>
          <p:cNvPr id="3" name="Content Placeholder 2"/>
          <p:cNvSpPr>
            <a:spLocks noGrp="1"/>
          </p:cNvSpPr>
          <p:nvPr>
            <p:ph sz="quarter" idx="13"/>
          </p:nvPr>
        </p:nvSpPr>
        <p:spPr>
          <a:xfrm>
            <a:off x="457200" y="1556326"/>
            <a:ext cx="8229600" cy="1026853"/>
          </a:xfrm>
        </p:spPr>
        <p:txBody>
          <a:bodyPr/>
          <a:lstStyle/>
          <a:p>
            <a:pPr marL="432" indent="0">
              <a:buNone/>
            </a:pPr>
            <a:r>
              <a:rPr lang="en-US" sz="2200" b="1" dirty="0"/>
              <a:t>Figure 8-34:</a:t>
            </a:r>
            <a:r>
              <a:rPr lang="en-US" sz="2200" dirty="0"/>
              <a:t> Governance regimes vary between full democracies and autocracies. A few countries are considered “failed states” because they effectively have no government.</a:t>
            </a:r>
            <a:endParaRPr lang="en-IN" sz="2200" dirty="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2686" y="2745109"/>
            <a:ext cx="6983389" cy="35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13"/>
          <p:cNvSpPr>
            <a:spLocks noChangeArrowheads="1"/>
          </p:cNvSpPr>
          <p:nvPr/>
        </p:nvSpPr>
        <p:spPr bwMode="auto">
          <a:xfrm>
            <a:off x="7538358" y="4794515"/>
            <a:ext cx="36676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20" normalizeH="0" dirty="0" smtClean="0">
                <a:ln>
                  <a:noFill/>
                </a:ln>
                <a:solidFill>
                  <a:srgbClr val="00AEEF"/>
                </a:solidFill>
                <a:effectLst/>
                <a:latin typeface="+mj-lt"/>
              </a:rPr>
              <a:t>EQUATOR</a:t>
            </a:r>
            <a:endParaRPr kumimoji="0" lang="en-US" altLang="en-US" sz="1600" b="1" i="0" u="none" strike="noStrike" cap="none" spc="-20" normalizeH="0" dirty="0" smtClean="0">
              <a:ln>
                <a:noFill/>
              </a:ln>
              <a:solidFill>
                <a:schemeClr val="tx1"/>
              </a:solidFill>
              <a:effectLst/>
              <a:latin typeface="+mj-lt"/>
            </a:endParaRPr>
          </a:p>
        </p:txBody>
      </p:sp>
      <p:sp>
        <p:nvSpPr>
          <p:cNvPr id="7" name="Rectangle 514"/>
          <p:cNvSpPr>
            <a:spLocks noChangeArrowheads="1"/>
          </p:cNvSpPr>
          <p:nvPr/>
        </p:nvSpPr>
        <p:spPr bwMode="auto">
          <a:xfrm>
            <a:off x="5672262" y="5468777"/>
            <a:ext cx="85696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20" normalizeH="0" dirty="0" smtClean="0">
                <a:ln>
                  <a:noFill/>
                </a:ln>
                <a:solidFill>
                  <a:srgbClr val="00AEEF"/>
                </a:solidFill>
                <a:effectLst>
                  <a:glow rad="63500">
                    <a:schemeClr val="bg1"/>
                  </a:glow>
                </a:effectLst>
                <a:latin typeface="+mj-lt"/>
              </a:rPr>
              <a:t>TROPIC OF CAPRICORN</a:t>
            </a:r>
            <a:endParaRPr kumimoji="0" lang="en-US" altLang="en-US" sz="1600" b="1" i="0" u="none" strike="noStrike" cap="none" spc="-20" normalizeH="0" dirty="0" smtClean="0">
              <a:ln>
                <a:noFill/>
              </a:ln>
              <a:solidFill>
                <a:schemeClr val="tx1"/>
              </a:solidFill>
              <a:effectLst>
                <a:glow rad="63500">
                  <a:schemeClr val="bg1"/>
                </a:glow>
              </a:effectLst>
              <a:latin typeface="+mj-lt"/>
            </a:endParaRPr>
          </a:p>
        </p:txBody>
      </p:sp>
      <p:sp>
        <p:nvSpPr>
          <p:cNvPr id="8" name="Rectangle 515"/>
          <p:cNvSpPr>
            <a:spLocks noChangeArrowheads="1"/>
          </p:cNvSpPr>
          <p:nvPr/>
        </p:nvSpPr>
        <p:spPr bwMode="auto">
          <a:xfrm>
            <a:off x="7040746" y="4241861"/>
            <a:ext cx="728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spc="-20" normalizeH="0" dirty="0" smtClean="0">
                <a:ln>
                  <a:noFill/>
                </a:ln>
                <a:solidFill>
                  <a:srgbClr val="00AEEF"/>
                </a:solidFill>
                <a:effectLst>
                  <a:glow rad="63500">
                    <a:schemeClr val="bg1"/>
                  </a:glow>
                </a:effectLst>
                <a:latin typeface="+mj-lt"/>
              </a:rPr>
              <a:t>TROPIC OF CANCER</a:t>
            </a:r>
            <a:endParaRPr kumimoji="0" lang="en-US" altLang="en-US" sz="1600" b="1" i="0" u="none" strike="noStrike" cap="none" spc="-20" normalizeH="0" dirty="0" smtClean="0">
              <a:ln>
                <a:noFill/>
              </a:ln>
              <a:solidFill>
                <a:schemeClr val="tx1"/>
              </a:solidFill>
              <a:effectLst>
                <a:glow rad="63500">
                  <a:schemeClr val="bg1"/>
                </a:glow>
              </a:effectLst>
              <a:latin typeface="+mj-lt"/>
            </a:endParaRPr>
          </a:p>
        </p:txBody>
      </p:sp>
      <p:sp>
        <p:nvSpPr>
          <p:cNvPr id="9" name="Rectangle 535"/>
          <p:cNvSpPr>
            <a:spLocks noChangeArrowheads="1"/>
          </p:cNvSpPr>
          <p:nvPr/>
        </p:nvSpPr>
        <p:spPr bwMode="auto">
          <a:xfrm>
            <a:off x="3485936" y="3958762"/>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10" name="Rectangle 537"/>
          <p:cNvSpPr>
            <a:spLocks noChangeArrowheads="1"/>
          </p:cNvSpPr>
          <p:nvPr/>
        </p:nvSpPr>
        <p:spPr bwMode="auto">
          <a:xfrm>
            <a:off x="4275442" y="3070610"/>
            <a:ext cx="4015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44C8F5"/>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1" name="Rectangle 539"/>
          <p:cNvSpPr>
            <a:spLocks noChangeArrowheads="1"/>
          </p:cNvSpPr>
          <p:nvPr/>
        </p:nvSpPr>
        <p:spPr bwMode="auto">
          <a:xfrm>
            <a:off x="3825797" y="4992826"/>
            <a:ext cx="5770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12" name="Rectangle 541"/>
          <p:cNvSpPr>
            <a:spLocks noChangeArrowheads="1"/>
          </p:cNvSpPr>
          <p:nvPr/>
        </p:nvSpPr>
        <p:spPr bwMode="auto">
          <a:xfrm>
            <a:off x="5732302" y="4982294"/>
            <a:ext cx="4167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13" name="Rectangle 543"/>
          <p:cNvSpPr>
            <a:spLocks noChangeArrowheads="1"/>
          </p:cNvSpPr>
          <p:nvPr/>
        </p:nvSpPr>
        <p:spPr bwMode="auto">
          <a:xfrm>
            <a:off x="1576288" y="4503586"/>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14" name="Rectangle 545"/>
          <p:cNvSpPr>
            <a:spLocks noChangeArrowheads="1"/>
          </p:cNvSpPr>
          <p:nvPr/>
        </p:nvSpPr>
        <p:spPr bwMode="auto">
          <a:xfrm>
            <a:off x="7217233" y="4463055"/>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15" name="Rectangle 547"/>
          <p:cNvSpPr>
            <a:spLocks noChangeArrowheads="1"/>
          </p:cNvSpPr>
          <p:nvPr/>
        </p:nvSpPr>
        <p:spPr bwMode="auto">
          <a:xfrm>
            <a:off x="5315669" y="5861278"/>
            <a:ext cx="4328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548"/>
          <p:cNvSpPr>
            <a:spLocks noChangeArrowheads="1"/>
          </p:cNvSpPr>
          <p:nvPr/>
        </p:nvSpPr>
        <p:spPr bwMode="auto">
          <a:xfrm>
            <a:off x="5654073" y="5861278"/>
            <a:ext cx="19396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1,500</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549"/>
          <p:cNvSpPr>
            <a:spLocks noChangeArrowheads="1"/>
          </p:cNvSpPr>
          <p:nvPr/>
        </p:nvSpPr>
        <p:spPr bwMode="auto">
          <a:xfrm>
            <a:off x="5315669" y="6037463"/>
            <a:ext cx="4328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18" name="Rectangle 550"/>
          <p:cNvSpPr>
            <a:spLocks noChangeArrowheads="1"/>
          </p:cNvSpPr>
          <p:nvPr/>
        </p:nvSpPr>
        <p:spPr bwMode="auto">
          <a:xfrm>
            <a:off x="5497463" y="6041378"/>
            <a:ext cx="19396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1,500</a:t>
            </a:r>
            <a:endParaRPr kumimoji="0" lang="en-US" altLang="en-US" sz="1600" b="1" i="0" u="none" strike="noStrike" cap="none" normalizeH="0" baseline="0" smtClean="0">
              <a:ln>
                <a:noFill/>
              </a:ln>
              <a:solidFill>
                <a:schemeClr val="tx1"/>
              </a:solidFill>
              <a:effectLst/>
              <a:latin typeface="+mj-lt"/>
            </a:endParaRPr>
          </a:p>
        </p:txBody>
      </p:sp>
      <p:sp>
        <p:nvSpPr>
          <p:cNvPr id="19" name="Rectangle 551"/>
          <p:cNvSpPr>
            <a:spLocks noChangeArrowheads="1"/>
          </p:cNvSpPr>
          <p:nvPr/>
        </p:nvSpPr>
        <p:spPr bwMode="auto">
          <a:xfrm>
            <a:off x="6071522" y="5861278"/>
            <a:ext cx="4071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3,000 Miles</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552"/>
          <p:cNvSpPr>
            <a:spLocks noChangeArrowheads="1"/>
          </p:cNvSpPr>
          <p:nvPr/>
        </p:nvSpPr>
        <p:spPr bwMode="auto">
          <a:xfrm>
            <a:off x="5770048" y="6037463"/>
            <a:ext cx="61395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latin typeface="+mj-lt"/>
              </a:rPr>
              <a:t>3,000 Kilometers</a:t>
            </a:r>
            <a:endParaRPr kumimoji="0" lang="en-US" altLang="en-US" sz="1600" b="1" i="0" u="none" strike="noStrike" cap="none" normalizeH="0" baseline="0" dirty="0" smtClean="0">
              <a:ln>
                <a:noFill/>
              </a:ln>
              <a:solidFill>
                <a:schemeClr val="tx1"/>
              </a:solidFill>
              <a:effectLst/>
              <a:latin typeface="+mj-lt"/>
            </a:endParaRPr>
          </a:p>
        </p:txBody>
      </p:sp>
      <p:sp>
        <p:nvSpPr>
          <p:cNvPr id="21" name="Rectangle 13"/>
          <p:cNvSpPr>
            <a:spLocks noChangeArrowheads="1"/>
          </p:cNvSpPr>
          <p:nvPr/>
        </p:nvSpPr>
        <p:spPr bwMode="auto">
          <a:xfrm>
            <a:off x="1106055" y="4844643"/>
            <a:ext cx="84960"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22" name="Rectangle 14"/>
          <p:cNvSpPr>
            <a:spLocks noChangeArrowheads="1"/>
          </p:cNvSpPr>
          <p:nvPr/>
        </p:nvSpPr>
        <p:spPr bwMode="auto">
          <a:xfrm>
            <a:off x="1117057" y="5316983"/>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23" name="Rectangle 15"/>
          <p:cNvSpPr>
            <a:spLocks noChangeArrowheads="1"/>
          </p:cNvSpPr>
          <p:nvPr/>
        </p:nvSpPr>
        <p:spPr bwMode="auto">
          <a:xfrm>
            <a:off x="2419037" y="5784575"/>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40°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24" name="Rectangle 6"/>
          <p:cNvSpPr>
            <a:spLocks noChangeArrowheads="1"/>
          </p:cNvSpPr>
          <p:nvPr/>
        </p:nvSpPr>
        <p:spPr bwMode="auto">
          <a:xfrm>
            <a:off x="1281486" y="3899253"/>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40°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25" name="Rectangle 7"/>
          <p:cNvSpPr>
            <a:spLocks noChangeArrowheads="1"/>
          </p:cNvSpPr>
          <p:nvPr/>
        </p:nvSpPr>
        <p:spPr bwMode="auto">
          <a:xfrm>
            <a:off x="1112511" y="4358127"/>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26" name="Rectangle 17"/>
          <p:cNvSpPr>
            <a:spLocks noChangeArrowheads="1"/>
          </p:cNvSpPr>
          <p:nvPr/>
        </p:nvSpPr>
        <p:spPr bwMode="auto">
          <a:xfrm>
            <a:off x="1600735" y="3422044"/>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60°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27" name="Rectangle 19"/>
          <p:cNvSpPr>
            <a:spLocks noChangeArrowheads="1"/>
          </p:cNvSpPr>
          <p:nvPr/>
        </p:nvSpPr>
        <p:spPr bwMode="auto">
          <a:xfrm>
            <a:off x="2295070" y="2941394"/>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80°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28" name="Rectangle 12"/>
          <p:cNvSpPr>
            <a:spLocks noChangeArrowheads="1"/>
          </p:cNvSpPr>
          <p:nvPr/>
        </p:nvSpPr>
        <p:spPr bwMode="auto">
          <a:xfrm>
            <a:off x="7953085" y="4841278"/>
            <a:ext cx="84960"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29" name="Rectangle 16"/>
          <p:cNvSpPr>
            <a:spLocks noChangeArrowheads="1"/>
          </p:cNvSpPr>
          <p:nvPr/>
        </p:nvSpPr>
        <p:spPr bwMode="auto">
          <a:xfrm>
            <a:off x="7582277" y="3417703"/>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60°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30" name="Rectangle 18"/>
          <p:cNvSpPr>
            <a:spLocks noChangeArrowheads="1"/>
          </p:cNvSpPr>
          <p:nvPr/>
        </p:nvSpPr>
        <p:spPr bwMode="auto">
          <a:xfrm>
            <a:off x="6964266" y="2955954"/>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80°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31" name="Rectangle 20"/>
          <p:cNvSpPr>
            <a:spLocks noChangeArrowheads="1"/>
          </p:cNvSpPr>
          <p:nvPr/>
        </p:nvSpPr>
        <p:spPr bwMode="auto">
          <a:xfrm>
            <a:off x="7850087" y="3900542"/>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40°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32" name="Rectangle 21"/>
          <p:cNvSpPr>
            <a:spLocks noChangeArrowheads="1"/>
          </p:cNvSpPr>
          <p:nvPr/>
        </p:nvSpPr>
        <p:spPr bwMode="auto">
          <a:xfrm>
            <a:off x="7827360" y="5790575"/>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40°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33" name="Rectangle 22"/>
          <p:cNvSpPr>
            <a:spLocks noChangeArrowheads="1"/>
          </p:cNvSpPr>
          <p:nvPr/>
        </p:nvSpPr>
        <p:spPr bwMode="auto">
          <a:xfrm>
            <a:off x="7919770" y="4379056"/>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34" name="Rectangle 23"/>
          <p:cNvSpPr>
            <a:spLocks noChangeArrowheads="1"/>
          </p:cNvSpPr>
          <p:nvPr/>
        </p:nvSpPr>
        <p:spPr bwMode="auto">
          <a:xfrm>
            <a:off x="7908033" y="5314659"/>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35" name="Rectangle 5"/>
          <p:cNvSpPr>
            <a:spLocks noChangeArrowheads="1"/>
          </p:cNvSpPr>
          <p:nvPr/>
        </p:nvSpPr>
        <p:spPr bwMode="auto">
          <a:xfrm>
            <a:off x="2709756" y="6234552"/>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100°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36" name="Rectangle 26"/>
          <p:cNvSpPr>
            <a:spLocks noChangeArrowheads="1"/>
          </p:cNvSpPr>
          <p:nvPr/>
        </p:nvSpPr>
        <p:spPr bwMode="auto">
          <a:xfrm>
            <a:off x="2086833" y="5411767"/>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120°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37" name="Rectangle 27"/>
          <p:cNvSpPr>
            <a:spLocks noChangeArrowheads="1"/>
          </p:cNvSpPr>
          <p:nvPr/>
        </p:nvSpPr>
        <p:spPr bwMode="auto">
          <a:xfrm>
            <a:off x="1700322" y="5411767"/>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140°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38" name="Rectangle 28"/>
          <p:cNvSpPr>
            <a:spLocks noChangeArrowheads="1"/>
          </p:cNvSpPr>
          <p:nvPr/>
        </p:nvSpPr>
        <p:spPr bwMode="auto">
          <a:xfrm>
            <a:off x="1329376" y="5411767"/>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160°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39" name="Rectangle 8"/>
          <p:cNvSpPr>
            <a:spLocks noChangeArrowheads="1"/>
          </p:cNvSpPr>
          <p:nvPr/>
        </p:nvSpPr>
        <p:spPr bwMode="auto">
          <a:xfrm>
            <a:off x="3739052" y="6225275"/>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40" name="Rectangle 9"/>
          <p:cNvSpPr>
            <a:spLocks noChangeArrowheads="1"/>
          </p:cNvSpPr>
          <p:nvPr/>
        </p:nvSpPr>
        <p:spPr bwMode="auto">
          <a:xfrm>
            <a:off x="5058330" y="6220264"/>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41" name="Rectangle 10"/>
          <p:cNvSpPr>
            <a:spLocks noChangeArrowheads="1"/>
          </p:cNvSpPr>
          <p:nvPr/>
        </p:nvSpPr>
        <p:spPr bwMode="auto">
          <a:xfrm>
            <a:off x="4052007" y="6223605"/>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42" name="Rectangle 11"/>
          <p:cNvSpPr>
            <a:spLocks noChangeArrowheads="1"/>
          </p:cNvSpPr>
          <p:nvPr/>
        </p:nvSpPr>
        <p:spPr bwMode="auto">
          <a:xfrm>
            <a:off x="4727607" y="6223605"/>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20°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43" name="Rectangle 24"/>
          <p:cNvSpPr>
            <a:spLocks noChangeArrowheads="1"/>
          </p:cNvSpPr>
          <p:nvPr/>
        </p:nvSpPr>
        <p:spPr bwMode="auto">
          <a:xfrm>
            <a:off x="3411671" y="6231957"/>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44" name="Rectangle 25"/>
          <p:cNvSpPr>
            <a:spLocks noChangeArrowheads="1"/>
          </p:cNvSpPr>
          <p:nvPr/>
        </p:nvSpPr>
        <p:spPr bwMode="auto">
          <a:xfrm>
            <a:off x="3060737" y="6231957"/>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80°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45" name="Rectangle 29"/>
          <p:cNvSpPr>
            <a:spLocks noChangeArrowheads="1"/>
          </p:cNvSpPr>
          <p:nvPr/>
        </p:nvSpPr>
        <p:spPr bwMode="auto">
          <a:xfrm>
            <a:off x="4433698" y="6231957"/>
            <a:ext cx="84960"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46" name="Rectangle 30"/>
          <p:cNvSpPr>
            <a:spLocks noChangeArrowheads="1"/>
          </p:cNvSpPr>
          <p:nvPr/>
        </p:nvSpPr>
        <p:spPr bwMode="auto">
          <a:xfrm>
            <a:off x="5388912" y="6223605"/>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47" name="Rectangle 31"/>
          <p:cNvSpPr>
            <a:spLocks noChangeArrowheads="1"/>
          </p:cNvSpPr>
          <p:nvPr/>
        </p:nvSpPr>
        <p:spPr bwMode="auto">
          <a:xfrm>
            <a:off x="6001788" y="6220266"/>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100°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48" name="Rectangle 32"/>
          <p:cNvSpPr>
            <a:spLocks noChangeArrowheads="1"/>
          </p:cNvSpPr>
          <p:nvPr/>
        </p:nvSpPr>
        <p:spPr bwMode="auto">
          <a:xfrm>
            <a:off x="6337269" y="6220266"/>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120°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49" name="Rectangle 33"/>
          <p:cNvSpPr>
            <a:spLocks noChangeArrowheads="1"/>
          </p:cNvSpPr>
          <p:nvPr/>
        </p:nvSpPr>
        <p:spPr bwMode="auto">
          <a:xfrm>
            <a:off x="5708686" y="6223605"/>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80°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50" name="Rectangle 34"/>
          <p:cNvSpPr>
            <a:spLocks noChangeArrowheads="1"/>
          </p:cNvSpPr>
          <p:nvPr/>
        </p:nvSpPr>
        <p:spPr bwMode="auto">
          <a:xfrm>
            <a:off x="7012072" y="6228616"/>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160°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51" name="Rectangle 35"/>
          <p:cNvSpPr>
            <a:spLocks noChangeArrowheads="1"/>
          </p:cNvSpPr>
          <p:nvPr/>
        </p:nvSpPr>
        <p:spPr bwMode="auto">
          <a:xfrm>
            <a:off x="6674670" y="6228616"/>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140°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52" name="Rectangle 36"/>
          <p:cNvSpPr>
            <a:spLocks noChangeArrowheads="1"/>
          </p:cNvSpPr>
          <p:nvPr/>
        </p:nvSpPr>
        <p:spPr bwMode="auto">
          <a:xfrm>
            <a:off x="7339284" y="6223605"/>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180°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53" name="Rectangle 46"/>
          <p:cNvSpPr>
            <a:spLocks noChangeArrowheads="1"/>
          </p:cNvSpPr>
          <p:nvPr/>
        </p:nvSpPr>
        <p:spPr bwMode="auto">
          <a:xfrm>
            <a:off x="4482464" y="2822093"/>
            <a:ext cx="84960"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54" name="Rectangle 47"/>
          <p:cNvSpPr>
            <a:spLocks noChangeArrowheads="1"/>
          </p:cNvSpPr>
          <p:nvPr/>
        </p:nvSpPr>
        <p:spPr bwMode="auto">
          <a:xfrm>
            <a:off x="4202375" y="2822093"/>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55" name="Rectangle 48"/>
          <p:cNvSpPr>
            <a:spLocks noChangeArrowheads="1"/>
          </p:cNvSpPr>
          <p:nvPr/>
        </p:nvSpPr>
        <p:spPr bwMode="auto">
          <a:xfrm>
            <a:off x="4656083" y="2822093"/>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20°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56" name="Rectangle 49"/>
          <p:cNvSpPr>
            <a:spLocks noChangeArrowheads="1"/>
          </p:cNvSpPr>
          <p:nvPr/>
        </p:nvSpPr>
        <p:spPr bwMode="auto">
          <a:xfrm>
            <a:off x="3983564" y="2822093"/>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40°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57" name="Rectangle 50"/>
          <p:cNvSpPr>
            <a:spLocks noChangeArrowheads="1"/>
          </p:cNvSpPr>
          <p:nvPr/>
        </p:nvSpPr>
        <p:spPr bwMode="auto">
          <a:xfrm>
            <a:off x="4878235" y="2822093"/>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40°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58" name="Rectangle 51"/>
          <p:cNvSpPr>
            <a:spLocks noChangeArrowheads="1"/>
          </p:cNvSpPr>
          <p:nvPr/>
        </p:nvSpPr>
        <p:spPr bwMode="auto">
          <a:xfrm>
            <a:off x="3767788" y="2822093"/>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60°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59" name="Rectangle 52"/>
          <p:cNvSpPr>
            <a:spLocks noChangeArrowheads="1"/>
          </p:cNvSpPr>
          <p:nvPr/>
        </p:nvSpPr>
        <p:spPr bwMode="auto">
          <a:xfrm>
            <a:off x="3543433" y="2822093"/>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80°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60" name="Rectangle 53"/>
          <p:cNvSpPr>
            <a:spLocks noChangeArrowheads="1"/>
          </p:cNvSpPr>
          <p:nvPr/>
        </p:nvSpPr>
        <p:spPr bwMode="auto">
          <a:xfrm>
            <a:off x="5343501" y="2822093"/>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80°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61" name="Rectangle 54"/>
          <p:cNvSpPr>
            <a:spLocks noChangeArrowheads="1"/>
          </p:cNvSpPr>
          <p:nvPr/>
        </p:nvSpPr>
        <p:spPr bwMode="auto">
          <a:xfrm>
            <a:off x="3284627" y="2822093"/>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100°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62" name="Rectangle 55"/>
          <p:cNvSpPr>
            <a:spLocks noChangeArrowheads="1"/>
          </p:cNvSpPr>
          <p:nvPr/>
        </p:nvSpPr>
        <p:spPr bwMode="auto">
          <a:xfrm>
            <a:off x="5540601" y="2822093"/>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100°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63" name="Rectangle 56"/>
          <p:cNvSpPr>
            <a:spLocks noChangeArrowheads="1"/>
          </p:cNvSpPr>
          <p:nvPr/>
        </p:nvSpPr>
        <p:spPr bwMode="auto">
          <a:xfrm>
            <a:off x="3060806" y="2822093"/>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120°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64" name="Rectangle 57"/>
          <p:cNvSpPr>
            <a:spLocks noChangeArrowheads="1"/>
          </p:cNvSpPr>
          <p:nvPr/>
        </p:nvSpPr>
        <p:spPr bwMode="auto">
          <a:xfrm>
            <a:off x="5754159" y="2822093"/>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120°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65" name="Rectangle 58"/>
          <p:cNvSpPr>
            <a:spLocks noChangeArrowheads="1"/>
          </p:cNvSpPr>
          <p:nvPr/>
        </p:nvSpPr>
        <p:spPr bwMode="auto">
          <a:xfrm>
            <a:off x="2839269" y="2822093"/>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glow>
                </a:effectLst>
                <a:latin typeface="+mj-lt"/>
              </a:rPr>
              <a:t>140°</a:t>
            </a:r>
            <a:endParaRPr kumimoji="0" lang="en-US" altLang="en-US" sz="700" b="1" i="0" u="none" strike="noStrike" cap="none" normalizeH="0" baseline="0" smtClean="0">
              <a:ln>
                <a:noFill/>
              </a:ln>
              <a:solidFill>
                <a:schemeClr val="tx1"/>
              </a:solidFill>
              <a:effectLst>
                <a:glow rad="50800">
                  <a:schemeClr val="bg1"/>
                </a:glow>
              </a:effectLst>
              <a:latin typeface="+mj-lt"/>
            </a:endParaRPr>
          </a:p>
        </p:txBody>
      </p:sp>
      <p:sp>
        <p:nvSpPr>
          <p:cNvPr id="66" name="Rectangle 59"/>
          <p:cNvSpPr>
            <a:spLocks noChangeArrowheads="1"/>
          </p:cNvSpPr>
          <p:nvPr/>
        </p:nvSpPr>
        <p:spPr bwMode="auto">
          <a:xfrm>
            <a:off x="2616369" y="2822093"/>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160°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67" name="Rectangle 60"/>
          <p:cNvSpPr>
            <a:spLocks noChangeArrowheads="1"/>
          </p:cNvSpPr>
          <p:nvPr/>
        </p:nvSpPr>
        <p:spPr bwMode="auto">
          <a:xfrm>
            <a:off x="5981353" y="2822093"/>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140°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68" name="Rectangle 61"/>
          <p:cNvSpPr>
            <a:spLocks noChangeArrowheads="1"/>
          </p:cNvSpPr>
          <p:nvPr/>
        </p:nvSpPr>
        <p:spPr bwMode="auto">
          <a:xfrm>
            <a:off x="6194134" y="2822093"/>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160°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69" name="Rectangle 62"/>
          <p:cNvSpPr>
            <a:spLocks noChangeArrowheads="1"/>
          </p:cNvSpPr>
          <p:nvPr/>
        </p:nvSpPr>
        <p:spPr bwMode="auto">
          <a:xfrm>
            <a:off x="5138273" y="2822093"/>
            <a:ext cx="134652"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60°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70" name="Rectangle 63"/>
          <p:cNvSpPr>
            <a:spLocks noChangeArrowheads="1"/>
          </p:cNvSpPr>
          <p:nvPr/>
        </p:nvSpPr>
        <p:spPr bwMode="auto">
          <a:xfrm>
            <a:off x="6448020" y="2822093"/>
            <a:ext cx="184346" cy="10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glow>
                </a:effectLst>
                <a:latin typeface="+mj-lt"/>
              </a:rPr>
              <a:t>180°</a:t>
            </a:r>
            <a:endParaRPr kumimoji="0" lang="en-US" altLang="en-US" sz="700" b="1" i="0" u="none" strike="noStrike" cap="none" normalizeH="0" baseline="0" dirty="0" smtClean="0">
              <a:ln>
                <a:noFill/>
              </a:ln>
              <a:solidFill>
                <a:schemeClr val="tx1"/>
              </a:solidFill>
              <a:effectLst>
                <a:glow rad="50800">
                  <a:schemeClr val="bg1"/>
                </a:glow>
              </a:effectLst>
              <a:latin typeface="+mj-lt"/>
            </a:endParaRPr>
          </a:p>
        </p:txBody>
      </p:sp>
      <p:sp>
        <p:nvSpPr>
          <p:cNvPr id="72" name="Rectangle 551"/>
          <p:cNvSpPr>
            <a:spLocks noChangeArrowheads="1"/>
          </p:cNvSpPr>
          <p:nvPr/>
        </p:nvSpPr>
        <p:spPr bwMode="auto">
          <a:xfrm>
            <a:off x="1097781" y="5595738"/>
            <a:ext cx="117339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Arial Black" panose="020B0A04020102020204" pitchFamily="34" charset="0"/>
              </a:rPr>
              <a:t>Regime type, 2017</a:t>
            </a:r>
            <a:endParaRPr kumimoji="0" lang="en-US" altLang="en-US" sz="2400" b="1" i="0" u="none" strike="noStrike" cap="none" normalizeH="0" baseline="0" dirty="0" smtClean="0">
              <a:ln>
                <a:noFill/>
              </a:ln>
              <a:solidFill>
                <a:schemeClr val="tx1"/>
              </a:solidFill>
              <a:effectLst/>
              <a:latin typeface="Arial Black" panose="020B0A04020102020204" pitchFamily="34" charset="0"/>
            </a:endParaRPr>
          </a:p>
        </p:txBody>
      </p:sp>
      <p:sp>
        <p:nvSpPr>
          <p:cNvPr id="73" name="Rectangle 551"/>
          <p:cNvSpPr>
            <a:spLocks noChangeArrowheads="1"/>
          </p:cNvSpPr>
          <p:nvPr/>
        </p:nvSpPr>
        <p:spPr bwMode="auto">
          <a:xfrm>
            <a:off x="1380291" y="5799325"/>
            <a:ext cx="6219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Democracy</a:t>
            </a:r>
            <a:endParaRPr kumimoji="0" lang="en-US" altLang="en-US" sz="2400" b="1" i="0" u="none" strike="noStrike" cap="none" normalizeH="0" baseline="0" dirty="0" smtClean="0">
              <a:ln>
                <a:noFill/>
              </a:ln>
              <a:solidFill>
                <a:schemeClr val="tx1"/>
              </a:solidFill>
              <a:effectLst/>
              <a:latin typeface="+mj-lt"/>
            </a:endParaRPr>
          </a:p>
        </p:txBody>
      </p:sp>
      <p:sp>
        <p:nvSpPr>
          <p:cNvPr id="74" name="Rectangle 551"/>
          <p:cNvSpPr>
            <a:spLocks noChangeArrowheads="1"/>
          </p:cNvSpPr>
          <p:nvPr/>
        </p:nvSpPr>
        <p:spPr bwMode="auto">
          <a:xfrm>
            <a:off x="1380291" y="6006378"/>
            <a:ext cx="5257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err="1">
                <a:solidFill>
                  <a:srgbClr val="000000"/>
                </a:solidFill>
                <a:latin typeface="+mj-lt"/>
              </a:rPr>
              <a:t>Anocracy</a:t>
            </a:r>
            <a:endParaRPr kumimoji="0" lang="en-US" altLang="en-US" sz="2400" b="1" i="0" u="none" strike="noStrike" cap="none" normalizeH="0" baseline="0" dirty="0" smtClean="0">
              <a:ln>
                <a:noFill/>
              </a:ln>
              <a:solidFill>
                <a:schemeClr val="tx1"/>
              </a:solidFill>
              <a:effectLst/>
              <a:latin typeface="+mj-lt"/>
            </a:endParaRPr>
          </a:p>
        </p:txBody>
      </p:sp>
      <p:sp>
        <p:nvSpPr>
          <p:cNvPr id="75" name="Rectangle 551"/>
          <p:cNvSpPr>
            <a:spLocks noChangeArrowheads="1"/>
          </p:cNvSpPr>
          <p:nvPr/>
        </p:nvSpPr>
        <p:spPr bwMode="auto">
          <a:xfrm>
            <a:off x="1380291" y="6185376"/>
            <a:ext cx="56425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Autocracy</a:t>
            </a:r>
            <a:endParaRPr kumimoji="0" lang="en-US" altLang="en-US" sz="24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3066305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8.3.2 Governing States </a:t>
            </a:r>
            <a:r>
              <a:rPr lang="en-IN" sz="2000" b="0" dirty="0"/>
              <a:t>(5 of 6)</a:t>
            </a:r>
          </a:p>
        </p:txBody>
      </p:sp>
      <p:sp>
        <p:nvSpPr>
          <p:cNvPr id="3" name="Content Placeholder 2"/>
          <p:cNvSpPr>
            <a:spLocks noGrp="1"/>
          </p:cNvSpPr>
          <p:nvPr>
            <p:ph sz="quarter" idx="13"/>
          </p:nvPr>
        </p:nvSpPr>
        <p:spPr>
          <a:xfrm>
            <a:off x="457200" y="1556326"/>
            <a:ext cx="8229600" cy="706814"/>
          </a:xfrm>
        </p:spPr>
        <p:txBody>
          <a:bodyPr/>
          <a:lstStyle/>
          <a:p>
            <a:pPr marL="432" indent="0">
              <a:buNone/>
            </a:pPr>
            <a:r>
              <a:rPr lang="en-US" sz="2200" b="1" dirty="0"/>
              <a:t>Table 8-1: </a:t>
            </a:r>
            <a:r>
              <a:rPr lang="en-US" sz="2200" dirty="0"/>
              <a:t>Table comparing and contrasting democratic and autocratic forms of government.</a:t>
            </a:r>
            <a:endParaRPr lang="en-IN" sz="2200" dirty="0"/>
          </a:p>
        </p:txBody>
      </p:sp>
      <p:graphicFrame>
        <p:nvGraphicFramePr>
          <p:cNvPr id="4" name="Table 3"/>
          <p:cNvGraphicFramePr>
            <a:graphicFrameLocks noGrp="1"/>
          </p:cNvGraphicFramePr>
          <p:nvPr>
            <p:extLst>
              <p:ext uri="{D42A27DB-BD31-4B8C-83A1-F6EECF244321}">
                <p14:modId xmlns:p14="http://schemas.microsoft.com/office/powerpoint/2010/main" val="2170270820"/>
              </p:ext>
            </p:extLst>
          </p:nvPr>
        </p:nvGraphicFramePr>
        <p:xfrm>
          <a:off x="457200" y="2473544"/>
          <a:ext cx="8247815" cy="299212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20000"/>
                    </a:ext>
                  </a:extLst>
                </a:gridCol>
                <a:gridCol w="2885762">
                  <a:extLst>
                    <a:ext uri="{9D8B030D-6E8A-4147-A177-3AD203B41FA5}">
                      <a16:colId xmlns:a16="http://schemas.microsoft.com/office/drawing/2014/main" val="20001"/>
                    </a:ext>
                  </a:extLst>
                </a:gridCol>
                <a:gridCol w="3330053">
                  <a:extLst>
                    <a:ext uri="{9D8B030D-6E8A-4147-A177-3AD203B41FA5}">
                      <a16:colId xmlns:a16="http://schemas.microsoft.com/office/drawing/2014/main" val="20002"/>
                    </a:ext>
                  </a:extLst>
                </a:gridCol>
              </a:tblGrid>
              <a:tr h="370840">
                <a:tc>
                  <a:txBody>
                    <a:bodyPr/>
                    <a:lstStyle/>
                    <a:p>
                      <a:r>
                        <a:rPr lang="en-IN" b="1" dirty="0"/>
                        <a:t>Element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b="1" dirty="0"/>
                        <a:t>Democracy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b="1" dirty="0"/>
                        <a:t>Autocracy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IN" dirty="0"/>
                        <a:t>Selection of leaders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Institutions and procedures through which citizens can express effective preferences about alternative policies and leaders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Leaders are selected according to clearly defined (often hereditary) rules of succession from within the established political elite</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IN" dirty="0"/>
                        <a:t>Citizen participation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Institutionalized constraints on the exercise of power by the executive</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Citizens’ participation is sharply restricted or </a:t>
                      </a:r>
                      <a:r>
                        <a:rPr lang="en-US" dirty="0" smtClean="0"/>
                        <a:t>suppressed</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IN" dirty="0"/>
                        <a:t>Checks and balances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Guarantee of civil rights to all citizens in their daily lives and in acts of political participation</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Leaders exercise power with no </a:t>
                      </a:r>
                      <a:r>
                        <a:rPr lang="en-US" dirty="0" smtClean="0"/>
                        <a:t>meaningful checks </a:t>
                      </a:r>
                      <a:r>
                        <a:rPr lang="en-US" dirty="0"/>
                        <a:t>from legislative, judicial, or civil society institutions</a:t>
                      </a:r>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36847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8.3.2 Governing States </a:t>
            </a:r>
            <a:r>
              <a:rPr lang="en-IN" sz="2000" b="0" dirty="0"/>
              <a:t>(6 of 6)</a:t>
            </a:r>
          </a:p>
        </p:txBody>
      </p:sp>
      <p:sp>
        <p:nvSpPr>
          <p:cNvPr id="3" name="Content Placeholder 2"/>
          <p:cNvSpPr>
            <a:spLocks noGrp="1"/>
          </p:cNvSpPr>
          <p:nvPr>
            <p:ph sz="quarter" idx="13"/>
          </p:nvPr>
        </p:nvSpPr>
        <p:spPr>
          <a:xfrm>
            <a:off x="457200" y="1556325"/>
            <a:ext cx="8229600" cy="710625"/>
          </a:xfrm>
        </p:spPr>
        <p:txBody>
          <a:bodyPr/>
          <a:lstStyle/>
          <a:p>
            <a:pPr marL="432" indent="0">
              <a:buNone/>
            </a:pPr>
            <a:r>
              <a:rPr lang="en-US" sz="2200" b="1" dirty="0"/>
              <a:t>Figure 8-36: </a:t>
            </a:r>
            <a:r>
              <a:rPr lang="en-US" sz="2200" dirty="0"/>
              <a:t>The most fragile states are clustered in Africa, </a:t>
            </a:r>
            <a:r>
              <a:rPr lang="en-US" sz="2200" dirty="0" smtClean="0"/>
              <a:t>especially </a:t>
            </a:r>
            <a:r>
              <a:rPr lang="en-US" sz="2200" dirty="0"/>
              <a:t>south of the Sahara.</a:t>
            </a:r>
            <a:endParaRPr lang="en-IN" sz="2200"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2193" y="2459453"/>
            <a:ext cx="7339612" cy="382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35"/>
          <p:cNvSpPr>
            <a:spLocks noChangeArrowheads="1"/>
          </p:cNvSpPr>
          <p:nvPr/>
        </p:nvSpPr>
        <p:spPr bwMode="auto">
          <a:xfrm>
            <a:off x="3082076" y="3707302"/>
            <a:ext cx="7085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3200" b="1" i="0" u="none" strike="noStrike" cap="none" normalizeH="0" baseline="0" dirty="0" smtClean="0">
              <a:ln>
                <a:noFill/>
              </a:ln>
              <a:solidFill>
                <a:schemeClr val="tx1"/>
              </a:solidFill>
              <a:effectLst/>
              <a:latin typeface="+mj-lt"/>
            </a:endParaRPr>
          </a:p>
        </p:txBody>
      </p:sp>
      <p:sp>
        <p:nvSpPr>
          <p:cNvPr id="6" name="Rectangle 537"/>
          <p:cNvSpPr>
            <a:spLocks noChangeArrowheads="1"/>
          </p:cNvSpPr>
          <p:nvPr/>
        </p:nvSpPr>
        <p:spPr bwMode="auto">
          <a:xfrm>
            <a:off x="4123042" y="2674370"/>
            <a:ext cx="4424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ARCTIC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44C8F5"/>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7" name="Rectangle 539"/>
          <p:cNvSpPr>
            <a:spLocks noChangeArrowheads="1"/>
          </p:cNvSpPr>
          <p:nvPr/>
        </p:nvSpPr>
        <p:spPr bwMode="auto">
          <a:xfrm>
            <a:off x="3708430" y="5449234"/>
            <a:ext cx="7085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3200" b="1" i="0" u="none" strike="noStrike" cap="none" normalizeH="0" baseline="0" dirty="0" smtClean="0">
              <a:ln>
                <a:noFill/>
              </a:ln>
              <a:solidFill>
                <a:schemeClr val="tx1"/>
              </a:solidFill>
              <a:effectLst/>
              <a:latin typeface="+mj-lt"/>
            </a:endParaRPr>
          </a:p>
        </p:txBody>
      </p:sp>
      <p:sp>
        <p:nvSpPr>
          <p:cNvPr id="8" name="Rectangle 541"/>
          <p:cNvSpPr>
            <a:spLocks noChangeArrowheads="1"/>
          </p:cNvSpPr>
          <p:nvPr/>
        </p:nvSpPr>
        <p:spPr bwMode="auto">
          <a:xfrm>
            <a:off x="5669471" y="4727579"/>
            <a:ext cx="511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3200" b="1" i="0" u="none" strike="noStrike" cap="none" normalizeH="0" baseline="0" dirty="0" smtClean="0">
              <a:ln>
                <a:noFill/>
              </a:ln>
              <a:solidFill>
                <a:schemeClr val="tx1"/>
              </a:solidFill>
              <a:effectLst/>
              <a:latin typeface="+mj-lt"/>
            </a:endParaRPr>
          </a:p>
        </p:txBody>
      </p:sp>
      <p:sp>
        <p:nvSpPr>
          <p:cNvPr id="9" name="Rectangle 543"/>
          <p:cNvSpPr>
            <a:spLocks noChangeArrowheads="1"/>
          </p:cNvSpPr>
          <p:nvPr/>
        </p:nvSpPr>
        <p:spPr bwMode="auto">
          <a:xfrm>
            <a:off x="1348740" y="4488346"/>
            <a:ext cx="565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3200" b="1" i="0" u="none" strike="noStrike" cap="none" normalizeH="0" baseline="0" dirty="0" smtClean="0">
              <a:ln>
                <a:noFill/>
              </a:ln>
              <a:solidFill>
                <a:schemeClr val="tx1"/>
              </a:solidFill>
              <a:effectLst/>
              <a:latin typeface="+mj-lt"/>
            </a:endParaRPr>
          </a:p>
        </p:txBody>
      </p:sp>
      <p:sp>
        <p:nvSpPr>
          <p:cNvPr id="10" name="Rectangle 545"/>
          <p:cNvSpPr>
            <a:spLocks noChangeArrowheads="1"/>
          </p:cNvSpPr>
          <p:nvPr/>
        </p:nvSpPr>
        <p:spPr bwMode="auto">
          <a:xfrm>
            <a:off x="7213643" y="4015079"/>
            <a:ext cx="565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44C8F5"/>
                </a:solidFill>
                <a:effectLst/>
                <a:latin typeface="+mj-lt"/>
              </a:rPr>
              <a:t>OCEAN</a:t>
            </a:r>
            <a:endParaRPr kumimoji="0" lang="en-US" altLang="en-US" sz="3200" b="1" i="0" u="none" strike="noStrike" cap="none" normalizeH="0" baseline="0" dirty="0" smtClean="0">
              <a:ln>
                <a:noFill/>
              </a:ln>
              <a:solidFill>
                <a:schemeClr val="tx1"/>
              </a:solidFill>
              <a:effectLst/>
              <a:latin typeface="+mj-lt"/>
            </a:endParaRPr>
          </a:p>
        </p:txBody>
      </p:sp>
      <p:sp>
        <p:nvSpPr>
          <p:cNvPr id="11" name="Rectangle 547"/>
          <p:cNvSpPr>
            <a:spLocks noChangeArrowheads="1"/>
          </p:cNvSpPr>
          <p:nvPr/>
        </p:nvSpPr>
        <p:spPr bwMode="auto">
          <a:xfrm>
            <a:off x="5304239" y="5631408"/>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12" name="Rectangle 548"/>
          <p:cNvSpPr>
            <a:spLocks noChangeArrowheads="1"/>
          </p:cNvSpPr>
          <p:nvPr/>
        </p:nvSpPr>
        <p:spPr bwMode="auto">
          <a:xfrm>
            <a:off x="5668043" y="5631408"/>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1,500</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549"/>
          <p:cNvSpPr>
            <a:spLocks noChangeArrowheads="1"/>
          </p:cNvSpPr>
          <p:nvPr/>
        </p:nvSpPr>
        <p:spPr bwMode="auto">
          <a:xfrm>
            <a:off x="5304239" y="5807593"/>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14" name="Rectangle 550"/>
          <p:cNvSpPr>
            <a:spLocks noChangeArrowheads="1"/>
          </p:cNvSpPr>
          <p:nvPr/>
        </p:nvSpPr>
        <p:spPr bwMode="auto">
          <a:xfrm>
            <a:off x="5511433" y="5811508"/>
            <a:ext cx="22442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1,500</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551"/>
          <p:cNvSpPr>
            <a:spLocks noChangeArrowheads="1"/>
          </p:cNvSpPr>
          <p:nvPr/>
        </p:nvSpPr>
        <p:spPr bwMode="auto">
          <a:xfrm>
            <a:off x="6148992" y="5631408"/>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3,000 Miles</a:t>
            </a:r>
            <a:endParaRPr kumimoji="0" lang="en-US" altLang="en-US" sz="1800" b="1" i="0" u="none" strike="noStrike" cap="none" normalizeH="0" baseline="0" dirty="0" smtClean="0">
              <a:ln>
                <a:noFill/>
              </a:ln>
              <a:solidFill>
                <a:schemeClr val="tx1"/>
              </a:solidFill>
              <a:effectLst/>
              <a:latin typeface="+mj-lt"/>
            </a:endParaRPr>
          </a:p>
        </p:txBody>
      </p:sp>
      <p:sp>
        <p:nvSpPr>
          <p:cNvPr id="16" name="Rectangle 552"/>
          <p:cNvSpPr>
            <a:spLocks noChangeArrowheads="1"/>
          </p:cNvSpPr>
          <p:nvPr/>
        </p:nvSpPr>
        <p:spPr bwMode="auto">
          <a:xfrm>
            <a:off x="5806243" y="5807593"/>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3,000 Kilometers</a:t>
            </a:r>
            <a:endParaRPr kumimoji="0" lang="en-US" altLang="en-US" sz="1800" b="1" i="0" u="none" strike="noStrike" cap="none" normalizeH="0" baseline="0" dirty="0" smtClean="0">
              <a:ln>
                <a:noFill/>
              </a:ln>
              <a:solidFill>
                <a:schemeClr val="tx1"/>
              </a:solidFill>
              <a:effectLst/>
              <a:latin typeface="+mj-lt"/>
            </a:endParaRPr>
          </a:p>
        </p:txBody>
      </p:sp>
      <p:sp>
        <p:nvSpPr>
          <p:cNvPr id="19" name="Rectangle 548"/>
          <p:cNvSpPr>
            <a:spLocks noChangeArrowheads="1"/>
          </p:cNvSpPr>
          <p:nvPr/>
        </p:nvSpPr>
        <p:spPr bwMode="auto">
          <a:xfrm>
            <a:off x="1386838" y="5165559"/>
            <a:ext cx="13144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Arial Black" panose="020B0A04020102020204" pitchFamily="34" charset="0"/>
              </a:rPr>
              <a:t>Fragile States Index,</a:t>
            </a:r>
          </a:p>
          <a:p>
            <a:pPr lvl="0"/>
            <a:r>
              <a:rPr lang="en-US" altLang="en-US" sz="900" b="1" dirty="0">
                <a:solidFill>
                  <a:srgbClr val="000000"/>
                </a:solidFill>
                <a:latin typeface="Arial Black" panose="020B0A04020102020204" pitchFamily="34" charset="0"/>
              </a:rPr>
              <a:t>2018</a:t>
            </a:r>
            <a:endParaRPr kumimoji="0" lang="en-US" altLang="en-US" sz="2400" b="1" i="0" u="none" strike="noStrike" cap="none" normalizeH="0" baseline="0" dirty="0" smtClean="0">
              <a:ln>
                <a:noFill/>
              </a:ln>
              <a:solidFill>
                <a:schemeClr val="tx1"/>
              </a:solidFill>
              <a:effectLst/>
              <a:latin typeface="Arial Black" panose="020B0A04020102020204" pitchFamily="34" charset="0"/>
            </a:endParaRPr>
          </a:p>
        </p:txBody>
      </p:sp>
      <p:sp>
        <p:nvSpPr>
          <p:cNvPr id="20" name="Rectangle 548"/>
          <p:cNvSpPr>
            <a:spLocks noChangeArrowheads="1"/>
          </p:cNvSpPr>
          <p:nvPr/>
        </p:nvSpPr>
        <p:spPr bwMode="auto">
          <a:xfrm>
            <a:off x="1631670" y="5488440"/>
            <a:ext cx="6476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Sustainable</a:t>
            </a:r>
            <a:endParaRPr kumimoji="0" lang="en-US" altLang="en-US" sz="2400" b="1" i="0" u="none" strike="noStrike" cap="none" normalizeH="0" baseline="0" dirty="0" smtClean="0">
              <a:ln>
                <a:noFill/>
              </a:ln>
              <a:solidFill>
                <a:schemeClr val="tx1"/>
              </a:solidFill>
              <a:effectLst/>
              <a:latin typeface="+mj-lt"/>
            </a:endParaRPr>
          </a:p>
        </p:txBody>
      </p:sp>
      <p:sp>
        <p:nvSpPr>
          <p:cNvPr id="22" name="Rectangle 548"/>
          <p:cNvSpPr>
            <a:spLocks noChangeArrowheads="1"/>
          </p:cNvSpPr>
          <p:nvPr/>
        </p:nvSpPr>
        <p:spPr bwMode="auto">
          <a:xfrm>
            <a:off x="1631670" y="5679071"/>
            <a:ext cx="3462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Stable</a:t>
            </a:r>
            <a:endParaRPr kumimoji="0" lang="en-US" altLang="en-US" sz="2400" b="1" i="0" u="none" strike="noStrike" cap="none" normalizeH="0" baseline="0" dirty="0" smtClean="0">
              <a:ln>
                <a:noFill/>
              </a:ln>
              <a:solidFill>
                <a:schemeClr val="tx1"/>
              </a:solidFill>
              <a:effectLst/>
              <a:latin typeface="+mj-lt"/>
            </a:endParaRPr>
          </a:p>
        </p:txBody>
      </p:sp>
      <p:sp>
        <p:nvSpPr>
          <p:cNvPr id="23" name="Rectangle 548"/>
          <p:cNvSpPr>
            <a:spLocks noChangeArrowheads="1"/>
          </p:cNvSpPr>
          <p:nvPr/>
        </p:nvSpPr>
        <p:spPr bwMode="auto">
          <a:xfrm>
            <a:off x="1631670" y="5869394"/>
            <a:ext cx="4616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Warning</a:t>
            </a:r>
            <a:endParaRPr kumimoji="0" lang="en-US" altLang="en-US" sz="2400" b="1" i="0" u="none" strike="noStrike" cap="none" normalizeH="0" baseline="0" dirty="0" smtClean="0">
              <a:ln>
                <a:noFill/>
              </a:ln>
              <a:solidFill>
                <a:schemeClr val="tx1"/>
              </a:solidFill>
              <a:effectLst/>
              <a:latin typeface="+mj-lt"/>
            </a:endParaRPr>
          </a:p>
        </p:txBody>
      </p:sp>
      <p:sp>
        <p:nvSpPr>
          <p:cNvPr id="24" name="Rectangle 548"/>
          <p:cNvSpPr>
            <a:spLocks noChangeArrowheads="1"/>
          </p:cNvSpPr>
          <p:nvPr/>
        </p:nvSpPr>
        <p:spPr bwMode="auto">
          <a:xfrm>
            <a:off x="1631670" y="6059717"/>
            <a:ext cx="26289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Alert</a:t>
            </a:r>
            <a:endParaRPr kumimoji="0" lang="en-US" altLang="en-US" sz="24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40969118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27493" cy="1097279"/>
          </a:xfrm>
        </p:spPr>
        <p:txBody>
          <a:bodyPr/>
          <a:lstStyle/>
          <a:p>
            <a:r>
              <a:rPr lang="en-US" sz="3400" dirty="0"/>
              <a:t>8.3.3 Weapons of Mass Destruction </a:t>
            </a:r>
            <a:r>
              <a:rPr lang="en-US" sz="2000" b="0" dirty="0"/>
              <a:t>(1 of </a:t>
            </a:r>
            <a:r>
              <a:rPr lang="en-US" sz="2000" b="0" dirty="0" smtClean="0"/>
              <a:t>3)</a:t>
            </a:r>
            <a:endParaRPr lang="en-IN" sz="2000" b="0" dirty="0"/>
          </a:p>
        </p:txBody>
      </p:sp>
      <p:sp>
        <p:nvSpPr>
          <p:cNvPr id="3" name="Content Placeholder 2"/>
          <p:cNvSpPr>
            <a:spLocks noGrp="1"/>
          </p:cNvSpPr>
          <p:nvPr>
            <p:ph sz="quarter" idx="13"/>
          </p:nvPr>
        </p:nvSpPr>
        <p:spPr/>
        <p:txBody>
          <a:bodyPr/>
          <a:lstStyle/>
          <a:p>
            <a:r>
              <a:rPr lang="en-US" dirty="0"/>
              <a:t>A </a:t>
            </a:r>
            <a:r>
              <a:rPr lang="en-US" b="1" dirty="0"/>
              <a:t>weapon of mass destruction</a:t>
            </a:r>
            <a:r>
              <a:rPr lang="en-US" dirty="0"/>
              <a:t> is a nuclear, biological, chemical, or other weapon that can kill and bring significant harm to a large number of humans or cause great damage to human-made structures, natural structures, or the biosphere</a:t>
            </a:r>
          </a:p>
          <a:p>
            <a:r>
              <a:rPr lang="en-US" dirty="0"/>
              <a:t>The vast majority of nuclear weapons belong to the United States and Russia. Nine nations have access to nuclear weapons</a:t>
            </a:r>
          </a:p>
          <a:p>
            <a:r>
              <a:rPr lang="en-US" dirty="0"/>
              <a:t>Libya, Iraq, Iran, and Syria have long been suspected of developing nuclear weapons</a:t>
            </a:r>
          </a:p>
        </p:txBody>
      </p:sp>
    </p:spTree>
    <p:extLst>
      <p:ext uri="{BB962C8B-B14F-4D97-AF65-F5344CB8AC3E}">
        <p14:creationId xmlns:p14="http://schemas.microsoft.com/office/powerpoint/2010/main" val="19576125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427493" cy="1097279"/>
          </a:xfrm>
        </p:spPr>
        <p:txBody>
          <a:bodyPr/>
          <a:lstStyle/>
          <a:p>
            <a:r>
              <a:rPr lang="en-US" sz="3400" dirty="0"/>
              <a:t>8.3.3 Weapons of Mass Destruction </a:t>
            </a:r>
            <a:r>
              <a:rPr lang="en-US" sz="2000" b="0" dirty="0"/>
              <a:t>(2 of </a:t>
            </a:r>
            <a:r>
              <a:rPr lang="en-US" sz="2000" b="0" dirty="0" smtClean="0"/>
              <a:t>3)</a:t>
            </a:r>
            <a:endParaRPr lang="en-IN" sz="2000" b="0" dirty="0"/>
          </a:p>
        </p:txBody>
      </p:sp>
      <p:sp>
        <p:nvSpPr>
          <p:cNvPr id="3" name="Content Placeholder 2"/>
          <p:cNvSpPr>
            <a:spLocks noGrp="1"/>
          </p:cNvSpPr>
          <p:nvPr>
            <p:ph sz="quarter" idx="13"/>
          </p:nvPr>
        </p:nvSpPr>
        <p:spPr>
          <a:xfrm>
            <a:off x="457200" y="1556327"/>
            <a:ext cx="8229600" cy="780473"/>
          </a:xfrm>
        </p:spPr>
        <p:txBody>
          <a:bodyPr/>
          <a:lstStyle/>
          <a:p>
            <a:pPr marL="432" indent="0">
              <a:buNone/>
            </a:pPr>
            <a:r>
              <a:rPr lang="en-US" sz="1600" b="1" dirty="0"/>
              <a:t>Table 8-2 and Figure 8-38: </a:t>
            </a:r>
            <a:r>
              <a:rPr lang="en-US" sz="1600" dirty="0"/>
              <a:t>The vast majority of the world’s nuclear weapons are in the possession of the United States and Russia. The number of warheads each nations possesses has dropped significantly since the height of the Cold War in 1980.</a:t>
            </a:r>
            <a:endParaRPr lang="en-IN" sz="1600" dirty="0"/>
          </a:p>
        </p:txBody>
      </p:sp>
      <p:graphicFrame>
        <p:nvGraphicFramePr>
          <p:cNvPr id="4" name="Table 3"/>
          <p:cNvGraphicFramePr>
            <a:graphicFrameLocks noGrp="1"/>
          </p:cNvGraphicFramePr>
          <p:nvPr>
            <p:extLst>
              <p:ext uri="{D42A27DB-BD31-4B8C-83A1-F6EECF244321}">
                <p14:modId xmlns:p14="http://schemas.microsoft.com/office/powerpoint/2010/main" val="235066164"/>
              </p:ext>
            </p:extLst>
          </p:nvPr>
        </p:nvGraphicFramePr>
        <p:xfrm>
          <a:off x="457199" y="2430832"/>
          <a:ext cx="3774044" cy="3855665"/>
        </p:xfrm>
        <a:graphic>
          <a:graphicData uri="http://schemas.openxmlformats.org/drawingml/2006/table">
            <a:tbl>
              <a:tblPr firstRow="1" bandRow="1">
                <a:tableStyleId>{2D5ABB26-0587-4C30-8999-92F81FD0307C}</a:tableStyleId>
              </a:tblPr>
              <a:tblGrid>
                <a:gridCol w="1782796">
                  <a:extLst>
                    <a:ext uri="{9D8B030D-6E8A-4147-A177-3AD203B41FA5}">
                      <a16:colId xmlns:a16="http://schemas.microsoft.com/office/drawing/2014/main" val="20000"/>
                    </a:ext>
                  </a:extLst>
                </a:gridCol>
                <a:gridCol w="1991248">
                  <a:extLst>
                    <a:ext uri="{9D8B030D-6E8A-4147-A177-3AD203B41FA5}">
                      <a16:colId xmlns:a16="http://schemas.microsoft.com/office/drawing/2014/main" val="20001"/>
                    </a:ext>
                  </a:extLst>
                </a:gridCol>
              </a:tblGrid>
              <a:tr h="350515">
                <a:tc>
                  <a:txBody>
                    <a:bodyPr/>
                    <a:lstStyle/>
                    <a:p>
                      <a:pPr algn="ctr"/>
                      <a:r>
                        <a:rPr lang="en-IN" sz="1400" b="1" dirty="0"/>
                        <a:t>Country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b="1" dirty="0"/>
                        <a:t>Nuclear Warheads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0515">
                <a:tc>
                  <a:txBody>
                    <a:bodyPr/>
                    <a:lstStyle/>
                    <a:p>
                      <a:pPr algn="ctr"/>
                      <a:r>
                        <a:rPr lang="en-IN" sz="1400" dirty="0"/>
                        <a:t>Russia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t>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0515">
                <a:tc>
                  <a:txBody>
                    <a:bodyPr/>
                    <a:lstStyle/>
                    <a:p>
                      <a:pPr algn="ctr"/>
                      <a:r>
                        <a:rPr lang="en-IN" sz="1400" dirty="0"/>
                        <a:t>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t>6,800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0515">
                <a:tc>
                  <a:txBody>
                    <a:bodyPr/>
                    <a:lstStyle/>
                    <a:p>
                      <a:pPr algn="ctr"/>
                      <a:r>
                        <a:rPr lang="en-IN" sz="1400" dirty="0"/>
                        <a:t>United Kingdom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t>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0515">
                <a:tc>
                  <a:txBody>
                    <a:bodyPr/>
                    <a:lstStyle/>
                    <a:p>
                      <a:pPr algn="ctr"/>
                      <a:r>
                        <a:rPr lang="en-IN" sz="1400" dirty="0"/>
                        <a:t>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0515">
                <a:tc>
                  <a:txBody>
                    <a:bodyPr/>
                    <a:lstStyle/>
                    <a:p>
                      <a:pPr algn="ctr"/>
                      <a:r>
                        <a:rPr lang="en-IN" sz="1400" dirty="0"/>
                        <a:t>China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t>270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0515">
                <a:tc>
                  <a:txBody>
                    <a:bodyPr/>
                    <a:lstStyle/>
                    <a:p>
                      <a:pPr algn="ctr"/>
                      <a:r>
                        <a:rPr lang="en-IN" sz="1400" dirty="0"/>
                        <a:t>India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50515">
                <a:tc>
                  <a:txBody>
                    <a:bodyPr/>
                    <a:lstStyle/>
                    <a:p>
                      <a:pPr algn="ctr"/>
                      <a:r>
                        <a:rPr lang="en-IN" sz="1400" dirty="0"/>
                        <a:t>Pakistan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t>125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50515">
                <a:tc>
                  <a:txBody>
                    <a:bodyPr/>
                    <a:lstStyle/>
                    <a:p>
                      <a:pPr algn="ctr"/>
                      <a:r>
                        <a:rPr lang="en-IN" sz="1400" dirty="0"/>
                        <a:t>North Korea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50515">
                <a:tc>
                  <a:txBody>
                    <a:bodyPr/>
                    <a:lstStyle/>
                    <a:p>
                      <a:pPr algn="ctr"/>
                      <a:r>
                        <a:rPr lang="en-IN" sz="1400" dirty="0"/>
                        <a:t>Israel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50515">
                <a:tc>
                  <a:txBody>
                    <a:bodyPr/>
                    <a:lstStyle/>
                    <a:p>
                      <a:pPr algn="ctr"/>
                      <a:r>
                        <a:rPr lang="en-IN" sz="1400"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400" dirty="0"/>
                        <a:t>14,920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287" y="2829851"/>
            <a:ext cx="3763815" cy="2564312"/>
          </a:xfrm>
          <a:prstGeom prst="rect">
            <a:avLst/>
          </a:prstGeom>
        </p:spPr>
      </p:pic>
      <p:sp>
        <p:nvSpPr>
          <p:cNvPr id="11" name="Rectangle 5"/>
          <p:cNvSpPr>
            <a:spLocks noChangeArrowheads="1"/>
          </p:cNvSpPr>
          <p:nvPr/>
        </p:nvSpPr>
        <p:spPr bwMode="auto">
          <a:xfrm>
            <a:off x="5194301" y="5400044"/>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1950</a:t>
            </a:r>
            <a:endParaRPr kumimoji="0" lang="en-US" altLang="en-US" sz="1800" b="1" i="0" u="none" strike="noStrike" cap="none" normalizeH="0" baseline="0" smtClean="0">
              <a:ln>
                <a:noFill/>
              </a:ln>
              <a:solidFill>
                <a:schemeClr val="tx1"/>
              </a:solidFill>
              <a:effectLst/>
              <a:latin typeface="+mj-lt"/>
            </a:endParaRPr>
          </a:p>
        </p:txBody>
      </p:sp>
      <p:sp>
        <p:nvSpPr>
          <p:cNvPr id="12" name="Rectangle 6"/>
          <p:cNvSpPr>
            <a:spLocks noChangeArrowheads="1"/>
          </p:cNvSpPr>
          <p:nvPr/>
        </p:nvSpPr>
        <p:spPr bwMode="auto">
          <a:xfrm>
            <a:off x="5729288" y="5400044"/>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1960</a:t>
            </a:r>
            <a:endParaRPr kumimoji="0" lang="en-US" altLang="en-US" sz="1800" b="1" i="0" u="none" strike="noStrike" cap="none" normalizeH="0" baseline="0" smtClean="0">
              <a:ln>
                <a:noFill/>
              </a:ln>
              <a:solidFill>
                <a:schemeClr val="tx1"/>
              </a:solidFill>
              <a:effectLst/>
              <a:latin typeface="+mj-lt"/>
            </a:endParaRPr>
          </a:p>
        </p:txBody>
      </p:sp>
      <p:sp>
        <p:nvSpPr>
          <p:cNvPr id="13" name="Rectangle 7"/>
          <p:cNvSpPr>
            <a:spLocks noChangeArrowheads="1"/>
          </p:cNvSpPr>
          <p:nvPr/>
        </p:nvSpPr>
        <p:spPr bwMode="auto">
          <a:xfrm>
            <a:off x="6267451" y="5400044"/>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1970</a:t>
            </a:r>
            <a:endParaRPr kumimoji="0" lang="en-US" altLang="en-US" sz="1800" b="1" i="0" u="none" strike="noStrike" cap="none" normalizeH="0" baseline="0" smtClean="0">
              <a:ln>
                <a:noFill/>
              </a:ln>
              <a:solidFill>
                <a:schemeClr val="tx1"/>
              </a:solidFill>
              <a:effectLst/>
              <a:latin typeface="+mj-lt"/>
            </a:endParaRPr>
          </a:p>
        </p:txBody>
      </p:sp>
      <p:sp>
        <p:nvSpPr>
          <p:cNvPr id="14" name="Rectangle 8"/>
          <p:cNvSpPr>
            <a:spLocks noChangeArrowheads="1"/>
          </p:cNvSpPr>
          <p:nvPr/>
        </p:nvSpPr>
        <p:spPr bwMode="auto">
          <a:xfrm>
            <a:off x="6800851" y="5400044"/>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1980</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9"/>
          <p:cNvSpPr>
            <a:spLocks noChangeArrowheads="1"/>
          </p:cNvSpPr>
          <p:nvPr/>
        </p:nvSpPr>
        <p:spPr bwMode="auto">
          <a:xfrm>
            <a:off x="7335838" y="5400044"/>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1990</a:t>
            </a:r>
            <a:endParaRPr kumimoji="0" lang="en-US" altLang="en-US" sz="1800" b="1" i="0" u="none" strike="noStrike" cap="none" normalizeH="0" baseline="0" smtClean="0">
              <a:ln>
                <a:noFill/>
              </a:ln>
              <a:solidFill>
                <a:schemeClr val="tx1"/>
              </a:solidFill>
              <a:effectLst/>
              <a:latin typeface="+mj-lt"/>
            </a:endParaRPr>
          </a:p>
        </p:txBody>
      </p:sp>
      <p:sp>
        <p:nvSpPr>
          <p:cNvPr id="16" name="Rectangle 10"/>
          <p:cNvSpPr>
            <a:spLocks noChangeArrowheads="1"/>
          </p:cNvSpPr>
          <p:nvPr/>
        </p:nvSpPr>
        <p:spPr bwMode="auto">
          <a:xfrm>
            <a:off x="7869238" y="5400044"/>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2000</a:t>
            </a:r>
            <a:endParaRPr kumimoji="0" lang="en-US" altLang="en-US" sz="1800" b="1" i="0" u="none" strike="noStrike" cap="none" normalizeH="0" baseline="0" smtClean="0">
              <a:ln>
                <a:noFill/>
              </a:ln>
              <a:solidFill>
                <a:schemeClr val="tx1"/>
              </a:solidFill>
              <a:effectLst/>
              <a:latin typeface="+mj-lt"/>
            </a:endParaRPr>
          </a:p>
        </p:txBody>
      </p:sp>
      <p:sp>
        <p:nvSpPr>
          <p:cNvPr id="17" name="Rectangle 11"/>
          <p:cNvSpPr>
            <a:spLocks noChangeArrowheads="1"/>
          </p:cNvSpPr>
          <p:nvPr/>
        </p:nvSpPr>
        <p:spPr bwMode="auto">
          <a:xfrm>
            <a:off x="8408988" y="5400044"/>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2010</a:t>
            </a:r>
            <a:endParaRPr kumimoji="0" lang="en-US" altLang="en-US" sz="1800" b="1" i="0" u="none" strike="noStrike" cap="none" normalizeH="0" baseline="0" smtClean="0">
              <a:ln>
                <a:noFill/>
              </a:ln>
              <a:solidFill>
                <a:schemeClr val="tx1"/>
              </a:solidFill>
              <a:effectLst/>
              <a:latin typeface="+mj-lt"/>
            </a:endParaRPr>
          </a:p>
        </p:txBody>
      </p:sp>
      <p:sp>
        <p:nvSpPr>
          <p:cNvPr id="18" name="Rectangle 12"/>
          <p:cNvSpPr>
            <a:spLocks noChangeArrowheads="1"/>
          </p:cNvSpPr>
          <p:nvPr/>
        </p:nvSpPr>
        <p:spPr bwMode="auto">
          <a:xfrm>
            <a:off x="4633913" y="2750507"/>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45,000</a:t>
            </a:r>
            <a:endParaRPr kumimoji="0" lang="en-US" altLang="en-US" sz="1800" b="1" i="0" u="none" strike="noStrike" cap="none" normalizeH="0" baseline="0" smtClean="0">
              <a:ln>
                <a:noFill/>
              </a:ln>
              <a:solidFill>
                <a:schemeClr val="tx1"/>
              </a:solidFill>
              <a:effectLst/>
              <a:latin typeface="+mj-lt"/>
            </a:endParaRPr>
          </a:p>
        </p:txBody>
      </p:sp>
      <p:sp>
        <p:nvSpPr>
          <p:cNvPr id="19" name="Rectangle 13"/>
          <p:cNvSpPr>
            <a:spLocks noChangeArrowheads="1"/>
          </p:cNvSpPr>
          <p:nvPr/>
        </p:nvSpPr>
        <p:spPr bwMode="auto">
          <a:xfrm>
            <a:off x="4633913" y="3033081"/>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40,000</a:t>
            </a:r>
            <a:endParaRPr kumimoji="0" lang="en-US" altLang="en-US" sz="1800" b="1" i="0" u="none" strike="noStrike" cap="none" normalizeH="0" baseline="0" dirty="0" smtClean="0">
              <a:ln>
                <a:noFill/>
              </a:ln>
              <a:solidFill>
                <a:schemeClr val="tx1"/>
              </a:solidFill>
              <a:effectLst/>
              <a:latin typeface="+mj-lt"/>
            </a:endParaRPr>
          </a:p>
        </p:txBody>
      </p:sp>
      <p:sp>
        <p:nvSpPr>
          <p:cNvPr id="20" name="Rectangle 14"/>
          <p:cNvSpPr>
            <a:spLocks noChangeArrowheads="1"/>
          </p:cNvSpPr>
          <p:nvPr/>
        </p:nvSpPr>
        <p:spPr bwMode="auto">
          <a:xfrm>
            <a:off x="4633913" y="3315656"/>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35,000</a:t>
            </a:r>
            <a:endParaRPr kumimoji="0" lang="en-US" altLang="en-US" sz="1800" b="1" i="0" u="none" strike="noStrike" cap="none" normalizeH="0" baseline="0" smtClean="0">
              <a:ln>
                <a:noFill/>
              </a:ln>
              <a:solidFill>
                <a:schemeClr val="tx1"/>
              </a:solidFill>
              <a:effectLst/>
              <a:latin typeface="+mj-lt"/>
            </a:endParaRPr>
          </a:p>
        </p:txBody>
      </p:sp>
      <p:sp>
        <p:nvSpPr>
          <p:cNvPr id="21" name="Rectangle 15"/>
          <p:cNvSpPr>
            <a:spLocks noChangeArrowheads="1"/>
          </p:cNvSpPr>
          <p:nvPr/>
        </p:nvSpPr>
        <p:spPr bwMode="auto">
          <a:xfrm>
            <a:off x="4633913" y="3598231"/>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30,000</a:t>
            </a:r>
            <a:endParaRPr kumimoji="0" lang="en-US" altLang="en-US" sz="1800" b="1" i="0" u="none" strike="noStrike" cap="none" normalizeH="0" baseline="0" smtClean="0">
              <a:ln>
                <a:noFill/>
              </a:ln>
              <a:solidFill>
                <a:schemeClr val="tx1"/>
              </a:solidFill>
              <a:effectLst/>
              <a:latin typeface="+mj-lt"/>
            </a:endParaRPr>
          </a:p>
        </p:txBody>
      </p:sp>
      <p:sp>
        <p:nvSpPr>
          <p:cNvPr id="22" name="Rectangle 16"/>
          <p:cNvSpPr>
            <a:spLocks noChangeArrowheads="1"/>
          </p:cNvSpPr>
          <p:nvPr/>
        </p:nvSpPr>
        <p:spPr bwMode="auto">
          <a:xfrm>
            <a:off x="4633913" y="3880806"/>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25,000</a:t>
            </a:r>
            <a:endParaRPr kumimoji="0" lang="en-US" altLang="en-US" sz="1800" b="1" i="0" u="none" strike="noStrike" cap="none" normalizeH="0" baseline="0" smtClean="0">
              <a:ln>
                <a:noFill/>
              </a:ln>
              <a:solidFill>
                <a:schemeClr val="tx1"/>
              </a:solidFill>
              <a:effectLst/>
              <a:latin typeface="+mj-lt"/>
            </a:endParaRPr>
          </a:p>
        </p:txBody>
      </p:sp>
      <p:sp>
        <p:nvSpPr>
          <p:cNvPr id="23" name="Rectangle 17"/>
          <p:cNvSpPr>
            <a:spLocks noChangeArrowheads="1"/>
          </p:cNvSpPr>
          <p:nvPr/>
        </p:nvSpPr>
        <p:spPr bwMode="auto">
          <a:xfrm>
            <a:off x="4633913" y="4163381"/>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20,000</a:t>
            </a:r>
            <a:endParaRPr kumimoji="0" lang="en-US" altLang="en-US" sz="1800" b="1" i="0" u="none" strike="noStrike" cap="none" normalizeH="0" baseline="0" smtClean="0">
              <a:ln>
                <a:noFill/>
              </a:ln>
              <a:solidFill>
                <a:schemeClr val="tx1"/>
              </a:solidFill>
              <a:effectLst/>
              <a:latin typeface="+mj-lt"/>
            </a:endParaRPr>
          </a:p>
        </p:txBody>
      </p:sp>
      <p:sp>
        <p:nvSpPr>
          <p:cNvPr id="24" name="Rectangle 18"/>
          <p:cNvSpPr>
            <a:spLocks noChangeArrowheads="1"/>
          </p:cNvSpPr>
          <p:nvPr/>
        </p:nvSpPr>
        <p:spPr bwMode="auto">
          <a:xfrm>
            <a:off x="4633913" y="4445956"/>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15,000</a:t>
            </a:r>
            <a:endParaRPr kumimoji="0" lang="en-US" altLang="en-US" sz="1800" b="1" i="0" u="none" strike="noStrike" cap="none" normalizeH="0" baseline="0" smtClean="0">
              <a:ln>
                <a:noFill/>
              </a:ln>
              <a:solidFill>
                <a:schemeClr val="tx1"/>
              </a:solidFill>
              <a:effectLst/>
              <a:latin typeface="+mj-lt"/>
            </a:endParaRPr>
          </a:p>
        </p:txBody>
      </p:sp>
      <p:sp>
        <p:nvSpPr>
          <p:cNvPr id="25" name="Rectangle 19"/>
          <p:cNvSpPr>
            <a:spLocks noChangeArrowheads="1"/>
          </p:cNvSpPr>
          <p:nvPr/>
        </p:nvSpPr>
        <p:spPr bwMode="auto">
          <a:xfrm>
            <a:off x="4633913" y="4728531"/>
            <a:ext cx="4312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10,000</a:t>
            </a:r>
            <a:endParaRPr kumimoji="0" lang="en-US" altLang="en-US" sz="1800" b="1" i="0" u="none" strike="noStrike" cap="none" normalizeH="0" baseline="0" dirty="0" smtClean="0">
              <a:ln>
                <a:noFill/>
              </a:ln>
              <a:solidFill>
                <a:schemeClr val="tx1"/>
              </a:solidFill>
              <a:effectLst/>
              <a:latin typeface="+mj-lt"/>
            </a:endParaRPr>
          </a:p>
        </p:txBody>
      </p:sp>
      <p:sp>
        <p:nvSpPr>
          <p:cNvPr id="26" name="Rectangle 20"/>
          <p:cNvSpPr>
            <a:spLocks noChangeArrowheads="1"/>
          </p:cNvSpPr>
          <p:nvPr/>
        </p:nvSpPr>
        <p:spPr bwMode="auto">
          <a:xfrm>
            <a:off x="4700588" y="5011106"/>
            <a:ext cx="35266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5,000</a:t>
            </a:r>
            <a:endParaRPr kumimoji="0" lang="en-US" altLang="en-US" sz="1800" b="1" i="0" u="none" strike="noStrike" cap="none" normalizeH="0" baseline="0" smtClean="0">
              <a:ln>
                <a:noFill/>
              </a:ln>
              <a:solidFill>
                <a:schemeClr val="tx1"/>
              </a:solidFill>
              <a:effectLst/>
              <a:latin typeface="+mj-lt"/>
            </a:endParaRPr>
          </a:p>
        </p:txBody>
      </p:sp>
      <p:sp>
        <p:nvSpPr>
          <p:cNvPr id="27" name="Rectangle 21"/>
          <p:cNvSpPr>
            <a:spLocks noChangeArrowheads="1"/>
          </p:cNvSpPr>
          <p:nvPr/>
        </p:nvSpPr>
        <p:spPr bwMode="auto">
          <a:xfrm>
            <a:off x="4933951" y="5293681"/>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8" name="Rectangle 42"/>
          <p:cNvSpPr>
            <a:spLocks noChangeArrowheads="1"/>
          </p:cNvSpPr>
          <p:nvPr/>
        </p:nvSpPr>
        <p:spPr bwMode="auto">
          <a:xfrm>
            <a:off x="5767071" y="3021016"/>
            <a:ext cx="82747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spc="-20" normalizeH="0" smtClean="0">
                <a:ln>
                  <a:noFill/>
                </a:ln>
                <a:solidFill>
                  <a:srgbClr val="231F20"/>
                </a:solidFill>
                <a:effectLst/>
                <a:latin typeface="+mj-lt"/>
              </a:rPr>
              <a:t>United States</a:t>
            </a:r>
            <a:endParaRPr kumimoji="0" lang="en-US" altLang="en-US" sz="1600" b="1" i="0" u="none" strike="noStrike" cap="none" spc="-20" normalizeH="0" smtClean="0">
              <a:ln>
                <a:noFill/>
              </a:ln>
              <a:solidFill>
                <a:schemeClr val="tx1"/>
              </a:solidFill>
              <a:effectLst/>
              <a:latin typeface="+mj-lt"/>
            </a:endParaRPr>
          </a:p>
        </p:txBody>
      </p:sp>
      <p:sp>
        <p:nvSpPr>
          <p:cNvPr id="49" name="Rectangle 43"/>
          <p:cNvSpPr>
            <a:spLocks noChangeArrowheads="1"/>
          </p:cNvSpPr>
          <p:nvPr/>
        </p:nvSpPr>
        <p:spPr bwMode="auto">
          <a:xfrm>
            <a:off x="5767071" y="3229931"/>
            <a:ext cx="85440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spc="-20" normalizeH="0" dirty="0" smtClean="0">
                <a:ln>
                  <a:noFill/>
                </a:ln>
                <a:solidFill>
                  <a:srgbClr val="231F20"/>
                </a:solidFill>
                <a:effectLst/>
                <a:latin typeface="+mj-lt"/>
              </a:rPr>
              <a:t>USSR/Russia</a:t>
            </a:r>
            <a:endParaRPr kumimoji="0" lang="en-US" altLang="en-US" sz="1600" b="1" i="0" u="none" strike="noStrike" cap="none" spc="-20" normalizeH="0" dirty="0" smtClean="0">
              <a:ln>
                <a:noFill/>
              </a:ln>
              <a:solidFill>
                <a:schemeClr val="tx1"/>
              </a:solidFill>
              <a:effectLst/>
              <a:latin typeface="+mj-lt"/>
            </a:endParaRPr>
          </a:p>
        </p:txBody>
      </p:sp>
      <p:sp>
        <p:nvSpPr>
          <p:cNvPr id="50" name="Rectangle 19"/>
          <p:cNvSpPr>
            <a:spLocks noChangeArrowheads="1"/>
          </p:cNvSpPr>
          <p:nvPr/>
        </p:nvSpPr>
        <p:spPr bwMode="auto">
          <a:xfrm rot="16200000">
            <a:off x="3695016" y="4014669"/>
            <a:ext cx="16014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100" b="1" dirty="0">
                <a:solidFill>
                  <a:srgbClr val="231F20"/>
                </a:solidFill>
                <a:latin typeface="Arial Black" panose="020B0A04020102020204" pitchFamily="34" charset="0"/>
              </a:rPr>
              <a:t>Number of warheads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51" name="Rectangle 8"/>
          <p:cNvSpPr>
            <a:spLocks noChangeArrowheads="1"/>
          </p:cNvSpPr>
          <p:nvPr/>
        </p:nvSpPr>
        <p:spPr bwMode="auto">
          <a:xfrm>
            <a:off x="6815107" y="5592571"/>
            <a:ext cx="36067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Arial Black" panose="020B0A04020102020204" pitchFamily="34" charset="0"/>
              </a:rPr>
              <a:t>Year</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5392970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8.3.3 Weapons of Mass Destruction </a:t>
            </a:r>
            <a:r>
              <a:rPr lang="en-US" sz="2000" b="0" dirty="0" smtClean="0"/>
              <a:t>(3 </a:t>
            </a:r>
            <a:r>
              <a:rPr lang="en-US" sz="2000" b="0" dirty="0"/>
              <a:t>of </a:t>
            </a:r>
            <a:r>
              <a:rPr lang="en-US" sz="2000" b="0" dirty="0" smtClean="0"/>
              <a:t>3)</a:t>
            </a:r>
            <a:endParaRPr lang="en-IN" sz="2000" b="0" dirty="0"/>
          </a:p>
        </p:txBody>
      </p:sp>
      <p:sp>
        <p:nvSpPr>
          <p:cNvPr id="3" name="Content Placeholder 2"/>
          <p:cNvSpPr>
            <a:spLocks noGrp="1"/>
          </p:cNvSpPr>
          <p:nvPr>
            <p:ph sz="quarter" idx="13"/>
          </p:nvPr>
        </p:nvSpPr>
        <p:spPr>
          <a:xfrm>
            <a:off x="457200" y="1556326"/>
            <a:ext cx="8229600" cy="1186873"/>
          </a:xfrm>
        </p:spPr>
        <p:txBody>
          <a:bodyPr/>
          <a:lstStyle/>
          <a:p>
            <a:pPr marL="432" indent="0">
              <a:buNone/>
            </a:pPr>
            <a:r>
              <a:rPr lang="en-US" sz="1800" b="1" dirty="0"/>
              <a:t>Figures 8-40 and 8-41: </a:t>
            </a:r>
            <a:r>
              <a:rPr lang="en-US" sz="1800" dirty="0"/>
              <a:t>Iran has insisted on its right to develop nuclear power, but several countries including the United States are concerned the program includes building nuclear weapons</a:t>
            </a:r>
            <a:r>
              <a:rPr lang="en-US" sz="1800" dirty="0" smtClean="0"/>
              <a:t>. Photo </a:t>
            </a:r>
            <a:r>
              <a:rPr lang="en-US" sz="1800" dirty="0"/>
              <a:t>to right is of the Nuclear Production Plant in Arak, Iran.</a:t>
            </a:r>
            <a:endParaRPr lang="en-IN" sz="1800" dirty="0"/>
          </a:p>
        </p:txBody>
      </p:sp>
      <p:pic>
        <p:nvPicPr>
          <p:cNvPr id="29702" name="Picture 6" descr="A Muslim woman taking a picture of the nuclear production plant in Arak, Ir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071" y="2847580"/>
            <a:ext cx="3285206" cy="326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00" y="2870999"/>
            <a:ext cx="3389376" cy="3218688"/>
          </a:xfrm>
          <a:prstGeom prst="rect">
            <a:avLst/>
          </a:prstGeom>
        </p:spPr>
      </p:pic>
      <p:sp>
        <p:nvSpPr>
          <p:cNvPr id="9" name="Rectangle 5"/>
          <p:cNvSpPr>
            <a:spLocks noChangeArrowheads="1"/>
          </p:cNvSpPr>
          <p:nvPr/>
        </p:nvSpPr>
        <p:spPr bwMode="auto">
          <a:xfrm>
            <a:off x="1549400" y="3055938"/>
            <a:ext cx="3478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DEE"/>
                </a:solidFill>
                <a:effectLst/>
                <a:latin typeface="+mj-lt"/>
              </a:rPr>
              <a:t>Caspian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DEE"/>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22" name="Rectangle 18"/>
          <p:cNvSpPr>
            <a:spLocks noChangeArrowheads="1"/>
          </p:cNvSpPr>
          <p:nvPr/>
        </p:nvSpPr>
        <p:spPr bwMode="auto">
          <a:xfrm>
            <a:off x="581025" y="3614738"/>
            <a:ext cx="16030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58595B"/>
                </a:solidFill>
                <a:effectLst>
                  <a:glow rad="63500">
                    <a:schemeClr val="bg1">
                      <a:alpha val="40000"/>
                    </a:schemeClr>
                  </a:glow>
                </a:effectLst>
                <a:latin typeface="+mn-lt"/>
              </a:rPr>
              <a:t>IRAQ</a:t>
            </a:r>
            <a:endParaRPr kumimoji="0" lang="en-US" altLang="en-US" b="1" i="0" u="none" strike="noStrike" cap="none" normalizeH="0" baseline="0" smtClean="0">
              <a:ln>
                <a:noFill/>
              </a:ln>
              <a:solidFill>
                <a:schemeClr val="tx1"/>
              </a:solidFill>
              <a:effectLst>
                <a:glow rad="63500">
                  <a:schemeClr val="bg1">
                    <a:alpha val="40000"/>
                  </a:schemeClr>
                </a:glow>
              </a:effectLst>
              <a:latin typeface="+mn-lt"/>
            </a:endParaRPr>
          </a:p>
        </p:txBody>
      </p:sp>
      <p:sp>
        <p:nvSpPr>
          <p:cNvPr id="23" name="Rectangle 19"/>
          <p:cNvSpPr>
            <a:spLocks noChangeArrowheads="1"/>
          </p:cNvSpPr>
          <p:nvPr/>
        </p:nvSpPr>
        <p:spPr bwMode="auto">
          <a:xfrm>
            <a:off x="2054225" y="4513263"/>
            <a:ext cx="40395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300" normalizeH="0" baseline="0" dirty="0" smtClean="0">
                <a:ln>
                  <a:noFill/>
                </a:ln>
                <a:solidFill>
                  <a:srgbClr val="231F20"/>
                </a:solidFill>
                <a:effectLst>
                  <a:glow rad="63500">
                    <a:schemeClr val="bg1">
                      <a:alpha val="40000"/>
                    </a:schemeClr>
                  </a:glow>
                </a:effectLst>
                <a:latin typeface="+mn-lt"/>
              </a:rPr>
              <a:t>IRAN</a:t>
            </a:r>
            <a:endParaRPr kumimoji="0" lang="en-US" altLang="en-US" b="1" i="0" u="none" strike="noStrike" cap="none" spc="300" normalizeH="0" baseline="0" dirty="0" smtClean="0">
              <a:ln>
                <a:noFill/>
              </a:ln>
              <a:solidFill>
                <a:schemeClr val="tx1"/>
              </a:solidFill>
              <a:effectLst>
                <a:glow rad="63500">
                  <a:schemeClr val="bg1">
                    <a:alpha val="40000"/>
                  </a:schemeClr>
                </a:glow>
              </a:effectLst>
              <a:latin typeface="+mn-lt"/>
            </a:endParaRPr>
          </a:p>
        </p:txBody>
      </p:sp>
      <p:sp>
        <p:nvSpPr>
          <p:cNvPr id="24" name="Rectangle 20"/>
          <p:cNvSpPr>
            <a:spLocks noChangeArrowheads="1"/>
          </p:cNvSpPr>
          <p:nvPr/>
        </p:nvSpPr>
        <p:spPr bwMode="auto">
          <a:xfrm>
            <a:off x="2476500" y="3008313"/>
            <a:ext cx="51296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40000"/>
                    </a:schemeClr>
                  </a:glow>
                </a:effectLst>
                <a:latin typeface="+mn-lt"/>
              </a:rPr>
              <a:t>TURKMENISTAN</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25" name="Rectangle 21"/>
          <p:cNvSpPr>
            <a:spLocks noChangeArrowheads="1"/>
          </p:cNvSpPr>
          <p:nvPr/>
        </p:nvSpPr>
        <p:spPr bwMode="auto">
          <a:xfrm>
            <a:off x="3203575" y="3970338"/>
            <a:ext cx="466474"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40000"/>
                    </a:schemeClr>
                  </a:glow>
                </a:effectLst>
                <a:latin typeface="+mn-lt"/>
              </a:rPr>
              <a:t>AFGHANISTAN</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26" name="Rectangle 22"/>
          <p:cNvSpPr>
            <a:spLocks noChangeArrowheads="1"/>
          </p:cNvSpPr>
          <p:nvPr/>
        </p:nvSpPr>
        <p:spPr bwMode="auto">
          <a:xfrm>
            <a:off x="3384550" y="4659313"/>
            <a:ext cx="32861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40000"/>
                    </a:schemeClr>
                  </a:glow>
                </a:effectLst>
                <a:latin typeface="+mn-lt"/>
              </a:rPr>
              <a:t>PAKISTAN</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27" name="Rectangle 23"/>
          <p:cNvSpPr>
            <a:spLocks noChangeArrowheads="1"/>
          </p:cNvSpPr>
          <p:nvPr/>
        </p:nvSpPr>
        <p:spPr bwMode="auto">
          <a:xfrm>
            <a:off x="774948" y="4852988"/>
            <a:ext cx="25006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40000"/>
                    </a:schemeClr>
                  </a:glow>
                </a:effectLst>
                <a:latin typeface="+mn-lt"/>
              </a:rPr>
              <a:t>SAUDI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58595B"/>
                </a:solidFill>
                <a:effectLst>
                  <a:glow rad="63500">
                    <a:schemeClr val="bg1">
                      <a:alpha val="40000"/>
                    </a:schemeClr>
                  </a:glow>
                </a:effectLst>
                <a:latin typeface="+mn-lt"/>
              </a:rPr>
              <a:t>ARABIA</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29" name="Rectangle 25"/>
          <p:cNvSpPr>
            <a:spLocks noChangeArrowheads="1"/>
          </p:cNvSpPr>
          <p:nvPr/>
        </p:nvSpPr>
        <p:spPr bwMode="auto">
          <a:xfrm>
            <a:off x="1098550" y="4662488"/>
            <a:ext cx="23403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58595B"/>
                </a:solidFill>
                <a:effectLst>
                  <a:glow rad="63500">
                    <a:schemeClr val="bg1">
                      <a:alpha val="40000"/>
                    </a:schemeClr>
                  </a:glow>
                </a:effectLst>
                <a:latin typeface="Arial Black" panose="020B0A04020102020204" pitchFamily="34" charset="0"/>
              </a:rPr>
              <a:t>KUWAIT</a:t>
            </a:r>
            <a:endParaRPr kumimoji="0" lang="en-US" altLang="en-US" b="1" i="0" u="none" strike="noStrike" cap="none" normalizeH="0" baseline="0" smtClean="0">
              <a:ln>
                <a:noFill/>
              </a:ln>
              <a:solidFill>
                <a:schemeClr val="tx1"/>
              </a:solidFill>
              <a:effectLst>
                <a:glow rad="63500">
                  <a:schemeClr val="bg1">
                    <a:alpha val="40000"/>
                  </a:schemeClr>
                </a:glow>
              </a:effectLst>
              <a:latin typeface="Arial Black" panose="020B0A04020102020204" pitchFamily="34" charset="0"/>
            </a:endParaRPr>
          </a:p>
        </p:txBody>
      </p:sp>
      <p:sp>
        <p:nvSpPr>
          <p:cNvPr id="30" name="Rectangle 26"/>
          <p:cNvSpPr>
            <a:spLocks noChangeArrowheads="1"/>
          </p:cNvSpPr>
          <p:nvPr/>
        </p:nvSpPr>
        <p:spPr bwMode="auto">
          <a:xfrm>
            <a:off x="1098550" y="2892108"/>
            <a:ext cx="37029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58595B"/>
                </a:solidFill>
                <a:effectLst>
                  <a:glow rad="63500">
                    <a:schemeClr val="bg1">
                      <a:alpha val="40000"/>
                    </a:schemeClr>
                  </a:glow>
                </a:effectLst>
                <a:latin typeface="Arial Black" panose="020B0A04020102020204" pitchFamily="34" charset="0"/>
              </a:rPr>
              <a:t>AZERBAIJAN</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Arial Black" panose="020B0A04020102020204" pitchFamily="34" charset="0"/>
            </a:endParaRPr>
          </a:p>
        </p:txBody>
      </p:sp>
      <p:sp>
        <p:nvSpPr>
          <p:cNvPr id="31" name="Rectangle 27"/>
          <p:cNvSpPr>
            <a:spLocks noChangeArrowheads="1"/>
          </p:cNvSpPr>
          <p:nvPr/>
        </p:nvSpPr>
        <p:spPr bwMode="auto">
          <a:xfrm>
            <a:off x="2457450" y="4948238"/>
            <a:ext cx="25968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err="1" smtClean="0">
                <a:ln>
                  <a:noFill/>
                </a:ln>
                <a:solidFill>
                  <a:srgbClr val="231F20"/>
                </a:solidFill>
                <a:effectLst>
                  <a:glow rad="63500">
                    <a:schemeClr val="bg1">
                      <a:alpha val="40000"/>
                    </a:schemeClr>
                  </a:glow>
                </a:effectLst>
                <a:latin typeface="+mn-lt"/>
              </a:rPr>
              <a:t>Gachin</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32" name="Rectangle 28"/>
          <p:cNvSpPr>
            <a:spLocks noChangeArrowheads="1"/>
          </p:cNvSpPr>
          <p:nvPr/>
        </p:nvSpPr>
        <p:spPr bwMode="auto">
          <a:xfrm>
            <a:off x="2111375" y="4325938"/>
            <a:ext cx="17953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40000"/>
                    </a:schemeClr>
                  </a:glow>
                </a:effectLst>
                <a:latin typeface="+mn-lt"/>
              </a:rPr>
              <a:t>Yazd</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33" name="Rectangle 29"/>
          <p:cNvSpPr>
            <a:spLocks noChangeArrowheads="1"/>
          </p:cNvSpPr>
          <p:nvPr/>
        </p:nvSpPr>
        <p:spPr bwMode="auto">
          <a:xfrm>
            <a:off x="1727200" y="4725988"/>
            <a:ext cx="6171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40000"/>
                    </a:schemeClr>
                  </a:glow>
                </a:effectLst>
                <a:latin typeface="+mn-lt"/>
              </a:rPr>
              <a:t>Bushehr Nuclear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40000"/>
                    </a:schemeClr>
                  </a:glow>
                </a:effectLst>
                <a:latin typeface="+mn-lt"/>
              </a:rPr>
              <a:t>Power Plant</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35" name="Rectangle 31"/>
          <p:cNvSpPr>
            <a:spLocks noChangeArrowheads="1"/>
          </p:cNvSpPr>
          <p:nvPr/>
        </p:nvSpPr>
        <p:spPr bwMode="auto">
          <a:xfrm>
            <a:off x="2286000" y="4148138"/>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err="1" smtClean="0">
                <a:ln>
                  <a:noFill/>
                </a:ln>
                <a:solidFill>
                  <a:srgbClr val="231F20"/>
                </a:solidFill>
                <a:effectLst>
                  <a:glow rad="63500">
                    <a:schemeClr val="bg1">
                      <a:alpha val="40000"/>
                    </a:schemeClr>
                  </a:glow>
                </a:effectLst>
                <a:latin typeface="+mn-lt"/>
              </a:rPr>
              <a:t>Saghand</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36" name="Rectangle 32"/>
          <p:cNvSpPr>
            <a:spLocks noChangeArrowheads="1"/>
          </p:cNvSpPr>
          <p:nvPr/>
        </p:nvSpPr>
        <p:spPr bwMode="auto">
          <a:xfrm>
            <a:off x="1835150" y="3824288"/>
            <a:ext cx="6315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err="1" smtClean="0">
                <a:ln>
                  <a:noFill/>
                </a:ln>
                <a:solidFill>
                  <a:srgbClr val="231F20"/>
                </a:solidFill>
                <a:effectLst>
                  <a:glow rad="63500">
                    <a:schemeClr val="bg1">
                      <a:alpha val="40000"/>
                    </a:schemeClr>
                  </a:glow>
                </a:effectLst>
                <a:latin typeface="+mn-lt"/>
              </a:rPr>
              <a:t>Natanz</a:t>
            </a:r>
            <a:r>
              <a:rPr kumimoji="0" lang="en-US" altLang="en-US" sz="600" b="1" i="0" u="none" strike="noStrike" cap="none" normalizeH="0" baseline="0" dirty="0" smtClean="0">
                <a:ln>
                  <a:noFill/>
                </a:ln>
                <a:solidFill>
                  <a:srgbClr val="231F20"/>
                </a:solidFill>
                <a:effectLst>
                  <a:glow rad="63500">
                    <a:schemeClr val="bg1">
                      <a:alpha val="40000"/>
                    </a:schemeClr>
                  </a:glow>
                </a:effectLst>
                <a:latin typeface="+mn-lt"/>
              </a:rPr>
              <a:t> Fuel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40000"/>
                    </a:schemeClr>
                  </a:glow>
                </a:effectLst>
                <a:latin typeface="+mn-lt"/>
              </a:rPr>
              <a:t>Enrichment Plant</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38" name="Rectangle 34"/>
          <p:cNvSpPr>
            <a:spLocks noChangeArrowheads="1"/>
          </p:cNvSpPr>
          <p:nvPr/>
        </p:nvSpPr>
        <p:spPr bwMode="auto">
          <a:xfrm>
            <a:off x="3622675" y="3719513"/>
            <a:ext cx="561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231F20"/>
                </a:solidFill>
                <a:effectLst/>
                <a:latin typeface="+mj-lt"/>
              </a:rPr>
              <a:t>N</a:t>
            </a:r>
            <a:endParaRPr kumimoji="0" lang="en-US" altLang="en-US" b="1" i="0" u="none" strike="noStrike" cap="none" normalizeH="0" baseline="0" dirty="0" smtClean="0">
              <a:ln>
                <a:noFill/>
              </a:ln>
              <a:solidFill>
                <a:schemeClr val="tx1"/>
              </a:solidFill>
              <a:effectLst/>
              <a:latin typeface="+mj-lt"/>
            </a:endParaRPr>
          </a:p>
        </p:txBody>
      </p:sp>
      <p:sp>
        <p:nvSpPr>
          <p:cNvPr id="39" name="Rectangle 35"/>
          <p:cNvSpPr>
            <a:spLocks noChangeArrowheads="1"/>
          </p:cNvSpPr>
          <p:nvPr/>
        </p:nvSpPr>
        <p:spPr bwMode="auto">
          <a:xfrm>
            <a:off x="1917700" y="3640138"/>
            <a:ext cx="28212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40000"/>
                    </a:schemeClr>
                  </a:glow>
                </a:effectLst>
                <a:latin typeface="+mn-lt"/>
              </a:rPr>
              <a:t>Parchin</a:t>
            </a:r>
            <a:endParaRPr kumimoji="0" lang="en-US" altLang="en-US" b="1" i="0" u="none" strike="noStrike" cap="none" normalizeH="0" baseline="0" smtClean="0">
              <a:ln>
                <a:noFill/>
              </a:ln>
              <a:solidFill>
                <a:schemeClr val="tx1"/>
              </a:solidFill>
              <a:effectLst>
                <a:glow rad="63500">
                  <a:schemeClr val="bg1">
                    <a:alpha val="40000"/>
                  </a:schemeClr>
                </a:glow>
              </a:effectLst>
              <a:latin typeface="+mn-lt"/>
            </a:endParaRPr>
          </a:p>
        </p:txBody>
      </p:sp>
      <p:sp>
        <p:nvSpPr>
          <p:cNvPr id="40" name="Rectangle 36"/>
          <p:cNvSpPr>
            <a:spLocks noChangeArrowheads="1"/>
          </p:cNvSpPr>
          <p:nvPr/>
        </p:nvSpPr>
        <p:spPr bwMode="auto">
          <a:xfrm>
            <a:off x="764667" y="3871913"/>
            <a:ext cx="65883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40000"/>
                    </a:schemeClr>
                  </a:glow>
                </a:effectLst>
                <a:latin typeface="+mn-lt"/>
              </a:rPr>
              <a:t>Arak Heavy Water</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40000"/>
                    </a:schemeClr>
                  </a:glow>
                </a:effectLst>
                <a:latin typeface="+mn-lt"/>
              </a:rPr>
              <a:t>Production Plant</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42" name="Rectangle 38"/>
          <p:cNvSpPr>
            <a:spLocks noChangeArrowheads="1"/>
          </p:cNvSpPr>
          <p:nvPr/>
        </p:nvSpPr>
        <p:spPr bwMode="auto">
          <a:xfrm>
            <a:off x="942427" y="3630613"/>
            <a:ext cx="6315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err="1" smtClean="0">
                <a:ln>
                  <a:noFill/>
                </a:ln>
                <a:solidFill>
                  <a:srgbClr val="231F20"/>
                </a:solidFill>
                <a:effectLst>
                  <a:glow rad="63500">
                    <a:schemeClr val="bg1">
                      <a:alpha val="40000"/>
                    </a:schemeClr>
                  </a:glow>
                </a:effectLst>
                <a:latin typeface="+mn-lt"/>
              </a:rPr>
              <a:t>Fordow</a:t>
            </a:r>
            <a:r>
              <a:rPr kumimoji="0" lang="en-US" altLang="en-US" sz="600" b="1" i="0" u="none" strike="noStrike" cap="none" normalizeH="0" baseline="0" dirty="0" smtClean="0">
                <a:ln>
                  <a:noFill/>
                </a:ln>
                <a:solidFill>
                  <a:srgbClr val="231F20"/>
                </a:solidFill>
                <a:effectLst>
                  <a:glow rad="63500">
                    <a:schemeClr val="bg1">
                      <a:alpha val="40000"/>
                    </a:schemeClr>
                  </a:glow>
                </a:effectLst>
                <a:latin typeface="+mn-lt"/>
              </a:rPr>
              <a:t> Fuel</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63500">
                    <a:schemeClr val="bg1">
                      <a:alpha val="40000"/>
                    </a:schemeClr>
                  </a:glow>
                </a:effectLst>
                <a:latin typeface="+mn-lt"/>
              </a:rPr>
              <a:t>Enrichment Plant</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44" name="Rectangle 40"/>
          <p:cNvSpPr>
            <a:spLocks noChangeArrowheads="1"/>
          </p:cNvSpPr>
          <p:nvPr/>
        </p:nvSpPr>
        <p:spPr bwMode="auto">
          <a:xfrm>
            <a:off x="676573" y="4135438"/>
            <a:ext cx="10243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600" b="1" dirty="0">
                <a:solidFill>
                  <a:srgbClr val="231F20"/>
                </a:solidFill>
                <a:effectLst>
                  <a:glow rad="63500">
                    <a:schemeClr val="bg1">
                      <a:alpha val="40000"/>
                    </a:schemeClr>
                  </a:glow>
                </a:effectLst>
                <a:latin typeface="+mn-lt"/>
              </a:rPr>
              <a:t>Isfahan Nuclear Technology</a:t>
            </a:r>
          </a:p>
          <a:p>
            <a:pPr lvl="0" algn="r"/>
            <a:r>
              <a:rPr lang="en-US" altLang="en-US" sz="600" b="1" dirty="0">
                <a:solidFill>
                  <a:srgbClr val="231F20"/>
                </a:solidFill>
                <a:effectLst>
                  <a:glow rad="63500">
                    <a:schemeClr val="bg1">
                      <a:alpha val="40000"/>
                    </a:schemeClr>
                  </a:glow>
                </a:effectLst>
                <a:latin typeface="+mn-lt"/>
              </a:rPr>
              <a:t>Center and Uranium</a:t>
            </a:r>
          </a:p>
          <a:p>
            <a:pPr lvl="0" algn="r"/>
            <a:r>
              <a:rPr lang="en-US" altLang="en-US" sz="600" b="1" dirty="0">
                <a:solidFill>
                  <a:srgbClr val="231F20"/>
                </a:solidFill>
                <a:effectLst>
                  <a:glow rad="63500">
                    <a:schemeClr val="bg1">
                      <a:alpha val="40000"/>
                    </a:schemeClr>
                  </a:glow>
                </a:effectLst>
                <a:latin typeface="+mn-lt"/>
              </a:rPr>
              <a:t>Conversion Facility</a:t>
            </a:r>
            <a:endParaRPr kumimoji="0" lang="en-US" altLang="en-US" b="1" i="0" u="none" strike="noStrike" cap="none" normalizeH="0" baseline="0" dirty="0" smtClean="0">
              <a:ln>
                <a:noFill/>
              </a:ln>
              <a:solidFill>
                <a:schemeClr val="tx1"/>
              </a:solidFill>
              <a:effectLst>
                <a:glow rad="63500">
                  <a:schemeClr val="bg1">
                    <a:alpha val="40000"/>
                  </a:schemeClr>
                </a:glow>
              </a:effectLst>
              <a:latin typeface="+mn-lt"/>
            </a:endParaRPr>
          </a:p>
        </p:txBody>
      </p:sp>
      <p:sp>
        <p:nvSpPr>
          <p:cNvPr id="47" name="Rectangle 43"/>
          <p:cNvSpPr>
            <a:spLocks noChangeArrowheads="1"/>
          </p:cNvSpPr>
          <p:nvPr/>
        </p:nvSpPr>
        <p:spPr bwMode="auto">
          <a:xfrm>
            <a:off x="1181100" y="3436938"/>
            <a:ext cx="28533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40000"/>
                    </a:schemeClr>
                  </a:glow>
                </a:effectLst>
                <a:latin typeface="+mn-lt"/>
              </a:rPr>
              <a:t>Ramsar</a:t>
            </a:r>
            <a:endParaRPr kumimoji="0" lang="en-US" altLang="en-US" b="1" i="0" u="none" strike="noStrike" cap="none" normalizeH="0" baseline="0" smtClean="0">
              <a:ln>
                <a:noFill/>
              </a:ln>
              <a:solidFill>
                <a:schemeClr val="tx1"/>
              </a:solidFill>
              <a:effectLst>
                <a:glow rad="63500">
                  <a:schemeClr val="bg1">
                    <a:alpha val="40000"/>
                  </a:schemeClr>
                </a:glow>
              </a:effectLst>
              <a:latin typeface="+mn-lt"/>
            </a:endParaRPr>
          </a:p>
        </p:txBody>
      </p:sp>
      <p:sp>
        <p:nvSpPr>
          <p:cNvPr id="48" name="Rectangle 44"/>
          <p:cNvSpPr>
            <a:spLocks noChangeArrowheads="1"/>
          </p:cNvSpPr>
          <p:nvPr/>
        </p:nvSpPr>
        <p:spPr bwMode="auto">
          <a:xfrm>
            <a:off x="1057275" y="3271838"/>
            <a:ext cx="2388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40000"/>
                    </a:schemeClr>
                  </a:glow>
                </a:effectLst>
                <a:latin typeface="+mn-lt"/>
              </a:rPr>
              <a:t>Bonab</a:t>
            </a:r>
            <a:endParaRPr kumimoji="0" lang="en-US" altLang="en-US" b="1" i="0" u="none" strike="noStrike" cap="none" normalizeH="0" baseline="0" smtClean="0">
              <a:ln>
                <a:noFill/>
              </a:ln>
              <a:solidFill>
                <a:schemeClr val="tx1"/>
              </a:solidFill>
              <a:effectLst>
                <a:glow rad="63500">
                  <a:schemeClr val="bg1">
                    <a:alpha val="40000"/>
                  </a:schemeClr>
                </a:glow>
              </a:effectLst>
              <a:latin typeface="+mn-lt"/>
            </a:endParaRPr>
          </a:p>
        </p:txBody>
      </p:sp>
      <p:sp>
        <p:nvSpPr>
          <p:cNvPr id="49" name="Rectangle 45"/>
          <p:cNvSpPr>
            <a:spLocks noChangeArrowheads="1"/>
          </p:cNvSpPr>
          <p:nvPr/>
        </p:nvSpPr>
        <p:spPr bwMode="auto">
          <a:xfrm>
            <a:off x="1762125" y="3538538"/>
            <a:ext cx="2564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glow rad="63500">
                    <a:schemeClr val="bg1">
                      <a:alpha val="40000"/>
                    </a:schemeClr>
                  </a:glow>
                </a:effectLst>
                <a:latin typeface="+mn-lt"/>
              </a:rPr>
              <a:t>Tehran</a:t>
            </a:r>
            <a:endParaRPr kumimoji="0" lang="en-US" altLang="en-US" b="1" i="0" u="none" strike="noStrike" cap="none" normalizeH="0" baseline="0" smtClean="0">
              <a:ln>
                <a:noFill/>
              </a:ln>
              <a:solidFill>
                <a:schemeClr val="tx1"/>
              </a:solidFill>
              <a:effectLst>
                <a:glow rad="63500">
                  <a:schemeClr val="bg1">
                    <a:alpha val="40000"/>
                  </a:schemeClr>
                </a:glow>
              </a:effectLst>
              <a:latin typeface="+mn-lt"/>
            </a:endParaRPr>
          </a:p>
        </p:txBody>
      </p:sp>
      <p:sp>
        <p:nvSpPr>
          <p:cNvPr id="50" name="Rectangle 46"/>
          <p:cNvSpPr>
            <a:spLocks noChangeArrowheads="1"/>
          </p:cNvSpPr>
          <p:nvPr/>
        </p:nvSpPr>
        <p:spPr bwMode="auto">
          <a:xfrm>
            <a:off x="588168" y="5187950"/>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1" name="Rectangle 47"/>
          <p:cNvSpPr>
            <a:spLocks noChangeArrowheads="1"/>
          </p:cNvSpPr>
          <p:nvPr/>
        </p:nvSpPr>
        <p:spPr bwMode="auto">
          <a:xfrm>
            <a:off x="797718" y="5187950"/>
            <a:ext cx="865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latin typeface="+mj-lt"/>
              </a:rPr>
              <a:t>100</a:t>
            </a:r>
            <a:endParaRPr kumimoji="0" lang="en-US" altLang="en-US" sz="1600" b="1" i="0" u="none" strike="noStrike" cap="none" normalizeH="0" baseline="0" smtClean="0">
              <a:ln>
                <a:noFill/>
              </a:ln>
              <a:solidFill>
                <a:schemeClr val="tx1"/>
              </a:solidFill>
              <a:effectLst/>
              <a:latin typeface="+mj-lt"/>
            </a:endParaRPr>
          </a:p>
        </p:txBody>
      </p:sp>
      <p:sp>
        <p:nvSpPr>
          <p:cNvPr id="52" name="Rectangle 48"/>
          <p:cNvSpPr>
            <a:spLocks noChangeArrowheads="1"/>
          </p:cNvSpPr>
          <p:nvPr/>
        </p:nvSpPr>
        <p:spPr bwMode="auto">
          <a:xfrm>
            <a:off x="588168" y="5305425"/>
            <a:ext cx="288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3" name="Rectangle 49"/>
          <p:cNvSpPr>
            <a:spLocks noChangeArrowheads="1"/>
          </p:cNvSpPr>
          <p:nvPr/>
        </p:nvSpPr>
        <p:spPr bwMode="auto">
          <a:xfrm>
            <a:off x="708818" y="5305425"/>
            <a:ext cx="8656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latin typeface="+mj-lt"/>
              </a:rPr>
              <a:t>100</a:t>
            </a:r>
            <a:endParaRPr kumimoji="0" lang="en-US" altLang="en-US" sz="1600" b="1" i="0" u="none" strike="noStrike" cap="none" normalizeH="0" baseline="0" smtClean="0">
              <a:ln>
                <a:noFill/>
              </a:ln>
              <a:solidFill>
                <a:schemeClr val="tx1"/>
              </a:solidFill>
              <a:effectLst/>
              <a:latin typeface="+mj-lt"/>
            </a:endParaRPr>
          </a:p>
        </p:txBody>
      </p:sp>
      <p:sp>
        <p:nvSpPr>
          <p:cNvPr id="54" name="Rectangle 50"/>
          <p:cNvSpPr>
            <a:spLocks noChangeArrowheads="1"/>
          </p:cNvSpPr>
          <p:nvPr/>
        </p:nvSpPr>
        <p:spPr bwMode="auto">
          <a:xfrm>
            <a:off x="1035843" y="5187950"/>
            <a:ext cx="23083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latin typeface="+mj-lt"/>
              </a:rPr>
              <a:t>200 Miles</a:t>
            </a:r>
            <a:endParaRPr kumimoji="0" lang="en-US" altLang="en-US" sz="1600" b="1" i="0" u="none" strike="noStrike" cap="none" normalizeH="0" baseline="0" smtClean="0">
              <a:ln>
                <a:noFill/>
              </a:ln>
              <a:solidFill>
                <a:schemeClr val="tx1"/>
              </a:solidFill>
              <a:effectLst/>
              <a:latin typeface="+mj-lt"/>
            </a:endParaRPr>
          </a:p>
        </p:txBody>
      </p:sp>
      <p:sp>
        <p:nvSpPr>
          <p:cNvPr id="55" name="Rectangle 51"/>
          <p:cNvSpPr>
            <a:spLocks noChangeArrowheads="1"/>
          </p:cNvSpPr>
          <p:nvPr/>
        </p:nvSpPr>
        <p:spPr bwMode="auto">
          <a:xfrm>
            <a:off x="864393" y="5305425"/>
            <a:ext cx="36708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latin typeface="+mj-lt"/>
              </a:rPr>
              <a:t>200 Kilometers</a:t>
            </a:r>
            <a:endParaRPr kumimoji="0" lang="en-US" altLang="en-US" sz="1600" b="1" i="0" u="none" strike="noStrike" cap="none" normalizeH="0" baseline="0" smtClean="0">
              <a:ln>
                <a:noFill/>
              </a:ln>
              <a:solidFill>
                <a:schemeClr val="tx1"/>
              </a:solidFill>
              <a:effectLst/>
              <a:latin typeface="+mj-lt"/>
            </a:endParaRPr>
          </a:p>
        </p:txBody>
      </p:sp>
      <p:sp>
        <p:nvSpPr>
          <p:cNvPr id="56" name="Rectangle 52"/>
          <p:cNvSpPr>
            <a:spLocks noChangeArrowheads="1"/>
          </p:cNvSpPr>
          <p:nvPr/>
        </p:nvSpPr>
        <p:spPr bwMode="auto">
          <a:xfrm>
            <a:off x="619125" y="5561806"/>
            <a:ext cx="78226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Research reactors</a:t>
            </a:r>
            <a:endParaRPr kumimoji="0" lang="en-US" altLang="en-US" sz="1600" b="1" i="0" u="none" strike="noStrike" cap="none" normalizeH="0" baseline="0" dirty="0" smtClean="0">
              <a:ln>
                <a:noFill/>
              </a:ln>
              <a:solidFill>
                <a:schemeClr val="tx1"/>
              </a:solidFill>
              <a:effectLst/>
              <a:latin typeface="+mj-lt"/>
            </a:endParaRPr>
          </a:p>
        </p:txBody>
      </p:sp>
      <p:sp>
        <p:nvSpPr>
          <p:cNvPr id="57" name="Rectangle 53"/>
          <p:cNvSpPr>
            <a:spLocks noChangeArrowheads="1"/>
          </p:cNvSpPr>
          <p:nvPr/>
        </p:nvSpPr>
        <p:spPr bwMode="auto">
          <a:xfrm>
            <a:off x="619125" y="5701506"/>
            <a:ext cx="59952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Uranium mine</a:t>
            </a:r>
            <a:endParaRPr kumimoji="0" lang="en-US" altLang="en-US" sz="1600" b="1" i="0" u="none" strike="noStrike" cap="none" normalizeH="0" baseline="0" dirty="0" smtClean="0">
              <a:ln>
                <a:noFill/>
              </a:ln>
              <a:solidFill>
                <a:schemeClr val="tx1"/>
              </a:solidFill>
              <a:effectLst/>
              <a:latin typeface="+mj-lt"/>
            </a:endParaRPr>
          </a:p>
        </p:txBody>
      </p:sp>
      <p:sp>
        <p:nvSpPr>
          <p:cNvPr id="58" name="Rectangle 54"/>
          <p:cNvSpPr>
            <a:spLocks noChangeArrowheads="1"/>
          </p:cNvSpPr>
          <p:nvPr/>
        </p:nvSpPr>
        <p:spPr bwMode="auto">
          <a:xfrm>
            <a:off x="619125" y="5841206"/>
            <a:ext cx="49853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Military site</a:t>
            </a:r>
            <a:endParaRPr kumimoji="0" lang="en-US" altLang="en-US" sz="1600" b="1" i="0" u="none" strike="noStrike" cap="none" normalizeH="0" baseline="0" smtClean="0">
              <a:ln>
                <a:noFill/>
              </a:ln>
              <a:solidFill>
                <a:schemeClr val="tx1"/>
              </a:solidFill>
              <a:effectLst/>
              <a:latin typeface="+mj-lt"/>
            </a:endParaRPr>
          </a:p>
        </p:txBody>
      </p:sp>
      <p:sp>
        <p:nvSpPr>
          <p:cNvPr id="59" name="Rectangle 55"/>
          <p:cNvSpPr>
            <a:spLocks noChangeArrowheads="1"/>
          </p:cNvSpPr>
          <p:nvPr/>
        </p:nvSpPr>
        <p:spPr bwMode="auto">
          <a:xfrm>
            <a:off x="619125" y="5980906"/>
            <a:ext cx="50975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Nuclear site</a:t>
            </a:r>
            <a:endParaRPr kumimoji="0" lang="en-US" altLang="en-US" sz="1600" b="1" i="0" u="none" strike="noStrike" cap="none" normalizeH="0" baseline="0" smtClean="0">
              <a:ln>
                <a:noFill/>
              </a:ln>
              <a:solidFill>
                <a:schemeClr val="tx1"/>
              </a:solidFill>
              <a:effectLst/>
              <a:latin typeface="+mj-lt"/>
            </a:endParaRPr>
          </a:p>
        </p:txBody>
      </p:sp>
      <p:sp>
        <p:nvSpPr>
          <p:cNvPr id="62" name="Rectangle 29"/>
          <p:cNvSpPr>
            <a:spLocks noChangeArrowheads="1"/>
          </p:cNvSpPr>
          <p:nvPr/>
        </p:nvSpPr>
        <p:spPr bwMode="auto">
          <a:xfrm rot="2204450">
            <a:off x="1485277" y="4988505"/>
            <a:ext cx="609908" cy="18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dirty="0" smtClean="0">
                <a:solidFill>
                  <a:srgbClr val="00ADEE"/>
                </a:solidFill>
                <a:latin typeface="+mj-lt"/>
              </a:rPr>
              <a:t>   Persian </a:t>
            </a:r>
            <a:r>
              <a:rPr lang="en-US" altLang="en-US" sz="700" b="1" dirty="0">
                <a:solidFill>
                  <a:srgbClr val="00ADEE"/>
                </a:solidFill>
                <a:latin typeface="+mj-lt"/>
              </a:rPr>
              <a:t>Gulf</a:t>
            </a:r>
            <a:endParaRPr kumimoji="0" lang="en-US" altLang="en-US" sz="1600" b="1" i="0" u="none" strike="noStrike" cap="none" normalizeH="0" baseline="0" dirty="0" smtClean="0">
              <a:ln>
                <a:noFill/>
              </a:ln>
              <a:solidFill>
                <a:srgbClr val="00ADEE"/>
              </a:solidFill>
              <a:effectLst/>
              <a:latin typeface="+mj-lt"/>
            </a:endParaRPr>
          </a:p>
        </p:txBody>
      </p:sp>
    </p:spTree>
    <p:extLst>
      <p:ext uri="{BB962C8B-B14F-4D97-AF65-F5344CB8AC3E}">
        <p14:creationId xmlns:p14="http://schemas.microsoft.com/office/powerpoint/2010/main" val="37842034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8.3.4 Europe’s Fragile Cooperation</a:t>
            </a:r>
            <a:r>
              <a:rPr lang="en-IN" dirty="0"/>
              <a:t> </a:t>
            </a:r>
            <a:r>
              <a:rPr lang="en-IN" sz="2000" b="0" dirty="0"/>
              <a:t>(1 of 3)</a:t>
            </a:r>
          </a:p>
        </p:txBody>
      </p:sp>
      <p:sp>
        <p:nvSpPr>
          <p:cNvPr id="3" name="Content Placeholder 2"/>
          <p:cNvSpPr>
            <a:spLocks noGrp="1"/>
          </p:cNvSpPr>
          <p:nvPr>
            <p:ph sz="quarter" idx="13"/>
          </p:nvPr>
        </p:nvSpPr>
        <p:spPr>
          <a:xfrm>
            <a:off x="457200" y="1556329"/>
            <a:ext cx="6451601" cy="373258"/>
          </a:xfrm>
        </p:spPr>
        <p:txBody>
          <a:bodyPr/>
          <a:lstStyle/>
          <a:p>
            <a:r>
              <a:rPr lang="en-US" dirty="0"/>
              <a:t>During the Cold War that followed World </a:t>
            </a:r>
            <a:r>
              <a:rPr lang="en-US" dirty="0" smtClean="0"/>
              <a:t>War</a:t>
            </a:r>
            <a:endParaRPr lang="en-US" dirty="0"/>
          </a:p>
        </p:txBody>
      </p:sp>
      <p:graphicFrame>
        <p:nvGraphicFramePr>
          <p:cNvPr id="10" name="Object 9" descr="Two"/>
          <p:cNvGraphicFramePr>
            <a:graphicFrameLocks noChangeAspect="1"/>
          </p:cNvGraphicFramePr>
          <p:nvPr>
            <p:extLst>
              <p:ext uri="{D42A27DB-BD31-4B8C-83A1-F6EECF244321}">
                <p14:modId xmlns:p14="http://schemas.microsoft.com/office/powerpoint/2010/main" val="4057569442"/>
              </p:ext>
            </p:extLst>
          </p:nvPr>
        </p:nvGraphicFramePr>
        <p:xfrm>
          <a:off x="6952066" y="1557258"/>
          <a:ext cx="302090" cy="376102"/>
        </p:xfrm>
        <a:graphic>
          <a:graphicData uri="http://schemas.openxmlformats.org/presentationml/2006/ole">
            <mc:AlternateContent xmlns:mc="http://schemas.openxmlformats.org/markup-compatibility/2006">
              <mc:Choice xmlns:v="urn:schemas-microsoft-com:vml" Requires="v">
                <p:oleObj spid="_x0000_s4339" name="Equation" r:id="rId3" imgW="152280" imgH="190440" progId="Equation.DSMT4">
                  <p:embed/>
                </p:oleObj>
              </mc:Choice>
              <mc:Fallback>
                <p:oleObj name="Equation" r:id="rId3" imgW="152280" imgH="190440" progId="Equation.DSMT4">
                  <p:embed/>
                  <p:pic>
                    <p:nvPicPr>
                      <p:cNvPr id="0" name=""/>
                      <p:cNvPicPr/>
                      <p:nvPr/>
                    </p:nvPicPr>
                    <p:blipFill>
                      <a:blip r:embed="rId4"/>
                      <a:stretch>
                        <a:fillRect/>
                      </a:stretch>
                    </p:blipFill>
                    <p:spPr>
                      <a:xfrm>
                        <a:off x="6952066" y="1557258"/>
                        <a:ext cx="302090" cy="376102"/>
                      </a:xfrm>
                      <a:prstGeom prst="rect">
                        <a:avLst/>
                      </a:prstGeom>
                    </p:spPr>
                  </p:pic>
                </p:oleObj>
              </mc:Fallback>
            </mc:AlternateContent>
          </a:graphicData>
        </a:graphic>
      </p:graphicFrame>
      <p:sp>
        <p:nvSpPr>
          <p:cNvPr id="6" name="Content Placeholder 5"/>
          <p:cNvSpPr>
            <a:spLocks noGrp="1"/>
          </p:cNvSpPr>
          <p:nvPr>
            <p:ph sz="quarter" idx="16"/>
          </p:nvPr>
        </p:nvSpPr>
        <p:spPr>
          <a:xfrm>
            <a:off x="7365639" y="1528934"/>
            <a:ext cx="685799" cy="365273"/>
          </a:xfrm>
        </p:spPr>
        <p:txBody>
          <a:bodyPr/>
          <a:lstStyle/>
          <a:p>
            <a:pPr marL="432" indent="0">
              <a:buNone/>
            </a:pPr>
            <a:r>
              <a:rPr lang="en-US" dirty="0"/>
              <a:t>two</a:t>
            </a:r>
            <a:endParaRPr lang="en-AU" dirty="0"/>
          </a:p>
        </p:txBody>
      </p:sp>
      <p:sp>
        <p:nvSpPr>
          <p:cNvPr id="7" name="Content Placeholder 6"/>
          <p:cNvSpPr>
            <a:spLocks noGrp="1"/>
          </p:cNvSpPr>
          <p:nvPr>
            <p:ph sz="quarter" idx="17"/>
          </p:nvPr>
        </p:nvSpPr>
        <p:spPr>
          <a:xfrm>
            <a:off x="698500" y="1982926"/>
            <a:ext cx="8229600" cy="737414"/>
          </a:xfrm>
        </p:spPr>
        <p:txBody>
          <a:bodyPr/>
          <a:lstStyle/>
          <a:p>
            <a:pPr marL="432" indent="0">
              <a:buNone/>
            </a:pPr>
            <a:r>
              <a:rPr lang="en-US" dirty="0"/>
              <a:t>military alliances and two economic alliances formed in Europe</a:t>
            </a:r>
          </a:p>
        </p:txBody>
      </p:sp>
      <p:sp>
        <p:nvSpPr>
          <p:cNvPr id="4" name="Content Placeholder 3">
            <a:extLst>
              <a:ext uri="{FF2B5EF4-FFF2-40B4-BE49-F238E27FC236}">
                <a16:creationId xmlns:a16="http://schemas.microsoft.com/office/drawing/2014/main" id="{00901DCF-6176-4943-8B8B-7370D4C23CC5}"/>
              </a:ext>
            </a:extLst>
          </p:cNvPr>
          <p:cNvSpPr>
            <a:spLocks noGrp="1"/>
          </p:cNvSpPr>
          <p:nvPr>
            <p:ph sz="quarter" idx="14"/>
          </p:nvPr>
        </p:nvSpPr>
        <p:spPr>
          <a:xfrm>
            <a:off x="460375" y="2862679"/>
            <a:ext cx="8229600" cy="1518822"/>
          </a:xfrm>
        </p:spPr>
        <p:txBody>
          <a:bodyPr/>
          <a:lstStyle/>
          <a:p>
            <a:pPr marL="432" indent="0">
              <a:buNone/>
            </a:pPr>
            <a:r>
              <a:rPr lang="en-US" dirty="0"/>
              <a:t>Cold War Military Alliances:</a:t>
            </a:r>
          </a:p>
          <a:p>
            <a:r>
              <a:rPr lang="en-US" dirty="0"/>
              <a:t>North Atlantic Treaty Organization (N</a:t>
            </a:r>
            <a:r>
              <a:rPr lang="en-US" sz="100" dirty="0"/>
              <a:t> </a:t>
            </a:r>
            <a:r>
              <a:rPr lang="en-US" dirty="0"/>
              <a:t>A</a:t>
            </a:r>
            <a:r>
              <a:rPr lang="en-US" sz="100" dirty="0"/>
              <a:t> </a:t>
            </a:r>
            <a:r>
              <a:rPr lang="en-US" dirty="0"/>
              <a:t>T</a:t>
            </a:r>
            <a:r>
              <a:rPr lang="en-US" sz="100" dirty="0"/>
              <a:t> </a:t>
            </a:r>
            <a:r>
              <a:rPr lang="en-US" dirty="0"/>
              <a:t>O)</a:t>
            </a:r>
          </a:p>
          <a:p>
            <a:r>
              <a:rPr lang="en-US" dirty="0"/>
              <a:t>Warsaw Pact</a:t>
            </a:r>
          </a:p>
        </p:txBody>
      </p:sp>
      <p:sp>
        <p:nvSpPr>
          <p:cNvPr id="5" name="Content Placeholder 4">
            <a:extLst>
              <a:ext uri="{FF2B5EF4-FFF2-40B4-BE49-F238E27FC236}">
                <a16:creationId xmlns:a16="http://schemas.microsoft.com/office/drawing/2014/main" id="{373DBF88-0444-4929-9365-68ED77AA4477}"/>
              </a:ext>
            </a:extLst>
          </p:cNvPr>
          <p:cNvSpPr>
            <a:spLocks noGrp="1"/>
          </p:cNvSpPr>
          <p:nvPr>
            <p:ph sz="quarter" idx="15"/>
          </p:nvPr>
        </p:nvSpPr>
        <p:spPr>
          <a:xfrm>
            <a:off x="460375" y="4649813"/>
            <a:ext cx="8229600" cy="1535087"/>
          </a:xfrm>
        </p:spPr>
        <p:txBody>
          <a:bodyPr/>
          <a:lstStyle/>
          <a:p>
            <a:pPr marL="432" indent="0">
              <a:buNone/>
            </a:pPr>
            <a:r>
              <a:rPr lang="en-US" dirty="0"/>
              <a:t>Cold War Economic Alliances:</a:t>
            </a:r>
          </a:p>
          <a:p>
            <a:r>
              <a:rPr lang="en-US" dirty="0"/>
              <a:t>European Union (E</a:t>
            </a:r>
            <a:r>
              <a:rPr lang="en-US" sz="100" dirty="0"/>
              <a:t> </a:t>
            </a:r>
            <a:r>
              <a:rPr lang="en-US" dirty="0"/>
              <a:t>U)</a:t>
            </a:r>
          </a:p>
          <a:p>
            <a:r>
              <a:rPr lang="en-US" dirty="0"/>
              <a:t>Council for Mutual Economic Assistance (C</a:t>
            </a:r>
            <a:r>
              <a:rPr lang="en-US" sz="100" dirty="0"/>
              <a:t> </a:t>
            </a:r>
            <a:r>
              <a:rPr lang="en-US" dirty="0"/>
              <a:t>O</a:t>
            </a:r>
            <a:r>
              <a:rPr lang="en-US" sz="100" dirty="0"/>
              <a:t> </a:t>
            </a:r>
            <a:r>
              <a:rPr lang="en-US" dirty="0"/>
              <a:t>M</a:t>
            </a:r>
            <a:r>
              <a:rPr lang="en-US" sz="100" dirty="0"/>
              <a:t> </a:t>
            </a:r>
            <a:r>
              <a:rPr lang="en-US" dirty="0"/>
              <a:t>E</a:t>
            </a:r>
            <a:r>
              <a:rPr lang="en-US" sz="100" dirty="0"/>
              <a:t> </a:t>
            </a:r>
            <a:r>
              <a:rPr lang="en-US" dirty="0"/>
              <a:t>C</a:t>
            </a:r>
            <a:r>
              <a:rPr lang="en-US" sz="100" dirty="0"/>
              <a:t> </a:t>
            </a:r>
            <a:r>
              <a:rPr lang="en-US" dirty="0"/>
              <a:t>O</a:t>
            </a:r>
            <a:r>
              <a:rPr lang="en-US" sz="100" dirty="0"/>
              <a:t> </a:t>
            </a:r>
            <a:r>
              <a:rPr lang="en-US" dirty="0"/>
              <a:t>N)</a:t>
            </a:r>
          </a:p>
        </p:txBody>
      </p:sp>
    </p:spTree>
    <p:extLst>
      <p:ext uri="{BB962C8B-B14F-4D97-AF65-F5344CB8AC3E}">
        <p14:creationId xmlns:p14="http://schemas.microsoft.com/office/powerpoint/2010/main" val="5286509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68436" cy="1097279"/>
          </a:xfrm>
        </p:spPr>
        <p:txBody>
          <a:bodyPr/>
          <a:lstStyle/>
          <a:p>
            <a:r>
              <a:rPr lang="en-IN" sz="3400" dirty="0"/>
              <a:t>8.3.4 Europe’s Fragile Cooperation</a:t>
            </a:r>
            <a:r>
              <a:rPr lang="en-IN" dirty="0"/>
              <a:t> </a:t>
            </a:r>
            <a:r>
              <a:rPr lang="en-IN" sz="2000" b="0" dirty="0"/>
              <a:t>(2 of 3)</a:t>
            </a:r>
          </a:p>
        </p:txBody>
      </p:sp>
      <p:sp>
        <p:nvSpPr>
          <p:cNvPr id="3" name="Content Placeholder 2"/>
          <p:cNvSpPr>
            <a:spLocks noGrp="1"/>
          </p:cNvSpPr>
          <p:nvPr>
            <p:ph sz="quarter" idx="13"/>
          </p:nvPr>
        </p:nvSpPr>
        <p:spPr>
          <a:xfrm>
            <a:off x="457200" y="1556326"/>
            <a:ext cx="8229600" cy="683954"/>
          </a:xfrm>
        </p:spPr>
        <p:txBody>
          <a:bodyPr/>
          <a:lstStyle/>
          <a:p>
            <a:pPr marL="432" indent="0">
              <a:buNone/>
            </a:pPr>
            <a:r>
              <a:rPr lang="en-US" sz="2200" b="1" dirty="0"/>
              <a:t>Figure 8-42: </a:t>
            </a:r>
            <a:r>
              <a:rPr lang="en-US" sz="2200" dirty="0"/>
              <a:t>The European Union has most recently expanded to the east.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274" y="2237176"/>
            <a:ext cx="4527452" cy="4258874"/>
          </a:xfrm>
          <a:prstGeom prst="rect">
            <a:avLst/>
          </a:prstGeom>
        </p:spPr>
      </p:pic>
      <p:sp>
        <p:nvSpPr>
          <p:cNvPr id="11" name="Rectangle 5"/>
          <p:cNvSpPr>
            <a:spLocks noChangeArrowheads="1"/>
          </p:cNvSpPr>
          <p:nvPr/>
        </p:nvSpPr>
        <p:spPr bwMode="auto">
          <a:xfrm>
            <a:off x="4264749" y="2263355"/>
            <a:ext cx="145227"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alpha val="30000"/>
                    </a:schemeClr>
                  </a:glow>
                </a:effectLst>
                <a:latin typeface="+mj-lt"/>
              </a:rPr>
              <a:t>10°</a:t>
            </a:r>
            <a:endParaRPr kumimoji="0" lang="en-US" altLang="en-US" sz="2000" b="1" i="0" u="none" strike="noStrike" cap="none" normalizeH="0" baseline="0" smtClean="0">
              <a:ln>
                <a:noFill/>
              </a:ln>
              <a:solidFill>
                <a:schemeClr val="tx1"/>
              </a:solidFill>
              <a:effectLst>
                <a:glow rad="50800">
                  <a:schemeClr val="bg1">
                    <a:alpha val="30000"/>
                  </a:schemeClr>
                </a:glow>
              </a:effectLst>
              <a:latin typeface="+mj-lt"/>
            </a:endParaRPr>
          </a:p>
        </p:txBody>
      </p:sp>
      <p:sp>
        <p:nvSpPr>
          <p:cNvPr id="12" name="Rectangle 6"/>
          <p:cNvSpPr>
            <a:spLocks noChangeArrowheads="1"/>
          </p:cNvSpPr>
          <p:nvPr/>
        </p:nvSpPr>
        <p:spPr bwMode="auto">
          <a:xfrm>
            <a:off x="3830108" y="2263355"/>
            <a:ext cx="91191"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alpha val="30000"/>
                    </a:schemeClr>
                  </a:glow>
                </a:effectLst>
                <a:latin typeface="+mj-lt"/>
              </a:rPr>
              <a:t>0°</a:t>
            </a:r>
            <a:endParaRPr kumimoji="0" lang="en-US" altLang="en-US" sz="2000" b="1" i="0" u="none" strike="noStrike" cap="none" normalizeH="0" baseline="0" smtClean="0">
              <a:ln>
                <a:noFill/>
              </a:ln>
              <a:solidFill>
                <a:schemeClr val="tx1"/>
              </a:solidFill>
              <a:effectLst>
                <a:glow rad="50800">
                  <a:schemeClr val="bg1">
                    <a:alpha val="30000"/>
                  </a:schemeClr>
                </a:glow>
              </a:effectLst>
              <a:latin typeface="+mj-lt"/>
            </a:endParaRPr>
          </a:p>
        </p:txBody>
      </p:sp>
      <p:sp>
        <p:nvSpPr>
          <p:cNvPr id="13" name="Rectangle 7"/>
          <p:cNvSpPr>
            <a:spLocks noChangeArrowheads="1"/>
          </p:cNvSpPr>
          <p:nvPr/>
        </p:nvSpPr>
        <p:spPr bwMode="auto">
          <a:xfrm>
            <a:off x="3350505" y="2263355"/>
            <a:ext cx="145227"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alpha val="30000"/>
                    </a:schemeClr>
                  </a:glow>
                </a:effectLst>
                <a:latin typeface="+mj-lt"/>
              </a:rPr>
              <a:t>10°</a:t>
            </a:r>
            <a:endParaRPr kumimoji="0" lang="en-US" altLang="en-US" sz="2000" b="1" i="0" u="none" strike="noStrike" cap="none" normalizeH="0" baseline="0" smtClean="0">
              <a:ln>
                <a:noFill/>
              </a:ln>
              <a:solidFill>
                <a:schemeClr val="tx1"/>
              </a:solidFill>
              <a:effectLst>
                <a:glow rad="50800">
                  <a:schemeClr val="bg1">
                    <a:alpha val="30000"/>
                  </a:schemeClr>
                </a:glow>
              </a:effectLst>
              <a:latin typeface="+mj-lt"/>
            </a:endParaRPr>
          </a:p>
        </p:txBody>
      </p:sp>
      <p:sp>
        <p:nvSpPr>
          <p:cNvPr id="14" name="Rectangle 8"/>
          <p:cNvSpPr>
            <a:spLocks noChangeArrowheads="1"/>
          </p:cNvSpPr>
          <p:nvPr/>
        </p:nvSpPr>
        <p:spPr bwMode="auto">
          <a:xfrm>
            <a:off x="2336345" y="6000261"/>
            <a:ext cx="145227"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alpha val="30000"/>
                    </a:schemeClr>
                  </a:glow>
                </a:effectLst>
                <a:latin typeface="+mj-lt"/>
              </a:rPr>
              <a:t>10°</a:t>
            </a:r>
            <a:endParaRPr kumimoji="0" lang="en-US" altLang="en-US" sz="2000" b="1" i="0" u="none" strike="noStrike" cap="none" normalizeH="0" baseline="0" smtClean="0">
              <a:ln>
                <a:noFill/>
              </a:ln>
              <a:solidFill>
                <a:schemeClr val="tx1"/>
              </a:solidFill>
              <a:effectLst>
                <a:glow rad="50800">
                  <a:schemeClr val="bg1">
                    <a:alpha val="30000"/>
                  </a:schemeClr>
                </a:glow>
              </a:effectLst>
              <a:latin typeface="+mj-lt"/>
            </a:endParaRPr>
          </a:p>
        </p:txBody>
      </p:sp>
      <p:sp>
        <p:nvSpPr>
          <p:cNvPr id="15" name="Rectangle 9"/>
          <p:cNvSpPr>
            <a:spLocks noChangeArrowheads="1"/>
          </p:cNvSpPr>
          <p:nvPr/>
        </p:nvSpPr>
        <p:spPr bwMode="auto">
          <a:xfrm>
            <a:off x="2860911" y="2263355"/>
            <a:ext cx="145227"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alpha val="30000"/>
                    </a:schemeClr>
                  </a:glow>
                </a:effectLst>
                <a:latin typeface="+mj-lt"/>
              </a:rPr>
              <a:t>20°</a:t>
            </a:r>
            <a:endParaRPr kumimoji="0" lang="en-US" altLang="en-US" sz="2000" b="1" i="0" u="none" strike="noStrike" cap="none" normalizeH="0" baseline="0" dirty="0" smtClean="0">
              <a:ln>
                <a:noFill/>
              </a:ln>
              <a:solidFill>
                <a:schemeClr val="tx1"/>
              </a:solidFill>
              <a:effectLst>
                <a:glow rad="50800">
                  <a:schemeClr val="bg1">
                    <a:alpha val="30000"/>
                  </a:schemeClr>
                </a:glow>
              </a:effectLst>
              <a:latin typeface="+mj-lt"/>
            </a:endParaRPr>
          </a:p>
        </p:txBody>
      </p:sp>
      <p:sp>
        <p:nvSpPr>
          <p:cNvPr id="16" name="Rectangle 10"/>
          <p:cNvSpPr>
            <a:spLocks noChangeArrowheads="1"/>
          </p:cNvSpPr>
          <p:nvPr/>
        </p:nvSpPr>
        <p:spPr bwMode="auto">
          <a:xfrm>
            <a:off x="5268917" y="6319996"/>
            <a:ext cx="145227"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alpha val="30000"/>
                    </a:schemeClr>
                  </a:glow>
                </a:effectLst>
                <a:latin typeface="+mj-lt"/>
              </a:rPr>
              <a:t>20°</a:t>
            </a:r>
            <a:endParaRPr kumimoji="0" lang="en-US" altLang="en-US" sz="2000" b="1" i="0" u="none" strike="noStrike" cap="none" normalizeH="0" baseline="0" smtClean="0">
              <a:ln>
                <a:noFill/>
              </a:ln>
              <a:solidFill>
                <a:schemeClr val="tx1"/>
              </a:solidFill>
              <a:effectLst>
                <a:glow rad="50800">
                  <a:schemeClr val="bg1">
                    <a:alpha val="30000"/>
                  </a:schemeClr>
                </a:glow>
              </a:effectLst>
              <a:latin typeface="+mj-lt"/>
            </a:endParaRPr>
          </a:p>
        </p:txBody>
      </p:sp>
      <p:sp>
        <p:nvSpPr>
          <p:cNvPr id="17" name="Rectangle 11"/>
          <p:cNvSpPr>
            <a:spLocks noChangeArrowheads="1"/>
          </p:cNvSpPr>
          <p:nvPr/>
        </p:nvSpPr>
        <p:spPr bwMode="auto">
          <a:xfrm>
            <a:off x="6318048" y="6319996"/>
            <a:ext cx="145227"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alpha val="30000"/>
                    </a:schemeClr>
                  </a:glow>
                </a:effectLst>
                <a:latin typeface="+mj-lt"/>
              </a:rPr>
              <a:t>30°</a:t>
            </a:r>
            <a:endParaRPr kumimoji="0" lang="en-US" altLang="en-US" sz="2000" b="1" i="0" u="none" strike="noStrike" cap="none" normalizeH="0" baseline="0" dirty="0" smtClean="0">
              <a:ln>
                <a:noFill/>
              </a:ln>
              <a:solidFill>
                <a:schemeClr val="tx1"/>
              </a:solidFill>
              <a:effectLst>
                <a:glow rad="50800">
                  <a:schemeClr val="bg1">
                    <a:alpha val="30000"/>
                  </a:schemeClr>
                </a:glow>
              </a:effectLst>
              <a:latin typeface="+mj-lt"/>
            </a:endParaRPr>
          </a:p>
        </p:txBody>
      </p:sp>
      <p:sp>
        <p:nvSpPr>
          <p:cNvPr id="18" name="Rectangle 12"/>
          <p:cNvSpPr>
            <a:spLocks noChangeArrowheads="1"/>
          </p:cNvSpPr>
          <p:nvPr/>
        </p:nvSpPr>
        <p:spPr bwMode="auto">
          <a:xfrm rot="660000">
            <a:off x="2401116" y="5636276"/>
            <a:ext cx="145227"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glow rad="50800">
                    <a:schemeClr val="bg1">
                      <a:alpha val="30000"/>
                    </a:schemeClr>
                  </a:glow>
                </a:effectLst>
                <a:latin typeface="+mj-lt"/>
              </a:rPr>
              <a:t>40°</a:t>
            </a:r>
            <a:endParaRPr kumimoji="0" lang="en-US" altLang="en-US" sz="2000" b="1" i="0" u="none" strike="noStrike" cap="none" normalizeH="0" baseline="0" dirty="0" smtClean="0">
              <a:ln>
                <a:noFill/>
              </a:ln>
              <a:solidFill>
                <a:schemeClr val="tx1"/>
              </a:solidFill>
              <a:effectLst>
                <a:glow rad="50800">
                  <a:schemeClr val="bg1">
                    <a:alpha val="30000"/>
                  </a:schemeClr>
                </a:glow>
              </a:effectLst>
              <a:latin typeface="+mj-lt"/>
            </a:endParaRPr>
          </a:p>
        </p:txBody>
      </p:sp>
      <p:sp>
        <p:nvSpPr>
          <p:cNvPr id="19" name="Rectangle 13"/>
          <p:cNvSpPr>
            <a:spLocks noChangeArrowheads="1"/>
          </p:cNvSpPr>
          <p:nvPr/>
        </p:nvSpPr>
        <p:spPr bwMode="auto">
          <a:xfrm rot="840000">
            <a:off x="2426096" y="4364826"/>
            <a:ext cx="145227"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alpha val="30000"/>
                    </a:schemeClr>
                  </a:glow>
                </a:effectLst>
                <a:latin typeface="+mj-lt"/>
              </a:rPr>
              <a:t>50°</a:t>
            </a:r>
            <a:endParaRPr kumimoji="0" lang="en-US" altLang="en-US" sz="2000" b="1" i="0" u="none" strike="noStrike" cap="none" normalizeH="0" baseline="0" smtClean="0">
              <a:ln>
                <a:noFill/>
              </a:ln>
              <a:solidFill>
                <a:schemeClr val="tx1"/>
              </a:solidFill>
              <a:effectLst>
                <a:glow rad="50800">
                  <a:schemeClr val="bg1">
                    <a:alpha val="30000"/>
                  </a:schemeClr>
                </a:glow>
              </a:effectLst>
              <a:latin typeface="+mj-lt"/>
            </a:endParaRPr>
          </a:p>
        </p:txBody>
      </p:sp>
      <p:sp>
        <p:nvSpPr>
          <p:cNvPr id="20" name="Rectangle 14"/>
          <p:cNvSpPr>
            <a:spLocks noChangeArrowheads="1"/>
          </p:cNvSpPr>
          <p:nvPr/>
        </p:nvSpPr>
        <p:spPr bwMode="auto">
          <a:xfrm rot="1440000">
            <a:off x="2433590" y="3028434"/>
            <a:ext cx="145227"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smtClean="0">
                <a:ln>
                  <a:noFill/>
                </a:ln>
                <a:solidFill>
                  <a:srgbClr val="00AEEF"/>
                </a:solidFill>
                <a:effectLst>
                  <a:glow rad="50800">
                    <a:schemeClr val="bg1">
                      <a:alpha val="30000"/>
                    </a:schemeClr>
                  </a:glow>
                </a:effectLst>
                <a:latin typeface="+mj-lt"/>
              </a:rPr>
              <a:t>60°</a:t>
            </a:r>
            <a:endParaRPr kumimoji="0" lang="en-US" altLang="en-US" sz="2000" b="1" i="0" u="none" strike="noStrike" cap="none" normalizeH="0" baseline="0" smtClean="0">
              <a:ln>
                <a:noFill/>
              </a:ln>
              <a:solidFill>
                <a:schemeClr val="tx1"/>
              </a:solidFill>
              <a:effectLst>
                <a:glow rad="50800">
                  <a:schemeClr val="bg1">
                    <a:alpha val="30000"/>
                  </a:schemeClr>
                </a:glow>
              </a:effectLst>
              <a:latin typeface="+mj-lt"/>
            </a:endParaRPr>
          </a:p>
        </p:txBody>
      </p:sp>
      <p:sp>
        <p:nvSpPr>
          <p:cNvPr id="22" name="Rectangle 16"/>
          <p:cNvSpPr>
            <a:spLocks noChangeArrowheads="1"/>
          </p:cNvSpPr>
          <p:nvPr/>
        </p:nvSpPr>
        <p:spPr bwMode="auto">
          <a:xfrm>
            <a:off x="3443903" y="6075199"/>
            <a:ext cx="1117924" cy="12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spc="50" normalizeH="0" dirty="0" smtClean="0">
                <a:ln>
                  <a:noFill/>
                </a:ln>
                <a:solidFill>
                  <a:srgbClr val="00AEEF"/>
                </a:solidFill>
                <a:effectLst/>
                <a:latin typeface="+mj-lt"/>
              </a:rPr>
              <a:t>Mediterranean  Sea</a:t>
            </a:r>
            <a:endParaRPr kumimoji="0" lang="en-US" altLang="en-US" sz="2000" b="1" i="0" u="none" strike="noStrike" cap="none" spc="50" normalizeH="0" dirty="0" smtClean="0">
              <a:ln>
                <a:noFill/>
              </a:ln>
              <a:solidFill>
                <a:schemeClr val="tx1"/>
              </a:solidFill>
              <a:effectLst/>
              <a:latin typeface="+mj-lt"/>
            </a:endParaRPr>
          </a:p>
        </p:txBody>
      </p:sp>
      <p:sp>
        <p:nvSpPr>
          <p:cNvPr id="23" name="Rectangle 17"/>
          <p:cNvSpPr>
            <a:spLocks noChangeArrowheads="1"/>
          </p:cNvSpPr>
          <p:nvPr/>
        </p:nvSpPr>
        <p:spPr bwMode="auto">
          <a:xfrm>
            <a:off x="3720199" y="3662196"/>
            <a:ext cx="251618" cy="22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dirty="0" smtClean="0">
                <a:ln>
                  <a:noFill/>
                </a:ln>
                <a:solidFill>
                  <a:srgbClr val="00AEEF"/>
                </a:solidFill>
                <a:effectLst/>
                <a:latin typeface="+mj-lt"/>
              </a:rPr>
              <a:t>Sea</a:t>
            </a:r>
            <a:endParaRPr kumimoji="0" lang="en-US" altLang="en-US" sz="2000" b="1" i="0" u="none" strike="noStrike" cap="none" normalizeH="0" baseline="0" dirty="0" smtClean="0">
              <a:ln>
                <a:noFill/>
              </a:ln>
              <a:solidFill>
                <a:schemeClr val="tx1"/>
              </a:solidFill>
              <a:effectLst/>
              <a:latin typeface="+mj-lt"/>
            </a:endParaRPr>
          </a:p>
        </p:txBody>
      </p:sp>
      <p:sp>
        <p:nvSpPr>
          <p:cNvPr id="26" name="Rectangle 20"/>
          <p:cNvSpPr>
            <a:spLocks noChangeArrowheads="1"/>
          </p:cNvSpPr>
          <p:nvPr/>
        </p:nvSpPr>
        <p:spPr bwMode="auto">
          <a:xfrm>
            <a:off x="2421274" y="3482346"/>
            <a:ext cx="538697" cy="25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EEF"/>
                </a:solidFill>
                <a:effectLst/>
                <a:latin typeface="+mj-lt"/>
              </a:rPr>
              <a:t>OCEAN</a:t>
            </a:r>
            <a:endParaRPr kumimoji="0" lang="en-US" altLang="en-US" sz="2000" b="1" i="0" u="none" strike="noStrike" cap="none" normalizeH="0" baseline="0" dirty="0" smtClean="0">
              <a:ln>
                <a:noFill/>
              </a:ln>
              <a:solidFill>
                <a:schemeClr val="tx1"/>
              </a:solidFill>
              <a:effectLst/>
              <a:latin typeface="+mj-lt"/>
            </a:endParaRPr>
          </a:p>
        </p:txBody>
      </p:sp>
      <p:sp>
        <p:nvSpPr>
          <p:cNvPr id="28" name="Rectangle 22"/>
          <p:cNvSpPr>
            <a:spLocks noChangeArrowheads="1"/>
          </p:cNvSpPr>
          <p:nvPr/>
        </p:nvSpPr>
        <p:spPr bwMode="auto">
          <a:xfrm>
            <a:off x="2771827" y="2578094"/>
            <a:ext cx="361384" cy="9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6D6E71"/>
                </a:solidFill>
                <a:effectLst/>
                <a:latin typeface="+mj-lt"/>
              </a:rPr>
              <a:t>ICELAND</a:t>
            </a:r>
            <a:endParaRPr kumimoji="0" lang="en-US" altLang="en-US" sz="2000" b="1" i="0" u="none" strike="noStrike" cap="none" normalizeH="0" baseline="0" smtClean="0">
              <a:ln>
                <a:noFill/>
              </a:ln>
              <a:solidFill>
                <a:schemeClr val="tx1"/>
              </a:solidFill>
              <a:effectLst/>
              <a:latin typeface="+mj-lt"/>
            </a:endParaRPr>
          </a:p>
        </p:txBody>
      </p:sp>
      <p:sp>
        <p:nvSpPr>
          <p:cNvPr id="25" name="Rectangle 19"/>
          <p:cNvSpPr>
            <a:spLocks noChangeArrowheads="1"/>
          </p:cNvSpPr>
          <p:nvPr/>
        </p:nvSpPr>
        <p:spPr bwMode="auto">
          <a:xfrm>
            <a:off x="6179500" y="5110997"/>
            <a:ext cx="445819"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00" b="1" i="1" dirty="0">
                <a:solidFill>
                  <a:srgbClr val="00AEEF"/>
                </a:solidFill>
                <a:latin typeface="+mj-lt"/>
              </a:rPr>
              <a:t>Black Sea</a:t>
            </a:r>
          </a:p>
        </p:txBody>
      </p:sp>
      <p:sp>
        <p:nvSpPr>
          <p:cNvPr id="29" name="Rectangle 23"/>
          <p:cNvSpPr>
            <a:spLocks noChangeArrowheads="1"/>
          </p:cNvSpPr>
          <p:nvPr/>
        </p:nvSpPr>
        <p:spPr bwMode="auto">
          <a:xfrm>
            <a:off x="3999968" y="5056043"/>
            <a:ext cx="317477" cy="9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6D6E71"/>
                </a:solidFill>
                <a:effectLst>
                  <a:glow rad="63500">
                    <a:schemeClr val="bg1">
                      <a:alpha val="50000"/>
                    </a:schemeClr>
                  </a:glow>
                </a:effectLst>
                <a:latin typeface="Arial Black" panose="020B0A04020102020204" pitchFamily="34" charset="0"/>
              </a:rPr>
              <a:t>SWITZ.</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30" name="Rectangle 24"/>
          <p:cNvSpPr>
            <a:spLocks noChangeArrowheads="1"/>
          </p:cNvSpPr>
          <p:nvPr/>
        </p:nvSpPr>
        <p:spPr bwMode="auto">
          <a:xfrm>
            <a:off x="3964996" y="3322478"/>
            <a:ext cx="4071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6D6E71"/>
                </a:solidFill>
                <a:effectLst>
                  <a:glow rad="63500">
                    <a:schemeClr val="bg1">
                      <a:alpha val="50000"/>
                    </a:schemeClr>
                  </a:glow>
                </a:effectLst>
                <a:latin typeface="+mn-lt"/>
              </a:rPr>
              <a:t>NORWAY</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31" name="Rectangle 25"/>
          <p:cNvSpPr>
            <a:spLocks noChangeArrowheads="1"/>
          </p:cNvSpPr>
          <p:nvPr/>
        </p:nvSpPr>
        <p:spPr bwMode="auto">
          <a:xfrm>
            <a:off x="6188156" y="4031891"/>
            <a:ext cx="38792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6D6E71"/>
                </a:solidFill>
                <a:effectLst>
                  <a:glow rad="63500">
                    <a:schemeClr val="bg1">
                      <a:alpha val="50000"/>
                    </a:schemeClr>
                  </a:glow>
                </a:effectLst>
                <a:latin typeface="+mn-lt"/>
              </a:rPr>
              <a:t>RUSSIA</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33" name="Rectangle 27"/>
          <p:cNvSpPr>
            <a:spLocks noChangeArrowheads="1"/>
          </p:cNvSpPr>
          <p:nvPr/>
        </p:nvSpPr>
        <p:spPr bwMode="auto">
          <a:xfrm>
            <a:off x="4849264" y="4016903"/>
            <a:ext cx="29174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6D6E71"/>
                </a:solidFill>
                <a:effectLst>
                  <a:glow rad="63500">
                    <a:schemeClr val="bg1">
                      <a:alpha val="50000"/>
                    </a:schemeClr>
                  </a:glow>
                </a:effectLst>
                <a:latin typeface="+mn-lt"/>
              </a:rPr>
              <a:t>RUSSIA</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34" name="Rectangle 28"/>
          <p:cNvSpPr>
            <a:spLocks noChangeArrowheads="1"/>
          </p:cNvSpPr>
          <p:nvPr/>
        </p:nvSpPr>
        <p:spPr bwMode="auto">
          <a:xfrm>
            <a:off x="4799306" y="5285852"/>
            <a:ext cx="315789" cy="19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6D6E71"/>
                </a:solidFill>
                <a:effectLst>
                  <a:glow rad="63500">
                    <a:schemeClr val="bg1">
                      <a:alpha val="50000"/>
                    </a:schemeClr>
                  </a:glow>
                </a:effectLst>
                <a:latin typeface="Arial Black" panose="020B0A04020102020204" pitchFamily="34" charset="0"/>
              </a:rPr>
              <a:t>BOS. &amp;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6D6E71"/>
                </a:solidFill>
                <a:effectLst>
                  <a:glow rad="63500">
                    <a:schemeClr val="bg1">
                      <a:alpha val="50000"/>
                    </a:schemeClr>
                  </a:glow>
                </a:effectLst>
                <a:latin typeface="Arial Black" panose="020B0A04020102020204" pitchFamily="34" charset="0"/>
              </a:rPr>
              <a:t>HERZ.</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38" name="Rectangle 32"/>
          <p:cNvSpPr>
            <a:spLocks noChangeArrowheads="1"/>
          </p:cNvSpPr>
          <p:nvPr/>
        </p:nvSpPr>
        <p:spPr bwMode="auto">
          <a:xfrm>
            <a:off x="5708553" y="4491510"/>
            <a:ext cx="491414" cy="11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6D6E71"/>
                </a:solidFill>
                <a:effectLst>
                  <a:glow rad="63500">
                    <a:schemeClr val="bg1">
                      <a:alpha val="50000"/>
                    </a:schemeClr>
                  </a:glow>
                </a:effectLst>
                <a:latin typeface="Arial Black" panose="020B0A04020102020204" pitchFamily="34" charset="0"/>
              </a:rPr>
              <a:t>UKRAINE</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40" name="Rectangle 34"/>
          <p:cNvSpPr>
            <a:spLocks noChangeArrowheads="1"/>
          </p:cNvSpPr>
          <p:nvPr/>
        </p:nvSpPr>
        <p:spPr bwMode="auto">
          <a:xfrm>
            <a:off x="5358843" y="4151792"/>
            <a:ext cx="3735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6D6E71"/>
                </a:solidFill>
                <a:effectLst>
                  <a:glow rad="63500">
                    <a:schemeClr val="bg1">
                      <a:alpha val="50000"/>
                    </a:schemeClr>
                  </a:glow>
                </a:effectLst>
                <a:latin typeface="+mn-lt"/>
              </a:rPr>
              <a:t>BELARUS</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42" name="Rectangle 36"/>
          <p:cNvSpPr>
            <a:spLocks noChangeArrowheads="1"/>
          </p:cNvSpPr>
          <p:nvPr/>
        </p:nvSpPr>
        <p:spPr bwMode="auto">
          <a:xfrm>
            <a:off x="5703557" y="4796258"/>
            <a:ext cx="452573" cy="9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6D6E71"/>
                </a:solidFill>
                <a:effectLst>
                  <a:glow rad="63500">
                    <a:schemeClr val="bg1">
                      <a:alpha val="50000"/>
                    </a:schemeClr>
                  </a:glow>
                </a:effectLst>
                <a:latin typeface="Arial Black" panose="020B0A04020102020204" pitchFamily="34" charset="0"/>
              </a:rPr>
              <a:t>MOLDOVA</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44" name="Rectangle 38"/>
          <p:cNvSpPr>
            <a:spLocks noChangeArrowheads="1"/>
          </p:cNvSpPr>
          <p:nvPr/>
        </p:nvSpPr>
        <p:spPr bwMode="auto">
          <a:xfrm>
            <a:off x="5253929" y="5480692"/>
            <a:ext cx="18755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6D6E71"/>
                </a:solidFill>
                <a:effectLst>
                  <a:glow rad="63500">
                    <a:schemeClr val="bg1">
                      <a:alpha val="50000"/>
                    </a:schemeClr>
                  </a:glow>
                </a:effectLst>
                <a:latin typeface="+mn-lt"/>
              </a:rPr>
              <a:t>KOS.</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5" name="Rectangle 39"/>
          <p:cNvSpPr>
            <a:spLocks noChangeArrowheads="1"/>
          </p:cNvSpPr>
          <p:nvPr/>
        </p:nvSpPr>
        <p:spPr bwMode="auto">
          <a:xfrm>
            <a:off x="3282932" y="4101833"/>
            <a:ext cx="4696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50000"/>
                    </a:schemeClr>
                  </a:glow>
                </a:effectLst>
                <a:latin typeface="+mn-lt"/>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50000"/>
                    </a:schemeClr>
                  </a:glow>
                </a:effectLst>
                <a:latin typeface="+mn-lt"/>
              </a:rPr>
              <a:t>KINGDOM*</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7" name="Rectangle 41"/>
          <p:cNvSpPr>
            <a:spLocks noChangeArrowheads="1"/>
          </p:cNvSpPr>
          <p:nvPr/>
        </p:nvSpPr>
        <p:spPr bwMode="auto">
          <a:xfrm>
            <a:off x="2691051" y="4096837"/>
            <a:ext cx="3959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63500">
                    <a:schemeClr val="bg1">
                      <a:alpha val="50000"/>
                    </a:schemeClr>
                  </a:glow>
                </a:effectLst>
                <a:latin typeface="+mn-lt"/>
              </a:rPr>
              <a:t>IRELAND</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48" name="Rectangle 42"/>
          <p:cNvSpPr>
            <a:spLocks noChangeArrowheads="1"/>
          </p:cNvSpPr>
          <p:nvPr/>
        </p:nvSpPr>
        <p:spPr bwMode="auto">
          <a:xfrm>
            <a:off x="2930852" y="5685522"/>
            <a:ext cx="27251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50000"/>
                    </a:schemeClr>
                  </a:glow>
                </a:effectLst>
                <a:latin typeface="+mn-lt"/>
              </a:rPr>
              <a:t>SPAIN</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9" name="Rectangle 43"/>
          <p:cNvSpPr>
            <a:spLocks noChangeArrowheads="1"/>
          </p:cNvSpPr>
          <p:nvPr/>
        </p:nvSpPr>
        <p:spPr bwMode="auto">
          <a:xfrm>
            <a:off x="2391300" y="5865373"/>
            <a:ext cx="4312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mn-lt"/>
              </a:rPr>
              <a:t>PORTUGAL</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50" name="Rectangle 44"/>
          <p:cNvSpPr>
            <a:spLocks noChangeArrowheads="1"/>
          </p:cNvSpPr>
          <p:nvPr/>
        </p:nvSpPr>
        <p:spPr bwMode="auto">
          <a:xfrm>
            <a:off x="3495385" y="4986101"/>
            <a:ext cx="3702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63500">
                    <a:schemeClr val="bg1">
                      <a:alpha val="50000"/>
                    </a:schemeClr>
                  </a:glow>
                </a:effectLst>
                <a:latin typeface="+mn-lt"/>
              </a:rPr>
              <a:t>FRANCE</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51" name="Rectangle 45"/>
          <p:cNvSpPr>
            <a:spLocks noChangeArrowheads="1"/>
          </p:cNvSpPr>
          <p:nvPr/>
        </p:nvSpPr>
        <p:spPr bwMode="auto">
          <a:xfrm>
            <a:off x="3545344" y="4581435"/>
            <a:ext cx="3542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mn-lt"/>
              </a:rPr>
              <a:t>BELGIUM</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57" name="Rectangle 51"/>
          <p:cNvSpPr>
            <a:spLocks noChangeArrowheads="1"/>
          </p:cNvSpPr>
          <p:nvPr/>
        </p:nvSpPr>
        <p:spPr bwMode="auto">
          <a:xfrm>
            <a:off x="3960001" y="4006911"/>
            <a:ext cx="3959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DENMARK</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58" name="Rectangle 52"/>
          <p:cNvSpPr>
            <a:spLocks noChangeArrowheads="1"/>
          </p:cNvSpPr>
          <p:nvPr/>
        </p:nvSpPr>
        <p:spPr bwMode="auto">
          <a:xfrm>
            <a:off x="4779323" y="4371610"/>
            <a:ext cx="37670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63500">
                    <a:schemeClr val="bg1">
                      <a:alpha val="50000"/>
                    </a:schemeClr>
                  </a:glow>
                </a:effectLst>
                <a:latin typeface="+mn-lt"/>
              </a:rPr>
              <a:t>POLAND</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60" name="Rectangle 54"/>
          <p:cNvSpPr>
            <a:spLocks noChangeArrowheads="1"/>
          </p:cNvSpPr>
          <p:nvPr/>
        </p:nvSpPr>
        <p:spPr bwMode="auto">
          <a:xfrm>
            <a:off x="4064914" y="4456539"/>
            <a:ext cx="4568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63500">
                    <a:schemeClr val="bg1">
                      <a:alpha val="50000"/>
                    </a:schemeClr>
                  </a:glow>
                </a:effectLst>
                <a:latin typeface="+mn-lt"/>
              </a:rPr>
              <a:t>GERMANY</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62" name="Rectangle 56"/>
          <p:cNvSpPr>
            <a:spLocks noChangeArrowheads="1"/>
          </p:cNvSpPr>
          <p:nvPr/>
        </p:nvSpPr>
        <p:spPr bwMode="auto">
          <a:xfrm>
            <a:off x="4879240" y="5720493"/>
            <a:ext cx="34785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ALBANIA</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63" name="Rectangle 57"/>
          <p:cNvSpPr>
            <a:spLocks noChangeArrowheads="1"/>
          </p:cNvSpPr>
          <p:nvPr/>
        </p:nvSpPr>
        <p:spPr bwMode="auto">
          <a:xfrm>
            <a:off x="3765162" y="4366613"/>
            <a:ext cx="23083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NETH.</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20" name="Rectangle 58"/>
          <p:cNvSpPr>
            <a:spLocks noChangeArrowheads="1"/>
          </p:cNvSpPr>
          <p:nvPr/>
        </p:nvSpPr>
        <p:spPr bwMode="auto">
          <a:xfrm>
            <a:off x="4394641" y="4976108"/>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mn-lt"/>
              </a:rPr>
              <a:t>AUSTRIA</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30722" name="Rectangle 60"/>
          <p:cNvSpPr>
            <a:spLocks noChangeArrowheads="1"/>
          </p:cNvSpPr>
          <p:nvPr/>
        </p:nvSpPr>
        <p:spPr bwMode="auto">
          <a:xfrm>
            <a:off x="5313880" y="5071031"/>
            <a:ext cx="36869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mn-lt"/>
              </a:rPr>
              <a:t>ROMANIA</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25" name="Rectangle 62"/>
          <p:cNvSpPr>
            <a:spLocks noChangeArrowheads="1"/>
          </p:cNvSpPr>
          <p:nvPr/>
        </p:nvSpPr>
        <p:spPr bwMode="auto">
          <a:xfrm>
            <a:off x="5513715" y="5360790"/>
            <a:ext cx="4071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mn-lt"/>
              </a:rPr>
              <a:t>BULGARIA</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27" name="Rectangle 64"/>
          <p:cNvSpPr>
            <a:spLocks noChangeArrowheads="1"/>
          </p:cNvSpPr>
          <p:nvPr/>
        </p:nvSpPr>
        <p:spPr bwMode="auto">
          <a:xfrm>
            <a:off x="6178164" y="5680526"/>
            <a:ext cx="36548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50000"/>
                    </a:schemeClr>
                  </a:glow>
                </a:effectLst>
                <a:latin typeface="+mn-lt"/>
              </a:rPr>
              <a:t>TURKEY</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29" name="Rectangle 66"/>
          <p:cNvSpPr>
            <a:spLocks noChangeArrowheads="1"/>
          </p:cNvSpPr>
          <p:nvPr/>
        </p:nvSpPr>
        <p:spPr bwMode="auto">
          <a:xfrm>
            <a:off x="4894227" y="4946134"/>
            <a:ext cx="39113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mn-lt"/>
              </a:rPr>
              <a:t>HUNGARY</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30731" name="Rectangle 68"/>
          <p:cNvSpPr>
            <a:spLocks noChangeArrowheads="1"/>
          </p:cNvSpPr>
          <p:nvPr/>
        </p:nvSpPr>
        <p:spPr bwMode="auto">
          <a:xfrm>
            <a:off x="4397349" y="5510667"/>
            <a:ext cx="25808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50000"/>
                    </a:schemeClr>
                  </a:glow>
                </a:effectLst>
                <a:latin typeface="+mn-lt"/>
              </a:rPr>
              <a:t>ITALY</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32" name="Rectangle 69"/>
          <p:cNvSpPr>
            <a:spLocks noChangeArrowheads="1"/>
          </p:cNvSpPr>
          <p:nvPr/>
        </p:nvSpPr>
        <p:spPr bwMode="auto">
          <a:xfrm>
            <a:off x="5398809" y="5880360"/>
            <a:ext cx="32541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GREECE</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33" name="Rectangle 70"/>
          <p:cNvSpPr>
            <a:spLocks noChangeArrowheads="1"/>
          </p:cNvSpPr>
          <p:nvPr/>
        </p:nvSpPr>
        <p:spPr bwMode="auto">
          <a:xfrm>
            <a:off x="4384649" y="3642213"/>
            <a:ext cx="3911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63500">
                    <a:schemeClr val="bg1">
                      <a:alpha val="50000"/>
                    </a:schemeClr>
                  </a:glow>
                </a:effectLst>
                <a:latin typeface="+mn-lt"/>
              </a:rPr>
              <a:t>SWEDEN</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30734" name="Rectangle 71"/>
          <p:cNvSpPr>
            <a:spLocks noChangeArrowheads="1"/>
          </p:cNvSpPr>
          <p:nvPr/>
        </p:nvSpPr>
        <p:spPr bwMode="auto">
          <a:xfrm>
            <a:off x="4909215" y="3017730"/>
            <a:ext cx="3911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glow rad="63500">
                    <a:schemeClr val="bg1">
                      <a:alpha val="50000"/>
                    </a:schemeClr>
                  </a:glow>
                </a:effectLst>
                <a:latin typeface="+mn-lt"/>
              </a:rPr>
              <a:t>FINLAND</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30735" name="Rectangle 72"/>
          <p:cNvSpPr>
            <a:spLocks noChangeArrowheads="1"/>
          </p:cNvSpPr>
          <p:nvPr/>
        </p:nvSpPr>
        <p:spPr bwMode="auto">
          <a:xfrm>
            <a:off x="6373003" y="6220079"/>
            <a:ext cx="3222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CYPRUS</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36" name="Rectangle 73"/>
          <p:cNvSpPr>
            <a:spLocks noChangeArrowheads="1"/>
          </p:cNvSpPr>
          <p:nvPr/>
        </p:nvSpPr>
        <p:spPr bwMode="auto">
          <a:xfrm>
            <a:off x="4519537" y="4661369"/>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mn-lt"/>
              </a:rPr>
              <a:t>CZECHIA</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30738" name="Rectangle 75"/>
          <p:cNvSpPr>
            <a:spLocks noChangeArrowheads="1"/>
          </p:cNvSpPr>
          <p:nvPr/>
        </p:nvSpPr>
        <p:spPr bwMode="auto">
          <a:xfrm>
            <a:off x="4949182" y="4746299"/>
            <a:ext cx="39754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mn-lt"/>
              </a:rPr>
              <a:t>SLOVAKIA</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30740" name="Rectangle 77"/>
          <p:cNvSpPr>
            <a:spLocks noChangeArrowheads="1"/>
          </p:cNvSpPr>
          <p:nvPr/>
        </p:nvSpPr>
        <p:spPr bwMode="auto">
          <a:xfrm>
            <a:off x="4979158" y="3502329"/>
            <a:ext cx="34144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ESTONIA</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41" name="Rectangle 78"/>
          <p:cNvSpPr>
            <a:spLocks noChangeArrowheads="1"/>
          </p:cNvSpPr>
          <p:nvPr/>
        </p:nvSpPr>
        <p:spPr bwMode="auto">
          <a:xfrm>
            <a:off x="5039107" y="3707159"/>
            <a:ext cx="2773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mn-lt"/>
              </a:rPr>
              <a:t>LATVIA</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30742" name="Rectangle 79"/>
          <p:cNvSpPr>
            <a:spLocks noChangeArrowheads="1"/>
          </p:cNvSpPr>
          <p:nvPr/>
        </p:nvSpPr>
        <p:spPr bwMode="auto">
          <a:xfrm>
            <a:off x="4869248" y="3901998"/>
            <a:ext cx="41517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LITHUANIA</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43" name="Rectangle 80"/>
          <p:cNvSpPr>
            <a:spLocks noChangeArrowheads="1"/>
          </p:cNvSpPr>
          <p:nvPr/>
        </p:nvSpPr>
        <p:spPr bwMode="auto">
          <a:xfrm>
            <a:off x="5164004" y="5260874"/>
            <a:ext cx="29174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SERBIA</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44" name="Rectangle 81"/>
          <p:cNvSpPr>
            <a:spLocks noChangeArrowheads="1"/>
          </p:cNvSpPr>
          <p:nvPr/>
        </p:nvSpPr>
        <p:spPr bwMode="auto">
          <a:xfrm>
            <a:off x="4855101" y="5610584"/>
            <a:ext cx="2468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MONT.</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45" name="Rectangle 82"/>
          <p:cNvSpPr>
            <a:spLocks noChangeArrowheads="1"/>
          </p:cNvSpPr>
          <p:nvPr/>
        </p:nvSpPr>
        <p:spPr bwMode="auto">
          <a:xfrm>
            <a:off x="4574492" y="5106002"/>
            <a:ext cx="2292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mn-lt"/>
              </a:rPr>
              <a:t>SLOV.</a:t>
            </a:r>
            <a:endParaRPr kumimoji="0" lang="en-US" altLang="en-US" sz="20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30747" name="Rectangle 84"/>
          <p:cNvSpPr>
            <a:spLocks noChangeArrowheads="1"/>
          </p:cNvSpPr>
          <p:nvPr/>
        </p:nvSpPr>
        <p:spPr bwMode="auto">
          <a:xfrm>
            <a:off x="4885971" y="6319996"/>
            <a:ext cx="2693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MALTA</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49" name="Rectangle 86"/>
          <p:cNvSpPr>
            <a:spLocks noChangeArrowheads="1"/>
          </p:cNvSpPr>
          <p:nvPr/>
        </p:nvSpPr>
        <p:spPr bwMode="auto">
          <a:xfrm>
            <a:off x="4644434" y="5190931"/>
            <a:ext cx="35105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CROATIA</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51" name="Rectangle 88"/>
          <p:cNvSpPr>
            <a:spLocks noChangeArrowheads="1"/>
          </p:cNvSpPr>
          <p:nvPr/>
        </p:nvSpPr>
        <p:spPr bwMode="auto">
          <a:xfrm>
            <a:off x="5318876" y="5595596"/>
            <a:ext cx="19717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63500">
                    <a:schemeClr val="bg1">
                      <a:alpha val="50000"/>
                    </a:schemeClr>
                  </a:glow>
                </a:effectLst>
                <a:latin typeface="+mn-lt"/>
              </a:rPr>
              <a:t>MAC.</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0753" name="Line 90"/>
          <p:cNvSpPr>
            <a:spLocks noChangeShapeType="1"/>
          </p:cNvSpPr>
          <p:nvPr/>
        </p:nvSpPr>
        <p:spPr bwMode="auto">
          <a:xfrm flipH="1">
            <a:off x="4794310" y="6384943"/>
            <a:ext cx="74938" cy="2498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600" b="1">
              <a:effectLst>
                <a:glow rad="63500">
                  <a:schemeClr val="bg1">
                    <a:alpha val="50000"/>
                  </a:schemeClr>
                </a:glow>
              </a:effectLst>
              <a:latin typeface="Arial Black" panose="020B0A04020102020204" pitchFamily="34" charset="0"/>
            </a:endParaRPr>
          </a:p>
        </p:txBody>
      </p:sp>
      <p:sp>
        <p:nvSpPr>
          <p:cNvPr id="30754" name="Line 91"/>
          <p:cNvSpPr>
            <a:spLocks noChangeShapeType="1"/>
          </p:cNvSpPr>
          <p:nvPr/>
        </p:nvSpPr>
        <p:spPr bwMode="auto">
          <a:xfrm flipH="1">
            <a:off x="5109050" y="5570616"/>
            <a:ext cx="44963" cy="84929"/>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600" b="1">
              <a:effectLst>
                <a:glow rad="63500">
                  <a:schemeClr val="bg1">
                    <a:alpha val="50000"/>
                  </a:schemeClr>
                </a:glow>
              </a:effectLst>
              <a:latin typeface="Arial Black" panose="020B0A04020102020204" pitchFamily="34" charset="0"/>
            </a:endParaRPr>
          </a:p>
        </p:txBody>
      </p:sp>
      <p:sp>
        <p:nvSpPr>
          <p:cNvPr id="30755" name="Rectangle 92"/>
          <p:cNvSpPr>
            <a:spLocks noChangeArrowheads="1"/>
          </p:cNvSpPr>
          <p:nvPr/>
        </p:nvSpPr>
        <p:spPr bwMode="auto">
          <a:xfrm>
            <a:off x="2396295" y="4926150"/>
            <a:ext cx="847730" cy="29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600" b="1" dirty="0">
                <a:solidFill>
                  <a:srgbClr val="000000"/>
                </a:solidFill>
                <a:latin typeface="+mj-lt"/>
              </a:rPr>
              <a:t>* The United Kingdom</a:t>
            </a:r>
          </a:p>
          <a:p>
            <a:pPr lvl="0"/>
            <a:r>
              <a:rPr lang="en-US" altLang="en-US" sz="600" b="1" dirty="0">
                <a:solidFill>
                  <a:srgbClr val="000000"/>
                </a:solidFill>
                <a:latin typeface="+mj-lt"/>
              </a:rPr>
              <a:t>   has voted to exit the</a:t>
            </a:r>
          </a:p>
          <a:p>
            <a:pPr lvl="0"/>
            <a:r>
              <a:rPr lang="en-US" altLang="en-US" sz="600" b="1" dirty="0">
                <a:solidFill>
                  <a:srgbClr val="000000"/>
                </a:solidFill>
                <a:latin typeface="+mj-lt"/>
              </a:rPr>
              <a:t>   EU, effective 2019</a:t>
            </a:r>
            <a:endParaRPr kumimoji="0" lang="en-US" altLang="en-US" sz="2000" b="1" i="0" u="none" strike="noStrike" cap="none" normalizeH="0" baseline="0" dirty="0" smtClean="0">
              <a:ln>
                <a:noFill/>
              </a:ln>
              <a:solidFill>
                <a:schemeClr val="tx1"/>
              </a:solidFill>
              <a:effectLst/>
              <a:latin typeface="+mj-lt"/>
            </a:endParaRPr>
          </a:p>
        </p:txBody>
      </p:sp>
      <p:sp>
        <p:nvSpPr>
          <p:cNvPr id="30758" name="Rectangle 95"/>
          <p:cNvSpPr>
            <a:spLocks noChangeArrowheads="1"/>
          </p:cNvSpPr>
          <p:nvPr/>
        </p:nvSpPr>
        <p:spPr bwMode="auto">
          <a:xfrm>
            <a:off x="5823459" y="2717978"/>
            <a:ext cx="270192" cy="14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1958</a:t>
            </a:r>
            <a:endParaRPr kumimoji="0" lang="en-US" altLang="en-US" sz="2000" b="1" i="0" u="none" strike="noStrike" cap="none" normalizeH="0" baseline="0" dirty="0" smtClean="0">
              <a:ln>
                <a:noFill/>
              </a:ln>
              <a:solidFill>
                <a:schemeClr val="tx1"/>
              </a:solidFill>
              <a:effectLst/>
              <a:latin typeface="+mj-lt"/>
            </a:endParaRPr>
          </a:p>
        </p:txBody>
      </p:sp>
      <p:sp>
        <p:nvSpPr>
          <p:cNvPr id="30759" name="Rectangle 96"/>
          <p:cNvSpPr>
            <a:spLocks noChangeArrowheads="1"/>
          </p:cNvSpPr>
          <p:nvPr/>
        </p:nvSpPr>
        <p:spPr bwMode="auto">
          <a:xfrm>
            <a:off x="5823459" y="2937796"/>
            <a:ext cx="607934" cy="14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1959–1979</a:t>
            </a:r>
            <a:endParaRPr kumimoji="0" lang="en-US" altLang="en-US" sz="2000" b="1" i="0" u="none" strike="noStrike" cap="none" normalizeH="0" baseline="0" dirty="0" smtClean="0">
              <a:ln>
                <a:noFill/>
              </a:ln>
              <a:solidFill>
                <a:schemeClr val="tx1"/>
              </a:solidFill>
              <a:effectLst/>
              <a:latin typeface="+mj-lt"/>
            </a:endParaRPr>
          </a:p>
        </p:txBody>
      </p:sp>
      <p:sp>
        <p:nvSpPr>
          <p:cNvPr id="30760" name="Rectangle 97"/>
          <p:cNvSpPr>
            <a:spLocks noChangeArrowheads="1"/>
          </p:cNvSpPr>
          <p:nvPr/>
        </p:nvSpPr>
        <p:spPr bwMode="auto">
          <a:xfrm>
            <a:off x="5823459" y="3157614"/>
            <a:ext cx="607934" cy="14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1980–1999</a:t>
            </a:r>
            <a:endParaRPr kumimoji="0" lang="en-US" altLang="en-US" sz="2000" b="1" i="0" u="none" strike="noStrike" cap="none" normalizeH="0" baseline="0" dirty="0" smtClean="0">
              <a:ln>
                <a:noFill/>
              </a:ln>
              <a:solidFill>
                <a:schemeClr val="tx1"/>
              </a:solidFill>
              <a:effectLst/>
              <a:latin typeface="+mj-lt"/>
            </a:endParaRPr>
          </a:p>
        </p:txBody>
      </p:sp>
      <p:sp>
        <p:nvSpPr>
          <p:cNvPr id="30761" name="Rectangle 98"/>
          <p:cNvSpPr>
            <a:spLocks noChangeArrowheads="1"/>
          </p:cNvSpPr>
          <p:nvPr/>
        </p:nvSpPr>
        <p:spPr bwMode="auto">
          <a:xfrm>
            <a:off x="5823459" y="3377432"/>
            <a:ext cx="607934" cy="14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2000–2018</a:t>
            </a:r>
            <a:endParaRPr kumimoji="0" lang="en-US" altLang="en-US" sz="2000" b="1" i="0" u="none" strike="noStrike" cap="none" normalizeH="0" baseline="0" smtClean="0">
              <a:ln>
                <a:noFill/>
              </a:ln>
              <a:solidFill>
                <a:schemeClr val="tx1"/>
              </a:solidFill>
              <a:effectLst/>
              <a:latin typeface="+mj-lt"/>
            </a:endParaRPr>
          </a:p>
        </p:txBody>
      </p:sp>
      <p:sp>
        <p:nvSpPr>
          <p:cNvPr id="30762" name="Rectangle 99"/>
          <p:cNvSpPr>
            <a:spLocks noChangeArrowheads="1"/>
          </p:cNvSpPr>
          <p:nvPr/>
        </p:nvSpPr>
        <p:spPr bwMode="auto">
          <a:xfrm>
            <a:off x="5823459" y="3597250"/>
            <a:ext cx="878128" cy="29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mj-lt"/>
              </a:rPr>
              <a:t>Possible future</a:t>
            </a:r>
          </a:p>
          <a:p>
            <a:pPr lvl="0"/>
            <a:r>
              <a:rPr lang="en-US" altLang="en-US" sz="900" b="1" dirty="0">
                <a:solidFill>
                  <a:srgbClr val="000000"/>
                </a:solidFill>
                <a:latin typeface="+mj-lt"/>
              </a:rPr>
              <a:t>members</a:t>
            </a:r>
            <a:endParaRPr kumimoji="0" lang="en-US" altLang="en-US" sz="2000" b="1" i="0" u="none" strike="noStrike" cap="none" normalizeH="0" baseline="0" dirty="0" smtClean="0">
              <a:ln>
                <a:noFill/>
              </a:ln>
              <a:solidFill>
                <a:schemeClr val="tx1"/>
              </a:solidFill>
              <a:effectLst/>
              <a:latin typeface="+mj-lt"/>
            </a:endParaRPr>
          </a:p>
        </p:txBody>
      </p:sp>
      <p:sp>
        <p:nvSpPr>
          <p:cNvPr id="30764" name="Rectangle 101"/>
          <p:cNvSpPr>
            <a:spLocks noChangeArrowheads="1"/>
          </p:cNvSpPr>
          <p:nvPr/>
        </p:nvSpPr>
        <p:spPr bwMode="auto">
          <a:xfrm>
            <a:off x="5533698" y="2389093"/>
            <a:ext cx="1114546" cy="29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dirty="0">
                <a:solidFill>
                  <a:srgbClr val="000000"/>
                </a:solidFill>
                <a:latin typeface="Arial Black" panose="020B0A04020102020204" pitchFamily="34" charset="0"/>
              </a:rPr>
              <a:t>Expansion of the</a:t>
            </a:r>
          </a:p>
          <a:p>
            <a:pPr lvl="0"/>
            <a:r>
              <a:rPr lang="en-US" altLang="en-US" sz="900" b="1" dirty="0">
                <a:solidFill>
                  <a:srgbClr val="000000"/>
                </a:solidFill>
                <a:latin typeface="Arial Black" panose="020B0A04020102020204" pitchFamily="34" charset="0"/>
              </a:rPr>
              <a:t>European Union</a:t>
            </a:r>
            <a:endParaRPr kumimoji="0" lang="en-US" altLang="en-US" sz="2000" b="1" i="0" u="none" strike="noStrike" cap="none" normalizeH="0" baseline="0" dirty="0" smtClean="0">
              <a:ln>
                <a:noFill/>
              </a:ln>
              <a:solidFill>
                <a:schemeClr val="tx1"/>
              </a:solidFill>
              <a:effectLst/>
              <a:latin typeface="Arial Black" panose="020B0A04020102020204" pitchFamily="34" charset="0"/>
            </a:endParaRPr>
          </a:p>
        </p:txBody>
      </p:sp>
      <p:sp>
        <p:nvSpPr>
          <p:cNvPr id="113" name="Rectangle 16"/>
          <p:cNvSpPr>
            <a:spLocks noChangeArrowheads="1"/>
          </p:cNvSpPr>
          <p:nvPr/>
        </p:nvSpPr>
        <p:spPr bwMode="auto">
          <a:xfrm>
            <a:off x="3233910" y="2475525"/>
            <a:ext cx="45596" cy="9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100" b="1" i="0" u="none" strike="noStrike" cap="none" normalizeH="0" baseline="0" smtClean="0">
              <a:ln>
                <a:noFill/>
              </a:ln>
              <a:solidFill>
                <a:schemeClr val="tx1"/>
              </a:solidFill>
              <a:effectLst/>
              <a:latin typeface="+mj-lt"/>
            </a:endParaRPr>
          </a:p>
        </p:txBody>
      </p:sp>
      <p:sp>
        <p:nvSpPr>
          <p:cNvPr id="114" name="Rectangle 17"/>
          <p:cNvSpPr>
            <a:spLocks noChangeArrowheads="1"/>
          </p:cNvSpPr>
          <p:nvPr/>
        </p:nvSpPr>
        <p:spPr bwMode="auto">
          <a:xfrm>
            <a:off x="3590965" y="2475525"/>
            <a:ext cx="136786" cy="9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250</a:t>
            </a:r>
            <a:endParaRPr kumimoji="0" lang="en-US" altLang="en-US" sz="1100" b="1" i="0" u="none" strike="noStrike" cap="none" normalizeH="0" baseline="0" dirty="0" smtClean="0">
              <a:ln>
                <a:noFill/>
              </a:ln>
              <a:solidFill>
                <a:schemeClr val="tx1"/>
              </a:solidFill>
              <a:effectLst/>
              <a:latin typeface="+mj-lt"/>
            </a:endParaRPr>
          </a:p>
        </p:txBody>
      </p:sp>
      <p:sp>
        <p:nvSpPr>
          <p:cNvPr id="115" name="Rectangle 18"/>
          <p:cNvSpPr>
            <a:spLocks noChangeArrowheads="1"/>
          </p:cNvSpPr>
          <p:nvPr/>
        </p:nvSpPr>
        <p:spPr bwMode="auto">
          <a:xfrm>
            <a:off x="3233910" y="2657817"/>
            <a:ext cx="45596" cy="9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100" b="1" i="0" u="none" strike="noStrike" cap="none" normalizeH="0" baseline="0" smtClean="0">
              <a:ln>
                <a:noFill/>
              </a:ln>
              <a:solidFill>
                <a:schemeClr val="tx1"/>
              </a:solidFill>
              <a:effectLst/>
              <a:latin typeface="+mj-lt"/>
            </a:endParaRPr>
          </a:p>
        </p:txBody>
      </p:sp>
      <p:sp>
        <p:nvSpPr>
          <p:cNvPr id="116" name="Rectangle 19"/>
          <p:cNvSpPr>
            <a:spLocks noChangeArrowheads="1"/>
          </p:cNvSpPr>
          <p:nvPr/>
        </p:nvSpPr>
        <p:spPr bwMode="auto">
          <a:xfrm>
            <a:off x="3433760" y="2657817"/>
            <a:ext cx="136786" cy="9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250</a:t>
            </a:r>
            <a:endParaRPr kumimoji="0" lang="en-US" altLang="en-US" sz="1100" b="1" i="0" u="none" strike="noStrike" cap="none" normalizeH="0" baseline="0" dirty="0" smtClean="0">
              <a:ln>
                <a:noFill/>
              </a:ln>
              <a:solidFill>
                <a:schemeClr val="tx1"/>
              </a:solidFill>
              <a:effectLst/>
              <a:latin typeface="+mj-lt"/>
            </a:endParaRPr>
          </a:p>
        </p:txBody>
      </p:sp>
      <p:sp>
        <p:nvSpPr>
          <p:cNvPr id="117" name="Rectangle 20"/>
          <p:cNvSpPr>
            <a:spLocks noChangeArrowheads="1"/>
          </p:cNvSpPr>
          <p:nvPr/>
        </p:nvSpPr>
        <p:spPr bwMode="auto">
          <a:xfrm>
            <a:off x="4029126" y="2475525"/>
            <a:ext cx="361384" cy="9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500 Miles</a:t>
            </a:r>
            <a:endParaRPr kumimoji="0" lang="en-US" altLang="en-US" sz="1100" b="1" i="0" u="none" strike="noStrike" cap="none" normalizeH="0" baseline="0" dirty="0" smtClean="0">
              <a:ln>
                <a:noFill/>
              </a:ln>
              <a:solidFill>
                <a:schemeClr val="tx1"/>
              </a:solidFill>
              <a:effectLst/>
              <a:latin typeface="+mj-lt"/>
            </a:endParaRPr>
          </a:p>
        </p:txBody>
      </p:sp>
      <p:sp>
        <p:nvSpPr>
          <p:cNvPr id="118" name="Rectangle 21"/>
          <p:cNvSpPr>
            <a:spLocks noChangeArrowheads="1"/>
          </p:cNvSpPr>
          <p:nvPr/>
        </p:nvSpPr>
        <p:spPr bwMode="auto">
          <a:xfrm>
            <a:off x="3699666" y="2657817"/>
            <a:ext cx="579227" cy="9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latin typeface="+mj-lt"/>
              </a:rPr>
              <a:t>500 Kilometers</a:t>
            </a:r>
            <a:endParaRPr kumimoji="0" lang="en-US" altLang="en-US" sz="1100" b="1" i="0" u="none" strike="noStrike" cap="none" normalizeH="0" baseline="0" dirty="0" smtClean="0">
              <a:ln>
                <a:noFill/>
              </a:ln>
              <a:solidFill>
                <a:schemeClr val="tx1"/>
              </a:solidFill>
              <a:effectLst/>
              <a:latin typeface="+mj-lt"/>
            </a:endParaRPr>
          </a:p>
        </p:txBody>
      </p:sp>
      <p:sp>
        <p:nvSpPr>
          <p:cNvPr id="80" name="Rectangle 57"/>
          <p:cNvSpPr>
            <a:spLocks noChangeArrowheads="1"/>
          </p:cNvSpPr>
          <p:nvPr/>
        </p:nvSpPr>
        <p:spPr bwMode="auto">
          <a:xfrm>
            <a:off x="3748163" y="4787071"/>
            <a:ext cx="17472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63500">
                    <a:schemeClr val="bg1">
                      <a:alpha val="50000"/>
                    </a:schemeClr>
                  </a:glow>
                </a:effectLst>
                <a:latin typeface="+mn-lt"/>
              </a:rPr>
              <a:t>LUX.</a:t>
            </a:r>
            <a:endParaRPr kumimoji="0" lang="en-US" altLang="en-US" sz="2000" b="1" i="0" u="none" strike="noStrike" cap="none" normalizeH="0" baseline="0" dirty="0" smtClean="0">
              <a:ln>
                <a:noFill/>
              </a:ln>
              <a:solidFill>
                <a:schemeClr val="tx1"/>
              </a:solidFill>
              <a:effectLst>
                <a:glow rad="63500">
                  <a:schemeClr val="bg1">
                    <a:alpha val="50000"/>
                  </a:schemeClr>
                </a:glow>
              </a:effectLst>
              <a:latin typeface="+mn-lt"/>
            </a:endParaRPr>
          </a:p>
        </p:txBody>
      </p:sp>
    </p:spTree>
    <p:extLst>
      <p:ext uri="{BB962C8B-B14F-4D97-AF65-F5344CB8AC3E}">
        <p14:creationId xmlns:p14="http://schemas.microsoft.com/office/powerpoint/2010/main" val="38670891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68436" cy="1097279"/>
          </a:xfrm>
        </p:spPr>
        <p:txBody>
          <a:bodyPr/>
          <a:lstStyle/>
          <a:p>
            <a:r>
              <a:rPr lang="en-IN" sz="3400" dirty="0"/>
              <a:t>8.3.4 Europe’s Fragile Cooperation</a:t>
            </a:r>
            <a:r>
              <a:rPr lang="en-IN" dirty="0"/>
              <a:t> </a:t>
            </a:r>
            <a:r>
              <a:rPr lang="en-IN" sz="2000" b="0" dirty="0"/>
              <a:t>(3 of 3)</a:t>
            </a:r>
          </a:p>
        </p:txBody>
      </p:sp>
      <p:sp>
        <p:nvSpPr>
          <p:cNvPr id="3" name="Content Placeholder 2"/>
          <p:cNvSpPr>
            <a:spLocks noGrp="1"/>
          </p:cNvSpPr>
          <p:nvPr>
            <p:ph sz="quarter" idx="13"/>
          </p:nvPr>
        </p:nvSpPr>
        <p:spPr>
          <a:xfrm>
            <a:off x="457200" y="1556327"/>
            <a:ext cx="8468436" cy="395304"/>
          </a:xfrm>
        </p:spPr>
        <p:txBody>
          <a:bodyPr/>
          <a:lstStyle/>
          <a:p>
            <a:pPr marL="432" indent="0">
              <a:buNone/>
            </a:pPr>
            <a:r>
              <a:rPr lang="en-US" sz="2200" b="1" dirty="0"/>
              <a:t>Figure 8-43: </a:t>
            </a:r>
            <a:r>
              <a:rPr lang="en-US" sz="2200" dirty="0" smtClean="0"/>
              <a:t>N</a:t>
            </a:r>
            <a:r>
              <a:rPr lang="en-US" sz="100" dirty="0" smtClean="0"/>
              <a:t> </a:t>
            </a:r>
            <a:r>
              <a:rPr lang="en-US" sz="2200" dirty="0" smtClean="0"/>
              <a:t>A</a:t>
            </a:r>
            <a:r>
              <a:rPr lang="en-US" sz="100" dirty="0" smtClean="0"/>
              <a:t> </a:t>
            </a:r>
            <a:r>
              <a:rPr lang="en-US" sz="2200" dirty="0" smtClean="0"/>
              <a:t>T</a:t>
            </a:r>
            <a:r>
              <a:rPr lang="en-US" sz="100" dirty="0" smtClean="0"/>
              <a:t> </a:t>
            </a:r>
            <a:r>
              <a:rPr lang="en-US" sz="2200" dirty="0" smtClean="0"/>
              <a:t>O </a:t>
            </a:r>
            <a:r>
              <a:rPr lang="en-US" sz="2200" dirty="0"/>
              <a:t>has expanded to most Warsaw Pact countries.</a:t>
            </a:r>
          </a:p>
        </p:txBody>
      </p:sp>
      <p:pic>
        <p:nvPicPr>
          <p:cNvPr id="82" name="Picture 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3472" y="1996700"/>
            <a:ext cx="4917056" cy="4486366"/>
          </a:xfrm>
          <a:prstGeom prst="rect">
            <a:avLst/>
          </a:prstGeom>
        </p:spPr>
      </p:pic>
      <p:sp>
        <p:nvSpPr>
          <p:cNvPr id="87" name="Rectangle 5"/>
          <p:cNvSpPr>
            <a:spLocks noChangeArrowheads="1"/>
          </p:cNvSpPr>
          <p:nvPr/>
        </p:nvSpPr>
        <p:spPr bwMode="auto">
          <a:xfrm>
            <a:off x="4229100" y="2071688"/>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DEE"/>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88" name="Rectangle 6"/>
          <p:cNvSpPr>
            <a:spLocks noChangeArrowheads="1"/>
          </p:cNvSpPr>
          <p:nvPr/>
        </p:nvSpPr>
        <p:spPr bwMode="auto">
          <a:xfrm>
            <a:off x="3748088" y="2071688"/>
            <a:ext cx="993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DEE"/>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89" name="Rectangle 7"/>
          <p:cNvSpPr>
            <a:spLocks noChangeArrowheads="1"/>
          </p:cNvSpPr>
          <p:nvPr/>
        </p:nvSpPr>
        <p:spPr bwMode="auto">
          <a:xfrm>
            <a:off x="3224213" y="2071688"/>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DEE"/>
                </a:solidFill>
                <a:effectLst/>
                <a:latin typeface="+mj-lt"/>
              </a:rPr>
              <a:t>10°</a:t>
            </a:r>
            <a:endParaRPr kumimoji="0" lang="en-US" altLang="en-US" sz="1600" b="1" i="0" u="none" strike="noStrike" cap="none" normalizeH="0" baseline="0" smtClean="0">
              <a:ln>
                <a:noFill/>
              </a:ln>
              <a:solidFill>
                <a:schemeClr val="tx1"/>
              </a:solidFill>
              <a:effectLst/>
              <a:latin typeface="+mj-lt"/>
            </a:endParaRPr>
          </a:p>
        </p:txBody>
      </p:sp>
      <p:sp>
        <p:nvSpPr>
          <p:cNvPr id="90" name="Rectangle 8"/>
          <p:cNvSpPr>
            <a:spLocks noChangeArrowheads="1"/>
          </p:cNvSpPr>
          <p:nvPr/>
        </p:nvSpPr>
        <p:spPr bwMode="auto">
          <a:xfrm>
            <a:off x="2117725" y="6081713"/>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10°</a:t>
            </a:r>
            <a:endParaRPr kumimoji="0" lang="en-US" altLang="en-US" sz="1600" b="1" i="0" u="none" strike="noStrike" cap="none" normalizeH="0" baseline="0" dirty="0" smtClean="0">
              <a:ln>
                <a:noFill/>
              </a:ln>
              <a:solidFill>
                <a:schemeClr val="tx1"/>
              </a:solidFill>
              <a:effectLst/>
              <a:latin typeface="+mj-lt"/>
            </a:endParaRPr>
          </a:p>
        </p:txBody>
      </p:sp>
      <p:sp>
        <p:nvSpPr>
          <p:cNvPr id="91" name="Rectangle 9"/>
          <p:cNvSpPr>
            <a:spLocks noChangeArrowheads="1"/>
          </p:cNvSpPr>
          <p:nvPr/>
        </p:nvSpPr>
        <p:spPr bwMode="auto">
          <a:xfrm>
            <a:off x="2452688" y="2463801"/>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DEE"/>
                </a:solidFill>
                <a:effectLst/>
                <a:latin typeface="+mj-lt"/>
              </a:rPr>
              <a:t>20°</a:t>
            </a:r>
            <a:endParaRPr kumimoji="0" lang="en-US" altLang="en-US" sz="1600" b="1" i="0" u="none" strike="noStrike" cap="none" normalizeH="0" baseline="0" smtClean="0">
              <a:ln>
                <a:noFill/>
              </a:ln>
              <a:solidFill>
                <a:schemeClr val="tx1"/>
              </a:solidFill>
              <a:effectLst/>
              <a:latin typeface="+mj-lt"/>
            </a:endParaRPr>
          </a:p>
        </p:txBody>
      </p:sp>
      <p:sp>
        <p:nvSpPr>
          <p:cNvPr id="92" name="Rectangle 10"/>
          <p:cNvSpPr>
            <a:spLocks noChangeArrowheads="1"/>
          </p:cNvSpPr>
          <p:nvPr/>
        </p:nvSpPr>
        <p:spPr bwMode="auto">
          <a:xfrm>
            <a:off x="5337175" y="631507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DEE"/>
                </a:solidFill>
                <a:effectLst/>
                <a:latin typeface="+mj-lt"/>
              </a:rPr>
              <a:t>20°</a:t>
            </a:r>
            <a:endParaRPr kumimoji="0" lang="en-US" altLang="en-US" sz="1600" b="1" i="0" u="none" strike="noStrike" cap="none" normalizeH="0" baseline="0" smtClean="0">
              <a:ln>
                <a:noFill/>
              </a:ln>
              <a:solidFill>
                <a:schemeClr val="tx1"/>
              </a:solidFill>
              <a:effectLst/>
              <a:latin typeface="+mj-lt"/>
            </a:endParaRPr>
          </a:p>
        </p:txBody>
      </p:sp>
      <p:sp>
        <p:nvSpPr>
          <p:cNvPr id="93" name="Rectangle 11"/>
          <p:cNvSpPr>
            <a:spLocks noChangeArrowheads="1"/>
          </p:cNvSpPr>
          <p:nvPr/>
        </p:nvSpPr>
        <p:spPr bwMode="auto">
          <a:xfrm>
            <a:off x="6496050" y="6332538"/>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DEE"/>
                </a:solidFill>
                <a:effectLst/>
                <a:latin typeface="+mj-lt"/>
              </a:rPr>
              <a:t>30°</a:t>
            </a:r>
            <a:endParaRPr kumimoji="0" lang="en-US" altLang="en-US" sz="1600" b="1" i="0" u="none" strike="noStrike" cap="none" normalizeH="0" baseline="0" smtClean="0">
              <a:ln>
                <a:noFill/>
              </a:ln>
              <a:solidFill>
                <a:schemeClr val="tx1"/>
              </a:solidFill>
              <a:effectLst/>
              <a:latin typeface="+mj-lt"/>
            </a:endParaRPr>
          </a:p>
        </p:txBody>
      </p:sp>
      <p:sp>
        <p:nvSpPr>
          <p:cNvPr id="94" name="Rectangle 12"/>
          <p:cNvSpPr>
            <a:spLocks noChangeArrowheads="1"/>
          </p:cNvSpPr>
          <p:nvPr/>
        </p:nvSpPr>
        <p:spPr bwMode="auto">
          <a:xfrm rot="660000">
            <a:off x="2146334" y="5641541"/>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40°</a:t>
            </a:r>
            <a:endParaRPr kumimoji="0" lang="en-US" altLang="en-US" sz="1600" b="1" i="0" u="none" strike="noStrike" cap="none" normalizeH="0" baseline="0" dirty="0" smtClean="0">
              <a:ln>
                <a:noFill/>
              </a:ln>
              <a:solidFill>
                <a:schemeClr val="tx1"/>
              </a:solidFill>
              <a:effectLst/>
              <a:latin typeface="+mj-lt"/>
            </a:endParaRPr>
          </a:p>
        </p:txBody>
      </p:sp>
      <p:sp>
        <p:nvSpPr>
          <p:cNvPr id="95" name="Rectangle 13"/>
          <p:cNvSpPr>
            <a:spLocks noChangeArrowheads="1"/>
          </p:cNvSpPr>
          <p:nvPr/>
        </p:nvSpPr>
        <p:spPr bwMode="auto">
          <a:xfrm rot="840000">
            <a:off x="2170147" y="424136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50°</a:t>
            </a:r>
            <a:endParaRPr kumimoji="0" lang="en-US" altLang="en-US" sz="1600" b="1" i="0" u="none" strike="noStrike" cap="none" normalizeH="0" baseline="0" dirty="0" smtClean="0">
              <a:ln>
                <a:noFill/>
              </a:ln>
              <a:solidFill>
                <a:schemeClr val="tx1"/>
              </a:solidFill>
              <a:effectLst/>
              <a:latin typeface="+mj-lt"/>
            </a:endParaRPr>
          </a:p>
        </p:txBody>
      </p:sp>
      <p:sp>
        <p:nvSpPr>
          <p:cNvPr id="96" name="Rectangle 14"/>
          <p:cNvSpPr>
            <a:spLocks noChangeArrowheads="1"/>
          </p:cNvSpPr>
          <p:nvPr/>
        </p:nvSpPr>
        <p:spPr bwMode="auto">
          <a:xfrm rot="1440000">
            <a:off x="2176497" y="2761816"/>
            <a:ext cx="1570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00ADEE"/>
                </a:solidFill>
                <a:effectLst/>
                <a:latin typeface="+mj-lt"/>
              </a:rPr>
              <a:t>60°</a:t>
            </a:r>
            <a:endParaRPr kumimoji="0" lang="en-US" altLang="en-US" sz="1600" b="1" i="0" u="none" strike="noStrike" cap="none" normalizeH="0" baseline="0" dirty="0" smtClean="0">
              <a:ln>
                <a:noFill/>
              </a:ln>
              <a:solidFill>
                <a:schemeClr val="tx1"/>
              </a:solidFill>
              <a:effectLst/>
              <a:latin typeface="+mj-lt"/>
            </a:endParaRPr>
          </a:p>
        </p:txBody>
      </p:sp>
      <p:sp>
        <p:nvSpPr>
          <p:cNvPr id="98" name="Rectangle 16"/>
          <p:cNvSpPr>
            <a:spLocks noChangeArrowheads="1"/>
          </p:cNvSpPr>
          <p:nvPr/>
        </p:nvSpPr>
        <p:spPr bwMode="auto">
          <a:xfrm>
            <a:off x="3654425" y="3529013"/>
            <a:ext cx="3077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00" name="Rectangle 18"/>
          <p:cNvSpPr>
            <a:spLocks noChangeArrowheads="1"/>
          </p:cNvSpPr>
          <p:nvPr/>
        </p:nvSpPr>
        <p:spPr bwMode="auto">
          <a:xfrm>
            <a:off x="6294438" y="5075238"/>
            <a:ext cx="54502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Black Sea</a:t>
            </a:r>
            <a:endParaRPr kumimoji="0" lang="en-US" altLang="en-US" sz="1600" b="1" i="0" u="none" strike="noStrike" cap="none" normalizeH="0" baseline="0" dirty="0" smtClean="0">
              <a:ln>
                <a:noFill/>
              </a:ln>
              <a:solidFill>
                <a:schemeClr val="tx1"/>
              </a:solidFill>
              <a:effectLst/>
              <a:latin typeface="+mj-lt"/>
            </a:endParaRPr>
          </a:p>
        </p:txBody>
      </p:sp>
      <p:sp>
        <p:nvSpPr>
          <p:cNvPr id="110" name="Rectangle 28"/>
          <p:cNvSpPr>
            <a:spLocks noChangeArrowheads="1"/>
          </p:cNvSpPr>
          <p:nvPr/>
        </p:nvSpPr>
        <p:spPr bwMode="auto">
          <a:xfrm>
            <a:off x="2181225" y="3268663"/>
            <a:ext cx="76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97" name="Rectangle 15"/>
          <p:cNvSpPr>
            <a:spLocks noChangeArrowheads="1"/>
          </p:cNvSpPr>
          <p:nvPr/>
        </p:nvSpPr>
        <p:spPr bwMode="auto">
          <a:xfrm>
            <a:off x="3275013" y="6146801"/>
            <a:ext cx="150842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smtClean="0">
                <a:ln>
                  <a:noFill/>
                </a:ln>
                <a:solidFill>
                  <a:srgbClr val="00ADEE"/>
                </a:solidFill>
                <a:effectLst>
                  <a:glow rad="50800">
                    <a:schemeClr val="bg1">
                      <a:alpha val="50000"/>
                    </a:schemeClr>
                  </a:glow>
                </a:effectLst>
                <a:latin typeface="Arial Black" panose="020B0A04020102020204" pitchFamily="34" charset="0"/>
              </a:rPr>
              <a:t>Mediterranean  Sea</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12" name="Rectangle 30"/>
          <p:cNvSpPr>
            <a:spLocks noChangeArrowheads="1"/>
          </p:cNvSpPr>
          <p:nvPr/>
        </p:nvSpPr>
        <p:spPr bwMode="auto">
          <a:xfrm>
            <a:off x="3943350" y="5014913"/>
            <a:ext cx="34785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6D6E70"/>
                </a:solidFill>
                <a:effectLst>
                  <a:glow rad="50800">
                    <a:schemeClr val="bg1">
                      <a:alpha val="50000"/>
                    </a:schemeClr>
                  </a:glow>
                </a:effectLst>
                <a:latin typeface="+mn-lt"/>
              </a:rPr>
              <a:t>SWITZ.</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113" name="Rectangle 31"/>
          <p:cNvSpPr>
            <a:spLocks noChangeArrowheads="1"/>
          </p:cNvSpPr>
          <p:nvPr/>
        </p:nvSpPr>
        <p:spPr bwMode="auto">
          <a:xfrm>
            <a:off x="6186488" y="3595688"/>
            <a:ext cx="53540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6D6E70"/>
                </a:solidFill>
                <a:effectLst>
                  <a:glow rad="50800">
                    <a:schemeClr val="bg1">
                      <a:alpha val="50000"/>
                    </a:schemeClr>
                  </a:glow>
                </a:effectLst>
                <a:latin typeface="+mn-lt"/>
              </a:rPr>
              <a:t>RUSSIA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115" name="Rectangle 33"/>
          <p:cNvSpPr>
            <a:spLocks noChangeArrowheads="1"/>
          </p:cNvSpPr>
          <p:nvPr/>
        </p:nvSpPr>
        <p:spPr bwMode="auto">
          <a:xfrm>
            <a:off x="4887913" y="3870326"/>
            <a:ext cx="38792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6D6E70"/>
                </a:solidFill>
                <a:effectLst>
                  <a:glow rad="50800">
                    <a:schemeClr val="bg1">
                      <a:alpha val="50000"/>
                    </a:schemeClr>
                  </a:glow>
                </a:effectLst>
                <a:latin typeface="+mn-lt"/>
              </a:rPr>
              <a:t>RUSSIA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116" name="Rectangle 34"/>
          <p:cNvSpPr>
            <a:spLocks noChangeArrowheads="1"/>
          </p:cNvSpPr>
          <p:nvPr/>
        </p:nvSpPr>
        <p:spPr bwMode="auto">
          <a:xfrm>
            <a:off x="5813425" y="4402138"/>
            <a:ext cx="5257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50800">
                    <a:schemeClr val="bg1">
                      <a:alpha val="50000"/>
                    </a:schemeClr>
                  </a:glow>
                </a:effectLst>
                <a:latin typeface="+mn-lt"/>
              </a:rPr>
              <a:t>UKRAINE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118" name="Rectangle 36"/>
          <p:cNvSpPr>
            <a:spLocks noChangeArrowheads="1"/>
          </p:cNvSpPr>
          <p:nvPr/>
        </p:nvSpPr>
        <p:spPr bwMode="auto">
          <a:xfrm>
            <a:off x="5430838" y="4019551"/>
            <a:ext cx="49532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6D6E70"/>
                </a:solidFill>
                <a:effectLst>
                  <a:glow rad="50800">
                    <a:schemeClr val="bg1">
                      <a:alpha val="50000"/>
                    </a:schemeClr>
                  </a:glow>
                </a:effectLst>
                <a:latin typeface="+mn-lt"/>
              </a:rPr>
              <a:t>BELARUS</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120" name="Rectangle 38"/>
          <p:cNvSpPr>
            <a:spLocks noChangeArrowheads="1"/>
          </p:cNvSpPr>
          <p:nvPr/>
        </p:nvSpPr>
        <p:spPr bwMode="auto">
          <a:xfrm>
            <a:off x="5808663" y="4730751"/>
            <a:ext cx="5754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6D6E70"/>
                </a:solidFill>
                <a:effectLst>
                  <a:glow rad="50800">
                    <a:schemeClr val="bg1">
                      <a:alpha val="50000"/>
                    </a:schemeClr>
                  </a:glow>
                </a:effectLst>
                <a:latin typeface="Arial Black" panose="020B0A04020102020204" pitchFamily="34" charset="0"/>
              </a:rPr>
              <a:t>MOLDOVA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22" name="Rectangle 40"/>
          <p:cNvSpPr>
            <a:spLocks noChangeArrowheads="1"/>
          </p:cNvSpPr>
          <p:nvPr/>
        </p:nvSpPr>
        <p:spPr bwMode="auto">
          <a:xfrm>
            <a:off x="5318125" y="5483226"/>
            <a:ext cx="27732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6D6E70"/>
                </a:solidFill>
                <a:effectLst>
                  <a:glow rad="50800">
                    <a:schemeClr val="bg1">
                      <a:alpha val="50000"/>
                    </a:schemeClr>
                  </a:glow>
                </a:effectLst>
                <a:latin typeface="Arial Black" panose="020B0A04020102020204" pitchFamily="34" charset="0"/>
              </a:rPr>
              <a:t>KOS.</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23" name="Rectangle 41"/>
          <p:cNvSpPr>
            <a:spLocks noChangeArrowheads="1"/>
          </p:cNvSpPr>
          <p:nvPr/>
        </p:nvSpPr>
        <p:spPr bwMode="auto">
          <a:xfrm>
            <a:off x="2486025" y="3963988"/>
            <a:ext cx="5706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50800">
                    <a:schemeClr val="bg1">
                      <a:alpha val="50000"/>
                    </a:schemeClr>
                  </a:glow>
                </a:effectLst>
                <a:latin typeface="Arial Black" panose="020B0A04020102020204" pitchFamily="34" charset="0"/>
              </a:rPr>
              <a:t>IRELAND</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24" name="Rectangle 42"/>
          <p:cNvSpPr>
            <a:spLocks noChangeArrowheads="1"/>
          </p:cNvSpPr>
          <p:nvPr/>
        </p:nvSpPr>
        <p:spPr bwMode="auto">
          <a:xfrm>
            <a:off x="4378325" y="4926013"/>
            <a:ext cx="4552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6D6E70"/>
                </a:solidFill>
                <a:effectLst>
                  <a:glow rad="50800">
                    <a:schemeClr val="bg1">
                      <a:alpha val="50000"/>
                    </a:schemeClr>
                  </a:glow>
                </a:effectLst>
                <a:latin typeface="+mn-lt"/>
              </a:rPr>
              <a:t>AUSTRIA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126" name="Rectangle 44"/>
          <p:cNvSpPr>
            <a:spLocks noChangeArrowheads="1"/>
          </p:cNvSpPr>
          <p:nvPr/>
        </p:nvSpPr>
        <p:spPr bwMode="auto">
          <a:xfrm>
            <a:off x="4495800" y="3281363"/>
            <a:ext cx="5514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50800">
                    <a:schemeClr val="bg1">
                      <a:alpha val="50000"/>
                    </a:schemeClr>
                  </a:glow>
                </a:effectLst>
                <a:latin typeface="Arial Black" panose="020B0A04020102020204" pitchFamily="34" charset="0"/>
              </a:rPr>
              <a:t>SWEDEN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127" name="Rectangle 45"/>
          <p:cNvSpPr>
            <a:spLocks noChangeArrowheads="1"/>
          </p:cNvSpPr>
          <p:nvPr/>
        </p:nvSpPr>
        <p:spPr bwMode="auto">
          <a:xfrm>
            <a:off x="6537058" y="6192838"/>
            <a:ext cx="4728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6D6E70"/>
                </a:solidFill>
                <a:effectLst>
                  <a:glow rad="50800">
                    <a:schemeClr val="bg1">
                      <a:alpha val="50000"/>
                    </a:schemeClr>
                  </a:glow>
                </a:effectLst>
                <a:latin typeface="Arial Black" panose="020B0A04020102020204" pitchFamily="34" charset="0"/>
              </a:rPr>
              <a:t>CYPRUS</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1744" name="Rectangle 46"/>
          <p:cNvSpPr>
            <a:spLocks noChangeArrowheads="1"/>
          </p:cNvSpPr>
          <p:nvPr/>
        </p:nvSpPr>
        <p:spPr bwMode="auto">
          <a:xfrm>
            <a:off x="5214938" y="5238751"/>
            <a:ext cx="4280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6D6E70"/>
                </a:solidFill>
                <a:effectLst>
                  <a:glow rad="50800">
                    <a:schemeClr val="bg1">
                      <a:alpha val="50000"/>
                    </a:schemeClr>
                  </a:glow>
                </a:effectLst>
                <a:latin typeface="Arial Black" panose="020B0A04020102020204" pitchFamily="34" charset="0"/>
              </a:rPr>
              <a:t>SERBIA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1745" name="Rectangle 47"/>
          <p:cNvSpPr>
            <a:spLocks noChangeArrowheads="1"/>
          </p:cNvSpPr>
          <p:nvPr/>
        </p:nvSpPr>
        <p:spPr bwMode="auto">
          <a:xfrm>
            <a:off x="3119438" y="3973513"/>
            <a:ext cx="5578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KINGDOM</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48" name="Rectangle 49"/>
          <p:cNvSpPr>
            <a:spLocks noChangeArrowheads="1"/>
          </p:cNvSpPr>
          <p:nvPr/>
        </p:nvSpPr>
        <p:spPr bwMode="auto">
          <a:xfrm>
            <a:off x="2752725" y="5719763"/>
            <a:ext cx="3526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50800">
                    <a:schemeClr val="bg1">
                      <a:alpha val="50000"/>
                    </a:schemeClr>
                  </a:glow>
                </a:effectLst>
                <a:latin typeface="+mn-lt"/>
              </a:rPr>
              <a:t>SPAIN</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31749" name="Rectangle 50"/>
          <p:cNvSpPr>
            <a:spLocks noChangeArrowheads="1"/>
          </p:cNvSpPr>
          <p:nvPr/>
        </p:nvSpPr>
        <p:spPr bwMode="auto">
          <a:xfrm>
            <a:off x="2159000" y="5907088"/>
            <a:ext cx="5754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PORTUGAL</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50" name="Rectangle 51"/>
          <p:cNvSpPr>
            <a:spLocks noChangeArrowheads="1"/>
          </p:cNvSpPr>
          <p:nvPr/>
        </p:nvSpPr>
        <p:spPr bwMode="auto">
          <a:xfrm>
            <a:off x="3378200" y="4945063"/>
            <a:ext cx="48090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FRANCE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51" name="Rectangle 52"/>
          <p:cNvSpPr>
            <a:spLocks noChangeArrowheads="1"/>
          </p:cNvSpPr>
          <p:nvPr/>
        </p:nvSpPr>
        <p:spPr bwMode="auto">
          <a:xfrm>
            <a:off x="3452813" y="4492626"/>
            <a:ext cx="4728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BELGIUM</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53" name="Rectangle 54"/>
          <p:cNvSpPr>
            <a:spLocks noChangeArrowheads="1"/>
          </p:cNvSpPr>
          <p:nvPr/>
        </p:nvSpPr>
        <p:spPr bwMode="auto">
          <a:xfrm>
            <a:off x="3681413" y="4692651"/>
            <a:ext cx="2340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LUX.</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54" name="Rectangle 55"/>
          <p:cNvSpPr>
            <a:spLocks noChangeArrowheads="1"/>
          </p:cNvSpPr>
          <p:nvPr/>
        </p:nvSpPr>
        <p:spPr bwMode="auto">
          <a:xfrm>
            <a:off x="3887788" y="3860801"/>
            <a:ext cx="5225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DENMARK</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55" name="Rectangle 56"/>
          <p:cNvSpPr>
            <a:spLocks noChangeArrowheads="1"/>
          </p:cNvSpPr>
          <p:nvPr/>
        </p:nvSpPr>
        <p:spPr bwMode="auto">
          <a:xfrm>
            <a:off x="4794250" y="4267201"/>
            <a:ext cx="4873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POLAND</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57" name="Rectangle 58"/>
          <p:cNvSpPr>
            <a:spLocks noChangeArrowheads="1"/>
          </p:cNvSpPr>
          <p:nvPr/>
        </p:nvSpPr>
        <p:spPr bwMode="auto">
          <a:xfrm>
            <a:off x="4005263" y="4360863"/>
            <a:ext cx="5899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GERMANY</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59" name="Rectangle 60"/>
          <p:cNvSpPr>
            <a:spLocks noChangeArrowheads="1"/>
          </p:cNvSpPr>
          <p:nvPr/>
        </p:nvSpPr>
        <p:spPr bwMode="auto">
          <a:xfrm>
            <a:off x="4933950" y="5743576"/>
            <a:ext cx="4600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ALBANIA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60" name="Rectangle 61"/>
          <p:cNvSpPr>
            <a:spLocks noChangeArrowheads="1"/>
          </p:cNvSpPr>
          <p:nvPr/>
        </p:nvSpPr>
        <p:spPr bwMode="auto">
          <a:xfrm>
            <a:off x="3660775" y="4252913"/>
            <a:ext cx="30777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NETH.</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61" name="Rectangle 62"/>
          <p:cNvSpPr>
            <a:spLocks noChangeArrowheads="1"/>
          </p:cNvSpPr>
          <p:nvPr/>
        </p:nvSpPr>
        <p:spPr bwMode="auto">
          <a:xfrm>
            <a:off x="5383213" y="5029201"/>
            <a:ext cx="4889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ROMANIA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63" name="Rectangle 64"/>
          <p:cNvSpPr>
            <a:spLocks noChangeArrowheads="1"/>
          </p:cNvSpPr>
          <p:nvPr/>
        </p:nvSpPr>
        <p:spPr bwMode="auto">
          <a:xfrm>
            <a:off x="5602288" y="5351463"/>
            <a:ext cx="5402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BULGARIA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65" name="Rectangle 66"/>
          <p:cNvSpPr>
            <a:spLocks noChangeArrowheads="1"/>
          </p:cNvSpPr>
          <p:nvPr/>
        </p:nvSpPr>
        <p:spPr bwMode="auto">
          <a:xfrm>
            <a:off x="6332538" y="5711826"/>
            <a:ext cx="4744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TURKEY</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67" name="Rectangle 68"/>
          <p:cNvSpPr>
            <a:spLocks noChangeArrowheads="1"/>
          </p:cNvSpPr>
          <p:nvPr/>
        </p:nvSpPr>
        <p:spPr bwMode="auto">
          <a:xfrm>
            <a:off x="4921250" y="4894263"/>
            <a:ext cx="51777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HUNGARY</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69" name="Rectangle 70"/>
          <p:cNvSpPr>
            <a:spLocks noChangeArrowheads="1"/>
          </p:cNvSpPr>
          <p:nvPr/>
        </p:nvSpPr>
        <p:spPr bwMode="auto">
          <a:xfrm>
            <a:off x="4354513" y="5524501"/>
            <a:ext cx="3334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ITALY</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70" name="Rectangle 71"/>
          <p:cNvSpPr>
            <a:spLocks noChangeArrowheads="1"/>
          </p:cNvSpPr>
          <p:nvPr/>
        </p:nvSpPr>
        <p:spPr bwMode="auto">
          <a:xfrm>
            <a:off x="5472113" y="5921376"/>
            <a:ext cx="4344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GREECE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71" name="Rectangle 72"/>
          <p:cNvSpPr>
            <a:spLocks noChangeArrowheads="1"/>
          </p:cNvSpPr>
          <p:nvPr/>
        </p:nvSpPr>
        <p:spPr bwMode="auto">
          <a:xfrm>
            <a:off x="4518025" y="4579938"/>
            <a:ext cx="4552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CZECHIA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73" name="Rectangle 74"/>
          <p:cNvSpPr>
            <a:spLocks noChangeArrowheads="1"/>
          </p:cNvSpPr>
          <p:nvPr/>
        </p:nvSpPr>
        <p:spPr bwMode="auto">
          <a:xfrm>
            <a:off x="4976813" y="4673601"/>
            <a:ext cx="5305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SLOVAKIA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75" name="Rectangle 76"/>
          <p:cNvSpPr>
            <a:spLocks noChangeArrowheads="1"/>
          </p:cNvSpPr>
          <p:nvPr/>
        </p:nvSpPr>
        <p:spPr bwMode="auto">
          <a:xfrm>
            <a:off x="5102225" y="3319463"/>
            <a:ext cx="34144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ESTONIA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76" name="Rectangle 77"/>
          <p:cNvSpPr>
            <a:spLocks noChangeArrowheads="1"/>
          </p:cNvSpPr>
          <p:nvPr/>
        </p:nvSpPr>
        <p:spPr bwMode="auto">
          <a:xfrm>
            <a:off x="5181600" y="3543301"/>
            <a:ext cx="2773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LATVIA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77" name="Rectangle 78"/>
          <p:cNvSpPr>
            <a:spLocks noChangeArrowheads="1"/>
          </p:cNvSpPr>
          <p:nvPr/>
        </p:nvSpPr>
        <p:spPr bwMode="auto">
          <a:xfrm>
            <a:off x="5005388" y="3763963"/>
            <a:ext cx="41517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LITHUANIA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78" name="Rectangle 79"/>
          <p:cNvSpPr>
            <a:spLocks noChangeArrowheads="1"/>
          </p:cNvSpPr>
          <p:nvPr/>
        </p:nvSpPr>
        <p:spPr bwMode="auto">
          <a:xfrm>
            <a:off x="4822825" y="5622926"/>
            <a:ext cx="3302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MONT.</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79" name="Rectangle 80"/>
          <p:cNvSpPr>
            <a:spLocks noChangeArrowheads="1"/>
          </p:cNvSpPr>
          <p:nvPr/>
        </p:nvSpPr>
        <p:spPr bwMode="auto">
          <a:xfrm>
            <a:off x="4589463" y="5067301"/>
            <a:ext cx="30938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SLOV.</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81" name="Rectangle 82"/>
          <p:cNvSpPr>
            <a:spLocks noChangeArrowheads="1"/>
          </p:cNvSpPr>
          <p:nvPr/>
        </p:nvSpPr>
        <p:spPr bwMode="auto">
          <a:xfrm>
            <a:off x="4678363" y="5164138"/>
            <a:ext cx="4664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CROATIA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83" name="Rectangle 84"/>
          <p:cNvSpPr>
            <a:spLocks noChangeArrowheads="1"/>
          </p:cNvSpPr>
          <p:nvPr/>
        </p:nvSpPr>
        <p:spPr bwMode="auto">
          <a:xfrm>
            <a:off x="5383213" y="5613401"/>
            <a:ext cx="23243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MAC</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84" name="Rectangle 85"/>
          <p:cNvSpPr>
            <a:spLocks noChangeArrowheads="1"/>
          </p:cNvSpPr>
          <p:nvPr/>
        </p:nvSpPr>
        <p:spPr bwMode="auto">
          <a:xfrm>
            <a:off x="5640388" y="5613401"/>
            <a:ext cx="3366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1785" name="Rectangle 86"/>
          <p:cNvSpPr>
            <a:spLocks noChangeArrowheads="1"/>
          </p:cNvSpPr>
          <p:nvPr/>
        </p:nvSpPr>
        <p:spPr bwMode="auto">
          <a:xfrm>
            <a:off x="4822825" y="5272088"/>
            <a:ext cx="3542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BOS. &amp;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HERZ</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788" name="Rectangle 89"/>
          <p:cNvSpPr>
            <a:spLocks noChangeArrowheads="1"/>
          </p:cNvSpPr>
          <p:nvPr/>
        </p:nvSpPr>
        <p:spPr bwMode="auto">
          <a:xfrm>
            <a:off x="5126038" y="5375276"/>
            <a:ext cx="3366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Black" panose="020B0A04020102020204" pitchFamily="34" charset="0"/>
              </a:rPr>
              <a:t>.</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Arial Black" panose="020B0A04020102020204" pitchFamily="34" charset="0"/>
            </a:endParaRPr>
          </a:p>
        </p:txBody>
      </p:sp>
      <p:sp>
        <p:nvSpPr>
          <p:cNvPr id="31789" name="Rectangle 90"/>
          <p:cNvSpPr>
            <a:spLocks noChangeArrowheads="1"/>
          </p:cNvSpPr>
          <p:nvPr/>
        </p:nvSpPr>
        <p:spPr bwMode="auto">
          <a:xfrm>
            <a:off x="2517775" y="2281238"/>
            <a:ext cx="4552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mn-lt"/>
              </a:rPr>
              <a:t>ICELAND</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31790" name="Rectangle 91"/>
          <p:cNvSpPr>
            <a:spLocks noChangeArrowheads="1"/>
          </p:cNvSpPr>
          <p:nvPr/>
        </p:nvSpPr>
        <p:spPr bwMode="auto">
          <a:xfrm>
            <a:off x="3897313" y="3113088"/>
            <a:ext cx="5257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50800">
                    <a:schemeClr val="bg1">
                      <a:alpha val="50000"/>
                    </a:schemeClr>
                  </a:glow>
                </a:effectLst>
                <a:latin typeface="+mn-lt"/>
              </a:rPr>
              <a:t>NORWAY</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31791" name="Line 92"/>
          <p:cNvSpPr>
            <a:spLocks noChangeShapeType="1"/>
          </p:cNvSpPr>
          <p:nvPr/>
        </p:nvSpPr>
        <p:spPr bwMode="auto">
          <a:xfrm flipH="1">
            <a:off x="3902075" y="4692651"/>
            <a:ext cx="60325" cy="61913"/>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Arial Black" panose="020B0A04020102020204" pitchFamily="34" charset="0"/>
            </a:endParaRPr>
          </a:p>
        </p:txBody>
      </p:sp>
      <p:sp>
        <p:nvSpPr>
          <p:cNvPr id="31792" name="Line 93"/>
          <p:cNvSpPr>
            <a:spLocks noChangeShapeType="1"/>
          </p:cNvSpPr>
          <p:nvPr/>
        </p:nvSpPr>
        <p:spPr bwMode="auto">
          <a:xfrm flipH="1">
            <a:off x="5159375" y="5586413"/>
            <a:ext cx="41275" cy="92075"/>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Arial Black" panose="020B0A04020102020204" pitchFamily="34" charset="0"/>
            </a:endParaRPr>
          </a:p>
        </p:txBody>
      </p:sp>
      <p:sp>
        <p:nvSpPr>
          <p:cNvPr id="31793" name="Rectangle 94"/>
          <p:cNvSpPr>
            <a:spLocks noChangeArrowheads="1"/>
          </p:cNvSpPr>
          <p:nvPr/>
        </p:nvSpPr>
        <p:spPr bwMode="auto">
          <a:xfrm>
            <a:off x="3238500" y="228758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1794" name="Rectangle 95"/>
          <p:cNvSpPr>
            <a:spLocks noChangeArrowheads="1"/>
          </p:cNvSpPr>
          <p:nvPr/>
        </p:nvSpPr>
        <p:spPr bwMode="auto">
          <a:xfrm>
            <a:off x="3471863" y="2473326"/>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31795" name="Rectangle 96"/>
          <p:cNvSpPr>
            <a:spLocks noChangeArrowheads="1"/>
          </p:cNvSpPr>
          <p:nvPr/>
        </p:nvSpPr>
        <p:spPr bwMode="auto">
          <a:xfrm>
            <a:off x="3738563" y="2473326"/>
            <a:ext cx="54983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 Kilometers</a:t>
            </a:r>
            <a:endParaRPr kumimoji="0" lang="en-US" altLang="en-US" sz="1600" b="1" i="0" u="none" strike="noStrike" cap="none" normalizeH="0" baseline="0" smtClean="0">
              <a:ln>
                <a:noFill/>
              </a:ln>
              <a:solidFill>
                <a:schemeClr val="tx1"/>
              </a:solidFill>
              <a:effectLst/>
              <a:latin typeface="+mj-lt"/>
            </a:endParaRPr>
          </a:p>
        </p:txBody>
      </p:sp>
      <p:sp>
        <p:nvSpPr>
          <p:cNvPr id="31796" name="Rectangle 97"/>
          <p:cNvSpPr>
            <a:spLocks noChangeArrowheads="1"/>
          </p:cNvSpPr>
          <p:nvPr/>
        </p:nvSpPr>
        <p:spPr bwMode="auto">
          <a:xfrm>
            <a:off x="3238500" y="2463801"/>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1797" name="Rectangle 98"/>
          <p:cNvSpPr>
            <a:spLocks noChangeArrowheads="1"/>
          </p:cNvSpPr>
          <p:nvPr/>
        </p:nvSpPr>
        <p:spPr bwMode="auto">
          <a:xfrm>
            <a:off x="3630613" y="2290763"/>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250</a:t>
            </a:r>
            <a:endParaRPr kumimoji="0" lang="en-US" altLang="en-US" sz="1600" b="1" i="0" u="none" strike="noStrike" cap="none" normalizeH="0" baseline="0" smtClean="0">
              <a:ln>
                <a:noFill/>
              </a:ln>
              <a:solidFill>
                <a:schemeClr val="tx1"/>
              </a:solidFill>
              <a:effectLst/>
              <a:latin typeface="+mj-lt"/>
            </a:endParaRPr>
          </a:p>
        </p:txBody>
      </p:sp>
      <p:sp>
        <p:nvSpPr>
          <p:cNvPr id="31798" name="Rectangle 99"/>
          <p:cNvSpPr>
            <a:spLocks noChangeArrowheads="1"/>
          </p:cNvSpPr>
          <p:nvPr/>
        </p:nvSpPr>
        <p:spPr bwMode="auto">
          <a:xfrm>
            <a:off x="4070350" y="2290763"/>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 Miles</a:t>
            </a:r>
            <a:endParaRPr kumimoji="0" lang="en-US" altLang="en-US" sz="1600" b="1" i="0" u="none" strike="noStrike" cap="none" normalizeH="0" baseline="0" smtClean="0">
              <a:ln>
                <a:noFill/>
              </a:ln>
              <a:solidFill>
                <a:schemeClr val="tx1"/>
              </a:solidFill>
              <a:effectLst/>
              <a:latin typeface="+mj-lt"/>
            </a:endParaRPr>
          </a:p>
        </p:txBody>
      </p:sp>
      <p:sp>
        <p:nvSpPr>
          <p:cNvPr id="31799" name="Rectangle 100"/>
          <p:cNvSpPr>
            <a:spLocks noChangeArrowheads="1"/>
          </p:cNvSpPr>
          <p:nvPr/>
        </p:nvSpPr>
        <p:spPr bwMode="auto">
          <a:xfrm>
            <a:off x="5556250" y="2324101"/>
            <a:ext cx="135325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spc="-30" normalizeH="0" dirty="0" smtClean="0">
                <a:ln>
                  <a:noFill/>
                </a:ln>
                <a:solidFill>
                  <a:srgbClr val="231F20"/>
                </a:solidFill>
                <a:effectLst/>
                <a:latin typeface="+mj-lt"/>
              </a:rPr>
              <a:t>Original members, 1949</a:t>
            </a:r>
            <a:endParaRPr kumimoji="0" lang="en-US" altLang="en-US" sz="1200" b="1" i="0" u="none" strike="noStrike" cap="none" spc="-30" normalizeH="0" dirty="0" smtClean="0">
              <a:ln>
                <a:noFill/>
              </a:ln>
              <a:solidFill>
                <a:schemeClr val="tx1"/>
              </a:solidFill>
              <a:effectLst/>
              <a:latin typeface="+mj-lt"/>
            </a:endParaRPr>
          </a:p>
        </p:txBody>
      </p:sp>
      <p:sp>
        <p:nvSpPr>
          <p:cNvPr id="31800" name="Rectangle 101"/>
          <p:cNvSpPr>
            <a:spLocks noChangeArrowheads="1"/>
          </p:cNvSpPr>
          <p:nvPr/>
        </p:nvSpPr>
        <p:spPr bwMode="auto">
          <a:xfrm>
            <a:off x="5556250" y="2530476"/>
            <a:ext cx="10820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latin typeface="+mj-lt"/>
              </a:rPr>
              <a:t>Joined 1952–1982</a:t>
            </a:r>
            <a:endParaRPr kumimoji="0" lang="en-US" altLang="en-US" sz="1200" b="1" i="0" u="none" strike="noStrike" cap="none" normalizeH="0" baseline="0" smtClean="0">
              <a:ln>
                <a:noFill/>
              </a:ln>
              <a:solidFill>
                <a:schemeClr val="tx1"/>
              </a:solidFill>
              <a:effectLst/>
              <a:latin typeface="+mj-lt"/>
            </a:endParaRPr>
          </a:p>
        </p:txBody>
      </p:sp>
      <p:sp>
        <p:nvSpPr>
          <p:cNvPr id="31801" name="Rectangle 102"/>
          <p:cNvSpPr>
            <a:spLocks noChangeArrowheads="1"/>
          </p:cNvSpPr>
          <p:nvPr/>
        </p:nvSpPr>
        <p:spPr bwMode="auto">
          <a:xfrm>
            <a:off x="5556250" y="2735263"/>
            <a:ext cx="108202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latin typeface="+mj-lt"/>
              </a:rPr>
              <a:t>Joined 1999–2018</a:t>
            </a:r>
            <a:endParaRPr kumimoji="0" lang="en-US" altLang="en-US" sz="1200" b="1" i="0" u="none" strike="noStrike" cap="none" normalizeH="0" baseline="0" smtClean="0">
              <a:ln>
                <a:noFill/>
              </a:ln>
              <a:solidFill>
                <a:schemeClr val="tx1"/>
              </a:solidFill>
              <a:effectLst/>
              <a:latin typeface="+mj-lt"/>
            </a:endParaRPr>
          </a:p>
        </p:txBody>
      </p:sp>
      <p:sp>
        <p:nvSpPr>
          <p:cNvPr id="31802" name="Rectangle 103"/>
          <p:cNvSpPr>
            <a:spLocks noChangeArrowheads="1"/>
          </p:cNvSpPr>
          <p:nvPr/>
        </p:nvSpPr>
        <p:spPr bwMode="auto">
          <a:xfrm>
            <a:off x="5556250" y="2941638"/>
            <a:ext cx="134588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spc="-30" normalizeH="0" dirty="0" smtClean="0">
                <a:ln>
                  <a:noFill/>
                </a:ln>
                <a:solidFill>
                  <a:srgbClr val="231F20"/>
                </a:solidFill>
                <a:effectLst/>
                <a:latin typeface="+mj-lt"/>
              </a:rPr>
              <a:t>Potential new members</a:t>
            </a:r>
            <a:endParaRPr kumimoji="0" lang="en-US" altLang="en-US" sz="1200" b="1" i="0" u="none" strike="noStrike" cap="none" spc="-30" normalizeH="0" dirty="0" smtClean="0">
              <a:ln>
                <a:noFill/>
              </a:ln>
              <a:solidFill>
                <a:schemeClr val="tx1"/>
              </a:solidFill>
              <a:effectLst/>
              <a:latin typeface="+mj-lt"/>
            </a:endParaRPr>
          </a:p>
        </p:txBody>
      </p:sp>
      <p:sp>
        <p:nvSpPr>
          <p:cNvPr id="31803" name="Rectangle 104"/>
          <p:cNvSpPr>
            <a:spLocks noChangeArrowheads="1"/>
          </p:cNvSpPr>
          <p:nvPr/>
        </p:nvSpPr>
        <p:spPr bwMode="auto">
          <a:xfrm>
            <a:off x="5270500" y="2114551"/>
            <a:ext cx="149079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Arial Black" panose="020B0A04020102020204" pitchFamily="34" charset="0"/>
              </a:rPr>
              <a:t>Expansion of NATO</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188" name="Rectangle 18"/>
          <p:cNvSpPr>
            <a:spLocks noChangeArrowheads="1"/>
          </p:cNvSpPr>
          <p:nvPr/>
        </p:nvSpPr>
        <p:spPr bwMode="auto">
          <a:xfrm rot="18303405">
            <a:off x="4570105" y="3611920"/>
            <a:ext cx="628560" cy="15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smtClean="0">
                <a:solidFill>
                  <a:srgbClr val="00ADEE"/>
                </a:solidFill>
                <a:latin typeface="+mj-lt"/>
              </a:rPr>
              <a:t>  Baltic </a:t>
            </a:r>
            <a:r>
              <a:rPr lang="en-US" altLang="en-US" sz="900" b="1" i="1" dirty="0">
                <a:solidFill>
                  <a:srgbClr val="00ADEE"/>
                </a:solidFill>
                <a:latin typeface="+mj-lt"/>
              </a:rPr>
              <a:t>Sea</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573599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9" name="Picture 21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243" y="2312713"/>
            <a:ext cx="6690936" cy="4061371"/>
          </a:xfrm>
          <a:prstGeom prst="rect">
            <a:avLst/>
          </a:prstGeom>
        </p:spPr>
      </p:pic>
      <p:sp>
        <p:nvSpPr>
          <p:cNvPr id="2" name="Title 1"/>
          <p:cNvSpPr>
            <a:spLocks noGrp="1"/>
          </p:cNvSpPr>
          <p:nvPr>
            <p:ph type="title"/>
          </p:nvPr>
        </p:nvSpPr>
        <p:spPr/>
        <p:txBody>
          <a:bodyPr/>
          <a:lstStyle/>
          <a:p>
            <a:pPr algn="ctr"/>
            <a:r>
              <a:rPr lang="en-IN" dirty="0"/>
              <a:t>8.1.1 Politics </a:t>
            </a:r>
            <a:r>
              <a:rPr lang="en-IN" dirty="0" smtClean="0"/>
              <a:t>and </a:t>
            </a:r>
            <a:r>
              <a:rPr lang="en-IN" dirty="0"/>
              <a:t>Geography </a:t>
            </a:r>
            <a:r>
              <a:rPr lang="en-IN" sz="2000" b="0" dirty="0"/>
              <a:t>(2 of 3)</a:t>
            </a:r>
          </a:p>
        </p:txBody>
      </p:sp>
      <p:sp>
        <p:nvSpPr>
          <p:cNvPr id="3" name="Content Placeholder 2"/>
          <p:cNvSpPr>
            <a:spLocks noGrp="1"/>
          </p:cNvSpPr>
          <p:nvPr>
            <p:ph sz="quarter" idx="13"/>
          </p:nvPr>
        </p:nvSpPr>
        <p:spPr>
          <a:xfrm>
            <a:off x="457200" y="1556326"/>
            <a:ext cx="8229600" cy="752534"/>
          </a:xfrm>
        </p:spPr>
        <p:txBody>
          <a:bodyPr/>
          <a:lstStyle/>
          <a:p>
            <a:pPr marL="432" indent="0">
              <a:buNone/>
            </a:pPr>
            <a:r>
              <a:rPr lang="en-US" altLang="en-US" sz="2200" b="1" dirty="0"/>
              <a:t>Figure 8-1: </a:t>
            </a:r>
            <a:r>
              <a:rPr lang="en-US" altLang="en-US" sz="2200" dirty="0"/>
              <a:t>Colors indicate date of United Nations membership; nearly every state is a member of the </a:t>
            </a:r>
            <a:r>
              <a:rPr lang="en-US" altLang="en-US" sz="2200" dirty="0" smtClean="0"/>
              <a:t>U</a:t>
            </a:r>
            <a:r>
              <a:rPr lang="en-US" altLang="en-US" sz="100" dirty="0" smtClean="0"/>
              <a:t> </a:t>
            </a:r>
            <a:r>
              <a:rPr lang="en-US" altLang="en-US" sz="2200" dirty="0" smtClean="0"/>
              <a:t>N</a:t>
            </a:r>
            <a:r>
              <a:rPr lang="en-US" altLang="en-US" sz="2200" dirty="0"/>
              <a:t>.</a:t>
            </a:r>
            <a:endParaRPr lang="en-US" sz="2200" dirty="0"/>
          </a:p>
        </p:txBody>
      </p:sp>
      <p:sp>
        <p:nvSpPr>
          <p:cNvPr id="1781" name="Rectangle 836"/>
          <p:cNvSpPr>
            <a:spLocks noChangeArrowheads="1"/>
          </p:cNvSpPr>
          <p:nvPr/>
        </p:nvSpPr>
        <p:spPr bwMode="auto">
          <a:xfrm>
            <a:off x="2309814" y="2377284"/>
            <a:ext cx="49212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ARCTIC OCEAN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89" name="Rectangle 844"/>
          <p:cNvSpPr>
            <a:spLocks noChangeArrowheads="1"/>
          </p:cNvSpPr>
          <p:nvPr/>
        </p:nvSpPr>
        <p:spPr bwMode="auto">
          <a:xfrm>
            <a:off x="1425576" y="4147347"/>
            <a:ext cx="2580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79" name="Rectangle 834"/>
          <p:cNvSpPr>
            <a:spLocks noChangeArrowheads="1"/>
          </p:cNvSpPr>
          <p:nvPr/>
        </p:nvSpPr>
        <p:spPr bwMode="auto">
          <a:xfrm>
            <a:off x="3017668" y="3566324"/>
            <a:ext cx="3189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91" name="Rectangle 846"/>
          <p:cNvSpPr>
            <a:spLocks noChangeArrowheads="1"/>
          </p:cNvSpPr>
          <p:nvPr/>
        </p:nvSpPr>
        <p:spPr bwMode="auto">
          <a:xfrm>
            <a:off x="2044701" y="3078960"/>
            <a:ext cx="22121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glow rad="50800">
                    <a:schemeClr val="bg1">
                      <a:alpha val="50000"/>
                    </a:schemeClr>
                  </a:glow>
                </a:effectLst>
                <a:latin typeface="+mj-lt"/>
              </a:rPr>
              <a:t>CANADA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92" name="Rectangle 847"/>
          <p:cNvSpPr>
            <a:spLocks noChangeArrowheads="1"/>
          </p:cNvSpPr>
          <p:nvPr/>
        </p:nvSpPr>
        <p:spPr bwMode="auto">
          <a:xfrm>
            <a:off x="2033588" y="3488535"/>
            <a:ext cx="407163"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glow rad="50800">
                    <a:schemeClr val="bg1">
                      <a:alpha val="50000"/>
                    </a:schemeClr>
                  </a:glow>
                </a:effectLst>
                <a:latin typeface="+mj-lt"/>
              </a:rPr>
              <a:t>UNITED STATES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93" name="Rectangle 848"/>
          <p:cNvSpPr>
            <a:spLocks noChangeArrowheads="1"/>
          </p:cNvSpPr>
          <p:nvPr/>
        </p:nvSpPr>
        <p:spPr bwMode="auto">
          <a:xfrm>
            <a:off x="2062956" y="3898903"/>
            <a:ext cx="15228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MEXICO</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94" name="Rectangle 849"/>
          <p:cNvSpPr>
            <a:spLocks noChangeArrowheads="1"/>
          </p:cNvSpPr>
          <p:nvPr/>
        </p:nvSpPr>
        <p:spPr bwMode="auto">
          <a:xfrm>
            <a:off x="2695575" y="5069685"/>
            <a:ext cx="1154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CHILE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95" name="Rectangle 850"/>
          <p:cNvSpPr>
            <a:spLocks noChangeArrowheads="1"/>
          </p:cNvSpPr>
          <p:nvPr/>
        </p:nvSpPr>
        <p:spPr bwMode="auto">
          <a:xfrm>
            <a:off x="2819400" y="5326860"/>
            <a:ext cx="22762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ARGENTINA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96" name="Rectangle 851"/>
          <p:cNvSpPr>
            <a:spLocks noChangeArrowheads="1"/>
          </p:cNvSpPr>
          <p:nvPr/>
        </p:nvSpPr>
        <p:spPr bwMode="auto">
          <a:xfrm>
            <a:off x="3016250" y="4631535"/>
            <a:ext cx="18915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smtClean="0">
                <a:ln>
                  <a:noFill/>
                </a:ln>
                <a:solidFill>
                  <a:srgbClr val="231F20"/>
                </a:solidFill>
                <a:effectLst>
                  <a:glow rad="50800">
                    <a:schemeClr val="bg1">
                      <a:alpha val="50000"/>
                    </a:schemeClr>
                  </a:glow>
                </a:effectLst>
                <a:latin typeface="+mj-lt"/>
              </a:rPr>
              <a:t>BRAZIL</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97" name="Rectangle 852"/>
          <p:cNvSpPr>
            <a:spLocks noChangeArrowheads="1"/>
          </p:cNvSpPr>
          <p:nvPr/>
        </p:nvSpPr>
        <p:spPr bwMode="auto">
          <a:xfrm>
            <a:off x="2708275" y="3871122"/>
            <a:ext cx="14908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DOMINICAN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98" name="Rectangle 853"/>
          <p:cNvSpPr>
            <a:spLocks noChangeArrowheads="1"/>
          </p:cNvSpPr>
          <p:nvPr/>
        </p:nvSpPr>
        <p:spPr bwMode="auto">
          <a:xfrm>
            <a:off x="2708275" y="3906047"/>
            <a:ext cx="13465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REPUBLIC</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99" name="Rectangle 854"/>
          <p:cNvSpPr>
            <a:spLocks noChangeArrowheads="1"/>
          </p:cNvSpPr>
          <p:nvPr/>
        </p:nvSpPr>
        <p:spPr bwMode="auto">
          <a:xfrm>
            <a:off x="2651125" y="3758410"/>
            <a:ext cx="19396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THE BAHAMAS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00" name="Rectangle 855"/>
          <p:cNvSpPr>
            <a:spLocks noChangeArrowheads="1"/>
          </p:cNvSpPr>
          <p:nvPr/>
        </p:nvSpPr>
        <p:spPr bwMode="auto">
          <a:xfrm>
            <a:off x="2651125" y="3794922"/>
            <a:ext cx="7373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(1973)</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01" name="Rectangle 856"/>
          <p:cNvSpPr>
            <a:spLocks noChangeArrowheads="1"/>
          </p:cNvSpPr>
          <p:nvPr/>
        </p:nvSpPr>
        <p:spPr bwMode="auto">
          <a:xfrm>
            <a:off x="2632075" y="4080672"/>
            <a:ext cx="11862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JAMAICA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02" name="Rectangle 857"/>
          <p:cNvSpPr>
            <a:spLocks noChangeArrowheads="1"/>
          </p:cNvSpPr>
          <p:nvPr/>
        </p:nvSpPr>
        <p:spPr bwMode="auto">
          <a:xfrm>
            <a:off x="2674938" y="4034635"/>
            <a:ext cx="6732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HAITI</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03" name="Rectangle 858"/>
          <p:cNvSpPr>
            <a:spLocks noChangeArrowheads="1"/>
          </p:cNvSpPr>
          <p:nvPr/>
        </p:nvSpPr>
        <p:spPr bwMode="auto">
          <a:xfrm>
            <a:off x="2528888" y="3925097"/>
            <a:ext cx="7694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CUBA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04" name="Rectangle 859"/>
          <p:cNvSpPr>
            <a:spLocks noChangeArrowheads="1"/>
          </p:cNvSpPr>
          <p:nvPr/>
        </p:nvSpPr>
        <p:spPr bwMode="auto">
          <a:xfrm>
            <a:off x="2299494" y="4254502"/>
            <a:ext cx="16190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COSTA RICA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05" name="Rectangle 860"/>
          <p:cNvSpPr>
            <a:spLocks noChangeArrowheads="1"/>
          </p:cNvSpPr>
          <p:nvPr/>
        </p:nvSpPr>
        <p:spPr bwMode="auto">
          <a:xfrm>
            <a:off x="2387601" y="4066385"/>
            <a:ext cx="15228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HONDURAS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06" name="Rectangle 861"/>
          <p:cNvSpPr>
            <a:spLocks noChangeArrowheads="1"/>
          </p:cNvSpPr>
          <p:nvPr/>
        </p:nvSpPr>
        <p:spPr bwMode="auto">
          <a:xfrm>
            <a:off x="2376488" y="4020347"/>
            <a:ext cx="9297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BELIZE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07" name="Rectangle 862"/>
          <p:cNvSpPr>
            <a:spLocks noChangeArrowheads="1"/>
          </p:cNvSpPr>
          <p:nvPr/>
        </p:nvSpPr>
        <p:spPr bwMode="auto">
          <a:xfrm>
            <a:off x="2386806" y="4302921"/>
            <a:ext cx="11541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PANAMA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08" name="Rectangle 863"/>
          <p:cNvSpPr>
            <a:spLocks noChangeArrowheads="1"/>
          </p:cNvSpPr>
          <p:nvPr/>
        </p:nvSpPr>
        <p:spPr bwMode="auto">
          <a:xfrm>
            <a:off x="2411413" y="4126710"/>
            <a:ext cx="16030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NICARAGUA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09" name="Rectangle 864"/>
          <p:cNvSpPr>
            <a:spLocks noChangeArrowheads="1"/>
          </p:cNvSpPr>
          <p:nvPr/>
        </p:nvSpPr>
        <p:spPr bwMode="auto">
          <a:xfrm>
            <a:off x="2194719" y="4183066"/>
            <a:ext cx="18755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EL SALVADOR</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10" name="Rectangle 865"/>
          <p:cNvSpPr>
            <a:spLocks noChangeArrowheads="1"/>
          </p:cNvSpPr>
          <p:nvPr/>
        </p:nvSpPr>
        <p:spPr bwMode="auto">
          <a:xfrm>
            <a:off x="2132014" y="4147346"/>
            <a:ext cx="16671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GUATEMALA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11" name="Rectangle 866"/>
          <p:cNvSpPr>
            <a:spLocks noChangeArrowheads="1"/>
          </p:cNvSpPr>
          <p:nvPr/>
        </p:nvSpPr>
        <p:spPr bwMode="auto">
          <a:xfrm>
            <a:off x="2915443" y="3903667"/>
            <a:ext cx="34464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    ST. KITTS &amp; NEVIS  (1983)</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12" name="Rectangle 867"/>
          <p:cNvSpPr>
            <a:spLocks noChangeArrowheads="1"/>
          </p:cNvSpPr>
          <p:nvPr/>
        </p:nvSpPr>
        <p:spPr bwMode="auto">
          <a:xfrm>
            <a:off x="2934491" y="3949704"/>
            <a:ext cx="448841"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            ANTIGUA &amp; BARBUDA  (1981)</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13" name="Rectangle 868"/>
          <p:cNvSpPr>
            <a:spLocks noChangeArrowheads="1"/>
          </p:cNvSpPr>
          <p:nvPr/>
        </p:nvSpPr>
        <p:spPr bwMode="auto">
          <a:xfrm>
            <a:off x="2936872" y="3992566"/>
            <a:ext cx="30617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              DOMINICA  (1978)</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14" name="Rectangle 869"/>
          <p:cNvSpPr>
            <a:spLocks noChangeArrowheads="1"/>
          </p:cNvSpPr>
          <p:nvPr/>
        </p:nvSpPr>
        <p:spPr bwMode="auto">
          <a:xfrm>
            <a:off x="2932110" y="4036222"/>
            <a:ext cx="31579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                ST. LUCIA  (1979)</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15" name="Rectangle 870"/>
          <p:cNvSpPr>
            <a:spLocks noChangeArrowheads="1"/>
          </p:cNvSpPr>
          <p:nvPr/>
        </p:nvSpPr>
        <p:spPr bwMode="auto">
          <a:xfrm>
            <a:off x="2936872" y="4077497"/>
            <a:ext cx="355867"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                 ST. VINCENT &amp; THE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16" name="Rectangle 871"/>
          <p:cNvSpPr>
            <a:spLocks noChangeArrowheads="1"/>
          </p:cNvSpPr>
          <p:nvPr/>
        </p:nvSpPr>
        <p:spPr bwMode="auto">
          <a:xfrm>
            <a:off x="2936872" y="4106073"/>
            <a:ext cx="37029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                 GRENADINES  (1980)</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17" name="Rectangle 872"/>
          <p:cNvSpPr>
            <a:spLocks noChangeArrowheads="1"/>
          </p:cNvSpPr>
          <p:nvPr/>
        </p:nvSpPr>
        <p:spPr bwMode="auto">
          <a:xfrm>
            <a:off x="2944015" y="4149729"/>
            <a:ext cx="36708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                    BARBADOS  (1966)</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18" name="Rectangle 873"/>
          <p:cNvSpPr>
            <a:spLocks noChangeArrowheads="1"/>
          </p:cNvSpPr>
          <p:nvPr/>
        </p:nvSpPr>
        <p:spPr bwMode="auto">
          <a:xfrm>
            <a:off x="2932110" y="4190210"/>
            <a:ext cx="31579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               GRENADA  (1974)</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19" name="Rectangle 874"/>
          <p:cNvSpPr>
            <a:spLocks noChangeArrowheads="1"/>
          </p:cNvSpPr>
          <p:nvPr/>
        </p:nvSpPr>
        <p:spPr bwMode="auto">
          <a:xfrm>
            <a:off x="2932110" y="4231485"/>
            <a:ext cx="432811"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            TRINIDAD &amp; TOBAGO  (1962)</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20" name="Rectangle 875"/>
          <p:cNvSpPr>
            <a:spLocks noChangeArrowheads="1"/>
          </p:cNvSpPr>
          <p:nvPr/>
        </p:nvSpPr>
        <p:spPr bwMode="auto">
          <a:xfrm>
            <a:off x="2838450" y="4453735"/>
            <a:ext cx="11381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GUYANA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21" name="Rectangle 876"/>
          <p:cNvSpPr>
            <a:spLocks noChangeArrowheads="1"/>
          </p:cNvSpPr>
          <p:nvPr/>
        </p:nvSpPr>
        <p:spPr bwMode="auto">
          <a:xfrm>
            <a:off x="3063875" y="4414047"/>
            <a:ext cx="13946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SURINAME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22" name="Rectangle 877"/>
          <p:cNvSpPr>
            <a:spLocks noChangeArrowheads="1"/>
          </p:cNvSpPr>
          <p:nvPr/>
        </p:nvSpPr>
        <p:spPr bwMode="auto">
          <a:xfrm>
            <a:off x="2693988" y="4231485"/>
            <a:ext cx="16030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VENEZUELA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23" name="Rectangle 878"/>
          <p:cNvSpPr>
            <a:spLocks noChangeArrowheads="1"/>
          </p:cNvSpPr>
          <p:nvPr/>
        </p:nvSpPr>
        <p:spPr bwMode="auto">
          <a:xfrm>
            <a:off x="2551113" y="4356897"/>
            <a:ext cx="13946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COLOMBIA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24" name="Rectangle 879"/>
          <p:cNvSpPr>
            <a:spLocks noChangeArrowheads="1"/>
          </p:cNvSpPr>
          <p:nvPr/>
        </p:nvSpPr>
        <p:spPr bwMode="auto">
          <a:xfrm>
            <a:off x="2454275" y="4472785"/>
            <a:ext cx="13305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ECUADOR</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25" name="Rectangle 880"/>
          <p:cNvSpPr>
            <a:spLocks noChangeArrowheads="1"/>
          </p:cNvSpPr>
          <p:nvPr/>
        </p:nvSpPr>
        <p:spPr bwMode="auto">
          <a:xfrm>
            <a:off x="2571750" y="4699797"/>
            <a:ext cx="10579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PERU</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26" name="Rectangle 881"/>
          <p:cNvSpPr>
            <a:spLocks noChangeArrowheads="1"/>
          </p:cNvSpPr>
          <p:nvPr/>
        </p:nvSpPr>
        <p:spPr bwMode="auto">
          <a:xfrm>
            <a:off x="2784475" y="4860135"/>
            <a:ext cx="15709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BOLIVIA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27" name="Rectangle 882"/>
          <p:cNvSpPr>
            <a:spLocks noChangeArrowheads="1"/>
          </p:cNvSpPr>
          <p:nvPr/>
        </p:nvSpPr>
        <p:spPr bwMode="auto">
          <a:xfrm>
            <a:off x="2895600" y="5007772"/>
            <a:ext cx="15068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PARAGUAY</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28" name="Rectangle 883"/>
          <p:cNvSpPr>
            <a:spLocks noChangeArrowheads="1"/>
          </p:cNvSpPr>
          <p:nvPr/>
        </p:nvSpPr>
        <p:spPr bwMode="auto">
          <a:xfrm>
            <a:off x="3038475" y="5249072"/>
            <a:ext cx="13305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URUGUAY</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657" name="Line 1093"/>
          <p:cNvSpPr>
            <a:spLocks noChangeShapeType="1"/>
          </p:cNvSpPr>
          <p:nvPr/>
        </p:nvSpPr>
        <p:spPr bwMode="auto">
          <a:xfrm flipH="1">
            <a:off x="2445543" y="4210846"/>
            <a:ext cx="23813" cy="39688"/>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58" name="Line 1094"/>
          <p:cNvSpPr>
            <a:spLocks noChangeShapeType="1"/>
          </p:cNvSpPr>
          <p:nvPr/>
        </p:nvSpPr>
        <p:spPr bwMode="auto">
          <a:xfrm flipH="1">
            <a:off x="2504281" y="4251328"/>
            <a:ext cx="19050" cy="4762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59" name="Line 1095"/>
          <p:cNvSpPr>
            <a:spLocks noChangeShapeType="1"/>
          </p:cNvSpPr>
          <p:nvPr/>
        </p:nvSpPr>
        <p:spPr bwMode="auto">
          <a:xfrm>
            <a:off x="2609850" y="4009234"/>
            <a:ext cx="25400" cy="6350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60" name="Line 1096"/>
          <p:cNvSpPr>
            <a:spLocks noChangeShapeType="1"/>
          </p:cNvSpPr>
          <p:nvPr/>
        </p:nvSpPr>
        <p:spPr bwMode="auto">
          <a:xfrm flipV="1">
            <a:off x="2736850" y="3937797"/>
            <a:ext cx="7938" cy="46038"/>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61" name="Line 1097"/>
          <p:cNvSpPr>
            <a:spLocks noChangeShapeType="1"/>
          </p:cNvSpPr>
          <p:nvPr/>
        </p:nvSpPr>
        <p:spPr bwMode="auto">
          <a:xfrm flipV="1">
            <a:off x="2356643" y="4118772"/>
            <a:ext cx="19050" cy="58738"/>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62" name="Line 1098"/>
          <p:cNvSpPr>
            <a:spLocks noChangeShapeType="1"/>
          </p:cNvSpPr>
          <p:nvPr/>
        </p:nvSpPr>
        <p:spPr bwMode="auto">
          <a:xfrm flipH="1">
            <a:off x="2298700" y="4099721"/>
            <a:ext cx="36513" cy="5080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63" name="Line 1099"/>
          <p:cNvSpPr>
            <a:spLocks noChangeShapeType="1"/>
          </p:cNvSpPr>
          <p:nvPr/>
        </p:nvSpPr>
        <p:spPr bwMode="auto">
          <a:xfrm flipH="1">
            <a:off x="2697162" y="3998122"/>
            <a:ext cx="3175" cy="3016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64" name="Line 1100"/>
          <p:cNvSpPr>
            <a:spLocks noChangeShapeType="1"/>
          </p:cNvSpPr>
          <p:nvPr/>
        </p:nvSpPr>
        <p:spPr bwMode="auto">
          <a:xfrm flipV="1">
            <a:off x="2892425" y="3937003"/>
            <a:ext cx="55563" cy="9207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65" name="Line 1101"/>
          <p:cNvSpPr>
            <a:spLocks noChangeShapeType="1"/>
          </p:cNvSpPr>
          <p:nvPr/>
        </p:nvSpPr>
        <p:spPr bwMode="auto">
          <a:xfrm flipV="1">
            <a:off x="2916237" y="3966371"/>
            <a:ext cx="85725" cy="6826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66" name="Line 1102"/>
          <p:cNvSpPr>
            <a:spLocks noChangeShapeType="1"/>
          </p:cNvSpPr>
          <p:nvPr/>
        </p:nvSpPr>
        <p:spPr bwMode="auto">
          <a:xfrm>
            <a:off x="2917825" y="4194971"/>
            <a:ext cx="80963" cy="39688"/>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67" name="Line 1103"/>
          <p:cNvSpPr>
            <a:spLocks noChangeShapeType="1"/>
          </p:cNvSpPr>
          <p:nvPr/>
        </p:nvSpPr>
        <p:spPr bwMode="auto">
          <a:xfrm>
            <a:off x="2908300" y="4163221"/>
            <a:ext cx="114300" cy="3492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68" name="Line 1104"/>
          <p:cNvSpPr>
            <a:spLocks noChangeShapeType="1"/>
          </p:cNvSpPr>
          <p:nvPr/>
        </p:nvSpPr>
        <p:spPr bwMode="auto">
          <a:xfrm>
            <a:off x="2954337" y="4136234"/>
            <a:ext cx="107950" cy="2222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69" name="Line 1105"/>
          <p:cNvSpPr>
            <a:spLocks noChangeShapeType="1"/>
          </p:cNvSpPr>
          <p:nvPr/>
        </p:nvSpPr>
        <p:spPr bwMode="auto">
          <a:xfrm flipV="1">
            <a:off x="2921000" y="4087021"/>
            <a:ext cx="119063" cy="4127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70" name="Line 1106"/>
          <p:cNvSpPr>
            <a:spLocks noChangeShapeType="1"/>
          </p:cNvSpPr>
          <p:nvPr/>
        </p:nvSpPr>
        <p:spPr bwMode="auto">
          <a:xfrm flipV="1">
            <a:off x="2927350" y="4048921"/>
            <a:ext cx="104775" cy="6667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71" name="Line 1107"/>
          <p:cNvSpPr>
            <a:spLocks noChangeShapeType="1"/>
          </p:cNvSpPr>
          <p:nvPr/>
        </p:nvSpPr>
        <p:spPr bwMode="auto">
          <a:xfrm flipV="1">
            <a:off x="2921000" y="4005265"/>
            <a:ext cx="95250" cy="7302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72" name="Line 1108"/>
          <p:cNvSpPr>
            <a:spLocks noChangeShapeType="1"/>
          </p:cNvSpPr>
          <p:nvPr/>
        </p:nvSpPr>
        <p:spPr bwMode="auto">
          <a:xfrm flipV="1">
            <a:off x="2957512" y="4391822"/>
            <a:ext cx="1588" cy="5397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73" name="Line 1109"/>
          <p:cNvSpPr>
            <a:spLocks noChangeShapeType="1"/>
          </p:cNvSpPr>
          <p:nvPr/>
        </p:nvSpPr>
        <p:spPr bwMode="auto">
          <a:xfrm>
            <a:off x="3014662" y="4363247"/>
            <a:ext cx="44450" cy="58738"/>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39" name="Freeform 693"/>
          <p:cNvSpPr>
            <a:spLocks noEditPoints="1"/>
          </p:cNvSpPr>
          <p:nvPr/>
        </p:nvSpPr>
        <p:spPr bwMode="auto">
          <a:xfrm>
            <a:off x="7686673" y="5422903"/>
            <a:ext cx="14288" cy="19050"/>
          </a:xfrm>
          <a:custGeom>
            <a:avLst/>
            <a:gdLst>
              <a:gd name="T0" fmla="*/ 6 w 9"/>
              <a:gd name="T1" fmla="*/ 12 h 12"/>
              <a:gd name="T2" fmla="*/ 6 w 9"/>
              <a:gd name="T3" fmla="*/ 10 h 12"/>
              <a:gd name="T4" fmla="*/ 9 w 9"/>
              <a:gd name="T5" fmla="*/ 10 h 12"/>
              <a:gd name="T6" fmla="*/ 9 w 9"/>
              <a:gd name="T7" fmla="*/ 9 h 12"/>
              <a:gd name="T8" fmla="*/ 8 w 9"/>
              <a:gd name="T9" fmla="*/ 9 h 12"/>
              <a:gd name="T10" fmla="*/ 9 w 9"/>
              <a:gd name="T11" fmla="*/ 0 h 12"/>
              <a:gd name="T12" fmla="*/ 6 w 9"/>
              <a:gd name="T13" fmla="*/ 0 h 12"/>
              <a:gd name="T14" fmla="*/ 0 w 9"/>
              <a:gd name="T15" fmla="*/ 8 h 12"/>
              <a:gd name="T16" fmla="*/ 0 w 9"/>
              <a:gd name="T17" fmla="*/ 10 h 12"/>
              <a:gd name="T18" fmla="*/ 5 w 9"/>
              <a:gd name="T19" fmla="*/ 10 h 12"/>
              <a:gd name="T20" fmla="*/ 4 w 9"/>
              <a:gd name="T21" fmla="*/ 12 h 12"/>
              <a:gd name="T22" fmla="*/ 6 w 9"/>
              <a:gd name="T23" fmla="*/ 12 h 12"/>
              <a:gd name="T24" fmla="*/ 5 w 9"/>
              <a:gd name="T25" fmla="*/ 9 h 12"/>
              <a:gd name="T26" fmla="*/ 2 w 9"/>
              <a:gd name="T27" fmla="*/ 9 h 12"/>
              <a:gd name="T28" fmla="*/ 5 w 9"/>
              <a:gd name="T29" fmla="*/ 3 h 12"/>
              <a:gd name="T30" fmla="*/ 5 w 9"/>
              <a:gd name="T31" fmla="*/ 3 h 12"/>
              <a:gd name="T32" fmla="*/ 8 w 9"/>
              <a:gd name="T33" fmla="*/ 1 h 12"/>
              <a:gd name="T34" fmla="*/ 8 w 9"/>
              <a:gd name="T35" fmla="*/ 1 h 12"/>
              <a:gd name="T36" fmla="*/ 8 w 9"/>
              <a:gd name="T37" fmla="*/ 1 h 12"/>
              <a:gd name="T38" fmla="*/ 6 w 9"/>
              <a:gd name="T39" fmla="*/ 6 h 12"/>
              <a:gd name="T40" fmla="*/ 5 w 9"/>
              <a:gd name="T4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12">
                <a:moveTo>
                  <a:pt x="6" y="12"/>
                </a:moveTo>
                <a:lnTo>
                  <a:pt x="6" y="10"/>
                </a:lnTo>
                <a:lnTo>
                  <a:pt x="9" y="10"/>
                </a:lnTo>
                <a:lnTo>
                  <a:pt x="9" y="9"/>
                </a:lnTo>
                <a:lnTo>
                  <a:pt x="8" y="9"/>
                </a:lnTo>
                <a:lnTo>
                  <a:pt x="9" y="0"/>
                </a:lnTo>
                <a:lnTo>
                  <a:pt x="6" y="0"/>
                </a:lnTo>
                <a:lnTo>
                  <a:pt x="0" y="8"/>
                </a:lnTo>
                <a:lnTo>
                  <a:pt x="0" y="10"/>
                </a:lnTo>
                <a:lnTo>
                  <a:pt x="5" y="10"/>
                </a:lnTo>
                <a:lnTo>
                  <a:pt x="4" y="12"/>
                </a:lnTo>
                <a:lnTo>
                  <a:pt x="6" y="12"/>
                </a:lnTo>
                <a:close/>
                <a:moveTo>
                  <a:pt x="5" y="9"/>
                </a:moveTo>
                <a:lnTo>
                  <a:pt x="2" y="9"/>
                </a:lnTo>
                <a:lnTo>
                  <a:pt x="5" y="3"/>
                </a:lnTo>
                <a:lnTo>
                  <a:pt x="5" y="3"/>
                </a:lnTo>
                <a:lnTo>
                  <a:pt x="8" y="1"/>
                </a:lnTo>
                <a:lnTo>
                  <a:pt x="8" y="1"/>
                </a:lnTo>
                <a:lnTo>
                  <a:pt x="8" y="1"/>
                </a:lnTo>
                <a:lnTo>
                  <a:pt x="6" y="6"/>
                </a:lnTo>
                <a:lnTo>
                  <a:pt x="5" y="9"/>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40" name="Freeform 694"/>
          <p:cNvSpPr>
            <a:spLocks noEditPoints="1"/>
          </p:cNvSpPr>
          <p:nvPr/>
        </p:nvSpPr>
        <p:spPr bwMode="auto">
          <a:xfrm>
            <a:off x="7704136" y="5422903"/>
            <a:ext cx="14288" cy="22225"/>
          </a:xfrm>
          <a:custGeom>
            <a:avLst/>
            <a:gdLst>
              <a:gd name="T0" fmla="*/ 9 w 9"/>
              <a:gd name="T1" fmla="*/ 3 h 14"/>
              <a:gd name="T2" fmla="*/ 9 w 9"/>
              <a:gd name="T3" fmla="*/ 3 h 14"/>
              <a:gd name="T4" fmla="*/ 8 w 9"/>
              <a:gd name="T5" fmla="*/ 1 h 14"/>
              <a:gd name="T6" fmla="*/ 6 w 9"/>
              <a:gd name="T7" fmla="*/ 0 h 14"/>
              <a:gd name="T8" fmla="*/ 6 w 9"/>
              <a:gd name="T9" fmla="*/ 0 h 14"/>
              <a:gd name="T10" fmla="*/ 2 w 9"/>
              <a:gd name="T11" fmla="*/ 1 h 14"/>
              <a:gd name="T12" fmla="*/ 1 w 9"/>
              <a:gd name="T13" fmla="*/ 3 h 14"/>
              <a:gd name="T14" fmla="*/ 0 w 9"/>
              <a:gd name="T15" fmla="*/ 6 h 14"/>
              <a:gd name="T16" fmla="*/ 0 w 9"/>
              <a:gd name="T17" fmla="*/ 9 h 14"/>
              <a:gd name="T18" fmla="*/ 0 w 9"/>
              <a:gd name="T19" fmla="*/ 9 h 14"/>
              <a:gd name="T20" fmla="*/ 0 w 9"/>
              <a:gd name="T21" fmla="*/ 12 h 14"/>
              <a:gd name="T22" fmla="*/ 3 w 9"/>
              <a:gd name="T23" fmla="*/ 14 h 14"/>
              <a:gd name="T24" fmla="*/ 3 w 9"/>
              <a:gd name="T25" fmla="*/ 14 h 14"/>
              <a:gd name="T26" fmla="*/ 6 w 9"/>
              <a:gd name="T27" fmla="*/ 12 h 14"/>
              <a:gd name="T28" fmla="*/ 7 w 9"/>
              <a:gd name="T29" fmla="*/ 10 h 14"/>
              <a:gd name="T30" fmla="*/ 8 w 9"/>
              <a:gd name="T31" fmla="*/ 7 h 14"/>
              <a:gd name="T32" fmla="*/ 9 w 9"/>
              <a:gd name="T33" fmla="*/ 3 h 14"/>
              <a:gd name="T34" fmla="*/ 9 w 9"/>
              <a:gd name="T35" fmla="*/ 3 h 14"/>
              <a:gd name="T36" fmla="*/ 7 w 9"/>
              <a:gd name="T37" fmla="*/ 5 h 14"/>
              <a:gd name="T38" fmla="*/ 7 w 9"/>
              <a:gd name="T39" fmla="*/ 5 h 14"/>
              <a:gd name="T40" fmla="*/ 6 w 9"/>
              <a:gd name="T41" fmla="*/ 9 h 14"/>
              <a:gd name="T42" fmla="*/ 4 w 9"/>
              <a:gd name="T43" fmla="*/ 11 h 14"/>
              <a:gd name="T44" fmla="*/ 3 w 9"/>
              <a:gd name="T45" fmla="*/ 11 h 14"/>
              <a:gd name="T46" fmla="*/ 3 w 9"/>
              <a:gd name="T47" fmla="*/ 11 h 14"/>
              <a:gd name="T48" fmla="*/ 1 w 9"/>
              <a:gd name="T49" fmla="*/ 11 h 14"/>
              <a:gd name="T50" fmla="*/ 1 w 9"/>
              <a:gd name="T51" fmla="*/ 9 h 14"/>
              <a:gd name="T52" fmla="*/ 1 w 9"/>
              <a:gd name="T53" fmla="*/ 9 h 14"/>
              <a:gd name="T54" fmla="*/ 2 w 9"/>
              <a:gd name="T55" fmla="*/ 5 h 14"/>
              <a:gd name="T56" fmla="*/ 3 w 9"/>
              <a:gd name="T57" fmla="*/ 2 h 14"/>
              <a:gd name="T58" fmla="*/ 6 w 9"/>
              <a:gd name="T59" fmla="*/ 1 h 14"/>
              <a:gd name="T60" fmla="*/ 6 w 9"/>
              <a:gd name="T61" fmla="*/ 1 h 14"/>
              <a:gd name="T62" fmla="*/ 7 w 9"/>
              <a:gd name="T63" fmla="*/ 2 h 14"/>
              <a:gd name="T64" fmla="*/ 7 w 9"/>
              <a:gd name="T65" fmla="*/ 5 h 14"/>
              <a:gd name="T66" fmla="*/ 7 w 9"/>
              <a:gd name="T6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 h="14">
                <a:moveTo>
                  <a:pt x="9" y="3"/>
                </a:moveTo>
                <a:lnTo>
                  <a:pt x="9" y="3"/>
                </a:lnTo>
                <a:lnTo>
                  <a:pt x="8" y="1"/>
                </a:lnTo>
                <a:lnTo>
                  <a:pt x="6" y="0"/>
                </a:lnTo>
                <a:lnTo>
                  <a:pt x="6" y="0"/>
                </a:lnTo>
                <a:lnTo>
                  <a:pt x="2" y="1"/>
                </a:lnTo>
                <a:lnTo>
                  <a:pt x="1" y="3"/>
                </a:lnTo>
                <a:lnTo>
                  <a:pt x="0" y="6"/>
                </a:lnTo>
                <a:lnTo>
                  <a:pt x="0" y="9"/>
                </a:lnTo>
                <a:lnTo>
                  <a:pt x="0" y="9"/>
                </a:lnTo>
                <a:lnTo>
                  <a:pt x="0" y="12"/>
                </a:lnTo>
                <a:lnTo>
                  <a:pt x="3" y="14"/>
                </a:lnTo>
                <a:lnTo>
                  <a:pt x="3" y="14"/>
                </a:lnTo>
                <a:lnTo>
                  <a:pt x="6" y="12"/>
                </a:lnTo>
                <a:lnTo>
                  <a:pt x="7" y="10"/>
                </a:lnTo>
                <a:lnTo>
                  <a:pt x="8" y="7"/>
                </a:lnTo>
                <a:lnTo>
                  <a:pt x="9" y="3"/>
                </a:lnTo>
                <a:lnTo>
                  <a:pt x="9" y="3"/>
                </a:lnTo>
                <a:close/>
                <a:moveTo>
                  <a:pt x="7" y="5"/>
                </a:moveTo>
                <a:lnTo>
                  <a:pt x="7" y="5"/>
                </a:lnTo>
                <a:lnTo>
                  <a:pt x="6" y="9"/>
                </a:lnTo>
                <a:lnTo>
                  <a:pt x="4" y="11"/>
                </a:lnTo>
                <a:lnTo>
                  <a:pt x="3" y="11"/>
                </a:lnTo>
                <a:lnTo>
                  <a:pt x="3" y="11"/>
                </a:lnTo>
                <a:lnTo>
                  <a:pt x="1" y="11"/>
                </a:lnTo>
                <a:lnTo>
                  <a:pt x="1" y="9"/>
                </a:lnTo>
                <a:lnTo>
                  <a:pt x="1" y="9"/>
                </a:lnTo>
                <a:lnTo>
                  <a:pt x="2" y="5"/>
                </a:lnTo>
                <a:lnTo>
                  <a:pt x="3" y="2"/>
                </a:lnTo>
                <a:lnTo>
                  <a:pt x="6" y="1"/>
                </a:lnTo>
                <a:lnTo>
                  <a:pt x="6" y="1"/>
                </a:lnTo>
                <a:lnTo>
                  <a:pt x="7" y="2"/>
                </a:lnTo>
                <a:lnTo>
                  <a:pt x="7" y="5"/>
                </a:lnTo>
                <a:lnTo>
                  <a:pt x="7" y="5"/>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41" name="Freeform 695"/>
          <p:cNvSpPr>
            <a:spLocks noEditPoints="1"/>
          </p:cNvSpPr>
          <p:nvPr/>
        </p:nvSpPr>
        <p:spPr bwMode="auto">
          <a:xfrm>
            <a:off x="7720011" y="5422903"/>
            <a:ext cx="9525" cy="9525"/>
          </a:xfrm>
          <a:custGeom>
            <a:avLst/>
            <a:gdLst>
              <a:gd name="T0" fmla="*/ 3 w 6"/>
              <a:gd name="T1" fmla="*/ 0 h 6"/>
              <a:gd name="T2" fmla="*/ 3 w 6"/>
              <a:gd name="T3" fmla="*/ 0 h 6"/>
              <a:gd name="T4" fmla="*/ 1 w 6"/>
              <a:gd name="T5" fmla="*/ 1 h 6"/>
              <a:gd name="T6" fmla="*/ 0 w 6"/>
              <a:gd name="T7" fmla="*/ 3 h 6"/>
              <a:gd name="T8" fmla="*/ 0 w 6"/>
              <a:gd name="T9" fmla="*/ 3 h 6"/>
              <a:gd name="T10" fmla="*/ 1 w 6"/>
              <a:gd name="T11" fmla="*/ 5 h 6"/>
              <a:gd name="T12" fmla="*/ 3 w 6"/>
              <a:gd name="T13" fmla="*/ 6 h 6"/>
              <a:gd name="T14" fmla="*/ 3 w 6"/>
              <a:gd name="T15" fmla="*/ 6 h 6"/>
              <a:gd name="T16" fmla="*/ 5 w 6"/>
              <a:gd name="T17" fmla="*/ 5 h 6"/>
              <a:gd name="T18" fmla="*/ 6 w 6"/>
              <a:gd name="T19" fmla="*/ 3 h 6"/>
              <a:gd name="T20" fmla="*/ 6 w 6"/>
              <a:gd name="T21" fmla="*/ 3 h 6"/>
              <a:gd name="T22" fmla="*/ 5 w 6"/>
              <a:gd name="T23" fmla="*/ 1 h 6"/>
              <a:gd name="T24" fmla="*/ 3 w 6"/>
              <a:gd name="T25" fmla="*/ 0 h 6"/>
              <a:gd name="T26" fmla="*/ 3 w 6"/>
              <a:gd name="T27" fmla="*/ 0 h 6"/>
              <a:gd name="T28" fmla="*/ 3 w 6"/>
              <a:gd name="T29" fmla="*/ 1 h 6"/>
              <a:gd name="T30" fmla="*/ 3 w 6"/>
              <a:gd name="T31" fmla="*/ 1 h 6"/>
              <a:gd name="T32" fmla="*/ 5 w 6"/>
              <a:gd name="T33" fmla="*/ 2 h 6"/>
              <a:gd name="T34" fmla="*/ 5 w 6"/>
              <a:gd name="T35" fmla="*/ 3 h 6"/>
              <a:gd name="T36" fmla="*/ 5 w 6"/>
              <a:gd name="T37" fmla="*/ 3 h 6"/>
              <a:gd name="T38" fmla="*/ 5 w 6"/>
              <a:gd name="T39" fmla="*/ 3 h 6"/>
              <a:gd name="T40" fmla="*/ 3 w 6"/>
              <a:gd name="T41" fmla="*/ 5 h 6"/>
              <a:gd name="T42" fmla="*/ 3 w 6"/>
              <a:gd name="T43" fmla="*/ 5 h 6"/>
              <a:gd name="T44" fmla="*/ 2 w 6"/>
              <a:gd name="T45" fmla="*/ 3 h 6"/>
              <a:gd name="T46" fmla="*/ 1 w 6"/>
              <a:gd name="T47" fmla="*/ 3 h 6"/>
              <a:gd name="T48" fmla="*/ 1 w 6"/>
              <a:gd name="T49" fmla="*/ 3 h 6"/>
              <a:gd name="T50" fmla="*/ 2 w 6"/>
              <a:gd name="T51" fmla="*/ 2 h 6"/>
              <a:gd name="T52" fmla="*/ 3 w 6"/>
              <a:gd name="T53" fmla="*/ 1 h 6"/>
              <a:gd name="T54" fmla="*/ 3 w 6"/>
              <a:gd name="T5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 h="6">
                <a:moveTo>
                  <a:pt x="3" y="0"/>
                </a:moveTo>
                <a:lnTo>
                  <a:pt x="3" y="0"/>
                </a:lnTo>
                <a:lnTo>
                  <a:pt x="1" y="1"/>
                </a:lnTo>
                <a:lnTo>
                  <a:pt x="0" y="3"/>
                </a:lnTo>
                <a:lnTo>
                  <a:pt x="0" y="3"/>
                </a:lnTo>
                <a:lnTo>
                  <a:pt x="1" y="5"/>
                </a:lnTo>
                <a:lnTo>
                  <a:pt x="3" y="6"/>
                </a:lnTo>
                <a:lnTo>
                  <a:pt x="3" y="6"/>
                </a:lnTo>
                <a:lnTo>
                  <a:pt x="5" y="5"/>
                </a:lnTo>
                <a:lnTo>
                  <a:pt x="6" y="3"/>
                </a:lnTo>
                <a:lnTo>
                  <a:pt x="6" y="3"/>
                </a:lnTo>
                <a:lnTo>
                  <a:pt x="5" y="1"/>
                </a:lnTo>
                <a:lnTo>
                  <a:pt x="3" y="0"/>
                </a:lnTo>
                <a:lnTo>
                  <a:pt x="3" y="0"/>
                </a:lnTo>
                <a:close/>
                <a:moveTo>
                  <a:pt x="3" y="1"/>
                </a:moveTo>
                <a:lnTo>
                  <a:pt x="3" y="1"/>
                </a:lnTo>
                <a:lnTo>
                  <a:pt x="5" y="2"/>
                </a:lnTo>
                <a:lnTo>
                  <a:pt x="5" y="3"/>
                </a:lnTo>
                <a:lnTo>
                  <a:pt x="5" y="3"/>
                </a:lnTo>
                <a:lnTo>
                  <a:pt x="5" y="3"/>
                </a:lnTo>
                <a:lnTo>
                  <a:pt x="3" y="5"/>
                </a:lnTo>
                <a:lnTo>
                  <a:pt x="3" y="5"/>
                </a:lnTo>
                <a:lnTo>
                  <a:pt x="2" y="3"/>
                </a:lnTo>
                <a:lnTo>
                  <a:pt x="1" y="3"/>
                </a:lnTo>
                <a:lnTo>
                  <a:pt x="1" y="3"/>
                </a:lnTo>
                <a:lnTo>
                  <a:pt x="2" y="2"/>
                </a:lnTo>
                <a:lnTo>
                  <a:pt x="3" y="1"/>
                </a:lnTo>
                <a:lnTo>
                  <a:pt x="3"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90" name="Freeform 744"/>
          <p:cNvSpPr>
            <a:spLocks/>
          </p:cNvSpPr>
          <p:nvPr/>
        </p:nvSpPr>
        <p:spPr bwMode="auto">
          <a:xfrm>
            <a:off x="7545386" y="4416428"/>
            <a:ext cx="17463" cy="20638"/>
          </a:xfrm>
          <a:custGeom>
            <a:avLst/>
            <a:gdLst>
              <a:gd name="T0" fmla="*/ 4 w 11"/>
              <a:gd name="T1" fmla="*/ 0 h 13"/>
              <a:gd name="T2" fmla="*/ 0 w 11"/>
              <a:gd name="T3" fmla="*/ 13 h 13"/>
              <a:gd name="T4" fmla="*/ 7 w 11"/>
              <a:gd name="T5" fmla="*/ 13 h 13"/>
              <a:gd name="T6" fmla="*/ 8 w 11"/>
              <a:gd name="T7" fmla="*/ 11 h 13"/>
              <a:gd name="T8" fmla="*/ 3 w 11"/>
              <a:gd name="T9" fmla="*/ 11 h 13"/>
              <a:gd name="T10" fmla="*/ 4 w 11"/>
              <a:gd name="T11" fmla="*/ 6 h 13"/>
              <a:gd name="T12" fmla="*/ 8 w 11"/>
              <a:gd name="T13" fmla="*/ 6 h 13"/>
              <a:gd name="T14" fmla="*/ 8 w 11"/>
              <a:gd name="T15" fmla="*/ 5 h 13"/>
              <a:gd name="T16" fmla="*/ 4 w 11"/>
              <a:gd name="T17" fmla="*/ 5 h 13"/>
              <a:gd name="T18" fmla="*/ 5 w 11"/>
              <a:gd name="T19" fmla="*/ 2 h 13"/>
              <a:gd name="T20" fmla="*/ 9 w 11"/>
              <a:gd name="T21" fmla="*/ 2 h 13"/>
              <a:gd name="T22" fmla="*/ 11 w 11"/>
              <a:gd name="T23" fmla="*/ 0 h 13"/>
              <a:gd name="T24" fmla="*/ 4 w 11"/>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3">
                <a:moveTo>
                  <a:pt x="4" y="0"/>
                </a:moveTo>
                <a:lnTo>
                  <a:pt x="0" y="13"/>
                </a:lnTo>
                <a:lnTo>
                  <a:pt x="7" y="13"/>
                </a:lnTo>
                <a:lnTo>
                  <a:pt x="8" y="11"/>
                </a:lnTo>
                <a:lnTo>
                  <a:pt x="3" y="11"/>
                </a:lnTo>
                <a:lnTo>
                  <a:pt x="4" y="6"/>
                </a:lnTo>
                <a:lnTo>
                  <a:pt x="8" y="6"/>
                </a:lnTo>
                <a:lnTo>
                  <a:pt x="8" y="5"/>
                </a:lnTo>
                <a:lnTo>
                  <a:pt x="4" y="5"/>
                </a:lnTo>
                <a:lnTo>
                  <a:pt x="5" y="2"/>
                </a:lnTo>
                <a:lnTo>
                  <a:pt x="9" y="2"/>
                </a:lnTo>
                <a:lnTo>
                  <a:pt x="11" y="0"/>
                </a:lnTo>
                <a:lnTo>
                  <a:pt x="4"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91" name="Freeform 745"/>
          <p:cNvSpPr>
            <a:spLocks noEditPoints="1"/>
          </p:cNvSpPr>
          <p:nvPr/>
        </p:nvSpPr>
        <p:spPr bwMode="auto">
          <a:xfrm>
            <a:off x="7562848" y="4416428"/>
            <a:ext cx="19050" cy="23813"/>
          </a:xfrm>
          <a:custGeom>
            <a:avLst/>
            <a:gdLst>
              <a:gd name="T0" fmla="*/ 7 w 12"/>
              <a:gd name="T1" fmla="*/ 0 h 15"/>
              <a:gd name="T2" fmla="*/ 7 w 12"/>
              <a:gd name="T3" fmla="*/ 0 h 15"/>
              <a:gd name="T4" fmla="*/ 4 w 12"/>
              <a:gd name="T5" fmla="*/ 1 h 15"/>
              <a:gd name="T6" fmla="*/ 2 w 12"/>
              <a:gd name="T7" fmla="*/ 2 h 15"/>
              <a:gd name="T8" fmla="*/ 1 w 12"/>
              <a:gd name="T9" fmla="*/ 4 h 15"/>
              <a:gd name="T10" fmla="*/ 0 w 12"/>
              <a:gd name="T11" fmla="*/ 7 h 15"/>
              <a:gd name="T12" fmla="*/ 0 w 12"/>
              <a:gd name="T13" fmla="*/ 7 h 15"/>
              <a:gd name="T14" fmla="*/ 1 w 12"/>
              <a:gd name="T15" fmla="*/ 10 h 15"/>
              <a:gd name="T16" fmla="*/ 2 w 12"/>
              <a:gd name="T17" fmla="*/ 12 h 15"/>
              <a:gd name="T18" fmla="*/ 3 w 12"/>
              <a:gd name="T19" fmla="*/ 12 h 15"/>
              <a:gd name="T20" fmla="*/ 5 w 12"/>
              <a:gd name="T21" fmla="*/ 13 h 15"/>
              <a:gd name="T22" fmla="*/ 5 w 12"/>
              <a:gd name="T23" fmla="*/ 13 h 15"/>
              <a:gd name="T24" fmla="*/ 6 w 12"/>
              <a:gd name="T25" fmla="*/ 13 h 15"/>
              <a:gd name="T26" fmla="*/ 7 w 12"/>
              <a:gd name="T27" fmla="*/ 15 h 15"/>
              <a:gd name="T28" fmla="*/ 10 w 12"/>
              <a:gd name="T29" fmla="*/ 15 h 15"/>
              <a:gd name="T30" fmla="*/ 7 w 12"/>
              <a:gd name="T31" fmla="*/ 12 h 15"/>
              <a:gd name="T32" fmla="*/ 7 w 12"/>
              <a:gd name="T33" fmla="*/ 12 h 15"/>
              <a:gd name="T34" fmla="*/ 10 w 12"/>
              <a:gd name="T35" fmla="*/ 11 h 15"/>
              <a:gd name="T36" fmla="*/ 11 w 12"/>
              <a:gd name="T37" fmla="*/ 10 h 15"/>
              <a:gd name="T38" fmla="*/ 12 w 12"/>
              <a:gd name="T39" fmla="*/ 5 h 15"/>
              <a:gd name="T40" fmla="*/ 12 w 12"/>
              <a:gd name="T41" fmla="*/ 5 h 15"/>
              <a:gd name="T42" fmla="*/ 12 w 12"/>
              <a:gd name="T43" fmla="*/ 3 h 15"/>
              <a:gd name="T44" fmla="*/ 11 w 12"/>
              <a:gd name="T45" fmla="*/ 1 h 15"/>
              <a:gd name="T46" fmla="*/ 9 w 12"/>
              <a:gd name="T47" fmla="*/ 0 h 15"/>
              <a:gd name="T48" fmla="*/ 7 w 12"/>
              <a:gd name="T49" fmla="*/ 0 h 15"/>
              <a:gd name="T50" fmla="*/ 7 w 12"/>
              <a:gd name="T51" fmla="*/ 0 h 15"/>
              <a:gd name="T52" fmla="*/ 7 w 12"/>
              <a:gd name="T53" fmla="*/ 1 h 15"/>
              <a:gd name="T54" fmla="*/ 7 w 12"/>
              <a:gd name="T55" fmla="*/ 1 h 15"/>
              <a:gd name="T56" fmla="*/ 10 w 12"/>
              <a:gd name="T57" fmla="*/ 2 h 15"/>
              <a:gd name="T58" fmla="*/ 10 w 12"/>
              <a:gd name="T59" fmla="*/ 5 h 15"/>
              <a:gd name="T60" fmla="*/ 10 w 12"/>
              <a:gd name="T61" fmla="*/ 5 h 15"/>
              <a:gd name="T62" fmla="*/ 10 w 12"/>
              <a:gd name="T63" fmla="*/ 7 h 15"/>
              <a:gd name="T64" fmla="*/ 9 w 12"/>
              <a:gd name="T65" fmla="*/ 10 h 15"/>
              <a:gd name="T66" fmla="*/ 7 w 12"/>
              <a:gd name="T67" fmla="*/ 11 h 15"/>
              <a:gd name="T68" fmla="*/ 5 w 12"/>
              <a:gd name="T69" fmla="*/ 11 h 15"/>
              <a:gd name="T70" fmla="*/ 5 w 12"/>
              <a:gd name="T71" fmla="*/ 11 h 15"/>
              <a:gd name="T72" fmla="*/ 3 w 12"/>
              <a:gd name="T73" fmla="*/ 11 h 15"/>
              <a:gd name="T74" fmla="*/ 2 w 12"/>
              <a:gd name="T75" fmla="*/ 7 h 15"/>
              <a:gd name="T76" fmla="*/ 2 w 12"/>
              <a:gd name="T77" fmla="*/ 7 h 15"/>
              <a:gd name="T78" fmla="*/ 2 w 12"/>
              <a:gd name="T79" fmla="*/ 5 h 15"/>
              <a:gd name="T80" fmla="*/ 3 w 12"/>
              <a:gd name="T81" fmla="*/ 3 h 15"/>
              <a:gd name="T82" fmla="*/ 5 w 12"/>
              <a:gd name="T83" fmla="*/ 2 h 15"/>
              <a:gd name="T84" fmla="*/ 7 w 12"/>
              <a:gd name="T85" fmla="*/ 1 h 15"/>
              <a:gd name="T86" fmla="*/ 7 w 12"/>
              <a:gd name="T8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15">
                <a:moveTo>
                  <a:pt x="7" y="0"/>
                </a:moveTo>
                <a:lnTo>
                  <a:pt x="7" y="0"/>
                </a:lnTo>
                <a:lnTo>
                  <a:pt x="4" y="1"/>
                </a:lnTo>
                <a:lnTo>
                  <a:pt x="2" y="2"/>
                </a:lnTo>
                <a:lnTo>
                  <a:pt x="1" y="4"/>
                </a:lnTo>
                <a:lnTo>
                  <a:pt x="0" y="7"/>
                </a:lnTo>
                <a:lnTo>
                  <a:pt x="0" y="7"/>
                </a:lnTo>
                <a:lnTo>
                  <a:pt x="1" y="10"/>
                </a:lnTo>
                <a:lnTo>
                  <a:pt x="2" y="12"/>
                </a:lnTo>
                <a:lnTo>
                  <a:pt x="3" y="12"/>
                </a:lnTo>
                <a:lnTo>
                  <a:pt x="5" y="13"/>
                </a:lnTo>
                <a:lnTo>
                  <a:pt x="5" y="13"/>
                </a:lnTo>
                <a:lnTo>
                  <a:pt x="6" y="13"/>
                </a:lnTo>
                <a:lnTo>
                  <a:pt x="7" y="15"/>
                </a:lnTo>
                <a:lnTo>
                  <a:pt x="10" y="15"/>
                </a:lnTo>
                <a:lnTo>
                  <a:pt x="7" y="12"/>
                </a:lnTo>
                <a:lnTo>
                  <a:pt x="7" y="12"/>
                </a:lnTo>
                <a:lnTo>
                  <a:pt x="10" y="11"/>
                </a:lnTo>
                <a:lnTo>
                  <a:pt x="11" y="10"/>
                </a:lnTo>
                <a:lnTo>
                  <a:pt x="12" y="5"/>
                </a:lnTo>
                <a:lnTo>
                  <a:pt x="12" y="5"/>
                </a:lnTo>
                <a:lnTo>
                  <a:pt x="12" y="3"/>
                </a:lnTo>
                <a:lnTo>
                  <a:pt x="11" y="1"/>
                </a:lnTo>
                <a:lnTo>
                  <a:pt x="9" y="0"/>
                </a:lnTo>
                <a:lnTo>
                  <a:pt x="7" y="0"/>
                </a:lnTo>
                <a:lnTo>
                  <a:pt x="7" y="0"/>
                </a:lnTo>
                <a:close/>
                <a:moveTo>
                  <a:pt x="7" y="1"/>
                </a:moveTo>
                <a:lnTo>
                  <a:pt x="7" y="1"/>
                </a:lnTo>
                <a:lnTo>
                  <a:pt x="10" y="2"/>
                </a:lnTo>
                <a:lnTo>
                  <a:pt x="10" y="5"/>
                </a:lnTo>
                <a:lnTo>
                  <a:pt x="10" y="5"/>
                </a:lnTo>
                <a:lnTo>
                  <a:pt x="10" y="7"/>
                </a:lnTo>
                <a:lnTo>
                  <a:pt x="9" y="10"/>
                </a:lnTo>
                <a:lnTo>
                  <a:pt x="7" y="11"/>
                </a:lnTo>
                <a:lnTo>
                  <a:pt x="5" y="11"/>
                </a:lnTo>
                <a:lnTo>
                  <a:pt x="5" y="11"/>
                </a:lnTo>
                <a:lnTo>
                  <a:pt x="3" y="11"/>
                </a:lnTo>
                <a:lnTo>
                  <a:pt x="2" y="7"/>
                </a:lnTo>
                <a:lnTo>
                  <a:pt x="2" y="7"/>
                </a:lnTo>
                <a:lnTo>
                  <a:pt x="2" y="5"/>
                </a:lnTo>
                <a:lnTo>
                  <a:pt x="3" y="3"/>
                </a:lnTo>
                <a:lnTo>
                  <a:pt x="5" y="2"/>
                </a:lnTo>
                <a:lnTo>
                  <a:pt x="7" y="1"/>
                </a:lnTo>
                <a:lnTo>
                  <a:pt x="7"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92" name="Freeform 746"/>
          <p:cNvSpPr>
            <a:spLocks/>
          </p:cNvSpPr>
          <p:nvPr/>
        </p:nvSpPr>
        <p:spPr bwMode="auto">
          <a:xfrm>
            <a:off x="7585073" y="4416428"/>
            <a:ext cx="19050" cy="20638"/>
          </a:xfrm>
          <a:custGeom>
            <a:avLst/>
            <a:gdLst>
              <a:gd name="T0" fmla="*/ 3 w 12"/>
              <a:gd name="T1" fmla="*/ 0 h 13"/>
              <a:gd name="T2" fmla="*/ 0 w 12"/>
              <a:gd name="T3" fmla="*/ 6 h 13"/>
              <a:gd name="T4" fmla="*/ 0 w 12"/>
              <a:gd name="T5" fmla="*/ 6 h 13"/>
              <a:gd name="T6" fmla="*/ 0 w 12"/>
              <a:gd name="T7" fmla="*/ 9 h 13"/>
              <a:gd name="T8" fmla="*/ 0 w 12"/>
              <a:gd name="T9" fmla="*/ 9 h 13"/>
              <a:gd name="T10" fmla="*/ 0 w 12"/>
              <a:gd name="T11" fmla="*/ 11 h 13"/>
              <a:gd name="T12" fmla="*/ 1 w 12"/>
              <a:gd name="T13" fmla="*/ 12 h 13"/>
              <a:gd name="T14" fmla="*/ 5 w 12"/>
              <a:gd name="T15" fmla="*/ 13 h 13"/>
              <a:gd name="T16" fmla="*/ 5 w 12"/>
              <a:gd name="T17" fmla="*/ 13 h 13"/>
              <a:gd name="T18" fmla="*/ 7 w 12"/>
              <a:gd name="T19" fmla="*/ 12 h 13"/>
              <a:gd name="T20" fmla="*/ 8 w 12"/>
              <a:gd name="T21" fmla="*/ 11 h 13"/>
              <a:gd name="T22" fmla="*/ 10 w 12"/>
              <a:gd name="T23" fmla="*/ 7 h 13"/>
              <a:gd name="T24" fmla="*/ 12 w 12"/>
              <a:gd name="T25" fmla="*/ 0 h 13"/>
              <a:gd name="T26" fmla="*/ 10 w 12"/>
              <a:gd name="T27" fmla="*/ 0 h 13"/>
              <a:gd name="T28" fmla="*/ 9 w 12"/>
              <a:gd name="T29" fmla="*/ 6 h 13"/>
              <a:gd name="T30" fmla="*/ 9 w 12"/>
              <a:gd name="T31" fmla="*/ 6 h 13"/>
              <a:gd name="T32" fmla="*/ 8 w 12"/>
              <a:gd name="T33" fmla="*/ 10 h 13"/>
              <a:gd name="T34" fmla="*/ 7 w 12"/>
              <a:gd name="T35" fmla="*/ 11 h 13"/>
              <a:gd name="T36" fmla="*/ 5 w 12"/>
              <a:gd name="T37" fmla="*/ 11 h 13"/>
              <a:gd name="T38" fmla="*/ 5 w 12"/>
              <a:gd name="T39" fmla="*/ 11 h 13"/>
              <a:gd name="T40" fmla="*/ 3 w 12"/>
              <a:gd name="T41" fmla="*/ 11 h 13"/>
              <a:gd name="T42" fmla="*/ 3 w 12"/>
              <a:gd name="T43" fmla="*/ 9 h 13"/>
              <a:gd name="T44" fmla="*/ 3 w 12"/>
              <a:gd name="T45" fmla="*/ 9 h 13"/>
              <a:gd name="T46" fmla="*/ 3 w 12"/>
              <a:gd name="T47" fmla="*/ 7 h 13"/>
              <a:gd name="T48" fmla="*/ 4 w 12"/>
              <a:gd name="T49" fmla="*/ 0 h 13"/>
              <a:gd name="T50" fmla="*/ 3 w 12"/>
              <a:gd name="T5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13">
                <a:moveTo>
                  <a:pt x="3" y="0"/>
                </a:moveTo>
                <a:lnTo>
                  <a:pt x="0" y="6"/>
                </a:lnTo>
                <a:lnTo>
                  <a:pt x="0" y="6"/>
                </a:lnTo>
                <a:lnTo>
                  <a:pt x="0" y="9"/>
                </a:lnTo>
                <a:lnTo>
                  <a:pt x="0" y="9"/>
                </a:lnTo>
                <a:lnTo>
                  <a:pt x="0" y="11"/>
                </a:lnTo>
                <a:lnTo>
                  <a:pt x="1" y="12"/>
                </a:lnTo>
                <a:lnTo>
                  <a:pt x="5" y="13"/>
                </a:lnTo>
                <a:lnTo>
                  <a:pt x="5" y="13"/>
                </a:lnTo>
                <a:lnTo>
                  <a:pt x="7" y="12"/>
                </a:lnTo>
                <a:lnTo>
                  <a:pt x="8" y="11"/>
                </a:lnTo>
                <a:lnTo>
                  <a:pt x="10" y="7"/>
                </a:lnTo>
                <a:lnTo>
                  <a:pt x="12" y="0"/>
                </a:lnTo>
                <a:lnTo>
                  <a:pt x="10" y="0"/>
                </a:lnTo>
                <a:lnTo>
                  <a:pt x="9" y="6"/>
                </a:lnTo>
                <a:lnTo>
                  <a:pt x="9" y="6"/>
                </a:lnTo>
                <a:lnTo>
                  <a:pt x="8" y="10"/>
                </a:lnTo>
                <a:lnTo>
                  <a:pt x="7" y="11"/>
                </a:lnTo>
                <a:lnTo>
                  <a:pt x="5" y="11"/>
                </a:lnTo>
                <a:lnTo>
                  <a:pt x="5" y="11"/>
                </a:lnTo>
                <a:lnTo>
                  <a:pt x="3" y="11"/>
                </a:lnTo>
                <a:lnTo>
                  <a:pt x="3" y="9"/>
                </a:lnTo>
                <a:lnTo>
                  <a:pt x="3" y="9"/>
                </a:lnTo>
                <a:lnTo>
                  <a:pt x="3" y="7"/>
                </a:lnTo>
                <a:lnTo>
                  <a:pt x="4" y="0"/>
                </a:lnTo>
                <a:lnTo>
                  <a:pt x="3"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93" name="Freeform 747"/>
          <p:cNvSpPr>
            <a:spLocks noEditPoints="1"/>
          </p:cNvSpPr>
          <p:nvPr/>
        </p:nvSpPr>
        <p:spPr bwMode="auto">
          <a:xfrm>
            <a:off x="7600948" y="4416428"/>
            <a:ext cx="22225" cy="20638"/>
          </a:xfrm>
          <a:custGeom>
            <a:avLst/>
            <a:gdLst>
              <a:gd name="T0" fmla="*/ 11 w 14"/>
              <a:gd name="T1" fmla="*/ 0 h 13"/>
              <a:gd name="T2" fmla="*/ 9 w 14"/>
              <a:gd name="T3" fmla="*/ 0 h 13"/>
              <a:gd name="T4" fmla="*/ 0 w 14"/>
              <a:gd name="T5" fmla="*/ 13 h 13"/>
              <a:gd name="T6" fmla="*/ 3 w 14"/>
              <a:gd name="T7" fmla="*/ 13 h 13"/>
              <a:gd name="T8" fmla="*/ 5 w 14"/>
              <a:gd name="T9" fmla="*/ 10 h 13"/>
              <a:gd name="T10" fmla="*/ 12 w 14"/>
              <a:gd name="T11" fmla="*/ 10 h 13"/>
              <a:gd name="T12" fmla="*/ 12 w 14"/>
              <a:gd name="T13" fmla="*/ 13 h 13"/>
              <a:gd name="T14" fmla="*/ 14 w 14"/>
              <a:gd name="T15" fmla="*/ 13 h 13"/>
              <a:gd name="T16" fmla="*/ 11 w 14"/>
              <a:gd name="T17" fmla="*/ 0 h 13"/>
              <a:gd name="T18" fmla="*/ 6 w 14"/>
              <a:gd name="T19" fmla="*/ 7 h 13"/>
              <a:gd name="T20" fmla="*/ 6 w 14"/>
              <a:gd name="T21" fmla="*/ 7 h 13"/>
              <a:gd name="T22" fmla="*/ 9 w 14"/>
              <a:gd name="T23" fmla="*/ 2 h 13"/>
              <a:gd name="T24" fmla="*/ 9 w 14"/>
              <a:gd name="T25" fmla="*/ 2 h 13"/>
              <a:gd name="T26" fmla="*/ 9 w 14"/>
              <a:gd name="T27" fmla="*/ 2 h 13"/>
              <a:gd name="T28" fmla="*/ 11 w 14"/>
              <a:gd name="T29" fmla="*/ 7 h 13"/>
              <a:gd name="T30" fmla="*/ 6 w 14"/>
              <a:gd name="T31"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3">
                <a:moveTo>
                  <a:pt x="11" y="0"/>
                </a:moveTo>
                <a:lnTo>
                  <a:pt x="9" y="0"/>
                </a:lnTo>
                <a:lnTo>
                  <a:pt x="0" y="13"/>
                </a:lnTo>
                <a:lnTo>
                  <a:pt x="3" y="13"/>
                </a:lnTo>
                <a:lnTo>
                  <a:pt x="5" y="10"/>
                </a:lnTo>
                <a:lnTo>
                  <a:pt x="12" y="10"/>
                </a:lnTo>
                <a:lnTo>
                  <a:pt x="12" y="13"/>
                </a:lnTo>
                <a:lnTo>
                  <a:pt x="14" y="13"/>
                </a:lnTo>
                <a:lnTo>
                  <a:pt x="11" y="0"/>
                </a:lnTo>
                <a:close/>
                <a:moveTo>
                  <a:pt x="6" y="7"/>
                </a:moveTo>
                <a:lnTo>
                  <a:pt x="6" y="7"/>
                </a:lnTo>
                <a:lnTo>
                  <a:pt x="9" y="2"/>
                </a:lnTo>
                <a:lnTo>
                  <a:pt x="9" y="2"/>
                </a:lnTo>
                <a:lnTo>
                  <a:pt x="9" y="2"/>
                </a:lnTo>
                <a:lnTo>
                  <a:pt x="11" y="7"/>
                </a:lnTo>
                <a:lnTo>
                  <a:pt x="6" y="7"/>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94" name="Freeform 748"/>
          <p:cNvSpPr>
            <a:spLocks/>
          </p:cNvSpPr>
          <p:nvPr/>
        </p:nvSpPr>
        <p:spPr bwMode="auto">
          <a:xfrm>
            <a:off x="7626348" y="4416428"/>
            <a:ext cx="14288" cy="20638"/>
          </a:xfrm>
          <a:custGeom>
            <a:avLst/>
            <a:gdLst>
              <a:gd name="T0" fmla="*/ 0 w 9"/>
              <a:gd name="T1" fmla="*/ 0 h 13"/>
              <a:gd name="T2" fmla="*/ 0 w 9"/>
              <a:gd name="T3" fmla="*/ 2 h 13"/>
              <a:gd name="T4" fmla="*/ 4 w 9"/>
              <a:gd name="T5" fmla="*/ 2 h 13"/>
              <a:gd name="T6" fmla="*/ 1 w 9"/>
              <a:gd name="T7" fmla="*/ 13 h 13"/>
              <a:gd name="T8" fmla="*/ 4 w 9"/>
              <a:gd name="T9" fmla="*/ 13 h 13"/>
              <a:gd name="T10" fmla="*/ 6 w 9"/>
              <a:gd name="T11" fmla="*/ 2 h 13"/>
              <a:gd name="T12" fmla="*/ 9 w 9"/>
              <a:gd name="T13" fmla="*/ 2 h 13"/>
              <a:gd name="T14" fmla="*/ 9 w 9"/>
              <a:gd name="T15" fmla="*/ 0 h 13"/>
              <a:gd name="T16" fmla="*/ 0 w 9"/>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0" y="0"/>
                </a:moveTo>
                <a:lnTo>
                  <a:pt x="0" y="2"/>
                </a:lnTo>
                <a:lnTo>
                  <a:pt x="4" y="2"/>
                </a:lnTo>
                <a:lnTo>
                  <a:pt x="1" y="13"/>
                </a:lnTo>
                <a:lnTo>
                  <a:pt x="4" y="13"/>
                </a:lnTo>
                <a:lnTo>
                  <a:pt x="6" y="2"/>
                </a:lnTo>
                <a:lnTo>
                  <a:pt x="9" y="2"/>
                </a:lnTo>
                <a:lnTo>
                  <a:pt x="9" y="0"/>
                </a:lnTo>
                <a:lnTo>
                  <a:pt x="0"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95" name="Freeform 749"/>
          <p:cNvSpPr>
            <a:spLocks noEditPoints="1"/>
          </p:cNvSpPr>
          <p:nvPr/>
        </p:nvSpPr>
        <p:spPr bwMode="auto">
          <a:xfrm>
            <a:off x="7640636" y="4416428"/>
            <a:ext cx="20638" cy="20638"/>
          </a:xfrm>
          <a:custGeom>
            <a:avLst/>
            <a:gdLst>
              <a:gd name="T0" fmla="*/ 7 w 13"/>
              <a:gd name="T1" fmla="*/ 0 h 13"/>
              <a:gd name="T2" fmla="*/ 7 w 13"/>
              <a:gd name="T3" fmla="*/ 0 h 13"/>
              <a:gd name="T4" fmla="*/ 5 w 13"/>
              <a:gd name="T5" fmla="*/ 1 h 13"/>
              <a:gd name="T6" fmla="*/ 3 w 13"/>
              <a:gd name="T7" fmla="*/ 2 h 13"/>
              <a:gd name="T8" fmla="*/ 1 w 13"/>
              <a:gd name="T9" fmla="*/ 4 h 13"/>
              <a:gd name="T10" fmla="*/ 0 w 13"/>
              <a:gd name="T11" fmla="*/ 7 h 13"/>
              <a:gd name="T12" fmla="*/ 0 w 13"/>
              <a:gd name="T13" fmla="*/ 7 h 13"/>
              <a:gd name="T14" fmla="*/ 1 w 13"/>
              <a:gd name="T15" fmla="*/ 10 h 13"/>
              <a:gd name="T16" fmla="*/ 3 w 13"/>
              <a:gd name="T17" fmla="*/ 12 h 13"/>
              <a:gd name="T18" fmla="*/ 4 w 13"/>
              <a:gd name="T19" fmla="*/ 12 h 13"/>
              <a:gd name="T20" fmla="*/ 6 w 13"/>
              <a:gd name="T21" fmla="*/ 13 h 13"/>
              <a:gd name="T22" fmla="*/ 6 w 13"/>
              <a:gd name="T23" fmla="*/ 13 h 13"/>
              <a:gd name="T24" fmla="*/ 9 w 13"/>
              <a:gd name="T25" fmla="*/ 12 h 13"/>
              <a:gd name="T26" fmla="*/ 11 w 13"/>
              <a:gd name="T27" fmla="*/ 11 h 13"/>
              <a:gd name="T28" fmla="*/ 13 w 13"/>
              <a:gd name="T29" fmla="*/ 7 h 13"/>
              <a:gd name="T30" fmla="*/ 13 w 13"/>
              <a:gd name="T31" fmla="*/ 5 h 13"/>
              <a:gd name="T32" fmla="*/ 13 w 13"/>
              <a:gd name="T33" fmla="*/ 5 h 13"/>
              <a:gd name="T34" fmla="*/ 13 w 13"/>
              <a:gd name="T35" fmla="*/ 3 h 13"/>
              <a:gd name="T36" fmla="*/ 12 w 13"/>
              <a:gd name="T37" fmla="*/ 1 h 13"/>
              <a:gd name="T38" fmla="*/ 9 w 13"/>
              <a:gd name="T39" fmla="*/ 0 h 13"/>
              <a:gd name="T40" fmla="*/ 7 w 13"/>
              <a:gd name="T41" fmla="*/ 0 h 13"/>
              <a:gd name="T42" fmla="*/ 7 w 13"/>
              <a:gd name="T43" fmla="*/ 0 h 13"/>
              <a:gd name="T44" fmla="*/ 7 w 13"/>
              <a:gd name="T45" fmla="*/ 1 h 13"/>
              <a:gd name="T46" fmla="*/ 7 w 13"/>
              <a:gd name="T47" fmla="*/ 1 h 13"/>
              <a:gd name="T48" fmla="*/ 11 w 13"/>
              <a:gd name="T49" fmla="*/ 2 h 13"/>
              <a:gd name="T50" fmla="*/ 11 w 13"/>
              <a:gd name="T51" fmla="*/ 5 h 13"/>
              <a:gd name="T52" fmla="*/ 11 w 13"/>
              <a:gd name="T53" fmla="*/ 5 h 13"/>
              <a:gd name="T54" fmla="*/ 11 w 13"/>
              <a:gd name="T55" fmla="*/ 7 h 13"/>
              <a:gd name="T56" fmla="*/ 9 w 13"/>
              <a:gd name="T57" fmla="*/ 10 h 13"/>
              <a:gd name="T58" fmla="*/ 8 w 13"/>
              <a:gd name="T59" fmla="*/ 11 h 13"/>
              <a:gd name="T60" fmla="*/ 6 w 13"/>
              <a:gd name="T61" fmla="*/ 11 h 13"/>
              <a:gd name="T62" fmla="*/ 6 w 13"/>
              <a:gd name="T63" fmla="*/ 11 h 13"/>
              <a:gd name="T64" fmla="*/ 4 w 13"/>
              <a:gd name="T65" fmla="*/ 11 h 13"/>
              <a:gd name="T66" fmla="*/ 3 w 13"/>
              <a:gd name="T67" fmla="*/ 7 h 13"/>
              <a:gd name="T68" fmla="*/ 3 w 13"/>
              <a:gd name="T69" fmla="*/ 7 h 13"/>
              <a:gd name="T70" fmla="*/ 3 w 13"/>
              <a:gd name="T71" fmla="*/ 5 h 13"/>
              <a:gd name="T72" fmla="*/ 4 w 13"/>
              <a:gd name="T73" fmla="*/ 3 h 13"/>
              <a:gd name="T74" fmla="*/ 6 w 13"/>
              <a:gd name="T75" fmla="*/ 2 h 13"/>
              <a:gd name="T76" fmla="*/ 7 w 13"/>
              <a:gd name="T77" fmla="*/ 1 h 13"/>
              <a:gd name="T78" fmla="*/ 7 w 13"/>
              <a:gd name="T7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13">
                <a:moveTo>
                  <a:pt x="7" y="0"/>
                </a:moveTo>
                <a:lnTo>
                  <a:pt x="7" y="0"/>
                </a:lnTo>
                <a:lnTo>
                  <a:pt x="5" y="1"/>
                </a:lnTo>
                <a:lnTo>
                  <a:pt x="3" y="2"/>
                </a:lnTo>
                <a:lnTo>
                  <a:pt x="1" y="4"/>
                </a:lnTo>
                <a:lnTo>
                  <a:pt x="0" y="7"/>
                </a:lnTo>
                <a:lnTo>
                  <a:pt x="0" y="7"/>
                </a:lnTo>
                <a:lnTo>
                  <a:pt x="1" y="10"/>
                </a:lnTo>
                <a:lnTo>
                  <a:pt x="3" y="12"/>
                </a:lnTo>
                <a:lnTo>
                  <a:pt x="4" y="12"/>
                </a:lnTo>
                <a:lnTo>
                  <a:pt x="6" y="13"/>
                </a:lnTo>
                <a:lnTo>
                  <a:pt x="6" y="13"/>
                </a:lnTo>
                <a:lnTo>
                  <a:pt x="9" y="12"/>
                </a:lnTo>
                <a:lnTo>
                  <a:pt x="11" y="11"/>
                </a:lnTo>
                <a:lnTo>
                  <a:pt x="13" y="7"/>
                </a:lnTo>
                <a:lnTo>
                  <a:pt x="13" y="5"/>
                </a:lnTo>
                <a:lnTo>
                  <a:pt x="13" y="5"/>
                </a:lnTo>
                <a:lnTo>
                  <a:pt x="13" y="3"/>
                </a:lnTo>
                <a:lnTo>
                  <a:pt x="12" y="1"/>
                </a:lnTo>
                <a:lnTo>
                  <a:pt x="9" y="0"/>
                </a:lnTo>
                <a:lnTo>
                  <a:pt x="7" y="0"/>
                </a:lnTo>
                <a:lnTo>
                  <a:pt x="7" y="0"/>
                </a:lnTo>
                <a:close/>
                <a:moveTo>
                  <a:pt x="7" y="1"/>
                </a:moveTo>
                <a:lnTo>
                  <a:pt x="7" y="1"/>
                </a:lnTo>
                <a:lnTo>
                  <a:pt x="11" y="2"/>
                </a:lnTo>
                <a:lnTo>
                  <a:pt x="11" y="5"/>
                </a:lnTo>
                <a:lnTo>
                  <a:pt x="11" y="5"/>
                </a:lnTo>
                <a:lnTo>
                  <a:pt x="11" y="7"/>
                </a:lnTo>
                <a:lnTo>
                  <a:pt x="9" y="10"/>
                </a:lnTo>
                <a:lnTo>
                  <a:pt x="8" y="11"/>
                </a:lnTo>
                <a:lnTo>
                  <a:pt x="6" y="11"/>
                </a:lnTo>
                <a:lnTo>
                  <a:pt x="6" y="11"/>
                </a:lnTo>
                <a:lnTo>
                  <a:pt x="4" y="11"/>
                </a:lnTo>
                <a:lnTo>
                  <a:pt x="3" y="7"/>
                </a:lnTo>
                <a:lnTo>
                  <a:pt x="3" y="7"/>
                </a:lnTo>
                <a:lnTo>
                  <a:pt x="3" y="5"/>
                </a:lnTo>
                <a:lnTo>
                  <a:pt x="4" y="3"/>
                </a:lnTo>
                <a:lnTo>
                  <a:pt x="6" y="2"/>
                </a:lnTo>
                <a:lnTo>
                  <a:pt x="7" y="1"/>
                </a:lnTo>
                <a:lnTo>
                  <a:pt x="7"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96" name="Freeform 750"/>
          <p:cNvSpPr>
            <a:spLocks noEditPoints="1"/>
          </p:cNvSpPr>
          <p:nvPr/>
        </p:nvSpPr>
        <p:spPr bwMode="auto">
          <a:xfrm>
            <a:off x="7662861" y="4416428"/>
            <a:ext cx="15875" cy="20638"/>
          </a:xfrm>
          <a:custGeom>
            <a:avLst/>
            <a:gdLst>
              <a:gd name="T0" fmla="*/ 3 w 10"/>
              <a:gd name="T1" fmla="*/ 0 h 13"/>
              <a:gd name="T2" fmla="*/ 0 w 10"/>
              <a:gd name="T3" fmla="*/ 13 h 13"/>
              <a:gd name="T4" fmla="*/ 2 w 10"/>
              <a:gd name="T5" fmla="*/ 13 h 13"/>
              <a:gd name="T6" fmla="*/ 3 w 10"/>
              <a:gd name="T7" fmla="*/ 7 h 13"/>
              <a:gd name="T8" fmla="*/ 3 w 10"/>
              <a:gd name="T9" fmla="*/ 7 h 13"/>
              <a:gd name="T10" fmla="*/ 3 w 10"/>
              <a:gd name="T11" fmla="*/ 7 h 13"/>
              <a:gd name="T12" fmla="*/ 6 w 10"/>
              <a:gd name="T13" fmla="*/ 7 h 13"/>
              <a:gd name="T14" fmla="*/ 7 w 10"/>
              <a:gd name="T15" fmla="*/ 9 h 13"/>
              <a:gd name="T16" fmla="*/ 8 w 10"/>
              <a:gd name="T17" fmla="*/ 13 h 13"/>
              <a:gd name="T18" fmla="*/ 9 w 10"/>
              <a:gd name="T19" fmla="*/ 13 h 13"/>
              <a:gd name="T20" fmla="*/ 8 w 10"/>
              <a:gd name="T21" fmla="*/ 9 h 13"/>
              <a:gd name="T22" fmla="*/ 8 w 10"/>
              <a:gd name="T23" fmla="*/ 9 h 13"/>
              <a:gd name="T24" fmla="*/ 8 w 10"/>
              <a:gd name="T25" fmla="*/ 7 h 13"/>
              <a:gd name="T26" fmla="*/ 7 w 10"/>
              <a:gd name="T27" fmla="*/ 6 h 13"/>
              <a:gd name="T28" fmla="*/ 7 w 10"/>
              <a:gd name="T29" fmla="*/ 6 h 13"/>
              <a:gd name="T30" fmla="*/ 7 w 10"/>
              <a:gd name="T31" fmla="*/ 6 h 13"/>
              <a:gd name="T32" fmla="*/ 9 w 10"/>
              <a:gd name="T33" fmla="*/ 5 h 13"/>
              <a:gd name="T34" fmla="*/ 10 w 10"/>
              <a:gd name="T35" fmla="*/ 3 h 13"/>
              <a:gd name="T36" fmla="*/ 10 w 10"/>
              <a:gd name="T37" fmla="*/ 3 h 13"/>
              <a:gd name="T38" fmla="*/ 10 w 10"/>
              <a:gd name="T39" fmla="*/ 2 h 13"/>
              <a:gd name="T40" fmla="*/ 9 w 10"/>
              <a:gd name="T41" fmla="*/ 1 h 13"/>
              <a:gd name="T42" fmla="*/ 6 w 10"/>
              <a:gd name="T43" fmla="*/ 0 h 13"/>
              <a:gd name="T44" fmla="*/ 3 w 10"/>
              <a:gd name="T45" fmla="*/ 0 h 13"/>
              <a:gd name="T46" fmla="*/ 4 w 10"/>
              <a:gd name="T47" fmla="*/ 2 h 13"/>
              <a:gd name="T48" fmla="*/ 6 w 10"/>
              <a:gd name="T49" fmla="*/ 2 h 13"/>
              <a:gd name="T50" fmla="*/ 6 w 10"/>
              <a:gd name="T51" fmla="*/ 2 h 13"/>
              <a:gd name="T52" fmla="*/ 8 w 10"/>
              <a:gd name="T53" fmla="*/ 2 h 13"/>
              <a:gd name="T54" fmla="*/ 8 w 10"/>
              <a:gd name="T55" fmla="*/ 3 h 13"/>
              <a:gd name="T56" fmla="*/ 8 w 10"/>
              <a:gd name="T57" fmla="*/ 3 h 13"/>
              <a:gd name="T58" fmla="*/ 8 w 10"/>
              <a:gd name="T59" fmla="*/ 4 h 13"/>
              <a:gd name="T60" fmla="*/ 7 w 10"/>
              <a:gd name="T61" fmla="*/ 5 h 13"/>
              <a:gd name="T62" fmla="*/ 4 w 10"/>
              <a:gd name="T63" fmla="*/ 5 h 13"/>
              <a:gd name="T64" fmla="*/ 4 w 10"/>
              <a:gd name="T65" fmla="*/ 5 h 13"/>
              <a:gd name="T66" fmla="*/ 3 w 10"/>
              <a:gd name="T67" fmla="*/ 5 h 13"/>
              <a:gd name="T68" fmla="*/ 4 w 10"/>
              <a:gd name="T6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3">
                <a:moveTo>
                  <a:pt x="3" y="0"/>
                </a:moveTo>
                <a:lnTo>
                  <a:pt x="0" y="13"/>
                </a:lnTo>
                <a:lnTo>
                  <a:pt x="2" y="13"/>
                </a:lnTo>
                <a:lnTo>
                  <a:pt x="3" y="7"/>
                </a:lnTo>
                <a:lnTo>
                  <a:pt x="3" y="7"/>
                </a:lnTo>
                <a:lnTo>
                  <a:pt x="3" y="7"/>
                </a:lnTo>
                <a:lnTo>
                  <a:pt x="6" y="7"/>
                </a:lnTo>
                <a:lnTo>
                  <a:pt x="7" y="9"/>
                </a:lnTo>
                <a:lnTo>
                  <a:pt x="8" y="13"/>
                </a:lnTo>
                <a:lnTo>
                  <a:pt x="9" y="13"/>
                </a:lnTo>
                <a:lnTo>
                  <a:pt x="8" y="9"/>
                </a:lnTo>
                <a:lnTo>
                  <a:pt x="8" y="9"/>
                </a:lnTo>
                <a:lnTo>
                  <a:pt x="8" y="7"/>
                </a:lnTo>
                <a:lnTo>
                  <a:pt x="7" y="6"/>
                </a:lnTo>
                <a:lnTo>
                  <a:pt x="7" y="6"/>
                </a:lnTo>
                <a:lnTo>
                  <a:pt x="7" y="6"/>
                </a:lnTo>
                <a:lnTo>
                  <a:pt x="9" y="5"/>
                </a:lnTo>
                <a:lnTo>
                  <a:pt x="10" y="3"/>
                </a:lnTo>
                <a:lnTo>
                  <a:pt x="10" y="3"/>
                </a:lnTo>
                <a:lnTo>
                  <a:pt x="10" y="2"/>
                </a:lnTo>
                <a:lnTo>
                  <a:pt x="9" y="1"/>
                </a:lnTo>
                <a:lnTo>
                  <a:pt x="6" y="0"/>
                </a:lnTo>
                <a:lnTo>
                  <a:pt x="3" y="0"/>
                </a:lnTo>
                <a:close/>
                <a:moveTo>
                  <a:pt x="4" y="2"/>
                </a:moveTo>
                <a:lnTo>
                  <a:pt x="6" y="2"/>
                </a:lnTo>
                <a:lnTo>
                  <a:pt x="6" y="2"/>
                </a:lnTo>
                <a:lnTo>
                  <a:pt x="8" y="2"/>
                </a:lnTo>
                <a:lnTo>
                  <a:pt x="8" y="3"/>
                </a:lnTo>
                <a:lnTo>
                  <a:pt x="8" y="3"/>
                </a:lnTo>
                <a:lnTo>
                  <a:pt x="8" y="4"/>
                </a:lnTo>
                <a:lnTo>
                  <a:pt x="7" y="5"/>
                </a:lnTo>
                <a:lnTo>
                  <a:pt x="4" y="5"/>
                </a:lnTo>
                <a:lnTo>
                  <a:pt x="4" y="5"/>
                </a:lnTo>
                <a:lnTo>
                  <a:pt x="3" y="5"/>
                </a:lnTo>
                <a:lnTo>
                  <a:pt x="4" y="2"/>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97" name="Freeform 751"/>
          <p:cNvSpPr>
            <a:spLocks/>
          </p:cNvSpPr>
          <p:nvPr/>
        </p:nvSpPr>
        <p:spPr bwMode="auto">
          <a:xfrm>
            <a:off x="7313611" y="5041903"/>
            <a:ext cx="15875" cy="20638"/>
          </a:xfrm>
          <a:custGeom>
            <a:avLst/>
            <a:gdLst>
              <a:gd name="T0" fmla="*/ 0 w 10"/>
              <a:gd name="T1" fmla="*/ 0 h 13"/>
              <a:gd name="T2" fmla="*/ 0 w 10"/>
              <a:gd name="T3" fmla="*/ 1 h 13"/>
              <a:gd name="T4" fmla="*/ 4 w 10"/>
              <a:gd name="T5" fmla="*/ 1 h 13"/>
              <a:gd name="T6" fmla="*/ 2 w 10"/>
              <a:gd name="T7" fmla="*/ 13 h 13"/>
              <a:gd name="T8" fmla="*/ 3 w 10"/>
              <a:gd name="T9" fmla="*/ 13 h 13"/>
              <a:gd name="T10" fmla="*/ 5 w 10"/>
              <a:gd name="T11" fmla="*/ 1 h 13"/>
              <a:gd name="T12" fmla="*/ 10 w 10"/>
              <a:gd name="T13" fmla="*/ 1 h 13"/>
              <a:gd name="T14" fmla="*/ 10 w 10"/>
              <a:gd name="T15" fmla="*/ 0 h 13"/>
              <a:gd name="T16" fmla="*/ 0 w 10"/>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0" y="0"/>
                </a:moveTo>
                <a:lnTo>
                  <a:pt x="0" y="1"/>
                </a:lnTo>
                <a:lnTo>
                  <a:pt x="4" y="1"/>
                </a:lnTo>
                <a:lnTo>
                  <a:pt x="2" y="13"/>
                </a:lnTo>
                <a:lnTo>
                  <a:pt x="3" y="13"/>
                </a:lnTo>
                <a:lnTo>
                  <a:pt x="5" y="1"/>
                </a:lnTo>
                <a:lnTo>
                  <a:pt x="10" y="1"/>
                </a:lnTo>
                <a:lnTo>
                  <a:pt x="10" y="0"/>
                </a:lnTo>
                <a:lnTo>
                  <a:pt x="0"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98" name="Freeform 752"/>
          <p:cNvSpPr>
            <a:spLocks noEditPoints="1"/>
          </p:cNvSpPr>
          <p:nvPr/>
        </p:nvSpPr>
        <p:spPr bwMode="auto">
          <a:xfrm>
            <a:off x="7326311" y="5041903"/>
            <a:ext cx="17463" cy="20638"/>
          </a:xfrm>
          <a:custGeom>
            <a:avLst/>
            <a:gdLst>
              <a:gd name="T0" fmla="*/ 4 w 11"/>
              <a:gd name="T1" fmla="*/ 0 h 13"/>
              <a:gd name="T2" fmla="*/ 0 w 11"/>
              <a:gd name="T3" fmla="*/ 13 h 13"/>
              <a:gd name="T4" fmla="*/ 3 w 11"/>
              <a:gd name="T5" fmla="*/ 13 h 13"/>
              <a:gd name="T6" fmla="*/ 4 w 11"/>
              <a:gd name="T7" fmla="*/ 7 h 13"/>
              <a:gd name="T8" fmla="*/ 5 w 11"/>
              <a:gd name="T9" fmla="*/ 7 h 13"/>
              <a:gd name="T10" fmla="*/ 5 w 11"/>
              <a:gd name="T11" fmla="*/ 7 h 13"/>
              <a:gd name="T12" fmla="*/ 6 w 11"/>
              <a:gd name="T13" fmla="*/ 8 h 13"/>
              <a:gd name="T14" fmla="*/ 7 w 11"/>
              <a:gd name="T15" fmla="*/ 9 h 13"/>
              <a:gd name="T16" fmla="*/ 8 w 11"/>
              <a:gd name="T17" fmla="*/ 13 h 13"/>
              <a:gd name="T18" fmla="*/ 9 w 11"/>
              <a:gd name="T19" fmla="*/ 13 h 13"/>
              <a:gd name="T20" fmla="*/ 9 w 11"/>
              <a:gd name="T21" fmla="*/ 9 h 13"/>
              <a:gd name="T22" fmla="*/ 9 w 11"/>
              <a:gd name="T23" fmla="*/ 9 h 13"/>
              <a:gd name="T24" fmla="*/ 8 w 11"/>
              <a:gd name="T25" fmla="*/ 7 h 13"/>
              <a:gd name="T26" fmla="*/ 7 w 11"/>
              <a:gd name="T27" fmla="*/ 7 h 13"/>
              <a:gd name="T28" fmla="*/ 7 w 11"/>
              <a:gd name="T29" fmla="*/ 7 h 13"/>
              <a:gd name="T30" fmla="*/ 7 w 11"/>
              <a:gd name="T31" fmla="*/ 7 h 13"/>
              <a:gd name="T32" fmla="*/ 9 w 11"/>
              <a:gd name="T33" fmla="*/ 6 h 13"/>
              <a:gd name="T34" fmla="*/ 11 w 11"/>
              <a:gd name="T35" fmla="*/ 4 h 13"/>
              <a:gd name="T36" fmla="*/ 11 w 11"/>
              <a:gd name="T37" fmla="*/ 4 h 13"/>
              <a:gd name="T38" fmla="*/ 11 w 11"/>
              <a:gd name="T39" fmla="*/ 1 h 13"/>
              <a:gd name="T40" fmla="*/ 9 w 11"/>
              <a:gd name="T41" fmla="*/ 1 h 13"/>
              <a:gd name="T42" fmla="*/ 6 w 11"/>
              <a:gd name="T43" fmla="*/ 0 h 13"/>
              <a:gd name="T44" fmla="*/ 4 w 11"/>
              <a:gd name="T45" fmla="*/ 0 h 13"/>
              <a:gd name="T46" fmla="*/ 5 w 11"/>
              <a:gd name="T47" fmla="*/ 1 h 13"/>
              <a:gd name="T48" fmla="*/ 6 w 11"/>
              <a:gd name="T49" fmla="*/ 1 h 13"/>
              <a:gd name="T50" fmla="*/ 6 w 11"/>
              <a:gd name="T51" fmla="*/ 1 h 13"/>
              <a:gd name="T52" fmla="*/ 8 w 11"/>
              <a:gd name="T53" fmla="*/ 3 h 13"/>
              <a:gd name="T54" fmla="*/ 9 w 11"/>
              <a:gd name="T55" fmla="*/ 4 h 13"/>
              <a:gd name="T56" fmla="*/ 9 w 11"/>
              <a:gd name="T57" fmla="*/ 4 h 13"/>
              <a:gd name="T58" fmla="*/ 8 w 11"/>
              <a:gd name="T59" fmla="*/ 5 h 13"/>
              <a:gd name="T60" fmla="*/ 7 w 11"/>
              <a:gd name="T61" fmla="*/ 6 h 13"/>
              <a:gd name="T62" fmla="*/ 5 w 11"/>
              <a:gd name="T63" fmla="*/ 6 h 13"/>
              <a:gd name="T64" fmla="*/ 5 w 11"/>
              <a:gd name="T65" fmla="*/ 6 h 13"/>
              <a:gd name="T66" fmla="*/ 4 w 11"/>
              <a:gd name="T67" fmla="*/ 6 h 13"/>
              <a:gd name="T68" fmla="*/ 5 w 11"/>
              <a:gd name="T6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 h="13">
                <a:moveTo>
                  <a:pt x="4" y="0"/>
                </a:moveTo>
                <a:lnTo>
                  <a:pt x="0" y="13"/>
                </a:lnTo>
                <a:lnTo>
                  <a:pt x="3" y="13"/>
                </a:lnTo>
                <a:lnTo>
                  <a:pt x="4" y="7"/>
                </a:lnTo>
                <a:lnTo>
                  <a:pt x="5" y="7"/>
                </a:lnTo>
                <a:lnTo>
                  <a:pt x="5" y="7"/>
                </a:lnTo>
                <a:lnTo>
                  <a:pt x="6" y="8"/>
                </a:lnTo>
                <a:lnTo>
                  <a:pt x="7" y="9"/>
                </a:lnTo>
                <a:lnTo>
                  <a:pt x="8" y="13"/>
                </a:lnTo>
                <a:lnTo>
                  <a:pt x="9" y="13"/>
                </a:lnTo>
                <a:lnTo>
                  <a:pt x="9" y="9"/>
                </a:lnTo>
                <a:lnTo>
                  <a:pt x="9" y="9"/>
                </a:lnTo>
                <a:lnTo>
                  <a:pt x="8" y="7"/>
                </a:lnTo>
                <a:lnTo>
                  <a:pt x="7" y="7"/>
                </a:lnTo>
                <a:lnTo>
                  <a:pt x="7" y="7"/>
                </a:lnTo>
                <a:lnTo>
                  <a:pt x="7" y="7"/>
                </a:lnTo>
                <a:lnTo>
                  <a:pt x="9" y="6"/>
                </a:lnTo>
                <a:lnTo>
                  <a:pt x="11" y="4"/>
                </a:lnTo>
                <a:lnTo>
                  <a:pt x="11" y="4"/>
                </a:lnTo>
                <a:lnTo>
                  <a:pt x="11" y="1"/>
                </a:lnTo>
                <a:lnTo>
                  <a:pt x="9" y="1"/>
                </a:lnTo>
                <a:lnTo>
                  <a:pt x="6" y="0"/>
                </a:lnTo>
                <a:lnTo>
                  <a:pt x="4" y="0"/>
                </a:lnTo>
                <a:close/>
                <a:moveTo>
                  <a:pt x="5" y="1"/>
                </a:moveTo>
                <a:lnTo>
                  <a:pt x="6" y="1"/>
                </a:lnTo>
                <a:lnTo>
                  <a:pt x="6" y="1"/>
                </a:lnTo>
                <a:lnTo>
                  <a:pt x="8" y="3"/>
                </a:lnTo>
                <a:lnTo>
                  <a:pt x="9" y="4"/>
                </a:lnTo>
                <a:lnTo>
                  <a:pt x="9" y="4"/>
                </a:lnTo>
                <a:lnTo>
                  <a:pt x="8" y="5"/>
                </a:lnTo>
                <a:lnTo>
                  <a:pt x="7" y="6"/>
                </a:lnTo>
                <a:lnTo>
                  <a:pt x="5" y="6"/>
                </a:lnTo>
                <a:lnTo>
                  <a:pt x="5" y="6"/>
                </a:lnTo>
                <a:lnTo>
                  <a:pt x="4" y="6"/>
                </a:lnTo>
                <a:lnTo>
                  <a:pt x="5"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099" name="Freeform 753"/>
          <p:cNvSpPr>
            <a:spLocks noEditPoints="1"/>
          </p:cNvSpPr>
          <p:nvPr/>
        </p:nvSpPr>
        <p:spPr bwMode="auto">
          <a:xfrm>
            <a:off x="7346948" y="5041903"/>
            <a:ext cx="17463" cy="22225"/>
          </a:xfrm>
          <a:custGeom>
            <a:avLst/>
            <a:gdLst>
              <a:gd name="T0" fmla="*/ 7 w 11"/>
              <a:gd name="T1" fmla="*/ 0 h 14"/>
              <a:gd name="T2" fmla="*/ 7 w 11"/>
              <a:gd name="T3" fmla="*/ 0 h 14"/>
              <a:gd name="T4" fmla="*/ 3 w 11"/>
              <a:gd name="T5" fmla="*/ 1 h 14"/>
              <a:gd name="T6" fmla="*/ 1 w 11"/>
              <a:gd name="T7" fmla="*/ 3 h 14"/>
              <a:gd name="T8" fmla="*/ 0 w 11"/>
              <a:gd name="T9" fmla="*/ 5 h 14"/>
              <a:gd name="T10" fmla="*/ 0 w 11"/>
              <a:gd name="T11" fmla="*/ 8 h 14"/>
              <a:gd name="T12" fmla="*/ 0 w 11"/>
              <a:gd name="T13" fmla="*/ 8 h 14"/>
              <a:gd name="T14" fmla="*/ 0 w 11"/>
              <a:gd name="T15" fmla="*/ 10 h 14"/>
              <a:gd name="T16" fmla="*/ 1 w 11"/>
              <a:gd name="T17" fmla="*/ 12 h 14"/>
              <a:gd name="T18" fmla="*/ 2 w 11"/>
              <a:gd name="T19" fmla="*/ 13 h 14"/>
              <a:gd name="T20" fmla="*/ 4 w 11"/>
              <a:gd name="T21" fmla="*/ 14 h 14"/>
              <a:gd name="T22" fmla="*/ 4 w 11"/>
              <a:gd name="T23" fmla="*/ 14 h 14"/>
              <a:gd name="T24" fmla="*/ 8 w 11"/>
              <a:gd name="T25" fmla="*/ 13 h 14"/>
              <a:gd name="T26" fmla="*/ 10 w 11"/>
              <a:gd name="T27" fmla="*/ 10 h 14"/>
              <a:gd name="T28" fmla="*/ 11 w 11"/>
              <a:gd name="T29" fmla="*/ 8 h 14"/>
              <a:gd name="T30" fmla="*/ 11 w 11"/>
              <a:gd name="T31" fmla="*/ 6 h 14"/>
              <a:gd name="T32" fmla="*/ 11 w 11"/>
              <a:gd name="T33" fmla="*/ 6 h 14"/>
              <a:gd name="T34" fmla="*/ 11 w 11"/>
              <a:gd name="T35" fmla="*/ 4 h 14"/>
              <a:gd name="T36" fmla="*/ 10 w 11"/>
              <a:gd name="T37" fmla="*/ 1 h 14"/>
              <a:gd name="T38" fmla="*/ 9 w 11"/>
              <a:gd name="T39" fmla="*/ 0 h 14"/>
              <a:gd name="T40" fmla="*/ 7 w 11"/>
              <a:gd name="T41" fmla="*/ 0 h 14"/>
              <a:gd name="T42" fmla="*/ 7 w 11"/>
              <a:gd name="T43" fmla="*/ 0 h 14"/>
              <a:gd name="T44" fmla="*/ 7 w 11"/>
              <a:gd name="T45" fmla="*/ 1 h 14"/>
              <a:gd name="T46" fmla="*/ 7 w 11"/>
              <a:gd name="T47" fmla="*/ 1 h 14"/>
              <a:gd name="T48" fmla="*/ 9 w 11"/>
              <a:gd name="T49" fmla="*/ 3 h 14"/>
              <a:gd name="T50" fmla="*/ 10 w 11"/>
              <a:gd name="T51" fmla="*/ 6 h 14"/>
              <a:gd name="T52" fmla="*/ 10 w 11"/>
              <a:gd name="T53" fmla="*/ 6 h 14"/>
              <a:gd name="T54" fmla="*/ 9 w 11"/>
              <a:gd name="T55" fmla="*/ 8 h 14"/>
              <a:gd name="T56" fmla="*/ 9 w 11"/>
              <a:gd name="T57" fmla="*/ 9 h 14"/>
              <a:gd name="T58" fmla="*/ 7 w 11"/>
              <a:gd name="T59" fmla="*/ 12 h 14"/>
              <a:gd name="T60" fmla="*/ 4 w 11"/>
              <a:gd name="T61" fmla="*/ 12 h 14"/>
              <a:gd name="T62" fmla="*/ 4 w 11"/>
              <a:gd name="T63" fmla="*/ 12 h 14"/>
              <a:gd name="T64" fmla="*/ 2 w 11"/>
              <a:gd name="T65" fmla="*/ 10 h 14"/>
              <a:gd name="T66" fmla="*/ 1 w 11"/>
              <a:gd name="T67" fmla="*/ 8 h 14"/>
              <a:gd name="T68" fmla="*/ 1 w 11"/>
              <a:gd name="T69" fmla="*/ 8 h 14"/>
              <a:gd name="T70" fmla="*/ 2 w 11"/>
              <a:gd name="T71" fmla="*/ 6 h 14"/>
              <a:gd name="T72" fmla="*/ 3 w 11"/>
              <a:gd name="T73" fmla="*/ 4 h 14"/>
              <a:gd name="T74" fmla="*/ 4 w 11"/>
              <a:gd name="T75" fmla="*/ 3 h 14"/>
              <a:gd name="T76" fmla="*/ 7 w 11"/>
              <a:gd name="T77" fmla="*/ 1 h 14"/>
              <a:gd name="T78" fmla="*/ 7 w 11"/>
              <a:gd name="T7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4">
                <a:moveTo>
                  <a:pt x="7" y="0"/>
                </a:moveTo>
                <a:lnTo>
                  <a:pt x="7" y="0"/>
                </a:lnTo>
                <a:lnTo>
                  <a:pt x="3" y="1"/>
                </a:lnTo>
                <a:lnTo>
                  <a:pt x="1" y="3"/>
                </a:lnTo>
                <a:lnTo>
                  <a:pt x="0" y="5"/>
                </a:lnTo>
                <a:lnTo>
                  <a:pt x="0" y="8"/>
                </a:lnTo>
                <a:lnTo>
                  <a:pt x="0" y="8"/>
                </a:lnTo>
                <a:lnTo>
                  <a:pt x="0" y="10"/>
                </a:lnTo>
                <a:lnTo>
                  <a:pt x="1" y="12"/>
                </a:lnTo>
                <a:lnTo>
                  <a:pt x="2" y="13"/>
                </a:lnTo>
                <a:lnTo>
                  <a:pt x="4" y="14"/>
                </a:lnTo>
                <a:lnTo>
                  <a:pt x="4" y="14"/>
                </a:lnTo>
                <a:lnTo>
                  <a:pt x="8" y="13"/>
                </a:lnTo>
                <a:lnTo>
                  <a:pt x="10" y="10"/>
                </a:lnTo>
                <a:lnTo>
                  <a:pt x="11" y="8"/>
                </a:lnTo>
                <a:lnTo>
                  <a:pt x="11" y="6"/>
                </a:lnTo>
                <a:lnTo>
                  <a:pt x="11" y="6"/>
                </a:lnTo>
                <a:lnTo>
                  <a:pt x="11" y="4"/>
                </a:lnTo>
                <a:lnTo>
                  <a:pt x="10" y="1"/>
                </a:lnTo>
                <a:lnTo>
                  <a:pt x="9" y="0"/>
                </a:lnTo>
                <a:lnTo>
                  <a:pt x="7" y="0"/>
                </a:lnTo>
                <a:lnTo>
                  <a:pt x="7" y="0"/>
                </a:lnTo>
                <a:close/>
                <a:moveTo>
                  <a:pt x="7" y="1"/>
                </a:moveTo>
                <a:lnTo>
                  <a:pt x="7" y="1"/>
                </a:lnTo>
                <a:lnTo>
                  <a:pt x="9" y="3"/>
                </a:lnTo>
                <a:lnTo>
                  <a:pt x="10" y="6"/>
                </a:lnTo>
                <a:lnTo>
                  <a:pt x="10" y="6"/>
                </a:lnTo>
                <a:lnTo>
                  <a:pt x="9" y="8"/>
                </a:lnTo>
                <a:lnTo>
                  <a:pt x="9" y="9"/>
                </a:lnTo>
                <a:lnTo>
                  <a:pt x="7" y="12"/>
                </a:lnTo>
                <a:lnTo>
                  <a:pt x="4" y="12"/>
                </a:lnTo>
                <a:lnTo>
                  <a:pt x="4" y="12"/>
                </a:lnTo>
                <a:lnTo>
                  <a:pt x="2" y="10"/>
                </a:lnTo>
                <a:lnTo>
                  <a:pt x="1" y="8"/>
                </a:lnTo>
                <a:lnTo>
                  <a:pt x="1" y="8"/>
                </a:lnTo>
                <a:lnTo>
                  <a:pt x="2" y="6"/>
                </a:lnTo>
                <a:lnTo>
                  <a:pt x="3" y="4"/>
                </a:lnTo>
                <a:lnTo>
                  <a:pt x="4" y="3"/>
                </a:lnTo>
                <a:lnTo>
                  <a:pt x="7" y="1"/>
                </a:lnTo>
                <a:lnTo>
                  <a:pt x="7"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00" name="Freeform 754"/>
          <p:cNvSpPr>
            <a:spLocks noEditPoints="1"/>
          </p:cNvSpPr>
          <p:nvPr/>
        </p:nvSpPr>
        <p:spPr bwMode="auto">
          <a:xfrm>
            <a:off x="7367586" y="5041903"/>
            <a:ext cx="14288" cy="20638"/>
          </a:xfrm>
          <a:custGeom>
            <a:avLst/>
            <a:gdLst>
              <a:gd name="T0" fmla="*/ 3 w 9"/>
              <a:gd name="T1" fmla="*/ 8 h 13"/>
              <a:gd name="T2" fmla="*/ 3 w 9"/>
              <a:gd name="T3" fmla="*/ 8 h 13"/>
              <a:gd name="T4" fmla="*/ 4 w 9"/>
              <a:gd name="T5" fmla="*/ 8 h 13"/>
              <a:gd name="T6" fmla="*/ 4 w 9"/>
              <a:gd name="T7" fmla="*/ 8 h 13"/>
              <a:gd name="T8" fmla="*/ 8 w 9"/>
              <a:gd name="T9" fmla="*/ 7 h 13"/>
              <a:gd name="T10" fmla="*/ 9 w 9"/>
              <a:gd name="T11" fmla="*/ 6 h 13"/>
              <a:gd name="T12" fmla="*/ 9 w 9"/>
              <a:gd name="T13" fmla="*/ 4 h 13"/>
              <a:gd name="T14" fmla="*/ 9 w 9"/>
              <a:gd name="T15" fmla="*/ 4 h 13"/>
              <a:gd name="T16" fmla="*/ 9 w 9"/>
              <a:gd name="T17" fmla="*/ 3 h 13"/>
              <a:gd name="T18" fmla="*/ 8 w 9"/>
              <a:gd name="T19" fmla="*/ 1 h 13"/>
              <a:gd name="T20" fmla="*/ 5 w 9"/>
              <a:gd name="T21" fmla="*/ 0 h 13"/>
              <a:gd name="T22" fmla="*/ 3 w 9"/>
              <a:gd name="T23" fmla="*/ 0 h 13"/>
              <a:gd name="T24" fmla="*/ 0 w 9"/>
              <a:gd name="T25" fmla="*/ 13 h 13"/>
              <a:gd name="T26" fmla="*/ 2 w 9"/>
              <a:gd name="T27" fmla="*/ 13 h 13"/>
              <a:gd name="T28" fmla="*/ 3 w 9"/>
              <a:gd name="T29" fmla="*/ 8 h 13"/>
              <a:gd name="T30" fmla="*/ 4 w 9"/>
              <a:gd name="T31" fmla="*/ 1 h 13"/>
              <a:gd name="T32" fmla="*/ 5 w 9"/>
              <a:gd name="T33" fmla="*/ 1 h 13"/>
              <a:gd name="T34" fmla="*/ 5 w 9"/>
              <a:gd name="T35" fmla="*/ 1 h 13"/>
              <a:gd name="T36" fmla="*/ 7 w 9"/>
              <a:gd name="T37" fmla="*/ 3 h 13"/>
              <a:gd name="T38" fmla="*/ 8 w 9"/>
              <a:gd name="T39" fmla="*/ 4 h 13"/>
              <a:gd name="T40" fmla="*/ 8 w 9"/>
              <a:gd name="T41" fmla="*/ 4 h 13"/>
              <a:gd name="T42" fmla="*/ 7 w 9"/>
              <a:gd name="T43" fmla="*/ 5 h 13"/>
              <a:gd name="T44" fmla="*/ 7 w 9"/>
              <a:gd name="T45" fmla="*/ 6 h 13"/>
              <a:gd name="T46" fmla="*/ 4 w 9"/>
              <a:gd name="T47" fmla="*/ 7 h 13"/>
              <a:gd name="T48" fmla="*/ 4 w 9"/>
              <a:gd name="T49" fmla="*/ 7 h 13"/>
              <a:gd name="T50" fmla="*/ 3 w 9"/>
              <a:gd name="T51" fmla="*/ 6 h 13"/>
              <a:gd name="T52" fmla="*/ 4 w 9"/>
              <a:gd name="T5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13">
                <a:moveTo>
                  <a:pt x="3" y="8"/>
                </a:moveTo>
                <a:lnTo>
                  <a:pt x="3" y="8"/>
                </a:lnTo>
                <a:lnTo>
                  <a:pt x="4" y="8"/>
                </a:lnTo>
                <a:lnTo>
                  <a:pt x="4" y="8"/>
                </a:lnTo>
                <a:lnTo>
                  <a:pt x="8" y="7"/>
                </a:lnTo>
                <a:lnTo>
                  <a:pt x="9" y="6"/>
                </a:lnTo>
                <a:lnTo>
                  <a:pt x="9" y="4"/>
                </a:lnTo>
                <a:lnTo>
                  <a:pt x="9" y="4"/>
                </a:lnTo>
                <a:lnTo>
                  <a:pt x="9" y="3"/>
                </a:lnTo>
                <a:lnTo>
                  <a:pt x="8" y="1"/>
                </a:lnTo>
                <a:lnTo>
                  <a:pt x="5" y="0"/>
                </a:lnTo>
                <a:lnTo>
                  <a:pt x="3" y="0"/>
                </a:lnTo>
                <a:lnTo>
                  <a:pt x="0" y="13"/>
                </a:lnTo>
                <a:lnTo>
                  <a:pt x="2" y="13"/>
                </a:lnTo>
                <a:lnTo>
                  <a:pt x="3" y="8"/>
                </a:lnTo>
                <a:close/>
                <a:moveTo>
                  <a:pt x="4" y="1"/>
                </a:moveTo>
                <a:lnTo>
                  <a:pt x="5" y="1"/>
                </a:lnTo>
                <a:lnTo>
                  <a:pt x="5" y="1"/>
                </a:lnTo>
                <a:lnTo>
                  <a:pt x="7" y="3"/>
                </a:lnTo>
                <a:lnTo>
                  <a:pt x="8" y="4"/>
                </a:lnTo>
                <a:lnTo>
                  <a:pt x="8" y="4"/>
                </a:lnTo>
                <a:lnTo>
                  <a:pt x="7" y="5"/>
                </a:lnTo>
                <a:lnTo>
                  <a:pt x="7" y="6"/>
                </a:lnTo>
                <a:lnTo>
                  <a:pt x="4" y="7"/>
                </a:lnTo>
                <a:lnTo>
                  <a:pt x="4" y="7"/>
                </a:lnTo>
                <a:lnTo>
                  <a:pt x="3" y="6"/>
                </a:lnTo>
                <a:lnTo>
                  <a:pt x="4"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01" name="Freeform 755"/>
          <p:cNvSpPr>
            <a:spLocks/>
          </p:cNvSpPr>
          <p:nvPr/>
        </p:nvSpPr>
        <p:spPr bwMode="auto">
          <a:xfrm>
            <a:off x="7385048" y="5041903"/>
            <a:ext cx="6350" cy="20638"/>
          </a:xfrm>
          <a:custGeom>
            <a:avLst/>
            <a:gdLst>
              <a:gd name="T0" fmla="*/ 2 w 4"/>
              <a:gd name="T1" fmla="*/ 0 h 13"/>
              <a:gd name="T2" fmla="*/ 0 w 4"/>
              <a:gd name="T3" fmla="*/ 13 h 13"/>
              <a:gd name="T4" fmla="*/ 1 w 4"/>
              <a:gd name="T5" fmla="*/ 13 h 13"/>
              <a:gd name="T6" fmla="*/ 4 w 4"/>
              <a:gd name="T7" fmla="*/ 0 h 13"/>
              <a:gd name="T8" fmla="*/ 2 w 4"/>
              <a:gd name="T9" fmla="*/ 0 h 13"/>
            </a:gdLst>
            <a:ahLst/>
            <a:cxnLst>
              <a:cxn ang="0">
                <a:pos x="T0" y="T1"/>
              </a:cxn>
              <a:cxn ang="0">
                <a:pos x="T2" y="T3"/>
              </a:cxn>
              <a:cxn ang="0">
                <a:pos x="T4" y="T5"/>
              </a:cxn>
              <a:cxn ang="0">
                <a:pos x="T6" y="T7"/>
              </a:cxn>
              <a:cxn ang="0">
                <a:pos x="T8" y="T9"/>
              </a:cxn>
            </a:cxnLst>
            <a:rect l="0" t="0" r="r" b="b"/>
            <a:pathLst>
              <a:path w="4" h="13">
                <a:moveTo>
                  <a:pt x="2" y="0"/>
                </a:moveTo>
                <a:lnTo>
                  <a:pt x="0" y="13"/>
                </a:lnTo>
                <a:lnTo>
                  <a:pt x="1" y="13"/>
                </a:lnTo>
                <a:lnTo>
                  <a:pt x="4" y="0"/>
                </a:lnTo>
                <a:lnTo>
                  <a:pt x="2"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02" name="Freeform 756"/>
          <p:cNvSpPr>
            <a:spLocks/>
          </p:cNvSpPr>
          <p:nvPr/>
        </p:nvSpPr>
        <p:spPr bwMode="auto">
          <a:xfrm>
            <a:off x="7392986" y="5041903"/>
            <a:ext cx="15875" cy="20638"/>
          </a:xfrm>
          <a:custGeom>
            <a:avLst/>
            <a:gdLst>
              <a:gd name="T0" fmla="*/ 10 w 10"/>
              <a:gd name="T1" fmla="*/ 1 h 13"/>
              <a:gd name="T2" fmla="*/ 10 w 10"/>
              <a:gd name="T3" fmla="*/ 1 h 13"/>
              <a:gd name="T4" fmla="*/ 7 w 10"/>
              <a:gd name="T5" fmla="*/ 0 h 13"/>
              <a:gd name="T6" fmla="*/ 7 w 10"/>
              <a:gd name="T7" fmla="*/ 0 h 13"/>
              <a:gd name="T8" fmla="*/ 5 w 10"/>
              <a:gd name="T9" fmla="*/ 1 h 13"/>
              <a:gd name="T10" fmla="*/ 2 w 10"/>
              <a:gd name="T11" fmla="*/ 3 h 13"/>
              <a:gd name="T12" fmla="*/ 0 w 10"/>
              <a:gd name="T13" fmla="*/ 5 h 13"/>
              <a:gd name="T14" fmla="*/ 0 w 10"/>
              <a:gd name="T15" fmla="*/ 8 h 13"/>
              <a:gd name="T16" fmla="*/ 0 w 10"/>
              <a:gd name="T17" fmla="*/ 8 h 13"/>
              <a:gd name="T18" fmla="*/ 0 w 10"/>
              <a:gd name="T19" fmla="*/ 10 h 13"/>
              <a:gd name="T20" fmla="*/ 1 w 10"/>
              <a:gd name="T21" fmla="*/ 12 h 13"/>
              <a:gd name="T22" fmla="*/ 4 w 10"/>
              <a:gd name="T23" fmla="*/ 13 h 13"/>
              <a:gd name="T24" fmla="*/ 6 w 10"/>
              <a:gd name="T25" fmla="*/ 13 h 13"/>
              <a:gd name="T26" fmla="*/ 6 w 10"/>
              <a:gd name="T27" fmla="*/ 13 h 13"/>
              <a:gd name="T28" fmla="*/ 8 w 10"/>
              <a:gd name="T29" fmla="*/ 13 h 13"/>
              <a:gd name="T30" fmla="*/ 8 w 10"/>
              <a:gd name="T31" fmla="*/ 12 h 13"/>
              <a:gd name="T32" fmla="*/ 8 w 10"/>
              <a:gd name="T33" fmla="*/ 12 h 13"/>
              <a:gd name="T34" fmla="*/ 6 w 10"/>
              <a:gd name="T35" fmla="*/ 12 h 13"/>
              <a:gd name="T36" fmla="*/ 6 w 10"/>
              <a:gd name="T37" fmla="*/ 12 h 13"/>
              <a:gd name="T38" fmla="*/ 2 w 10"/>
              <a:gd name="T39" fmla="*/ 10 h 13"/>
              <a:gd name="T40" fmla="*/ 2 w 10"/>
              <a:gd name="T41" fmla="*/ 9 h 13"/>
              <a:gd name="T42" fmla="*/ 1 w 10"/>
              <a:gd name="T43" fmla="*/ 7 h 13"/>
              <a:gd name="T44" fmla="*/ 1 w 10"/>
              <a:gd name="T45" fmla="*/ 7 h 13"/>
              <a:gd name="T46" fmla="*/ 2 w 10"/>
              <a:gd name="T47" fmla="*/ 5 h 13"/>
              <a:gd name="T48" fmla="*/ 4 w 10"/>
              <a:gd name="T49" fmla="*/ 4 h 13"/>
              <a:gd name="T50" fmla="*/ 5 w 10"/>
              <a:gd name="T51" fmla="*/ 3 h 13"/>
              <a:gd name="T52" fmla="*/ 7 w 10"/>
              <a:gd name="T53" fmla="*/ 1 h 13"/>
              <a:gd name="T54" fmla="*/ 7 w 10"/>
              <a:gd name="T55" fmla="*/ 1 h 13"/>
              <a:gd name="T56" fmla="*/ 10 w 10"/>
              <a:gd name="T57" fmla="*/ 3 h 13"/>
              <a:gd name="T58" fmla="*/ 10 w 10"/>
              <a:gd name="T5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13">
                <a:moveTo>
                  <a:pt x="10" y="1"/>
                </a:moveTo>
                <a:lnTo>
                  <a:pt x="10" y="1"/>
                </a:lnTo>
                <a:lnTo>
                  <a:pt x="7" y="0"/>
                </a:lnTo>
                <a:lnTo>
                  <a:pt x="7" y="0"/>
                </a:lnTo>
                <a:lnTo>
                  <a:pt x="5" y="1"/>
                </a:lnTo>
                <a:lnTo>
                  <a:pt x="2" y="3"/>
                </a:lnTo>
                <a:lnTo>
                  <a:pt x="0" y="5"/>
                </a:lnTo>
                <a:lnTo>
                  <a:pt x="0" y="8"/>
                </a:lnTo>
                <a:lnTo>
                  <a:pt x="0" y="8"/>
                </a:lnTo>
                <a:lnTo>
                  <a:pt x="0" y="10"/>
                </a:lnTo>
                <a:lnTo>
                  <a:pt x="1" y="12"/>
                </a:lnTo>
                <a:lnTo>
                  <a:pt x="4" y="13"/>
                </a:lnTo>
                <a:lnTo>
                  <a:pt x="6" y="13"/>
                </a:lnTo>
                <a:lnTo>
                  <a:pt x="6" y="13"/>
                </a:lnTo>
                <a:lnTo>
                  <a:pt x="8" y="13"/>
                </a:lnTo>
                <a:lnTo>
                  <a:pt x="8" y="12"/>
                </a:lnTo>
                <a:lnTo>
                  <a:pt x="8" y="12"/>
                </a:lnTo>
                <a:lnTo>
                  <a:pt x="6" y="12"/>
                </a:lnTo>
                <a:lnTo>
                  <a:pt x="6" y="12"/>
                </a:lnTo>
                <a:lnTo>
                  <a:pt x="2" y="10"/>
                </a:lnTo>
                <a:lnTo>
                  <a:pt x="2" y="9"/>
                </a:lnTo>
                <a:lnTo>
                  <a:pt x="1" y="7"/>
                </a:lnTo>
                <a:lnTo>
                  <a:pt x="1" y="7"/>
                </a:lnTo>
                <a:lnTo>
                  <a:pt x="2" y="5"/>
                </a:lnTo>
                <a:lnTo>
                  <a:pt x="4" y="4"/>
                </a:lnTo>
                <a:lnTo>
                  <a:pt x="5" y="3"/>
                </a:lnTo>
                <a:lnTo>
                  <a:pt x="7" y="1"/>
                </a:lnTo>
                <a:lnTo>
                  <a:pt x="7" y="1"/>
                </a:lnTo>
                <a:lnTo>
                  <a:pt x="10" y="3"/>
                </a:lnTo>
                <a:lnTo>
                  <a:pt x="10"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03" name="Freeform 757"/>
          <p:cNvSpPr>
            <a:spLocks noEditPoints="1"/>
          </p:cNvSpPr>
          <p:nvPr/>
        </p:nvSpPr>
        <p:spPr bwMode="auto">
          <a:xfrm>
            <a:off x="7416798" y="5041903"/>
            <a:ext cx="19050" cy="22225"/>
          </a:xfrm>
          <a:custGeom>
            <a:avLst/>
            <a:gdLst>
              <a:gd name="T0" fmla="*/ 7 w 12"/>
              <a:gd name="T1" fmla="*/ 0 h 14"/>
              <a:gd name="T2" fmla="*/ 7 w 12"/>
              <a:gd name="T3" fmla="*/ 0 h 14"/>
              <a:gd name="T4" fmla="*/ 4 w 12"/>
              <a:gd name="T5" fmla="*/ 1 h 14"/>
              <a:gd name="T6" fmla="*/ 2 w 12"/>
              <a:gd name="T7" fmla="*/ 3 h 14"/>
              <a:gd name="T8" fmla="*/ 1 w 12"/>
              <a:gd name="T9" fmla="*/ 5 h 14"/>
              <a:gd name="T10" fmla="*/ 0 w 12"/>
              <a:gd name="T11" fmla="*/ 8 h 14"/>
              <a:gd name="T12" fmla="*/ 0 w 12"/>
              <a:gd name="T13" fmla="*/ 8 h 14"/>
              <a:gd name="T14" fmla="*/ 1 w 12"/>
              <a:gd name="T15" fmla="*/ 10 h 14"/>
              <a:gd name="T16" fmla="*/ 2 w 12"/>
              <a:gd name="T17" fmla="*/ 12 h 14"/>
              <a:gd name="T18" fmla="*/ 3 w 12"/>
              <a:gd name="T19" fmla="*/ 13 h 14"/>
              <a:gd name="T20" fmla="*/ 6 w 12"/>
              <a:gd name="T21" fmla="*/ 14 h 14"/>
              <a:gd name="T22" fmla="*/ 6 w 12"/>
              <a:gd name="T23" fmla="*/ 14 h 14"/>
              <a:gd name="T24" fmla="*/ 8 w 12"/>
              <a:gd name="T25" fmla="*/ 13 h 14"/>
              <a:gd name="T26" fmla="*/ 10 w 12"/>
              <a:gd name="T27" fmla="*/ 10 h 14"/>
              <a:gd name="T28" fmla="*/ 12 w 12"/>
              <a:gd name="T29" fmla="*/ 8 h 14"/>
              <a:gd name="T30" fmla="*/ 12 w 12"/>
              <a:gd name="T31" fmla="*/ 6 h 14"/>
              <a:gd name="T32" fmla="*/ 12 w 12"/>
              <a:gd name="T33" fmla="*/ 6 h 14"/>
              <a:gd name="T34" fmla="*/ 12 w 12"/>
              <a:gd name="T35" fmla="*/ 4 h 14"/>
              <a:gd name="T36" fmla="*/ 11 w 12"/>
              <a:gd name="T37" fmla="*/ 1 h 14"/>
              <a:gd name="T38" fmla="*/ 9 w 12"/>
              <a:gd name="T39" fmla="*/ 0 h 14"/>
              <a:gd name="T40" fmla="*/ 7 w 12"/>
              <a:gd name="T41" fmla="*/ 0 h 14"/>
              <a:gd name="T42" fmla="*/ 7 w 12"/>
              <a:gd name="T43" fmla="*/ 0 h 14"/>
              <a:gd name="T44" fmla="*/ 7 w 12"/>
              <a:gd name="T45" fmla="*/ 1 h 14"/>
              <a:gd name="T46" fmla="*/ 7 w 12"/>
              <a:gd name="T47" fmla="*/ 1 h 14"/>
              <a:gd name="T48" fmla="*/ 10 w 12"/>
              <a:gd name="T49" fmla="*/ 3 h 14"/>
              <a:gd name="T50" fmla="*/ 10 w 12"/>
              <a:gd name="T51" fmla="*/ 6 h 14"/>
              <a:gd name="T52" fmla="*/ 10 w 12"/>
              <a:gd name="T53" fmla="*/ 6 h 14"/>
              <a:gd name="T54" fmla="*/ 10 w 12"/>
              <a:gd name="T55" fmla="*/ 8 h 14"/>
              <a:gd name="T56" fmla="*/ 9 w 12"/>
              <a:gd name="T57" fmla="*/ 9 h 14"/>
              <a:gd name="T58" fmla="*/ 8 w 12"/>
              <a:gd name="T59" fmla="*/ 12 h 14"/>
              <a:gd name="T60" fmla="*/ 6 w 12"/>
              <a:gd name="T61" fmla="*/ 12 h 14"/>
              <a:gd name="T62" fmla="*/ 6 w 12"/>
              <a:gd name="T63" fmla="*/ 12 h 14"/>
              <a:gd name="T64" fmla="*/ 3 w 12"/>
              <a:gd name="T65" fmla="*/ 10 h 14"/>
              <a:gd name="T66" fmla="*/ 2 w 12"/>
              <a:gd name="T67" fmla="*/ 8 h 14"/>
              <a:gd name="T68" fmla="*/ 2 w 12"/>
              <a:gd name="T69" fmla="*/ 8 h 14"/>
              <a:gd name="T70" fmla="*/ 2 w 12"/>
              <a:gd name="T71" fmla="*/ 6 h 14"/>
              <a:gd name="T72" fmla="*/ 3 w 12"/>
              <a:gd name="T73" fmla="*/ 4 h 14"/>
              <a:gd name="T74" fmla="*/ 6 w 12"/>
              <a:gd name="T75" fmla="*/ 3 h 14"/>
              <a:gd name="T76" fmla="*/ 7 w 12"/>
              <a:gd name="T77" fmla="*/ 1 h 14"/>
              <a:gd name="T78" fmla="*/ 7 w 12"/>
              <a:gd name="T7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4">
                <a:moveTo>
                  <a:pt x="7" y="0"/>
                </a:moveTo>
                <a:lnTo>
                  <a:pt x="7" y="0"/>
                </a:lnTo>
                <a:lnTo>
                  <a:pt x="4" y="1"/>
                </a:lnTo>
                <a:lnTo>
                  <a:pt x="2" y="3"/>
                </a:lnTo>
                <a:lnTo>
                  <a:pt x="1" y="5"/>
                </a:lnTo>
                <a:lnTo>
                  <a:pt x="0" y="8"/>
                </a:lnTo>
                <a:lnTo>
                  <a:pt x="0" y="8"/>
                </a:lnTo>
                <a:lnTo>
                  <a:pt x="1" y="10"/>
                </a:lnTo>
                <a:lnTo>
                  <a:pt x="2" y="12"/>
                </a:lnTo>
                <a:lnTo>
                  <a:pt x="3" y="13"/>
                </a:lnTo>
                <a:lnTo>
                  <a:pt x="6" y="14"/>
                </a:lnTo>
                <a:lnTo>
                  <a:pt x="6" y="14"/>
                </a:lnTo>
                <a:lnTo>
                  <a:pt x="8" y="13"/>
                </a:lnTo>
                <a:lnTo>
                  <a:pt x="10" y="10"/>
                </a:lnTo>
                <a:lnTo>
                  <a:pt x="12" y="8"/>
                </a:lnTo>
                <a:lnTo>
                  <a:pt x="12" y="6"/>
                </a:lnTo>
                <a:lnTo>
                  <a:pt x="12" y="6"/>
                </a:lnTo>
                <a:lnTo>
                  <a:pt x="12" y="4"/>
                </a:lnTo>
                <a:lnTo>
                  <a:pt x="11" y="1"/>
                </a:lnTo>
                <a:lnTo>
                  <a:pt x="9" y="0"/>
                </a:lnTo>
                <a:lnTo>
                  <a:pt x="7" y="0"/>
                </a:lnTo>
                <a:lnTo>
                  <a:pt x="7" y="0"/>
                </a:lnTo>
                <a:close/>
                <a:moveTo>
                  <a:pt x="7" y="1"/>
                </a:moveTo>
                <a:lnTo>
                  <a:pt x="7" y="1"/>
                </a:lnTo>
                <a:lnTo>
                  <a:pt x="10" y="3"/>
                </a:lnTo>
                <a:lnTo>
                  <a:pt x="10" y="6"/>
                </a:lnTo>
                <a:lnTo>
                  <a:pt x="10" y="6"/>
                </a:lnTo>
                <a:lnTo>
                  <a:pt x="10" y="8"/>
                </a:lnTo>
                <a:lnTo>
                  <a:pt x="9" y="9"/>
                </a:lnTo>
                <a:lnTo>
                  <a:pt x="8" y="12"/>
                </a:lnTo>
                <a:lnTo>
                  <a:pt x="6" y="12"/>
                </a:lnTo>
                <a:lnTo>
                  <a:pt x="6" y="12"/>
                </a:lnTo>
                <a:lnTo>
                  <a:pt x="3" y="10"/>
                </a:lnTo>
                <a:lnTo>
                  <a:pt x="2" y="8"/>
                </a:lnTo>
                <a:lnTo>
                  <a:pt x="2" y="8"/>
                </a:lnTo>
                <a:lnTo>
                  <a:pt x="2" y="6"/>
                </a:lnTo>
                <a:lnTo>
                  <a:pt x="3" y="4"/>
                </a:lnTo>
                <a:lnTo>
                  <a:pt x="6" y="3"/>
                </a:lnTo>
                <a:lnTo>
                  <a:pt x="7" y="1"/>
                </a:lnTo>
                <a:lnTo>
                  <a:pt x="7"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04" name="Freeform 758"/>
          <p:cNvSpPr>
            <a:spLocks/>
          </p:cNvSpPr>
          <p:nvPr/>
        </p:nvSpPr>
        <p:spPr bwMode="auto">
          <a:xfrm>
            <a:off x="7439023" y="5041903"/>
            <a:ext cx="15875" cy="20638"/>
          </a:xfrm>
          <a:custGeom>
            <a:avLst/>
            <a:gdLst>
              <a:gd name="T0" fmla="*/ 3 w 10"/>
              <a:gd name="T1" fmla="*/ 0 h 13"/>
              <a:gd name="T2" fmla="*/ 0 w 10"/>
              <a:gd name="T3" fmla="*/ 13 h 13"/>
              <a:gd name="T4" fmla="*/ 2 w 10"/>
              <a:gd name="T5" fmla="*/ 13 h 13"/>
              <a:gd name="T6" fmla="*/ 3 w 10"/>
              <a:gd name="T7" fmla="*/ 7 h 13"/>
              <a:gd name="T8" fmla="*/ 7 w 10"/>
              <a:gd name="T9" fmla="*/ 7 h 13"/>
              <a:gd name="T10" fmla="*/ 7 w 10"/>
              <a:gd name="T11" fmla="*/ 6 h 13"/>
              <a:gd name="T12" fmla="*/ 3 w 10"/>
              <a:gd name="T13" fmla="*/ 6 h 13"/>
              <a:gd name="T14" fmla="*/ 4 w 10"/>
              <a:gd name="T15" fmla="*/ 1 h 13"/>
              <a:gd name="T16" fmla="*/ 9 w 10"/>
              <a:gd name="T17" fmla="*/ 1 h 13"/>
              <a:gd name="T18" fmla="*/ 10 w 10"/>
              <a:gd name="T19" fmla="*/ 0 h 13"/>
              <a:gd name="T20" fmla="*/ 3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3" y="0"/>
                </a:moveTo>
                <a:lnTo>
                  <a:pt x="0" y="13"/>
                </a:lnTo>
                <a:lnTo>
                  <a:pt x="2" y="13"/>
                </a:lnTo>
                <a:lnTo>
                  <a:pt x="3" y="7"/>
                </a:lnTo>
                <a:lnTo>
                  <a:pt x="7" y="7"/>
                </a:lnTo>
                <a:lnTo>
                  <a:pt x="7" y="6"/>
                </a:lnTo>
                <a:lnTo>
                  <a:pt x="3" y="6"/>
                </a:lnTo>
                <a:lnTo>
                  <a:pt x="4" y="1"/>
                </a:lnTo>
                <a:lnTo>
                  <a:pt x="9" y="1"/>
                </a:lnTo>
                <a:lnTo>
                  <a:pt x="10" y="0"/>
                </a:lnTo>
                <a:lnTo>
                  <a:pt x="3"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05" name="Freeform 759"/>
          <p:cNvSpPr>
            <a:spLocks/>
          </p:cNvSpPr>
          <p:nvPr/>
        </p:nvSpPr>
        <p:spPr bwMode="auto">
          <a:xfrm>
            <a:off x="7461248" y="5041903"/>
            <a:ext cx="15875" cy="20638"/>
          </a:xfrm>
          <a:custGeom>
            <a:avLst/>
            <a:gdLst>
              <a:gd name="T0" fmla="*/ 10 w 10"/>
              <a:gd name="T1" fmla="*/ 1 h 13"/>
              <a:gd name="T2" fmla="*/ 10 w 10"/>
              <a:gd name="T3" fmla="*/ 1 h 13"/>
              <a:gd name="T4" fmla="*/ 7 w 10"/>
              <a:gd name="T5" fmla="*/ 0 h 13"/>
              <a:gd name="T6" fmla="*/ 7 w 10"/>
              <a:gd name="T7" fmla="*/ 0 h 13"/>
              <a:gd name="T8" fmla="*/ 5 w 10"/>
              <a:gd name="T9" fmla="*/ 1 h 13"/>
              <a:gd name="T10" fmla="*/ 1 w 10"/>
              <a:gd name="T11" fmla="*/ 3 h 13"/>
              <a:gd name="T12" fmla="*/ 0 w 10"/>
              <a:gd name="T13" fmla="*/ 5 h 13"/>
              <a:gd name="T14" fmla="*/ 0 w 10"/>
              <a:gd name="T15" fmla="*/ 8 h 13"/>
              <a:gd name="T16" fmla="*/ 0 w 10"/>
              <a:gd name="T17" fmla="*/ 8 h 13"/>
              <a:gd name="T18" fmla="*/ 0 w 10"/>
              <a:gd name="T19" fmla="*/ 10 h 13"/>
              <a:gd name="T20" fmla="*/ 1 w 10"/>
              <a:gd name="T21" fmla="*/ 12 h 13"/>
              <a:gd name="T22" fmla="*/ 4 w 10"/>
              <a:gd name="T23" fmla="*/ 13 h 13"/>
              <a:gd name="T24" fmla="*/ 6 w 10"/>
              <a:gd name="T25" fmla="*/ 13 h 13"/>
              <a:gd name="T26" fmla="*/ 6 w 10"/>
              <a:gd name="T27" fmla="*/ 13 h 13"/>
              <a:gd name="T28" fmla="*/ 8 w 10"/>
              <a:gd name="T29" fmla="*/ 13 h 13"/>
              <a:gd name="T30" fmla="*/ 8 w 10"/>
              <a:gd name="T31" fmla="*/ 12 h 13"/>
              <a:gd name="T32" fmla="*/ 8 w 10"/>
              <a:gd name="T33" fmla="*/ 12 h 13"/>
              <a:gd name="T34" fmla="*/ 6 w 10"/>
              <a:gd name="T35" fmla="*/ 12 h 13"/>
              <a:gd name="T36" fmla="*/ 6 w 10"/>
              <a:gd name="T37" fmla="*/ 12 h 13"/>
              <a:gd name="T38" fmla="*/ 2 w 10"/>
              <a:gd name="T39" fmla="*/ 10 h 13"/>
              <a:gd name="T40" fmla="*/ 1 w 10"/>
              <a:gd name="T41" fmla="*/ 9 h 13"/>
              <a:gd name="T42" fmla="*/ 1 w 10"/>
              <a:gd name="T43" fmla="*/ 7 h 13"/>
              <a:gd name="T44" fmla="*/ 1 w 10"/>
              <a:gd name="T45" fmla="*/ 7 h 13"/>
              <a:gd name="T46" fmla="*/ 2 w 10"/>
              <a:gd name="T47" fmla="*/ 5 h 13"/>
              <a:gd name="T48" fmla="*/ 4 w 10"/>
              <a:gd name="T49" fmla="*/ 4 h 13"/>
              <a:gd name="T50" fmla="*/ 5 w 10"/>
              <a:gd name="T51" fmla="*/ 3 h 13"/>
              <a:gd name="T52" fmla="*/ 7 w 10"/>
              <a:gd name="T53" fmla="*/ 1 h 13"/>
              <a:gd name="T54" fmla="*/ 7 w 10"/>
              <a:gd name="T55" fmla="*/ 1 h 13"/>
              <a:gd name="T56" fmla="*/ 10 w 10"/>
              <a:gd name="T57" fmla="*/ 3 h 13"/>
              <a:gd name="T58" fmla="*/ 10 w 10"/>
              <a:gd name="T5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13">
                <a:moveTo>
                  <a:pt x="10" y="1"/>
                </a:moveTo>
                <a:lnTo>
                  <a:pt x="10" y="1"/>
                </a:lnTo>
                <a:lnTo>
                  <a:pt x="7" y="0"/>
                </a:lnTo>
                <a:lnTo>
                  <a:pt x="7" y="0"/>
                </a:lnTo>
                <a:lnTo>
                  <a:pt x="5" y="1"/>
                </a:lnTo>
                <a:lnTo>
                  <a:pt x="1" y="3"/>
                </a:lnTo>
                <a:lnTo>
                  <a:pt x="0" y="5"/>
                </a:lnTo>
                <a:lnTo>
                  <a:pt x="0" y="8"/>
                </a:lnTo>
                <a:lnTo>
                  <a:pt x="0" y="8"/>
                </a:lnTo>
                <a:lnTo>
                  <a:pt x="0" y="10"/>
                </a:lnTo>
                <a:lnTo>
                  <a:pt x="1" y="12"/>
                </a:lnTo>
                <a:lnTo>
                  <a:pt x="4" y="13"/>
                </a:lnTo>
                <a:lnTo>
                  <a:pt x="6" y="13"/>
                </a:lnTo>
                <a:lnTo>
                  <a:pt x="6" y="13"/>
                </a:lnTo>
                <a:lnTo>
                  <a:pt x="8" y="13"/>
                </a:lnTo>
                <a:lnTo>
                  <a:pt x="8" y="12"/>
                </a:lnTo>
                <a:lnTo>
                  <a:pt x="8" y="12"/>
                </a:lnTo>
                <a:lnTo>
                  <a:pt x="6" y="12"/>
                </a:lnTo>
                <a:lnTo>
                  <a:pt x="6" y="12"/>
                </a:lnTo>
                <a:lnTo>
                  <a:pt x="2" y="10"/>
                </a:lnTo>
                <a:lnTo>
                  <a:pt x="1" y="9"/>
                </a:lnTo>
                <a:lnTo>
                  <a:pt x="1" y="7"/>
                </a:lnTo>
                <a:lnTo>
                  <a:pt x="1" y="7"/>
                </a:lnTo>
                <a:lnTo>
                  <a:pt x="2" y="5"/>
                </a:lnTo>
                <a:lnTo>
                  <a:pt x="4" y="4"/>
                </a:lnTo>
                <a:lnTo>
                  <a:pt x="5" y="3"/>
                </a:lnTo>
                <a:lnTo>
                  <a:pt x="7" y="1"/>
                </a:lnTo>
                <a:lnTo>
                  <a:pt x="7" y="1"/>
                </a:lnTo>
                <a:lnTo>
                  <a:pt x="10" y="3"/>
                </a:lnTo>
                <a:lnTo>
                  <a:pt x="10"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06" name="Freeform 760"/>
          <p:cNvSpPr>
            <a:spLocks noEditPoints="1"/>
          </p:cNvSpPr>
          <p:nvPr/>
        </p:nvSpPr>
        <p:spPr bwMode="auto">
          <a:xfrm>
            <a:off x="7473948" y="5041903"/>
            <a:ext cx="22225" cy="20638"/>
          </a:xfrm>
          <a:custGeom>
            <a:avLst/>
            <a:gdLst>
              <a:gd name="T0" fmla="*/ 10 w 14"/>
              <a:gd name="T1" fmla="*/ 0 h 13"/>
              <a:gd name="T2" fmla="*/ 9 w 14"/>
              <a:gd name="T3" fmla="*/ 0 h 13"/>
              <a:gd name="T4" fmla="*/ 0 w 14"/>
              <a:gd name="T5" fmla="*/ 13 h 13"/>
              <a:gd name="T6" fmla="*/ 2 w 14"/>
              <a:gd name="T7" fmla="*/ 13 h 13"/>
              <a:gd name="T8" fmla="*/ 5 w 14"/>
              <a:gd name="T9" fmla="*/ 10 h 13"/>
              <a:gd name="T10" fmla="*/ 11 w 14"/>
              <a:gd name="T11" fmla="*/ 10 h 13"/>
              <a:gd name="T12" fmla="*/ 11 w 14"/>
              <a:gd name="T13" fmla="*/ 13 h 13"/>
              <a:gd name="T14" fmla="*/ 14 w 14"/>
              <a:gd name="T15" fmla="*/ 13 h 13"/>
              <a:gd name="T16" fmla="*/ 10 w 14"/>
              <a:gd name="T17" fmla="*/ 0 h 13"/>
              <a:gd name="T18" fmla="*/ 6 w 14"/>
              <a:gd name="T19" fmla="*/ 8 h 13"/>
              <a:gd name="T20" fmla="*/ 6 w 14"/>
              <a:gd name="T21" fmla="*/ 8 h 13"/>
              <a:gd name="T22" fmla="*/ 9 w 14"/>
              <a:gd name="T23" fmla="*/ 3 h 13"/>
              <a:gd name="T24" fmla="*/ 9 w 14"/>
              <a:gd name="T25" fmla="*/ 3 h 13"/>
              <a:gd name="T26" fmla="*/ 9 w 14"/>
              <a:gd name="T27" fmla="*/ 3 h 13"/>
              <a:gd name="T28" fmla="*/ 10 w 14"/>
              <a:gd name="T29" fmla="*/ 8 h 13"/>
              <a:gd name="T30" fmla="*/ 6 w 14"/>
              <a:gd name="T3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3">
                <a:moveTo>
                  <a:pt x="10" y="0"/>
                </a:moveTo>
                <a:lnTo>
                  <a:pt x="9" y="0"/>
                </a:lnTo>
                <a:lnTo>
                  <a:pt x="0" y="13"/>
                </a:lnTo>
                <a:lnTo>
                  <a:pt x="2" y="13"/>
                </a:lnTo>
                <a:lnTo>
                  <a:pt x="5" y="10"/>
                </a:lnTo>
                <a:lnTo>
                  <a:pt x="11" y="10"/>
                </a:lnTo>
                <a:lnTo>
                  <a:pt x="11" y="13"/>
                </a:lnTo>
                <a:lnTo>
                  <a:pt x="14" y="13"/>
                </a:lnTo>
                <a:lnTo>
                  <a:pt x="10" y="0"/>
                </a:lnTo>
                <a:close/>
                <a:moveTo>
                  <a:pt x="6" y="8"/>
                </a:moveTo>
                <a:lnTo>
                  <a:pt x="6" y="8"/>
                </a:lnTo>
                <a:lnTo>
                  <a:pt x="9" y="3"/>
                </a:lnTo>
                <a:lnTo>
                  <a:pt x="9" y="3"/>
                </a:lnTo>
                <a:lnTo>
                  <a:pt x="9" y="3"/>
                </a:lnTo>
                <a:lnTo>
                  <a:pt x="10" y="8"/>
                </a:lnTo>
                <a:lnTo>
                  <a:pt x="6" y="8"/>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07" name="Freeform 761"/>
          <p:cNvSpPr>
            <a:spLocks noEditPoints="1"/>
          </p:cNvSpPr>
          <p:nvPr/>
        </p:nvSpPr>
        <p:spPr bwMode="auto">
          <a:xfrm>
            <a:off x="7497761" y="5041903"/>
            <a:ext cx="15875" cy="20638"/>
          </a:xfrm>
          <a:custGeom>
            <a:avLst/>
            <a:gdLst>
              <a:gd name="T0" fmla="*/ 3 w 10"/>
              <a:gd name="T1" fmla="*/ 8 h 13"/>
              <a:gd name="T2" fmla="*/ 3 w 10"/>
              <a:gd name="T3" fmla="*/ 8 h 13"/>
              <a:gd name="T4" fmla="*/ 4 w 10"/>
              <a:gd name="T5" fmla="*/ 8 h 13"/>
              <a:gd name="T6" fmla="*/ 4 w 10"/>
              <a:gd name="T7" fmla="*/ 8 h 13"/>
              <a:gd name="T8" fmla="*/ 8 w 10"/>
              <a:gd name="T9" fmla="*/ 7 h 13"/>
              <a:gd name="T10" fmla="*/ 9 w 10"/>
              <a:gd name="T11" fmla="*/ 6 h 13"/>
              <a:gd name="T12" fmla="*/ 10 w 10"/>
              <a:gd name="T13" fmla="*/ 4 h 13"/>
              <a:gd name="T14" fmla="*/ 10 w 10"/>
              <a:gd name="T15" fmla="*/ 4 h 13"/>
              <a:gd name="T16" fmla="*/ 9 w 10"/>
              <a:gd name="T17" fmla="*/ 3 h 13"/>
              <a:gd name="T18" fmla="*/ 8 w 10"/>
              <a:gd name="T19" fmla="*/ 1 h 13"/>
              <a:gd name="T20" fmla="*/ 4 w 10"/>
              <a:gd name="T21" fmla="*/ 0 h 13"/>
              <a:gd name="T22" fmla="*/ 2 w 10"/>
              <a:gd name="T23" fmla="*/ 0 h 13"/>
              <a:gd name="T24" fmla="*/ 0 w 10"/>
              <a:gd name="T25" fmla="*/ 13 h 13"/>
              <a:gd name="T26" fmla="*/ 2 w 10"/>
              <a:gd name="T27" fmla="*/ 13 h 13"/>
              <a:gd name="T28" fmla="*/ 3 w 10"/>
              <a:gd name="T29" fmla="*/ 8 h 13"/>
              <a:gd name="T30" fmla="*/ 4 w 10"/>
              <a:gd name="T31" fmla="*/ 1 h 13"/>
              <a:gd name="T32" fmla="*/ 4 w 10"/>
              <a:gd name="T33" fmla="*/ 1 h 13"/>
              <a:gd name="T34" fmla="*/ 4 w 10"/>
              <a:gd name="T35" fmla="*/ 1 h 13"/>
              <a:gd name="T36" fmla="*/ 7 w 10"/>
              <a:gd name="T37" fmla="*/ 3 h 13"/>
              <a:gd name="T38" fmla="*/ 8 w 10"/>
              <a:gd name="T39" fmla="*/ 4 h 13"/>
              <a:gd name="T40" fmla="*/ 8 w 10"/>
              <a:gd name="T41" fmla="*/ 4 h 13"/>
              <a:gd name="T42" fmla="*/ 8 w 10"/>
              <a:gd name="T43" fmla="*/ 5 h 13"/>
              <a:gd name="T44" fmla="*/ 7 w 10"/>
              <a:gd name="T45" fmla="*/ 6 h 13"/>
              <a:gd name="T46" fmla="*/ 4 w 10"/>
              <a:gd name="T47" fmla="*/ 7 h 13"/>
              <a:gd name="T48" fmla="*/ 4 w 10"/>
              <a:gd name="T49" fmla="*/ 7 h 13"/>
              <a:gd name="T50" fmla="*/ 3 w 10"/>
              <a:gd name="T51" fmla="*/ 6 h 13"/>
              <a:gd name="T52" fmla="*/ 4 w 10"/>
              <a:gd name="T5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 h="13">
                <a:moveTo>
                  <a:pt x="3" y="8"/>
                </a:moveTo>
                <a:lnTo>
                  <a:pt x="3" y="8"/>
                </a:lnTo>
                <a:lnTo>
                  <a:pt x="4" y="8"/>
                </a:lnTo>
                <a:lnTo>
                  <a:pt x="4" y="8"/>
                </a:lnTo>
                <a:lnTo>
                  <a:pt x="8" y="7"/>
                </a:lnTo>
                <a:lnTo>
                  <a:pt x="9" y="6"/>
                </a:lnTo>
                <a:lnTo>
                  <a:pt x="10" y="4"/>
                </a:lnTo>
                <a:lnTo>
                  <a:pt x="10" y="4"/>
                </a:lnTo>
                <a:lnTo>
                  <a:pt x="9" y="3"/>
                </a:lnTo>
                <a:lnTo>
                  <a:pt x="8" y="1"/>
                </a:lnTo>
                <a:lnTo>
                  <a:pt x="4" y="0"/>
                </a:lnTo>
                <a:lnTo>
                  <a:pt x="2" y="0"/>
                </a:lnTo>
                <a:lnTo>
                  <a:pt x="0" y="13"/>
                </a:lnTo>
                <a:lnTo>
                  <a:pt x="2" y="13"/>
                </a:lnTo>
                <a:lnTo>
                  <a:pt x="3" y="8"/>
                </a:lnTo>
                <a:close/>
                <a:moveTo>
                  <a:pt x="4" y="1"/>
                </a:moveTo>
                <a:lnTo>
                  <a:pt x="4" y="1"/>
                </a:lnTo>
                <a:lnTo>
                  <a:pt x="4" y="1"/>
                </a:lnTo>
                <a:lnTo>
                  <a:pt x="7" y="3"/>
                </a:lnTo>
                <a:lnTo>
                  <a:pt x="8" y="4"/>
                </a:lnTo>
                <a:lnTo>
                  <a:pt x="8" y="4"/>
                </a:lnTo>
                <a:lnTo>
                  <a:pt x="8" y="5"/>
                </a:lnTo>
                <a:lnTo>
                  <a:pt x="7" y="6"/>
                </a:lnTo>
                <a:lnTo>
                  <a:pt x="4" y="7"/>
                </a:lnTo>
                <a:lnTo>
                  <a:pt x="4" y="7"/>
                </a:lnTo>
                <a:lnTo>
                  <a:pt x="3" y="6"/>
                </a:lnTo>
                <a:lnTo>
                  <a:pt x="4"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08" name="Freeform 762"/>
          <p:cNvSpPr>
            <a:spLocks noEditPoints="1"/>
          </p:cNvSpPr>
          <p:nvPr/>
        </p:nvSpPr>
        <p:spPr bwMode="auto">
          <a:xfrm>
            <a:off x="7513636" y="5041903"/>
            <a:ext cx="15875" cy="20638"/>
          </a:xfrm>
          <a:custGeom>
            <a:avLst/>
            <a:gdLst>
              <a:gd name="T0" fmla="*/ 2 w 10"/>
              <a:gd name="T1" fmla="*/ 0 h 13"/>
              <a:gd name="T2" fmla="*/ 0 w 10"/>
              <a:gd name="T3" fmla="*/ 13 h 13"/>
              <a:gd name="T4" fmla="*/ 2 w 10"/>
              <a:gd name="T5" fmla="*/ 13 h 13"/>
              <a:gd name="T6" fmla="*/ 3 w 10"/>
              <a:gd name="T7" fmla="*/ 7 h 13"/>
              <a:gd name="T8" fmla="*/ 3 w 10"/>
              <a:gd name="T9" fmla="*/ 7 h 13"/>
              <a:gd name="T10" fmla="*/ 3 w 10"/>
              <a:gd name="T11" fmla="*/ 7 h 13"/>
              <a:gd name="T12" fmla="*/ 6 w 10"/>
              <a:gd name="T13" fmla="*/ 8 h 13"/>
              <a:gd name="T14" fmla="*/ 7 w 10"/>
              <a:gd name="T15" fmla="*/ 9 h 13"/>
              <a:gd name="T16" fmla="*/ 8 w 10"/>
              <a:gd name="T17" fmla="*/ 13 h 13"/>
              <a:gd name="T18" fmla="*/ 9 w 10"/>
              <a:gd name="T19" fmla="*/ 13 h 13"/>
              <a:gd name="T20" fmla="*/ 8 w 10"/>
              <a:gd name="T21" fmla="*/ 9 h 13"/>
              <a:gd name="T22" fmla="*/ 8 w 10"/>
              <a:gd name="T23" fmla="*/ 9 h 13"/>
              <a:gd name="T24" fmla="*/ 8 w 10"/>
              <a:gd name="T25" fmla="*/ 7 h 13"/>
              <a:gd name="T26" fmla="*/ 7 w 10"/>
              <a:gd name="T27" fmla="*/ 7 h 13"/>
              <a:gd name="T28" fmla="*/ 7 w 10"/>
              <a:gd name="T29" fmla="*/ 7 h 13"/>
              <a:gd name="T30" fmla="*/ 7 w 10"/>
              <a:gd name="T31" fmla="*/ 7 h 13"/>
              <a:gd name="T32" fmla="*/ 9 w 10"/>
              <a:gd name="T33" fmla="*/ 6 h 13"/>
              <a:gd name="T34" fmla="*/ 10 w 10"/>
              <a:gd name="T35" fmla="*/ 4 h 13"/>
              <a:gd name="T36" fmla="*/ 10 w 10"/>
              <a:gd name="T37" fmla="*/ 4 h 13"/>
              <a:gd name="T38" fmla="*/ 9 w 10"/>
              <a:gd name="T39" fmla="*/ 1 h 13"/>
              <a:gd name="T40" fmla="*/ 8 w 10"/>
              <a:gd name="T41" fmla="*/ 1 h 13"/>
              <a:gd name="T42" fmla="*/ 6 w 10"/>
              <a:gd name="T43" fmla="*/ 0 h 13"/>
              <a:gd name="T44" fmla="*/ 2 w 10"/>
              <a:gd name="T45" fmla="*/ 0 h 13"/>
              <a:gd name="T46" fmla="*/ 5 w 10"/>
              <a:gd name="T47" fmla="*/ 1 h 13"/>
              <a:gd name="T48" fmla="*/ 5 w 10"/>
              <a:gd name="T49" fmla="*/ 1 h 13"/>
              <a:gd name="T50" fmla="*/ 5 w 10"/>
              <a:gd name="T51" fmla="*/ 1 h 13"/>
              <a:gd name="T52" fmla="*/ 7 w 10"/>
              <a:gd name="T53" fmla="*/ 3 h 13"/>
              <a:gd name="T54" fmla="*/ 8 w 10"/>
              <a:gd name="T55" fmla="*/ 4 h 13"/>
              <a:gd name="T56" fmla="*/ 8 w 10"/>
              <a:gd name="T57" fmla="*/ 4 h 13"/>
              <a:gd name="T58" fmla="*/ 8 w 10"/>
              <a:gd name="T59" fmla="*/ 5 h 13"/>
              <a:gd name="T60" fmla="*/ 7 w 10"/>
              <a:gd name="T61" fmla="*/ 6 h 13"/>
              <a:gd name="T62" fmla="*/ 5 w 10"/>
              <a:gd name="T63" fmla="*/ 6 h 13"/>
              <a:gd name="T64" fmla="*/ 5 w 10"/>
              <a:gd name="T65" fmla="*/ 6 h 13"/>
              <a:gd name="T66" fmla="*/ 3 w 10"/>
              <a:gd name="T67" fmla="*/ 6 h 13"/>
              <a:gd name="T68" fmla="*/ 5 w 10"/>
              <a:gd name="T6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3">
                <a:moveTo>
                  <a:pt x="2" y="0"/>
                </a:moveTo>
                <a:lnTo>
                  <a:pt x="0" y="13"/>
                </a:lnTo>
                <a:lnTo>
                  <a:pt x="2" y="13"/>
                </a:lnTo>
                <a:lnTo>
                  <a:pt x="3" y="7"/>
                </a:lnTo>
                <a:lnTo>
                  <a:pt x="3" y="7"/>
                </a:lnTo>
                <a:lnTo>
                  <a:pt x="3" y="7"/>
                </a:lnTo>
                <a:lnTo>
                  <a:pt x="6" y="8"/>
                </a:lnTo>
                <a:lnTo>
                  <a:pt x="7" y="9"/>
                </a:lnTo>
                <a:lnTo>
                  <a:pt x="8" y="13"/>
                </a:lnTo>
                <a:lnTo>
                  <a:pt x="9" y="13"/>
                </a:lnTo>
                <a:lnTo>
                  <a:pt x="8" y="9"/>
                </a:lnTo>
                <a:lnTo>
                  <a:pt x="8" y="9"/>
                </a:lnTo>
                <a:lnTo>
                  <a:pt x="8" y="7"/>
                </a:lnTo>
                <a:lnTo>
                  <a:pt x="7" y="7"/>
                </a:lnTo>
                <a:lnTo>
                  <a:pt x="7" y="7"/>
                </a:lnTo>
                <a:lnTo>
                  <a:pt x="7" y="7"/>
                </a:lnTo>
                <a:lnTo>
                  <a:pt x="9" y="6"/>
                </a:lnTo>
                <a:lnTo>
                  <a:pt x="10" y="4"/>
                </a:lnTo>
                <a:lnTo>
                  <a:pt x="10" y="4"/>
                </a:lnTo>
                <a:lnTo>
                  <a:pt x="9" y="1"/>
                </a:lnTo>
                <a:lnTo>
                  <a:pt x="8" y="1"/>
                </a:lnTo>
                <a:lnTo>
                  <a:pt x="6" y="0"/>
                </a:lnTo>
                <a:lnTo>
                  <a:pt x="2" y="0"/>
                </a:lnTo>
                <a:close/>
                <a:moveTo>
                  <a:pt x="5" y="1"/>
                </a:moveTo>
                <a:lnTo>
                  <a:pt x="5" y="1"/>
                </a:lnTo>
                <a:lnTo>
                  <a:pt x="5" y="1"/>
                </a:lnTo>
                <a:lnTo>
                  <a:pt x="7" y="3"/>
                </a:lnTo>
                <a:lnTo>
                  <a:pt x="8" y="4"/>
                </a:lnTo>
                <a:lnTo>
                  <a:pt x="8" y="4"/>
                </a:lnTo>
                <a:lnTo>
                  <a:pt x="8" y="5"/>
                </a:lnTo>
                <a:lnTo>
                  <a:pt x="7" y="6"/>
                </a:lnTo>
                <a:lnTo>
                  <a:pt x="5" y="6"/>
                </a:lnTo>
                <a:lnTo>
                  <a:pt x="5" y="6"/>
                </a:lnTo>
                <a:lnTo>
                  <a:pt x="3" y="6"/>
                </a:lnTo>
                <a:lnTo>
                  <a:pt x="5"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09" name="Freeform 763"/>
          <p:cNvSpPr>
            <a:spLocks/>
          </p:cNvSpPr>
          <p:nvPr/>
        </p:nvSpPr>
        <p:spPr bwMode="auto">
          <a:xfrm>
            <a:off x="7531098" y="5041903"/>
            <a:ext cx="7938" cy="20638"/>
          </a:xfrm>
          <a:custGeom>
            <a:avLst/>
            <a:gdLst>
              <a:gd name="T0" fmla="*/ 3 w 5"/>
              <a:gd name="T1" fmla="*/ 0 h 13"/>
              <a:gd name="T2" fmla="*/ 0 w 5"/>
              <a:gd name="T3" fmla="*/ 13 h 13"/>
              <a:gd name="T4" fmla="*/ 3 w 5"/>
              <a:gd name="T5" fmla="*/ 13 h 13"/>
              <a:gd name="T6" fmla="*/ 5 w 5"/>
              <a:gd name="T7" fmla="*/ 0 h 13"/>
              <a:gd name="T8" fmla="*/ 3 w 5"/>
              <a:gd name="T9" fmla="*/ 0 h 13"/>
            </a:gdLst>
            <a:ahLst/>
            <a:cxnLst>
              <a:cxn ang="0">
                <a:pos x="T0" y="T1"/>
              </a:cxn>
              <a:cxn ang="0">
                <a:pos x="T2" y="T3"/>
              </a:cxn>
              <a:cxn ang="0">
                <a:pos x="T4" y="T5"/>
              </a:cxn>
              <a:cxn ang="0">
                <a:pos x="T6" y="T7"/>
              </a:cxn>
              <a:cxn ang="0">
                <a:pos x="T8" y="T9"/>
              </a:cxn>
            </a:cxnLst>
            <a:rect l="0" t="0" r="r" b="b"/>
            <a:pathLst>
              <a:path w="5" h="13">
                <a:moveTo>
                  <a:pt x="3" y="0"/>
                </a:moveTo>
                <a:lnTo>
                  <a:pt x="0" y="13"/>
                </a:lnTo>
                <a:lnTo>
                  <a:pt x="3" y="13"/>
                </a:lnTo>
                <a:lnTo>
                  <a:pt x="5" y="0"/>
                </a:lnTo>
                <a:lnTo>
                  <a:pt x="3"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10" name="Freeform 764"/>
          <p:cNvSpPr>
            <a:spLocks/>
          </p:cNvSpPr>
          <p:nvPr/>
        </p:nvSpPr>
        <p:spPr bwMode="auto">
          <a:xfrm>
            <a:off x="7540623" y="5041903"/>
            <a:ext cx="15875" cy="20638"/>
          </a:xfrm>
          <a:custGeom>
            <a:avLst/>
            <a:gdLst>
              <a:gd name="T0" fmla="*/ 10 w 10"/>
              <a:gd name="T1" fmla="*/ 1 h 13"/>
              <a:gd name="T2" fmla="*/ 10 w 10"/>
              <a:gd name="T3" fmla="*/ 1 h 13"/>
              <a:gd name="T4" fmla="*/ 8 w 10"/>
              <a:gd name="T5" fmla="*/ 0 h 13"/>
              <a:gd name="T6" fmla="*/ 8 w 10"/>
              <a:gd name="T7" fmla="*/ 0 h 13"/>
              <a:gd name="T8" fmla="*/ 5 w 10"/>
              <a:gd name="T9" fmla="*/ 1 h 13"/>
              <a:gd name="T10" fmla="*/ 2 w 10"/>
              <a:gd name="T11" fmla="*/ 3 h 13"/>
              <a:gd name="T12" fmla="*/ 0 w 10"/>
              <a:gd name="T13" fmla="*/ 5 h 13"/>
              <a:gd name="T14" fmla="*/ 0 w 10"/>
              <a:gd name="T15" fmla="*/ 8 h 13"/>
              <a:gd name="T16" fmla="*/ 0 w 10"/>
              <a:gd name="T17" fmla="*/ 8 h 13"/>
              <a:gd name="T18" fmla="*/ 0 w 10"/>
              <a:gd name="T19" fmla="*/ 10 h 13"/>
              <a:gd name="T20" fmla="*/ 1 w 10"/>
              <a:gd name="T21" fmla="*/ 12 h 13"/>
              <a:gd name="T22" fmla="*/ 3 w 10"/>
              <a:gd name="T23" fmla="*/ 13 h 13"/>
              <a:gd name="T24" fmla="*/ 6 w 10"/>
              <a:gd name="T25" fmla="*/ 13 h 13"/>
              <a:gd name="T26" fmla="*/ 6 w 10"/>
              <a:gd name="T27" fmla="*/ 13 h 13"/>
              <a:gd name="T28" fmla="*/ 8 w 10"/>
              <a:gd name="T29" fmla="*/ 13 h 13"/>
              <a:gd name="T30" fmla="*/ 9 w 10"/>
              <a:gd name="T31" fmla="*/ 12 h 13"/>
              <a:gd name="T32" fmla="*/ 9 w 10"/>
              <a:gd name="T33" fmla="*/ 12 h 13"/>
              <a:gd name="T34" fmla="*/ 6 w 10"/>
              <a:gd name="T35" fmla="*/ 12 h 13"/>
              <a:gd name="T36" fmla="*/ 6 w 10"/>
              <a:gd name="T37" fmla="*/ 12 h 13"/>
              <a:gd name="T38" fmla="*/ 3 w 10"/>
              <a:gd name="T39" fmla="*/ 10 h 13"/>
              <a:gd name="T40" fmla="*/ 2 w 10"/>
              <a:gd name="T41" fmla="*/ 9 h 13"/>
              <a:gd name="T42" fmla="*/ 2 w 10"/>
              <a:gd name="T43" fmla="*/ 7 h 13"/>
              <a:gd name="T44" fmla="*/ 2 w 10"/>
              <a:gd name="T45" fmla="*/ 7 h 13"/>
              <a:gd name="T46" fmla="*/ 2 w 10"/>
              <a:gd name="T47" fmla="*/ 5 h 13"/>
              <a:gd name="T48" fmla="*/ 3 w 10"/>
              <a:gd name="T49" fmla="*/ 4 h 13"/>
              <a:gd name="T50" fmla="*/ 6 w 10"/>
              <a:gd name="T51" fmla="*/ 3 h 13"/>
              <a:gd name="T52" fmla="*/ 8 w 10"/>
              <a:gd name="T53" fmla="*/ 1 h 13"/>
              <a:gd name="T54" fmla="*/ 8 w 10"/>
              <a:gd name="T55" fmla="*/ 1 h 13"/>
              <a:gd name="T56" fmla="*/ 10 w 10"/>
              <a:gd name="T57" fmla="*/ 3 h 13"/>
              <a:gd name="T58" fmla="*/ 10 w 10"/>
              <a:gd name="T5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13">
                <a:moveTo>
                  <a:pt x="10" y="1"/>
                </a:moveTo>
                <a:lnTo>
                  <a:pt x="10" y="1"/>
                </a:lnTo>
                <a:lnTo>
                  <a:pt x="8" y="0"/>
                </a:lnTo>
                <a:lnTo>
                  <a:pt x="8" y="0"/>
                </a:lnTo>
                <a:lnTo>
                  <a:pt x="5" y="1"/>
                </a:lnTo>
                <a:lnTo>
                  <a:pt x="2" y="3"/>
                </a:lnTo>
                <a:lnTo>
                  <a:pt x="0" y="5"/>
                </a:lnTo>
                <a:lnTo>
                  <a:pt x="0" y="8"/>
                </a:lnTo>
                <a:lnTo>
                  <a:pt x="0" y="8"/>
                </a:lnTo>
                <a:lnTo>
                  <a:pt x="0" y="10"/>
                </a:lnTo>
                <a:lnTo>
                  <a:pt x="1" y="12"/>
                </a:lnTo>
                <a:lnTo>
                  <a:pt x="3" y="13"/>
                </a:lnTo>
                <a:lnTo>
                  <a:pt x="6" y="13"/>
                </a:lnTo>
                <a:lnTo>
                  <a:pt x="6" y="13"/>
                </a:lnTo>
                <a:lnTo>
                  <a:pt x="8" y="13"/>
                </a:lnTo>
                <a:lnTo>
                  <a:pt x="9" y="12"/>
                </a:lnTo>
                <a:lnTo>
                  <a:pt x="9" y="12"/>
                </a:lnTo>
                <a:lnTo>
                  <a:pt x="6" y="12"/>
                </a:lnTo>
                <a:lnTo>
                  <a:pt x="6" y="12"/>
                </a:lnTo>
                <a:lnTo>
                  <a:pt x="3" y="10"/>
                </a:lnTo>
                <a:lnTo>
                  <a:pt x="2" y="9"/>
                </a:lnTo>
                <a:lnTo>
                  <a:pt x="2" y="7"/>
                </a:lnTo>
                <a:lnTo>
                  <a:pt x="2" y="7"/>
                </a:lnTo>
                <a:lnTo>
                  <a:pt x="2" y="5"/>
                </a:lnTo>
                <a:lnTo>
                  <a:pt x="3" y="4"/>
                </a:lnTo>
                <a:lnTo>
                  <a:pt x="6" y="3"/>
                </a:lnTo>
                <a:lnTo>
                  <a:pt x="8" y="1"/>
                </a:lnTo>
                <a:lnTo>
                  <a:pt x="8" y="1"/>
                </a:lnTo>
                <a:lnTo>
                  <a:pt x="10" y="3"/>
                </a:lnTo>
                <a:lnTo>
                  <a:pt x="10"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11" name="Freeform 765"/>
          <p:cNvSpPr>
            <a:spLocks noEditPoints="1"/>
          </p:cNvSpPr>
          <p:nvPr/>
        </p:nvSpPr>
        <p:spPr bwMode="auto">
          <a:xfrm>
            <a:off x="7558086" y="5041903"/>
            <a:ext cx="19050" cy="22225"/>
          </a:xfrm>
          <a:custGeom>
            <a:avLst/>
            <a:gdLst>
              <a:gd name="T0" fmla="*/ 7 w 12"/>
              <a:gd name="T1" fmla="*/ 0 h 14"/>
              <a:gd name="T2" fmla="*/ 7 w 12"/>
              <a:gd name="T3" fmla="*/ 0 h 14"/>
              <a:gd name="T4" fmla="*/ 4 w 12"/>
              <a:gd name="T5" fmla="*/ 1 h 14"/>
              <a:gd name="T6" fmla="*/ 1 w 12"/>
              <a:gd name="T7" fmla="*/ 3 h 14"/>
              <a:gd name="T8" fmla="*/ 0 w 12"/>
              <a:gd name="T9" fmla="*/ 5 h 14"/>
              <a:gd name="T10" fmla="*/ 0 w 12"/>
              <a:gd name="T11" fmla="*/ 8 h 14"/>
              <a:gd name="T12" fmla="*/ 0 w 12"/>
              <a:gd name="T13" fmla="*/ 8 h 14"/>
              <a:gd name="T14" fmla="*/ 0 w 12"/>
              <a:gd name="T15" fmla="*/ 10 h 14"/>
              <a:gd name="T16" fmla="*/ 1 w 12"/>
              <a:gd name="T17" fmla="*/ 12 h 14"/>
              <a:gd name="T18" fmla="*/ 3 w 12"/>
              <a:gd name="T19" fmla="*/ 13 h 14"/>
              <a:gd name="T20" fmla="*/ 5 w 12"/>
              <a:gd name="T21" fmla="*/ 14 h 14"/>
              <a:gd name="T22" fmla="*/ 5 w 12"/>
              <a:gd name="T23" fmla="*/ 14 h 14"/>
              <a:gd name="T24" fmla="*/ 8 w 12"/>
              <a:gd name="T25" fmla="*/ 13 h 14"/>
              <a:gd name="T26" fmla="*/ 10 w 12"/>
              <a:gd name="T27" fmla="*/ 10 h 14"/>
              <a:gd name="T28" fmla="*/ 12 w 12"/>
              <a:gd name="T29" fmla="*/ 8 h 14"/>
              <a:gd name="T30" fmla="*/ 12 w 12"/>
              <a:gd name="T31" fmla="*/ 6 h 14"/>
              <a:gd name="T32" fmla="*/ 12 w 12"/>
              <a:gd name="T33" fmla="*/ 6 h 14"/>
              <a:gd name="T34" fmla="*/ 12 w 12"/>
              <a:gd name="T35" fmla="*/ 4 h 14"/>
              <a:gd name="T36" fmla="*/ 10 w 12"/>
              <a:gd name="T37" fmla="*/ 1 h 14"/>
              <a:gd name="T38" fmla="*/ 9 w 12"/>
              <a:gd name="T39" fmla="*/ 0 h 14"/>
              <a:gd name="T40" fmla="*/ 7 w 12"/>
              <a:gd name="T41" fmla="*/ 0 h 14"/>
              <a:gd name="T42" fmla="*/ 7 w 12"/>
              <a:gd name="T43" fmla="*/ 0 h 14"/>
              <a:gd name="T44" fmla="*/ 7 w 12"/>
              <a:gd name="T45" fmla="*/ 1 h 14"/>
              <a:gd name="T46" fmla="*/ 7 w 12"/>
              <a:gd name="T47" fmla="*/ 1 h 14"/>
              <a:gd name="T48" fmla="*/ 9 w 12"/>
              <a:gd name="T49" fmla="*/ 3 h 14"/>
              <a:gd name="T50" fmla="*/ 10 w 12"/>
              <a:gd name="T51" fmla="*/ 6 h 14"/>
              <a:gd name="T52" fmla="*/ 10 w 12"/>
              <a:gd name="T53" fmla="*/ 6 h 14"/>
              <a:gd name="T54" fmla="*/ 9 w 12"/>
              <a:gd name="T55" fmla="*/ 8 h 14"/>
              <a:gd name="T56" fmla="*/ 9 w 12"/>
              <a:gd name="T57" fmla="*/ 9 h 14"/>
              <a:gd name="T58" fmla="*/ 7 w 12"/>
              <a:gd name="T59" fmla="*/ 12 h 14"/>
              <a:gd name="T60" fmla="*/ 5 w 12"/>
              <a:gd name="T61" fmla="*/ 12 h 14"/>
              <a:gd name="T62" fmla="*/ 5 w 12"/>
              <a:gd name="T63" fmla="*/ 12 h 14"/>
              <a:gd name="T64" fmla="*/ 3 w 12"/>
              <a:gd name="T65" fmla="*/ 10 h 14"/>
              <a:gd name="T66" fmla="*/ 1 w 12"/>
              <a:gd name="T67" fmla="*/ 8 h 14"/>
              <a:gd name="T68" fmla="*/ 1 w 12"/>
              <a:gd name="T69" fmla="*/ 8 h 14"/>
              <a:gd name="T70" fmla="*/ 3 w 12"/>
              <a:gd name="T71" fmla="*/ 6 h 14"/>
              <a:gd name="T72" fmla="*/ 4 w 12"/>
              <a:gd name="T73" fmla="*/ 4 h 14"/>
              <a:gd name="T74" fmla="*/ 5 w 12"/>
              <a:gd name="T75" fmla="*/ 3 h 14"/>
              <a:gd name="T76" fmla="*/ 7 w 12"/>
              <a:gd name="T77" fmla="*/ 1 h 14"/>
              <a:gd name="T78" fmla="*/ 7 w 12"/>
              <a:gd name="T7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4">
                <a:moveTo>
                  <a:pt x="7" y="0"/>
                </a:moveTo>
                <a:lnTo>
                  <a:pt x="7" y="0"/>
                </a:lnTo>
                <a:lnTo>
                  <a:pt x="4" y="1"/>
                </a:lnTo>
                <a:lnTo>
                  <a:pt x="1" y="3"/>
                </a:lnTo>
                <a:lnTo>
                  <a:pt x="0" y="5"/>
                </a:lnTo>
                <a:lnTo>
                  <a:pt x="0" y="8"/>
                </a:lnTo>
                <a:lnTo>
                  <a:pt x="0" y="8"/>
                </a:lnTo>
                <a:lnTo>
                  <a:pt x="0" y="10"/>
                </a:lnTo>
                <a:lnTo>
                  <a:pt x="1" y="12"/>
                </a:lnTo>
                <a:lnTo>
                  <a:pt x="3" y="13"/>
                </a:lnTo>
                <a:lnTo>
                  <a:pt x="5" y="14"/>
                </a:lnTo>
                <a:lnTo>
                  <a:pt x="5" y="14"/>
                </a:lnTo>
                <a:lnTo>
                  <a:pt x="8" y="13"/>
                </a:lnTo>
                <a:lnTo>
                  <a:pt x="10" y="10"/>
                </a:lnTo>
                <a:lnTo>
                  <a:pt x="12" y="8"/>
                </a:lnTo>
                <a:lnTo>
                  <a:pt x="12" y="6"/>
                </a:lnTo>
                <a:lnTo>
                  <a:pt x="12" y="6"/>
                </a:lnTo>
                <a:lnTo>
                  <a:pt x="12" y="4"/>
                </a:lnTo>
                <a:lnTo>
                  <a:pt x="10" y="1"/>
                </a:lnTo>
                <a:lnTo>
                  <a:pt x="9" y="0"/>
                </a:lnTo>
                <a:lnTo>
                  <a:pt x="7" y="0"/>
                </a:lnTo>
                <a:lnTo>
                  <a:pt x="7" y="0"/>
                </a:lnTo>
                <a:close/>
                <a:moveTo>
                  <a:pt x="7" y="1"/>
                </a:moveTo>
                <a:lnTo>
                  <a:pt x="7" y="1"/>
                </a:lnTo>
                <a:lnTo>
                  <a:pt x="9" y="3"/>
                </a:lnTo>
                <a:lnTo>
                  <a:pt x="10" y="6"/>
                </a:lnTo>
                <a:lnTo>
                  <a:pt x="10" y="6"/>
                </a:lnTo>
                <a:lnTo>
                  <a:pt x="9" y="8"/>
                </a:lnTo>
                <a:lnTo>
                  <a:pt x="9" y="9"/>
                </a:lnTo>
                <a:lnTo>
                  <a:pt x="7" y="12"/>
                </a:lnTo>
                <a:lnTo>
                  <a:pt x="5" y="12"/>
                </a:lnTo>
                <a:lnTo>
                  <a:pt x="5" y="12"/>
                </a:lnTo>
                <a:lnTo>
                  <a:pt x="3" y="10"/>
                </a:lnTo>
                <a:lnTo>
                  <a:pt x="1" y="8"/>
                </a:lnTo>
                <a:lnTo>
                  <a:pt x="1" y="8"/>
                </a:lnTo>
                <a:lnTo>
                  <a:pt x="3" y="6"/>
                </a:lnTo>
                <a:lnTo>
                  <a:pt x="4" y="4"/>
                </a:lnTo>
                <a:lnTo>
                  <a:pt x="5" y="3"/>
                </a:lnTo>
                <a:lnTo>
                  <a:pt x="7" y="1"/>
                </a:lnTo>
                <a:lnTo>
                  <a:pt x="7"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12" name="Freeform 766"/>
          <p:cNvSpPr>
            <a:spLocks noEditPoints="1"/>
          </p:cNvSpPr>
          <p:nvPr/>
        </p:nvSpPr>
        <p:spPr bwMode="auto">
          <a:xfrm>
            <a:off x="7580311" y="5041903"/>
            <a:ext cx="14288" cy="20638"/>
          </a:xfrm>
          <a:custGeom>
            <a:avLst/>
            <a:gdLst>
              <a:gd name="T0" fmla="*/ 2 w 9"/>
              <a:gd name="T1" fmla="*/ 0 h 13"/>
              <a:gd name="T2" fmla="*/ 0 w 9"/>
              <a:gd name="T3" fmla="*/ 13 h 13"/>
              <a:gd name="T4" fmla="*/ 1 w 9"/>
              <a:gd name="T5" fmla="*/ 13 h 13"/>
              <a:gd name="T6" fmla="*/ 2 w 9"/>
              <a:gd name="T7" fmla="*/ 7 h 13"/>
              <a:gd name="T8" fmla="*/ 3 w 9"/>
              <a:gd name="T9" fmla="*/ 7 h 13"/>
              <a:gd name="T10" fmla="*/ 3 w 9"/>
              <a:gd name="T11" fmla="*/ 7 h 13"/>
              <a:gd name="T12" fmla="*/ 6 w 9"/>
              <a:gd name="T13" fmla="*/ 8 h 13"/>
              <a:gd name="T14" fmla="*/ 6 w 9"/>
              <a:gd name="T15" fmla="*/ 9 h 13"/>
              <a:gd name="T16" fmla="*/ 7 w 9"/>
              <a:gd name="T17" fmla="*/ 13 h 13"/>
              <a:gd name="T18" fmla="*/ 9 w 9"/>
              <a:gd name="T19" fmla="*/ 13 h 13"/>
              <a:gd name="T20" fmla="*/ 8 w 9"/>
              <a:gd name="T21" fmla="*/ 9 h 13"/>
              <a:gd name="T22" fmla="*/ 8 w 9"/>
              <a:gd name="T23" fmla="*/ 9 h 13"/>
              <a:gd name="T24" fmla="*/ 7 w 9"/>
              <a:gd name="T25" fmla="*/ 7 h 13"/>
              <a:gd name="T26" fmla="*/ 6 w 9"/>
              <a:gd name="T27" fmla="*/ 7 h 13"/>
              <a:gd name="T28" fmla="*/ 6 w 9"/>
              <a:gd name="T29" fmla="*/ 7 h 13"/>
              <a:gd name="T30" fmla="*/ 6 w 9"/>
              <a:gd name="T31" fmla="*/ 7 h 13"/>
              <a:gd name="T32" fmla="*/ 9 w 9"/>
              <a:gd name="T33" fmla="*/ 6 h 13"/>
              <a:gd name="T34" fmla="*/ 9 w 9"/>
              <a:gd name="T35" fmla="*/ 4 h 13"/>
              <a:gd name="T36" fmla="*/ 9 w 9"/>
              <a:gd name="T37" fmla="*/ 4 h 13"/>
              <a:gd name="T38" fmla="*/ 9 w 9"/>
              <a:gd name="T39" fmla="*/ 1 h 13"/>
              <a:gd name="T40" fmla="*/ 8 w 9"/>
              <a:gd name="T41" fmla="*/ 1 h 13"/>
              <a:gd name="T42" fmla="*/ 4 w 9"/>
              <a:gd name="T43" fmla="*/ 0 h 13"/>
              <a:gd name="T44" fmla="*/ 2 w 9"/>
              <a:gd name="T45" fmla="*/ 0 h 13"/>
              <a:gd name="T46" fmla="*/ 3 w 9"/>
              <a:gd name="T47" fmla="*/ 1 h 13"/>
              <a:gd name="T48" fmla="*/ 4 w 9"/>
              <a:gd name="T49" fmla="*/ 1 h 13"/>
              <a:gd name="T50" fmla="*/ 4 w 9"/>
              <a:gd name="T51" fmla="*/ 1 h 13"/>
              <a:gd name="T52" fmla="*/ 7 w 9"/>
              <a:gd name="T53" fmla="*/ 3 h 13"/>
              <a:gd name="T54" fmla="*/ 8 w 9"/>
              <a:gd name="T55" fmla="*/ 4 h 13"/>
              <a:gd name="T56" fmla="*/ 8 w 9"/>
              <a:gd name="T57" fmla="*/ 4 h 13"/>
              <a:gd name="T58" fmla="*/ 8 w 9"/>
              <a:gd name="T59" fmla="*/ 5 h 13"/>
              <a:gd name="T60" fmla="*/ 7 w 9"/>
              <a:gd name="T61" fmla="*/ 6 h 13"/>
              <a:gd name="T62" fmla="*/ 3 w 9"/>
              <a:gd name="T63" fmla="*/ 6 h 13"/>
              <a:gd name="T64" fmla="*/ 3 w 9"/>
              <a:gd name="T65" fmla="*/ 6 h 13"/>
              <a:gd name="T66" fmla="*/ 3 w 9"/>
              <a:gd name="T67" fmla="*/ 6 h 13"/>
              <a:gd name="T68" fmla="*/ 3 w 9"/>
              <a:gd name="T6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13">
                <a:moveTo>
                  <a:pt x="2" y="0"/>
                </a:moveTo>
                <a:lnTo>
                  <a:pt x="0" y="13"/>
                </a:lnTo>
                <a:lnTo>
                  <a:pt x="1" y="13"/>
                </a:lnTo>
                <a:lnTo>
                  <a:pt x="2" y="7"/>
                </a:lnTo>
                <a:lnTo>
                  <a:pt x="3" y="7"/>
                </a:lnTo>
                <a:lnTo>
                  <a:pt x="3" y="7"/>
                </a:lnTo>
                <a:lnTo>
                  <a:pt x="6" y="8"/>
                </a:lnTo>
                <a:lnTo>
                  <a:pt x="6" y="9"/>
                </a:lnTo>
                <a:lnTo>
                  <a:pt x="7" y="13"/>
                </a:lnTo>
                <a:lnTo>
                  <a:pt x="9" y="13"/>
                </a:lnTo>
                <a:lnTo>
                  <a:pt x="8" y="9"/>
                </a:lnTo>
                <a:lnTo>
                  <a:pt x="8" y="9"/>
                </a:lnTo>
                <a:lnTo>
                  <a:pt x="7" y="7"/>
                </a:lnTo>
                <a:lnTo>
                  <a:pt x="6" y="7"/>
                </a:lnTo>
                <a:lnTo>
                  <a:pt x="6" y="7"/>
                </a:lnTo>
                <a:lnTo>
                  <a:pt x="6" y="7"/>
                </a:lnTo>
                <a:lnTo>
                  <a:pt x="9" y="6"/>
                </a:lnTo>
                <a:lnTo>
                  <a:pt x="9" y="4"/>
                </a:lnTo>
                <a:lnTo>
                  <a:pt x="9" y="4"/>
                </a:lnTo>
                <a:lnTo>
                  <a:pt x="9" y="1"/>
                </a:lnTo>
                <a:lnTo>
                  <a:pt x="8" y="1"/>
                </a:lnTo>
                <a:lnTo>
                  <a:pt x="4" y="0"/>
                </a:lnTo>
                <a:lnTo>
                  <a:pt x="2" y="0"/>
                </a:lnTo>
                <a:close/>
                <a:moveTo>
                  <a:pt x="3" y="1"/>
                </a:moveTo>
                <a:lnTo>
                  <a:pt x="4" y="1"/>
                </a:lnTo>
                <a:lnTo>
                  <a:pt x="4" y="1"/>
                </a:lnTo>
                <a:lnTo>
                  <a:pt x="7" y="3"/>
                </a:lnTo>
                <a:lnTo>
                  <a:pt x="8" y="4"/>
                </a:lnTo>
                <a:lnTo>
                  <a:pt x="8" y="4"/>
                </a:lnTo>
                <a:lnTo>
                  <a:pt x="8" y="5"/>
                </a:lnTo>
                <a:lnTo>
                  <a:pt x="7" y="6"/>
                </a:lnTo>
                <a:lnTo>
                  <a:pt x="3" y="6"/>
                </a:lnTo>
                <a:lnTo>
                  <a:pt x="3" y="6"/>
                </a:lnTo>
                <a:lnTo>
                  <a:pt x="3" y="6"/>
                </a:lnTo>
                <a:lnTo>
                  <a:pt x="3"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13" name="Freeform 767"/>
          <p:cNvSpPr>
            <a:spLocks/>
          </p:cNvSpPr>
          <p:nvPr/>
        </p:nvSpPr>
        <p:spPr bwMode="auto">
          <a:xfrm>
            <a:off x="7596186" y="5041903"/>
            <a:ext cx="22225" cy="20638"/>
          </a:xfrm>
          <a:custGeom>
            <a:avLst/>
            <a:gdLst>
              <a:gd name="T0" fmla="*/ 10 w 14"/>
              <a:gd name="T1" fmla="*/ 8 h 13"/>
              <a:gd name="T2" fmla="*/ 10 w 14"/>
              <a:gd name="T3" fmla="*/ 8 h 13"/>
              <a:gd name="T4" fmla="*/ 9 w 14"/>
              <a:gd name="T5" fmla="*/ 12 h 13"/>
              <a:gd name="T6" fmla="*/ 9 w 14"/>
              <a:gd name="T7" fmla="*/ 12 h 13"/>
              <a:gd name="T8" fmla="*/ 9 w 14"/>
              <a:gd name="T9" fmla="*/ 12 h 13"/>
              <a:gd name="T10" fmla="*/ 6 w 14"/>
              <a:gd name="T11" fmla="*/ 0 h 13"/>
              <a:gd name="T12" fmla="*/ 3 w 14"/>
              <a:gd name="T13" fmla="*/ 0 h 13"/>
              <a:gd name="T14" fmla="*/ 0 w 14"/>
              <a:gd name="T15" fmla="*/ 13 h 13"/>
              <a:gd name="T16" fmla="*/ 2 w 14"/>
              <a:gd name="T17" fmla="*/ 13 h 13"/>
              <a:gd name="T18" fmla="*/ 3 w 14"/>
              <a:gd name="T19" fmla="*/ 6 h 13"/>
              <a:gd name="T20" fmla="*/ 3 w 14"/>
              <a:gd name="T21" fmla="*/ 6 h 13"/>
              <a:gd name="T22" fmla="*/ 5 w 14"/>
              <a:gd name="T23" fmla="*/ 1 h 13"/>
              <a:gd name="T24" fmla="*/ 5 w 14"/>
              <a:gd name="T25" fmla="*/ 1 h 13"/>
              <a:gd name="T26" fmla="*/ 5 w 14"/>
              <a:gd name="T27" fmla="*/ 1 h 13"/>
              <a:gd name="T28" fmla="*/ 8 w 14"/>
              <a:gd name="T29" fmla="*/ 13 h 13"/>
              <a:gd name="T30" fmla="*/ 10 w 14"/>
              <a:gd name="T31" fmla="*/ 13 h 13"/>
              <a:gd name="T32" fmla="*/ 14 w 14"/>
              <a:gd name="T33" fmla="*/ 0 h 13"/>
              <a:gd name="T34" fmla="*/ 11 w 14"/>
              <a:gd name="T35" fmla="*/ 0 h 13"/>
              <a:gd name="T36" fmla="*/ 10 w 14"/>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3">
                <a:moveTo>
                  <a:pt x="10" y="8"/>
                </a:moveTo>
                <a:lnTo>
                  <a:pt x="10" y="8"/>
                </a:lnTo>
                <a:lnTo>
                  <a:pt x="9" y="12"/>
                </a:lnTo>
                <a:lnTo>
                  <a:pt x="9" y="12"/>
                </a:lnTo>
                <a:lnTo>
                  <a:pt x="9" y="12"/>
                </a:lnTo>
                <a:lnTo>
                  <a:pt x="6" y="0"/>
                </a:lnTo>
                <a:lnTo>
                  <a:pt x="3" y="0"/>
                </a:lnTo>
                <a:lnTo>
                  <a:pt x="0" y="13"/>
                </a:lnTo>
                <a:lnTo>
                  <a:pt x="2" y="13"/>
                </a:lnTo>
                <a:lnTo>
                  <a:pt x="3" y="6"/>
                </a:lnTo>
                <a:lnTo>
                  <a:pt x="3" y="6"/>
                </a:lnTo>
                <a:lnTo>
                  <a:pt x="5" y="1"/>
                </a:lnTo>
                <a:lnTo>
                  <a:pt x="5" y="1"/>
                </a:lnTo>
                <a:lnTo>
                  <a:pt x="5" y="1"/>
                </a:lnTo>
                <a:lnTo>
                  <a:pt x="8" y="13"/>
                </a:lnTo>
                <a:lnTo>
                  <a:pt x="10" y="13"/>
                </a:lnTo>
                <a:lnTo>
                  <a:pt x="14" y="0"/>
                </a:lnTo>
                <a:lnTo>
                  <a:pt x="11" y="0"/>
                </a:lnTo>
                <a:lnTo>
                  <a:pt x="10" y="8"/>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14" name="Freeform 768"/>
          <p:cNvSpPr>
            <a:spLocks/>
          </p:cNvSpPr>
          <p:nvPr/>
        </p:nvSpPr>
        <p:spPr bwMode="auto">
          <a:xfrm>
            <a:off x="7348536" y="3849690"/>
            <a:ext cx="14288" cy="20638"/>
          </a:xfrm>
          <a:custGeom>
            <a:avLst/>
            <a:gdLst>
              <a:gd name="T0" fmla="*/ 0 w 9"/>
              <a:gd name="T1" fmla="*/ 0 h 13"/>
              <a:gd name="T2" fmla="*/ 0 w 9"/>
              <a:gd name="T3" fmla="*/ 1 h 13"/>
              <a:gd name="T4" fmla="*/ 3 w 9"/>
              <a:gd name="T5" fmla="*/ 1 h 13"/>
              <a:gd name="T6" fmla="*/ 1 w 9"/>
              <a:gd name="T7" fmla="*/ 13 h 13"/>
              <a:gd name="T8" fmla="*/ 2 w 9"/>
              <a:gd name="T9" fmla="*/ 13 h 13"/>
              <a:gd name="T10" fmla="*/ 4 w 9"/>
              <a:gd name="T11" fmla="*/ 1 h 13"/>
              <a:gd name="T12" fmla="*/ 9 w 9"/>
              <a:gd name="T13" fmla="*/ 1 h 13"/>
              <a:gd name="T14" fmla="*/ 9 w 9"/>
              <a:gd name="T15" fmla="*/ 0 h 13"/>
              <a:gd name="T16" fmla="*/ 0 w 9"/>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0" y="0"/>
                </a:moveTo>
                <a:lnTo>
                  <a:pt x="0" y="1"/>
                </a:lnTo>
                <a:lnTo>
                  <a:pt x="3" y="1"/>
                </a:lnTo>
                <a:lnTo>
                  <a:pt x="1" y="13"/>
                </a:lnTo>
                <a:lnTo>
                  <a:pt x="2" y="13"/>
                </a:lnTo>
                <a:lnTo>
                  <a:pt x="4" y="1"/>
                </a:lnTo>
                <a:lnTo>
                  <a:pt x="9" y="1"/>
                </a:lnTo>
                <a:lnTo>
                  <a:pt x="9" y="0"/>
                </a:lnTo>
                <a:lnTo>
                  <a:pt x="0"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15" name="Freeform 769"/>
          <p:cNvSpPr>
            <a:spLocks noEditPoints="1"/>
          </p:cNvSpPr>
          <p:nvPr/>
        </p:nvSpPr>
        <p:spPr bwMode="auto">
          <a:xfrm>
            <a:off x="7361236" y="3849690"/>
            <a:ext cx="15875" cy="20638"/>
          </a:xfrm>
          <a:custGeom>
            <a:avLst/>
            <a:gdLst>
              <a:gd name="T0" fmla="*/ 3 w 10"/>
              <a:gd name="T1" fmla="*/ 0 h 13"/>
              <a:gd name="T2" fmla="*/ 0 w 10"/>
              <a:gd name="T3" fmla="*/ 13 h 13"/>
              <a:gd name="T4" fmla="*/ 2 w 10"/>
              <a:gd name="T5" fmla="*/ 13 h 13"/>
              <a:gd name="T6" fmla="*/ 3 w 10"/>
              <a:gd name="T7" fmla="*/ 7 h 13"/>
              <a:gd name="T8" fmla="*/ 4 w 10"/>
              <a:gd name="T9" fmla="*/ 7 h 13"/>
              <a:gd name="T10" fmla="*/ 4 w 10"/>
              <a:gd name="T11" fmla="*/ 7 h 13"/>
              <a:gd name="T12" fmla="*/ 6 w 10"/>
              <a:gd name="T13" fmla="*/ 8 h 13"/>
              <a:gd name="T14" fmla="*/ 7 w 10"/>
              <a:gd name="T15" fmla="*/ 9 h 13"/>
              <a:gd name="T16" fmla="*/ 8 w 10"/>
              <a:gd name="T17" fmla="*/ 13 h 13"/>
              <a:gd name="T18" fmla="*/ 9 w 10"/>
              <a:gd name="T19" fmla="*/ 13 h 13"/>
              <a:gd name="T20" fmla="*/ 9 w 10"/>
              <a:gd name="T21" fmla="*/ 9 h 13"/>
              <a:gd name="T22" fmla="*/ 9 w 10"/>
              <a:gd name="T23" fmla="*/ 9 h 13"/>
              <a:gd name="T24" fmla="*/ 8 w 10"/>
              <a:gd name="T25" fmla="*/ 7 h 13"/>
              <a:gd name="T26" fmla="*/ 7 w 10"/>
              <a:gd name="T27" fmla="*/ 7 h 13"/>
              <a:gd name="T28" fmla="*/ 7 w 10"/>
              <a:gd name="T29" fmla="*/ 7 h 13"/>
              <a:gd name="T30" fmla="*/ 7 w 10"/>
              <a:gd name="T31" fmla="*/ 7 h 13"/>
              <a:gd name="T32" fmla="*/ 9 w 10"/>
              <a:gd name="T33" fmla="*/ 6 h 13"/>
              <a:gd name="T34" fmla="*/ 10 w 10"/>
              <a:gd name="T35" fmla="*/ 4 h 13"/>
              <a:gd name="T36" fmla="*/ 10 w 10"/>
              <a:gd name="T37" fmla="*/ 4 h 13"/>
              <a:gd name="T38" fmla="*/ 10 w 10"/>
              <a:gd name="T39" fmla="*/ 1 h 13"/>
              <a:gd name="T40" fmla="*/ 9 w 10"/>
              <a:gd name="T41" fmla="*/ 0 h 13"/>
              <a:gd name="T42" fmla="*/ 6 w 10"/>
              <a:gd name="T43" fmla="*/ 0 h 13"/>
              <a:gd name="T44" fmla="*/ 3 w 10"/>
              <a:gd name="T45" fmla="*/ 0 h 13"/>
              <a:gd name="T46" fmla="*/ 4 w 10"/>
              <a:gd name="T47" fmla="*/ 1 h 13"/>
              <a:gd name="T48" fmla="*/ 6 w 10"/>
              <a:gd name="T49" fmla="*/ 1 h 13"/>
              <a:gd name="T50" fmla="*/ 6 w 10"/>
              <a:gd name="T51" fmla="*/ 1 h 13"/>
              <a:gd name="T52" fmla="*/ 8 w 10"/>
              <a:gd name="T53" fmla="*/ 2 h 13"/>
              <a:gd name="T54" fmla="*/ 9 w 10"/>
              <a:gd name="T55" fmla="*/ 4 h 13"/>
              <a:gd name="T56" fmla="*/ 9 w 10"/>
              <a:gd name="T57" fmla="*/ 4 h 13"/>
              <a:gd name="T58" fmla="*/ 8 w 10"/>
              <a:gd name="T59" fmla="*/ 5 h 13"/>
              <a:gd name="T60" fmla="*/ 7 w 10"/>
              <a:gd name="T61" fmla="*/ 6 h 13"/>
              <a:gd name="T62" fmla="*/ 4 w 10"/>
              <a:gd name="T63" fmla="*/ 6 h 13"/>
              <a:gd name="T64" fmla="*/ 4 w 10"/>
              <a:gd name="T65" fmla="*/ 6 h 13"/>
              <a:gd name="T66" fmla="*/ 3 w 10"/>
              <a:gd name="T67" fmla="*/ 6 h 13"/>
              <a:gd name="T68" fmla="*/ 4 w 10"/>
              <a:gd name="T6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3">
                <a:moveTo>
                  <a:pt x="3" y="0"/>
                </a:moveTo>
                <a:lnTo>
                  <a:pt x="0" y="13"/>
                </a:lnTo>
                <a:lnTo>
                  <a:pt x="2" y="13"/>
                </a:lnTo>
                <a:lnTo>
                  <a:pt x="3" y="7"/>
                </a:lnTo>
                <a:lnTo>
                  <a:pt x="4" y="7"/>
                </a:lnTo>
                <a:lnTo>
                  <a:pt x="4" y="7"/>
                </a:lnTo>
                <a:lnTo>
                  <a:pt x="6" y="8"/>
                </a:lnTo>
                <a:lnTo>
                  <a:pt x="7" y="9"/>
                </a:lnTo>
                <a:lnTo>
                  <a:pt x="8" y="13"/>
                </a:lnTo>
                <a:lnTo>
                  <a:pt x="9" y="13"/>
                </a:lnTo>
                <a:lnTo>
                  <a:pt x="9" y="9"/>
                </a:lnTo>
                <a:lnTo>
                  <a:pt x="9" y="9"/>
                </a:lnTo>
                <a:lnTo>
                  <a:pt x="8" y="7"/>
                </a:lnTo>
                <a:lnTo>
                  <a:pt x="7" y="7"/>
                </a:lnTo>
                <a:lnTo>
                  <a:pt x="7" y="7"/>
                </a:lnTo>
                <a:lnTo>
                  <a:pt x="7" y="7"/>
                </a:lnTo>
                <a:lnTo>
                  <a:pt x="9" y="6"/>
                </a:lnTo>
                <a:lnTo>
                  <a:pt x="10" y="4"/>
                </a:lnTo>
                <a:lnTo>
                  <a:pt x="10" y="4"/>
                </a:lnTo>
                <a:lnTo>
                  <a:pt x="10" y="1"/>
                </a:lnTo>
                <a:lnTo>
                  <a:pt x="9" y="0"/>
                </a:lnTo>
                <a:lnTo>
                  <a:pt x="6" y="0"/>
                </a:lnTo>
                <a:lnTo>
                  <a:pt x="3" y="0"/>
                </a:lnTo>
                <a:close/>
                <a:moveTo>
                  <a:pt x="4" y="1"/>
                </a:moveTo>
                <a:lnTo>
                  <a:pt x="6" y="1"/>
                </a:lnTo>
                <a:lnTo>
                  <a:pt x="6" y="1"/>
                </a:lnTo>
                <a:lnTo>
                  <a:pt x="8" y="2"/>
                </a:lnTo>
                <a:lnTo>
                  <a:pt x="9" y="4"/>
                </a:lnTo>
                <a:lnTo>
                  <a:pt x="9" y="4"/>
                </a:lnTo>
                <a:lnTo>
                  <a:pt x="8" y="5"/>
                </a:lnTo>
                <a:lnTo>
                  <a:pt x="7" y="6"/>
                </a:lnTo>
                <a:lnTo>
                  <a:pt x="4" y="6"/>
                </a:lnTo>
                <a:lnTo>
                  <a:pt x="4" y="6"/>
                </a:lnTo>
                <a:lnTo>
                  <a:pt x="3" y="6"/>
                </a:lnTo>
                <a:lnTo>
                  <a:pt x="4"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16" name="Freeform 770"/>
          <p:cNvSpPr>
            <a:spLocks noEditPoints="1"/>
          </p:cNvSpPr>
          <p:nvPr/>
        </p:nvSpPr>
        <p:spPr bwMode="auto">
          <a:xfrm>
            <a:off x="7380286" y="3849690"/>
            <a:ext cx="19050" cy="20638"/>
          </a:xfrm>
          <a:custGeom>
            <a:avLst/>
            <a:gdLst>
              <a:gd name="T0" fmla="*/ 7 w 12"/>
              <a:gd name="T1" fmla="*/ 0 h 13"/>
              <a:gd name="T2" fmla="*/ 7 w 12"/>
              <a:gd name="T3" fmla="*/ 0 h 13"/>
              <a:gd name="T4" fmla="*/ 4 w 12"/>
              <a:gd name="T5" fmla="*/ 0 h 13"/>
              <a:gd name="T6" fmla="*/ 1 w 12"/>
              <a:gd name="T7" fmla="*/ 2 h 13"/>
              <a:gd name="T8" fmla="*/ 0 w 12"/>
              <a:gd name="T9" fmla="*/ 5 h 13"/>
              <a:gd name="T10" fmla="*/ 0 w 12"/>
              <a:gd name="T11" fmla="*/ 8 h 13"/>
              <a:gd name="T12" fmla="*/ 0 w 12"/>
              <a:gd name="T13" fmla="*/ 8 h 13"/>
              <a:gd name="T14" fmla="*/ 0 w 12"/>
              <a:gd name="T15" fmla="*/ 10 h 13"/>
              <a:gd name="T16" fmla="*/ 1 w 12"/>
              <a:gd name="T17" fmla="*/ 12 h 13"/>
              <a:gd name="T18" fmla="*/ 3 w 12"/>
              <a:gd name="T19" fmla="*/ 13 h 13"/>
              <a:gd name="T20" fmla="*/ 5 w 12"/>
              <a:gd name="T21" fmla="*/ 13 h 13"/>
              <a:gd name="T22" fmla="*/ 5 w 12"/>
              <a:gd name="T23" fmla="*/ 13 h 13"/>
              <a:gd name="T24" fmla="*/ 8 w 12"/>
              <a:gd name="T25" fmla="*/ 13 h 13"/>
              <a:gd name="T26" fmla="*/ 10 w 12"/>
              <a:gd name="T27" fmla="*/ 10 h 13"/>
              <a:gd name="T28" fmla="*/ 12 w 12"/>
              <a:gd name="T29" fmla="*/ 8 h 13"/>
              <a:gd name="T30" fmla="*/ 12 w 12"/>
              <a:gd name="T31" fmla="*/ 5 h 13"/>
              <a:gd name="T32" fmla="*/ 12 w 12"/>
              <a:gd name="T33" fmla="*/ 5 h 13"/>
              <a:gd name="T34" fmla="*/ 12 w 12"/>
              <a:gd name="T35" fmla="*/ 2 h 13"/>
              <a:gd name="T36" fmla="*/ 10 w 12"/>
              <a:gd name="T37" fmla="*/ 1 h 13"/>
              <a:gd name="T38" fmla="*/ 9 w 12"/>
              <a:gd name="T39" fmla="*/ 0 h 13"/>
              <a:gd name="T40" fmla="*/ 7 w 12"/>
              <a:gd name="T41" fmla="*/ 0 h 13"/>
              <a:gd name="T42" fmla="*/ 7 w 12"/>
              <a:gd name="T43" fmla="*/ 0 h 13"/>
              <a:gd name="T44" fmla="*/ 7 w 12"/>
              <a:gd name="T45" fmla="*/ 1 h 13"/>
              <a:gd name="T46" fmla="*/ 7 w 12"/>
              <a:gd name="T47" fmla="*/ 1 h 13"/>
              <a:gd name="T48" fmla="*/ 9 w 12"/>
              <a:gd name="T49" fmla="*/ 2 h 13"/>
              <a:gd name="T50" fmla="*/ 10 w 12"/>
              <a:gd name="T51" fmla="*/ 5 h 13"/>
              <a:gd name="T52" fmla="*/ 10 w 12"/>
              <a:gd name="T53" fmla="*/ 5 h 13"/>
              <a:gd name="T54" fmla="*/ 9 w 12"/>
              <a:gd name="T55" fmla="*/ 7 h 13"/>
              <a:gd name="T56" fmla="*/ 9 w 12"/>
              <a:gd name="T57" fmla="*/ 9 h 13"/>
              <a:gd name="T58" fmla="*/ 7 w 12"/>
              <a:gd name="T59" fmla="*/ 12 h 13"/>
              <a:gd name="T60" fmla="*/ 5 w 12"/>
              <a:gd name="T61" fmla="*/ 12 h 13"/>
              <a:gd name="T62" fmla="*/ 5 w 12"/>
              <a:gd name="T63" fmla="*/ 12 h 13"/>
              <a:gd name="T64" fmla="*/ 3 w 12"/>
              <a:gd name="T65" fmla="*/ 10 h 13"/>
              <a:gd name="T66" fmla="*/ 1 w 12"/>
              <a:gd name="T67" fmla="*/ 8 h 13"/>
              <a:gd name="T68" fmla="*/ 1 w 12"/>
              <a:gd name="T69" fmla="*/ 8 h 13"/>
              <a:gd name="T70" fmla="*/ 3 w 12"/>
              <a:gd name="T71" fmla="*/ 6 h 13"/>
              <a:gd name="T72" fmla="*/ 4 w 12"/>
              <a:gd name="T73" fmla="*/ 4 h 13"/>
              <a:gd name="T74" fmla="*/ 5 w 12"/>
              <a:gd name="T75" fmla="*/ 2 h 13"/>
              <a:gd name="T76" fmla="*/ 7 w 12"/>
              <a:gd name="T77" fmla="*/ 1 h 13"/>
              <a:gd name="T78" fmla="*/ 7 w 12"/>
              <a:gd name="T7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3">
                <a:moveTo>
                  <a:pt x="7" y="0"/>
                </a:moveTo>
                <a:lnTo>
                  <a:pt x="7" y="0"/>
                </a:lnTo>
                <a:lnTo>
                  <a:pt x="4" y="0"/>
                </a:lnTo>
                <a:lnTo>
                  <a:pt x="1" y="2"/>
                </a:lnTo>
                <a:lnTo>
                  <a:pt x="0" y="5"/>
                </a:lnTo>
                <a:lnTo>
                  <a:pt x="0" y="8"/>
                </a:lnTo>
                <a:lnTo>
                  <a:pt x="0" y="8"/>
                </a:lnTo>
                <a:lnTo>
                  <a:pt x="0" y="10"/>
                </a:lnTo>
                <a:lnTo>
                  <a:pt x="1" y="12"/>
                </a:lnTo>
                <a:lnTo>
                  <a:pt x="3" y="13"/>
                </a:lnTo>
                <a:lnTo>
                  <a:pt x="5" y="13"/>
                </a:lnTo>
                <a:lnTo>
                  <a:pt x="5" y="13"/>
                </a:lnTo>
                <a:lnTo>
                  <a:pt x="8" y="13"/>
                </a:lnTo>
                <a:lnTo>
                  <a:pt x="10" y="10"/>
                </a:lnTo>
                <a:lnTo>
                  <a:pt x="12" y="8"/>
                </a:lnTo>
                <a:lnTo>
                  <a:pt x="12" y="5"/>
                </a:lnTo>
                <a:lnTo>
                  <a:pt x="12" y="5"/>
                </a:lnTo>
                <a:lnTo>
                  <a:pt x="12" y="2"/>
                </a:lnTo>
                <a:lnTo>
                  <a:pt x="10" y="1"/>
                </a:lnTo>
                <a:lnTo>
                  <a:pt x="9" y="0"/>
                </a:lnTo>
                <a:lnTo>
                  <a:pt x="7" y="0"/>
                </a:lnTo>
                <a:lnTo>
                  <a:pt x="7" y="0"/>
                </a:lnTo>
                <a:close/>
                <a:moveTo>
                  <a:pt x="7" y="1"/>
                </a:moveTo>
                <a:lnTo>
                  <a:pt x="7" y="1"/>
                </a:lnTo>
                <a:lnTo>
                  <a:pt x="9" y="2"/>
                </a:lnTo>
                <a:lnTo>
                  <a:pt x="10" y="5"/>
                </a:lnTo>
                <a:lnTo>
                  <a:pt x="10" y="5"/>
                </a:lnTo>
                <a:lnTo>
                  <a:pt x="9" y="7"/>
                </a:lnTo>
                <a:lnTo>
                  <a:pt x="9" y="9"/>
                </a:lnTo>
                <a:lnTo>
                  <a:pt x="7" y="12"/>
                </a:lnTo>
                <a:lnTo>
                  <a:pt x="5" y="12"/>
                </a:lnTo>
                <a:lnTo>
                  <a:pt x="5" y="12"/>
                </a:lnTo>
                <a:lnTo>
                  <a:pt x="3" y="10"/>
                </a:lnTo>
                <a:lnTo>
                  <a:pt x="1" y="8"/>
                </a:lnTo>
                <a:lnTo>
                  <a:pt x="1" y="8"/>
                </a:lnTo>
                <a:lnTo>
                  <a:pt x="3" y="6"/>
                </a:lnTo>
                <a:lnTo>
                  <a:pt x="4" y="4"/>
                </a:lnTo>
                <a:lnTo>
                  <a:pt x="5" y="2"/>
                </a:lnTo>
                <a:lnTo>
                  <a:pt x="7" y="1"/>
                </a:lnTo>
                <a:lnTo>
                  <a:pt x="7"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17" name="Freeform 771"/>
          <p:cNvSpPr>
            <a:spLocks noEditPoints="1"/>
          </p:cNvSpPr>
          <p:nvPr/>
        </p:nvSpPr>
        <p:spPr bwMode="auto">
          <a:xfrm>
            <a:off x="7402511" y="3849690"/>
            <a:ext cx="14288" cy="20638"/>
          </a:xfrm>
          <a:custGeom>
            <a:avLst/>
            <a:gdLst>
              <a:gd name="T0" fmla="*/ 2 w 9"/>
              <a:gd name="T1" fmla="*/ 8 h 13"/>
              <a:gd name="T2" fmla="*/ 2 w 9"/>
              <a:gd name="T3" fmla="*/ 8 h 13"/>
              <a:gd name="T4" fmla="*/ 3 w 9"/>
              <a:gd name="T5" fmla="*/ 8 h 13"/>
              <a:gd name="T6" fmla="*/ 3 w 9"/>
              <a:gd name="T7" fmla="*/ 8 h 13"/>
              <a:gd name="T8" fmla="*/ 8 w 9"/>
              <a:gd name="T9" fmla="*/ 7 h 13"/>
              <a:gd name="T10" fmla="*/ 9 w 9"/>
              <a:gd name="T11" fmla="*/ 6 h 13"/>
              <a:gd name="T12" fmla="*/ 9 w 9"/>
              <a:gd name="T13" fmla="*/ 4 h 13"/>
              <a:gd name="T14" fmla="*/ 9 w 9"/>
              <a:gd name="T15" fmla="*/ 4 h 13"/>
              <a:gd name="T16" fmla="*/ 9 w 9"/>
              <a:gd name="T17" fmla="*/ 1 h 13"/>
              <a:gd name="T18" fmla="*/ 8 w 9"/>
              <a:gd name="T19" fmla="*/ 1 h 13"/>
              <a:gd name="T20" fmla="*/ 4 w 9"/>
              <a:gd name="T21" fmla="*/ 0 h 13"/>
              <a:gd name="T22" fmla="*/ 2 w 9"/>
              <a:gd name="T23" fmla="*/ 0 h 13"/>
              <a:gd name="T24" fmla="*/ 0 w 9"/>
              <a:gd name="T25" fmla="*/ 13 h 13"/>
              <a:gd name="T26" fmla="*/ 1 w 9"/>
              <a:gd name="T27" fmla="*/ 13 h 13"/>
              <a:gd name="T28" fmla="*/ 2 w 9"/>
              <a:gd name="T29" fmla="*/ 8 h 13"/>
              <a:gd name="T30" fmla="*/ 3 w 9"/>
              <a:gd name="T31" fmla="*/ 1 h 13"/>
              <a:gd name="T32" fmla="*/ 4 w 9"/>
              <a:gd name="T33" fmla="*/ 1 h 13"/>
              <a:gd name="T34" fmla="*/ 4 w 9"/>
              <a:gd name="T35" fmla="*/ 1 h 13"/>
              <a:gd name="T36" fmla="*/ 7 w 9"/>
              <a:gd name="T37" fmla="*/ 2 h 13"/>
              <a:gd name="T38" fmla="*/ 8 w 9"/>
              <a:gd name="T39" fmla="*/ 4 h 13"/>
              <a:gd name="T40" fmla="*/ 8 w 9"/>
              <a:gd name="T41" fmla="*/ 4 h 13"/>
              <a:gd name="T42" fmla="*/ 7 w 9"/>
              <a:gd name="T43" fmla="*/ 5 h 13"/>
              <a:gd name="T44" fmla="*/ 7 w 9"/>
              <a:gd name="T45" fmla="*/ 6 h 13"/>
              <a:gd name="T46" fmla="*/ 3 w 9"/>
              <a:gd name="T47" fmla="*/ 6 h 13"/>
              <a:gd name="T48" fmla="*/ 3 w 9"/>
              <a:gd name="T49" fmla="*/ 6 h 13"/>
              <a:gd name="T50" fmla="*/ 2 w 9"/>
              <a:gd name="T51" fmla="*/ 6 h 13"/>
              <a:gd name="T52" fmla="*/ 3 w 9"/>
              <a:gd name="T5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 h="13">
                <a:moveTo>
                  <a:pt x="2" y="8"/>
                </a:moveTo>
                <a:lnTo>
                  <a:pt x="2" y="8"/>
                </a:lnTo>
                <a:lnTo>
                  <a:pt x="3" y="8"/>
                </a:lnTo>
                <a:lnTo>
                  <a:pt x="3" y="8"/>
                </a:lnTo>
                <a:lnTo>
                  <a:pt x="8" y="7"/>
                </a:lnTo>
                <a:lnTo>
                  <a:pt x="9" y="6"/>
                </a:lnTo>
                <a:lnTo>
                  <a:pt x="9" y="4"/>
                </a:lnTo>
                <a:lnTo>
                  <a:pt x="9" y="4"/>
                </a:lnTo>
                <a:lnTo>
                  <a:pt x="9" y="1"/>
                </a:lnTo>
                <a:lnTo>
                  <a:pt x="8" y="1"/>
                </a:lnTo>
                <a:lnTo>
                  <a:pt x="4" y="0"/>
                </a:lnTo>
                <a:lnTo>
                  <a:pt x="2" y="0"/>
                </a:lnTo>
                <a:lnTo>
                  <a:pt x="0" y="13"/>
                </a:lnTo>
                <a:lnTo>
                  <a:pt x="1" y="13"/>
                </a:lnTo>
                <a:lnTo>
                  <a:pt x="2" y="8"/>
                </a:lnTo>
                <a:close/>
                <a:moveTo>
                  <a:pt x="3" y="1"/>
                </a:moveTo>
                <a:lnTo>
                  <a:pt x="4" y="1"/>
                </a:lnTo>
                <a:lnTo>
                  <a:pt x="4" y="1"/>
                </a:lnTo>
                <a:lnTo>
                  <a:pt x="7" y="2"/>
                </a:lnTo>
                <a:lnTo>
                  <a:pt x="8" y="4"/>
                </a:lnTo>
                <a:lnTo>
                  <a:pt x="8" y="4"/>
                </a:lnTo>
                <a:lnTo>
                  <a:pt x="7" y="5"/>
                </a:lnTo>
                <a:lnTo>
                  <a:pt x="7" y="6"/>
                </a:lnTo>
                <a:lnTo>
                  <a:pt x="3" y="6"/>
                </a:lnTo>
                <a:lnTo>
                  <a:pt x="3" y="6"/>
                </a:lnTo>
                <a:lnTo>
                  <a:pt x="2" y="6"/>
                </a:lnTo>
                <a:lnTo>
                  <a:pt x="3"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18" name="Freeform 772"/>
          <p:cNvSpPr>
            <a:spLocks/>
          </p:cNvSpPr>
          <p:nvPr/>
        </p:nvSpPr>
        <p:spPr bwMode="auto">
          <a:xfrm>
            <a:off x="7418386" y="3849690"/>
            <a:ext cx="7938" cy="20638"/>
          </a:xfrm>
          <a:custGeom>
            <a:avLst/>
            <a:gdLst>
              <a:gd name="T0" fmla="*/ 2 w 5"/>
              <a:gd name="T1" fmla="*/ 0 h 13"/>
              <a:gd name="T2" fmla="*/ 0 w 5"/>
              <a:gd name="T3" fmla="*/ 13 h 13"/>
              <a:gd name="T4" fmla="*/ 1 w 5"/>
              <a:gd name="T5" fmla="*/ 13 h 13"/>
              <a:gd name="T6" fmla="*/ 5 w 5"/>
              <a:gd name="T7" fmla="*/ 0 h 13"/>
              <a:gd name="T8" fmla="*/ 2 w 5"/>
              <a:gd name="T9" fmla="*/ 0 h 13"/>
            </a:gdLst>
            <a:ahLst/>
            <a:cxnLst>
              <a:cxn ang="0">
                <a:pos x="T0" y="T1"/>
              </a:cxn>
              <a:cxn ang="0">
                <a:pos x="T2" y="T3"/>
              </a:cxn>
              <a:cxn ang="0">
                <a:pos x="T4" y="T5"/>
              </a:cxn>
              <a:cxn ang="0">
                <a:pos x="T6" y="T7"/>
              </a:cxn>
              <a:cxn ang="0">
                <a:pos x="T8" y="T9"/>
              </a:cxn>
            </a:cxnLst>
            <a:rect l="0" t="0" r="r" b="b"/>
            <a:pathLst>
              <a:path w="5" h="13">
                <a:moveTo>
                  <a:pt x="2" y="0"/>
                </a:moveTo>
                <a:lnTo>
                  <a:pt x="0" y="13"/>
                </a:lnTo>
                <a:lnTo>
                  <a:pt x="1" y="13"/>
                </a:lnTo>
                <a:lnTo>
                  <a:pt x="5" y="0"/>
                </a:lnTo>
                <a:lnTo>
                  <a:pt x="2"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19" name="Freeform 773"/>
          <p:cNvSpPr>
            <a:spLocks/>
          </p:cNvSpPr>
          <p:nvPr/>
        </p:nvSpPr>
        <p:spPr bwMode="auto">
          <a:xfrm>
            <a:off x="7427911" y="3849690"/>
            <a:ext cx="15875" cy="20638"/>
          </a:xfrm>
          <a:custGeom>
            <a:avLst/>
            <a:gdLst>
              <a:gd name="T0" fmla="*/ 10 w 10"/>
              <a:gd name="T1" fmla="*/ 0 h 13"/>
              <a:gd name="T2" fmla="*/ 10 w 10"/>
              <a:gd name="T3" fmla="*/ 0 h 13"/>
              <a:gd name="T4" fmla="*/ 7 w 10"/>
              <a:gd name="T5" fmla="*/ 0 h 13"/>
              <a:gd name="T6" fmla="*/ 7 w 10"/>
              <a:gd name="T7" fmla="*/ 0 h 13"/>
              <a:gd name="T8" fmla="*/ 4 w 10"/>
              <a:gd name="T9" fmla="*/ 0 h 13"/>
              <a:gd name="T10" fmla="*/ 2 w 10"/>
              <a:gd name="T11" fmla="*/ 2 h 13"/>
              <a:gd name="T12" fmla="*/ 0 w 10"/>
              <a:gd name="T13" fmla="*/ 5 h 13"/>
              <a:gd name="T14" fmla="*/ 0 w 10"/>
              <a:gd name="T15" fmla="*/ 7 h 13"/>
              <a:gd name="T16" fmla="*/ 0 w 10"/>
              <a:gd name="T17" fmla="*/ 7 h 13"/>
              <a:gd name="T18" fmla="*/ 0 w 10"/>
              <a:gd name="T19" fmla="*/ 9 h 13"/>
              <a:gd name="T20" fmla="*/ 1 w 10"/>
              <a:gd name="T21" fmla="*/ 12 h 13"/>
              <a:gd name="T22" fmla="*/ 3 w 10"/>
              <a:gd name="T23" fmla="*/ 13 h 13"/>
              <a:gd name="T24" fmla="*/ 5 w 10"/>
              <a:gd name="T25" fmla="*/ 13 h 13"/>
              <a:gd name="T26" fmla="*/ 5 w 10"/>
              <a:gd name="T27" fmla="*/ 13 h 13"/>
              <a:gd name="T28" fmla="*/ 8 w 10"/>
              <a:gd name="T29" fmla="*/ 13 h 13"/>
              <a:gd name="T30" fmla="*/ 8 w 10"/>
              <a:gd name="T31" fmla="*/ 12 h 13"/>
              <a:gd name="T32" fmla="*/ 8 w 10"/>
              <a:gd name="T33" fmla="*/ 12 h 13"/>
              <a:gd name="T34" fmla="*/ 5 w 10"/>
              <a:gd name="T35" fmla="*/ 12 h 13"/>
              <a:gd name="T36" fmla="*/ 5 w 10"/>
              <a:gd name="T37" fmla="*/ 12 h 13"/>
              <a:gd name="T38" fmla="*/ 2 w 10"/>
              <a:gd name="T39" fmla="*/ 10 h 13"/>
              <a:gd name="T40" fmla="*/ 2 w 10"/>
              <a:gd name="T41" fmla="*/ 9 h 13"/>
              <a:gd name="T42" fmla="*/ 1 w 10"/>
              <a:gd name="T43" fmla="*/ 7 h 13"/>
              <a:gd name="T44" fmla="*/ 1 w 10"/>
              <a:gd name="T45" fmla="*/ 7 h 13"/>
              <a:gd name="T46" fmla="*/ 2 w 10"/>
              <a:gd name="T47" fmla="*/ 5 h 13"/>
              <a:gd name="T48" fmla="*/ 3 w 10"/>
              <a:gd name="T49" fmla="*/ 4 h 13"/>
              <a:gd name="T50" fmla="*/ 4 w 10"/>
              <a:gd name="T51" fmla="*/ 2 h 13"/>
              <a:gd name="T52" fmla="*/ 7 w 10"/>
              <a:gd name="T53" fmla="*/ 1 h 13"/>
              <a:gd name="T54" fmla="*/ 7 w 10"/>
              <a:gd name="T55" fmla="*/ 1 h 13"/>
              <a:gd name="T56" fmla="*/ 10 w 10"/>
              <a:gd name="T57" fmla="*/ 2 h 13"/>
              <a:gd name="T58" fmla="*/ 10 w 10"/>
              <a:gd name="T5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13">
                <a:moveTo>
                  <a:pt x="10" y="0"/>
                </a:moveTo>
                <a:lnTo>
                  <a:pt x="10" y="0"/>
                </a:lnTo>
                <a:lnTo>
                  <a:pt x="7" y="0"/>
                </a:lnTo>
                <a:lnTo>
                  <a:pt x="7" y="0"/>
                </a:lnTo>
                <a:lnTo>
                  <a:pt x="4" y="0"/>
                </a:lnTo>
                <a:lnTo>
                  <a:pt x="2" y="2"/>
                </a:lnTo>
                <a:lnTo>
                  <a:pt x="0" y="5"/>
                </a:lnTo>
                <a:lnTo>
                  <a:pt x="0" y="7"/>
                </a:lnTo>
                <a:lnTo>
                  <a:pt x="0" y="7"/>
                </a:lnTo>
                <a:lnTo>
                  <a:pt x="0" y="9"/>
                </a:lnTo>
                <a:lnTo>
                  <a:pt x="1" y="12"/>
                </a:lnTo>
                <a:lnTo>
                  <a:pt x="3" y="13"/>
                </a:lnTo>
                <a:lnTo>
                  <a:pt x="5" y="13"/>
                </a:lnTo>
                <a:lnTo>
                  <a:pt x="5" y="13"/>
                </a:lnTo>
                <a:lnTo>
                  <a:pt x="8" y="13"/>
                </a:lnTo>
                <a:lnTo>
                  <a:pt x="8" y="12"/>
                </a:lnTo>
                <a:lnTo>
                  <a:pt x="8" y="12"/>
                </a:lnTo>
                <a:lnTo>
                  <a:pt x="5" y="12"/>
                </a:lnTo>
                <a:lnTo>
                  <a:pt x="5" y="12"/>
                </a:lnTo>
                <a:lnTo>
                  <a:pt x="2" y="10"/>
                </a:lnTo>
                <a:lnTo>
                  <a:pt x="2" y="9"/>
                </a:lnTo>
                <a:lnTo>
                  <a:pt x="1" y="7"/>
                </a:lnTo>
                <a:lnTo>
                  <a:pt x="1" y="7"/>
                </a:lnTo>
                <a:lnTo>
                  <a:pt x="2" y="5"/>
                </a:lnTo>
                <a:lnTo>
                  <a:pt x="3" y="4"/>
                </a:lnTo>
                <a:lnTo>
                  <a:pt x="4" y="2"/>
                </a:lnTo>
                <a:lnTo>
                  <a:pt x="7" y="1"/>
                </a:lnTo>
                <a:lnTo>
                  <a:pt x="7" y="1"/>
                </a:lnTo>
                <a:lnTo>
                  <a:pt x="10" y="2"/>
                </a:lnTo>
                <a:lnTo>
                  <a:pt x="10"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20" name="Freeform 774"/>
          <p:cNvSpPr>
            <a:spLocks noEditPoints="1"/>
          </p:cNvSpPr>
          <p:nvPr/>
        </p:nvSpPr>
        <p:spPr bwMode="auto">
          <a:xfrm>
            <a:off x="7450136" y="3849690"/>
            <a:ext cx="20638" cy="20638"/>
          </a:xfrm>
          <a:custGeom>
            <a:avLst/>
            <a:gdLst>
              <a:gd name="T0" fmla="*/ 7 w 13"/>
              <a:gd name="T1" fmla="*/ 0 h 13"/>
              <a:gd name="T2" fmla="*/ 7 w 13"/>
              <a:gd name="T3" fmla="*/ 0 h 13"/>
              <a:gd name="T4" fmla="*/ 5 w 13"/>
              <a:gd name="T5" fmla="*/ 0 h 13"/>
              <a:gd name="T6" fmla="*/ 3 w 13"/>
              <a:gd name="T7" fmla="*/ 2 h 13"/>
              <a:gd name="T8" fmla="*/ 2 w 13"/>
              <a:gd name="T9" fmla="*/ 5 h 13"/>
              <a:gd name="T10" fmla="*/ 0 w 13"/>
              <a:gd name="T11" fmla="*/ 8 h 13"/>
              <a:gd name="T12" fmla="*/ 0 w 13"/>
              <a:gd name="T13" fmla="*/ 8 h 13"/>
              <a:gd name="T14" fmla="*/ 2 w 13"/>
              <a:gd name="T15" fmla="*/ 10 h 13"/>
              <a:gd name="T16" fmla="*/ 3 w 13"/>
              <a:gd name="T17" fmla="*/ 12 h 13"/>
              <a:gd name="T18" fmla="*/ 4 w 13"/>
              <a:gd name="T19" fmla="*/ 13 h 13"/>
              <a:gd name="T20" fmla="*/ 6 w 13"/>
              <a:gd name="T21" fmla="*/ 13 h 13"/>
              <a:gd name="T22" fmla="*/ 6 w 13"/>
              <a:gd name="T23" fmla="*/ 13 h 13"/>
              <a:gd name="T24" fmla="*/ 8 w 13"/>
              <a:gd name="T25" fmla="*/ 13 h 13"/>
              <a:gd name="T26" fmla="*/ 11 w 13"/>
              <a:gd name="T27" fmla="*/ 10 h 13"/>
              <a:gd name="T28" fmla="*/ 13 w 13"/>
              <a:gd name="T29" fmla="*/ 8 h 13"/>
              <a:gd name="T30" fmla="*/ 13 w 13"/>
              <a:gd name="T31" fmla="*/ 5 h 13"/>
              <a:gd name="T32" fmla="*/ 13 w 13"/>
              <a:gd name="T33" fmla="*/ 5 h 13"/>
              <a:gd name="T34" fmla="*/ 13 w 13"/>
              <a:gd name="T35" fmla="*/ 2 h 13"/>
              <a:gd name="T36" fmla="*/ 12 w 13"/>
              <a:gd name="T37" fmla="*/ 1 h 13"/>
              <a:gd name="T38" fmla="*/ 9 w 13"/>
              <a:gd name="T39" fmla="*/ 0 h 13"/>
              <a:gd name="T40" fmla="*/ 7 w 13"/>
              <a:gd name="T41" fmla="*/ 0 h 13"/>
              <a:gd name="T42" fmla="*/ 7 w 13"/>
              <a:gd name="T43" fmla="*/ 0 h 13"/>
              <a:gd name="T44" fmla="*/ 7 w 13"/>
              <a:gd name="T45" fmla="*/ 1 h 13"/>
              <a:gd name="T46" fmla="*/ 7 w 13"/>
              <a:gd name="T47" fmla="*/ 1 h 13"/>
              <a:gd name="T48" fmla="*/ 11 w 13"/>
              <a:gd name="T49" fmla="*/ 2 h 13"/>
              <a:gd name="T50" fmla="*/ 11 w 13"/>
              <a:gd name="T51" fmla="*/ 5 h 13"/>
              <a:gd name="T52" fmla="*/ 11 w 13"/>
              <a:gd name="T53" fmla="*/ 5 h 13"/>
              <a:gd name="T54" fmla="*/ 11 w 13"/>
              <a:gd name="T55" fmla="*/ 7 h 13"/>
              <a:gd name="T56" fmla="*/ 9 w 13"/>
              <a:gd name="T57" fmla="*/ 9 h 13"/>
              <a:gd name="T58" fmla="*/ 8 w 13"/>
              <a:gd name="T59" fmla="*/ 12 h 13"/>
              <a:gd name="T60" fmla="*/ 6 w 13"/>
              <a:gd name="T61" fmla="*/ 12 h 13"/>
              <a:gd name="T62" fmla="*/ 6 w 13"/>
              <a:gd name="T63" fmla="*/ 12 h 13"/>
              <a:gd name="T64" fmla="*/ 4 w 13"/>
              <a:gd name="T65" fmla="*/ 10 h 13"/>
              <a:gd name="T66" fmla="*/ 3 w 13"/>
              <a:gd name="T67" fmla="*/ 8 h 13"/>
              <a:gd name="T68" fmla="*/ 3 w 13"/>
              <a:gd name="T69" fmla="*/ 8 h 13"/>
              <a:gd name="T70" fmla="*/ 3 w 13"/>
              <a:gd name="T71" fmla="*/ 6 h 13"/>
              <a:gd name="T72" fmla="*/ 4 w 13"/>
              <a:gd name="T73" fmla="*/ 4 h 13"/>
              <a:gd name="T74" fmla="*/ 6 w 13"/>
              <a:gd name="T75" fmla="*/ 2 h 13"/>
              <a:gd name="T76" fmla="*/ 7 w 13"/>
              <a:gd name="T77" fmla="*/ 1 h 13"/>
              <a:gd name="T78" fmla="*/ 7 w 13"/>
              <a:gd name="T7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13">
                <a:moveTo>
                  <a:pt x="7" y="0"/>
                </a:moveTo>
                <a:lnTo>
                  <a:pt x="7" y="0"/>
                </a:lnTo>
                <a:lnTo>
                  <a:pt x="5" y="0"/>
                </a:lnTo>
                <a:lnTo>
                  <a:pt x="3" y="2"/>
                </a:lnTo>
                <a:lnTo>
                  <a:pt x="2" y="5"/>
                </a:lnTo>
                <a:lnTo>
                  <a:pt x="0" y="8"/>
                </a:lnTo>
                <a:lnTo>
                  <a:pt x="0" y="8"/>
                </a:lnTo>
                <a:lnTo>
                  <a:pt x="2" y="10"/>
                </a:lnTo>
                <a:lnTo>
                  <a:pt x="3" y="12"/>
                </a:lnTo>
                <a:lnTo>
                  <a:pt x="4" y="13"/>
                </a:lnTo>
                <a:lnTo>
                  <a:pt x="6" y="13"/>
                </a:lnTo>
                <a:lnTo>
                  <a:pt x="6" y="13"/>
                </a:lnTo>
                <a:lnTo>
                  <a:pt x="8" y="13"/>
                </a:lnTo>
                <a:lnTo>
                  <a:pt x="11" y="10"/>
                </a:lnTo>
                <a:lnTo>
                  <a:pt x="13" y="8"/>
                </a:lnTo>
                <a:lnTo>
                  <a:pt x="13" y="5"/>
                </a:lnTo>
                <a:lnTo>
                  <a:pt x="13" y="5"/>
                </a:lnTo>
                <a:lnTo>
                  <a:pt x="13" y="2"/>
                </a:lnTo>
                <a:lnTo>
                  <a:pt x="12" y="1"/>
                </a:lnTo>
                <a:lnTo>
                  <a:pt x="9" y="0"/>
                </a:lnTo>
                <a:lnTo>
                  <a:pt x="7" y="0"/>
                </a:lnTo>
                <a:lnTo>
                  <a:pt x="7" y="0"/>
                </a:lnTo>
                <a:close/>
                <a:moveTo>
                  <a:pt x="7" y="1"/>
                </a:moveTo>
                <a:lnTo>
                  <a:pt x="7" y="1"/>
                </a:lnTo>
                <a:lnTo>
                  <a:pt x="11" y="2"/>
                </a:lnTo>
                <a:lnTo>
                  <a:pt x="11" y="5"/>
                </a:lnTo>
                <a:lnTo>
                  <a:pt x="11" y="5"/>
                </a:lnTo>
                <a:lnTo>
                  <a:pt x="11" y="7"/>
                </a:lnTo>
                <a:lnTo>
                  <a:pt x="9" y="9"/>
                </a:lnTo>
                <a:lnTo>
                  <a:pt x="8" y="12"/>
                </a:lnTo>
                <a:lnTo>
                  <a:pt x="6" y="12"/>
                </a:lnTo>
                <a:lnTo>
                  <a:pt x="6" y="12"/>
                </a:lnTo>
                <a:lnTo>
                  <a:pt x="4" y="10"/>
                </a:lnTo>
                <a:lnTo>
                  <a:pt x="3" y="8"/>
                </a:lnTo>
                <a:lnTo>
                  <a:pt x="3" y="8"/>
                </a:lnTo>
                <a:lnTo>
                  <a:pt x="3" y="6"/>
                </a:lnTo>
                <a:lnTo>
                  <a:pt x="4" y="4"/>
                </a:lnTo>
                <a:lnTo>
                  <a:pt x="6" y="2"/>
                </a:lnTo>
                <a:lnTo>
                  <a:pt x="7" y="1"/>
                </a:lnTo>
                <a:lnTo>
                  <a:pt x="7"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21" name="Freeform 775"/>
          <p:cNvSpPr>
            <a:spLocks/>
          </p:cNvSpPr>
          <p:nvPr/>
        </p:nvSpPr>
        <p:spPr bwMode="auto">
          <a:xfrm>
            <a:off x="7472361" y="3849690"/>
            <a:ext cx="15875" cy="20638"/>
          </a:xfrm>
          <a:custGeom>
            <a:avLst/>
            <a:gdLst>
              <a:gd name="T0" fmla="*/ 3 w 10"/>
              <a:gd name="T1" fmla="*/ 0 h 13"/>
              <a:gd name="T2" fmla="*/ 0 w 10"/>
              <a:gd name="T3" fmla="*/ 13 h 13"/>
              <a:gd name="T4" fmla="*/ 2 w 10"/>
              <a:gd name="T5" fmla="*/ 13 h 13"/>
              <a:gd name="T6" fmla="*/ 3 w 10"/>
              <a:gd name="T7" fmla="*/ 7 h 13"/>
              <a:gd name="T8" fmla="*/ 8 w 10"/>
              <a:gd name="T9" fmla="*/ 7 h 13"/>
              <a:gd name="T10" fmla="*/ 8 w 10"/>
              <a:gd name="T11" fmla="*/ 6 h 13"/>
              <a:gd name="T12" fmla="*/ 3 w 10"/>
              <a:gd name="T13" fmla="*/ 6 h 13"/>
              <a:gd name="T14" fmla="*/ 5 w 10"/>
              <a:gd name="T15" fmla="*/ 1 h 13"/>
              <a:gd name="T16" fmla="*/ 9 w 10"/>
              <a:gd name="T17" fmla="*/ 1 h 13"/>
              <a:gd name="T18" fmla="*/ 10 w 10"/>
              <a:gd name="T19" fmla="*/ 0 h 13"/>
              <a:gd name="T20" fmla="*/ 3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3" y="0"/>
                </a:moveTo>
                <a:lnTo>
                  <a:pt x="0" y="13"/>
                </a:lnTo>
                <a:lnTo>
                  <a:pt x="2" y="13"/>
                </a:lnTo>
                <a:lnTo>
                  <a:pt x="3" y="7"/>
                </a:lnTo>
                <a:lnTo>
                  <a:pt x="8" y="7"/>
                </a:lnTo>
                <a:lnTo>
                  <a:pt x="8" y="6"/>
                </a:lnTo>
                <a:lnTo>
                  <a:pt x="3" y="6"/>
                </a:lnTo>
                <a:lnTo>
                  <a:pt x="5" y="1"/>
                </a:lnTo>
                <a:lnTo>
                  <a:pt x="9" y="1"/>
                </a:lnTo>
                <a:lnTo>
                  <a:pt x="10" y="0"/>
                </a:lnTo>
                <a:lnTo>
                  <a:pt x="3"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22" name="Freeform 776"/>
          <p:cNvSpPr>
            <a:spLocks/>
          </p:cNvSpPr>
          <p:nvPr/>
        </p:nvSpPr>
        <p:spPr bwMode="auto">
          <a:xfrm>
            <a:off x="7496173" y="3849690"/>
            <a:ext cx="15875" cy="20638"/>
          </a:xfrm>
          <a:custGeom>
            <a:avLst/>
            <a:gdLst>
              <a:gd name="T0" fmla="*/ 10 w 10"/>
              <a:gd name="T1" fmla="*/ 0 h 13"/>
              <a:gd name="T2" fmla="*/ 10 w 10"/>
              <a:gd name="T3" fmla="*/ 0 h 13"/>
              <a:gd name="T4" fmla="*/ 6 w 10"/>
              <a:gd name="T5" fmla="*/ 0 h 13"/>
              <a:gd name="T6" fmla="*/ 6 w 10"/>
              <a:gd name="T7" fmla="*/ 0 h 13"/>
              <a:gd name="T8" fmla="*/ 4 w 10"/>
              <a:gd name="T9" fmla="*/ 0 h 13"/>
              <a:gd name="T10" fmla="*/ 1 w 10"/>
              <a:gd name="T11" fmla="*/ 2 h 13"/>
              <a:gd name="T12" fmla="*/ 0 w 10"/>
              <a:gd name="T13" fmla="*/ 5 h 13"/>
              <a:gd name="T14" fmla="*/ 0 w 10"/>
              <a:gd name="T15" fmla="*/ 7 h 13"/>
              <a:gd name="T16" fmla="*/ 0 w 10"/>
              <a:gd name="T17" fmla="*/ 7 h 13"/>
              <a:gd name="T18" fmla="*/ 0 w 10"/>
              <a:gd name="T19" fmla="*/ 9 h 13"/>
              <a:gd name="T20" fmla="*/ 1 w 10"/>
              <a:gd name="T21" fmla="*/ 12 h 13"/>
              <a:gd name="T22" fmla="*/ 3 w 10"/>
              <a:gd name="T23" fmla="*/ 13 h 13"/>
              <a:gd name="T24" fmla="*/ 5 w 10"/>
              <a:gd name="T25" fmla="*/ 13 h 13"/>
              <a:gd name="T26" fmla="*/ 5 w 10"/>
              <a:gd name="T27" fmla="*/ 13 h 13"/>
              <a:gd name="T28" fmla="*/ 8 w 10"/>
              <a:gd name="T29" fmla="*/ 13 h 13"/>
              <a:gd name="T30" fmla="*/ 8 w 10"/>
              <a:gd name="T31" fmla="*/ 12 h 13"/>
              <a:gd name="T32" fmla="*/ 8 w 10"/>
              <a:gd name="T33" fmla="*/ 12 h 13"/>
              <a:gd name="T34" fmla="*/ 5 w 10"/>
              <a:gd name="T35" fmla="*/ 12 h 13"/>
              <a:gd name="T36" fmla="*/ 5 w 10"/>
              <a:gd name="T37" fmla="*/ 12 h 13"/>
              <a:gd name="T38" fmla="*/ 2 w 10"/>
              <a:gd name="T39" fmla="*/ 10 h 13"/>
              <a:gd name="T40" fmla="*/ 1 w 10"/>
              <a:gd name="T41" fmla="*/ 9 h 13"/>
              <a:gd name="T42" fmla="*/ 1 w 10"/>
              <a:gd name="T43" fmla="*/ 7 h 13"/>
              <a:gd name="T44" fmla="*/ 1 w 10"/>
              <a:gd name="T45" fmla="*/ 7 h 13"/>
              <a:gd name="T46" fmla="*/ 2 w 10"/>
              <a:gd name="T47" fmla="*/ 5 h 13"/>
              <a:gd name="T48" fmla="*/ 3 w 10"/>
              <a:gd name="T49" fmla="*/ 4 h 13"/>
              <a:gd name="T50" fmla="*/ 4 w 10"/>
              <a:gd name="T51" fmla="*/ 2 h 13"/>
              <a:gd name="T52" fmla="*/ 6 w 10"/>
              <a:gd name="T53" fmla="*/ 1 h 13"/>
              <a:gd name="T54" fmla="*/ 6 w 10"/>
              <a:gd name="T55" fmla="*/ 1 h 13"/>
              <a:gd name="T56" fmla="*/ 10 w 10"/>
              <a:gd name="T57" fmla="*/ 2 h 13"/>
              <a:gd name="T58" fmla="*/ 10 w 10"/>
              <a:gd name="T5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13">
                <a:moveTo>
                  <a:pt x="10" y="0"/>
                </a:moveTo>
                <a:lnTo>
                  <a:pt x="10" y="0"/>
                </a:lnTo>
                <a:lnTo>
                  <a:pt x="6" y="0"/>
                </a:lnTo>
                <a:lnTo>
                  <a:pt x="6" y="0"/>
                </a:lnTo>
                <a:lnTo>
                  <a:pt x="4" y="0"/>
                </a:lnTo>
                <a:lnTo>
                  <a:pt x="1" y="2"/>
                </a:lnTo>
                <a:lnTo>
                  <a:pt x="0" y="5"/>
                </a:lnTo>
                <a:lnTo>
                  <a:pt x="0" y="7"/>
                </a:lnTo>
                <a:lnTo>
                  <a:pt x="0" y="7"/>
                </a:lnTo>
                <a:lnTo>
                  <a:pt x="0" y="9"/>
                </a:lnTo>
                <a:lnTo>
                  <a:pt x="1" y="12"/>
                </a:lnTo>
                <a:lnTo>
                  <a:pt x="3" y="13"/>
                </a:lnTo>
                <a:lnTo>
                  <a:pt x="5" y="13"/>
                </a:lnTo>
                <a:lnTo>
                  <a:pt x="5" y="13"/>
                </a:lnTo>
                <a:lnTo>
                  <a:pt x="8" y="13"/>
                </a:lnTo>
                <a:lnTo>
                  <a:pt x="8" y="12"/>
                </a:lnTo>
                <a:lnTo>
                  <a:pt x="8" y="12"/>
                </a:lnTo>
                <a:lnTo>
                  <a:pt x="5" y="12"/>
                </a:lnTo>
                <a:lnTo>
                  <a:pt x="5" y="12"/>
                </a:lnTo>
                <a:lnTo>
                  <a:pt x="2" y="10"/>
                </a:lnTo>
                <a:lnTo>
                  <a:pt x="1" y="9"/>
                </a:lnTo>
                <a:lnTo>
                  <a:pt x="1" y="7"/>
                </a:lnTo>
                <a:lnTo>
                  <a:pt x="1" y="7"/>
                </a:lnTo>
                <a:lnTo>
                  <a:pt x="2" y="5"/>
                </a:lnTo>
                <a:lnTo>
                  <a:pt x="3" y="4"/>
                </a:lnTo>
                <a:lnTo>
                  <a:pt x="4" y="2"/>
                </a:lnTo>
                <a:lnTo>
                  <a:pt x="6" y="1"/>
                </a:lnTo>
                <a:lnTo>
                  <a:pt x="6" y="1"/>
                </a:lnTo>
                <a:lnTo>
                  <a:pt x="10" y="2"/>
                </a:lnTo>
                <a:lnTo>
                  <a:pt x="10"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23" name="Freeform 777"/>
          <p:cNvSpPr>
            <a:spLocks noEditPoints="1"/>
          </p:cNvSpPr>
          <p:nvPr/>
        </p:nvSpPr>
        <p:spPr bwMode="auto">
          <a:xfrm>
            <a:off x="7508873" y="3849690"/>
            <a:ext cx="20638" cy="20638"/>
          </a:xfrm>
          <a:custGeom>
            <a:avLst/>
            <a:gdLst>
              <a:gd name="T0" fmla="*/ 10 w 13"/>
              <a:gd name="T1" fmla="*/ 0 h 13"/>
              <a:gd name="T2" fmla="*/ 9 w 13"/>
              <a:gd name="T3" fmla="*/ 0 h 13"/>
              <a:gd name="T4" fmla="*/ 0 w 13"/>
              <a:gd name="T5" fmla="*/ 13 h 13"/>
              <a:gd name="T6" fmla="*/ 2 w 13"/>
              <a:gd name="T7" fmla="*/ 13 h 13"/>
              <a:gd name="T8" fmla="*/ 4 w 13"/>
              <a:gd name="T9" fmla="*/ 9 h 13"/>
              <a:gd name="T10" fmla="*/ 11 w 13"/>
              <a:gd name="T11" fmla="*/ 9 h 13"/>
              <a:gd name="T12" fmla="*/ 11 w 13"/>
              <a:gd name="T13" fmla="*/ 13 h 13"/>
              <a:gd name="T14" fmla="*/ 13 w 13"/>
              <a:gd name="T15" fmla="*/ 13 h 13"/>
              <a:gd name="T16" fmla="*/ 10 w 13"/>
              <a:gd name="T17" fmla="*/ 0 h 13"/>
              <a:gd name="T18" fmla="*/ 5 w 13"/>
              <a:gd name="T19" fmla="*/ 8 h 13"/>
              <a:gd name="T20" fmla="*/ 5 w 13"/>
              <a:gd name="T21" fmla="*/ 8 h 13"/>
              <a:gd name="T22" fmla="*/ 9 w 13"/>
              <a:gd name="T23" fmla="*/ 1 h 13"/>
              <a:gd name="T24" fmla="*/ 9 w 13"/>
              <a:gd name="T25" fmla="*/ 1 h 13"/>
              <a:gd name="T26" fmla="*/ 9 w 13"/>
              <a:gd name="T27" fmla="*/ 1 h 13"/>
              <a:gd name="T28" fmla="*/ 10 w 13"/>
              <a:gd name="T29" fmla="*/ 8 h 13"/>
              <a:gd name="T30" fmla="*/ 5 w 13"/>
              <a:gd name="T31"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3">
                <a:moveTo>
                  <a:pt x="10" y="0"/>
                </a:moveTo>
                <a:lnTo>
                  <a:pt x="9" y="0"/>
                </a:lnTo>
                <a:lnTo>
                  <a:pt x="0" y="13"/>
                </a:lnTo>
                <a:lnTo>
                  <a:pt x="2" y="13"/>
                </a:lnTo>
                <a:lnTo>
                  <a:pt x="4" y="9"/>
                </a:lnTo>
                <a:lnTo>
                  <a:pt x="11" y="9"/>
                </a:lnTo>
                <a:lnTo>
                  <a:pt x="11" y="13"/>
                </a:lnTo>
                <a:lnTo>
                  <a:pt x="13" y="13"/>
                </a:lnTo>
                <a:lnTo>
                  <a:pt x="10" y="0"/>
                </a:lnTo>
                <a:close/>
                <a:moveTo>
                  <a:pt x="5" y="8"/>
                </a:moveTo>
                <a:lnTo>
                  <a:pt x="5" y="8"/>
                </a:lnTo>
                <a:lnTo>
                  <a:pt x="9" y="1"/>
                </a:lnTo>
                <a:lnTo>
                  <a:pt x="9" y="1"/>
                </a:lnTo>
                <a:lnTo>
                  <a:pt x="9" y="1"/>
                </a:lnTo>
                <a:lnTo>
                  <a:pt x="10" y="8"/>
                </a:lnTo>
                <a:lnTo>
                  <a:pt x="5" y="8"/>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24" name="Freeform 778"/>
          <p:cNvSpPr>
            <a:spLocks/>
          </p:cNvSpPr>
          <p:nvPr/>
        </p:nvSpPr>
        <p:spPr bwMode="auto">
          <a:xfrm>
            <a:off x="7531098" y="3849690"/>
            <a:ext cx="20638" cy="20638"/>
          </a:xfrm>
          <a:custGeom>
            <a:avLst/>
            <a:gdLst>
              <a:gd name="T0" fmla="*/ 9 w 13"/>
              <a:gd name="T1" fmla="*/ 7 h 13"/>
              <a:gd name="T2" fmla="*/ 9 w 13"/>
              <a:gd name="T3" fmla="*/ 7 h 13"/>
              <a:gd name="T4" fmla="*/ 9 w 13"/>
              <a:gd name="T5" fmla="*/ 12 h 13"/>
              <a:gd name="T6" fmla="*/ 9 w 13"/>
              <a:gd name="T7" fmla="*/ 12 h 13"/>
              <a:gd name="T8" fmla="*/ 9 w 13"/>
              <a:gd name="T9" fmla="*/ 12 h 13"/>
              <a:gd name="T10" fmla="*/ 6 w 13"/>
              <a:gd name="T11" fmla="*/ 0 h 13"/>
              <a:gd name="T12" fmla="*/ 3 w 13"/>
              <a:gd name="T13" fmla="*/ 0 h 13"/>
              <a:gd name="T14" fmla="*/ 0 w 13"/>
              <a:gd name="T15" fmla="*/ 13 h 13"/>
              <a:gd name="T16" fmla="*/ 3 w 13"/>
              <a:gd name="T17" fmla="*/ 13 h 13"/>
              <a:gd name="T18" fmla="*/ 4 w 13"/>
              <a:gd name="T19" fmla="*/ 6 h 13"/>
              <a:gd name="T20" fmla="*/ 4 w 13"/>
              <a:gd name="T21" fmla="*/ 6 h 13"/>
              <a:gd name="T22" fmla="*/ 5 w 13"/>
              <a:gd name="T23" fmla="*/ 1 h 13"/>
              <a:gd name="T24" fmla="*/ 5 w 13"/>
              <a:gd name="T25" fmla="*/ 1 h 13"/>
              <a:gd name="T26" fmla="*/ 5 w 13"/>
              <a:gd name="T27" fmla="*/ 1 h 13"/>
              <a:gd name="T28" fmla="*/ 8 w 13"/>
              <a:gd name="T29" fmla="*/ 13 h 13"/>
              <a:gd name="T30" fmla="*/ 11 w 13"/>
              <a:gd name="T31" fmla="*/ 13 h 13"/>
              <a:gd name="T32" fmla="*/ 13 w 13"/>
              <a:gd name="T33" fmla="*/ 0 h 13"/>
              <a:gd name="T34" fmla="*/ 12 w 13"/>
              <a:gd name="T35" fmla="*/ 0 h 13"/>
              <a:gd name="T36" fmla="*/ 9 w 13"/>
              <a:gd name="T3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9" y="7"/>
                </a:moveTo>
                <a:lnTo>
                  <a:pt x="9" y="7"/>
                </a:lnTo>
                <a:lnTo>
                  <a:pt x="9" y="12"/>
                </a:lnTo>
                <a:lnTo>
                  <a:pt x="9" y="12"/>
                </a:lnTo>
                <a:lnTo>
                  <a:pt x="9" y="12"/>
                </a:lnTo>
                <a:lnTo>
                  <a:pt x="6" y="0"/>
                </a:lnTo>
                <a:lnTo>
                  <a:pt x="3" y="0"/>
                </a:lnTo>
                <a:lnTo>
                  <a:pt x="0" y="13"/>
                </a:lnTo>
                <a:lnTo>
                  <a:pt x="3" y="13"/>
                </a:lnTo>
                <a:lnTo>
                  <a:pt x="4" y="6"/>
                </a:lnTo>
                <a:lnTo>
                  <a:pt x="4" y="6"/>
                </a:lnTo>
                <a:lnTo>
                  <a:pt x="5" y="1"/>
                </a:lnTo>
                <a:lnTo>
                  <a:pt x="5" y="1"/>
                </a:lnTo>
                <a:lnTo>
                  <a:pt x="5" y="1"/>
                </a:lnTo>
                <a:lnTo>
                  <a:pt x="8" y="13"/>
                </a:lnTo>
                <a:lnTo>
                  <a:pt x="11" y="13"/>
                </a:lnTo>
                <a:lnTo>
                  <a:pt x="13" y="0"/>
                </a:lnTo>
                <a:lnTo>
                  <a:pt x="12" y="0"/>
                </a:lnTo>
                <a:lnTo>
                  <a:pt x="9" y="7"/>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25" name="Freeform 779"/>
          <p:cNvSpPr>
            <a:spLocks/>
          </p:cNvSpPr>
          <p:nvPr/>
        </p:nvSpPr>
        <p:spPr bwMode="auto">
          <a:xfrm>
            <a:off x="7553323" y="3849690"/>
            <a:ext cx="17463" cy="20638"/>
          </a:xfrm>
          <a:custGeom>
            <a:avLst/>
            <a:gdLst>
              <a:gd name="T0" fmla="*/ 11 w 11"/>
              <a:gd name="T1" fmla="*/ 0 h 13"/>
              <a:gd name="T2" fmla="*/ 11 w 11"/>
              <a:gd name="T3" fmla="*/ 0 h 13"/>
              <a:gd name="T4" fmla="*/ 8 w 11"/>
              <a:gd name="T5" fmla="*/ 0 h 13"/>
              <a:gd name="T6" fmla="*/ 8 w 11"/>
              <a:gd name="T7" fmla="*/ 0 h 13"/>
              <a:gd name="T8" fmla="*/ 4 w 11"/>
              <a:gd name="T9" fmla="*/ 0 h 13"/>
              <a:gd name="T10" fmla="*/ 2 w 11"/>
              <a:gd name="T11" fmla="*/ 2 h 13"/>
              <a:gd name="T12" fmla="*/ 1 w 11"/>
              <a:gd name="T13" fmla="*/ 5 h 13"/>
              <a:gd name="T14" fmla="*/ 0 w 11"/>
              <a:gd name="T15" fmla="*/ 7 h 13"/>
              <a:gd name="T16" fmla="*/ 0 w 11"/>
              <a:gd name="T17" fmla="*/ 7 h 13"/>
              <a:gd name="T18" fmla="*/ 1 w 11"/>
              <a:gd name="T19" fmla="*/ 9 h 13"/>
              <a:gd name="T20" fmla="*/ 2 w 11"/>
              <a:gd name="T21" fmla="*/ 12 h 13"/>
              <a:gd name="T22" fmla="*/ 3 w 11"/>
              <a:gd name="T23" fmla="*/ 13 h 13"/>
              <a:gd name="T24" fmla="*/ 7 w 11"/>
              <a:gd name="T25" fmla="*/ 13 h 13"/>
              <a:gd name="T26" fmla="*/ 7 w 11"/>
              <a:gd name="T27" fmla="*/ 13 h 13"/>
              <a:gd name="T28" fmla="*/ 9 w 11"/>
              <a:gd name="T29" fmla="*/ 13 h 13"/>
              <a:gd name="T30" fmla="*/ 9 w 11"/>
              <a:gd name="T31" fmla="*/ 12 h 13"/>
              <a:gd name="T32" fmla="*/ 9 w 11"/>
              <a:gd name="T33" fmla="*/ 12 h 13"/>
              <a:gd name="T34" fmla="*/ 7 w 11"/>
              <a:gd name="T35" fmla="*/ 12 h 13"/>
              <a:gd name="T36" fmla="*/ 7 w 11"/>
              <a:gd name="T37" fmla="*/ 12 h 13"/>
              <a:gd name="T38" fmla="*/ 3 w 11"/>
              <a:gd name="T39" fmla="*/ 10 h 13"/>
              <a:gd name="T40" fmla="*/ 2 w 11"/>
              <a:gd name="T41" fmla="*/ 9 h 13"/>
              <a:gd name="T42" fmla="*/ 2 w 11"/>
              <a:gd name="T43" fmla="*/ 7 h 13"/>
              <a:gd name="T44" fmla="*/ 2 w 11"/>
              <a:gd name="T45" fmla="*/ 7 h 13"/>
              <a:gd name="T46" fmla="*/ 2 w 11"/>
              <a:gd name="T47" fmla="*/ 5 h 13"/>
              <a:gd name="T48" fmla="*/ 3 w 11"/>
              <a:gd name="T49" fmla="*/ 4 h 13"/>
              <a:gd name="T50" fmla="*/ 6 w 11"/>
              <a:gd name="T51" fmla="*/ 2 h 13"/>
              <a:gd name="T52" fmla="*/ 8 w 11"/>
              <a:gd name="T53" fmla="*/ 1 h 13"/>
              <a:gd name="T54" fmla="*/ 8 w 11"/>
              <a:gd name="T55" fmla="*/ 1 h 13"/>
              <a:gd name="T56" fmla="*/ 10 w 11"/>
              <a:gd name="T57" fmla="*/ 2 h 13"/>
              <a:gd name="T58" fmla="*/ 11 w 11"/>
              <a:gd name="T5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 h="13">
                <a:moveTo>
                  <a:pt x="11" y="0"/>
                </a:moveTo>
                <a:lnTo>
                  <a:pt x="11" y="0"/>
                </a:lnTo>
                <a:lnTo>
                  <a:pt x="8" y="0"/>
                </a:lnTo>
                <a:lnTo>
                  <a:pt x="8" y="0"/>
                </a:lnTo>
                <a:lnTo>
                  <a:pt x="4" y="0"/>
                </a:lnTo>
                <a:lnTo>
                  <a:pt x="2" y="2"/>
                </a:lnTo>
                <a:lnTo>
                  <a:pt x="1" y="5"/>
                </a:lnTo>
                <a:lnTo>
                  <a:pt x="0" y="7"/>
                </a:lnTo>
                <a:lnTo>
                  <a:pt x="0" y="7"/>
                </a:lnTo>
                <a:lnTo>
                  <a:pt x="1" y="9"/>
                </a:lnTo>
                <a:lnTo>
                  <a:pt x="2" y="12"/>
                </a:lnTo>
                <a:lnTo>
                  <a:pt x="3" y="13"/>
                </a:lnTo>
                <a:lnTo>
                  <a:pt x="7" y="13"/>
                </a:lnTo>
                <a:lnTo>
                  <a:pt x="7" y="13"/>
                </a:lnTo>
                <a:lnTo>
                  <a:pt x="9" y="13"/>
                </a:lnTo>
                <a:lnTo>
                  <a:pt x="9" y="12"/>
                </a:lnTo>
                <a:lnTo>
                  <a:pt x="9" y="12"/>
                </a:lnTo>
                <a:lnTo>
                  <a:pt x="7" y="12"/>
                </a:lnTo>
                <a:lnTo>
                  <a:pt x="7" y="12"/>
                </a:lnTo>
                <a:lnTo>
                  <a:pt x="3" y="10"/>
                </a:lnTo>
                <a:lnTo>
                  <a:pt x="2" y="9"/>
                </a:lnTo>
                <a:lnTo>
                  <a:pt x="2" y="7"/>
                </a:lnTo>
                <a:lnTo>
                  <a:pt x="2" y="7"/>
                </a:lnTo>
                <a:lnTo>
                  <a:pt x="2" y="5"/>
                </a:lnTo>
                <a:lnTo>
                  <a:pt x="3" y="4"/>
                </a:lnTo>
                <a:lnTo>
                  <a:pt x="6" y="2"/>
                </a:lnTo>
                <a:lnTo>
                  <a:pt x="8" y="1"/>
                </a:lnTo>
                <a:lnTo>
                  <a:pt x="8" y="1"/>
                </a:lnTo>
                <a:lnTo>
                  <a:pt x="10" y="2"/>
                </a:lnTo>
                <a:lnTo>
                  <a:pt x="11"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26" name="Freeform 780"/>
          <p:cNvSpPr>
            <a:spLocks/>
          </p:cNvSpPr>
          <p:nvPr/>
        </p:nvSpPr>
        <p:spPr bwMode="auto">
          <a:xfrm>
            <a:off x="7569198" y="3849690"/>
            <a:ext cx="15875" cy="20638"/>
          </a:xfrm>
          <a:custGeom>
            <a:avLst/>
            <a:gdLst>
              <a:gd name="T0" fmla="*/ 3 w 10"/>
              <a:gd name="T1" fmla="*/ 0 h 13"/>
              <a:gd name="T2" fmla="*/ 0 w 10"/>
              <a:gd name="T3" fmla="*/ 13 h 13"/>
              <a:gd name="T4" fmla="*/ 8 w 10"/>
              <a:gd name="T5" fmla="*/ 13 h 13"/>
              <a:gd name="T6" fmla="*/ 8 w 10"/>
              <a:gd name="T7" fmla="*/ 12 h 13"/>
              <a:gd name="T8" fmla="*/ 2 w 10"/>
              <a:gd name="T9" fmla="*/ 12 h 13"/>
              <a:gd name="T10" fmla="*/ 3 w 10"/>
              <a:gd name="T11" fmla="*/ 7 h 13"/>
              <a:gd name="T12" fmla="*/ 8 w 10"/>
              <a:gd name="T13" fmla="*/ 7 h 13"/>
              <a:gd name="T14" fmla="*/ 9 w 10"/>
              <a:gd name="T15" fmla="*/ 6 h 13"/>
              <a:gd name="T16" fmla="*/ 3 w 10"/>
              <a:gd name="T17" fmla="*/ 6 h 13"/>
              <a:gd name="T18" fmla="*/ 5 w 10"/>
              <a:gd name="T19" fmla="*/ 1 h 13"/>
              <a:gd name="T20" fmla="*/ 10 w 10"/>
              <a:gd name="T21" fmla="*/ 1 h 13"/>
              <a:gd name="T22" fmla="*/ 10 w 10"/>
              <a:gd name="T23" fmla="*/ 0 h 13"/>
              <a:gd name="T24" fmla="*/ 3 w 10"/>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3">
                <a:moveTo>
                  <a:pt x="3" y="0"/>
                </a:moveTo>
                <a:lnTo>
                  <a:pt x="0" y="13"/>
                </a:lnTo>
                <a:lnTo>
                  <a:pt x="8" y="13"/>
                </a:lnTo>
                <a:lnTo>
                  <a:pt x="8" y="12"/>
                </a:lnTo>
                <a:lnTo>
                  <a:pt x="2" y="12"/>
                </a:lnTo>
                <a:lnTo>
                  <a:pt x="3" y="7"/>
                </a:lnTo>
                <a:lnTo>
                  <a:pt x="8" y="7"/>
                </a:lnTo>
                <a:lnTo>
                  <a:pt x="9" y="6"/>
                </a:lnTo>
                <a:lnTo>
                  <a:pt x="3" y="6"/>
                </a:lnTo>
                <a:lnTo>
                  <a:pt x="5" y="1"/>
                </a:lnTo>
                <a:lnTo>
                  <a:pt x="10" y="1"/>
                </a:lnTo>
                <a:lnTo>
                  <a:pt x="10" y="0"/>
                </a:lnTo>
                <a:lnTo>
                  <a:pt x="3" y="0"/>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2127" name="Freeform 781"/>
          <p:cNvSpPr>
            <a:spLocks noEditPoints="1"/>
          </p:cNvSpPr>
          <p:nvPr/>
        </p:nvSpPr>
        <p:spPr bwMode="auto">
          <a:xfrm>
            <a:off x="7585073" y="3849690"/>
            <a:ext cx="15875" cy="20638"/>
          </a:xfrm>
          <a:custGeom>
            <a:avLst/>
            <a:gdLst>
              <a:gd name="T0" fmla="*/ 4 w 10"/>
              <a:gd name="T1" fmla="*/ 0 h 13"/>
              <a:gd name="T2" fmla="*/ 0 w 10"/>
              <a:gd name="T3" fmla="*/ 13 h 13"/>
              <a:gd name="T4" fmla="*/ 3 w 10"/>
              <a:gd name="T5" fmla="*/ 13 h 13"/>
              <a:gd name="T6" fmla="*/ 4 w 10"/>
              <a:gd name="T7" fmla="*/ 7 h 13"/>
              <a:gd name="T8" fmla="*/ 4 w 10"/>
              <a:gd name="T9" fmla="*/ 7 h 13"/>
              <a:gd name="T10" fmla="*/ 4 w 10"/>
              <a:gd name="T11" fmla="*/ 7 h 13"/>
              <a:gd name="T12" fmla="*/ 6 w 10"/>
              <a:gd name="T13" fmla="*/ 8 h 13"/>
              <a:gd name="T14" fmla="*/ 7 w 10"/>
              <a:gd name="T15" fmla="*/ 9 h 13"/>
              <a:gd name="T16" fmla="*/ 8 w 10"/>
              <a:gd name="T17" fmla="*/ 13 h 13"/>
              <a:gd name="T18" fmla="*/ 9 w 10"/>
              <a:gd name="T19" fmla="*/ 13 h 13"/>
              <a:gd name="T20" fmla="*/ 8 w 10"/>
              <a:gd name="T21" fmla="*/ 9 h 13"/>
              <a:gd name="T22" fmla="*/ 8 w 10"/>
              <a:gd name="T23" fmla="*/ 9 h 13"/>
              <a:gd name="T24" fmla="*/ 8 w 10"/>
              <a:gd name="T25" fmla="*/ 7 h 13"/>
              <a:gd name="T26" fmla="*/ 7 w 10"/>
              <a:gd name="T27" fmla="*/ 7 h 13"/>
              <a:gd name="T28" fmla="*/ 7 w 10"/>
              <a:gd name="T29" fmla="*/ 7 h 13"/>
              <a:gd name="T30" fmla="*/ 7 w 10"/>
              <a:gd name="T31" fmla="*/ 7 h 13"/>
              <a:gd name="T32" fmla="*/ 9 w 10"/>
              <a:gd name="T33" fmla="*/ 6 h 13"/>
              <a:gd name="T34" fmla="*/ 10 w 10"/>
              <a:gd name="T35" fmla="*/ 4 h 13"/>
              <a:gd name="T36" fmla="*/ 10 w 10"/>
              <a:gd name="T37" fmla="*/ 4 h 13"/>
              <a:gd name="T38" fmla="*/ 10 w 10"/>
              <a:gd name="T39" fmla="*/ 1 h 13"/>
              <a:gd name="T40" fmla="*/ 9 w 10"/>
              <a:gd name="T41" fmla="*/ 0 h 13"/>
              <a:gd name="T42" fmla="*/ 6 w 10"/>
              <a:gd name="T43" fmla="*/ 0 h 13"/>
              <a:gd name="T44" fmla="*/ 4 w 10"/>
              <a:gd name="T45" fmla="*/ 0 h 13"/>
              <a:gd name="T46" fmla="*/ 5 w 10"/>
              <a:gd name="T47" fmla="*/ 1 h 13"/>
              <a:gd name="T48" fmla="*/ 6 w 10"/>
              <a:gd name="T49" fmla="*/ 1 h 13"/>
              <a:gd name="T50" fmla="*/ 6 w 10"/>
              <a:gd name="T51" fmla="*/ 1 h 13"/>
              <a:gd name="T52" fmla="*/ 7 w 10"/>
              <a:gd name="T53" fmla="*/ 2 h 13"/>
              <a:gd name="T54" fmla="*/ 8 w 10"/>
              <a:gd name="T55" fmla="*/ 4 h 13"/>
              <a:gd name="T56" fmla="*/ 8 w 10"/>
              <a:gd name="T57" fmla="*/ 4 h 13"/>
              <a:gd name="T58" fmla="*/ 8 w 10"/>
              <a:gd name="T59" fmla="*/ 5 h 13"/>
              <a:gd name="T60" fmla="*/ 7 w 10"/>
              <a:gd name="T61" fmla="*/ 6 h 13"/>
              <a:gd name="T62" fmla="*/ 5 w 10"/>
              <a:gd name="T63" fmla="*/ 6 h 13"/>
              <a:gd name="T64" fmla="*/ 5 w 10"/>
              <a:gd name="T65" fmla="*/ 6 h 13"/>
              <a:gd name="T66" fmla="*/ 4 w 10"/>
              <a:gd name="T67" fmla="*/ 6 h 13"/>
              <a:gd name="T68" fmla="*/ 5 w 10"/>
              <a:gd name="T69"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13">
                <a:moveTo>
                  <a:pt x="4" y="0"/>
                </a:moveTo>
                <a:lnTo>
                  <a:pt x="0" y="13"/>
                </a:lnTo>
                <a:lnTo>
                  <a:pt x="3" y="13"/>
                </a:lnTo>
                <a:lnTo>
                  <a:pt x="4" y="7"/>
                </a:lnTo>
                <a:lnTo>
                  <a:pt x="4" y="7"/>
                </a:lnTo>
                <a:lnTo>
                  <a:pt x="4" y="7"/>
                </a:lnTo>
                <a:lnTo>
                  <a:pt x="6" y="8"/>
                </a:lnTo>
                <a:lnTo>
                  <a:pt x="7" y="9"/>
                </a:lnTo>
                <a:lnTo>
                  <a:pt x="8" y="13"/>
                </a:lnTo>
                <a:lnTo>
                  <a:pt x="9" y="13"/>
                </a:lnTo>
                <a:lnTo>
                  <a:pt x="8" y="9"/>
                </a:lnTo>
                <a:lnTo>
                  <a:pt x="8" y="9"/>
                </a:lnTo>
                <a:lnTo>
                  <a:pt x="8" y="7"/>
                </a:lnTo>
                <a:lnTo>
                  <a:pt x="7" y="7"/>
                </a:lnTo>
                <a:lnTo>
                  <a:pt x="7" y="7"/>
                </a:lnTo>
                <a:lnTo>
                  <a:pt x="7" y="7"/>
                </a:lnTo>
                <a:lnTo>
                  <a:pt x="9" y="6"/>
                </a:lnTo>
                <a:lnTo>
                  <a:pt x="10" y="4"/>
                </a:lnTo>
                <a:lnTo>
                  <a:pt x="10" y="4"/>
                </a:lnTo>
                <a:lnTo>
                  <a:pt x="10" y="1"/>
                </a:lnTo>
                <a:lnTo>
                  <a:pt x="9" y="0"/>
                </a:lnTo>
                <a:lnTo>
                  <a:pt x="6" y="0"/>
                </a:lnTo>
                <a:lnTo>
                  <a:pt x="4" y="0"/>
                </a:lnTo>
                <a:close/>
                <a:moveTo>
                  <a:pt x="5" y="1"/>
                </a:moveTo>
                <a:lnTo>
                  <a:pt x="6" y="1"/>
                </a:lnTo>
                <a:lnTo>
                  <a:pt x="6" y="1"/>
                </a:lnTo>
                <a:lnTo>
                  <a:pt x="7" y="2"/>
                </a:lnTo>
                <a:lnTo>
                  <a:pt x="8" y="4"/>
                </a:lnTo>
                <a:lnTo>
                  <a:pt x="8" y="4"/>
                </a:lnTo>
                <a:lnTo>
                  <a:pt x="8" y="5"/>
                </a:lnTo>
                <a:lnTo>
                  <a:pt x="7" y="6"/>
                </a:lnTo>
                <a:lnTo>
                  <a:pt x="5" y="6"/>
                </a:lnTo>
                <a:lnTo>
                  <a:pt x="5" y="6"/>
                </a:lnTo>
                <a:lnTo>
                  <a:pt x="4" y="6"/>
                </a:lnTo>
                <a:lnTo>
                  <a:pt x="5" y="1"/>
                </a:lnTo>
                <a:close/>
              </a:path>
            </a:pathLst>
          </a:custGeom>
          <a:solidFill>
            <a:srgbClr val="FFFFFF"/>
          </a:solid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761" name="Rectangle 816"/>
          <p:cNvSpPr>
            <a:spLocks noChangeArrowheads="1"/>
          </p:cNvSpPr>
          <p:nvPr/>
        </p:nvSpPr>
        <p:spPr bwMode="auto">
          <a:xfrm>
            <a:off x="7683498" y="5418141"/>
            <a:ext cx="3847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1" u="none" strike="noStrike" cap="none" normalizeH="0" baseline="0" smtClean="0">
                <a:ln>
                  <a:noFill/>
                </a:ln>
                <a:solidFill>
                  <a:srgbClr val="00ADEE"/>
                </a:solidFill>
                <a:effectLst>
                  <a:glow rad="50800">
                    <a:schemeClr val="bg1">
                      <a:alpha val="50000"/>
                    </a:schemeClr>
                  </a:glow>
                </a:effectLst>
                <a:latin typeface="+mj-lt"/>
              </a:rPr>
              <a:t>40°</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76" name="Rectangle 831"/>
          <p:cNvSpPr>
            <a:spLocks noChangeArrowheads="1"/>
          </p:cNvSpPr>
          <p:nvPr/>
        </p:nvSpPr>
        <p:spPr bwMode="auto">
          <a:xfrm>
            <a:off x="7510321" y="4400553"/>
            <a:ext cx="158698"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DEE"/>
                </a:solidFill>
                <a:effectLst>
                  <a:glow rad="50800">
                    <a:schemeClr val="bg1">
                      <a:alpha val="50000"/>
                    </a:schemeClr>
                  </a:glow>
                </a:effectLst>
                <a:latin typeface="+mj-lt"/>
              </a:rPr>
              <a:t>EQUATOR</a:t>
            </a:r>
            <a:endParaRPr kumimoji="0" lang="en-US" altLang="en-US" sz="25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77" name="Rectangle 832"/>
          <p:cNvSpPr>
            <a:spLocks noChangeArrowheads="1"/>
          </p:cNvSpPr>
          <p:nvPr/>
        </p:nvSpPr>
        <p:spPr bwMode="auto">
          <a:xfrm>
            <a:off x="7245793" y="5043491"/>
            <a:ext cx="375103"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DEE"/>
                </a:solidFill>
                <a:effectLst>
                  <a:glow rad="50800">
                    <a:schemeClr val="bg1">
                      <a:alpha val="50000"/>
                    </a:schemeClr>
                  </a:glow>
                </a:effectLst>
                <a:latin typeface="+mj-lt"/>
              </a:rPr>
              <a:t>TROPIC OF CAPRICORN</a:t>
            </a:r>
            <a:endParaRPr kumimoji="0" lang="en-US" altLang="en-US" sz="25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78" name="Rectangle 833"/>
          <p:cNvSpPr>
            <a:spLocks noChangeArrowheads="1"/>
          </p:cNvSpPr>
          <p:nvPr/>
        </p:nvSpPr>
        <p:spPr bwMode="auto">
          <a:xfrm>
            <a:off x="7261731" y="3841753"/>
            <a:ext cx="317395" cy="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50" b="1" i="1" u="none" strike="noStrike" cap="none" normalizeH="0" baseline="0" dirty="0" smtClean="0">
                <a:ln>
                  <a:noFill/>
                </a:ln>
                <a:solidFill>
                  <a:srgbClr val="00ADEE"/>
                </a:solidFill>
                <a:effectLst>
                  <a:glow rad="50800">
                    <a:schemeClr val="bg1">
                      <a:alpha val="50000"/>
                    </a:schemeClr>
                  </a:glow>
                </a:effectLst>
                <a:latin typeface="+mj-lt"/>
              </a:rPr>
              <a:t>TROPIC OF CANCER</a:t>
            </a:r>
            <a:endParaRPr kumimoji="0" lang="en-US" altLang="en-US" sz="25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82" name="Rectangle 837"/>
          <p:cNvSpPr>
            <a:spLocks noChangeArrowheads="1"/>
          </p:cNvSpPr>
          <p:nvPr/>
        </p:nvSpPr>
        <p:spPr bwMode="auto">
          <a:xfrm>
            <a:off x="5824536" y="2413003"/>
            <a:ext cx="49212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ARCTIC OCEAN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85" name="Rectangle 840"/>
          <p:cNvSpPr>
            <a:spLocks noChangeArrowheads="1"/>
          </p:cNvSpPr>
          <p:nvPr/>
        </p:nvSpPr>
        <p:spPr bwMode="auto">
          <a:xfrm>
            <a:off x="5572016" y="4603754"/>
            <a:ext cx="2324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87" name="Rectangle 842"/>
          <p:cNvSpPr>
            <a:spLocks noChangeArrowheads="1"/>
          </p:cNvSpPr>
          <p:nvPr/>
        </p:nvSpPr>
        <p:spPr bwMode="auto">
          <a:xfrm>
            <a:off x="6973700" y="4037018"/>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29" name="Rectangle 884"/>
          <p:cNvSpPr>
            <a:spLocks noChangeArrowheads="1"/>
          </p:cNvSpPr>
          <p:nvPr/>
        </p:nvSpPr>
        <p:spPr bwMode="auto">
          <a:xfrm>
            <a:off x="4139404" y="4184653"/>
            <a:ext cx="8175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BENIN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30" name="Rectangle 885"/>
          <p:cNvSpPr>
            <a:spLocks noChangeArrowheads="1"/>
          </p:cNvSpPr>
          <p:nvPr/>
        </p:nvSpPr>
        <p:spPr bwMode="auto">
          <a:xfrm>
            <a:off x="3812379" y="4310065"/>
            <a:ext cx="9938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SIERRA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LEONE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32" name="Rectangle 887"/>
          <p:cNvSpPr>
            <a:spLocks noChangeArrowheads="1"/>
          </p:cNvSpPr>
          <p:nvPr/>
        </p:nvSpPr>
        <p:spPr bwMode="auto">
          <a:xfrm>
            <a:off x="4001291" y="4244978"/>
            <a:ext cx="7213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CÔTE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33" name="Rectangle 888"/>
          <p:cNvSpPr>
            <a:spLocks noChangeArrowheads="1"/>
          </p:cNvSpPr>
          <p:nvPr/>
        </p:nvSpPr>
        <p:spPr bwMode="auto">
          <a:xfrm>
            <a:off x="3982241" y="4276728"/>
            <a:ext cx="11221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D'IVOIRE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34" name="Rectangle 889"/>
          <p:cNvSpPr>
            <a:spLocks noChangeArrowheads="1"/>
          </p:cNvSpPr>
          <p:nvPr/>
        </p:nvSpPr>
        <p:spPr bwMode="auto">
          <a:xfrm>
            <a:off x="3866354" y="4186240"/>
            <a:ext cx="10099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GUINEA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35" name="Rectangle 890"/>
          <p:cNvSpPr>
            <a:spLocks noChangeArrowheads="1"/>
          </p:cNvSpPr>
          <p:nvPr/>
        </p:nvSpPr>
        <p:spPr bwMode="auto">
          <a:xfrm>
            <a:off x="3685131" y="4094165"/>
            <a:ext cx="10419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THE</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GAMBIA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37" name="Rectangle 892"/>
          <p:cNvSpPr>
            <a:spLocks noChangeArrowheads="1"/>
          </p:cNvSpPr>
          <p:nvPr/>
        </p:nvSpPr>
        <p:spPr bwMode="auto">
          <a:xfrm>
            <a:off x="3654386" y="3907635"/>
            <a:ext cx="18274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CABO VERDE(</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1975)</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39" name="Rectangle 894"/>
          <p:cNvSpPr>
            <a:spLocks noChangeArrowheads="1"/>
          </p:cNvSpPr>
          <p:nvPr/>
        </p:nvSpPr>
        <p:spPr bwMode="auto">
          <a:xfrm>
            <a:off x="3715541" y="4230690"/>
            <a:ext cx="10900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GUINEA-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BISSAU</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41" name="Rectangle 896"/>
          <p:cNvSpPr>
            <a:spLocks noChangeArrowheads="1"/>
          </p:cNvSpPr>
          <p:nvPr/>
        </p:nvSpPr>
        <p:spPr bwMode="auto">
          <a:xfrm>
            <a:off x="3798091" y="4083053"/>
            <a:ext cx="12663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SENEGAL</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42" name="Rectangle 897"/>
          <p:cNvSpPr>
            <a:spLocks noChangeArrowheads="1"/>
          </p:cNvSpPr>
          <p:nvPr/>
        </p:nvSpPr>
        <p:spPr bwMode="auto">
          <a:xfrm>
            <a:off x="3818729" y="4014790"/>
            <a:ext cx="16511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MAURITANIA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43" name="Rectangle 898"/>
          <p:cNvSpPr>
            <a:spLocks noChangeArrowheads="1"/>
          </p:cNvSpPr>
          <p:nvPr/>
        </p:nvSpPr>
        <p:spPr bwMode="auto">
          <a:xfrm>
            <a:off x="3864766" y="3656015"/>
            <a:ext cx="20518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MOROCCO</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44" name="Rectangle 899"/>
          <p:cNvSpPr>
            <a:spLocks noChangeArrowheads="1"/>
          </p:cNvSpPr>
          <p:nvPr/>
        </p:nvSpPr>
        <p:spPr bwMode="auto">
          <a:xfrm>
            <a:off x="4058441" y="4017965"/>
            <a:ext cx="945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MALI</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45" name="Rectangle 900"/>
          <p:cNvSpPr>
            <a:spLocks noChangeArrowheads="1"/>
          </p:cNvSpPr>
          <p:nvPr/>
        </p:nvSpPr>
        <p:spPr bwMode="auto">
          <a:xfrm>
            <a:off x="4056854" y="3763965"/>
            <a:ext cx="17312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ALGERIA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46" name="Rectangle 901"/>
          <p:cNvSpPr>
            <a:spLocks noChangeArrowheads="1"/>
          </p:cNvSpPr>
          <p:nvPr/>
        </p:nvSpPr>
        <p:spPr bwMode="auto">
          <a:xfrm>
            <a:off x="4053679" y="4122740"/>
            <a:ext cx="12182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BURKINA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FASO</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48" name="Rectangle 903"/>
          <p:cNvSpPr>
            <a:spLocks noChangeArrowheads="1"/>
          </p:cNvSpPr>
          <p:nvPr/>
        </p:nvSpPr>
        <p:spPr bwMode="auto">
          <a:xfrm>
            <a:off x="4254498" y="4003678"/>
            <a:ext cx="12182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NIGER</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49" name="Rectangle 904"/>
          <p:cNvSpPr>
            <a:spLocks noChangeArrowheads="1"/>
          </p:cNvSpPr>
          <p:nvPr/>
        </p:nvSpPr>
        <p:spPr bwMode="auto">
          <a:xfrm>
            <a:off x="4186236" y="4216403"/>
            <a:ext cx="16030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NIGERIA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50" name="Rectangle 905"/>
          <p:cNvSpPr>
            <a:spLocks noChangeArrowheads="1"/>
          </p:cNvSpPr>
          <p:nvPr/>
        </p:nvSpPr>
        <p:spPr bwMode="auto">
          <a:xfrm>
            <a:off x="3899691" y="4416428"/>
            <a:ext cx="10419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LIBERIA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51" name="Rectangle 906"/>
          <p:cNvSpPr>
            <a:spLocks noChangeArrowheads="1"/>
          </p:cNvSpPr>
          <p:nvPr/>
        </p:nvSpPr>
        <p:spPr bwMode="auto">
          <a:xfrm>
            <a:off x="4037804" y="4371978"/>
            <a:ext cx="9618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GHANA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52" name="Rectangle 907"/>
          <p:cNvSpPr>
            <a:spLocks noChangeArrowheads="1"/>
          </p:cNvSpPr>
          <p:nvPr/>
        </p:nvSpPr>
        <p:spPr bwMode="auto">
          <a:xfrm>
            <a:off x="4137816" y="4371978"/>
            <a:ext cx="7373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TOGO</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53" name="Rectangle 908"/>
          <p:cNvSpPr>
            <a:spLocks noChangeArrowheads="1"/>
          </p:cNvSpPr>
          <p:nvPr/>
        </p:nvSpPr>
        <p:spPr bwMode="auto">
          <a:xfrm>
            <a:off x="4305298" y="4327528"/>
            <a:ext cx="15388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CAMEROON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54" name="Rectangle 909"/>
          <p:cNvSpPr>
            <a:spLocks noChangeArrowheads="1"/>
          </p:cNvSpPr>
          <p:nvPr/>
        </p:nvSpPr>
        <p:spPr bwMode="auto">
          <a:xfrm>
            <a:off x="4449528" y="4238628"/>
            <a:ext cx="1635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CENT.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AF. REP.</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56" name="Rectangle 911"/>
          <p:cNvSpPr>
            <a:spLocks noChangeArrowheads="1"/>
          </p:cNvSpPr>
          <p:nvPr/>
        </p:nvSpPr>
        <p:spPr bwMode="auto">
          <a:xfrm>
            <a:off x="4460010" y="4497391"/>
            <a:ext cx="2115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DEM. REP.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OF CONGO</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58" name="Rectangle 913"/>
          <p:cNvSpPr>
            <a:spLocks noChangeArrowheads="1"/>
          </p:cNvSpPr>
          <p:nvPr/>
        </p:nvSpPr>
        <p:spPr bwMode="auto">
          <a:xfrm>
            <a:off x="4632323" y="4097341"/>
            <a:ext cx="13465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SUDAN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59" name="Rectangle 914"/>
          <p:cNvSpPr>
            <a:spLocks noChangeArrowheads="1"/>
          </p:cNvSpPr>
          <p:nvPr/>
        </p:nvSpPr>
        <p:spPr bwMode="auto">
          <a:xfrm>
            <a:off x="4664059" y="4241803"/>
            <a:ext cx="94577"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SUDAN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61" name="Rectangle 916"/>
          <p:cNvSpPr>
            <a:spLocks noChangeArrowheads="1"/>
          </p:cNvSpPr>
          <p:nvPr/>
        </p:nvSpPr>
        <p:spPr bwMode="auto">
          <a:xfrm>
            <a:off x="3879058" y="4465642"/>
            <a:ext cx="16190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SAO TOME &amp;</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PRINCIPE</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(1975)</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64" name="Rectangle 919"/>
          <p:cNvSpPr>
            <a:spLocks noChangeArrowheads="1"/>
          </p:cNvSpPr>
          <p:nvPr/>
        </p:nvSpPr>
        <p:spPr bwMode="auto">
          <a:xfrm>
            <a:off x="4133848" y="4506916"/>
            <a:ext cx="17152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EQUATORIAL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GUINEA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66" name="Rectangle 921"/>
          <p:cNvSpPr>
            <a:spLocks noChangeArrowheads="1"/>
          </p:cNvSpPr>
          <p:nvPr/>
        </p:nvSpPr>
        <p:spPr bwMode="auto">
          <a:xfrm>
            <a:off x="4327523" y="4460878"/>
            <a:ext cx="9618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GABON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67" name="Rectangle 922"/>
          <p:cNvSpPr>
            <a:spLocks noChangeArrowheads="1"/>
          </p:cNvSpPr>
          <p:nvPr/>
        </p:nvSpPr>
        <p:spPr bwMode="auto">
          <a:xfrm>
            <a:off x="4122736" y="4595020"/>
            <a:ext cx="20518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REP. OF CONGO</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68" name="Rectangle 923"/>
          <p:cNvSpPr>
            <a:spLocks noChangeArrowheads="1"/>
          </p:cNvSpPr>
          <p:nvPr/>
        </p:nvSpPr>
        <p:spPr bwMode="auto">
          <a:xfrm>
            <a:off x="4208337" y="4646615"/>
            <a:ext cx="13785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ANGOLA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(CABINDA)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70" name="Rectangle 925"/>
          <p:cNvSpPr>
            <a:spLocks noChangeArrowheads="1"/>
          </p:cNvSpPr>
          <p:nvPr/>
        </p:nvSpPr>
        <p:spPr bwMode="auto">
          <a:xfrm>
            <a:off x="4362448" y="4725991"/>
            <a:ext cx="16671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ANGOLA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71" name="Rectangle 926"/>
          <p:cNvSpPr>
            <a:spLocks noChangeArrowheads="1"/>
          </p:cNvSpPr>
          <p:nvPr/>
        </p:nvSpPr>
        <p:spPr bwMode="auto">
          <a:xfrm>
            <a:off x="4344986" y="4919666"/>
            <a:ext cx="16350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NAMIBIA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72" name="Rectangle 927"/>
          <p:cNvSpPr>
            <a:spLocks noChangeArrowheads="1"/>
          </p:cNvSpPr>
          <p:nvPr/>
        </p:nvSpPr>
        <p:spPr bwMode="auto">
          <a:xfrm>
            <a:off x="4494164" y="5170491"/>
            <a:ext cx="14427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AFRICA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74" name="Rectangle 929"/>
          <p:cNvSpPr>
            <a:spLocks noChangeArrowheads="1"/>
          </p:cNvSpPr>
          <p:nvPr/>
        </p:nvSpPr>
        <p:spPr bwMode="auto">
          <a:xfrm>
            <a:off x="4714873" y="5218116"/>
            <a:ext cx="12503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LESOTHO</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75" name="Rectangle 930"/>
          <p:cNvSpPr>
            <a:spLocks noChangeArrowheads="1"/>
          </p:cNvSpPr>
          <p:nvPr/>
        </p:nvSpPr>
        <p:spPr bwMode="auto">
          <a:xfrm>
            <a:off x="4779960" y="5129216"/>
            <a:ext cx="12663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ESWATINI</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76" name="Rectangle 931"/>
          <p:cNvSpPr>
            <a:spLocks noChangeArrowheads="1"/>
          </p:cNvSpPr>
          <p:nvPr/>
        </p:nvSpPr>
        <p:spPr bwMode="auto">
          <a:xfrm>
            <a:off x="4514848" y="4989516"/>
            <a:ext cx="15388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BOTSWANA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77" name="Rectangle 932"/>
          <p:cNvSpPr>
            <a:spLocks noChangeArrowheads="1"/>
          </p:cNvSpPr>
          <p:nvPr/>
        </p:nvSpPr>
        <p:spPr bwMode="auto">
          <a:xfrm>
            <a:off x="4625973" y="4903791"/>
            <a:ext cx="14266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ZIMBABWE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78" name="Rectangle 933"/>
          <p:cNvSpPr>
            <a:spLocks noChangeArrowheads="1"/>
          </p:cNvSpPr>
          <p:nvPr/>
        </p:nvSpPr>
        <p:spPr bwMode="auto">
          <a:xfrm>
            <a:off x="4908548" y="4873628"/>
            <a:ext cx="278923"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MADAGASCAR</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79" name="Rectangle 934"/>
          <p:cNvSpPr>
            <a:spLocks noChangeArrowheads="1"/>
          </p:cNvSpPr>
          <p:nvPr/>
        </p:nvSpPr>
        <p:spPr bwMode="auto">
          <a:xfrm>
            <a:off x="4740273" y="4968878"/>
            <a:ext cx="17793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MOZAMBIQUE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80" name="Rectangle 935"/>
          <p:cNvSpPr>
            <a:spLocks noChangeArrowheads="1"/>
          </p:cNvSpPr>
          <p:nvPr/>
        </p:nvSpPr>
        <p:spPr bwMode="auto">
          <a:xfrm>
            <a:off x="4740273" y="4760916"/>
            <a:ext cx="10579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MALAWI</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81" name="Rectangle 936"/>
          <p:cNvSpPr>
            <a:spLocks noChangeArrowheads="1"/>
          </p:cNvSpPr>
          <p:nvPr/>
        </p:nvSpPr>
        <p:spPr bwMode="auto">
          <a:xfrm>
            <a:off x="5322886" y="4956178"/>
            <a:ext cx="14427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MAURITIUS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82" name="Rectangle 937"/>
          <p:cNvSpPr>
            <a:spLocks noChangeArrowheads="1"/>
          </p:cNvSpPr>
          <p:nvPr/>
        </p:nvSpPr>
        <p:spPr bwMode="auto">
          <a:xfrm>
            <a:off x="5322886" y="4989516"/>
            <a:ext cx="7373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(1968)</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83" name="Rectangle 938"/>
          <p:cNvSpPr>
            <a:spLocks noChangeArrowheads="1"/>
          </p:cNvSpPr>
          <p:nvPr/>
        </p:nvSpPr>
        <p:spPr bwMode="auto">
          <a:xfrm>
            <a:off x="4756148" y="4552953"/>
            <a:ext cx="12182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BURUNDI</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84" name="Rectangle 939"/>
          <p:cNvSpPr>
            <a:spLocks noChangeArrowheads="1"/>
          </p:cNvSpPr>
          <p:nvPr/>
        </p:nvSpPr>
        <p:spPr bwMode="auto">
          <a:xfrm>
            <a:off x="4586286" y="4425160"/>
            <a:ext cx="12022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RWANDA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85" name="Rectangle 940"/>
          <p:cNvSpPr>
            <a:spLocks noChangeArrowheads="1"/>
          </p:cNvSpPr>
          <p:nvPr/>
        </p:nvSpPr>
        <p:spPr bwMode="auto">
          <a:xfrm>
            <a:off x="4733923" y="4598991"/>
            <a:ext cx="19556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TANZANIA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86" name="Rectangle 941"/>
          <p:cNvSpPr>
            <a:spLocks noChangeArrowheads="1"/>
          </p:cNvSpPr>
          <p:nvPr/>
        </p:nvSpPr>
        <p:spPr bwMode="auto">
          <a:xfrm>
            <a:off x="4713286" y="4395791"/>
            <a:ext cx="11541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UGANDA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87" name="Rectangle 942"/>
          <p:cNvSpPr>
            <a:spLocks noChangeArrowheads="1"/>
          </p:cNvSpPr>
          <p:nvPr/>
        </p:nvSpPr>
        <p:spPr bwMode="auto">
          <a:xfrm>
            <a:off x="4822823" y="4441828"/>
            <a:ext cx="13305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KENYA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88" name="Rectangle 943"/>
          <p:cNvSpPr>
            <a:spLocks noChangeArrowheads="1"/>
          </p:cNvSpPr>
          <p:nvPr/>
        </p:nvSpPr>
        <p:spPr bwMode="auto">
          <a:xfrm>
            <a:off x="4978398" y="4359278"/>
            <a:ext cx="11862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SOMALIA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89" name="Rectangle 944"/>
          <p:cNvSpPr>
            <a:spLocks noChangeArrowheads="1"/>
          </p:cNvSpPr>
          <p:nvPr/>
        </p:nvSpPr>
        <p:spPr bwMode="auto">
          <a:xfrm>
            <a:off x="4418011" y="4084641"/>
            <a:ext cx="10900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CHAD</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90" name="Rectangle 945"/>
          <p:cNvSpPr>
            <a:spLocks noChangeArrowheads="1"/>
          </p:cNvSpPr>
          <p:nvPr/>
        </p:nvSpPr>
        <p:spPr bwMode="auto">
          <a:xfrm>
            <a:off x="4389436" y="3765553"/>
            <a:ext cx="1154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LIBYA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91" name="Rectangle 946"/>
          <p:cNvSpPr>
            <a:spLocks noChangeArrowheads="1"/>
          </p:cNvSpPr>
          <p:nvPr/>
        </p:nvSpPr>
        <p:spPr bwMode="auto">
          <a:xfrm>
            <a:off x="4632323" y="3819528"/>
            <a:ext cx="13144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EGYPT</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92" name="Rectangle 947"/>
          <p:cNvSpPr>
            <a:spLocks noChangeArrowheads="1"/>
          </p:cNvSpPr>
          <p:nvPr/>
        </p:nvSpPr>
        <p:spPr bwMode="auto">
          <a:xfrm>
            <a:off x="4838698" y="4275141"/>
            <a:ext cx="12182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ETHIOPIA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93" name="Rectangle 948"/>
          <p:cNvSpPr>
            <a:spLocks noChangeArrowheads="1"/>
          </p:cNvSpPr>
          <p:nvPr/>
        </p:nvSpPr>
        <p:spPr bwMode="auto">
          <a:xfrm>
            <a:off x="5035548" y="4146553"/>
            <a:ext cx="12022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DJIBOUTI</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94" name="Rectangle 949"/>
          <p:cNvSpPr>
            <a:spLocks noChangeArrowheads="1"/>
          </p:cNvSpPr>
          <p:nvPr/>
        </p:nvSpPr>
        <p:spPr bwMode="auto">
          <a:xfrm>
            <a:off x="4565648" y="4789491"/>
            <a:ext cx="10099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ZAMBIA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895" name="Rectangle 950"/>
          <p:cNvSpPr>
            <a:spLocks noChangeArrowheads="1"/>
          </p:cNvSpPr>
          <p:nvPr/>
        </p:nvSpPr>
        <p:spPr bwMode="auto">
          <a:xfrm>
            <a:off x="5010147" y="4679953"/>
            <a:ext cx="13465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COMOROS</a:t>
            </a:r>
            <a:b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b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(1975)</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97" name="Rectangle 952"/>
          <p:cNvSpPr>
            <a:spLocks noChangeArrowheads="1"/>
          </p:cNvSpPr>
          <p:nvPr/>
        </p:nvSpPr>
        <p:spPr bwMode="auto">
          <a:xfrm>
            <a:off x="5440361" y="4283078"/>
            <a:ext cx="13465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MALDIVES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(1965)</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899" name="Rectangle 954"/>
          <p:cNvSpPr>
            <a:spLocks noChangeArrowheads="1"/>
          </p:cNvSpPr>
          <p:nvPr/>
        </p:nvSpPr>
        <p:spPr bwMode="auto">
          <a:xfrm>
            <a:off x="5264148" y="4583116"/>
            <a:ext cx="17633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SEYCHELLES</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(1976)</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01" name="Rectangle 956"/>
          <p:cNvSpPr>
            <a:spLocks noChangeArrowheads="1"/>
          </p:cNvSpPr>
          <p:nvPr/>
        </p:nvSpPr>
        <p:spPr bwMode="auto">
          <a:xfrm>
            <a:off x="4925871" y="3839371"/>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SAUDI</a:t>
            </a: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ARABIA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03" name="Rectangle 958"/>
          <p:cNvSpPr>
            <a:spLocks noChangeArrowheads="1"/>
          </p:cNvSpPr>
          <p:nvPr/>
        </p:nvSpPr>
        <p:spPr bwMode="auto">
          <a:xfrm>
            <a:off x="5089523" y="3709198"/>
            <a:ext cx="12182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BAHRAIN</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(1971)</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05" name="Rectangle 960"/>
          <p:cNvSpPr>
            <a:spLocks noChangeArrowheads="1"/>
          </p:cNvSpPr>
          <p:nvPr/>
        </p:nvSpPr>
        <p:spPr bwMode="auto">
          <a:xfrm>
            <a:off x="5145086" y="3857628"/>
            <a:ext cx="7534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U.A.E.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06" name="Rectangle 961"/>
          <p:cNvSpPr>
            <a:spLocks noChangeArrowheads="1"/>
          </p:cNvSpPr>
          <p:nvPr/>
        </p:nvSpPr>
        <p:spPr bwMode="auto">
          <a:xfrm>
            <a:off x="5237161" y="3913191"/>
            <a:ext cx="11702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OMAN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07" name="Rectangle 962"/>
          <p:cNvSpPr>
            <a:spLocks noChangeArrowheads="1"/>
          </p:cNvSpPr>
          <p:nvPr/>
        </p:nvSpPr>
        <p:spPr bwMode="auto">
          <a:xfrm>
            <a:off x="5006973" y="4056066"/>
            <a:ext cx="13625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YEMEN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08" name="Rectangle 963"/>
          <p:cNvSpPr>
            <a:spLocks noChangeArrowheads="1"/>
          </p:cNvSpPr>
          <p:nvPr/>
        </p:nvSpPr>
        <p:spPr bwMode="auto">
          <a:xfrm>
            <a:off x="5172073" y="3791746"/>
            <a:ext cx="9297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QATAR</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09" name="Rectangle 964"/>
          <p:cNvSpPr>
            <a:spLocks noChangeArrowheads="1"/>
          </p:cNvSpPr>
          <p:nvPr/>
        </p:nvSpPr>
        <p:spPr bwMode="auto">
          <a:xfrm>
            <a:off x="5094286" y="3617916"/>
            <a:ext cx="9297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IRAN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11" name="Rectangle 966"/>
          <p:cNvSpPr>
            <a:spLocks noChangeArrowheads="1"/>
          </p:cNvSpPr>
          <p:nvPr/>
        </p:nvSpPr>
        <p:spPr bwMode="auto">
          <a:xfrm>
            <a:off x="4905373" y="3632203"/>
            <a:ext cx="6412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IRAQ</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12" name="Rectangle 967"/>
          <p:cNvSpPr>
            <a:spLocks noChangeArrowheads="1"/>
          </p:cNvSpPr>
          <p:nvPr/>
        </p:nvSpPr>
        <p:spPr bwMode="auto">
          <a:xfrm>
            <a:off x="4819648" y="3695703"/>
            <a:ext cx="11060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JORDAN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14" name="Rectangle 969"/>
          <p:cNvSpPr>
            <a:spLocks noChangeArrowheads="1"/>
          </p:cNvSpPr>
          <p:nvPr/>
        </p:nvSpPr>
        <p:spPr bwMode="auto">
          <a:xfrm>
            <a:off x="4671219" y="3673478"/>
            <a:ext cx="9618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ISRAEL</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16" name="Rectangle 971"/>
          <p:cNvSpPr>
            <a:spLocks noChangeArrowheads="1"/>
          </p:cNvSpPr>
          <p:nvPr/>
        </p:nvSpPr>
        <p:spPr bwMode="auto">
          <a:xfrm>
            <a:off x="4018754" y="3502028"/>
            <a:ext cx="11702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SPAIN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17" name="Rectangle 972"/>
          <p:cNvSpPr>
            <a:spLocks noChangeArrowheads="1"/>
          </p:cNvSpPr>
          <p:nvPr/>
        </p:nvSpPr>
        <p:spPr bwMode="auto">
          <a:xfrm>
            <a:off x="3847304" y="3454403"/>
            <a:ext cx="14587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PORTUGAL</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18" name="Rectangle 973"/>
          <p:cNvSpPr>
            <a:spLocks noChangeArrowheads="1"/>
          </p:cNvSpPr>
          <p:nvPr/>
        </p:nvSpPr>
        <p:spPr bwMode="auto">
          <a:xfrm>
            <a:off x="4279898" y="3346453"/>
            <a:ext cx="7534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ITALY</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19" name="Rectangle 974"/>
          <p:cNvSpPr>
            <a:spLocks noChangeArrowheads="1"/>
          </p:cNvSpPr>
          <p:nvPr/>
        </p:nvSpPr>
        <p:spPr bwMode="auto">
          <a:xfrm>
            <a:off x="4440235" y="3532984"/>
            <a:ext cx="6091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ALB.</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20" name="Rectangle 975"/>
          <p:cNvSpPr>
            <a:spLocks noChangeArrowheads="1"/>
          </p:cNvSpPr>
          <p:nvPr/>
        </p:nvSpPr>
        <p:spPr bwMode="auto">
          <a:xfrm>
            <a:off x="4403723" y="3603628"/>
            <a:ext cx="9137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MALTA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21" name="Rectangle 976"/>
          <p:cNvSpPr>
            <a:spLocks noChangeArrowheads="1"/>
          </p:cNvSpPr>
          <p:nvPr/>
        </p:nvSpPr>
        <p:spPr bwMode="auto">
          <a:xfrm>
            <a:off x="4403723" y="3633791"/>
            <a:ext cx="7373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(1964)</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22" name="Rectangle 977"/>
          <p:cNvSpPr>
            <a:spLocks noChangeArrowheads="1"/>
          </p:cNvSpPr>
          <p:nvPr/>
        </p:nvSpPr>
        <p:spPr bwMode="auto">
          <a:xfrm>
            <a:off x="4569616" y="3460753"/>
            <a:ext cx="6572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MAC.</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23" name="Rectangle 978"/>
          <p:cNvSpPr>
            <a:spLocks noChangeArrowheads="1"/>
          </p:cNvSpPr>
          <p:nvPr/>
        </p:nvSpPr>
        <p:spPr bwMode="auto">
          <a:xfrm>
            <a:off x="4497386" y="3346453"/>
            <a:ext cx="8015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SERB.</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24" name="Rectangle 979"/>
          <p:cNvSpPr>
            <a:spLocks noChangeArrowheads="1"/>
          </p:cNvSpPr>
          <p:nvPr/>
        </p:nvSpPr>
        <p:spPr bwMode="auto">
          <a:xfrm>
            <a:off x="4418011" y="3446466"/>
            <a:ext cx="8175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MONT.</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25" name="Rectangle 980"/>
          <p:cNvSpPr>
            <a:spLocks noChangeArrowheads="1"/>
          </p:cNvSpPr>
          <p:nvPr/>
        </p:nvSpPr>
        <p:spPr bwMode="auto">
          <a:xfrm>
            <a:off x="4408486" y="3371853"/>
            <a:ext cx="7053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BOS.-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HER.</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927" name="Rectangle 982"/>
          <p:cNvSpPr>
            <a:spLocks noChangeArrowheads="1"/>
          </p:cNvSpPr>
          <p:nvPr/>
        </p:nvSpPr>
        <p:spPr bwMode="auto">
          <a:xfrm>
            <a:off x="4429123" y="3333753"/>
            <a:ext cx="6412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CRO.</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28" name="Rectangle 983"/>
          <p:cNvSpPr>
            <a:spLocks noChangeArrowheads="1"/>
          </p:cNvSpPr>
          <p:nvPr/>
        </p:nvSpPr>
        <p:spPr bwMode="auto">
          <a:xfrm>
            <a:off x="4338636" y="3317878"/>
            <a:ext cx="7694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SLOV.</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29" name="Rectangle 984"/>
          <p:cNvSpPr>
            <a:spLocks noChangeArrowheads="1"/>
          </p:cNvSpPr>
          <p:nvPr/>
        </p:nvSpPr>
        <p:spPr bwMode="auto">
          <a:xfrm>
            <a:off x="4583111" y="3413128"/>
            <a:ext cx="6091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BUL.</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31" name="Rectangle 986"/>
          <p:cNvSpPr>
            <a:spLocks noChangeArrowheads="1"/>
          </p:cNvSpPr>
          <p:nvPr/>
        </p:nvSpPr>
        <p:spPr bwMode="auto">
          <a:xfrm>
            <a:off x="4564061" y="3311528"/>
            <a:ext cx="6572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ROM.</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32" name="Rectangle 987"/>
          <p:cNvSpPr>
            <a:spLocks noChangeArrowheads="1"/>
          </p:cNvSpPr>
          <p:nvPr/>
        </p:nvSpPr>
        <p:spPr bwMode="auto">
          <a:xfrm>
            <a:off x="4468811" y="3246441"/>
            <a:ext cx="7694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SLVK.</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33" name="Rectangle 988"/>
          <p:cNvSpPr>
            <a:spLocks noChangeArrowheads="1"/>
          </p:cNvSpPr>
          <p:nvPr/>
        </p:nvSpPr>
        <p:spPr bwMode="auto">
          <a:xfrm>
            <a:off x="4381498" y="3222628"/>
            <a:ext cx="6091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CZH.</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34" name="Rectangle 989"/>
          <p:cNvSpPr>
            <a:spLocks noChangeArrowheads="1"/>
          </p:cNvSpPr>
          <p:nvPr/>
        </p:nvSpPr>
        <p:spPr bwMode="auto">
          <a:xfrm>
            <a:off x="4375148" y="3279778"/>
            <a:ext cx="6251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AUS.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935" name="Rectangle 990"/>
          <p:cNvSpPr>
            <a:spLocks noChangeArrowheads="1"/>
          </p:cNvSpPr>
          <p:nvPr/>
        </p:nvSpPr>
        <p:spPr bwMode="auto">
          <a:xfrm>
            <a:off x="4208461" y="3313116"/>
            <a:ext cx="8656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SWITZ.</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56" name="Rectangle 992"/>
          <p:cNvSpPr>
            <a:spLocks noChangeArrowheads="1"/>
          </p:cNvSpPr>
          <p:nvPr/>
        </p:nvSpPr>
        <p:spPr bwMode="auto">
          <a:xfrm>
            <a:off x="4459285" y="3295653"/>
            <a:ext cx="6412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HUN.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57" name="Rectangle 993"/>
          <p:cNvSpPr>
            <a:spLocks noChangeArrowheads="1"/>
          </p:cNvSpPr>
          <p:nvPr/>
        </p:nvSpPr>
        <p:spPr bwMode="auto">
          <a:xfrm>
            <a:off x="4529135" y="3532190"/>
            <a:ext cx="11060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GREECE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58" name="Rectangle 994"/>
          <p:cNvSpPr>
            <a:spLocks noChangeArrowheads="1"/>
          </p:cNvSpPr>
          <p:nvPr/>
        </p:nvSpPr>
        <p:spPr bwMode="auto">
          <a:xfrm>
            <a:off x="4652960" y="3282953"/>
            <a:ext cx="6251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MOL.</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59" name="Rectangle 995"/>
          <p:cNvSpPr>
            <a:spLocks noChangeArrowheads="1"/>
          </p:cNvSpPr>
          <p:nvPr/>
        </p:nvSpPr>
        <p:spPr bwMode="auto">
          <a:xfrm>
            <a:off x="4606923" y="3221040"/>
            <a:ext cx="17312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UKRAINE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60" name="Rectangle 996"/>
          <p:cNvSpPr>
            <a:spLocks noChangeArrowheads="1"/>
          </p:cNvSpPr>
          <p:nvPr/>
        </p:nvSpPr>
        <p:spPr bwMode="auto">
          <a:xfrm>
            <a:off x="4427535" y="3154365"/>
            <a:ext cx="11060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POLAND</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61" name="Rectangle 997"/>
          <p:cNvSpPr>
            <a:spLocks noChangeArrowheads="1"/>
          </p:cNvSpPr>
          <p:nvPr/>
        </p:nvSpPr>
        <p:spPr bwMode="auto">
          <a:xfrm>
            <a:off x="4286248" y="3167065"/>
            <a:ext cx="945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GER.</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62" name="Rectangle 998"/>
          <p:cNvSpPr>
            <a:spLocks noChangeArrowheads="1"/>
          </p:cNvSpPr>
          <p:nvPr/>
        </p:nvSpPr>
        <p:spPr bwMode="auto">
          <a:xfrm>
            <a:off x="4171948" y="3144840"/>
            <a:ext cx="7854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NETH.</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63" name="Rectangle 999"/>
          <p:cNvSpPr>
            <a:spLocks noChangeArrowheads="1"/>
          </p:cNvSpPr>
          <p:nvPr/>
        </p:nvSpPr>
        <p:spPr bwMode="auto">
          <a:xfrm>
            <a:off x="4163216" y="3208340"/>
            <a:ext cx="7854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BELG.</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64" name="Rectangle 1000"/>
          <p:cNvSpPr>
            <a:spLocks noChangeArrowheads="1"/>
          </p:cNvSpPr>
          <p:nvPr/>
        </p:nvSpPr>
        <p:spPr bwMode="auto">
          <a:xfrm>
            <a:off x="4102098" y="3338515"/>
            <a:ext cx="15869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FRANCE</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65" name="Rectangle 1001"/>
          <p:cNvSpPr>
            <a:spLocks noChangeArrowheads="1"/>
          </p:cNvSpPr>
          <p:nvPr/>
        </p:nvSpPr>
        <p:spPr bwMode="auto">
          <a:xfrm>
            <a:off x="3996530" y="3027365"/>
            <a:ext cx="12343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KINGDOM</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67" name="Rectangle 1003"/>
          <p:cNvSpPr>
            <a:spLocks noChangeArrowheads="1"/>
          </p:cNvSpPr>
          <p:nvPr/>
        </p:nvSpPr>
        <p:spPr bwMode="auto">
          <a:xfrm>
            <a:off x="3885403" y="3154365"/>
            <a:ext cx="11702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IRELAND</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68" name="Rectangle 1004"/>
          <p:cNvSpPr>
            <a:spLocks noChangeArrowheads="1"/>
          </p:cNvSpPr>
          <p:nvPr/>
        </p:nvSpPr>
        <p:spPr bwMode="auto">
          <a:xfrm>
            <a:off x="4249735" y="3067053"/>
            <a:ext cx="6251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DEN.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69" name="Rectangle 1005"/>
          <p:cNvSpPr>
            <a:spLocks noChangeArrowheads="1"/>
          </p:cNvSpPr>
          <p:nvPr/>
        </p:nvSpPr>
        <p:spPr bwMode="auto">
          <a:xfrm>
            <a:off x="4592635" y="3149603"/>
            <a:ext cx="12824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BELARUS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71" name="Rectangle 1007"/>
          <p:cNvSpPr>
            <a:spLocks noChangeArrowheads="1"/>
          </p:cNvSpPr>
          <p:nvPr/>
        </p:nvSpPr>
        <p:spPr bwMode="auto">
          <a:xfrm>
            <a:off x="4525960" y="3044828"/>
            <a:ext cx="9457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LATVIA</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LITH.</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72" name="Rectangle 1008"/>
          <p:cNvSpPr>
            <a:spLocks noChangeArrowheads="1"/>
          </p:cNvSpPr>
          <p:nvPr/>
        </p:nvSpPr>
        <p:spPr bwMode="auto">
          <a:xfrm>
            <a:off x="4551360" y="2995615"/>
            <a:ext cx="11541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ESTONIA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73" name="Rectangle 1009"/>
          <p:cNvSpPr>
            <a:spLocks noChangeArrowheads="1"/>
          </p:cNvSpPr>
          <p:nvPr/>
        </p:nvSpPr>
        <p:spPr bwMode="auto">
          <a:xfrm>
            <a:off x="4186235" y="2936878"/>
            <a:ext cx="17472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NORWAY</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74" name="Rectangle 1010"/>
          <p:cNvSpPr>
            <a:spLocks noChangeArrowheads="1"/>
          </p:cNvSpPr>
          <p:nvPr/>
        </p:nvSpPr>
        <p:spPr bwMode="auto">
          <a:xfrm>
            <a:off x="4340223" y="2995615"/>
            <a:ext cx="1683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SWEDEN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75" name="Rectangle 1011"/>
          <p:cNvSpPr>
            <a:spLocks noChangeArrowheads="1"/>
          </p:cNvSpPr>
          <p:nvPr/>
        </p:nvSpPr>
        <p:spPr bwMode="auto">
          <a:xfrm>
            <a:off x="4491035" y="2921003"/>
            <a:ext cx="16831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FINLAND</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76" name="Rectangle 1012"/>
          <p:cNvSpPr>
            <a:spLocks noChangeArrowheads="1"/>
          </p:cNvSpPr>
          <p:nvPr/>
        </p:nvSpPr>
        <p:spPr bwMode="auto">
          <a:xfrm>
            <a:off x="5578473" y="2916240"/>
            <a:ext cx="24365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231F20"/>
                </a:solidFill>
                <a:effectLst>
                  <a:glow rad="50800">
                    <a:schemeClr val="bg1">
                      <a:alpha val="50000"/>
                    </a:schemeClr>
                  </a:glow>
                </a:effectLst>
                <a:latin typeface="+mj-lt"/>
              </a:rPr>
              <a:t>RUSSIA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77" name="Rectangle 1013"/>
          <p:cNvSpPr>
            <a:spLocks noChangeArrowheads="1"/>
          </p:cNvSpPr>
          <p:nvPr/>
        </p:nvSpPr>
        <p:spPr bwMode="auto">
          <a:xfrm>
            <a:off x="3866353" y="2863852"/>
            <a:ext cx="11702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ICELAND</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78" name="Rectangle 1014"/>
          <p:cNvSpPr>
            <a:spLocks noChangeArrowheads="1"/>
          </p:cNvSpPr>
          <p:nvPr/>
        </p:nvSpPr>
        <p:spPr bwMode="auto">
          <a:xfrm>
            <a:off x="4833935" y="3413128"/>
            <a:ext cx="12022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GEORGIA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79" name="Rectangle 1015"/>
          <p:cNvSpPr>
            <a:spLocks noChangeArrowheads="1"/>
          </p:cNvSpPr>
          <p:nvPr/>
        </p:nvSpPr>
        <p:spPr bwMode="auto">
          <a:xfrm>
            <a:off x="4968873" y="3541715"/>
            <a:ext cx="16991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AZERBAIJAN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80" name="Rectangle 1016"/>
          <p:cNvSpPr>
            <a:spLocks noChangeArrowheads="1"/>
          </p:cNvSpPr>
          <p:nvPr/>
        </p:nvSpPr>
        <p:spPr bwMode="auto">
          <a:xfrm>
            <a:off x="4843460" y="3462340"/>
            <a:ext cx="12182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ARMENIA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81" name="Rectangle 1017"/>
          <p:cNvSpPr>
            <a:spLocks noChangeArrowheads="1"/>
          </p:cNvSpPr>
          <p:nvPr/>
        </p:nvSpPr>
        <p:spPr bwMode="auto">
          <a:xfrm>
            <a:off x="4692648" y="3497265"/>
            <a:ext cx="15709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TURKEY</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82" name="Rectangle 1018"/>
          <p:cNvSpPr>
            <a:spLocks noChangeArrowheads="1"/>
          </p:cNvSpPr>
          <p:nvPr/>
        </p:nvSpPr>
        <p:spPr bwMode="auto">
          <a:xfrm>
            <a:off x="5187948" y="3252790"/>
            <a:ext cx="26449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smtClean="0">
                <a:ln>
                  <a:noFill/>
                </a:ln>
                <a:solidFill>
                  <a:srgbClr val="231F20"/>
                </a:solidFill>
                <a:effectLst>
                  <a:glow rad="50800">
                    <a:schemeClr val="bg1">
                      <a:alpha val="50000"/>
                    </a:schemeClr>
                  </a:glow>
                </a:effectLst>
                <a:latin typeface="+mj-lt"/>
              </a:rPr>
              <a:t>KAZAKHSTAN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83" name="Rectangle 1019"/>
          <p:cNvSpPr>
            <a:spLocks noChangeArrowheads="1"/>
          </p:cNvSpPr>
          <p:nvPr/>
        </p:nvSpPr>
        <p:spPr bwMode="auto">
          <a:xfrm>
            <a:off x="5440360" y="3419478"/>
            <a:ext cx="18114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KYRGYZSTAN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84" name="Rectangle 1020"/>
          <p:cNvSpPr>
            <a:spLocks noChangeArrowheads="1"/>
          </p:cNvSpPr>
          <p:nvPr/>
        </p:nvSpPr>
        <p:spPr bwMode="auto">
          <a:xfrm>
            <a:off x="5429248" y="3500440"/>
            <a:ext cx="15388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TAJIKISTAN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85" name="Rectangle 1021"/>
          <p:cNvSpPr>
            <a:spLocks noChangeArrowheads="1"/>
          </p:cNvSpPr>
          <p:nvPr/>
        </p:nvSpPr>
        <p:spPr bwMode="auto">
          <a:xfrm>
            <a:off x="5119685" y="3487740"/>
            <a:ext cx="20999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TURKMENISTAN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86" name="Rectangle 1022"/>
          <p:cNvSpPr>
            <a:spLocks noChangeArrowheads="1"/>
          </p:cNvSpPr>
          <p:nvPr/>
        </p:nvSpPr>
        <p:spPr bwMode="auto">
          <a:xfrm>
            <a:off x="5175248" y="3398840"/>
            <a:ext cx="16991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UZBEKISTAN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87" name="Rectangle 1023"/>
          <p:cNvSpPr>
            <a:spLocks noChangeArrowheads="1"/>
          </p:cNvSpPr>
          <p:nvPr/>
        </p:nvSpPr>
        <p:spPr bwMode="auto">
          <a:xfrm>
            <a:off x="5264148" y="3614740"/>
            <a:ext cx="19075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AFGHANISTAN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88" name="Rectangle 1024"/>
          <p:cNvSpPr>
            <a:spLocks noChangeArrowheads="1"/>
          </p:cNvSpPr>
          <p:nvPr/>
        </p:nvSpPr>
        <p:spPr bwMode="auto">
          <a:xfrm>
            <a:off x="5338760" y="3752853"/>
            <a:ext cx="13465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PAKISTAN</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89" name="Rectangle 1025"/>
          <p:cNvSpPr>
            <a:spLocks noChangeArrowheads="1"/>
          </p:cNvSpPr>
          <p:nvPr/>
        </p:nvSpPr>
        <p:spPr bwMode="auto">
          <a:xfrm>
            <a:off x="5607048" y="3913190"/>
            <a:ext cx="10419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INDIA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90" name="Rectangle 1026"/>
          <p:cNvSpPr>
            <a:spLocks noChangeArrowheads="1"/>
          </p:cNvSpPr>
          <p:nvPr/>
        </p:nvSpPr>
        <p:spPr bwMode="auto">
          <a:xfrm>
            <a:off x="5749923" y="4254503"/>
            <a:ext cx="4328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SRI</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91" name="Rectangle 1027"/>
          <p:cNvSpPr>
            <a:spLocks noChangeArrowheads="1"/>
          </p:cNvSpPr>
          <p:nvPr/>
        </p:nvSpPr>
        <p:spPr bwMode="auto">
          <a:xfrm>
            <a:off x="5749923" y="4294190"/>
            <a:ext cx="9297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LANKA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92" name="Rectangle 1028"/>
          <p:cNvSpPr>
            <a:spLocks noChangeArrowheads="1"/>
          </p:cNvSpPr>
          <p:nvPr/>
        </p:nvSpPr>
        <p:spPr bwMode="auto">
          <a:xfrm>
            <a:off x="5689598" y="3741740"/>
            <a:ext cx="8976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NEPAL</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93" name="Rectangle 1029"/>
          <p:cNvSpPr>
            <a:spLocks noChangeArrowheads="1"/>
          </p:cNvSpPr>
          <p:nvPr/>
        </p:nvSpPr>
        <p:spPr bwMode="auto">
          <a:xfrm>
            <a:off x="5846760" y="3692528"/>
            <a:ext cx="11221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BHUTAN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94" name="Rectangle 1030"/>
          <p:cNvSpPr>
            <a:spLocks noChangeArrowheads="1"/>
          </p:cNvSpPr>
          <p:nvPr/>
        </p:nvSpPr>
        <p:spPr bwMode="auto">
          <a:xfrm>
            <a:off x="5745160" y="3848103"/>
            <a:ext cx="18594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BANGLADESH</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95" name="Rectangle 1031"/>
          <p:cNvSpPr>
            <a:spLocks noChangeArrowheads="1"/>
          </p:cNvSpPr>
          <p:nvPr/>
        </p:nvSpPr>
        <p:spPr bwMode="auto">
          <a:xfrm>
            <a:off x="5864223" y="3956053"/>
            <a:ext cx="13625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MYANMAR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(BURMA)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597" name="Rectangle 1033"/>
          <p:cNvSpPr>
            <a:spLocks noChangeArrowheads="1"/>
          </p:cNvSpPr>
          <p:nvPr/>
        </p:nvSpPr>
        <p:spPr bwMode="auto">
          <a:xfrm>
            <a:off x="6032498" y="4062415"/>
            <a:ext cx="13465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THAILAND</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98" name="Rectangle 1034"/>
          <p:cNvSpPr>
            <a:spLocks noChangeArrowheads="1"/>
          </p:cNvSpPr>
          <p:nvPr/>
        </p:nvSpPr>
        <p:spPr bwMode="auto">
          <a:xfrm>
            <a:off x="6091235" y="3957640"/>
            <a:ext cx="7213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LAOS</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599" name="Rectangle 1035"/>
          <p:cNvSpPr>
            <a:spLocks noChangeArrowheads="1"/>
          </p:cNvSpPr>
          <p:nvPr/>
        </p:nvSpPr>
        <p:spPr bwMode="auto">
          <a:xfrm>
            <a:off x="6159498" y="4117978"/>
            <a:ext cx="14266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CAMBODIA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600" name="Rectangle 1036"/>
          <p:cNvSpPr>
            <a:spLocks noChangeArrowheads="1"/>
          </p:cNvSpPr>
          <p:nvPr/>
        </p:nvSpPr>
        <p:spPr bwMode="auto">
          <a:xfrm>
            <a:off x="6238873" y="4176715"/>
            <a:ext cx="11702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VIETNAM</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601" name="Rectangle 1037"/>
          <p:cNvSpPr>
            <a:spLocks noChangeArrowheads="1"/>
          </p:cNvSpPr>
          <p:nvPr/>
        </p:nvSpPr>
        <p:spPr bwMode="auto">
          <a:xfrm>
            <a:off x="6542085" y="4049715"/>
            <a:ext cx="24045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PHILIPPINES</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02" name="Rectangle 1038"/>
          <p:cNvSpPr>
            <a:spLocks noChangeArrowheads="1"/>
          </p:cNvSpPr>
          <p:nvPr/>
        </p:nvSpPr>
        <p:spPr bwMode="auto">
          <a:xfrm>
            <a:off x="5911848" y="3576640"/>
            <a:ext cx="16190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231F20"/>
                </a:solidFill>
                <a:effectLst>
                  <a:glow rad="50800">
                    <a:schemeClr val="bg1">
                      <a:alpha val="50000"/>
                    </a:schemeClr>
                  </a:glow>
                </a:effectLst>
                <a:latin typeface="+mj-lt"/>
              </a:rPr>
              <a:t>CHINA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03" name="Rectangle 1039"/>
          <p:cNvSpPr>
            <a:spLocks noChangeArrowheads="1"/>
          </p:cNvSpPr>
          <p:nvPr/>
        </p:nvSpPr>
        <p:spPr bwMode="auto">
          <a:xfrm>
            <a:off x="5895973" y="3295653"/>
            <a:ext cx="21320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MONGOLIA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04" name="Rectangle 1040"/>
          <p:cNvSpPr>
            <a:spLocks noChangeArrowheads="1"/>
          </p:cNvSpPr>
          <p:nvPr/>
        </p:nvSpPr>
        <p:spPr bwMode="auto">
          <a:xfrm>
            <a:off x="6501596" y="3438528"/>
            <a:ext cx="94577"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KOREA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06" name="Rectangle 1042"/>
          <p:cNvSpPr>
            <a:spLocks noChangeArrowheads="1"/>
          </p:cNvSpPr>
          <p:nvPr/>
        </p:nvSpPr>
        <p:spPr bwMode="auto">
          <a:xfrm>
            <a:off x="6472221" y="3554415"/>
            <a:ext cx="94577"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KOREA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08" name="Rectangle 1044"/>
          <p:cNvSpPr>
            <a:spLocks noChangeArrowheads="1"/>
          </p:cNvSpPr>
          <p:nvPr/>
        </p:nvSpPr>
        <p:spPr bwMode="auto">
          <a:xfrm>
            <a:off x="6750048" y="3535365"/>
            <a:ext cx="12824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JAPAN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09" name="Rectangle 1045"/>
          <p:cNvSpPr>
            <a:spLocks noChangeArrowheads="1"/>
          </p:cNvSpPr>
          <p:nvPr/>
        </p:nvSpPr>
        <p:spPr bwMode="auto">
          <a:xfrm>
            <a:off x="6240371" y="4547397"/>
            <a:ext cx="629981"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spc="300" normalizeH="0" baseline="0" dirty="0" smtClean="0">
                <a:ln>
                  <a:noFill/>
                </a:ln>
                <a:solidFill>
                  <a:srgbClr val="231F20"/>
                </a:solidFill>
                <a:effectLst>
                  <a:glow rad="50800">
                    <a:schemeClr val="bg1">
                      <a:alpha val="50000"/>
                    </a:schemeClr>
                  </a:glow>
                </a:effectLst>
                <a:latin typeface="+mj-lt"/>
              </a:rPr>
              <a:t>INDONESIA</a:t>
            </a:r>
            <a:endParaRPr kumimoji="0" lang="en-US" altLang="en-US" sz="1800" b="1" i="0" u="none" strike="noStrike" cap="none" spc="300" normalizeH="0" baseline="0" dirty="0" smtClean="0">
              <a:ln>
                <a:noFill/>
              </a:ln>
              <a:solidFill>
                <a:schemeClr val="tx1"/>
              </a:solidFill>
              <a:effectLst>
                <a:glow rad="50800">
                  <a:schemeClr val="bg1">
                    <a:alpha val="50000"/>
                  </a:schemeClr>
                </a:glow>
              </a:effectLst>
              <a:latin typeface="+mj-lt"/>
            </a:endParaRPr>
          </a:p>
        </p:txBody>
      </p:sp>
      <p:sp>
        <p:nvSpPr>
          <p:cNvPr id="1610" name="Rectangle 1046"/>
          <p:cNvSpPr>
            <a:spLocks noChangeArrowheads="1"/>
          </p:cNvSpPr>
          <p:nvPr/>
        </p:nvSpPr>
        <p:spPr bwMode="auto">
          <a:xfrm>
            <a:off x="5970585" y="4559303"/>
            <a:ext cx="155491"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SINGAPORE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(1965)</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12" name="Rectangle 1048"/>
          <p:cNvSpPr>
            <a:spLocks noChangeArrowheads="1"/>
          </p:cNvSpPr>
          <p:nvPr/>
        </p:nvSpPr>
        <p:spPr bwMode="auto">
          <a:xfrm>
            <a:off x="6632573" y="4668840"/>
            <a:ext cx="8976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TIMOR-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LESTE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14" name="Rectangle 1050"/>
          <p:cNvSpPr>
            <a:spLocks noChangeArrowheads="1"/>
          </p:cNvSpPr>
          <p:nvPr/>
        </p:nvSpPr>
        <p:spPr bwMode="auto">
          <a:xfrm>
            <a:off x="6175373" y="4349753"/>
            <a:ext cx="20037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MALAYSIA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15" name="Rectangle 1051"/>
          <p:cNvSpPr>
            <a:spLocks noChangeArrowheads="1"/>
          </p:cNvSpPr>
          <p:nvPr/>
        </p:nvSpPr>
        <p:spPr bwMode="auto">
          <a:xfrm>
            <a:off x="6273005" y="4282285"/>
            <a:ext cx="10099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BRUNEI</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16" name="Rectangle 1052"/>
          <p:cNvSpPr>
            <a:spLocks noChangeArrowheads="1"/>
          </p:cNvSpPr>
          <p:nvPr/>
        </p:nvSpPr>
        <p:spPr bwMode="auto">
          <a:xfrm>
            <a:off x="6942891" y="4522790"/>
            <a:ext cx="10098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PAPUA</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NEW</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GUINEA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19" name="Rectangle 1055"/>
          <p:cNvSpPr>
            <a:spLocks noChangeArrowheads="1"/>
          </p:cNvSpPr>
          <p:nvPr/>
        </p:nvSpPr>
        <p:spPr bwMode="auto">
          <a:xfrm>
            <a:off x="7269160" y="4806953"/>
            <a:ext cx="129843"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VANUATU</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(1981)</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21" name="Rectangle 1057"/>
          <p:cNvSpPr>
            <a:spLocks noChangeArrowheads="1"/>
          </p:cNvSpPr>
          <p:nvPr/>
        </p:nvSpPr>
        <p:spPr bwMode="auto">
          <a:xfrm>
            <a:off x="7168175" y="4305303"/>
            <a:ext cx="20678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FED. STATES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OF MICRONESIA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(1991)</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24" name="Rectangle 1060"/>
          <p:cNvSpPr>
            <a:spLocks noChangeArrowheads="1"/>
          </p:cNvSpPr>
          <p:nvPr/>
        </p:nvSpPr>
        <p:spPr bwMode="auto">
          <a:xfrm>
            <a:off x="7351710" y="4165603"/>
            <a:ext cx="18434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MARSHALL IS.</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(1991)</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26" name="Rectangle 1062"/>
          <p:cNvSpPr>
            <a:spLocks noChangeArrowheads="1"/>
          </p:cNvSpPr>
          <p:nvPr/>
        </p:nvSpPr>
        <p:spPr bwMode="auto">
          <a:xfrm>
            <a:off x="7700960" y="4502153"/>
            <a:ext cx="11221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KIRIBATI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(1999)</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28" name="Rectangle 1064"/>
          <p:cNvSpPr>
            <a:spLocks noChangeArrowheads="1"/>
          </p:cNvSpPr>
          <p:nvPr/>
        </p:nvSpPr>
        <p:spPr bwMode="auto">
          <a:xfrm>
            <a:off x="7548560" y="4651378"/>
            <a:ext cx="107401"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TUVALU</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(2000)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30" name="Rectangle 1066"/>
          <p:cNvSpPr>
            <a:spLocks noChangeArrowheads="1"/>
          </p:cNvSpPr>
          <p:nvPr/>
        </p:nvSpPr>
        <p:spPr bwMode="auto">
          <a:xfrm>
            <a:off x="7477916" y="4465640"/>
            <a:ext cx="9618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NAURU</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(1999)</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32" name="Rectangle 1068"/>
          <p:cNvSpPr>
            <a:spLocks noChangeArrowheads="1"/>
          </p:cNvSpPr>
          <p:nvPr/>
        </p:nvSpPr>
        <p:spPr bwMode="auto">
          <a:xfrm>
            <a:off x="6794141" y="4260853"/>
            <a:ext cx="9137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PALAU</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(1994)</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34" name="Rectangle 1070"/>
          <p:cNvSpPr>
            <a:spLocks noChangeArrowheads="1"/>
          </p:cNvSpPr>
          <p:nvPr/>
        </p:nvSpPr>
        <p:spPr bwMode="auto">
          <a:xfrm>
            <a:off x="7299323" y="4598990"/>
            <a:ext cx="168315"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SOLOMON IS.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(1978)</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36" name="Rectangle 1072"/>
          <p:cNvSpPr>
            <a:spLocks noChangeArrowheads="1"/>
          </p:cNvSpPr>
          <p:nvPr/>
        </p:nvSpPr>
        <p:spPr bwMode="auto">
          <a:xfrm>
            <a:off x="7758110" y="4697415"/>
            <a:ext cx="96180"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SAMOA</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(1976)</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38" name="Rectangle 1074"/>
          <p:cNvSpPr>
            <a:spLocks noChangeArrowheads="1"/>
          </p:cNvSpPr>
          <p:nvPr/>
        </p:nvSpPr>
        <p:spPr bwMode="auto">
          <a:xfrm>
            <a:off x="7731123" y="4821240"/>
            <a:ext cx="9297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TONGA</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(1999)</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40" name="Rectangle 1076"/>
          <p:cNvSpPr>
            <a:spLocks noChangeArrowheads="1"/>
          </p:cNvSpPr>
          <p:nvPr/>
        </p:nvSpPr>
        <p:spPr bwMode="auto">
          <a:xfrm>
            <a:off x="7588895" y="4781553"/>
            <a:ext cx="7373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FIJI</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(1970)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42" name="Rectangle 1078"/>
          <p:cNvSpPr>
            <a:spLocks noChangeArrowheads="1"/>
          </p:cNvSpPr>
          <p:nvPr/>
        </p:nvSpPr>
        <p:spPr bwMode="auto">
          <a:xfrm>
            <a:off x="6524623" y="5048253"/>
            <a:ext cx="296556"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1" i="0" u="none" strike="noStrike" cap="none" normalizeH="0" baseline="0" dirty="0" smtClean="0">
                <a:ln>
                  <a:noFill/>
                </a:ln>
                <a:solidFill>
                  <a:srgbClr val="231F20"/>
                </a:solidFill>
                <a:effectLst>
                  <a:glow rad="50800">
                    <a:schemeClr val="bg1">
                      <a:alpha val="50000"/>
                    </a:schemeClr>
                  </a:glow>
                </a:effectLst>
                <a:latin typeface="+mj-lt"/>
              </a:rPr>
              <a:t>AUSTRALIA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43" name="Rectangle 1079"/>
          <p:cNvSpPr>
            <a:spLocks noChangeArrowheads="1"/>
          </p:cNvSpPr>
          <p:nvPr/>
        </p:nvSpPr>
        <p:spPr bwMode="auto">
          <a:xfrm>
            <a:off x="7299323" y="5537203"/>
            <a:ext cx="28373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glow rad="50800">
                    <a:schemeClr val="bg1">
                      <a:alpha val="50000"/>
                    </a:schemeClr>
                  </a:glow>
                </a:effectLst>
                <a:latin typeface="+mj-lt"/>
              </a:rPr>
              <a:t>NEW ZEALAND</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44" name="Rectangle 1080"/>
          <p:cNvSpPr>
            <a:spLocks noChangeArrowheads="1"/>
          </p:cNvSpPr>
          <p:nvPr/>
        </p:nvSpPr>
        <p:spPr bwMode="auto">
          <a:xfrm>
            <a:off x="4816473" y="4051303"/>
            <a:ext cx="11541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ERITREA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45" name="Rectangle 1081"/>
          <p:cNvSpPr>
            <a:spLocks noChangeArrowheads="1"/>
          </p:cNvSpPr>
          <p:nvPr/>
        </p:nvSpPr>
        <p:spPr bwMode="auto">
          <a:xfrm>
            <a:off x="4251323" y="3590928"/>
            <a:ext cx="10419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TUNISIA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646" name="Rectangle 1082"/>
          <p:cNvSpPr>
            <a:spLocks noChangeArrowheads="1"/>
          </p:cNvSpPr>
          <p:nvPr/>
        </p:nvSpPr>
        <p:spPr bwMode="auto">
          <a:xfrm>
            <a:off x="4832348" y="3576640"/>
            <a:ext cx="8015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SYRIA</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647" name="Rectangle 1083"/>
          <p:cNvSpPr>
            <a:spLocks noChangeArrowheads="1"/>
          </p:cNvSpPr>
          <p:nvPr/>
        </p:nvSpPr>
        <p:spPr bwMode="auto">
          <a:xfrm>
            <a:off x="4277516" y="3233740"/>
            <a:ext cx="59312"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LUX.</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48" name="Rectangle 1084"/>
          <p:cNvSpPr>
            <a:spLocks noChangeArrowheads="1"/>
          </p:cNvSpPr>
          <p:nvPr/>
        </p:nvSpPr>
        <p:spPr bwMode="auto">
          <a:xfrm>
            <a:off x="4309181" y="3455196"/>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SAN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MAR.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(1992)</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51" name="Rectangle 1087"/>
          <p:cNvSpPr>
            <a:spLocks noChangeArrowheads="1"/>
          </p:cNvSpPr>
          <p:nvPr/>
        </p:nvSpPr>
        <p:spPr bwMode="auto">
          <a:xfrm>
            <a:off x="4087020" y="3266284"/>
            <a:ext cx="16511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LIECH. (1990)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52" name="Rectangle 1088"/>
          <p:cNvSpPr>
            <a:spLocks noChangeArrowheads="1"/>
          </p:cNvSpPr>
          <p:nvPr/>
        </p:nvSpPr>
        <p:spPr bwMode="auto">
          <a:xfrm>
            <a:off x="3933029" y="3324227"/>
            <a:ext cx="134652"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ANDORRA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(1993)</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54" name="Rectangle 1090"/>
          <p:cNvSpPr>
            <a:spLocks noChangeArrowheads="1"/>
          </p:cNvSpPr>
          <p:nvPr/>
        </p:nvSpPr>
        <p:spPr bwMode="auto">
          <a:xfrm>
            <a:off x="4185402" y="3463928"/>
            <a:ext cx="7373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MON.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(1993)</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56" name="Rectangle 1092"/>
          <p:cNvSpPr>
            <a:spLocks noChangeArrowheads="1"/>
          </p:cNvSpPr>
          <p:nvPr/>
        </p:nvSpPr>
        <p:spPr bwMode="auto">
          <a:xfrm>
            <a:off x="6494460" y="3894140"/>
            <a:ext cx="13144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231F20"/>
                </a:solidFill>
                <a:effectLst>
                  <a:glow rad="50800">
                    <a:schemeClr val="bg1">
                      <a:alpha val="50000"/>
                    </a:schemeClr>
                  </a:glow>
                </a:effectLst>
                <a:latin typeface="+mj-lt"/>
              </a:rPr>
              <a:t>Taiwan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74" name="Line 1110"/>
          <p:cNvSpPr>
            <a:spLocks noChangeShapeType="1"/>
          </p:cNvSpPr>
          <p:nvPr/>
        </p:nvSpPr>
        <p:spPr bwMode="auto">
          <a:xfrm>
            <a:off x="4668835" y="5172078"/>
            <a:ext cx="39688" cy="5397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75" name="Line 1111"/>
          <p:cNvSpPr>
            <a:spLocks noChangeShapeType="1"/>
          </p:cNvSpPr>
          <p:nvPr/>
        </p:nvSpPr>
        <p:spPr bwMode="auto">
          <a:xfrm>
            <a:off x="4735510" y="5097465"/>
            <a:ext cx="38100" cy="3651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76" name="Line 1112"/>
          <p:cNvSpPr>
            <a:spLocks noChangeShapeType="1"/>
          </p:cNvSpPr>
          <p:nvPr/>
        </p:nvSpPr>
        <p:spPr bwMode="auto">
          <a:xfrm>
            <a:off x="4714873" y="4535490"/>
            <a:ext cx="36513" cy="2222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77" name="Line 1113"/>
          <p:cNvSpPr>
            <a:spLocks noChangeShapeType="1"/>
          </p:cNvSpPr>
          <p:nvPr/>
        </p:nvSpPr>
        <p:spPr bwMode="auto">
          <a:xfrm>
            <a:off x="5256210" y="4941890"/>
            <a:ext cx="61913" cy="1746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78" name="Line 1114"/>
          <p:cNvSpPr>
            <a:spLocks noChangeShapeType="1"/>
          </p:cNvSpPr>
          <p:nvPr/>
        </p:nvSpPr>
        <p:spPr bwMode="auto">
          <a:xfrm>
            <a:off x="5226048" y="4562478"/>
            <a:ext cx="36513" cy="1905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79" name="Line 1115"/>
          <p:cNvSpPr>
            <a:spLocks noChangeShapeType="1"/>
          </p:cNvSpPr>
          <p:nvPr/>
        </p:nvSpPr>
        <p:spPr bwMode="auto">
          <a:xfrm flipH="1" flipV="1">
            <a:off x="4683123" y="4451353"/>
            <a:ext cx="31750" cy="4445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80" name="Line 1116"/>
          <p:cNvSpPr>
            <a:spLocks noChangeShapeType="1"/>
          </p:cNvSpPr>
          <p:nvPr/>
        </p:nvSpPr>
        <p:spPr bwMode="auto">
          <a:xfrm flipH="1">
            <a:off x="4967285" y="4157665"/>
            <a:ext cx="61913" cy="476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81" name="Line 1117"/>
          <p:cNvSpPr>
            <a:spLocks noChangeShapeType="1"/>
          </p:cNvSpPr>
          <p:nvPr/>
        </p:nvSpPr>
        <p:spPr bwMode="auto">
          <a:xfrm flipH="1">
            <a:off x="3788566" y="4168777"/>
            <a:ext cx="34925" cy="4762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82" name="Line 1118"/>
          <p:cNvSpPr>
            <a:spLocks noChangeShapeType="1"/>
          </p:cNvSpPr>
          <p:nvPr/>
        </p:nvSpPr>
        <p:spPr bwMode="auto">
          <a:xfrm>
            <a:off x="4148928" y="4284665"/>
            <a:ext cx="0" cy="71438"/>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83" name="Line 1119"/>
          <p:cNvSpPr>
            <a:spLocks noChangeShapeType="1"/>
          </p:cNvSpPr>
          <p:nvPr/>
        </p:nvSpPr>
        <p:spPr bwMode="auto">
          <a:xfrm flipH="1">
            <a:off x="4099716" y="4306890"/>
            <a:ext cx="9525" cy="5397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84" name="Line 1120"/>
          <p:cNvSpPr>
            <a:spLocks noChangeShapeType="1"/>
          </p:cNvSpPr>
          <p:nvPr/>
        </p:nvSpPr>
        <p:spPr bwMode="auto">
          <a:xfrm flipH="1">
            <a:off x="3936203" y="4322765"/>
            <a:ext cx="19050" cy="8255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85" name="Line 1121"/>
          <p:cNvSpPr>
            <a:spLocks noChangeShapeType="1"/>
          </p:cNvSpPr>
          <p:nvPr/>
        </p:nvSpPr>
        <p:spPr bwMode="auto">
          <a:xfrm flipH="1">
            <a:off x="3860003" y="4254502"/>
            <a:ext cx="28575" cy="46038"/>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86" name="Freeform 1122"/>
          <p:cNvSpPr>
            <a:spLocks/>
          </p:cNvSpPr>
          <p:nvPr/>
        </p:nvSpPr>
        <p:spPr bwMode="auto">
          <a:xfrm>
            <a:off x="4041773" y="4416427"/>
            <a:ext cx="223838" cy="65088"/>
          </a:xfrm>
          <a:custGeom>
            <a:avLst/>
            <a:gdLst>
              <a:gd name="T0" fmla="*/ 141 w 141"/>
              <a:gd name="T1" fmla="*/ 0 h 41"/>
              <a:gd name="T2" fmla="*/ 0 w 141"/>
              <a:gd name="T3" fmla="*/ 41 h 41"/>
              <a:gd name="T4" fmla="*/ 127 w 141"/>
              <a:gd name="T5" fmla="*/ 21 h 41"/>
            </a:gdLst>
            <a:ahLst/>
            <a:cxnLst>
              <a:cxn ang="0">
                <a:pos x="T0" y="T1"/>
              </a:cxn>
              <a:cxn ang="0">
                <a:pos x="T2" y="T3"/>
              </a:cxn>
              <a:cxn ang="0">
                <a:pos x="T4" y="T5"/>
              </a:cxn>
            </a:cxnLst>
            <a:rect l="0" t="0" r="r" b="b"/>
            <a:pathLst>
              <a:path w="141" h="41">
                <a:moveTo>
                  <a:pt x="141" y="0"/>
                </a:moveTo>
                <a:lnTo>
                  <a:pt x="0" y="41"/>
                </a:lnTo>
                <a:lnTo>
                  <a:pt x="127" y="21"/>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87" name="Line 1123"/>
          <p:cNvSpPr>
            <a:spLocks noChangeShapeType="1"/>
          </p:cNvSpPr>
          <p:nvPr/>
        </p:nvSpPr>
        <p:spPr bwMode="auto">
          <a:xfrm flipH="1">
            <a:off x="4319585" y="4546602"/>
            <a:ext cx="49213" cy="4445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88" name="Line 1124"/>
          <p:cNvSpPr>
            <a:spLocks noChangeShapeType="1"/>
          </p:cNvSpPr>
          <p:nvPr/>
        </p:nvSpPr>
        <p:spPr bwMode="auto">
          <a:xfrm flipH="1">
            <a:off x="4311648" y="4587877"/>
            <a:ext cx="50800" cy="6032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89" name="Freeform 1125"/>
          <p:cNvSpPr>
            <a:spLocks/>
          </p:cNvSpPr>
          <p:nvPr/>
        </p:nvSpPr>
        <p:spPr bwMode="auto">
          <a:xfrm>
            <a:off x="4262435" y="4379914"/>
            <a:ext cx="60325" cy="119063"/>
          </a:xfrm>
          <a:custGeom>
            <a:avLst/>
            <a:gdLst>
              <a:gd name="T0" fmla="*/ 19 w 38"/>
              <a:gd name="T1" fmla="*/ 0 h 75"/>
              <a:gd name="T2" fmla="*/ 0 w 38"/>
              <a:gd name="T3" fmla="*/ 75 h 75"/>
              <a:gd name="T4" fmla="*/ 38 w 38"/>
              <a:gd name="T5" fmla="*/ 26 h 75"/>
            </a:gdLst>
            <a:ahLst/>
            <a:cxnLst>
              <a:cxn ang="0">
                <a:pos x="T0" y="T1"/>
              </a:cxn>
              <a:cxn ang="0">
                <a:pos x="T2" y="T3"/>
              </a:cxn>
              <a:cxn ang="0">
                <a:pos x="T4" y="T5"/>
              </a:cxn>
            </a:cxnLst>
            <a:rect l="0" t="0" r="r" b="b"/>
            <a:pathLst>
              <a:path w="38" h="75">
                <a:moveTo>
                  <a:pt x="19" y="0"/>
                </a:moveTo>
                <a:lnTo>
                  <a:pt x="0" y="75"/>
                </a:lnTo>
                <a:lnTo>
                  <a:pt x="38" y="26"/>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90" name="Line 1126"/>
          <p:cNvSpPr>
            <a:spLocks noChangeShapeType="1"/>
          </p:cNvSpPr>
          <p:nvPr/>
        </p:nvSpPr>
        <p:spPr bwMode="auto">
          <a:xfrm flipH="1" flipV="1">
            <a:off x="4053678" y="3367090"/>
            <a:ext cx="120650" cy="5556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91" name="Line 1127"/>
          <p:cNvSpPr>
            <a:spLocks noChangeShapeType="1"/>
          </p:cNvSpPr>
          <p:nvPr/>
        </p:nvSpPr>
        <p:spPr bwMode="auto">
          <a:xfrm flipH="1">
            <a:off x="4238622" y="3390903"/>
            <a:ext cx="31750" cy="6032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92" name="Line 1128"/>
          <p:cNvSpPr>
            <a:spLocks noChangeShapeType="1"/>
          </p:cNvSpPr>
          <p:nvPr/>
        </p:nvSpPr>
        <p:spPr bwMode="auto">
          <a:xfrm flipH="1">
            <a:off x="4340222" y="3383759"/>
            <a:ext cx="31750" cy="5715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93" name="Line 1129"/>
          <p:cNvSpPr>
            <a:spLocks noChangeShapeType="1"/>
          </p:cNvSpPr>
          <p:nvPr/>
        </p:nvSpPr>
        <p:spPr bwMode="auto">
          <a:xfrm flipH="1" flipV="1">
            <a:off x="4254498" y="3283746"/>
            <a:ext cx="55563" cy="2222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94" name="Line 1130"/>
          <p:cNvSpPr>
            <a:spLocks noChangeShapeType="1"/>
          </p:cNvSpPr>
          <p:nvPr/>
        </p:nvSpPr>
        <p:spPr bwMode="auto">
          <a:xfrm flipV="1">
            <a:off x="4249735" y="3240090"/>
            <a:ext cx="20638" cy="635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95" name="Line 1131"/>
          <p:cNvSpPr>
            <a:spLocks noChangeShapeType="1"/>
          </p:cNvSpPr>
          <p:nvPr/>
        </p:nvSpPr>
        <p:spPr bwMode="auto">
          <a:xfrm flipH="1">
            <a:off x="4475160" y="3413128"/>
            <a:ext cx="9525" cy="2381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930" name="Rectangle 985"/>
          <p:cNvSpPr>
            <a:spLocks noChangeArrowheads="1"/>
          </p:cNvSpPr>
          <p:nvPr/>
        </p:nvSpPr>
        <p:spPr bwMode="auto">
          <a:xfrm>
            <a:off x="4543423" y="3385346"/>
            <a:ext cx="6251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KOS.</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696" name="Line 1132"/>
          <p:cNvSpPr>
            <a:spLocks noChangeShapeType="1"/>
          </p:cNvSpPr>
          <p:nvPr/>
        </p:nvSpPr>
        <p:spPr bwMode="auto">
          <a:xfrm flipH="1">
            <a:off x="4522785" y="3402808"/>
            <a:ext cx="19050" cy="1746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97" name="Line 1133"/>
          <p:cNvSpPr>
            <a:spLocks noChangeShapeType="1"/>
          </p:cNvSpPr>
          <p:nvPr/>
        </p:nvSpPr>
        <p:spPr bwMode="auto">
          <a:xfrm flipH="1">
            <a:off x="4481510" y="3467896"/>
            <a:ext cx="23813" cy="5556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98" name="Line 1134"/>
          <p:cNvSpPr>
            <a:spLocks noChangeShapeType="1"/>
          </p:cNvSpPr>
          <p:nvPr/>
        </p:nvSpPr>
        <p:spPr bwMode="auto">
          <a:xfrm>
            <a:off x="4538660" y="3440115"/>
            <a:ext cx="19050" cy="2381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699" name="Line 1135"/>
          <p:cNvSpPr>
            <a:spLocks noChangeShapeType="1"/>
          </p:cNvSpPr>
          <p:nvPr/>
        </p:nvSpPr>
        <p:spPr bwMode="auto">
          <a:xfrm>
            <a:off x="4403723" y="3578228"/>
            <a:ext cx="15875" cy="14288"/>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grpSp>
        <p:nvGrpSpPr>
          <p:cNvPr id="10" name="Group 9"/>
          <p:cNvGrpSpPr/>
          <p:nvPr/>
        </p:nvGrpSpPr>
        <p:grpSpPr>
          <a:xfrm>
            <a:off x="4658519" y="3629821"/>
            <a:ext cx="148429" cy="49034"/>
            <a:chOff x="4658519" y="3622678"/>
            <a:chExt cx="148429" cy="49034"/>
          </a:xfrm>
        </p:grpSpPr>
        <p:sp>
          <p:nvSpPr>
            <p:cNvPr id="1915" name="Rectangle 970"/>
            <p:cNvSpPr>
              <a:spLocks noChangeArrowheads="1"/>
            </p:cNvSpPr>
            <p:nvPr/>
          </p:nvSpPr>
          <p:spPr bwMode="auto">
            <a:xfrm>
              <a:off x="4658519" y="3640934"/>
              <a:ext cx="129844"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LEBANON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00" name="Line 1136"/>
            <p:cNvSpPr>
              <a:spLocks noChangeShapeType="1"/>
            </p:cNvSpPr>
            <p:nvPr/>
          </p:nvSpPr>
          <p:spPr bwMode="auto">
            <a:xfrm flipV="1">
              <a:off x="4783135" y="3622678"/>
              <a:ext cx="23813" cy="1746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grpSp>
      <p:grpSp>
        <p:nvGrpSpPr>
          <p:cNvPr id="9" name="Group 8"/>
          <p:cNvGrpSpPr/>
          <p:nvPr/>
        </p:nvGrpSpPr>
        <p:grpSpPr>
          <a:xfrm>
            <a:off x="4632324" y="3605215"/>
            <a:ext cx="123824" cy="36334"/>
            <a:chOff x="4632324" y="3602834"/>
            <a:chExt cx="123824" cy="36334"/>
          </a:xfrm>
        </p:grpSpPr>
        <p:sp>
          <p:nvSpPr>
            <p:cNvPr id="1913" name="Rectangle 968"/>
            <p:cNvSpPr>
              <a:spLocks noChangeArrowheads="1"/>
            </p:cNvSpPr>
            <p:nvPr/>
          </p:nvSpPr>
          <p:spPr bwMode="auto">
            <a:xfrm>
              <a:off x="4632324" y="3608390"/>
              <a:ext cx="11060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CYPRUS</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01" name="Line 1137"/>
            <p:cNvSpPr>
              <a:spLocks noChangeShapeType="1"/>
            </p:cNvSpPr>
            <p:nvPr/>
          </p:nvSpPr>
          <p:spPr bwMode="auto">
            <a:xfrm flipV="1">
              <a:off x="4721223" y="3602834"/>
              <a:ext cx="34925" cy="476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grpSp>
      <p:sp>
        <p:nvSpPr>
          <p:cNvPr id="1702" name="Line 1138"/>
          <p:cNvSpPr>
            <a:spLocks noChangeShapeType="1"/>
          </p:cNvSpPr>
          <p:nvPr/>
        </p:nvSpPr>
        <p:spPr bwMode="auto">
          <a:xfrm>
            <a:off x="4760910" y="3682209"/>
            <a:ext cx="31750" cy="1270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grpSp>
        <p:nvGrpSpPr>
          <p:cNvPr id="11" name="Group 10"/>
          <p:cNvGrpSpPr/>
          <p:nvPr/>
        </p:nvGrpSpPr>
        <p:grpSpPr>
          <a:xfrm>
            <a:off x="4904579" y="3745708"/>
            <a:ext cx="134937" cy="48241"/>
            <a:chOff x="4902198" y="3738565"/>
            <a:chExt cx="134937" cy="48241"/>
          </a:xfrm>
        </p:grpSpPr>
        <p:sp>
          <p:nvSpPr>
            <p:cNvPr id="1910" name="Rectangle 965"/>
            <p:cNvSpPr>
              <a:spLocks noChangeArrowheads="1"/>
            </p:cNvSpPr>
            <p:nvPr/>
          </p:nvSpPr>
          <p:spPr bwMode="auto">
            <a:xfrm>
              <a:off x="4902198" y="3756028"/>
              <a:ext cx="104196"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KUWAIT</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03" name="Line 1139"/>
            <p:cNvSpPr>
              <a:spLocks noChangeShapeType="1"/>
            </p:cNvSpPr>
            <p:nvPr/>
          </p:nvSpPr>
          <p:spPr bwMode="auto">
            <a:xfrm flipH="1">
              <a:off x="5014910" y="3738565"/>
              <a:ext cx="22225" cy="22225"/>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grpSp>
      <p:sp>
        <p:nvSpPr>
          <p:cNvPr id="1704" name="Line 1140"/>
          <p:cNvSpPr>
            <a:spLocks noChangeShapeType="1"/>
          </p:cNvSpPr>
          <p:nvPr/>
        </p:nvSpPr>
        <p:spPr bwMode="auto">
          <a:xfrm flipH="1">
            <a:off x="5105398" y="3770315"/>
            <a:ext cx="6350" cy="4445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705" name="Line 1141"/>
          <p:cNvSpPr>
            <a:spLocks noChangeShapeType="1"/>
          </p:cNvSpPr>
          <p:nvPr/>
        </p:nvSpPr>
        <p:spPr bwMode="auto">
          <a:xfrm flipH="1">
            <a:off x="5121273" y="3809208"/>
            <a:ext cx="33338" cy="20638"/>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706" name="Freeform 1142"/>
          <p:cNvSpPr>
            <a:spLocks/>
          </p:cNvSpPr>
          <p:nvPr/>
        </p:nvSpPr>
        <p:spPr bwMode="auto">
          <a:xfrm>
            <a:off x="4983160" y="3467103"/>
            <a:ext cx="38100" cy="61913"/>
          </a:xfrm>
          <a:custGeom>
            <a:avLst/>
            <a:gdLst>
              <a:gd name="T0" fmla="*/ 0 w 24"/>
              <a:gd name="T1" fmla="*/ 18 h 39"/>
              <a:gd name="T2" fmla="*/ 16 w 24"/>
              <a:gd name="T3" fmla="*/ 39 h 39"/>
              <a:gd name="T4" fmla="*/ 24 w 24"/>
              <a:gd name="T5" fmla="*/ 0 h 39"/>
            </a:gdLst>
            <a:ahLst/>
            <a:cxnLst>
              <a:cxn ang="0">
                <a:pos x="T0" y="T1"/>
              </a:cxn>
              <a:cxn ang="0">
                <a:pos x="T2" y="T3"/>
              </a:cxn>
              <a:cxn ang="0">
                <a:pos x="T4" y="T5"/>
              </a:cxn>
            </a:cxnLst>
            <a:rect l="0" t="0" r="r" b="b"/>
            <a:pathLst>
              <a:path w="24" h="39">
                <a:moveTo>
                  <a:pt x="0" y="18"/>
                </a:moveTo>
                <a:lnTo>
                  <a:pt x="16" y="39"/>
                </a:lnTo>
                <a:lnTo>
                  <a:pt x="24" y="0"/>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707" name="Line 1143"/>
          <p:cNvSpPr>
            <a:spLocks noChangeShapeType="1"/>
          </p:cNvSpPr>
          <p:nvPr/>
        </p:nvSpPr>
        <p:spPr bwMode="auto">
          <a:xfrm flipV="1">
            <a:off x="5873748" y="3729040"/>
            <a:ext cx="0" cy="4921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708" name="Line 1144"/>
          <p:cNvSpPr>
            <a:spLocks noChangeShapeType="1"/>
          </p:cNvSpPr>
          <p:nvPr/>
        </p:nvSpPr>
        <p:spPr bwMode="auto">
          <a:xfrm>
            <a:off x="6375398" y="4306890"/>
            <a:ext cx="20638" cy="30163"/>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709" name="Line 1145"/>
          <p:cNvSpPr>
            <a:spLocks noChangeShapeType="1"/>
          </p:cNvSpPr>
          <p:nvPr/>
        </p:nvSpPr>
        <p:spPr bwMode="auto">
          <a:xfrm flipH="1">
            <a:off x="6086473" y="4424365"/>
            <a:ext cx="100013" cy="12065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710" name="Line 1146"/>
          <p:cNvSpPr>
            <a:spLocks noChangeShapeType="1"/>
          </p:cNvSpPr>
          <p:nvPr/>
        </p:nvSpPr>
        <p:spPr bwMode="auto">
          <a:xfrm flipV="1">
            <a:off x="3672678" y="3971927"/>
            <a:ext cx="49213" cy="6985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IN" b="1">
              <a:effectLst>
                <a:glow rad="50800">
                  <a:schemeClr val="bg1">
                    <a:alpha val="50000"/>
                  </a:schemeClr>
                </a:glow>
              </a:effectLst>
              <a:latin typeface="+mj-lt"/>
            </a:endParaRPr>
          </a:p>
        </p:txBody>
      </p:sp>
      <p:sp>
        <p:nvSpPr>
          <p:cNvPr id="1711" name="Rectangle 1147"/>
          <p:cNvSpPr>
            <a:spLocks noChangeArrowheads="1"/>
          </p:cNvSpPr>
          <p:nvPr/>
        </p:nvSpPr>
        <p:spPr bwMode="auto">
          <a:xfrm>
            <a:off x="5545929" y="5472909"/>
            <a:ext cx="1442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0</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12" name="Rectangle 1148"/>
          <p:cNvSpPr>
            <a:spLocks noChangeArrowheads="1"/>
          </p:cNvSpPr>
          <p:nvPr/>
        </p:nvSpPr>
        <p:spPr bwMode="auto">
          <a:xfrm>
            <a:off x="5545929" y="5539584"/>
            <a:ext cx="1442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smtClean="0">
                <a:ln>
                  <a:noFill/>
                </a:ln>
                <a:solidFill>
                  <a:srgbClr val="231F20"/>
                </a:solidFill>
                <a:effectLst>
                  <a:glow rad="50800">
                    <a:schemeClr val="bg1">
                      <a:alpha val="50000"/>
                    </a:schemeClr>
                  </a:glow>
                </a:effectLst>
                <a:latin typeface="+mj-lt"/>
              </a:rPr>
              <a:t>0</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1713" name="Rectangle 1149"/>
          <p:cNvSpPr>
            <a:spLocks noChangeArrowheads="1"/>
          </p:cNvSpPr>
          <p:nvPr/>
        </p:nvSpPr>
        <p:spPr bwMode="auto">
          <a:xfrm>
            <a:off x="6098380" y="5472909"/>
            <a:ext cx="13305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2,000 Miles</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14" name="Rectangle 1150"/>
          <p:cNvSpPr>
            <a:spLocks noChangeArrowheads="1"/>
          </p:cNvSpPr>
          <p:nvPr/>
        </p:nvSpPr>
        <p:spPr bwMode="auto">
          <a:xfrm>
            <a:off x="5803105" y="5472909"/>
            <a:ext cx="6412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1,000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15" name="Rectangle 1151"/>
          <p:cNvSpPr>
            <a:spLocks noChangeArrowheads="1"/>
          </p:cNvSpPr>
          <p:nvPr/>
        </p:nvSpPr>
        <p:spPr bwMode="auto">
          <a:xfrm>
            <a:off x="5870572" y="5539584"/>
            <a:ext cx="201978"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2,000 Kilometers</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16" name="Rectangle 1152"/>
          <p:cNvSpPr>
            <a:spLocks noChangeArrowheads="1"/>
          </p:cNvSpPr>
          <p:nvPr/>
        </p:nvSpPr>
        <p:spPr bwMode="auto">
          <a:xfrm>
            <a:off x="5690391" y="5539584"/>
            <a:ext cx="64120" cy="3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 b="1" i="0" u="none" strike="noStrike" cap="none" normalizeH="0" baseline="0" dirty="0" smtClean="0">
                <a:ln>
                  <a:noFill/>
                </a:ln>
                <a:solidFill>
                  <a:srgbClr val="231F20"/>
                </a:solidFill>
                <a:effectLst>
                  <a:glow rad="50800">
                    <a:schemeClr val="bg1">
                      <a:alpha val="50000"/>
                    </a:schemeClr>
                  </a:glow>
                </a:effectLst>
                <a:latin typeface="+mj-lt"/>
              </a:rPr>
              <a:t>1,000</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1717" name="Rectangle 1153"/>
          <p:cNvSpPr>
            <a:spLocks noChangeArrowheads="1"/>
          </p:cNvSpPr>
          <p:nvPr/>
        </p:nvSpPr>
        <p:spPr bwMode="auto">
          <a:xfrm>
            <a:off x="2042754" y="6007896"/>
            <a:ext cx="565861"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latin typeface="Arial Black" panose="020B0A04020102020204" pitchFamily="34" charset="0"/>
              </a:rPr>
              <a:t>Original U.N. members:  51</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1719" name="Rectangle 1155"/>
          <p:cNvSpPr>
            <a:spLocks noChangeArrowheads="1"/>
          </p:cNvSpPr>
          <p:nvPr/>
        </p:nvSpPr>
        <p:spPr bwMode="auto">
          <a:xfrm>
            <a:off x="2042754" y="6087271"/>
            <a:ext cx="31098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latin typeface="Arial Black" panose="020B0A04020102020204" pitchFamily="34" charset="0"/>
              </a:rPr>
              <a:t>1940s:  </a:t>
            </a:r>
            <a:r>
              <a:rPr kumimoji="0" lang="en-US" altLang="en-US" sz="300" b="1" i="0" u="none" strike="noStrike" cap="none" normalizeH="0" baseline="0" dirty="0" smtClean="0">
                <a:ln>
                  <a:noFill/>
                </a:ln>
                <a:solidFill>
                  <a:srgbClr val="231F20"/>
                </a:solidFill>
                <a:effectLst/>
                <a:latin typeface="+mj-lt"/>
              </a:rPr>
              <a:t>added 8</a:t>
            </a:r>
            <a:endParaRPr kumimoji="0" lang="en-US" altLang="en-US" sz="1800" b="1" i="0" u="none" strike="noStrike" cap="none" normalizeH="0" baseline="0" dirty="0" smtClean="0">
              <a:ln>
                <a:noFill/>
              </a:ln>
              <a:solidFill>
                <a:schemeClr val="tx1"/>
              </a:solidFill>
              <a:effectLst/>
              <a:latin typeface="+mj-lt"/>
            </a:endParaRPr>
          </a:p>
        </p:txBody>
      </p:sp>
      <p:sp>
        <p:nvSpPr>
          <p:cNvPr id="1721" name="Rectangle 1157"/>
          <p:cNvSpPr>
            <a:spLocks noChangeArrowheads="1"/>
          </p:cNvSpPr>
          <p:nvPr/>
        </p:nvSpPr>
        <p:spPr bwMode="auto">
          <a:xfrm>
            <a:off x="2042754" y="6166646"/>
            <a:ext cx="3318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latin typeface="Arial Black" panose="020B0A04020102020204" pitchFamily="34" charset="0"/>
              </a:rPr>
              <a:t>1950s:  </a:t>
            </a:r>
            <a:r>
              <a:rPr kumimoji="0" lang="en-US" altLang="en-US" sz="300" b="1" i="0" u="none" strike="noStrike" cap="none" normalizeH="0" baseline="0" dirty="0" smtClean="0">
                <a:ln>
                  <a:noFill/>
                </a:ln>
                <a:solidFill>
                  <a:srgbClr val="231F20"/>
                </a:solidFill>
                <a:effectLst/>
                <a:latin typeface="+mj-lt"/>
              </a:rPr>
              <a:t>added 24</a:t>
            </a:r>
            <a:endParaRPr kumimoji="0" lang="en-US" altLang="en-US" sz="1800" b="1" i="0" u="none" strike="noStrike" cap="none" normalizeH="0" baseline="0" dirty="0" smtClean="0">
              <a:ln>
                <a:noFill/>
              </a:ln>
              <a:solidFill>
                <a:schemeClr val="tx1"/>
              </a:solidFill>
              <a:effectLst/>
              <a:latin typeface="+mj-lt"/>
            </a:endParaRPr>
          </a:p>
        </p:txBody>
      </p:sp>
      <p:sp>
        <p:nvSpPr>
          <p:cNvPr id="1723" name="Rectangle 1159"/>
          <p:cNvSpPr>
            <a:spLocks noChangeArrowheads="1"/>
          </p:cNvSpPr>
          <p:nvPr/>
        </p:nvSpPr>
        <p:spPr bwMode="auto">
          <a:xfrm>
            <a:off x="2042754" y="6246021"/>
            <a:ext cx="3318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latin typeface="Arial Black" panose="020B0A04020102020204" pitchFamily="34" charset="0"/>
              </a:rPr>
              <a:t>1960s:  </a:t>
            </a:r>
            <a:r>
              <a:rPr kumimoji="0" lang="en-US" altLang="en-US" sz="300" b="1" i="0" u="none" strike="noStrike" cap="none" normalizeH="0" baseline="0" dirty="0" smtClean="0">
                <a:ln>
                  <a:noFill/>
                </a:ln>
                <a:solidFill>
                  <a:srgbClr val="231F20"/>
                </a:solidFill>
                <a:effectLst/>
                <a:latin typeface="+mj-lt"/>
              </a:rPr>
              <a:t>added 42</a:t>
            </a:r>
            <a:endParaRPr kumimoji="0" lang="en-US" altLang="en-US" sz="1800" b="1" i="0" u="none" strike="noStrike" cap="none" normalizeH="0" baseline="0" dirty="0" smtClean="0">
              <a:ln>
                <a:noFill/>
              </a:ln>
              <a:solidFill>
                <a:schemeClr val="tx1"/>
              </a:solidFill>
              <a:effectLst/>
              <a:latin typeface="+mj-lt"/>
            </a:endParaRPr>
          </a:p>
        </p:txBody>
      </p:sp>
      <p:sp>
        <p:nvSpPr>
          <p:cNvPr id="1725" name="Rectangle 1161"/>
          <p:cNvSpPr>
            <a:spLocks noChangeArrowheads="1"/>
          </p:cNvSpPr>
          <p:nvPr/>
        </p:nvSpPr>
        <p:spPr bwMode="auto">
          <a:xfrm>
            <a:off x="2042754" y="6323809"/>
            <a:ext cx="3318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300" b="1" i="0" u="none" strike="noStrike" cap="none" normalizeH="0" baseline="0" dirty="0" smtClean="0">
                <a:ln>
                  <a:noFill/>
                </a:ln>
                <a:solidFill>
                  <a:srgbClr val="231F20"/>
                </a:solidFill>
                <a:effectLst/>
                <a:latin typeface="Arial Black" panose="020B0A04020102020204" pitchFamily="34" charset="0"/>
              </a:rPr>
              <a:t>1970s:  </a:t>
            </a:r>
            <a:r>
              <a:rPr kumimoji="0" lang="en-US" altLang="en-US" sz="300" b="1" i="0" u="none" strike="noStrike" cap="none" normalizeH="0" baseline="0" dirty="0" smtClean="0">
                <a:ln>
                  <a:noFill/>
                </a:ln>
                <a:solidFill>
                  <a:srgbClr val="231F20"/>
                </a:solidFill>
                <a:effectLst/>
                <a:latin typeface="+mj-lt"/>
              </a:rPr>
              <a:t>added 25</a:t>
            </a:r>
            <a:endParaRPr kumimoji="0" lang="en-US" altLang="en-US" sz="1800" b="1" i="0" u="none" strike="noStrike" cap="none" normalizeH="0" baseline="0" dirty="0" smtClean="0">
              <a:ln>
                <a:noFill/>
              </a:ln>
              <a:solidFill>
                <a:schemeClr val="tx1"/>
              </a:solidFill>
              <a:effectLst/>
              <a:latin typeface="+mj-lt"/>
            </a:endParaRPr>
          </a:p>
        </p:txBody>
      </p:sp>
      <p:sp>
        <p:nvSpPr>
          <p:cNvPr id="1727" name="Rectangle 1163"/>
          <p:cNvSpPr>
            <a:spLocks noChangeArrowheads="1"/>
          </p:cNvSpPr>
          <p:nvPr/>
        </p:nvSpPr>
        <p:spPr bwMode="auto">
          <a:xfrm>
            <a:off x="2806718" y="5991973"/>
            <a:ext cx="32861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nSpc>
                <a:spcPts val="600"/>
              </a:lnSpc>
            </a:pPr>
            <a:r>
              <a:rPr lang="en-US" altLang="en-US" sz="300" b="1" dirty="0">
                <a:solidFill>
                  <a:srgbClr val="231F20"/>
                </a:solidFill>
                <a:latin typeface="Arial Black" panose="020B0A04020102020204" pitchFamily="34" charset="0"/>
              </a:rPr>
              <a:t>1980s: </a:t>
            </a:r>
            <a:r>
              <a:rPr lang="en-US" altLang="en-US" sz="300" b="1" dirty="0" smtClean="0">
                <a:solidFill>
                  <a:srgbClr val="231F20"/>
                </a:solidFill>
                <a:latin typeface="Arial Black" panose="020B0A04020102020204" pitchFamily="34" charset="0"/>
              </a:rPr>
              <a:t> </a:t>
            </a:r>
            <a:r>
              <a:rPr lang="en-US" altLang="en-US" sz="300" b="1" dirty="0" smtClean="0">
                <a:solidFill>
                  <a:srgbClr val="231F20"/>
                </a:solidFill>
                <a:latin typeface="+mj-lt"/>
              </a:rPr>
              <a:t>added </a:t>
            </a:r>
            <a:r>
              <a:rPr lang="en-US" altLang="en-US" sz="300" b="1" dirty="0">
                <a:solidFill>
                  <a:srgbClr val="231F20"/>
                </a:solidFill>
                <a:latin typeface="+mj-lt"/>
              </a:rPr>
              <a:t>7</a:t>
            </a:r>
          </a:p>
          <a:p>
            <a:pPr lvl="0">
              <a:lnSpc>
                <a:spcPts val="600"/>
              </a:lnSpc>
            </a:pPr>
            <a:r>
              <a:rPr lang="en-US" altLang="en-US" sz="300" b="1" dirty="0" smtClean="0">
                <a:solidFill>
                  <a:srgbClr val="231F20"/>
                </a:solidFill>
                <a:latin typeface="Arial Black" panose="020B0A04020102020204" pitchFamily="34" charset="0"/>
              </a:rPr>
              <a:t>1990s: </a:t>
            </a:r>
            <a:r>
              <a:rPr lang="en-US" altLang="en-US" sz="300" b="1" dirty="0" smtClean="0">
                <a:solidFill>
                  <a:srgbClr val="231F20"/>
                </a:solidFill>
                <a:latin typeface="Arial Black" panose="020B0A04020102020204" pitchFamily="34" charset="0"/>
              </a:rPr>
              <a:t> </a:t>
            </a:r>
            <a:r>
              <a:rPr lang="en-US" altLang="en-US" sz="300" b="1" dirty="0" smtClean="0">
                <a:solidFill>
                  <a:srgbClr val="231F20"/>
                </a:solidFill>
                <a:latin typeface="+mj-lt"/>
              </a:rPr>
              <a:t>added </a:t>
            </a:r>
            <a:r>
              <a:rPr lang="en-US" altLang="en-US" sz="300" b="1" dirty="0">
                <a:solidFill>
                  <a:srgbClr val="231F20"/>
                </a:solidFill>
                <a:latin typeface="+mj-lt"/>
              </a:rPr>
              <a:t>31</a:t>
            </a:r>
          </a:p>
          <a:p>
            <a:pPr lvl="0">
              <a:lnSpc>
                <a:spcPts val="600"/>
              </a:lnSpc>
            </a:pPr>
            <a:r>
              <a:rPr lang="en-US" altLang="en-US" sz="300" b="1" dirty="0">
                <a:solidFill>
                  <a:srgbClr val="231F20"/>
                </a:solidFill>
                <a:latin typeface="Arial Black" panose="020B0A04020102020204" pitchFamily="34" charset="0"/>
              </a:rPr>
              <a:t>2000s: </a:t>
            </a:r>
            <a:r>
              <a:rPr lang="en-US" altLang="en-US" sz="300" b="1" dirty="0" smtClean="0">
                <a:solidFill>
                  <a:srgbClr val="231F20"/>
                </a:solidFill>
                <a:latin typeface="Arial Black" panose="020B0A04020102020204" pitchFamily="34" charset="0"/>
              </a:rPr>
              <a:t> </a:t>
            </a:r>
            <a:r>
              <a:rPr lang="en-US" altLang="en-US" sz="300" b="1" dirty="0" smtClean="0">
                <a:solidFill>
                  <a:srgbClr val="231F20"/>
                </a:solidFill>
                <a:latin typeface="+mj-lt"/>
              </a:rPr>
              <a:t>added </a:t>
            </a:r>
            <a:r>
              <a:rPr lang="en-US" altLang="en-US" sz="300" b="1" dirty="0">
                <a:solidFill>
                  <a:srgbClr val="231F20"/>
                </a:solidFill>
                <a:latin typeface="+mj-lt"/>
              </a:rPr>
              <a:t>4</a:t>
            </a:r>
          </a:p>
          <a:p>
            <a:pPr lvl="0">
              <a:lnSpc>
                <a:spcPts val="600"/>
              </a:lnSpc>
            </a:pPr>
            <a:r>
              <a:rPr lang="en-US" altLang="en-US" sz="300" b="1" dirty="0">
                <a:solidFill>
                  <a:srgbClr val="231F20"/>
                </a:solidFill>
                <a:latin typeface="Arial Black" panose="020B0A04020102020204" pitchFamily="34" charset="0"/>
              </a:rPr>
              <a:t>2010s: </a:t>
            </a:r>
            <a:r>
              <a:rPr lang="en-US" altLang="en-US" sz="300" b="1" dirty="0" smtClean="0">
                <a:solidFill>
                  <a:srgbClr val="231F20"/>
                </a:solidFill>
                <a:latin typeface="Arial Black" panose="020B0A04020102020204" pitchFamily="34" charset="0"/>
              </a:rPr>
              <a:t> </a:t>
            </a:r>
            <a:r>
              <a:rPr lang="en-US" altLang="en-US" sz="300" b="1" dirty="0" smtClean="0">
                <a:solidFill>
                  <a:srgbClr val="231F20"/>
                </a:solidFill>
                <a:latin typeface="+mj-lt"/>
              </a:rPr>
              <a:t>added </a:t>
            </a:r>
            <a:r>
              <a:rPr lang="en-US" altLang="en-US" sz="300" b="1" dirty="0">
                <a:solidFill>
                  <a:srgbClr val="231F20"/>
                </a:solidFill>
                <a:latin typeface="+mj-lt"/>
              </a:rPr>
              <a:t>1</a:t>
            </a:r>
          </a:p>
          <a:p>
            <a:pPr lvl="0">
              <a:lnSpc>
                <a:spcPts val="600"/>
              </a:lnSpc>
            </a:pPr>
            <a:r>
              <a:rPr lang="en-US" altLang="en-US" sz="300" b="1" dirty="0">
                <a:solidFill>
                  <a:srgbClr val="231F20"/>
                </a:solidFill>
                <a:latin typeface="+mj-lt"/>
              </a:rPr>
              <a:t>nonmember</a:t>
            </a:r>
            <a:endParaRPr kumimoji="0" lang="en-US" altLang="en-US" sz="1800" b="1" i="0" u="none" strike="noStrike" cap="none" normalizeH="0" baseline="0" dirty="0" smtClean="0">
              <a:ln>
                <a:noFill/>
              </a:ln>
              <a:solidFill>
                <a:schemeClr val="tx1"/>
              </a:solidFill>
              <a:effectLst/>
              <a:latin typeface="+mj-lt"/>
            </a:endParaRPr>
          </a:p>
        </p:txBody>
      </p:sp>
      <p:sp>
        <p:nvSpPr>
          <p:cNvPr id="2143" name="Rectangle 834"/>
          <p:cNvSpPr>
            <a:spLocks noChangeArrowheads="1"/>
          </p:cNvSpPr>
          <p:nvPr/>
        </p:nvSpPr>
        <p:spPr bwMode="auto">
          <a:xfrm>
            <a:off x="3775911" y="4725301"/>
            <a:ext cx="31899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500" b="1" i="1" u="none" strike="noStrike" cap="none" normalizeH="0" baseline="0" dirty="0" smtClean="0">
                <a:ln>
                  <a:noFill/>
                </a:ln>
                <a:solidFill>
                  <a:srgbClr val="44C7F4"/>
                </a:solidFill>
                <a:effectLst>
                  <a:glow rad="50800">
                    <a:schemeClr val="bg1">
                      <a:alpha val="50000"/>
                    </a:schemeClr>
                  </a:glow>
                </a:effectLst>
                <a:latin typeface="+mj-lt"/>
              </a:rPr>
              <a:t>OCEAN</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46" name="Rectangle 6"/>
          <p:cNvSpPr>
            <a:spLocks noChangeArrowheads="1"/>
          </p:cNvSpPr>
          <p:nvPr/>
        </p:nvSpPr>
        <p:spPr bwMode="auto">
          <a:xfrm>
            <a:off x="1174116" y="3463803"/>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40°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47" name="Rectangle 7"/>
          <p:cNvSpPr>
            <a:spLocks noChangeArrowheads="1"/>
          </p:cNvSpPr>
          <p:nvPr/>
        </p:nvSpPr>
        <p:spPr bwMode="auto">
          <a:xfrm>
            <a:off x="1180768" y="3947888"/>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20°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52" name="Rectangle 12"/>
          <p:cNvSpPr>
            <a:spLocks noChangeArrowheads="1"/>
          </p:cNvSpPr>
          <p:nvPr/>
        </p:nvSpPr>
        <p:spPr bwMode="auto">
          <a:xfrm>
            <a:off x="7895303" y="4431355"/>
            <a:ext cx="3687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53" name="Rectangle 13"/>
          <p:cNvSpPr>
            <a:spLocks noChangeArrowheads="1"/>
          </p:cNvSpPr>
          <p:nvPr/>
        </p:nvSpPr>
        <p:spPr bwMode="auto">
          <a:xfrm>
            <a:off x="1187181" y="4428488"/>
            <a:ext cx="3687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54" name="Rectangle 14"/>
          <p:cNvSpPr>
            <a:spLocks noChangeArrowheads="1"/>
          </p:cNvSpPr>
          <p:nvPr/>
        </p:nvSpPr>
        <p:spPr bwMode="auto">
          <a:xfrm>
            <a:off x="1176739" y="4914875"/>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20°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55" name="Rectangle 15"/>
          <p:cNvSpPr>
            <a:spLocks noChangeArrowheads="1"/>
          </p:cNvSpPr>
          <p:nvPr/>
        </p:nvSpPr>
        <p:spPr bwMode="auto">
          <a:xfrm>
            <a:off x="1174116" y="5402201"/>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40°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56" name="Rectangle 16"/>
          <p:cNvSpPr>
            <a:spLocks noChangeArrowheads="1"/>
          </p:cNvSpPr>
          <p:nvPr/>
        </p:nvSpPr>
        <p:spPr bwMode="auto">
          <a:xfrm>
            <a:off x="7353087" y="2967770"/>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60°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57" name="Rectangle 17"/>
          <p:cNvSpPr>
            <a:spLocks noChangeArrowheads="1"/>
          </p:cNvSpPr>
          <p:nvPr/>
        </p:nvSpPr>
        <p:spPr bwMode="auto">
          <a:xfrm>
            <a:off x="1284960" y="2976541"/>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60°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58" name="Rectangle 18"/>
          <p:cNvSpPr>
            <a:spLocks noChangeArrowheads="1"/>
          </p:cNvSpPr>
          <p:nvPr/>
        </p:nvSpPr>
        <p:spPr bwMode="auto">
          <a:xfrm>
            <a:off x="6723165" y="2486613"/>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80°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59" name="Rectangle 19"/>
          <p:cNvSpPr>
            <a:spLocks noChangeArrowheads="1"/>
          </p:cNvSpPr>
          <p:nvPr/>
        </p:nvSpPr>
        <p:spPr bwMode="auto">
          <a:xfrm>
            <a:off x="1880527" y="2480867"/>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80°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60" name="Rectangle 20"/>
          <p:cNvSpPr>
            <a:spLocks noChangeArrowheads="1"/>
          </p:cNvSpPr>
          <p:nvPr/>
        </p:nvSpPr>
        <p:spPr bwMode="auto">
          <a:xfrm>
            <a:off x="7681261" y="3454275"/>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40°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61" name="Rectangle 21"/>
          <p:cNvSpPr>
            <a:spLocks noChangeArrowheads="1"/>
          </p:cNvSpPr>
          <p:nvPr/>
        </p:nvSpPr>
        <p:spPr bwMode="auto">
          <a:xfrm>
            <a:off x="7686670" y="5409345"/>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40°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62" name="Rectangle 22"/>
          <p:cNvSpPr>
            <a:spLocks noChangeArrowheads="1"/>
          </p:cNvSpPr>
          <p:nvPr/>
        </p:nvSpPr>
        <p:spPr bwMode="auto">
          <a:xfrm>
            <a:off x="7831234" y="3952085"/>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20°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63" name="Rectangle 23"/>
          <p:cNvSpPr>
            <a:spLocks noChangeArrowheads="1"/>
          </p:cNvSpPr>
          <p:nvPr/>
        </p:nvSpPr>
        <p:spPr bwMode="auto">
          <a:xfrm>
            <a:off x="7839072" y="4927603"/>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20°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45" name="Rectangle 5"/>
          <p:cNvSpPr>
            <a:spLocks noChangeArrowheads="1"/>
          </p:cNvSpPr>
          <p:nvPr/>
        </p:nvSpPr>
        <p:spPr bwMode="auto">
          <a:xfrm>
            <a:off x="2418482" y="5857082"/>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100°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48" name="Rectangle 8"/>
          <p:cNvSpPr>
            <a:spLocks noChangeArrowheads="1"/>
          </p:cNvSpPr>
          <p:nvPr/>
        </p:nvSpPr>
        <p:spPr bwMode="auto">
          <a:xfrm>
            <a:off x="3444821" y="5857082"/>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glow>
                </a:effectLst>
                <a:latin typeface="+mj-lt"/>
              </a:rPr>
              <a:t>40°</a:t>
            </a:r>
            <a:endParaRPr kumimoji="0" lang="en-US" altLang="en-US" sz="1100" b="1" i="0" u="none" strike="noStrike" cap="none" normalizeH="0" baseline="0" dirty="0" smtClean="0">
              <a:ln>
                <a:noFill/>
              </a:ln>
              <a:solidFill>
                <a:schemeClr val="tx1"/>
              </a:solidFill>
              <a:effectLst>
                <a:glow rad="50800">
                  <a:schemeClr val="bg1"/>
                </a:glow>
              </a:effectLst>
              <a:latin typeface="+mj-lt"/>
            </a:endParaRPr>
          </a:p>
        </p:txBody>
      </p:sp>
      <p:sp>
        <p:nvSpPr>
          <p:cNvPr id="2149" name="Rectangle 9"/>
          <p:cNvSpPr>
            <a:spLocks noChangeArrowheads="1"/>
          </p:cNvSpPr>
          <p:nvPr/>
        </p:nvSpPr>
        <p:spPr bwMode="auto">
          <a:xfrm>
            <a:off x="4809743" y="5855497"/>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40°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50" name="Rectangle 10"/>
          <p:cNvSpPr>
            <a:spLocks noChangeArrowheads="1"/>
          </p:cNvSpPr>
          <p:nvPr/>
        </p:nvSpPr>
        <p:spPr bwMode="auto">
          <a:xfrm>
            <a:off x="3792181" y="5855497"/>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20°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51" name="Rectangle 11"/>
          <p:cNvSpPr>
            <a:spLocks noChangeArrowheads="1"/>
          </p:cNvSpPr>
          <p:nvPr/>
        </p:nvSpPr>
        <p:spPr bwMode="auto">
          <a:xfrm>
            <a:off x="4472347" y="5855497"/>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glow>
                </a:effectLst>
                <a:latin typeface="+mj-lt"/>
              </a:rPr>
              <a:t>20°</a:t>
            </a:r>
            <a:endParaRPr kumimoji="0" lang="en-US" altLang="en-US" sz="1100" b="1" i="0" u="none" strike="noStrike" cap="none" normalizeH="0" baseline="0" dirty="0" smtClean="0">
              <a:ln>
                <a:noFill/>
              </a:ln>
              <a:solidFill>
                <a:schemeClr val="tx1"/>
              </a:solidFill>
              <a:effectLst>
                <a:glow rad="50800">
                  <a:schemeClr val="bg1"/>
                </a:glow>
              </a:effectLst>
              <a:latin typeface="+mj-lt"/>
            </a:endParaRPr>
          </a:p>
        </p:txBody>
      </p:sp>
      <p:sp>
        <p:nvSpPr>
          <p:cNvPr id="2164" name="Rectangle 24"/>
          <p:cNvSpPr>
            <a:spLocks noChangeArrowheads="1"/>
          </p:cNvSpPr>
          <p:nvPr/>
        </p:nvSpPr>
        <p:spPr bwMode="auto">
          <a:xfrm>
            <a:off x="3110640" y="5857082"/>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glow>
                </a:effectLst>
                <a:latin typeface="+mj-lt"/>
              </a:rPr>
              <a:t>60°</a:t>
            </a:r>
            <a:endParaRPr kumimoji="0" lang="en-US" altLang="en-US" sz="1100" b="1" i="0" u="none" strike="noStrike" cap="none" normalizeH="0" baseline="0" dirty="0" smtClean="0">
              <a:ln>
                <a:noFill/>
              </a:ln>
              <a:solidFill>
                <a:schemeClr val="tx1"/>
              </a:solidFill>
              <a:effectLst>
                <a:glow rad="50800">
                  <a:schemeClr val="bg1"/>
                </a:glow>
              </a:effectLst>
              <a:latin typeface="+mj-lt"/>
            </a:endParaRPr>
          </a:p>
        </p:txBody>
      </p:sp>
      <p:sp>
        <p:nvSpPr>
          <p:cNvPr id="2165" name="Rectangle 25"/>
          <p:cNvSpPr>
            <a:spLocks noChangeArrowheads="1"/>
          </p:cNvSpPr>
          <p:nvPr/>
        </p:nvSpPr>
        <p:spPr bwMode="auto">
          <a:xfrm>
            <a:off x="2767376" y="5857082"/>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glow>
                </a:effectLst>
                <a:latin typeface="+mj-lt"/>
              </a:rPr>
              <a:t>80°</a:t>
            </a:r>
            <a:endParaRPr kumimoji="0" lang="en-US" altLang="en-US" sz="1100" b="1" i="0" u="none" strike="noStrike" cap="none" normalizeH="0" baseline="0" dirty="0" smtClean="0">
              <a:ln>
                <a:noFill/>
              </a:ln>
              <a:solidFill>
                <a:schemeClr val="tx1"/>
              </a:solidFill>
              <a:effectLst>
                <a:glow rad="50800">
                  <a:schemeClr val="bg1"/>
                </a:glow>
              </a:effectLst>
              <a:latin typeface="+mj-lt"/>
            </a:endParaRPr>
          </a:p>
        </p:txBody>
      </p:sp>
      <p:sp>
        <p:nvSpPr>
          <p:cNvPr id="2166" name="Rectangle 26"/>
          <p:cNvSpPr>
            <a:spLocks noChangeArrowheads="1"/>
          </p:cNvSpPr>
          <p:nvPr/>
        </p:nvSpPr>
        <p:spPr bwMode="auto">
          <a:xfrm>
            <a:off x="2096918" y="5857082"/>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120°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67" name="Rectangle 27"/>
          <p:cNvSpPr>
            <a:spLocks noChangeArrowheads="1"/>
          </p:cNvSpPr>
          <p:nvPr/>
        </p:nvSpPr>
        <p:spPr bwMode="auto">
          <a:xfrm>
            <a:off x="1747989" y="5857082"/>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glow>
                </a:effectLst>
                <a:latin typeface="+mj-lt"/>
              </a:rPr>
              <a:t>140°</a:t>
            </a:r>
            <a:endParaRPr kumimoji="0" lang="en-US" altLang="en-US" sz="1100" b="1" i="0" u="none" strike="noStrike" cap="none" normalizeH="0" baseline="0" dirty="0" smtClean="0">
              <a:ln>
                <a:noFill/>
              </a:ln>
              <a:solidFill>
                <a:schemeClr val="tx1"/>
              </a:solidFill>
              <a:effectLst>
                <a:glow rad="50800">
                  <a:schemeClr val="bg1"/>
                </a:glow>
              </a:effectLst>
              <a:latin typeface="+mj-lt"/>
            </a:endParaRPr>
          </a:p>
        </p:txBody>
      </p:sp>
      <p:sp>
        <p:nvSpPr>
          <p:cNvPr id="2169" name="Rectangle 29"/>
          <p:cNvSpPr>
            <a:spLocks noChangeArrowheads="1"/>
          </p:cNvSpPr>
          <p:nvPr/>
        </p:nvSpPr>
        <p:spPr bwMode="auto">
          <a:xfrm>
            <a:off x="4143059" y="5855497"/>
            <a:ext cx="3687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70" name="Rectangle 30"/>
          <p:cNvSpPr>
            <a:spLocks noChangeArrowheads="1"/>
          </p:cNvSpPr>
          <p:nvPr/>
        </p:nvSpPr>
        <p:spPr bwMode="auto">
          <a:xfrm>
            <a:off x="5144627" y="5855497"/>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60°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71" name="Rectangle 31"/>
          <p:cNvSpPr>
            <a:spLocks noChangeArrowheads="1"/>
          </p:cNvSpPr>
          <p:nvPr/>
        </p:nvSpPr>
        <p:spPr bwMode="auto">
          <a:xfrm>
            <a:off x="5809654" y="5855497"/>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100°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72" name="Rectangle 32"/>
          <p:cNvSpPr>
            <a:spLocks noChangeArrowheads="1"/>
          </p:cNvSpPr>
          <p:nvPr/>
        </p:nvSpPr>
        <p:spPr bwMode="auto">
          <a:xfrm>
            <a:off x="6144823" y="5855497"/>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120°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73" name="Rectangle 33"/>
          <p:cNvSpPr>
            <a:spLocks noChangeArrowheads="1"/>
          </p:cNvSpPr>
          <p:nvPr/>
        </p:nvSpPr>
        <p:spPr bwMode="auto">
          <a:xfrm>
            <a:off x="5487773" y="5855497"/>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80°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74" name="Rectangle 34"/>
          <p:cNvSpPr>
            <a:spLocks noChangeArrowheads="1"/>
          </p:cNvSpPr>
          <p:nvPr/>
        </p:nvSpPr>
        <p:spPr bwMode="auto">
          <a:xfrm>
            <a:off x="6837391" y="5855497"/>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160°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75" name="Rectangle 35"/>
          <p:cNvSpPr>
            <a:spLocks noChangeArrowheads="1"/>
          </p:cNvSpPr>
          <p:nvPr/>
        </p:nvSpPr>
        <p:spPr bwMode="auto">
          <a:xfrm>
            <a:off x="6486268" y="5855497"/>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140°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76" name="Rectangle 36"/>
          <p:cNvSpPr>
            <a:spLocks noChangeArrowheads="1"/>
          </p:cNvSpPr>
          <p:nvPr/>
        </p:nvSpPr>
        <p:spPr bwMode="auto">
          <a:xfrm>
            <a:off x="7152360" y="5855497"/>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glow>
                </a:effectLst>
                <a:latin typeface="+mj-lt"/>
              </a:rPr>
              <a:t>180°</a:t>
            </a:r>
            <a:endParaRPr kumimoji="0" lang="en-US" altLang="en-US" sz="1100" b="1" i="0" u="none" strike="noStrike" cap="none" normalizeH="0" baseline="0" smtClean="0">
              <a:ln>
                <a:noFill/>
              </a:ln>
              <a:solidFill>
                <a:schemeClr val="tx1"/>
              </a:solidFill>
              <a:effectLst>
                <a:glow rad="50800">
                  <a:schemeClr val="bg1"/>
                </a:glow>
              </a:effectLst>
              <a:latin typeface="+mj-lt"/>
            </a:endParaRPr>
          </a:p>
        </p:txBody>
      </p:sp>
      <p:sp>
        <p:nvSpPr>
          <p:cNvPr id="2177" name="Rectangle 46"/>
          <p:cNvSpPr>
            <a:spLocks noChangeArrowheads="1"/>
          </p:cNvSpPr>
          <p:nvPr/>
        </p:nvSpPr>
        <p:spPr bwMode="auto">
          <a:xfrm>
            <a:off x="4209645" y="2318552"/>
            <a:ext cx="3687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78" name="Rectangle 47"/>
          <p:cNvSpPr>
            <a:spLocks noChangeArrowheads="1"/>
          </p:cNvSpPr>
          <p:nvPr/>
        </p:nvSpPr>
        <p:spPr bwMode="auto">
          <a:xfrm>
            <a:off x="3967271" y="2313790"/>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alpha val="50000"/>
                    </a:schemeClr>
                  </a:glow>
                </a:effectLst>
                <a:latin typeface="+mj-lt"/>
              </a:rPr>
              <a:t>20°</a:t>
            </a:r>
            <a:endParaRPr kumimoji="0" lang="en-US" altLang="en-US" sz="11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179" name="Rectangle 48"/>
          <p:cNvSpPr>
            <a:spLocks noChangeArrowheads="1"/>
          </p:cNvSpPr>
          <p:nvPr/>
        </p:nvSpPr>
        <p:spPr bwMode="auto">
          <a:xfrm>
            <a:off x="4406388" y="2313790"/>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alpha val="50000"/>
                    </a:schemeClr>
                  </a:glow>
                </a:effectLst>
                <a:latin typeface="+mj-lt"/>
              </a:rPr>
              <a:t>20°</a:t>
            </a:r>
            <a:endParaRPr kumimoji="0" lang="en-US" altLang="en-US" sz="11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180" name="Rectangle 49"/>
          <p:cNvSpPr>
            <a:spLocks noChangeArrowheads="1"/>
          </p:cNvSpPr>
          <p:nvPr/>
        </p:nvSpPr>
        <p:spPr bwMode="auto">
          <a:xfrm>
            <a:off x="3756646" y="2313790"/>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40°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81" name="Rectangle 50"/>
          <p:cNvSpPr>
            <a:spLocks noChangeArrowheads="1"/>
          </p:cNvSpPr>
          <p:nvPr/>
        </p:nvSpPr>
        <p:spPr bwMode="auto">
          <a:xfrm>
            <a:off x="4620226" y="2313790"/>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alpha val="50000"/>
                    </a:schemeClr>
                  </a:glow>
                </a:effectLst>
                <a:latin typeface="+mj-lt"/>
              </a:rPr>
              <a:t>40°</a:t>
            </a:r>
            <a:endParaRPr kumimoji="0" lang="en-US" altLang="en-US" sz="11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182" name="Rectangle 51"/>
          <p:cNvSpPr>
            <a:spLocks noChangeArrowheads="1"/>
          </p:cNvSpPr>
          <p:nvPr/>
        </p:nvSpPr>
        <p:spPr bwMode="auto">
          <a:xfrm>
            <a:off x="3537040" y="2313790"/>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alpha val="50000"/>
                    </a:schemeClr>
                  </a:glow>
                </a:effectLst>
                <a:latin typeface="+mj-lt"/>
              </a:rPr>
              <a:t>60°</a:t>
            </a:r>
            <a:endParaRPr kumimoji="0" lang="en-US" altLang="en-US" sz="11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183" name="Rectangle 52"/>
          <p:cNvSpPr>
            <a:spLocks noChangeArrowheads="1"/>
          </p:cNvSpPr>
          <p:nvPr/>
        </p:nvSpPr>
        <p:spPr bwMode="auto">
          <a:xfrm>
            <a:off x="3331649" y="2313790"/>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80°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84" name="Rectangle 53"/>
          <p:cNvSpPr>
            <a:spLocks noChangeArrowheads="1"/>
          </p:cNvSpPr>
          <p:nvPr/>
        </p:nvSpPr>
        <p:spPr bwMode="auto">
          <a:xfrm>
            <a:off x="5063321" y="2313790"/>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80°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85" name="Rectangle 54"/>
          <p:cNvSpPr>
            <a:spLocks noChangeArrowheads="1"/>
          </p:cNvSpPr>
          <p:nvPr/>
        </p:nvSpPr>
        <p:spPr bwMode="auto">
          <a:xfrm>
            <a:off x="3069576" y="2313790"/>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alpha val="50000"/>
                    </a:schemeClr>
                  </a:glow>
                </a:effectLst>
                <a:latin typeface="+mj-lt"/>
              </a:rPr>
              <a:t>100°</a:t>
            </a:r>
            <a:endParaRPr kumimoji="0" lang="en-US" altLang="en-US" sz="11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186" name="Rectangle 55"/>
          <p:cNvSpPr>
            <a:spLocks noChangeArrowheads="1"/>
          </p:cNvSpPr>
          <p:nvPr/>
        </p:nvSpPr>
        <p:spPr bwMode="auto">
          <a:xfrm>
            <a:off x="5264951" y="2313790"/>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alpha val="50000"/>
                    </a:schemeClr>
                  </a:glow>
                </a:effectLst>
                <a:latin typeface="+mj-lt"/>
              </a:rPr>
              <a:t>100°</a:t>
            </a:r>
            <a:endParaRPr kumimoji="0" lang="en-US" altLang="en-US" sz="11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187" name="Rectangle 56"/>
          <p:cNvSpPr>
            <a:spLocks noChangeArrowheads="1"/>
          </p:cNvSpPr>
          <p:nvPr/>
        </p:nvSpPr>
        <p:spPr bwMode="auto">
          <a:xfrm>
            <a:off x="2854128" y="2313790"/>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alpha val="50000"/>
                    </a:schemeClr>
                  </a:glow>
                </a:effectLst>
                <a:latin typeface="+mj-lt"/>
              </a:rPr>
              <a:t>120°</a:t>
            </a:r>
            <a:endParaRPr kumimoji="0" lang="en-US" altLang="en-US" sz="11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188" name="Rectangle 57"/>
          <p:cNvSpPr>
            <a:spLocks noChangeArrowheads="1"/>
          </p:cNvSpPr>
          <p:nvPr/>
        </p:nvSpPr>
        <p:spPr bwMode="auto">
          <a:xfrm>
            <a:off x="5485462" y="2313790"/>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120°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89" name="Rectangle 58"/>
          <p:cNvSpPr>
            <a:spLocks noChangeArrowheads="1"/>
          </p:cNvSpPr>
          <p:nvPr/>
        </p:nvSpPr>
        <p:spPr bwMode="auto">
          <a:xfrm>
            <a:off x="2640879" y="2313790"/>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140°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90" name="Rectangle 59"/>
          <p:cNvSpPr>
            <a:spLocks noChangeArrowheads="1"/>
          </p:cNvSpPr>
          <p:nvPr/>
        </p:nvSpPr>
        <p:spPr bwMode="auto">
          <a:xfrm>
            <a:off x="2426319" y="2313790"/>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160°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91" name="Rectangle 60"/>
          <p:cNvSpPr>
            <a:spLocks noChangeArrowheads="1"/>
          </p:cNvSpPr>
          <p:nvPr/>
        </p:nvSpPr>
        <p:spPr bwMode="auto">
          <a:xfrm>
            <a:off x="5699305" y="2313790"/>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smtClean="0">
                <a:ln>
                  <a:noFill/>
                </a:ln>
                <a:solidFill>
                  <a:srgbClr val="00AEEF"/>
                </a:solidFill>
                <a:effectLst>
                  <a:glow rad="50800">
                    <a:schemeClr val="bg1">
                      <a:alpha val="50000"/>
                    </a:schemeClr>
                  </a:glow>
                </a:effectLst>
                <a:latin typeface="+mj-lt"/>
              </a:rPr>
              <a:t>140°</a:t>
            </a:r>
            <a:endParaRPr kumimoji="0" lang="en-US" altLang="en-US" sz="1100" b="1" i="0" u="none" strike="noStrike" cap="none" normalizeH="0" baseline="0" smtClean="0">
              <a:ln>
                <a:noFill/>
              </a:ln>
              <a:solidFill>
                <a:schemeClr val="tx1"/>
              </a:solidFill>
              <a:effectLst>
                <a:glow rad="50800">
                  <a:schemeClr val="bg1">
                    <a:alpha val="50000"/>
                  </a:schemeClr>
                </a:glow>
              </a:effectLst>
              <a:latin typeface="+mj-lt"/>
            </a:endParaRPr>
          </a:p>
        </p:txBody>
      </p:sp>
      <p:sp>
        <p:nvSpPr>
          <p:cNvPr id="2192" name="Rectangle 61"/>
          <p:cNvSpPr>
            <a:spLocks noChangeArrowheads="1"/>
          </p:cNvSpPr>
          <p:nvPr/>
        </p:nvSpPr>
        <p:spPr bwMode="auto">
          <a:xfrm>
            <a:off x="5899264" y="2312184"/>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160°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93" name="Rectangle 62"/>
          <p:cNvSpPr>
            <a:spLocks noChangeArrowheads="1"/>
          </p:cNvSpPr>
          <p:nvPr/>
        </p:nvSpPr>
        <p:spPr bwMode="auto">
          <a:xfrm>
            <a:off x="4831686" y="2312184"/>
            <a:ext cx="5770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60°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
        <p:nvSpPr>
          <p:cNvPr id="2194" name="Rectangle 63"/>
          <p:cNvSpPr>
            <a:spLocks noChangeArrowheads="1"/>
          </p:cNvSpPr>
          <p:nvPr/>
        </p:nvSpPr>
        <p:spPr bwMode="auto">
          <a:xfrm>
            <a:off x="6124602" y="2312184"/>
            <a:ext cx="7854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 b="1" i="1" u="none" strike="noStrike" cap="none" normalizeH="0" baseline="0" dirty="0" smtClean="0">
                <a:ln>
                  <a:noFill/>
                </a:ln>
                <a:solidFill>
                  <a:srgbClr val="00AEEF"/>
                </a:solidFill>
                <a:effectLst>
                  <a:glow rad="50800">
                    <a:schemeClr val="bg1">
                      <a:alpha val="50000"/>
                    </a:schemeClr>
                  </a:glow>
                </a:effectLst>
                <a:latin typeface="+mj-lt"/>
              </a:rPr>
              <a:t>180°</a:t>
            </a:r>
            <a:endParaRPr kumimoji="0" lang="en-US" altLang="en-US" sz="1100" b="1" i="0" u="none" strike="noStrike" cap="none" normalizeH="0" baseline="0" dirty="0" smtClean="0">
              <a:ln>
                <a:noFill/>
              </a:ln>
              <a:solidFill>
                <a:schemeClr val="tx1"/>
              </a:solidFill>
              <a:effectLst>
                <a:glow rad="50800">
                  <a:schemeClr val="bg1">
                    <a:alpha val="50000"/>
                  </a:schemeClr>
                </a:glow>
              </a:effectLst>
              <a:latin typeface="+mj-lt"/>
            </a:endParaRPr>
          </a:p>
        </p:txBody>
      </p:sp>
    </p:spTree>
    <p:extLst>
      <p:ext uri="{BB962C8B-B14F-4D97-AF65-F5344CB8AC3E}">
        <p14:creationId xmlns:p14="http://schemas.microsoft.com/office/powerpoint/2010/main" val="19271736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8.3.5 Terrorist Attacks Against the United States </a:t>
            </a:r>
            <a:r>
              <a:rPr lang="en-US" sz="2000" b="0" dirty="0"/>
              <a:t>(1 of 3)</a:t>
            </a:r>
            <a:endParaRPr lang="en-IN" sz="2000" b="0" dirty="0"/>
          </a:p>
        </p:txBody>
      </p:sp>
      <p:sp>
        <p:nvSpPr>
          <p:cNvPr id="3" name="Content Placeholder 2"/>
          <p:cNvSpPr>
            <a:spLocks noGrp="1"/>
          </p:cNvSpPr>
          <p:nvPr>
            <p:ph sz="quarter" idx="13"/>
          </p:nvPr>
        </p:nvSpPr>
        <p:spPr>
          <a:xfrm>
            <a:off x="457200" y="1556326"/>
            <a:ext cx="8126730" cy="4434275"/>
          </a:xfrm>
        </p:spPr>
        <p:txBody>
          <a:bodyPr/>
          <a:lstStyle/>
          <a:p>
            <a:r>
              <a:rPr lang="en-US" b="1" dirty="0"/>
              <a:t>Terrorism</a:t>
            </a:r>
            <a:r>
              <a:rPr lang="en-US" dirty="0"/>
              <a:t> is the threatened or actual use of illegal force and violence by a nonstate actor to attain a political, economic, religious, or social goal through fear, coercion, or intimidation. Examples of terrorist organizations include:</a:t>
            </a:r>
          </a:p>
          <a:p>
            <a:pPr marL="741600" lvl="1" indent="-428400">
              <a:buFont typeface="+mj-lt"/>
              <a:buAutoNum type="arabicPeriod"/>
            </a:pPr>
            <a:r>
              <a:rPr lang="en-US" dirty="0"/>
              <a:t>Taliban</a:t>
            </a:r>
          </a:p>
          <a:p>
            <a:pPr marL="741600" lvl="1" indent="-428400">
              <a:buFont typeface="+mj-lt"/>
              <a:buAutoNum type="arabicPeriod"/>
            </a:pPr>
            <a:r>
              <a:rPr lang="en-US" dirty="0"/>
              <a:t>Boko Haram</a:t>
            </a:r>
          </a:p>
          <a:p>
            <a:pPr marL="741600" lvl="1" indent="-428400">
              <a:buFont typeface="+mj-lt"/>
              <a:buAutoNum type="arabicPeriod"/>
            </a:pPr>
            <a:r>
              <a:rPr lang="en-US" dirty="0"/>
              <a:t>A</a:t>
            </a:r>
            <a:r>
              <a:rPr lang="en-US" sz="100" dirty="0"/>
              <a:t> </a:t>
            </a:r>
            <a:r>
              <a:rPr lang="en-US" dirty="0"/>
              <a:t>l Qaeda</a:t>
            </a:r>
          </a:p>
          <a:p>
            <a:pPr marL="741600" lvl="1" indent="-428400">
              <a:buFont typeface="+mj-lt"/>
              <a:buAutoNum type="arabicPeriod"/>
            </a:pPr>
            <a:r>
              <a:rPr lang="en-US" dirty="0"/>
              <a:t>Islamic State (I</a:t>
            </a:r>
            <a:r>
              <a:rPr lang="en-US" sz="100" dirty="0"/>
              <a:t> </a:t>
            </a:r>
            <a:r>
              <a:rPr lang="en-US" dirty="0"/>
              <a:t>S</a:t>
            </a:r>
            <a:r>
              <a:rPr lang="en-US" sz="100" dirty="0"/>
              <a:t> </a:t>
            </a:r>
            <a:r>
              <a:rPr lang="en-US" dirty="0"/>
              <a:t>I</a:t>
            </a:r>
            <a:r>
              <a:rPr lang="en-US" sz="100" dirty="0"/>
              <a:t> </a:t>
            </a:r>
            <a:r>
              <a:rPr lang="en-US" dirty="0"/>
              <a:t>L or I</a:t>
            </a:r>
            <a:r>
              <a:rPr lang="en-US" sz="100" dirty="0"/>
              <a:t> </a:t>
            </a:r>
            <a:r>
              <a:rPr lang="en-US" dirty="0"/>
              <a:t>S</a:t>
            </a:r>
            <a:r>
              <a:rPr lang="en-US" sz="100" dirty="0"/>
              <a:t> </a:t>
            </a:r>
            <a:r>
              <a:rPr lang="en-US" dirty="0"/>
              <a:t>I</a:t>
            </a:r>
            <a:r>
              <a:rPr lang="en-US" sz="100" dirty="0"/>
              <a:t> </a:t>
            </a:r>
            <a:r>
              <a:rPr lang="en-US" dirty="0"/>
              <a:t>S)</a:t>
            </a:r>
            <a:endParaRPr lang="en-IN" dirty="0"/>
          </a:p>
        </p:txBody>
      </p:sp>
    </p:spTree>
    <p:extLst>
      <p:ext uri="{BB962C8B-B14F-4D97-AF65-F5344CB8AC3E}">
        <p14:creationId xmlns:p14="http://schemas.microsoft.com/office/powerpoint/2010/main" val="17651139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8.3.5 Terrorist Attacks Against the United States </a:t>
            </a:r>
            <a:r>
              <a:rPr lang="en-US" sz="2000" b="0" dirty="0"/>
              <a:t>(2 of 3)</a:t>
            </a:r>
            <a:endParaRPr lang="en-IN" sz="2000" b="0" dirty="0"/>
          </a:p>
        </p:txBody>
      </p:sp>
      <p:sp>
        <p:nvSpPr>
          <p:cNvPr id="3" name="Content Placeholder 2"/>
          <p:cNvSpPr>
            <a:spLocks noGrp="1"/>
          </p:cNvSpPr>
          <p:nvPr>
            <p:ph sz="quarter" idx="13"/>
          </p:nvPr>
        </p:nvSpPr>
        <p:spPr>
          <a:xfrm>
            <a:off x="457200" y="1556327"/>
            <a:ext cx="8229600" cy="683954"/>
          </a:xfrm>
        </p:spPr>
        <p:txBody>
          <a:bodyPr/>
          <a:lstStyle/>
          <a:p>
            <a:pPr marL="432" indent="0">
              <a:buNone/>
            </a:pPr>
            <a:r>
              <a:rPr lang="en-US" sz="2200" b="1" dirty="0" smtClean="0"/>
              <a:t>Figure 8-46:</a:t>
            </a:r>
            <a:r>
              <a:rPr lang="en-US" sz="2200" dirty="0" smtClean="0"/>
              <a:t> The attacks of September 11, 2001, were the most dramatic and deadly attacks on Americans.</a:t>
            </a:r>
            <a:endParaRPr lang="en-US" sz="2200" dirty="0"/>
          </a:p>
        </p:txBody>
      </p:sp>
      <p:pic>
        <p:nvPicPr>
          <p:cNvPr id="32772" name="Picture 4" descr="The high floors of the World Trade Center towers engulfed in flames."/>
          <p:cNvPicPr>
            <a:picLocks noChangeAspect="1" noChangeArrowheads="1"/>
          </p:cNvPicPr>
          <p:nvPr/>
        </p:nvPicPr>
        <p:blipFill rotWithShape="1">
          <a:blip r:embed="rId2">
            <a:extLst>
              <a:ext uri="{28A0092B-C50C-407E-A947-70E740481C1C}">
                <a14:useLocalDpi xmlns:a14="http://schemas.microsoft.com/office/drawing/2010/main" val="0"/>
              </a:ext>
            </a:extLst>
          </a:blip>
          <a:srcRect b="4459"/>
          <a:stretch/>
        </p:blipFill>
        <p:spPr bwMode="auto">
          <a:xfrm>
            <a:off x="1425433" y="2460236"/>
            <a:ext cx="5829110" cy="375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08181" y="6169858"/>
            <a:ext cx="372218" cy="276999"/>
          </a:xfrm>
          <a:prstGeom prst="rect">
            <a:avLst/>
          </a:prstGeom>
          <a:noFill/>
        </p:spPr>
        <p:txBody>
          <a:bodyPr wrap="none" rtlCol="0">
            <a:spAutoFit/>
          </a:bodyPr>
          <a:lstStyle/>
          <a:p>
            <a:r>
              <a:rPr lang="en-IN" sz="1200" b="1" dirty="0" smtClean="0"/>
              <a:t>(a)</a:t>
            </a:r>
            <a:endParaRPr lang="en-IN" sz="1200" b="1" dirty="0"/>
          </a:p>
        </p:txBody>
      </p:sp>
      <p:sp>
        <p:nvSpPr>
          <p:cNvPr id="7" name="TextBox 6"/>
          <p:cNvSpPr txBox="1"/>
          <p:nvPr/>
        </p:nvSpPr>
        <p:spPr>
          <a:xfrm>
            <a:off x="4360013" y="6169858"/>
            <a:ext cx="381836" cy="276999"/>
          </a:xfrm>
          <a:prstGeom prst="rect">
            <a:avLst/>
          </a:prstGeom>
          <a:noFill/>
        </p:spPr>
        <p:txBody>
          <a:bodyPr wrap="none" rtlCol="0">
            <a:spAutoFit/>
          </a:bodyPr>
          <a:lstStyle/>
          <a:p>
            <a:r>
              <a:rPr lang="en-IN" sz="1200" b="1" dirty="0" smtClean="0"/>
              <a:t>(b)</a:t>
            </a:r>
            <a:endParaRPr lang="en-IN" sz="1200" b="1" dirty="0"/>
          </a:p>
        </p:txBody>
      </p:sp>
    </p:spTree>
    <p:extLst>
      <p:ext uri="{BB962C8B-B14F-4D97-AF65-F5344CB8AC3E}">
        <p14:creationId xmlns:p14="http://schemas.microsoft.com/office/powerpoint/2010/main" val="30498488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8.3.5 Terrorist Attacks Against the United States </a:t>
            </a:r>
            <a:r>
              <a:rPr lang="en-US" sz="2000" b="0" dirty="0"/>
              <a:t>(3 of 3)</a:t>
            </a:r>
            <a:endParaRPr lang="en-IN" sz="2000" b="0" dirty="0"/>
          </a:p>
        </p:txBody>
      </p:sp>
      <p:sp>
        <p:nvSpPr>
          <p:cNvPr id="3" name="Content Placeholder 2"/>
          <p:cNvSpPr>
            <a:spLocks noGrp="1"/>
          </p:cNvSpPr>
          <p:nvPr>
            <p:ph sz="quarter" idx="13"/>
          </p:nvPr>
        </p:nvSpPr>
        <p:spPr>
          <a:xfrm>
            <a:off x="457200" y="1556327"/>
            <a:ext cx="8229600" cy="593649"/>
          </a:xfrm>
        </p:spPr>
        <p:txBody>
          <a:bodyPr/>
          <a:lstStyle/>
          <a:p>
            <a:pPr marL="432" indent="0">
              <a:buNone/>
            </a:pPr>
            <a:r>
              <a:rPr lang="en-US" sz="1600" b="1" dirty="0"/>
              <a:t>Figure 8-47:</a:t>
            </a:r>
            <a:r>
              <a:rPr lang="en-US" sz="1600" dirty="0"/>
              <a:t> The map shows terrorist attacks between 2009 and 2018 with at least ten fatalities or injuries, plus three earlier attacks with especially high fatalities.</a:t>
            </a:r>
            <a:endParaRPr lang="en-IN" sz="1600" dirty="0"/>
          </a:p>
        </p:txBody>
      </p:sp>
      <p:pic>
        <p:nvPicPr>
          <p:cNvPr id="4" name="Picture 3" descr="A map of the US shows terrorist attacks in the US from 19 93 to 2017. The attacks are as follows.&#10;• February 26, 1993. A car bomb parked in the underground garage damaged New York’s World Trade Center, killing 6 and injuring 1,042.&#10;• April 19, 19 95. A car bomb killed 168 people and injured at least 680 in the Alfred P Murrah Federal Building in Oklahoma City.&#10;• September 11, 2001. Attacks that destroyed the World Trade Center towers and damaged the Pentagon resulted in the death of 2977 civilians plus 19 terrorists.&#10;• March 25, 2006. Six people were killed and 2 injured at a party in Seattle’s Capitol Hill neighborhood.&#10;• November 5, 2009. Thirteen people were killed and 32 injured in an attack on the military base at Fort Hood Texas.&#10;• August 5, 2012. Six people were killed and 4 injured in an attack at at Sikh temple in Oak Creek Wisconsin.&#10;• April 15, 2013. Two bombs were detonated near the finish line of the Boston Marathon, killing 5 and injuring more than 280.&#10;• June 17, 2015. Nine people were killed and 1 wounded in an attack in Emanuel A M E Church in Charleston, South Carolina.&#10;• July 16, 2015. Five U S military personnel were killed in an attack on two installations in Chattanooga Tennessee.&#10;• December 2, 2015. A mass shooting at the inland regional center in San Bernardino California, killed 14 and injured 21. &#10;June 12, 2016. An attack at a gay nightclub in Orlando, Florida killed 49 and injured 53.&#10;• October 1, 2017. A gunman opened fire on concertgoers in Las Vegas, killing 58 and injuring 546.&#10;• October 31, 2017. A man drove a truck onto a crowded bike path killing 8 and wounding 11.&#10;• November 5, 2017. A gunman killed 26 and injured 20 in a church in Sutherland Springs Texas."/>
          <p:cNvPicPr>
            <a:picLocks noChangeAspect="1"/>
          </p:cNvPicPr>
          <p:nvPr/>
        </p:nvPicPr>
        <p:blipFill>
          <a:blip r:embed="rId2"/>
          <a:stretch>
            <a:fillRect/>
          </a:stretch>
        </p:blipFill>
        <p:spPr>
          <a:xfrm>
            <a:off x="1521927" y="2216967"/>
            <a:ext cx="6100145" cy="4125278"/>
          </a:xfrm>
          <a:prstGeom prst="rect">
            <a:avLst/>
          </a:prstGeom>
        </p:spPr>
      </p:pic>
    </p:spTree>
    <p:extLst>
      <p:ext uri="{BB962C8B-B14F-4D97-AF65-F5344CB8AC3E}">
        <p14:creationId xmlns:p14="http://schemas.microsoft.com/office/powerpoint/2010/main" val="16817750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8.3.6 Terrorist Organizations </a:t>
            </a:r>
            <a:r>
              <a:rPr lang="en-IN" sz="2000" b="0" dirty="0"/>
              <a:t>(1 of </a:t>
            </a:r>
            <a:r>
              <a:rPr lang="en-IN" sz="2000" b="0" dirty="0" smtClean="0"/>
              <a:t>4)</a:t>
            </a:r>
            <a:endParaRPr lang="en-IN" sz="2000" b="0" dirty="0"/>
          </a:p>
        </p:txBody>
      </p:sp>
      <p:sp>
        <p:nvSpPr>
          <p:cNvPr id="3" name="Content Placeholder 2"/>
          <p:cNvSpPr>
            <a:spLocks noGrp="1"/>
          </p:cNvSpPr>
          <p:nvPr>
            <p:ph sz="quarter" idx="13"/>
          </p:nvPr>
        </p:nvSpPr>
        <p:spPr/>
        <p:txBody>
          <a:bodyPr/>
          <a:lstStyle/>
          <a:p>
            <a:r>
              <a:rPr lang="en-US" b="1" dirty="0"/>
              <a:t>Al-Qaeda</a:t>
            </a:r>
            <a:r>
              <a:rPr lang="en-US" dirty="0"/>
              <a:t> was founded by Osama bin Laden, responsible for September 11, 2001</a:t>
            </a:r>
          </a:p>
          <a:p>
            <a:r>
              <a:rPr lang="en-US" b="1" dirty="0"/>
              <a:t>Islamic</a:t>
            </a:r>
            <a:r>
              <a:rPr lang="en-US" dirty="0"/>
              <a:t> </a:t>
            </a:r>
            <a:r>
              <a:rPr lang="en-US" b="1" dirty="0"/>
              <a:t>State</a:t>
            </a:r>
            <a:r>
              <a:rPr lang="en-US" dirty="0"/>
              <a:t> (I</a:t>
            </a:r>
            <a:r>
              <a:rPr lang="en-US" sz="100" dirty="0"/>
              <a:t> </a:t>
            </a:r>
            <a:r>
              <a:rPr lang="en-US" dirty="0"/>
              <a:t>S</a:t>
            </a:r>
            <a:r>
              <a:rPr lang="en-US" sz="100" dirty="0"/>
              <a:t> </a:t>
            </a:r>
            <a:r>
              <a:rPr lang="en-US" dirty="0"/>
              <a:t>I</a:t>
            </a:r>
            <a:r>
              <a:rPr lang="en-US" sz="100" dirty="0"/>
              <a:t> </a:t>
            </a:r>
            <a:r>
              <a:rPr lang="en-US" dirty="0"/>
              <a:t>S/I</a:t>
            </a:r>
            <a:r>
              <a:rPr lang="en-US" sz="100" dirty="0"/>
              <a:t> </a:t>
            </a:r>
            <a:r>
              <a:rPr lang="en-US" dirty="0"/>
              <a:t>S</a:t>
            </a:r>
            <a:r>
              <a:rPr lang="en-US" sz="100" dirty="0"/>
              <a:t> </a:t>
            </a:r>
            <a:r>
              <a:rPr lang="en-US" dirty="0"/>
              <a:t>I</a:t>
            </a:r>
            <a:r>
              <a:rPr lang="en-US" sz="100" dirty="0"/>
              <a:t> </a:t>
            </a:r>
            <a:r>
              <a:rPr lang="en-US" dirty="0"/>
              <a:t>L) branched from A</a:t>
            </a:r>
            <a:r>
              <a:rPr lang="en-US" sz="100" dirty="0"/>
              <a:t> </a:t>
            </a:r>
            <a:r>
              <a:rPr lang="en-US" dirty="0"/>
              <a:t>l-Qaeda and controlled wide swaths of Iraq and Syria between 2014 and 2017</a:t>
            </a:r>
          </a:p>
          <a:p>
            <a:r>
              <a:rPr lang="en-US" b="1" dirty="0"/>
              <a:t>Boko</a:t>
            </a:r>
            <a:r>
              <a:rPr lang="en-US" dirty="0"/>
              <a:t> </a:t>
            </a:r>
            <a:r>
              <a:rPr lang="en-US" b="1" dirty="0"/>
              <a:t>Haram</a:t>
            </a:r>
            <a:r>
              <a:rPr lang="en-US" dirty="0"/>
              <a:t>, located in northern Nigeria, wishes to impose sharia law</a:t>
            </a:r>
          </a:p>
          <a:p>
            <a:r>
              <a:rPr lang="en-US" dirty="0"/>
              <a:t>The </a:t>
            </a:r>
            <a:r>
              <a:rPr lang="en-US" b="1" dirty="0"/>
              <a:t>Taliban</a:t>
            </a:r>
            <a:r>
              <a:rPr lang="en-US" dirty="0"/>
              <a:t> ruled Afghanistan from 1996 to 2001. They gave sanctuary to Osama bin Laden and continue to control parts of Afghanistan and Pakistan</a:t>
            </a:r>
          </a:p>
        </p:txBody>
      </p:sp>
    </p:spTree>
    <p:extLst>
      <p:ext uri="{BB962C8B-B14F-4D97-AF65-F5344CB8AC3E}">
        <p14:creationId xmlns:p14="http://schemas.microsoft.com/office/powerpoint/2010/main" val="36480980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8.3.6 Terrorist Organizations </a:t>
            </a:r>
            <a:r>
              <a:rPr lang="en-IN" sz="2000" b="0" dirty="0"/>
              <a:t>(2 of </a:t>
            </a:r>
            <a:r>
              <a:rPr lang="en-IN" sz="2000" b="0" dirty="0" smtClean="0"/>
              <a:t>4)</a:t>
            </a:r>
            <a:endParaRPr lang="en-IN" sz="2000" b="0" dirty="0"/>
          </a:p>
        </p:txBody>
      </p:sp>
      <p:sp>
        <p:nvSpPr>
          <p:cNvPr id="3" name="Content Placeholder 2"/>
          <p:cNvSpPr>
            <a:spLocks noGrp="1"/>
          </p:cNvSpPr>
          <p:nvPr>
            <p:ph sz="quarter" idx="13"/>
          </p:nvPr>
        </p:nvSpPr>
        <p:spPr>
          <a:xfrm>
            <a:off x="457200" y="1556327"/>
            <a:ext cx="8229600" cy="653474"/>
          </a:xfrm>
        </p:spPr>
        <p:txBody>
          <a:bodyPr/>
          <a:lstStyle/>
          <a:p>
            <a:pPr marL="432" indent="0">
              <a:buNone/>
            </a:pPr>
            <a:r>
              <a:rPr lang="en-US" sz="2000" b="1" dirty="0"/>
              <a:t>Figure 8-48: </a:t>
            </a:r>
            <a:r>
              <a:rPr lang="en-US" sz="2000" dirty="0"/>
              <a:t>The majority of deadly terrorist attacks in the 21</a:t>
            </a:r>
            <a:r>
              <a:rPr lang="en-US" sz="2000" baseline="30000" dirty="0"/>
              <a:t>st</a:t>
            </a:r>
            <a:r>
              <a:rPr lang="en-US" sz="2000" dirty="0"/>
              <a:t> century have been concentrated in Southwest Asia and South Asia.</a:t>
            </a:r>
            <a:endParaRPr lang="en-IN"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253" y="2621280"/>
            <a:ext cx="8107494" cy="3361644"/>
          </a:xfrm>
          <a:prstGeom prst="rect">
            <a:avLst/>
          </a:prstGeom>
        </p:spPr>
      </p:pic>
      <p:sp>
        <p:nvSpPr>
          <p:cNvPr id="9" name="Rectangle 5"/>
          <p:cNvSpPr>
            <a:spLocks noChangeArrowheads="1"/>
          </p:cNvSpPr>
          <p:nvPr/>
        </p:nvSpPr>
        <p:spPr bwMode="auto">
          <a:xfrm>
            <a:off x="2185671" y="4083050"/>
            <a:ext cx="9618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1" i="1" u="none" strike="noStrike" cap="none" normalizeH="0" baseline="0" dirty="0" smtClean="0">
                <a:ln>
                  <a:noFill/>
                </a:ln>
                <a:solidFill>
                  <a:srgbClr val="44C7F4"/>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1" i="1" u="none" strike="noStrike" cap="none" normalizeH="0" baseline="0" dirty="0" smtClean="0">
                <a:ln>
                  <a:noFill/>
                </a:ln>
                <a:solidFill>
                  <a:srgbClr val="44C7F4"/>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a:off x="6507798" y="5400675"/>
            <a:ext cx="695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1" i="1" u="none" strike="noStrike" cap="none" normalizeH="0" baseline="0" dirty="0" smtClean="0">
                <a:ln>
                  <a:noFill/>
                </a:ln>
                <a:solidFill>
                  <a:srgbClr val="44C7F4"/>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500" b="1" i="1" u="none" strike="noStrike" cap="none" normalizeH="0" baseline="0" dirty="0" smtClean="0">
                <a:ln>
                  <a:noFill/>
                </a:ln>
                <a:solidFill>
                  <a:srgbClr val="44C7F4"/>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9"/>
          <p:cNvSpPr>
            <a:spLocks noChangeArrowheads="1"/>
          </p:cNvSpPr>
          <p:nvPr/>
        </p:nvSpPr>
        <p:spPr bwMode="auto">
          <a:xfrm>
            <a:off x="1697038" y="3530600"/>
            <a:ext cx="64280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New York</a:t>
            </a:r>
            <a:endParaRPr kumimoji="0" lang="en-US" altLang="en-US" sz="1800" b="1" i="0" u="none" strike="noStrike" cap="none" normalizeH="0" baseline="0" dirty="0" smtClean="0">
              <a:ln>
                <a:noFill/>
              </a:ln>
              <a:solidFill>
                <a:schemeClr val="tx1"/>
              </a:solidFill>
              <a:effectLst/>
              <a:latin typeface="+mn-lt"/>
            </a:endParaRPr>
          </a:p>
        </p:txBody>
      </p:sp>
      <p:sp>
        <p:nvSpPr>
          <p:cNvPr id="14" name="Rectangle 10"/>
          <p:cNvSpPr>
            <a:spLocks noChangeArrowheads="1"/>
          </p:cNvSpPr>
          <p:nvPr/>
        </p:nvSpPr>
        <p:spPr bwMode="auto">
          <a:xfrm>
            <a:off x="1552576" y="3700463"/>
            <a:ext cx="11669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Washington, D.C.</a:t>
            </a:r>
            <a:endParaRPr kumimoji="0" lang="en-US" altLang="en-US" sz="1800" b="1" i="0" u="none" strike="noStrike" cap="none" normalizeH="0" baseline="0" dirty="0" smtClean="0">
              <a:ln>
                <a:noFill/>
              </a:ln>
              <a:solidFill>
                <a:schemeClr val="tx1"/>
              </a:solidFill>
              <a:effectLst/>
              <a:latin typeface="+mn-lt"/>
            </a:endParaRPr>
          </a:p>
        </p:txBody>
      </p:sp>
      <p:sp>
        <p:nvSpPr>
          <p:cNvPr id="15" name="Rectangle 11"/>
          <p:cNvSpPr>
            <a:spLocks noChangeArrowheads="1"/>
          </p:cNvSpPr>
          <p:nvPr/>
        </p:nvSpPr>
        <p:spPr bwMode="auto">
          <a:xfrm>
            <a:off x="3327133" y="3556000"/>
            <a:ext cx="46166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Madrid</a:t>
            </a:r>
            <a:endParaRPr kumimoji="0" lang="en-US" altLang="en-US" sz="1800" b="1" i="0" u="none" strike="noStrike" cap="none" normalizeH="0" baseline="0" dirty="0" smtClean="0">
              <a:ln>
                <a:noFill/>
              </a:ln>
              <a:solidFill>
                <a:schemeClr val="tx1"/>
              </a:solidFill>
              <a:effectLst/>
              <a:latin typeface="+mn-lt"/>
            </a:endParaRPr>
          </a:p>
        </p:txBody>
      </p:sp>
      <p:sp>
        <p:nvSpPr>
          <p:cNvPr id="16" name="Rectangle 12"/>
          <p:cNvSpPr>
            <a:spLocks noChangeArrowheads="1"/>
          </p:cNvSpPr>
          <p:nvPr/>
        </p:nvSpPr>
        <p:spPr bwMode="auto">
          <a:xfrm>
            <a:off x="3687016" y="3228287"/>
            <a:ext cx="3446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n-lt"/>
              </a:rPr>
              <a:t>Paris</a:t>
            </a:r>
            <a:endParaRPr kumimoji="0" lang="en-US" altLang="en-US" sz="1800" b="1" i="0" u="none" strike="noStrike" cap="none" normalizeH="0" baseline="0" smtClean="0">
              <a:ln>
                <a:noFill/>
              </a:ln>
              <a:solidFill>
                <a:schemeClr val="tx1"/>
              </a:solidFill>
              <a:effectLst/>
              <a:latin typeface="+mn-lt"/>
            </a:endParaRPr>
          </a:p>
        </p:txBody>
      </p:sp>
      <p:sp>
        <p:nvSpPr>
          <p:cNvPr id="17" name="Rectangle 13"/>
          <p:cNvSpPr>
            <a:spLocks noChangeArrowheads="1"/>
          </p:cNvSpPr>
          <p:nvPr/>
        </p:nvSpPr>
        <p:spPr bwMode="auto">
          <a:xfrm>
            <a:off x="3885723" y="4756150"/>
            <a:ext cx="3542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Kano</a:t>
            </a:r>
            <a:endParaRPr kumimoji="0" lang="en-US" altLang="en-US" sz="1800" b="1" i="0" u="none" strike="noStrike" cap="none" normalizeH="0" baseline="0" dirty="0" smtClean="0">
              <a:ln>
                <a:noFill/>
              </a:ln>
              <a:solidFill>
                <a:schemeClr val="tx1"/>
              </a:solidFill>
              <a:effectLst/>
              <a:latin typeface="+mn-lt"/>
            </a:endParaRPr>
          </a:p>
        </p:txBody>
      </p:sp>
      <p:sp>
        <p:nvSpPr>
          <p:cNvPr id="18" name="Rectangle 14"/>
          <p:cNvSpPr>
            <a:spLocks noChangeArrowheads="1"/>
          </p:cNvSpPr>
          <p:nvPr/>
        </p:nvSpPr>
        <p:spPr bwMode="auto">
          <a:xfrm>
            <a:off x="3996579" y="4926013"/>
            <a:ext cx="24365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Jos</a:t>
            </a:r>
            <a:endParaRPr kumimoji="0" lang="en-US" altLang="en-US" sz="1800" b="1" i="0" u="none" strike="noStrike" cap="none" normalizeH="0" baseline="0" dirty="0" smtClean="0">
              <a:ln>
                <a:noFill/>
              </a:ln>
              <a:solidFill>
                <a:schemeClr val="tx1"/>
              </a:solidFill>
              <a:effectLst/>
              <a:latin typeface="+mn-lt"/>
            </a:endParaRPr>
          </a:p>
        </p:txBody>
      </p:sp>
      <p:sp>
        <p:nvSpPr>
          <p:cNvPr id="19" name="Rectangle 15"/>
          <p:cNvSpPr>
            <a:spLocks noChangeArrowheads="1"/>
          </p:cNvSpPr>
          <p:nvPr/>
        </p:nvSpPr>
        <p:spPr bwMode="auto">
          <a:xfrm>
            <a:off x="5780088" y="4694238"/>
            <a:ext cx="45525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n-lt"/>
              </a:rPr>
              <a:t>Sana’a</a:t>
            </a:r>
            <a:endParaRPr kumimoji="0" lang="en-US" altLang="en-US" sz="1800" b="1" i="0" u="none" strike="noStrike" cap="none" normalizeH="0" baseline="0" smtClean="0">
              <a:ln>
                <a:noFill/>
              </a:ln>
              <a:solidFill>
                <a:schemeClr val="tx1"/>
              </a:solidFill>
              <a:effectLst/>
              <a:latin typeface="+mn-lt"/>
            </a:endParaRPr>
          </a:p>
        </p:txBody>
      </p:sp>
      <p:sp>
        <p:nvSpPr>
          <p:cNvPr id="20" name="Rectangle 16"/>
          <p:cNvSpPr>
            <a:spLocks noChangeArrowheads="1"/>
          </p:cNvSpPr>
          <p:nvPr/>
        </p:nvSpPr>
        <p:spPr bwMode="auto">
          <a:xfrm>
            <a:off x="5249863" y="3581400"/>
            <a:ext cx="4792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Ankara</a:t>
            </a:r>
            <a:endParaRPr kumimoji="0" lang="en-US" altLang="en-US" sz="1800" b="1" i="0" u="none" strike="noStrike" cap="none" normalizeH="0" baseline="0" dirty="0" smtClean="0">
              <a:ln>
                <a:noFill/>
              </a:ln>
              <a:solidFill>
                <a:schemeClr val="tx1"/>
              </a:solidFill>
              <a:effectLst/>
              <a:latin typeface="+mn-lt"/>
            </a:endParaRPr>
          </a:p>
        </p:txBody>
      </p:sp>
      <p:sp>
        <p:nvSpPr>
          <p:cNvPr id="21" name="Rectangle 17"/>
          <p:cNvSpPr>
            <a:spLocks noChangeArrowheads="1"/>
          </p:cNvSpPr>
          <p:nvPr/>
        </p:nvSpPr>
        <p:spPr bwMode="auto">
          <a:xfrm>
            <a:off x="5295901" y="2835276"/>
            <a:ext cx="55624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Moscow</a:t>
            </a:r>
            <a:endParaRPr kumimoji="0" lang="en-US" altLang="en-US" sz="1800" b="1" i="0" u="none" strike="noStrike" cap="none" normalizeH="0" baseline="0" dirty="0" smtClean="0">
              <a:ln>
                <a:noFill/>
              </a:ln>
              <a:solidFill>
                <a:schemeClr val="tx1"/>
              </a:solidFill>
              <a:effectLst/>
              <a:latin typeface="+mn-lt"/>
            </a:endParaRPr>
          </a:p>
        </p:txBody>
      </p:sp>
      <p:sp>
        <p:nvSpPr>
          <p:cNvPr id="22" name="Rectangle 18"/>
          <p:cNvSpPr>
            <a:spLocks noChangeArrowheads="1"/>
          </p:cNvSpPr>
          <p:nvPr/>
        </p:nvSpPr>
        <p:spPr bwMode="auto">
          <a:xfrm>
            <a:off x="5337807" y="3264799"/>
            <a:ext cx="46326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231F20"/>
                </a:solidFill>
                <a:effectLst/>
                <a:latin typeface="+mn-lt"/>
              </a:rPr>
              <a:t>Beslan</a:t>
            </a:r>
            <a:endParaRPr kumimoji="0" lang="en-US" altLang="en-US" sz="1800" b="1" i="0" u="none" strike="noStrike" cap="none" normalizeH="0" baseline="0" dirty="0" smtClean="0">
              <a:ln>
                <a:noFill/>
              </a:ln>
              <a:solidFill>
                <a:schemeClr val="tx1"/>
              </a:solidFill>
              <a:effectLst/>
              <a:latin typeface="+mn-lt"/>
            </a:endParaRPr>
          </a:p>
        </p:txBody>
      </p:sp>
      <p:sp>
        <p:nvSpPr>
          <p:cNvPr id="23" name="Rectangle 19"/>
          <p:cNvSpPr>
            <a:spLocks noChangeArrowheads="1"/>
          </p:cNvSpPr>
          <p:nvPr/>
        </p:nvSpPr>
        <p:spPr bwMode="auto">
          <a:xfrm>
            <a:off x="4606926" y="4760913"/>
            <a:ext cx="34624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231F20"/>
                </a:solidFill>
                <a:effectLst/>
                <a:latin typeface="+mn-lt"/>
              </a:rPr>
              <a:t>Baga</a:t>
            </a:r>
            <a:endParaRPr kumimoji="0" lang="en-US" altLang="en-US" sz="1800" b="1" i="0" u="none" strike="noStrike" cap="none" normalizeH="0" baseline="0" dirty="0" smtClean="0">
              <a:ln>
                <a:noFill/>
              </a:ln>
              <a:solidFill>
                <a:schemeClr val="tx1"/>
              </a:solidFill>
              <a:effectLst/>
              <a:latin typeface="+mn-lt"/>
            </a:endParaRPr>
          </a:p>
        </p:txBody>
      </p:sp>
      <p:sp>
        <p:nvSpPr>
          <p:cNvPr id="24" name="Rectangle 20"/>
          <p:cNvSpPr>
            <a:spLocks noChangeArrowheads="1"/>
          </p:cNvSpPr>
          <p:nvPr/>
        </p:nvSpPr>
        <p:spPr bwMode="auto">
          <a:xfrm>
            <a:off x="6718301" y="4448175"/>
            <a:ext cx="53219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Mumbai</a:t>
            </a:r>
            <a:endParaRPr kumimoji="0" lang="en-US" altLang="en-US" sz="1800" b="1" i="0" u="none" strike="noStrike" cap="none" normalizeH="0" baseline="0" dirty="0" smtClean="0">
              <a:ln>
                <a:noFill/>
              </a:ln>
              <a:solidFill>
                <a:schemeClr val="tx1"/>
              </a:solidFill>
              <a:effectLst/>
              <a:latin typeface="+mn-lt"/>
            </a:endParaRPr>
          </a:p>
        </p:txBody>
      </p:sp>
      <p:sp>
        <p:nvSpPr>
          <p:cNvPr id="25" name="Rectangle 21"/>
          <p:cNvSpPr>
            <a:spLocks noChangeArrowheads="1"/>
          </p:cNvSpPr>
          <p:nvPr/>
        </p:nvSpPr>
        <p:spPr bwMode="auto">
          <a:xfrm>
            <a:off x="6502401" y="4060825"/>
            <a:ext cx="4456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n-lt"/>
              </a:rPr>
              <a:t>Quetta</a:t>
            </a:r>
            <a:endParaRPr kumimoji="0" lang="en-US" altLang="en-US" sz="1800" b="1" i="0" u="none" strike="noStrike" cap="none" normalizeH="0" baseline="0" smtClean="0">
              <a:ln>
                <a:noFill/>
              </a:ln>
              <a:solidFill>
                <a:schemeClr val="tx1"/>
              </a:solidFill>
              <a:effectLst/>
              <a:latin typeface="+mn-lt"/>
            </a:endParaRPr>
          </a:p>
        </p:txBody>
      </p:sp>
      <p:sp>
        <p:nvSpPr>
          <p:cNvPr id="26" name="Rectangle 22"/>
          <p:cNvSpPr>
            <a:spLocks noChangeArrowheads="1"/>
          </p:cNvSpPr>
          <p:nvPr/>
        </p:nvSpPr>
        <p:spPr bwMode="auto">
          <a:xfrm>
            <a:off x="6599238" y="3844925"/>
            <a:ext cx="6588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n-lt"/>
              </a:rPr>
              <a:t>Peshawar</a:t>
            </a:r>
            <a:endParaRPr kumimoji="0" lang="en-US" altLang="en-US" sz="1800" b="1" i="0" u="none" strike="noStrike" cap="none" normalizeH="0" baseline="0" smtClean="0">
              <a:ln>
                <a:noFill/>
              </a:ln>
              <a:solidFill>
                <a:schemeClr val="tx1"/>
              </a:solidFill>
              <a:effectLst/>
              <a:latin typeface="+mn-lt"/>
            </a:endParaRPr>
          </a:p>
        </p:txBody>
      </p:sp>
      <p:sp>
        <p:nvSpPr>
          <p:cNvPr id="27" name="Rectangle 23"/>
          <p:cNvSpPr>
            <a:spLocks noChangeArrowheads="1"/>
          </p:cNvSpPr>
          <p:nvPr/>
        </p:nvSpPr>
        <p:spPr bwMode="auto">
          <a:xfrm>
            <a:off x="5646738" y="3794125"/>
            <a:ext cx="6059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Baghdad</a:t>
            </a:r>
            <a:endParaRPr kumimoji="0" lang="en-US" altLang="en-US" sz="1800" b="1" i="0" u="none" strike="noStrike" cap="none" normalizeH="0" baseline="0" dirty="0" smtClean="0">
              <a:ln>
                <a:noFill/>
              </a:ln>
              <a:solidFill>
                <a:schemeClr val="tx1"/>
              </a:solidFill>
              <a:effectLst/>
              <a:latin typeface="+mn-lt"/>
            </a:endParaRPr>
          </a:p>
        </p:txBody>
      </p:sp>
      <p:sp>
        <p:nvSpPr>
          <p:cNvPr id="28" name="Rectangle 24"/>
          <p:cNvSpPr>
            <a:spLocks noChangeArrowheads="1"/>
          </p:cNvSpPr>
          <p:nvPr/>
        </p:nvSpPr>
        <p:spPr bwMode="auto">
          <a:xfrm>
            <a:off x="7768269" y="5735638"/>
            <a:ext cx="2580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n-lt"/>
              </a:rPr>
              <a:t>Bali</a:t>
            </a:r>
            <a:endParaRPr kumimoji="0" lang="en-US" altLang="en-US" sz="1800" b="1" i="0" u="none" strike="noStrike" cap="none" normalizeH="0" baseline="0" smtClean="0">
              <a:ln>
                <a:noFill/>
              </a:ln>
              <a:solidFill>
                <a:schemeClr val="tx1"/>
              </a:solidFill>
              <a:effectLst/>
              <a:latin typeface="+mn-lt"/>
            </a:endParaRPr>
          </a:p>
        </p:txBody>
      </p:sp>
      <p:sp>
        <p:nvSpPr>
          <p:cNvPr id="29" name="Rectangle 25"/>
          <p:cNvSpPr>
            <a:spLocks noChangeArrowheads="1"/>
          </p:cNvSpPr>
          <p:nvPr/>
        </p:nvSpPr>
        <p:spPr bwMode="auto">
          <a:xfrm>
            <a:off x="7799388" y="4678363"/>
            <a:ext cx="4376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Manila</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Bay</a:t>
            </a:r>
            <a:endParaRPr kumimoji="0" lang="en-US" altLang="en-US" sz="1800" b="1" i="0" u="none" strike="noStrike" cap="none" normalizeH="0" baseline="0" dirty="0" smtClean="0">
              <a:ln>
                <a:noFill/>
              </a:ln>
              <a:solidFill>
                <a:schemeClr val="tx1"/>
              </a:solidFill>
              <a:effectLst/>
              <a:latin typeface="+mn-lt"/>
            </a:endParaRPr>
          </a:p>
        </p:txBody>
      </p:sp>
      <p:sp>
        <p:nvSpPr>
          <p:cNvPr id="31" name="Rectangle 27"/>
          <p:cNvSpPr>
            <a:spLocks noChangeArrowheads="1"/>
          </p:cNvSpPr>
          <p:nvPr/>
        </p:nvSpPr>
        <p:spPr bwMode="auto">
          <a:xfrm>
            <a:off x="5522913" y="5373688"/>
            <a:ext cx="51616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231F20"/>
                </a:solidFill>
                <a:effectLst/>
                <a:latin typeface="+mn-lt"/>
              </a:rPr>
              <a:t>Garissa</a:t>
            </a:r>
            <a:endParaRPr kumimoji="0" lang="en-US" altLang="en-US" sz="1800" b="1" i="0" u="none" strike="noStrike" cap="none" normalizeH="0" baseline="0" dirty="0" smtClean="0">
              <a:ln>
                <a:noFill/>
              </a:ln>
              <a:solidFill>
                <a:schemeClr val="tx1"/>
              </a:solidFill>
              <a:effectLst/>
              <a:latin typeface="+mn-lt"/>
            </a:endParaRPr>
          </a:p>
        </p:txBody>
      </p:sp>
      <p:sp>
        <p:nvSpPr>
          <p:cNvPr id="32" name="Rectangle 28"/>
          <p:cNvSpPr>
            <a:spLocks noChangeArrowheads="1"/>
          </p:cNvSpPr>
          <p:nvPr/>
        </p:nvSpPr>
        <p:spPr bwMode="auto">
          <a:xfrm>
            <a:off x="5775326" y="5178425"/>
            <a:ext cx="74539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n-lt"/>
              </a:rPr>
              <a:t>Mogadishu</a:t>
            </a:r>
            <a:endParaRPr kumimoji="0" lang="en-US" altLang="en-US" sz="1800" b="1" i="0" u="none" strike="noStrike" cap="none" normalizeH="0" baseline="0" dirty="0" smtClean="0">
              <a:ln>
                <a:noFill/>
              </a:ln>
              <a:solidFill>
                <a:schemeClr val="tx1"/>
              </a:solidFill>
              <a:effectLst/>
              <a:latin typeface="+mn-lt"/>
            </a:endParaRPr>
          </a:p>
        </p:txBody>
      </p:sp>
      <p:sp>
        <p:nvSpPr>
          <p:cNvPr id="33" name="Rectangle 29"/>
          <p:cNvSpPr>
            <a:spLocks noChangeArrowheads="1"/>
          </p:cNvSpPr>
          <p:nvPr/>
        </p:nvSpPr>
        <p:spPr bwMode="auto">
          <a:xfrm>
            <a:off x="1743076" y="4845050"/>
            <a:ext cx="8592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Al-Qaeda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and affiliates</a:t>
            </a:r>
            <a:endParaRPr kumimoji="0" lang="en-US" altLang="en-US" b="1" i="0" u="none" strike="noStrike" cap="none" normalizeH="0" baseline="0" dirty="0" smtClean="0">
              <a:ln>
                <a:noFill/>
              </a:ln>
              <a:solidFill>
                <a:schemeClr val="tx1"/>
              </a:solidFill>
              <a:effectLst/>
              <a:latin typeface="+mj-lt"/>
            </a:endParaRPr>
          </a:p>
        </p:txBody>
      </p:sp>
      <p:sp>
        <p:nvSpPr>
          <p:cNvPr id="35" name="Rectangle 31"/>
          <p:cNvSpPr>
            <a:spLocks noChangeArrowheads="1"/>
          </p:cNvSpPr>
          <p:nvPr/>
        </p:nvSpPr>
        <p:spPr bwMode="auto">
          <a:xfrm>
            <a:off x="1743076" y="5216525"/>
            <a:ext cx="8592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Islamic State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and affiliates</a:t>
            </a:r>
            <a:endParaRPr kumimoji="0" lang="en-US" altLang="en-US" b="1" i="0" u="none" strike="noStrike" cap="none" normalizeH="0" baseline="0" dirty="0" smtClean="0">
              <a:ln>
                <a:noFill/>
              </a:ln>
              <a:solidFill>
                <a:schemeClr val="tx1"/>
              </a:solidFill>
              <a:effectLst/>
              <a:latin typeface="+mj-lt"/>
            </a:endParaRPr>
          </a:p>
        </p:txBody>
      </p:sp>
      <p:sp>
        <p:nvSpPr>
          <p:cNvPr id="37" name="Rectangle 33"/>
          <p:cNvSpPr>
            <a:spLocks noChangeArrowheads="1"/>
          </p:cNvSpPr>
          <p:nvPr/>
        </p:nvSpPr>
        <p:spPr bwMode="auto">
          <a:xfrm>
            <a:off x="1743076" y="5603665"/>
            <a:ext cx="37510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Other</a:t>
            </a:r>
            <a:endParaRPr kumimoji="0" lang="en-US" altLang="en-US"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6613582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8.3.6 Terrorist Organizations </a:t>
            </a:r>
            <a:r>
              <a:rPr lang="en-IN" sz="2000" b="0" dirty="0"/>
              <a:t>(3 of </a:t>
            </a:r>
            <a:r>
              <a:rPr lang="en-IN" sz="2000" b="0" dirty="0" smtClean="0"/>
              <a:t>4)</a:t>
            </a:r>
            <a:endParaRPr lang="en-IN" sz="2000" b="0" dirty="0"/>
          </a:p>
        </p:txBody>
      </p:sp>
      <p:sp>
        <p:nvSpPr>
          <p:cNvPr id="3" name="Content Placeholder 2"/>
          <p:cNvSpPr>
            <a:spLocks noGrp="1"/>
          </p:cNvSpPr>
          <p:nvPr>
            <p:ph sz="quarter" idx="13"/>
          </p:nvPr>
        </p:nvSpPr>
        <p:spPr>
          <a:xfrm>
            <a:off x="457200" y="1556326"/>
            <a:ext cx="8293608" cy="1049714"/>
          </a:xfrm>
        </p:spPr>
        <p:txBody>
          <a:bodyPr/>
          <a:lstStyle/>
          <a:p>
            <a:pPr marL="432" indent="0">
              <a:buNone/>
            </a:pPr>
            <a:r>
              <a:rPr lang="en-US" sz="1600" b="1" dirty="0"/>
              <a:t>Figures 8-49 and 8-50: </a:t>
            </a:r>
            <a:r>
              <a:rPr lang="en-US" sz="1600" dirty="0"/>
              <a:t>Osama bin Laden lived in this compound in Abbottabad, Pakistan, for many years, only 6 </a:t>
            </a:r>
            <a:r>
              <a:rPr lang="en-US" sz="1600" dirty="0" smtClean="0"/>
              <a:t>k</a:t>
            </a:r>
            <a:r>
              <a:rPr lang="en-US" sz="100" dirty="0" smtClean="0">
                <a:solidFill>
                  <a:schemeClr val="bg1"/>
                </a:solidFill>
              </a:rPr>
              <a:t>ilo</a:t>
            </a:r>
            <a:r>
              <a:rPr lang="en-US" sz="1600" dirty="0" smtClean="0"/>
              <a:t>m</a:t>
            </a:r>
            <a:r>
              <a:rPr lang="en-US" sz="100" dirty="0" smtClean="0">
                <a:solidFill>
                  <a:schemeClr val="bg1"/>
                </a:solidFill>
              </a:rPr>
              <a:t>etre</a:t>
            </a:r>
            <a:r>
              <a:rPr lang="en-US" sz="1600" dirty="0" smtClean="0"/>
              <a:t> </a:t>
            </a:r>
            <a:r>
              <a:rPr lang="en-US" sz="1600" dirty="0"/>
              <a:t>(4 </a:t>
            </a:r>
            <a:r>
              <a:rPr lang="en-US" sz="1600" dirty="0" smtClean="0"/>
              <a:t>mi</a:t>
            </a:r>
            <a:r>
              <a:rPr lang="en-US" sz="100" dirty="0" smtClean="0">
                <a:solidFill>
                  <a:schemeClr val="bg1"/>
                </a:solidFill>
              </a:rPr>
              <a:t>le</a:t>
            </a:r>
            <a:r>
              <a:rPr lang="en-US" sz="1600" dirty="0" smtClean="0"/>
              <a:t>) </a:t>
            </a:r>
            <a:r>
              <a:rPr lang="en-US" sz="1600" dirty="0"/>
              <a:t>from the Pakistan Military Academy (left</a:t>
            </a:r>
            <a:r>
              <a:rPr lang="en-US" sz="1600" dirty="0" smtClean="0"/>
              <a:t>). The </a:t>
            </a:r>
            <a:r>
              <a:rPr lang="en-US" sz="1600" dirty="0"/>
              <a:t>Taliban destroyed the Buddhas of Bamiyan because they claimed it violated Islamic principles (right).</a:t>
            </a:r>
            <a:endParaRPr lang="en-IN" sz="1600" dirty="0"/>
          </a:p>
        </p:txBody>
      </p:sp>
      <p:pic>
        <p:nvPicPr>
          <p:cNvPr id="35843" name="Picture 3" descr="Bin Laden’s bunker in Abbottabad, Pak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70" y="2705035"/>
            <a:ext cx="4143020" cy="250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Two photos showing the destruction of religious statues by the Taliban. A, a 55 meter tall Buddha in Bamlyan, Afghanistan. B, an empty niche where the Buddha was destroyed by the Taliban since it violated Islamic principles."/>
          <p:cNvPicPr>
            <a:picLocks noChangeAspect="1" noChangeArrowheads="1"/>
          </p:cNvPicPr>
          <p:nvPr/>
        </p:nvPicPr>
        <p:blipFill rotWithShape="1">
          <a:blip r:embed="rId3">
            <a:extLst>
              <a:ext uri="{28A0092B-C50C-407E-A947-70E740481C1C}">
                <a14:useLocalDpi xmlns:a14="http://schemas.microsoft.com/office/drawing/2010/main" val="0"/>
              </a:ext>
            </a:extLst>
          </a:blip>
          <a:srcRect b="7475"/>
          <a:stretch/>
        </p:blipFill>
        <p:spPr bwMode="auto">
          <a:xfrm>
            <a:off x="4712513" y="2677191"/>
            <a:ext cx="4226295" cy="244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51420" y="5097483"/>
            <a:ext cx="372218" cy="276999"/>
          </a:xfrm>
          <a:prstGeom prst="rect">
            <a:avLst/>
          </a:prstGeom>
          <a:noFill/>
        </p:spPr>
        <p:txBody>
          <a:bodyPr wrap="none" rtlCol="0">
            <a:spAutoFit/>
          </a:bodyPr>
          <a:lstStyle/>
          <a:p>
            <a:r>
              <a:rPr lang="en-IN" sz="1200" b="1" dirty="0" smtClean="0"/>
              <a:t>(a)</a:t>
            </a:r>
            <a:endParaRPr lang="en-IN" sz="1200" b="1" dirty="0"/>
          </a:p>
        </p:txBody>
      </p:sp>
      <p:sp>
        <p:nvSpPr>
          <p:cNvPr id="8" name="TextBox 7"/>
          <p:cNvSpPr txBox="1"/>
          <p:nvPr/>
        </p:nvSpPr>
        <p:spPr>
          <a:xfrm>
            <a:off x="6859784" y="5097483"/>
            <a:ext cx="381836" cy="276999"/>
          </a:xfrm>
          <a:prstGeom prst="rect">
            <a:avLst/>
          </a:prstGeom>
          <a:noFill/>
        </p:spPr>
        <p:txBody>
          <a:bodyPr wrap="none" rtlCol="0">
            <a:spAutoFit/>
          </a:bodyPr>
          <a:lstStyle/>
          <a:p>
            <a:r>
              <a:rPr lang="en-IN" sz="1200" b="1" dirty="0" smtClean="0"/>
              <a:t>(b)</a:t>
            </a:r>
            <a:endParaRPr lang="en-IN" sz="1200" b="1" dirty="0"/>
          </a:p>
        </p:txBody>
      </p:sp>
    </p:spTree>
    <p:extLst>
      <p:ext uri="{BB962C8B-B14F-4D97-AF65-F5344CB8AC3E}">
        <p14:creationId xmlns:p14="http://schemas.microsoft.com/office/powerpoint/2010/main" val="25953449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8.3.6 Terrorist Organizations </a:t>
            </a:r>
            <a:r>
              <a:rPr lang="en-IN" sz="2000" b="0" dirty="0" smtClean="0"/>
              <a:t>(4 </a:t>
            </a:r>
            <a:r>
              <a:rPr lang="en-IN" sz="2000" b="0" dirty="0"/>
              <a:t>of </a:t>
            </a:r>
            <a:r>
              <a:rPr lang="en-IN" sz="2000" b="0" dirty="0" smtClean="0"/>
              <a:t>4)</a:t>
            </a:r>
            <a:endParaRPr lang="en-IN" sz="2000" b="0" dirty="0"/>
          </a:p>
        </p:txBody>
      </p:sp>
      <p:sp>
        <p:nvSpPr>
          <p:cNvPr id="3" name="Content Placeholder 2"/>
          <p:cNvSpPr>
            <a:spLocks noGrp="1"/>
          </p:cNvSpPr>
          <p:nvPr>
            <p:ph sz="quarter" idx="13"/>
          </p:nvPr>
        </p:nvSpPr>
        <p:spPr>
          <a:xfrm>
            <a:off x="457200" y="1556326"/>
            <a:ext cx="8229600" cy="704273"/>
          </a:xfrm>
        </p:spPr>
        <p:txBody>
          <a:bodyPr/>
          <a:lstStyle/>
          <a:p>
            <a:pPr marL="432" indent="0">
              <a:buNone/>
            </a:pPr>
            <a:r>
              <a:rPr lang="en-US" sz="2200" b="1" dirty="0"/>
              <a:t>Figure 8-51: </a:t>
            </a:r>
            <a:r>
              <a:rPr lang="en-US" sz="2200" dirty="0"/>
              <a:t>The number of terrorist attacks has increased in the last decade, especially in Iraq, Afghanistan, and Nigeria.</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821" y="2541702"/>
            <a:ext cx="4743863" cy="3286668"/>
          </a:xfrm>
          <a:prstGeom prst="rect">
            <a:avLst/>
          </a:prstGeom>
        </p:spPr>
      </p:pic>
      <p:sp>
        <p:nvSpPr>
          <p:cNvPr id="37" name="Rectangle 31"/>
          <p:cNvSpPr>
            <a:spLocks noChangeArrowheads="1"/>
          </p:cNvSpPr>
          <p:nvPr/>
        </p:nvSpPr>
        <p:spPr bwMode="auto">
          <a:xfrm>
            <a:off x="2185988" y="5886450"/>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2000</a:t>
            </a:r>
            <a:endParaRPr kumimoji="0" lang="en-US" altLang="en-US" sz="1600" b="1" i="0" u="none" strike="noStrike" cap="none" normalizeH="0" baseline="0" smtClean="0">
              <a:ln>
                <a:noFill/>
              </a:ln>
              <a:solidFill>
                <a:schemeClr val="tx1"/>
              </a:solidFill>
              <a:effectLst/>
              <a:latin typeface="+mj-lt"/>
            </a:endParaRPr>
          </a:p>
        </p:txBody>
      </p:sp>
      <p:sp>
        <p:nvSpPr>
          <p:cNvPr id="38" name="Rectangle 32"/>
          <p:cNvSpPr>
            <a:spLocks noChangeArrowheads="1"/>
          </p:cNvSpPr>
          <p:nvPr/>
        </p:nvSpPr>
        <p:spPr bwMode="auto">
          <a:xfrm>
            <a:off x="2773363" y="5886450"/>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2002</a:t>
            </a:r>
            <a:endParaRPr kumimoji="0" lang="en-US" altLang="en-US" sz="1600" b="1" i="0" u="none" strike="noStrike" cap="none" normalizeH="0" baseline="0" smtClean="0">
              <a:ln>
                <a:noFill/>
              </a:ln>
              <a:solidFill>
                <a:schemeClr val="tx1"/>
              </a:solidFill>
              <a:effectLst/>
              <a:latin typeface="+mj-lt"/>
            </a:endParaRPr>
          </a:p>
        </p:txBody>
      </p:sp>
      <p:sp>
        <p:nvSpPr>
          <p:cNvPr id="39" name="Rectangle 33"/>
          <p:cNvSpPr>
            <a:spLocks noChangeArrowheads="1"/>
          </p:cNvSpPr>
          <p:nvPr/>
        </p:nvSpPr>
        <p:spPr bwMode="auto">
          <a:xfrm>
            <a:off x="3367088" y="5886450"/>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2004</a:t>
            </a:r>
            <a:endParaRPr kumimoji="0" lang="en-US" altLang="en-US" sz="1600" b="1" i="0" u="none" strike="noStrike" cap="none" normalizeH="0" baseline="0" smtClean="0">
              <a:ln>
                <a:noFill/>
              </a:ln>
              <a:solidFill>
                <a:schemeClr val="tx1"/>
              </a:solidFill>
              <a:effectLst/>
              <a:latin typeface="+mj-lt"/>
            </a:endParaRPr>
          </a:p>
        </p:txBody>
      </p:sp>
      <p:sp>
        <p:nvSpPr>
          <p:cNvPr id="40" name="Rectangle 34"/>
          <p:cNvSpPr>
            <a:spLocks noChangeArrowheads="1"/>
          </p:cNvSpPr>
          <p:nvPr/>
        </p:nvSpPr>
        <p:spPr bwMode="auto">
          <a:xfrm>
            <a:off x="3954463" y="5886450"/>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2006</a:t>
            </a:r>
            <a:endParaRPr kumimoji="0" lang="en-US" altLang="en-US" sz="1600" b="1" i="0" u="none" strike="noStrike" cap="none" normalizeH="0" baseline="0" smtClean="0">
              <a:ln>
                <a:noFill/>
              </a:ln>
              <a:solidFill>
                <a:schemeClr val="tx1"/>
              </a:solidFill>
              <a:effectLst/>
              <a:latin typeface="+mj-lt"/>
            </a:endParaRPr>
          </a:p>
        </p:txBody>
      </p:sp>
      <p:sp>
        <p:nvSpPr>
          <p:cNvPr id="41" name="Rectangle 35"/>
          <p:cNvSpPr>
            <a:spLocks noChangeArrowheads="1"/>
          </p:cNvSpPr>
          <p:nvPr/>
        </p:nvSpPr>
        <p:spPr bwMode="auto">
          <a:xfrm>
            <a:off x="4540250" y="5886450"/>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2008</a:t>
            </a:r>
            <a:endParaRPr kumimoji="0" lang="en-US" altLang="en-US" sz="1600" b="1" i="0" u="none" strike="noStrike" cap="none" normalizeH="0" baseline="0" smtClean="0">
              <a:ln>
                <a:noFill/>
              </a:ln>
              <a:solidFill>
                <a:schemeClr val="tx1"/>
              </a:solidFill>
              <a:effectLst/>
              <a:latin typeface="+mj-lt"/>
            </a:endParaRPr>
          </a:p>
        </p:txBody>
      </p:sp>
      <p:sp>
        <p:nvSpPr>
          <p:cNvPr id="42" name="Rectangle 36"/>
          <p:cNvSpPr>
            <a:spLocks noChangeArrowheads="1"/>
          </p:cNvSpPr>
          <p:nvPr/>
        </p:nvSpPr>
        <p:spPr bwMode="auto">
          <a:xfrm>
            <a:off x="5127625" y="5886450"/>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2010</a:t>
            </a:r>
            <a:endParaRPr kumimoji="0" lang="en-US" altLang="en-US" sz="1600" b="1" i="0" u="none" strike="noStrike" cap="none" normalizeH="0" baseline="0" smtClean="0">
              <a:ln>
                <a:noFill/>
              </a:ln>
              <a:solidFill>
                <a:schemeClr val="tx1"/>
              </a:solidFill>
              <a:effectLst/>
              <a:latin typeface="+mj-lt"/>
            </a:endParaRPr>
          </a:p>
        </p:txBody>
      </p:sp>
      <p:sp>
        <p:nvSpPr>
          <p:cNvPr id="43" name="Rectangle 37"/>
          <p:cNvSpPr>
            <a:spLocks noChangeArrowheads="1"/>
          </p:cNvSpPr>
          <p:nvPr/>
        </p:nvSpPr>
        <p:spPr bwMode="auto">
          <a:xfrm>
            <a:off x="5715000" y="5886450"/>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2012</a:t>
            </a:r>
            <a:endParaRPr kumimoji="0" lang="en-US" altLang="en-US" sz="1600" b="1" i="0" u="none" strike="noStrike" cap="none" normalizeH="0" baseline="0" smtClean="0">
              <a:ln>
                <a:noFill/>
              </a:ln>
              <a:solidFill>
                <a:schemeClr val="tx1"/>
              </a:solidFill>
              <a:effectLst/>
              <a:latin typeface="+mj-lt"/>
            </a:endParaRPr>
          </a:p>
        </p:txBody>
      </p:sp>
      <p:sp>
        <p:nvSpPr>
          <p:cNvPr id="44" name="Rectangle 38"/>
          <p:cNvSpPr>
            <a:spLocks noChangeArrowheads="1"/>
          </p:cNvSpPr>
          <p:nvPr/>
        </p:nvSpPr>
        <p:spPr bwMode="auto">
          <a:xfrm>
            <a:off x="6308725" y="5886450"/>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2014</a:t>
            </a:r>
            <a:endParaRPr kumimoji="0" lang="en-US" altLang="en-US" sz="1600" b="1" i="0" u="none" strike="noStrike" cap="none" normalizeH="0" baseline="0" smtClean="0">
              <a:ln>
                <a:noFill/>
              </a:ln>
              <a:solidFill>
                <a:schemeClr val="tx1"/>
              </a:solidFill>
              <a:effectLst/>
              <a:latin typeface="+mj-lt"/>
            </a:endParaRPr>
          </a:p>
        </p:txBody>
      </p:sp>
      <p:sp>
        <p:nvSpPr>
          <p:cNvPr id="45" name="Rectangle 39"/>
          <p:cNvSpPr>
            <a:spLocks noChangeArrowheads="1"/>
          </p:cNvSpPr>
          <p:nvPr/>
        </p:nvSpPr>
        <p:spPr bwMode="auto">
          <a:xfrm>
            <a:off x="6896100" y="5886450"/>
            <a:ext cx="3398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2016</a:t>
            </a:r>
            <a:endParaRPr kumimoji="0" lang="en-US" altLang="en-US" sz="1600" b="1" i="0" u="none" strike="noStrike" cap="none" normalizeH="0" baseline="0" smtClean="0">
              <a:ln>
                <a:noFill/>
              </a:ln>
              <a:solidFill>
                <a:schemeClr val="tx1"/>
              </a:solidFill>
              <a:effectLst/>
              <a:latin typeface="+mj-lt"/>
            </a:endParaRPr>
          </a:p>
        </p:txBody>
      </p:sp>
      <p:sp>
        <p:nvSpPr>
          <p:cNvPr id="46" name="Rectangle 40"/>
          <p:cNvSpPr>
            <a:spLocks noChangeArrowheads="1"/>
          </p:cNvSpPr>
          <p:nvPr/>
        </p:nvSpPr>
        <p:spPr bwMode="auto">
          <a:xfrm>
            <a:off x="1809750" y="2479675"/>
            <a:ext cx="4680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35,000</a:t>
            </a:r>
            <a:endParaRPr kumimoji="0" lang="en-US" altLang="en-US" sz="1600" b="1" i="0" u="none" strike="noStrike" cap="none" normalizeH="0" baseline="0" smtClean="0">
              <a:ln>
                <a:noFill/>
              </a:ln>
              <a:solidFill>
                <a:schemeClr val="tx1"/>
              </a:solidFill>
              <a:effectLst/>
              <a:latin typeface="+mj-lt"/>
            </a:endParaRPr>
          </a:p>
        </p:txBody>
      </p:sp>
      <p:sp>
        <p:nvSpPr>
          <p:cNvPr id="47" name="Rectangle 41"/>
          <p:cNvSpPr>
            <a:spLocks noChangeArrowheads="1"/>
          </p:cNvSpPr>
          <p:nvPr/>
        </p:nvSpPr>
        <p:spPr bwMode="auto">
          <a:xfrm>
            <a:off x="1809750" y="2944813"/>
            <a:ext cx="4680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30,000</a:t>
            </a:r>
            <a:endParaRPr kumimoji="0" lang="en-US" altLang="en-US" sz="1600" b="1" i="0" u="none" strike="noStrike" cap="none" normalizeH="0" baseline="0" dirty="0" smtClean="0">
              <a:ln>
                <a:noFill/>
              </a:ln>
              <a:solidFill>
                <a:schemeClr val="tx1"/>
              </a:solidFill>
              <a:effectLst/>
              <a:latin typeface="+mj-lt"/>
            </a:endParaRPr>
          </a:p>
        </p:txBody>
      </p:sp>
      <p:sp>
        <p:nvSpPr>
          <p:cNvPr id="48" name="Rectangle 42"/>
          <p:cNvSpPr>
            <a:spLocks noChangeArrowheads="1"/>
          </p:cNvSpPr>
          <p:nvPr/>
        </p:nvSpPr>
        <p:spPr bwMode="auto">
          <a:xfrm>
            <a:off x="1809750" y="3409950"/>
            <a:ext cx="4680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25,000</a:t>
            </a:r>
            <a:endParaRPr kumimoji="0" lang="en-US" altLang="en-US" sz="1600" b="1" i="0" u="none" strike="noStrike" cap="none" normalizeH="0" baseline="0" smtClean="0">
              <a:ln>
                <a:noFill/>
              </a:ln>
              <a:solidFill>
                <a:schemeClr val="tx1"/>
              </a:solidFill>
              <a:effectLst/>
              <a:latin typeface="+mj-lt"/>
            </a:endParaRPr>
          </a:p>
        </p:txBody>
      </p:sp>
      <p:sp>
        <p:nvSpPr>
          <p:cNvPr id="49" name="Rectangle 43"/>
          <p:cNvSpPr>
            <a:spLocks noChangeArrowheads="1"/>
          </p:cNvSpPr>
          <p:nvPr/>
        </p:nvSpPr>
        <p:spPr bwMode="auto">
          <a:xfrm>
            <a:off x="1809750" y="3875088"/>
            <a:ext cx="4680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20,000</a:t>
            </a:r>
            <a:endParaRPr kumimoji="0" lang="en-US" altLang="en-US" sz="1600" b="1" i="0" u="none" strike="noStrike" cap="none" normalizeH="0" baseline="0" smtClean="0">
              <a:ln>
                <a:noFill/>
              </a:ln>
              <a:solidFill>
                <a:schemeClr val="tx1"/>
              </a:solidFill>
              <a:effectLst/>
              <a:latin typeface="+mj-lt"/>
            </a:endParaRPr>
          </a:p>
        </p:txBody>
      </p:sp>
      <p:sp>
        <p:nvSpPr>
          <p:cNvPr id="50" name="Rectangle 44"/>
          <p:cNvSpPr>
            <a:spLocks noChangeArrowheads="1"/>
          </p:cNvSpPr>
          <p:nvPr/>
        </p:nvSpPr>
        <p:spPr bwMode="auto">
          <a:xfrm>
            <a:off x="1809750" y="4341813"/>
            <a:ext cx="4680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15,000</a:t>
            </a:r>
            <a:endParaRPr kumimoji="0" lang="en-US" altLang="en-US" sz="1600" b="1" i="0" u="none" strike="noStrike" cap="none" normalizeH="0" baseline="0" smtClean="0">
              <a:ln>
                <a:noFill/>
              </a:ln>
              <a:solidFill>
                <a:schemeClr val="tx1"/>
              </a:solidFill>
              <a:effectLst/>
              <a:latin typeface="+mj-lt"/>
            </a:endParaRPr>
          </a:p>
        </p:txBody>
      </p:sp>
      <p:sp>
        <p:nvSpPr>
          <p:cNvPr id="51" name="Rectangle 45"/>
          <p:cNvSpPr>
            <a:spLocks noChangeArrowheads="1"/>
          </p:cNvSpPr>
          <p:nvPr/>
        </p:nvSpPr>
        <p:spPr bwMode="auto">
          <a:xfrm>
            <a:off x="1809750" y="4806950"/>
            <a:ext cx="4680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10,000</a:t>
            </a:r>
            <a:endParaRPr kumimoji="0" lang="en-US" altLang="en-US" sz="1600" b="1" i="0" u="none" strike="noStrike" cap="none" normalizeH="0" baseline="0" smtClean="0">
              <a:ln>
                <a:noFill/>
              </a:ln>
              <a:solidFill>
                <a:schemeClr val="tx1"/>
              </a:solidFill>
              <a:effectLst/>
              <a:latin typeface="+mj-lt"/>
            </a:endParaRPr>
          </a:p>
        </p:txBody>
      </p:sp>
      <p:sp>
        <p:nvSpPr>
          <p:cNvPr id="52" name="Rectangle 46"/>
          <p:cNvSpPr>
            <a:spLocks noChangeArrowheads="1"/>
          </p:cNvSpPr>
          <p:nvPr/>
        </p:nvSpPr>
        <p:spPr bwMode="auto">
          <a:xfrm>
            <a:off x="1892300" y="5272088"/>
            <a:ext cx="3831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5,000</a:t>
            </a:r>
            <a:endParaRPr kumimoji="0" lang="en-US" altLang="en-US" sz="1600" b="1" i="0" u="none" strike="noStrike" cap="none" normalizeH="0" baseline="0" smtClean="0">
              <a:ln>
                <a:noFill/>
              </a:ln>
              <a:solidFill>
                <a:schemeClr val="tx1"/>
              </a:solidFill>
              <a:effectLst/>
              <a:latin typeface="+mj-lt"/>
            </a:endParaRPr>
          </a:p>
        </p:txBody>
      </p:sp>
      <p:sp>
        <p:nvSpPr>
          <p:cNvPr id="53" name="Rectangle 47"/>
          <p:cNvSpPr>
            <a:spLocks noChangeArrowheads="1"/>
          </p:cNvSpPr>
          <p:nvPr/>
        </p:nvSpPr>
        <p:spPr bwMode="auto">
          <a:xfrm>
            <a:off x="2185988" y="5715000"/>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54" name="Rectangle 48"/>
          <p:cNvSpPr>
            <a:spLocks noChangeArrowheads="1"/>
          </p:cNvSpPr>
          <p:nvPr/>
        </p:nvSpPr>
        <p:spPr bwMode="auto">
          <a:xfrm rot="16200000">
            <a:off x="700621" y="4082792"/>
            <a:ext cx="18594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Arial Black" panose="020B0A04020102020204" pitchFamily="34" charset="0"/>
              </a:rPr>
              <a:t>Deaths from terrorism</a:t>
            </a:r>
            <a:endParaRPr kumimoji="0" lang="en-US" altLang="en-US" sz="1600" b="1" i="0" u="none" strike="noStrike" cap="none" normalizeH="0" baseline="0" dirty="0" smtClean="0">
              <a:ln>
                <a:noFill/>
              </a:ln>
              <a:solidFill>
                <a:schemeClr val="tx1"/>
              </a:solidFill>
              <a:effectLst/>
              <a:latin typeface="Arial Black" panose="020B0A04020102020204" pitchFamily="34" charset="0"/>
            </a:endParaRPr>
          </a:p>
        </p:txBody>
      </p:sp>
      <p:sp>
        <p:nvSpPr>
          <p:cNvPr id="55" name="Rectangle 49"/>
          <p:cNvSpPr>
            <a:spLocks noChangeArrowheads="1"/>
          </p:cNvSpPr>
          <p:nvPr/>
        </p:nvSpPr>
        <p:spPr bwMode="auto">
          <a:xfrm>
            <a:off x="4551363" y="6092825"/>
            <a:ext cx="3943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231F20"/>
                </a:solidFill>
                <a:effectLst/>
                <a:latin typeface="Arial Black" panose="020B0A04020102020204" pitchFamily="34" charset="0"/>
              </a:rPr>
              <a:t>Year</a:t>
            </a:r>
            <a:endParaRPr kumimoji="0" lang="en-US" altLang="en-US" sz="1600" b="1" i="0" u="none" strike="noStrike" cap="none" normalizeH="0" baseline="0" smtClean="0">
              <a:ln>
                <a:noFill/>
              </a:ln>
              <a:solidFill>
                <a:schemeClr val="tx1"/>
              </a:solidFill>
              <a:effectLst/>
              <a:latin typeface="Arial Black" panose="020B0A04020102020204" pitchFamily="34" charset="0"/>
            </a:endParaRPr>
          </a:p>
        </p:txBody>
      </p:sp>
      <p:sp>
        <p:nvSpPr>
          <p:cNvPr id="56" name="Rectangle 50"/>
          <p:cNvSpPr>
            <a:spLocks noChangeArrowheads="1"/>
          </p:cNvSpPr>
          <p:nvPr/>
        </p:nvSpPr>
        <p:spPr bwMode="auto">
          <a:xfrm>
            <a:off x="3249613" y="3000375"/>
            <a:ext cx="12503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Rest of the world</a:t>
            </a:r>
            <a:endParaRPr kumimoji="0" lang="en-US" altLang="en-US" sz="1600" b="1" i="0" u="none" strike="noStrike" cap="none" normalizeH="0" baseline="0" dirty="0" smtClean="0">
              <a:ln>
                <a:noFill/>
              </a:ln>
              <a:solidFill>
                <a:schemeClr val="tx1"/>
              </a:solidFill>
              <a:effectLst/>
              <a:latin typeface="+mj-lt"/>
            </a:endParaRPr>
          </a:p>
        </p:txBody>
      </p:sp>
      <p:sp>
        <p:nvSpPr>
          <p:cNvPr id="57" name="Rectangle 51"/>
          <p:cNvSpPr>
            <a:spLocks noChangeArrowheads="1"/>
          </p:cNvSpPr>
          <p:nvPr/>
        </p:nvSpPr>
        <p:spPr bwMode="auto">
          <a:xfrm>
            <a:off x="3249613" y="3243263"/>
            <a:ext cx="5209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Nigeria</a:t>
            </a:r>
            <a:endParaRPr kumimoji="0" lang="en-US" altLang="en-US" sz="1600" b="1" i="0" u="none" strike="noStrike" cap="none" normalizeH="0" baseline="0" dirty="0" smtClean="0">
              <a:ln>
                <a:noFill/>
              </a:ln>
              <a:solidFill>
                <a:schemeClr val="tx1"/>
              </a:solidFill>
              <a:effectLst/>
              <a:latin typeface="+mj-lt"/>
            </a:endParaRPr>
          </a:p>
        </p:txBody>
      </p:sp>
      <p:sp>
        <p:nvSpPr>
          <p:cNvPr id="58" name="Rectangle 52"/>
          <p:cNvSpPr>
            <a:spLocks noChangeArrowheads="1"/>
          </p:cNvSpPr>
          <p:nvPr/>
        </p:nvSpPr>
        <p:spPr bwMode="auto">
          <a:xfrm>
            <a:off x="3249613" y="3487738"/>
            <a:ext cx="88966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Afghanistan</a:t>
            </a:r>
            <a:endParaRPr kumimoji="0" lang="en-US" altLang="en-US" sz="1600" b="1" i="0" u="none" strike="noStrike" cap="none" normalizeH="0" baseline="0" dirty="0" smtClean="0">
              <a:ln>
                <a:noFill/>
              </a:ln>
              <a:solidFill>
                <a:schemeClr val="tx1"/>
              </a:solidFill>
              <a:effectLst/>
              <a:latin typeface="+mj-lt"/>
            </a:endParaRPr>
          </a:p>
        </p:txBody>
      </p:sp>
      <p:sp>
        <p:nvSpPr>
          <p:cNvPr id="59" name="Rectangle 53"/>
          <p:cNvSpPr>
            <a:spLocks noChangeArrowheads="1"/>
          </p:cNvSpPr>
          <p:nvPr/>
        </p:nvSpPr>
        <p:spPr bwMode="auto">
          <a:xfrm>
            <a:off x="3249613" y="3732213"/>
            <a:ext cx="28212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latin typeface="+mj-lt"/>
              </a:rPr>
              <a:t>Iraq</a:t>
            </a:r>
            <a:endParaRPr kumimoji="0" lang="en-US" altLang="en-US" sz="16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7173934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Key Issue 4: Where Do States Have Distinctive Geographic Structure?</a:t>
            </a:r>
            <a:endParaRPr lang="en-IN" sz="3400" dirty="0"/>
          </a:p>
        </p:txBody>
      </p:sp>
      <p:sp>
        <p:nvSpPr>
          <p:cNvPr id="3" name="Content Placeholder 2"/>
          <p:cNvSpPr>
            <a:spLocks noGrp="1"/>
          </p:cNvSpPr>
          <p:nvPr>
            <p:ph sz="quarter" idx="13"/>
          </p:nvPr>
        </p:nvSpPr>
        <p:spPr/>
        <p:txBody>
          <a:bodyPr/>
          <a:lstStyle/>
          <a:p>
            <a:pPr marL="432" indent="0">
              <a:buNone/>
            </a:pPr>
            <a:r>
              <a:rPr lang="en-US" b="1" dirty="0">
                <a:solidFill>
                  <a:srgbClr val="007FA3"/>
                </a:solidFill>
              </a:rPr>
              <a:t>8.4.1</a:t>
            </a:r>
            <a:r>
              <a:rPr lang="en-US" dirty="0"/>
              <a:t> Cultural Boundaries</a:t>
            </a:r>
          </a:p>
          <a:p>
            <a:pPr marL="432" indent="0">
              <a:buNone/>
            </a:pPr>
            <a:r>
              <a:rPr lang="en-US" b="1" dirty="0">
                <a:solidFill>
                  <a:srgbClr val="007FA3"/>
                </a:solidFill>
              </a:rPr>
              <a:t>8.4.2</a:t>
            </a:r>
            <a:r>
              <a:rPr lang="en-US" dirty="0"/>
              <a:t> Physical Boundaries</a:t>
            </a:r>
          </a:p>
          <a:p>
            <a:pPr marL="432" indent="0">
              <a:buNone/>
            </a:pPr>
            <a:r>
              <a:rPr lang="en-US" b="1" dirty="0">
                <a:solidFill>
                  <a:srgbClr val="007FA3"/>
                </a:solidFill>
              </a:rPr>
              <a:t>8.4.3</a:t>
            </a:r>
            <a:r>
              <a:rPr lang="en-US" dirty="0"/>
              <a:t> Geometric Boundaries</a:t>
            </a:r>
          </a:p>
          <a:p>
            <a:pPr marL="432" indent="0">
              <a:buNone/>
            </a:pPr>
            <a:r>
              <a:rPr lang="en-US" b="1" dirty="0">
                <a:solidFill>
                  <a:srgbClr val="007FA3"/>
                </a:solidFill>
              </a:rPr>
              <a:t>8.4.4</a:t>
            </a:r>
            <a:r>
              <a:rPr lang="en-US" dirty="0"/>
              <a:t> Shapes of States</a:t>
            </a:r>
          </a:p>
          <a:p>
            <a:pPr marL="432" indent="0">
              <a:buNone/>
            </a:pPr>
            <a:r>
              <a:rPr lang="en-US" b="1" dirty="0">
                <a:solidFill>
                  <a:srgbClr val="007FA3"/>
                </a:solidFill>
              </a:rPr>
              <a:t>8.4.5</a:t>
            </a:r>
            <a:r>
              <a:rPr lang="en-US" dirty="0"/>
              <a:t> Electoral Geography</a:t>
            </a:r>
          </a:p>
          <a:p>
            <a:pPr marL="432" indent="0">
              <a:buNone/>
            </a:pPr>
            <a:r>
              <a:rPr lang="en-US" b="1" dirty="0">
                <a:solidFill>
                  <a:srgbClr val="007FA3"/>
                </a:solidFill>
              </a:rPr>
              <a:t>8.4.6</a:t>
            </a:r>
            <a:r>
              <a:rPr lang="en-US" dirty="0"/>
              <a:t> Redrawing Boundaries</a:t>
            </a:r>
            <a:endParaRPr lang="en-IN" dirty="0"/>
          </a:p>
        </p:txBody>
      </p:sp>
    </p:spTree>
    <p:extLst>
      <p:ext uri="{BB962C8B-B14F-4D97-AF65-F5344CB8AC3E}">
        <p14:creationId xmlns:p14="http://schemas.microsoft.com/office/powerpoint/2010/main" val="16120542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8.4.1 Cultural Boundaries </a:t>
            </a:r>
            <a:r>
              <a:rPr lang="en-IN" sz="2000" b="0" dirty="0"/>
              <a:t>(1 of 4)</a:t>
            </a:r>
          </a:p>
        </p:txBody>
      </p:sp>
      <p:sp>
        <p:nvSpPr>
          <p:cNvPr id="3" name="Content Placeholder 2"/>
          <p:cNvSpPr>
            <a:spLocks noGrp="1"/>
          </p:cNvSpPr>
          <p:nvPr>
            <p:ph sz="quarter" idx="13"/>
          </p:nvPr>
        </p:nvSpPr>
        <p:spPr>
          <a:xfrm>
            <a:off x="457200" y="1556326"/>
            <a:ext cx="8064500" cy="4615874"/>
          </a:xfrm>
        </p:spPr>
        <p:txBody>
          <a:bodyPr/>
          <a:lstStyle/>
          <a:p>
            <a:r>
              <a:rPr lang="en-US" dirty="0"/>
              <a:t>A </a:t>
            </a:r>
            <a:r>
              <a:rPr lang="en-US" b="1" dirty="0"/>
              <a:t>frontier</a:t>
            </a:r>
            <a:r>
              <a:rPr lang="en-US" dirty="0"/>
              <a:t> is a zone where no state exercises complete political control</a:t>
            </a:r>
          </a:p>
          <a:p>
            <a:r>
              <a:rPr lang="en-US" dirty="0"/>
              <a:t>There are three types of boundaries:</a:t>
            </a:r>
          </a:p>
          <a:p>
            <a:pPr marL="741600" lvl="1" indent="-428400">
              <a:buFont typeface="+mj-lt"/>
              <a:buAutoNum type="arabicPeriod"/>
            </a:pPr>
            <a:r>
              <a:rPr lang="en-US" b="1" dirty="0"/>
              <a:t>Cultural</a:t>
            </a:r>
            <a:r>
              <a:rPr lang="en-US" dirty="0"/>
              <a:t> </a:t>
            </a:r>
            <a:r>
              <a:rPr lang="en-US" b="1" dirty="0"/>
              <a:t>boundaries</a:t>
            </a:r>
            <a:r>
              <a:rPr lang="en-US" dirty="0"/>
              <a:t> follow the distribution of cultural features (languages, religions, ethnicities)</a:t>
            </a:r>
          </a:p>
          <a:p>
            <a:pPr marL="741600" lvl="1" indent="-428400">
              <a:buFont typeface="+mj-lt"/>
              <a:buAutoNum type="arabicPeriod"/>
            </a:pPr>
            <a:r>
              <a:rPr lang="en-US" b="1" dirty="0"/>
              <a:t>Geometric</a:t>
            </a:r>
            <a:r>
              <a:rPr lang="en-US" dirty="0"/>
              <a:t> </a:t>
            </a:r>
            <a:r>
              <a:rPr lang="en-US" b="1" dirty="0"/>
              <a:t>boundaries</a:t>
            </a:r>
            <a:r>
              <a:rPr lang="en-US" dirty="0"/>
              <a:t> are based on human constructs such as straight lines and parallels of latitude</a:t>
            </a:r>
          </a:p>
          <a:p>
            <a:pPr marL="741600" lvl="1" indent="-428400">
              <a:buFont typeface="+mj-lt"/>
              <a:buAutoNum type="arabicPeriod"/>
            </a:pPr>
            <a:r>
              <a:rPr lang="en-US" b="1" dirty="0"/>
              <a:t>Physical</a:t>
            </a:r>
            <a:r>
              <a:rPr lang="en-US" dirty="0"/>
              <a:t> </a:t>
            </a:r>
            <a:r>
              <a:rPr lang="en-US" b="1" dirty="0"/>
              <a:t>boundaries</a:t>
            </a:r>
            <a:r>
              <a:rPr lang="en-US" dirty="0"/>
              <a:t> coincide with significant features of the natural landscape (desert, mountains, rivers)</a:t>
            </a:r>
          </a:p>
        </p:txBody>
      </p:sp>
    </p:spTree>
    <p:extLst>
      <p:ext uri="{BB962C8B-B14F-4D97-AF65-F5344CB8AC3E}">
        <p14:creationId xmlns:p14="http://schemas.microsoft.com/office/powerpoint/2010/main" val="24234708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8.4.1 Cultural Boundaries </a:t>
            </a:r>
            <a:r>
              <a:rPr lang="en-IN" sz="2000" b="0" dirty="0"/>
              <a:t>(2 of 4)</a:t>
            </a:r>
          </a:p>
        </p:txBody>
      </p:sp>
      <p:sp>
        <p:nvSpPr>
          <p:cNvPr id="3" name="Content Placeholder 2"/>
          <p:cNvSpPr>
            <a:spLocks noGrp="1"/>
          </p:cNvSpPr>
          <p:nvPr>
            <p:ph sz="quarter" idx="13"/>
          </p:nvPr>
        </p:nvSpPr>
        <p:spPr>
          <a:xfrm>
            <a:off x="457200" y="1556326"/>
            <a:ext cx="8331200" cy="882074"/>
          </a:xfrm>
        </p:spPr>
        <p:txBody>
          <a:bodyPr/>
          <a:lstStyle/>
          <a:p>
            <a:pPr marL="432" indent="0">
              <a:buNone/>
            </a:pPr>
            <a:r>
              <a:rPr lang="en-US" sz="1800" b="1" dirty="0"/>
              <a:t>Figure 8-52: </a:t>
            </a:r>
            <a:r>
              <a:rPr lang="en-US" sz="1800" dirty="0"/>
              <a:t>In 1911, the United Kingdom divided Ireland between the overwhelmingly Irish Catholic Republic of Ireland in the south and (at the time) majority Protestant Northern Ireland, which remained in the United Kingdom.</a:t>
            </a:r>
            <a:endParaRPr lang="en-IN"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567" y="2518952"/>
            <a:ext cx="3346959" cy="3973100"/>
          </a:xfrm>
          <a:prstGeom prst="rect">
            <a:avLst/>
          </a:prstGeom>
        </p:spPr>
      </p:pic>
      <p:sp>
        <p:nvSpPr>
          <p:cNvPr id="34" name="Rectangle 30"/>
          <p:cNvSpPr>
            <a:spLocks noChangeArrowheads="1"/>
          </p:cNvSpPr>
          <p:nvPr/>
        </p:nvSpPr>
        <p:spPr bwMode="auto">
          <a:xfrm>
            <a:off x="5057771" y="3165475"/>
            <a:ext cx="5578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UNITED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KINGDOM</a:t>
            </a:r>
            <a:endParaRPr kumimoji="0" lang="en-US" altLang="en-US" sz="1600" b="1" i="0" u="none" strike="noStrike" cap="none" normalizeH="0" baseline="0" dirty="0" smtClean="0">
              <a:ln>
                <a:noFill/>
              </a:ln>
              <a:solidFill>
                <a:schemeClr val="tx1"/>
              </a:solidFill>
              <a:effectLst/>
              <a:latin typeface="+mj-lt"/>
            </a:endParaRPr>
          </a:p>
        </p:txBody>
      </p:sp>
      <p:sp>
        <p:nvSpPr>
          <p:cNvPr id="36" name="Rectangle 32"/>
          <p:cNvSpPr>
            <a:spLocks noChangeArrowheads="1"/>
          </p:cNvSpPr>
          <p:nvPr/>
        </p:nvSpPr>
        <p:spPr bwMode="auto">
          <a:xfrm>
            <a:off x="4398957" y="4552950"/>
            <a:ext cx="8912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REPUBLIC 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latin typeface="+mj-lt"/>
              </a:rPr>
              <a:t>IRELAND (EIRE)</a:t>
            </a:r>
            <a:endParaRPr kumimoji="0" lang="en-US" altLang="en-US" sz="1600" b="1" i="0" u="none" strike="noStrike" cap="none" normalizeH="0" baseline="0" dirty="0" smtClean="0">
              <a:ln>
                <a:noFill/>
              </a:ln>
              <a:solidFill>
                <a:schemeClr val="tx1"/>
              </a:solidFill>
              <a:effectLst/>
              <a:latin typeface="+mj-lt"/>
            </a:endParaRPr>
          </a:p>
        </p:txBody>
      </p:sp>
      <p:sp>
        <p:nvSpPr>
          <p:cNvPr id="38" name="Rectangle 34"/>
          <p:cNvSpPr>
            <a:spLocks noChangeArrowheads="1"/>
          </p:cNvSpPr>
          <p:nvPr/>
        </p:nvSpPr>
        <p:spPr bwMode="auto">
          <a:xfrm>
            <a:off x="2894013" y="2951374"/>
            <a:ext cx="1345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20" normalizeH="0" dirty="0" smtClean="0">
                <a:ln>
                  <a:noFill/>
                </a:ln>
                <a:solidFill>
                  <a:srgbClr val="231F20"/>
                </a:solidFill>
                <a:effectLst/>
                <a:latin typeface="Arial Black" panose="020B0A04020102020204" pitchFamily="34" charset="0"/>
              </a:rPr>
              <a:t>Percent Protestant, 1911</a:t>
            </a:r>
            <a:endParaRPr kumimoji="0" lang="en-US" altLang="en-US" sz="1600" b="1" i="0" u="none" strike="noStrike" cap="none" spc="-20" normalizeH="0" dirty="0" smtClean="0">
              <a:ln>
                <a:noFill/>
              </a:ln>
              <a:solidFill>
                <a:schemeClr val="tx1"/>
              </a:solidFill>
              <a:effectLst/>
              <a:latin typeface="Arial Black" panose="020B0A04020102020204" pitchFamily="34" charset="0"/>
            </a:endParaRPr>
          </a:p>
        </p:txBody>
      </p:sp>
      <p:sp>
        <p:nvSpPr>
          <p:cNvPr id="39" name="Rectangle 35"/>
          <p:cNvSpPr>
            <a:spLocks noChangeArrowheads="1"/>
          </p:cNvSpPr>
          <p:nvPr/>
        </p:nvSpPr>
        <p:spPr bwMode="auto">
          <a:xfrm>
            <a:off x="3090070" y="3113088"/>
            <a:ext cx="33086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20" normalizeH="0" dirty="0" smtClean="0">
                <a:ln>
                  <a:noFill/>
                </a:ln>
                <a:solidFill>
                  <a:srgbClr val="231F20"/>
                </a:solidFill>
                <a:effectLst/>
                <a:latin typeface="+mj-lt"/>
              </a:rPr>
              <a:t>75–100</a:t>
            </a:r>
            <a:endParaRPr kumimoji="0" lang="en-US" altLang="en-US" sz="1600" b="1" i="0" u="none" strike="noStrike" cap="none" spc="-20" normalizeH="0" dirty="0" smtClean="0">
              <a:ln>
                <a:noFill/>
              </a:ln>
              <a:solidFill>
                <a:schemeClr val="tx1"/>
              </a:solidFill>
              <a:effectLst/>
              <a:latin typeface="+mj-lt"/>
            </a:endParaRPr>
          </a:p>
        </p:txBody>
      </p:sp>
      <p:sp>
        <p:nvSpPr>
          <p:cNvPr id="40" name="Rectangle 36"/>
          <p:cNvSpPr>
            <a:spLocks noChangeArrowheads="1"/>
          </p:cNvSpPr>
          <p:nvPr/>
        </p:nvSpPr>
        <p:spPr bwMode="auto">
          <a:xfrm>
            <a:off x="3090070" y="3262313"/>
            <a:ext cx="2757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20" normalizeH="0" smtClean="0">
                <a:ln>
                  <a:noFill/>
                </a:ln>
                <a:solidFill>
                  <a:srgbClr val="231F20"/>
                </a:solidFill>
                <a:effectLst/>
                <a:latin typeface="+mj-lt"/>
              </a:rPr>
              <a:t>50–74</a:t>
            </a:r>
            <a:endParaRPr kumimoji="0" lang="en-US" altLang="en-US" sz="1600" b="1" i="0" u="none" strike="noStrike" cap="none" spc="-20" normalizeH="0" smtClean="0">
              <a:ln>
                <a:noFill/>
              </a:ln>
              <a:solidFill>
                <a:schemeClr val="tx1"/>
              </a:solidFill>
              <a:effectLst/>
              <a:latin typeface="+mj-lt"/>
            </a:endParaRPr>
          </a:p>
        </p:txBody>
      </p:sp>
      <p:sp>
        <p:nvSpPr>
          <p:cNvPr id="41" name="Rectangle 37"/>
          <p:cNvSpPr>
            <a:spLocks noChangeArrowheads="1"/>
          </p:cNvSpPr>
          <p:nvPr/>
        </p:nvSpPr>
        <p:spPr bwMode="auto">
          <a:xfrm>
            <a:off x="3090070" y="3409950"/>
            <a:ext cx="2757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20" normalizeH="0" smtClean="0">
                <a:ln>
                  <a:noFill/>
                </a:ln>
                <a:solidFill>
                  <a:srgbClr val="231F20"/>
                </a:solidFill>
                <a:effectLst/>
                <a:latin typeface="+mj-lt"/>
              </a:rPr>
              <a:t>25–49</a:t>
            </a:r>
            <a:endParaRPr kumimoji="0" lang="en-US" altLang="en-US" sz="1600" b="1" i="0" u="none" strike="noStrike" cap="none" spc="-20" normalizeH="0" smtClean="0">
              <a:ln>
                <a:noFill/>
              </a:ln>
              <a:solidFill>
                <a:schemeClr val="tx1"/>
              </a:solidFill>
              <a:effectLst/>
              <a:latin typeface="+mj-lt"/>
            </a:endParaRPr>
          </a:p>
        </p:txBody>
      </p:sp>
      <p:sp>
        <p:nvSpPr>
          <p:cNvPr id="42" name="Rectangle 38"/>
          <p:cNvSpPr>
            <a:spLocks noChangeArrowheads="1"/>
          </p:cNvSpPr>
          <p:nvPr/>
        </p:nvSpPr>
        <p:spPr bwMode="auto">
          <a:xfrm>
            <a:off x="3625058" y="3113088"/>
            <a:ext cx="27571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20" normalizeH="0" smtClean="0">
                <a:ln>
                  <a:noFill/>
                </a:ln>
                <a:solidFill>
                  <a:srgbClr val="231F20"/>
                </a:solidFill>
                <a:effectLst/>
                <a:latin typeface="+mj-lt"/>
              </a:rPr>
              <a:t>10–24</a:t>
            </a:r>
            <a:endParaRPr kumimoji="0" lang="en-US" altLang="en-US" sz="1600" b="1" i="0" u="none" strike="noStrike" cap="none" spc="-20" normalizeH="0" smtClean="0">
              <a:ln>
                <a:noFill/>
              </a:ln>
              <a:solidFill>
                <a:schemeClr val="tx1"/>
              </a:solidFill>
              <a:effectLst/>
              <a:latin typeface="+mj-lt"/>
            </a:endParaRPr>
          </a:p>
        </p:txBody>
      </p:sp>
      <p:sp>
        <p:nvSpPr>
          <p:cNvPr id="43" name="Rectangle 39"/>
          <p:cNvSpPr>
            <a:spLocks noChangeArrowheads="1"/>
          </p:cNvSpPr>
          <p:nvPr/>
        </p:nvSpPr>
        <p:spPr bwMode="auto">
          <a:xfrm>
            <a:off x="3644110" y="3262313"/>
            <a:ext cx="16543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20" normalizeH="0" smtClean="0">
                <a:ln>
                  <a:noFill/>
                </a:ln>
                <a:solidFill>
                  <a:srgbClr val="231F20"/>
                </a:solidFill>
                <a:effectLst/>
                <a:latin typeface="+mj-lt"/>
              </a:rPr>
              <a:t>0–9</a:t>
            </a:r>
            <a:endParaRPr kumimoji="0" lang="en-US" altLang="en-US" sz="1600" b="1" i="0" u="none" strike="noStrike" cap="none" spc="-20" normalizeH="0" smtClean="0">
              <a:ln>
                <a:noFill/>
              </a:ln>
              <a:solidFill>
                <a:schemeClr val="tx1"/>
              </a:solidFill>
              <a:effectLst/>
              <a:latin typeface="+mj-lt"/>
            </a:endParaRPr>
          </a:p>
        </p:txBody>
      </p:sp>
      <p:sp>
        <p:nvSpPr>
          <p:cNvPr id="45" name="Rectangle 32"/>
          <p:cNvSpPr>
            <a:spLocks noChangeArrowheads="1"/>
          </p:cNvSpPr>
          <p:nvPr/>
        </p:nvSpPr>
        <p:spPr bwMode="auto">
          <a:xfrm>
            <a:off x="5862999" y="3274214"/>
            <a:ext cx="34304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231F20"/>
                </a:solidFill>
                <a:latin typeface="+mj-lt"/>
              </a:rPr>
              <a:t>Belfast</a:t>
            </a:r>
            <a:endParaRPr kumimoji="0" lang="en-US" altLang="en-US" b="1" i="0" u="none" strike="noStrike" cap="none" normalizeH="0" baseline="0" dirty="0" smtClean="0">
              <a:ln>
                <a:noFill/>
              </a:ln>
              <a:solidFill>
                <a:schemeClr val="tx1"/>
              </a:solidFill>
              <a:effectLst/>
              <a:latin typeface="+mj-lt"/>
            </a:endParaRPr>
          </a:p>
        </p:txBody>
      </p:sp>
      <p:sp>
        <p:nvSpPr>
          <p:cNvPr id="46" name="Rectangle 32"/>
          <p:cNvSpPr>
            <a:spLocks noChangeArrowheads="1"/>
          </p:cNvSpPr>
          <p:nvPr/>
        </p:nvSpPr>
        <p:spPr bwMode="auto">
          <a:xfrm>
            <a:off x="5661863" y="4434602"/>
            <a:ext cx="31899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231F20"/>
                </a:solidFill>
                <a:latin typeface="+mj-lt"/>
              </a:rPr>
              <a:t>Dublin</a:t>
            </a:r>
            <a:endParaRPr kumimoji="0" lang="en-US" altLang="en-US" b="1" i="0" u="none" strike="noStrike" cap="none" normalizeH="0" baseline="0" dirty="0" smtClean="0">
              <a:ln>
                <a:noFill/>
              </a:ln>
              <a:solidFill>
                <a:schemeClr val="tx1"/>
              </a:solidFill>
              <a:effectLst/>
              <a:latin typeface="+mj-lt"/>
            </a:endParaRPr>
          </a:p>
        </p:txBody>
      </p:sp>
      <p:sp>
        <p:nvSpPr>
          <p:cNvPr id="47" name="Rectangle 32"/>
          <p:cNvSpPr>
            <a:spLocks noChangeArrowheads="1"/>
          </p:cNvSpPr>
          <p:nvPr/>
        </p:nvSpPr>
        <p:spPr bwMode="auto">
          <a:xfrm>
            <a:off x="4395788" y="5222002"/>
            <a:ext cx="4247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231F20"/>
                </a:solidFill>
                <a:latin typeface="+mj-lt"/>
              </a:rPr>
              <a:t>Limerick</a:t>
            </a:r>
            <a:endParaRPr kumimoji="0" lang="en-US" altLang="en-US" b="1" i="0" u="none" strike="noStrike" cap="none" normalizeH="0" baseline="0" dirty="0" smtClean="0">
              <a:ln>
                <a:noFill/>
              </a:ln>
              <a:solidFill>
                <a:schemeClr val="tx1"/>
              </a:solidFill>
              <a:effectLst/>
              <a:latin typeface="+mj-lt"/>
            </a:endParaRPr>
          </a:p>
        </p:txBody>
      </p:sp>
      <p:sp>
        <p:nvSpPr>
          <p:cNvPr id="48" name="Rectangle 32"/>
          <p:cNvSpPr>
            <a:spLocks noChangeArrowheads="1"/>
          </p:cNvSpPr>
          <p:nvPr/>
        </p:nvSpPr>
        <p:spPr bwMode="auto">
          <a:xfrm>
            <a:off x="4120311" y="5855850"/>
            <a:ext cx="2340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b="1" dirty="0">
                <a:solidFill>
                  <a:srgbClr val="231F20"/>
                </a:solidFill>
                <a:latin typeface="+mj-lt"/>
              </a:rPr>
              <a:t>Cork</a:t>
            </a:r>
            <a:endParaRPr kumimoji="0" lang="en-US" altLang="en-US"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049639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8.1.1 Politics </a:t>
            </a:r>
            <a:r>
              <a:rPr lang="en-IN" dirty="0" smtClean="0"/>
              <a:t>and </a:t>
            </a:r>
            <a:r>
              <a:rPr lang="en-IN" dirty="0"/>
              <a:t>Geography </a:t>
            </a:r>
            <a:r>
              <a:rPr lang="en-IN" sz="2000" b="0" dirty="0"/>
              <a:t>(3 of 3)</a:t>
            </a:r>
          </a:p>
        </p:txBody>
      </p:sp>
      <p:sp>
        <p:nvSpPr>
          <p:cNvPr id="3" name="Content Placeholder 2"/>
          <p:cNvSpPr>
            <a:spLocks noGrp="1"/>
          </p:cNvSpPr>
          <p:nvPr>
            <p:ph sz="quarter" idx="13"/>
          </p:nvPr>
        </p:nvSpPr>
        <p:spPr>
          <a:xfrm>
            <a:off x="457200" y="1556327"/>
            <a:ext cx="8229600" cy="409633"/>
          </a:xfrm>
        </p:spPr>
        <p:txBody>
          <a:bodyPr/>
          <a:lstStyle/>
          <a:p>
            <a:pPr marL="432" indent="0">
              <a:buNone/>
            </a:pPr>
            <a:r>
              <a:rPr lang="en-US" altLang="en-US" sz="2200" b="1" dirty="0"/>
              <a:t>Figure 8-2: </a:t>
            </a:r>
            <a:r>
              <a:rPr lang="en-US" sz="2200" dirty="0"/>
              <a:t>Monaco occupies only 2 square kilometers</a:t>
            </a:r>
            <a:r>
              <a:rPr lang="en-US" altLang="en-US" sz="2200" dirty="0"/>
              <a:t>.</a:t>
            </a:r>
            <a:endParaRPr lang="en-US" sz="2200" dirty="0"/>
          </a:p>
        </p:txBody>
      </p:sp>
      <p:pic>
        <p:nvPicPr>
          <p:cNvPr id="2051" name="Picture 3" descr="A skyline view of Monaco with France in th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46" y="2164627"/>
            <a:ext cx="8154308" cy="255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8859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8.4.1 Cultural Boundaries </a:t>
            </a:r>
            <a:r>
              <a:rPr lang="en-IN" sz="2000" b="0" dirty="0"/>
              <a:t>(3 of 4)</a:t>
            </a:r>
          </a:p>
        </p:txBody>
      </p:sp>
      <p:sp>
        <p:nvSpPr>
          <p:cNvPr id="3" name="Content Placeholder 2"/>
          <p:cNvSpPr>
            <a:spLocks noGrp="1"/>
          </p:cNvSpPr>
          <p:nvPr>
            <p:ph sz="quarter" idx="13"/>
          </p:nvPr>
        </p:nvSpPr>
        <p:spPr>
          <a:xfrm>
            <a:off x="457200" y="1556327"/>
            <a:ext cx="8229600" cy="699194"/>
          </a:xfrm>
        </p:spPr>
        <p:txBody>
          <a:bodyPr/>
          <a:lstStyle/>
          <a:p>
            <a:pPr marL="432" indent="0">
              <a:buNone/>
            </a:pPr>
            <a:r>
              <a:rPr lang="en-US" sz="2200" b="1" dirty="0"/>
              <a:t>Figure 8-53: </a:t>
            </a:r>
            <a:r>
              <a:rPr lang="en-US" sz="2200" dirty="0"/>
              <a:t>Cyprus is divided between Greek and Turkish nationalities that face difficulty in creating a unified state.</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337" y="2376617"/>
            <a:ext cx="6475326" cy="4119074"/>
          </a:xfrm>
          <a:prstGeom prst="rect">
            <a:avLst/>
          </a:prstGeom>
        </p:spPr>
      </p:pic>
      <p:sp>
        <p:nvSpPr>
          <p:cNvPr id="7" name="AutoShape 3"/>
          <p:cNvSpPr>
            <a:spLocks noChangeAspect="1" noChangeArrowheads="1" noTextEdit="1"/>
          </p:cNvSpPr>
          <p:nvPr/>
        </p:nvSpPr>
        <p:spPr bwMode="auto">
          <a:xfrm>
            <a:off x="2356956" y="2451402"/>
            <a:ext cx="5387621" cy="39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400" b="1">
              <a:latin typeface="+mj-lt"/>
            </a:endParaRPr>
          </a:p>
        </p:txBody>
      </p:sp>
      <p:sp>
        <p:nvSpPr>
          <p:cNvPr id="33" name="Freeform 33"/>
          <p:cNvSpPr>
            <a:spLocks/>
          </p:cNvSpPr>
          <p:nvPr/>
        </p:nvSpPr>
        <p:spPr bwMode="auto">
          <a:xfrm>
            <a:off x="2878143" y="5893660"/>
            <a:ext cx="327257" cy="139387"/>
          </a:xfrm>
          <a:custGeom>
            <a:avLst/>
            <a:gdLst>
              <a:gd name="T0" fmla="*/ 4 w 108"/>
              <a:gd name="T1" fmla="*/ 0 h 46"/>
              <a:gd name="T2" fmla="*/ 0 w 108"/>
              <a:gd name="T3" fmla="*/ 4 h 46"/>
              <a:gd name="T4" fmla="*/ 0 w 108"/>
              <a:gd name="T5" fmla="*/ 40 h 46"/>
              <a:gd name="T6" fmla="*/ 0 w 108"/>
              <a:gd name="T7" fmla="*/ 44 h 46"/>
              <a:gd name="T8" fmla="*/ 10 w 108"/>
              <a:gd name="T9" fmla="*/ 46 h 46"/>
              <a:gd name="T10" fmla="*/ 18 w 108"/>
              <a:gd name="T11" fmla="*/ 46 h 46"/>
              <a:gd name="T12" fmla="*/ 18 w 108"/>
              <a:gd name="T13" fmla="*/ 46 h 46"/>
              <a:gd name="T14" fmla="*/ 24 w 108"/>
              <a:gd name="T15" fmla="*/ 44 h 46"/>
              <a:gd name="T16" fmla="*/ 30 w 108"/>
              <a:gd name="T17" fmla="*/ 40 h 46"/>
              <a:gd name="T18" fmla="*/ 30 w 108"/>
              <a:gd name="T19" fmla="*/ 40 h 46"/>
              <a:gd name="T20" fmla="*/ 32 w 108"/>
              <a:gd name="T21" fmla="*/ 42 h 46"/>
              <a:gd name="T22" fmla="*/ 40 w 108"/>
              <a:gd name="T23" fmla="*/ 46 h 46"/>
              <a:gd name="T24" fmla="*/ 40 w 108"/>
              <a:gd name="T25" fmla="*/ 46 h 46"/>
              <a:gd name="T26" fmla="*/ 46 w 108"/>
              <a:gd name="T27" fmla="*/ 46 h 46"/>
              <a:gd name="T28" fmla="*/ 54 w 108"/>
              <a:gd name="T29" fmla="*/ 46 h 46"/>
              <a:gd name="T30" fmla="*/ 58 w 108"/>
              <a:gd name="T31" fmla="*/ 44 h 46"/>
              <a:gd name="T32" fmla="*/ 58 w 108"/>
              <a:gd name="T33" fmla="*/ 44 h 46"/>
              <a:gd name="T34" fmla="*/ 66 w 108"/>
              <a:gd name="T35" fmla="*/ 46 h 46"/>
              <a:gd name="T36" fmla="*/ 66 w 108"/>
              <a:gd name="T37" fmla="*/ 46 h 46"/>
              <a:gd name="T38" fmla="*/ 76 w 108"/>
              <a:gd name="T39" fmla="*/ 44 h 46"/>
              <a:gd name="T40" fmla="*/ 78 w 108"/>
              <a:gd name="T41" fmla="*/ 40 h 46"/>
              <a:gd name="T42" fmla="*/ 80 w 108"/>
              <a:gd name="T43" fmla="*/ 42 h 46"/>
              <a:gd name="T44" fmla="*/ 86 w 108"/>
              <a:gd name="T45" fmla="*/ 46 h 46"/>
              <a:gd name="T46" fmla="*/ 92 w 108"/>
              <a:gd name="T47" fmla="*/ 46 h 46"/>
              <a:gd name="T48" fmla="*/ 102 w 108"/>
              <a:gd name="T49" fmla="*/ 44 h 46"/>
              <a:gd name="T50" fmla="*/ 106 w 108"/>
              <a:gd name="T51" fmla="*/ 34 h 46"/>
              <a:gd name="T52" fmla="*/ 106 w 108"/>
              <a:gd name="T53" fmla="*/ 34 h 46"/>
              <a:gd name="T54" fmla="*/ 108 w 108"/>
              <a:gd name="T55" fmla="*/ 30 h 46"/>
              <a:gd name="T56" fmla="*/ 106 w 108"/>
              <a:gd name="T57" fmla="*/ 22 h 46"/>
              <a:gd name="T58" fmla="*/ 102 w 108"/>
              <a:gd name="T59" fmla="*/ 14 h 46"/>
              <a:gd name="T60" fmla="*/ 92 w 108"/>
              <a:gd name="T61" fmla="*/ 10 h 46"/>
              <a:gd name="T62" fmla="*/ 92 w 108"/>
              <a:gd name="T63" fmla="*/ 10 h 46"/>
              <a:gd name="T64" fmla="*/ 84 w 108"/>
              <a:gd name="T65" fmla="*/ 12 h 46"/>
              <a:gd name="T66" fmla="*/ 76 w 108"/>
              <a:gd name="T67" fmla="*/ 12 h 46"/>
              <a:gd name="T68" fmla="*/ 68 w 108"/>
              <a:gd name="T69" fmla="*/ 10 h 46"/>
              <a:gd name="T70" fmla="*/ 58 w 108"/>
              <a:gd name="T71" fmla="*/ 14 h 46"/>
              <a:gd name="T72" fmla="*/ 56 w 108"/>
              <a:gd name="T73" fmla="*/ 14 h 46"/>
              <a:gd name="T74" fmla="*/ 44 w 108"/>
              <a:gd name="T75" fmla="*/ 10 h 46"/>
              <a:gd name="T76" fmla="*/ 44 w 108"/>
              <a:gd name="T77" fmla="*/ 10 h 46"/>
              <a:gd name="T78" fmla="*/ 32 w 108"/>
              <a:gd name="T79" fmla="*/ 14 h 46"/>
              <a:gd name="T80" fmla="*/ 30 w 108"/>
              <a:gd name="T81" fmla="*/ 16 h 46"/>
              <a:gd name="T82" fmla="*/ 18 w 108"/>
              <a:gd name="T83" fmla="*/ 10 h 46"/>
              <a:gd name="T84" fmla="*/ 18 w 108"/>
              <a:gd name="T85" fmla="*/ 10 h 46"/>
              <a:gd name="T86" fmla="*/ 14 w 108"/>
              <a:gd name="T87" fmla="*/ 10 h 46"/>
              <a:gd name="T88" fmla="*/ 14 w 108"/>
              <a:gd name="T89" fmla="*/ 4 h 46"/>
              <a:gd name="T90" fmla="*/ 14 w 108"/>
              <a:gd name="T9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8" h="46">
                <a:moveTo>
                  <a:pt x="10" y="0"/>
                </a:moveTo>
                <a:lnTo>
                  <a:pt x="4" y="0"/>
                </a:lnTo>
                <a:lnTo>
                  <a:pt x="4" y="0"/>
                </a:lnTo>
                <a:lnTo>
                  <a:pt x="0" y="0"/>
                </a:lnTo>
                <a:lnTo>
                  <a:pt x="0" y="0"/>
                </a:lnTo>
                <a:lnTo>
                  <a:pt x="0" y="4"/>
                </a:lnTo>
                <a:lnTo>
                  <a:pt x="0" y="34"/>
                </a:lnTo>
                <a:lnTo>
                  <a:pt x="0" y="34"/>
                </a:lnTo>
                <a:lnTo>
                  <a:pt x="0" y="40"/>
                </a:lnTo>
                <a:lnTo>
                  <a:pt x="0" y="40"/>
                </a:lnTo>
                <a:lnTo>
                  <a:pt x="0" y="44"/>
                </a:lnTo>
                <a:lnTo>
                  <a:pt x="0" y="44"/>
                </a:lnTo>
                <a:lnTo>
                  <a:pt x="4" y="46"/>
                </a:lnTo>
                <a:lnTo>
                  <a:pt x="10" y="46"/>
                </a:lnTo>
                <a:lnTo>
                  <a:pt x="10" y="46"/>
                </a:lnTo>
                <a:lnTo>
                  <a:pt x="12" y="46"/>
                </a:lnTo>
                <a:lnTo>
                  <a:pt x="12" y="46"/>
                </a:lnTo>
                <a:lnTo>
                  <a:pt x="18" y="46"/>
                </a:lnTo>
                <a:lnTo>
                  <a:pt x="18" y="46"/>
                </a:lnTo>
                <a:lnTo>
                  <a:pt x="18" y="46"/>
                </a:lnTo>
                <a:lnTo>
                  <a:pt x="18" y="46"/>
                </a:lnTo>
                <a:lnTo>
                  <a:pt x="18" y="46"/>
                </a:lnTo>
                <a:lnTo>
                  <a:pt x="18" y="46"/>
                </a:lnTo>
                <a:lnTo>
                  <a:pt x="24" y="44"/>
                </a:lnTo>
                <a:lnTo>
                  <a:pt x="30" y="42"/>
                </a:lnTo>
                <a:lnTo>
                  <a:pt x="30" y="42"/>
                </a:lnTo>
                <a:lnTo>
                  <a:pt x="30" y="40"/>
                </a:lnTo>
                <a:lnTo>
                  <a:pt x="30" y="40"/>
                </a:lnTo>
                <a:lnTo>
                  <a:pt x="30" y="40"/>
                </a:lnTo>
                <a:lnTo>
                  <a:pt x="30" y="40"/>
                </a:lnTo>
                <a:lnTo>
                  <a:pt x="30" y="42"/>
                </a:lnTo>
                <a:lnTo>
                  <a:pt x="30" y="42"/>
                </a:lnTo>
                <a:lnTo>
                  <a:pt x="32" y="42"/>
                </a:lnTo>
                <a:lnTo>
                  <a:pt x="32" y="42"/>
                </a:lnTo>
                <a:lnTo>
                  <a:pt x="36" y="46"/>
                </a:lnTo>
                <a:lnTo>
                  <a:pt x="40" y="46"/>
                </a:lnTo>
                <a:lnTo>
                  <a:pt x="40" y="46"/>
                </a:lnTo>
                <a:lnTo>
                  <a:pt x="40" y="46"/>
                </a:lnTo>
                <a:lnTo>
                  <a:pt x="40" y="46"/>
                </a:lnTo>
                <a:lnTo>
                  <a:pt x="42" y="46"/>
                </a:lnTo>
                <a:lnTo>
                  <a:pt x="42" y="46"/>
                </a:lnTo>
                <a:lnTo>
                  <a:pt x="46" y="46"/>
                </a:lnTo>
                <a:lnTo>
                  <a:pt x="46" y="46"/>
                </a:lnTo>
                <a:lnTo>
                  <a:pt x="50" y="46"/>
                </a:lnTo>
                <a:lnTo>
                  <a:pt x="54" y="46"/>
                </a:lnTo>
                <a:lnTo>
                  <a:pt x="54" y="46"/>
                </a:lnTo>
                <a:lnTo>
                  <a:pt x="58" y="44"/>
                </a:lnTo>
                <a:lnTo>
                  <a:pt x="58" y="44"/>
                </a:lnTo>
                <a:lnTo>
                  <a:pt x="58" y="44"/>
                </a:lnTo>
                <a:lnTo>
                  <a:pt x="58" y="44"/>
                </a:lnTo>
                <a:lnTo>
                  <a:pt x="58" y="44"/>
                </a:lnTo>
                <a:lnTo>
                  <a:pt x="58" y="44"/>
                </a:lnTo>
                <a:lnTo>
                  <a:pt x="58" y="44"/>
                </a:lnTo>
                <a:lnTo>
                  <a:pt x="66" y="46"/>
                </a:lnTo>
                <a:lnTo>
                  <a:pt x="66" y="46"/>
                </a:lnTo>
                <a:lnTo>
                  <a:pt x="66" y="46"/>
                </a:lnTo>
                <a:lnTo>
                  <a:pt x="66" y="46"/>
                </a:lnTo>
                <a:lnTo>
                  <a:pt x="72" y="46"/>
                </a:lnTo>
                <a:lnTo>
                  <a:pt x="76" y="44"/>
                </a:lnTo>
                <a:lnTo>
                  <a:pt x="76" y="44"/>
                </a:lnTo>
                <a:lnTo>
                  <a:pt x="78" y="42"/>
                </a:lnTo>
                <a:lnTo>
                  <a:pt x="78" y="42"/>
                </a:lnTo>
                <a:lnTo>
                  <a:pt x="78" y="40"/>
                </a:lnTo>
                <a:lnTo>
                  <a:pt x="78" y="40"/>
                </a:lnTo>
                <a:lnTo>
                  <a:pt x="80" y="42"/>
                </a:lnTo>
                <a:lnTo>
                  <a:pt x="80" y="42"/>
                </a:lnTo>
                <a:lnTo>
                  <a:pt x="80" y="42"/>
                </a:lnTo>
                <a:lnTo>
                  <a:pt x="80" y="42"/>
                </a:lnTo>
                <a:lnTo>
                  <a:pt x="86" y="46"/>
                </a:lnTo>
                <a:lnTo>
                  <a:pt x="92" y="46"/>
                </a:lnTo>
                <a:lnTo>
                  <a:pt x="92" y="46"/>
                </a:lnTo>
                <a:lnTo>
                  <a:pt x="92" y="46"/>
                </a:lnTo>
                <a:lnTo>
                  <a:pt x="92" y="46"/>
                </a:lnTo>
                <a:lnTo>
                  <a:pt x="102" y="44"/>
                </a:lnTo>
                <a:lnTo>
                  <a:pt x="102" y="44"/>
                </a:lnTo>
                <a:lnTo>
                  <a:pt x="106" y="42"/>
                </a:lnTo>
                <a:lnTo>
                  <a:pt x="106" y="40"/>
                </a:lnTo>
                <a:lnTo>
                  <a:pt x="106" y="34"/>
                </a:lnTo>
                <a:lnTo>
                  <a:pt x="106" y="34"/>
                </a:lnTo>
                <a:lnTo>
                  <a:pt x="106" y="34"/>
                </a:lnTo>
                <a:lnTo>
                  <a:pt x="106" y="34"/>
                </a:lnTo>
                <a:lnTo>
                  <a:pt x="108" y="30"/>
                </a:lnTo>
                <a:lnTo>
                  <a:pt x="108" y="30"/>
                </a:lnTo>
                <a:lnTo>
                  <a:pt x="108" y="30"/>
                </a:lnTo>
                <a:lnTo>
                  <a:pt x="108" y="28"/>
                </a:lnTo>
                <a:lnTo>
                  <a:pt x="108" y="28"/>
                </a:lnTo>
                <a:lnTo>
                  <a:pt x="106" y="22"/>
                </a:lnTo>
                <a:lnTo>
                  <a:pt x="104" y="16"/>
                </a:lnTo>
                <a:lnTo>
                  <a:pt x="104" y="16"/>
                </a:lnTo>
                <a:lnTo>
                  <a:pt x="102" y="14"/>
                </a:lnTo>
                <a:lnTo>
                  <a:pt x="102" y="14"/>
                </a:lnTo>
                <a:lnTo>
                  <a:pt x="98" y="12"/>
                </a:lnTo>
                <a:lnTo>
                  <a:pt x="92" y="10"/>
                </a:lnTo>
                <a:lnTo>
                  <a:pt x="92" y="10"/>
                </a:lnTo>
                <a:lnTo>
                  <a:pt x="92" y="10"/>
                </a:lnTo>
                <a:lnTo>
                  <a:pt x="92" y="10"/>
                </a:lnTo>
                <a:lnTo>
                  <a:pt x="92" y="10"/>
                </a:lnTo>
                <a:lnTo>
                  <a:pt x="92" y="10"/>
                </a:lnTo>
                <a:lnTo>
                  <a:pt x="84" y="12"/>
                </a:lnTo>
                <a:lnTo>
                  <a:pt x="80" y="16"/>
                </a:lnTo>
                <a:lnTo>
                  <a:pt x="80" y="16"/>
                </a:lnTo>
                <a:lnTo>
                  <a:pt x="76" y="12"/>
                </a:lnTo>
                <a:lnTo>
                  <a:pt x="76" y="12"/>
                </a:lnTo>
                <a:lnTo>
                  <a:pt x="68" y="10"/>
                </a:lnTo>
                <a:lnTo>
                  <a:pt x="68" y="10"/>
                </a:lnTo>
                <a:lnTo>
                  <a:pt x="64" y="12"/>
                </a:lnTo>
                <a:lnTo>
                  <a:pt x="58" y="14"/>
                </a:lnTo>
                <a:lnTo>
                  <a:pt x="58" y="14"/>
                </a:lnTo>
                <a:lnTo>
                  <a:pt x="56" y="16"/>
                </a:lnTo>
                <a:lnTo>
                  <a:pt x="56" y="16"/>
                </a:lnTo>
                <a:lnTo>
                  <a:pt x="56" y="14"/>
                </a:lnTo>
                <a:lnTo>
                  <a:pt x="56" y="14"/>
                </a:lnTo>
                <a:lnTo>
                  <a:pt x="50" y="12"/>
                </a:lnTo>
                <a:lnTo>
                  <a:pt x="44" y="10"/>
                </a:lnTo>
                <a:lnTo>
                  <a:pt x="44" y="10"/>
                </a:lnTo>
                <a:lnTo>
                  <a:pt x="44" y="10"/>
                </a:lnTo>
                <a:lnTo>
                  <a:pt x="44" y="10"/>
                </a:lnTo>
                <a:lnTo>
                  <a:pt x="38" y="12"/>
                </a:lnTo>
                <a:lnTo>
                  <a:pt x="32" y="14"/>
                </a:lnTo>
                <a:lnTo>
                  <a:pt x="32" y="14"/>
                </a:lnTo>
                <a:lnTo>
                  <a:pt x="30" y="16"/>
                </a:lnTo>
                <a:lnTo>
                  <a:pt x="30" y="16"/>
                </a:lnTo>
                <a:lnTo>
                  <a:pt x="30" y="16"/>
                </a:lnTo>
                <a:lnTo>
                  <a:pt x="30" y="16"/>
                </a:lnTo>
                <a:lnTo>
                  <a:pt x="24" y="12"/>
                </a:lnTo>
                <a:lnTo>
                  <a:pt x="18" y="10"/>
                </a:lnTo>
                <a:lnTo>
                  <a:pt x="18" y="10"/>
                </a:lnTo>
                <a:lnTo>
                  <a:pt x="18" y="10"/>
                </a:lnTo>
                <a:lnTo>
                  <a:pt x="18" y="10"/>
                </a:lnTo>
                <a:lnTo>
                  <a:pt x="18" y="10"/>
                </a:lnTo>
                <a:lnTo>
                  <a:pt x="18" y="10"/>
                </a:lnTo>
                <a:lnTo>
                  <a:pt x="14" y="10"/>
                </a:lnTo>
                <a:lnTo>
                  <a:pt x="14" y="4"/>
                </a:lnTo>
                <a:lnTo>
                  <a:pt x="14" y="4"/>
                </a:lnTo>
                <a:lnTo>
                  <a:pt x="14" y="4"/>
                </a:lnTo>
                <a:lnTo>
                  <a:pt x="14" y="4"/>
                </a:lnTo>
                <a:lnTo>
                  <a:pt x="14" y="0"/>
                </a:lnTo>
                <a:lnTo>
                  <a:pt x="14"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400" b="1">
              <a:latin typeface="+mj-lt"/>
            </a:endParaRPr>
          </a:p>
        </p:txBody>
      </p:sp>
      <p:sp>
        <p:nvSpPr>
          <p:cNvPr id="39943" name="Rectangle 72"/>
          <p:cNvSpPr>
            <a:spLocks noChangeArrowheads="1"/>
          </p:cNvSpPr>
          <p:nvPr/>
        </p:nvSpPr>
        <p:spPr bwMode="auto">
          <a:xfrm>
            <a:off x="3205400" y="6254248"/>
            <a:ext cx="2773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latin typeface="+mj-lt"/>
              </a:rPr>
              <a:t>33°E</a:t>
            </a:r>
            <a:endParaRPr kumimoji="0" lang="en-US" altLang="en-US" sz="3200" b="1" i="0" u="none" strike="noStrike" cap="none" normalizeH="0" baseline="0" dirty="0" smtClean="0">
              <a:ln>
                <a:noFill/>
              </a:ln>
              <a:solidFill>
                <a:schemeClr val="tx1"/>
              </a:solidFill>
              <a:effectLst/>
              <a:latin typeface="+mj-lt"/>
            </a:endParaRPr>
          </a:p>
        </p:txBody>
      </p:sp>
      <p:sp>
        <p:nvSpPr>
          <p:cNvPr id="39944" name="Rectangle 73"/>
          <p:cNvSpPr>
            <a:spLocks noChangeArrowheads="1"/>
          </p:cNvSpPr>
          <p:nvPr/>
        </p:nvSpPr>
        <p:spPr bwMode="auto">
          <a:xfrm>
            <a:off x="5762853" y="2436252"/>
            <a:ext cx="2773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smtClean="0">
                <a:ln>
                  <a:noFill/>
                </a:ln>
                <a:solidFill>
                  <a:srgbClr val="00ADEE"/>
                </a:solidFill>
                <a:effectLst/>
                <a:latin typeface="+mj-lt"/>
              </a:rPr>
              <a:t>34°E</a:t>
            </a:r>
            <a:endParaRPr kumimoji="0" lang="en-US" altLang="en-US" sz="3200" b="1" i="0" u="none" strike="noStrike" cap="none" normalizeH="0" baseline="0" smtClean="0">
              <a:ln>
                <a:noFill/>
              </a:ln>
              <a:solidFill>
                <a:schemeClr val="tx1"/>
              </a:solidFill>
              <a:effectLst/>
              <a:latin typeface="+mj-lt"/>
            </a:endParaRPr>
          </a:p>
        </p:txBody>
      </p:sp>
      <p:sp>
        <p:nvSpPr>
          <p:cNvPr id="39945" name="Rectangle 74"/>
          <p:cNvSpPr>
            <a:spLocks noChangeArrowheads="1"/>
          </p:cNvSpPr>
          <p:nvPr/>
        </p:nvSpPr>
        <p:spPr bwMode="auto">
          <a:xfrm>
            <a:off x="3211460" y="2436252"/>
            <a:ext cx="27732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latin typeface="+mj-lt"/>
              </a:rPr>
              <a:t>33°E</a:t>
            </a:r>
            <a:endParaRPr kumimoji="0" lang="en-US" altLang="en-US" sz="3200" b="1" i="0" u="none" strike="noStrike" cap="none" normalizeH="0" baseline="0" dirty="0" smtClean="0">
              <a:ln>
                <a:noFill/>
              </a:ln>
              <a:solidFill>
                <a:schemeClr val="tx1"/>
              </a:solidFill>
              <a:effectLst/>
              <a:latin typeface="+mj-lt"/>
            </a:endParaRPr>
          </a:p>
        </p:txBody>
      </p:sp>
      <p:sp>
        <p:nvSpPr>
          <p:cNvPr id="39946" name="Rectangle 75"/>
          <p:cNvSpPr>
            <a:spLocks noChangeArrowheads="1"/>
          </p:cNvSpPr>
          <p:nvPr/>
        </p:nvSpPr>
        <p:spPr bwMode="auto">
          <a:xfrm>
            <a:off x="7441560" y="4551302"/>
            <a:ext cx="2853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latin typeface="+mj-lt"/>
              </a:rPr>
              <a:t>35°N</a:t>
            </a:r>
            <a:endParaRPr kumimoji="0" lang="en-US" altLang="en-US" sz="3200" b="1" i="0" u="none" strike="noStrike" cap="none" normalizeH="0" baseline="0" dirty="0" smtClean="0">
              <a:ln>
                <a:noFill/>
              </a:ln>
              <a:solidFill>
                <a:schemeClr val="tx1"/>
              </a:solidFill>
              <a:effectLst/>
              <a:latin typeface="+mj-lt"/>
            </a:endParaRPr>
          </a:p>
        </p:txBody>
      </p:sp>
      <p:sp>
        <p:nvSpPr>
          <p:cNvPr id="39947" name="Rectangle 76"/>
          <p:cNvSpPr>
            <a:spLocks noChangeArrowheads="1"/>
          </p:cNvSpPr>
          <p:nvPr/>
        </p:nvSpPr>
        <p:spPr bwMode="auto">
          <a:xfrm>
            <a:off x="3763573" y="2657274"/>
            <a:ext cx="146354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100" b="1" i="1" u="none" strike="noStrike" cap="none" spc="300" normalizeH="0" baseline="0" dirty="0" smtClean="0">
                <a:ln>
                  <a:noFill/>
                </a:ln>
                <a:solidFill>
                  <a:srgbClr val="00ADEE"/>
                </a:solidFill>
                <a:effectLst/>
                <a:latin typeface="+mj-lt"/>
              </a:rPr>
              <a:t>Mediterranean</a:t>
            </a: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100" b="1" i="1" u="none" strike="noStrike" cap="none" spc="300" normalizeH="0" baseline="0" dirty="0" smtClean="0">
                <a:ln>
                  <a:noFill/>
                </a:ln>
                <a:solidFill>
                  <a:srgbClr val="00ADEE"/>
                </a:solidFill>
                <a:effectLst/>
                <a:latin typeface="+mj-lt"/>
              </a:rPr>
              <a:t>Sea</a:t>
            </a:r>
            <a:endParaRPr kumimoji="0" lang="en-US" altLang="en-US" sz="3200" b="1" i="0" u="none" strike="noStrike" cap="none" spc="300" normalizeH="0" baseline="0" dirty="0" smtClean="0">
              <a:ln>
                <a:noFill/>
              </a:ln>
              <a:solidFill>
                <a:schemeClr val="tx1"/>
              </a:solidFill>
              <a:effectLst/>
              <a:latin typeface="+mj-lt"/>
            </a:endParaRPr>
          </a:p>
        </p:txBody>
      </p:sp>
      <p:sp>
        <p:nvSpPr>
          <p:cNvPr id="39951" name="Freeform 80"/>
          <p:cNvSpPr>
            <a:spLocks/>
          </p:cNvSpPr>
          <p:nvPr/>
        </p:nvSpPr>
        <p:spPr bwMode="auto">
          <a:xfrm>
            <a:off x="3496295" y="4184652"/>
            <a:ext cx="78784" cy="145448"/>
          </a:xfrm>
          <a:custGeom>
            <a:avLst/>
            <a:gdLst>
              <a:gd name="T0" fmla="*/ 14 w 26"/>
              <a:gd name="T1" fmla="*/ 20 h 48"/>
              <a:gd name="T2" fmla="*/ 14 w 26"/>
              <a:gd name="T3" fmla="*/ 20 h 48"/>
              <a:gd name="T4" fmla="*/ 0 w 26"/>
              <a:gd name="T5" fmla="*/ 40 h 48"/>
              <a:gd name="T6" fmla="*/ 26 w 26"/>
              <a:gd name="T7" fmla="*/ 48 h 48"/>
              <a:gd name="T8" fmla="*/ 26 w 26"/>
              <a:gd name="T9" fmla="*/ 48 h 48"/>
              <a:gd name="T10" fmla="*/ 26 w 26"/>
              <a:gd name="T11" fmla="*/ 24 h 48"/>
              <a:gd name="T12" fmla="*/ 26 w 26"/>
              <a:gd name="T13" fmla="*/ 24 h 48"/>
              <a:gd name="T14" fmla="*/ 26 w 26"/>
              <a:gd name="T15" fmla="*/ 0 h 48"/>
              <a:gd name="T16" fmla="*/ 26 w 26"/>
              <a:gd name="T17" fmla="*/ 0 h 48"/>
              <a:gd name="T18" fmla="*/ 14 w 26"/>
              <a:gd name="T19" fmla="*/ 20 h 48"/>
              <a:gd name="T20" fmla="*/ 14 w 26"/>
              <a:gd name="T21"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8">
                <a:moveTo>
                  <a:pt x="14" y="20"/>
                </a:moveTo>
                <a:lnTo>
                  <a:pt x="14" y="20"/>
                </a:lnTo>
                <a:lnTo>
                  <a:pt x="0" y="40"/>
                </a:lnTo>
                <a:lnTo>
                  <a:pt x="26" y="48"/>
                </a:lnTo>
                <a:lnTo>
                  <a:pt x="26" y="48"/>
                </a:lnTo>
                <a:lnTo>
                  <a:pt x="26" y="24"/>
                </a:lnTo>
                <a:lnTo>
                  <a:pt x="26" y="24"/>
                </a:lnTo>
                <a:lnTo>
                  <a:pt x="26" y="0"/>
                </a:lnTo>
                <a:lnTo>
                  <a:pt x="26" y="0"/>
                </a:lnTo>
                <a:lnTo>
                  <a:pt x="14" y="20"/>
                </a:lnTo>
                <a:lnTo>
                  <a:pt x="14" y="2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400" b="1">
              <a:effectLst>
                <a:glow rad="50800">
                  <a:schemeClr val="bg1">
                    <a:alpha val="50000"/>
                  </a:schemeClr>
                </a:glow>
              </a:effectLst>
              <a:latin typeface="Arial Black" panose="020B0A04020102020204" pitchFamily="34" charset="0"/>
            </a:endParaRPr>
          </a:p>
        </p:txBody>
      </p:sp>
      <p:sp>
        <p:nvSpPr>
          <p:cNvPr id="39952" name="Freeform 81"/>
          <p:cNvSpPr>
            <a:spLocks/>
          </p:cNvSpPr>
          <p:nvPr/>
        </p:nvSpPr>
        <p:spPr bwMode="auto">
          <a:xfrm>
            <a:off x="3484174" y="4287677"/>
            <a:ext cx="66663" cy="193930"/>
          </a:xfrm>
          <a:custGeom>
            <a:avLst/>
            <a:gdLst>
              <a:gd name="T0" fmla="*/ 2 w 22"/>
              <a:gd name="T1" fmla="*/ 64 h 64"/>
              <a:gd name="T2" fmla="*/ 22 w 22"/>
              <a:gd name="T3" fmla="*/ 0 h 64"/>
              <a:gd name="T4" fmla="*/ 18 w 22"/>
              <a:gd name="T5" fmla="*/ 0 h 64"/>
              <a:gd name="T6" fmla="*/ 0 w 22"/>
              <a:gd name="T7" fmla="*/ 62 h 64"/>
              <a:gd name="T8" fmla="*/ 2 w 22"/>
              <a:gd name="T9" fmla="*/ 64 h 64"/>
            </a:gdLst>
            <a:ahLst/>
            <a:cxnLst>
              <a:cxn ang="0">
                <a:pos x="T0" y="T1"/>
              </a:cxn>
              <a:cxn ang="0">
                <a:pos x="T2" y="T3"/>
              </a:cxn>
              <a:cxn ang="0">
                <a:pos x="T4" y="T5"/>
              </a:cxn>
              <a:cxn ang="0">
                <a:pos x="T6" y="T7"/>
              </a:cxn>
              <a:cxn ang="0">
                <a:pos x="T8" y="T9"/>
              </a:cxn>
            </a:cxnLst>
            <a:rect l="0" t="0" r="r" b="b"/>
            <a:pathLst>
              <a:path w="22" h="64">
                <a:moveTo>
                  <a:pt x="2" y="64"/>
                </a:moveTo>
                <a:lnTo>
                  <a:pt x="22" y="0"/>
                </a:lnTo>
                <a:lnTo>
                  <a:pt x="18" y="0"/>
                </a:lnTo>
                <a:lnTo>
                  <a:pt x="0" y="62"/>
                </a:lnTo>
                <a:lnTo>
                  <a:pt x="2" y="6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400" b="1">
              <a:effectLst>
                <a:glow rad="50800">
                  <a:schemeClr val="bg1">
                    <a:alpha val="50000"/>
                  </a:schemeClr>
                </a:glow>
              </a:effectLst>
              <a:latin typeface="Arial Black" panose="020B0A04020102020204" pitchFamily="34" charset="0"/>
            </a:endParaRPr>
          </a:p>
        </p:txBody>
      </p:sp>
      <p:sp>
        <p:nvSpPr>
          <p:cNvPr id="39953" name="Freeform 82"/>
          <p:cNvSpPr>
            <a:spLocks/>
          </p:cNvSpPr>
          <p:nvPr/>
        </p:nvSpPr>
        <p:spPr bwMode="auto">
          <a:xfrm>
            <a:off x="3484174" y="4287677"/>
            <a:ext cx="66663" cy="193930"/>
          </a:xfrm>
          <a:custGeom>
            <a:avLst/>
            <a:gdLst>
              <a:gd name="T0" fmla="*/ 2 w 22"/>
              <a:gd name="T1" fmla="*/ 64 h 64"/>
              <a:gd name="T2" fmla="*/ 22 w 22"/>
              <a:gd name="T3" fmla="*/ 0 h 64"/>
              <a:gd name="T4" fmla="*/ 18 w 22"/>
              <a:gd name="T5" fmla="*/ 0 h 64"/>
              <a:gd name="T6" fmla="*/ 0 w 22"/>
              <a:gd name="T7" fmla="*/ 62 h 64"/>
            </a:gdLst>
            <a:ahLst/>
            <a:cxnLst>
              <a:cxn ang="0">
                <a:pos x="T0" y="T1"/>
              </a:cxn>
              <a:cxn ang="0">
                <a:pos x="T2" y="T3"/>
              </a:cxn>
              <a:cxn ang="0">
                <a:pos x="T4" y="T5"/>
              </a:cxn>
              <a:cxn ang="0">
                <a:pos x="T6" y="T7"/>
              </a:cxn>
            </a:cxnLst>
            <a:rect l="0" t="0" r="r" b="b"/>
            <a:pathLst>
              <a:path w="22" h="64">
                <a:moveTo>
                  <a:pt x="2" y="64"/>
                </a:moveTo>
                <a:lnTo>
                  <a:pt x="22" y="0"/>
                </a:lnTo>
                <a:lnTo>
                  <a:pt x="18" y="0"/>
                </a:lnTo>
                <a:lnTo>
                  <a:pt x="0"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400" b="1">
              <a:effectLst>
                <a:glow rad="50800">
                  <a:schemeClr val="bg1">
                    <a:alpha val="50000"/>
                  </a:schemeClr>
                </a:glow>
              </a:effectLst>
              <a:latin typeface="Arial Black" panose="020B0A04020102020204" pitchFamily="34" charset="0"/>
            </a:endParaRPr>
          </a:p>
        </p:txBody>
      </p:sp>
      <p:sp>
        <p:nvSpPr>
          <p:cNvPr id="39954" name="Freeform 83"/>
          <p:cNvSpPr>
            <a:spLocks/>
          </p:cNvSpPr>
          <p:nvPr/>
        </p:nvSpPr>
        <p:spPr bwMode="auto">
          <a:xfrm>
            <a:off x="3496295" y="4184652"/>
            <a:ext cx="78784" cy="145448"/>
          </a:xfrm>
          <a:custGeom>
            <a:avLst/>
            <a:gdLst>
              <a:gd name="T0" fmla="*/ 14 w 26"/>
              <a:gd name="T1" fmla="*/ 20 h 48"/>
              <a:gd name="T2" fmla="*/ 14 w 26"/>
              <a:gd name="T3" fmla="*/ 20 h 48"/>
              <a:gd name="T4" fmla="*/ 0 w 26"/>
              <a:gd name="T5" fmla="*/ 40 h 48"/>
              <a:gd name="T6" fmla="*/ 26 w 26"/>
              <a:gd name="T7" fmla="*/ 48 h 48"/>
              <a:gd name="T8" fmla="*/ 26 w 26"/>
              <a:gd name="T9" fmla="*/ 48 h 48"/>
              <a:gd name="T10" fmla="*/ 26 w 26"/>
              <a:gd name="T11" fmla="*/ 24 h 48"/>
              <a:gd name="T12" fmla="*/ 26 w 26"/>
              <a:gd name="T13" fmla="*/ 24 h 48"/>
              <a:gd name="T14" fmla="*/ 26 w 26"/>
              <a:gd name="T15" fmla="*/ 0 h 48"/>
              <a:gd name="T16" fmla="*/ 26 w 26"/>
              <a:gd name="T17" fmla="*/ 0 h 48"/>
              <a:gd name="T18" fmla="*/ 14 w 26"/>
              <a:gd name="T19" fmla="*/ 20 h 48"/>
              <a:gd name="T20" fmla="*/ 14 w 26"/>
              <a:gd name="T21"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8">
                <a:moveTo>
                  <a:pt x="14" y="20"/>
                </a:moveTo>
                <a:lnTo>
                  <a:pt x="14" y="20"/>
                </a:lnTo>
                <a:lnTo>
                  <a:pt x="0" y="40"/>
                </a:lnTo>
                <a:lnTo>
                  <a:pt x="26" y="48"/>
                </a:lnTo>
                <a:lnTo>
                  <a:pt x="26" y="48"/>
                </a:lnTo>
                <a:lnTo>
                  <a:pt x="26" y="24"/>
                </a:lnTo>
                <a:lnTo>
                  <a:pt x="26" y="24"/>
                </a:lnTo>
                <a:lnTo>
                  <a:pt x="26" y="0"/>
                </a:lnTo>
                <a:lnTo>
                  <a:pt x="26" y="0"/>
                </a:lnTo>
                <a:lnTo>
                  <a:pt x="14" y="20"/>
                </a:lnTo>
                <a:lnTo>
                  <a:pt x="14" y="2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2400" b="1">
              <a:effectLst>
                <a:glow rad="50800">
                  <a:schemeClr val="bg1">
                    <a:alpha val="50000"/>
                  </a:schemeClr>
                </a:glow>
              </a:effectLst>
              <a:latin typeface="Arial Black" panose="020B0A04020102020204" pitchFamily="34" charset="0"/>
            </a:endParaRPr>
          </a:p>
        </p:txBody>
      </p:sp>
      <p:sp>
        <p:nvSpPr>
          <p:cNvPr id="39955" name="Rectangle 84"/>
          <p:cNvSpPr>
            <a:spLocks noChangeArrowheads="1"/>
          </p:cNvSpPr>
          <p:nvPr/>
        </p:nvSpPr>
        <p:spPr bwMode="auto">
          <a:xfrm>
            <a:off x="2509896" y="4479042"/>
            <a:ext cx="101149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glow rad="50800">
                    <a:schemeClr val="bg1">
                      <a:alpha val="50000"/>
                    </a:schemeClr>
                  </a:glow>
                </a:effectLst>
                <a:latin typeface="+mn-lt"/>
              </a:rPr>
              <a:t>U.N. Buffer Zone</a:t>
            </a:r>
            <a:endParaRPr kumimoji="0" lang="en-US" altLang="en-US" sz="32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956" name="Rectangle 85"/>
          <p:cNvSpPr>
            <a:spLocks noChangeArrowheads="1"/>
          </p:cNvSpPr>
          <p:nvPr/>
        </p:nvSpPr>
        <p:spPr bwMode="auto">
          <a:xfrm>
            <a:off x="2816456" y="5739587"/>
            <a:ext cx="4055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glow rad="50800">
                    <a:schemeClr val="bg1">
                      <a:alpha val="50000"/>
                    </a:schemeClr>
                  </a:glow>
                </a:effectLst>
                <a:latin typeface="+mn-lt"/>
              </a:rPr>
              <a:t>British</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glow rad="50800">
                    <a:schemeClr val="bg1">
                      <a:alpha val="50000"/>
                    </a:schemeClr>
                  </a:glow>
                </a:effectLst>
                <a:latin typeface="+mn-lt"/>
              </a:rPr>
              <a:t>base</a:t>
            </a:r>
            <a:endParaRPr kumimoji="0" lang="en-US" altLang="en-US" sz="32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958" name="Rectangle 87"/>
          <p:cNvSpPr>
            <a:spLocks noChangeArrowheads="1"/>
          </p:cNvSpPr>
          <p:nvPr/>
        </p:nvSpPr>
        <p:spPr bwMode="auto">
          <a:xfrm>
            <a:off x="5128620" y="4530090"/>
            <a:ext cx="4055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glow rad="50800">
                    <a:schemeClr val="bg1">
                      <a:alpha val="50000"/>
                    </a:schemeClr>
                  </a:glow>
                </a:effectLst>
                <a:latin typeface="+mn-lt"/>
              </a:rPr>
              <a:t>British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glow rad="50800">
                    <a:schemeClr val="bg1">
                      <a:alpha val="50000"/>
                    </a:schemeClr>
                  </a:glow>
                </a:effectLst>
                <a:latin typeface="+mn-lt"/>
              </a:rPr>
              <a:t>base</a:t>
            </a:r>
            <a:endParaRPr kumimoji="0" lang="en-US" altLang="en-US" sz="32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960" name="Rectangle 89"/>
          <p:cNvSpPr>
            <a:spLocks noChangeArrowheads="1"/>
          </p:cNvSpPr>
          <p:nvPr/>
        </p:nvSpPr>
        <p:spPr bwMode="auto">
          <a:xfrm>
            <a:off x="4078085" y="3718008"/>
            <a:ext cx="101951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231F20"/>
                </a:solidFill>
                <a:effectLst>
                  <a:glow rad="50800">
                    <a:schemeClr val="bg1">
                      <a:alpha val="50000"/>
                    </a:schemeClr>
                  </a:glow>
                </a:effectLst>
                <a:latin typeface="+mn-lt"/>
              </a:rPr>
              <a:t>TURKISH AREA</a:t>
            </a:r>
            <a:endParaRPr kumimoji="0" lang="en-US" altLang="en-US" sz="32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961" name="Rectangle 90"/>
          <p:cNvSpPr>
            <a:spLocks noChangeArrowheads="1"/>
          </p:cNvSpPr>
          <p:nvPr/>
        </p:nvSpPr>
        <p:spPr bwMode="auto">
          <a:xfrm>
            <a:off x="2696333" y="5099759"/>
            <a:ext cx="89928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231F20"/>
                </a:solidFill>
                <a:effectLst>
                  <a:glow rad="50800">
                    <a:schemeClr val="bg1">
                      <a:alpha val="50000"/>
                    </a:schemeClr>
                  </a:glow>
                </a:effectLst>
                <a:latin typeface="+mn-lt"/>
              </a:rPr>
              <a:t>GREEK AREA</a:t>
            </a:r>
            <a:endParaRPr kumimoji="0" lang="en-US" altLang="en-US" sz="32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962" name="Rectangle 91"/>
          <p:cNvSpPr>
            <a:spLocks noChangeArrowheads="1"/>
          </p:cNvSpPr>
          <p:nvPr/>
        </p:nvSpPr>
        <p:spPr bwMode="auto">
          <a:xfrm>
            <a:off x="4307939" y="4865044"/>
            <a:ext cx="54181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231F20"/>
                </a:solidFill>
                <a:effectLst>
                  <a:glow rad="50800">
                    <a:schemeClr val="bg1">
                      <a:alpha val="50000"/>
                    </a:schemeClr>
                  </a:glow>
                </a:effectLst>
                <a:latin typeface="+mn-lt"/>
              </a:rPr>
              <a:t>Larnaca</a:t>
            </a:r>
            <a:endParaRPr kumimoji="0" lang="en-US" altLang="en-US" sz="32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963" name="Rectangle 92"/>
          <p:cNvSpPr>
            <a:spLocks noChangeArrowheads="1"/>
          </p:cNvSpPr>
          <p:nvPr/>
        </p:nvSpPr>
        <p:spPr bwMode="auto">
          <a:xfrm>
            <a:off x="4393222" y="3936179"/>
            <a:ext cx="50174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Nicosia</a:t>
            </a:r>
            <a:endParaRPr kumimoji="0" lang="en-US" altLang="en-US" sz="32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964" name="Rectangle 93"/>
          <p:cNvSpPr>
            <a:spLocks noChangeArrowheads="1"/>
          </p:cNvSpPr>
          <p:nvPr/>
        </p:nvSpPr>
        <p:spPr bwMode="auto">
          <a:xfrm>
            <a:off x="6040698" y="5753344"/>
            <a:ext cx="59150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EA1B3B"/>
                </a:solidFill>
                <a:effectLst>
                  <a:glow rad="50800">
                    <a:schemeClr val="bg1">
                      <a:alpha val="50000"/>
                    </a:schemeClr>
                  </a:glow>
                </a:effectLst>
                <a:latin typeface="+mn-lt"/>
              </a:rPr>
              <a:t>CYPRUS</a:t>
            </a:r>
            <a:endParaRPr kumimoji="0" lang="en-US" altLang="en-US" sz="3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965" name="Rectangle 94"/>
          <p:cNvSpPr>
            <a:spLocks noChangeArrowheads="1"/>
          </p:cNvSpPr>
          <p:nvPr/>
        </p:nvSpPr>
        <p:spPr bwMode="auto">
          <a:xfrm>
            <a:off x="6508272" y="5390654"/>
            <a:ext cx="5273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58595B"/>
                </a:solidFill>
                <a:effectLst>
                  <a:glow rad="50800">
                    <a:schemeClr val="bg1">
                      <a:alpha val="50000"/>
                    </a:schemeClr>
                  </a:glow>
                </a:effectLst>
                <a:latin typeface="+mn-lt"/>
              </a:rPr>
              <a:t>TURKEY</a:t>
            </a:r>
            <a:endParaRPr kumimoji="0" lang="en-US" altLang="en-US" sz="32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39966" name="Rectangle 95"/>
          <p:cNvSpPr>
            <a:spLocks noChangeArrowheads="1"/>
          </p:cNvSpPr>
          <p:nvPr/>
        </p:nvSpPr>
        <p:spPr bwMode="auto">
          <a:xfrm>
            <a:off x="7035519" y="5754273"/>
            <a:ext cx="3526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58595B"/>
                </a:solidFill>
                <a:effectLst>
                  <a:glow rad="50800">
                    <a:schemeClr val="bg1">
                      <a:alpha val="50000"/>
                    </a:schemeClr>
                  </a:glow>
                </a:effectLst>
                <a:latin typeface="+mn-lt"/>
              </a:rPr>
              <a:t>SYRIA</a:t>
            </a:r>
            <a:endParaRPr kumimoji="0" lang="en-US" altLang="en-US" sz="32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39967" name="Rectangle 96"/>
          <p:cNvSpPr>
            <a:spLocks noChangeArrowheads="1"/>
          </p:cNvSpPr>
          <p:nvPr/>
        </p:nvSpPr>
        <p:spPr bwMode="auto">
          <a:xfrm>
            <a:off x="6762805" y="5911841"/>
            <a:ext cx="26289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58595B"/>
                </a:solidFill>
                <a:effectLst>
                  <a:glow rad="50800">
                    <a:schemeClr val="bg1">
                      <a:alpha val="50000"/>
                    </a:schemeClr>
                  </a:glow>
                </a:effectLst>
                <a:latin typeface="+mn-lt"/>
              </a:rPr>
              <a:t>LEB.</a:t>
            </a:r>
            <a:endParaRPr kumimoji="0" lang="en-US" altLang="en-US" sz="32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39968" name="Rectangle 97"/>
          <p:cNvSpPr>
            <a:spLocks noChangeArrowheads="1"/>
          </p:cNvSpPr>
          <p:nvPr/>
        </p:nvSpPr>
        <p:spPr bwMode="auto">
          <a:xfrm>
            <a:off x="6487525" y="6078964"/>
            <a:ext cx="4231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58595B"/>
                </a:solidFill>
                <a:effectLst>
                  <a:glow rad="50800">
                    <a:schemeClr val="bg1">
                      <a:alpha val="50000"/>
                    </a:schemeClr>
                  </a:glow>
                </a:effectLst>
                <a:latin typeface="+mn-lt"/>
              </a:rPr>
              <a:t>ISRAEL</a:t>
            </a:r>
            <a:endParaRPr kumimoji="0" lang="en-US" altLang="en-US" sz="32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39969" name="Rectangle 98"/>
          <p:cNvSpPr>
            <a:spLocks noChangeArrowheads="1"/>
          </p:cNvSpPr>
          <p:nvPr/>
        </p:nvSpPr>
        <p:spPr bwMode="auto">
          <a:xfrm>
            <a:off x="6028799" y="6172435"/>
            <a:ext cx="3911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58595B"/>
                </a:solidFill>
                <a:effectLst>
                  <a:glow rad="50800">
                    <a:schemeClr val="bg1">
                      <a:alpha val="50000"/>
                    </a:schemeClr>
                  </a:glow>
                </a:effectLst>
                <a:latin typeface="+mn-lt"/>
              </a:rPr>
              <a:t>EGYPT</a:t>
            </a:r>
            <a:endParaRPr kumimoji="0" lang="en-US" altLang="en-US" sz="32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970" name="Rectangle 99"/>
          <p:cNvSpPr>
            <a:spLocks noChangeArrowheads="1"/>
          </p:cNvSpPr>
          <p:nvPr/>
        </p:nvSpPr>
        <p:spPr bwMode="auto">
          <a:xfrm>
            <a:off x="7264174" y="5990625"/>
            <a:ext cx="2885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58595B"/>
                </a:solidFill>
                <a:effectLst>
                  <a:glow rad="50800">
                    <a:schemeClr val="bg1">
                      <a:alpha val="50000"/>
                    </a:schemeClr>
                  </a:glow>
                </a:effectLst>
                <a:latin typeface="+mn-lt"/>
              </a:rPr>
              <a:t>IRAQ</a:t>
            </a:r>
            <a:endParaRPr kumimoji="0" lang="en-US" altLang="en-US" sz="32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39971" name="Rectangle 100"/>
          <p:cNvSpPr>
            <a:spLocks noChangeArrowheads="1"/>
          </p:cNvSpPr>
          <p:nvPr/>
        </p:nvSpPr>
        <p:spPr bwMode="auto">
          <a:xfrm>
            <a:off x="5678009" y="5439137"/>
            <a:ext cx="5402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58595B"/>
                </a:solidFill>
                <a:effectLst>
                  <a:glow rad="50800">
                    <a:schemeClr val="bg1">
                      <a:alpha val="50000"/>
                    </a:schemeClr>
                  </a:glow>
                </a:effectLst>
                <a:latin typeface="+mn-lt"/>
              </a:rPr>
              <a:t>GREECE</a:t>
            </a:r>
            <a:endParaRPr kumimoji="0" lang="en-US" altLang="en-US" sz="32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39972" name="Rectangle 101"/>
          <p:cNvSpPr>
            <a:spLocks noChangeArrowheads="1"/>
          </p:cNvSpPr>
          <p:nvPr/>
        </p:nvSpPr>
        <p:spPr bwMode="auto">
          <a:xfrm>
            <a:off x="5459837" y="5936083"/>
            <a:ext cx="113492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latin typeface="+mj-lt"/>
              </a:rPr>
              <a:t>Mediterranean Sea</a:t>
            </a:r>
            <a:endParaRPr kumimoji="0" lang="en-US" altLang="en-US" sz="3200" b="1" i="0" u="none" strike="noStrike" cap="none" normalizeH="0" baseline="0" dirty="0" smtClean="0">
              <a:ln>
                <a:noFill/>
              </a:ln>
              <a:solidFill>
                <a:schemeClr val="tx1"/>
              </a:solidFill>
              <a:effectLst/>
              <a:latin typeface="+mj-lt"/>
            </a:endParaRPr>
          </a:p>
        </p:txBody>
      </p:sp>
      <p:sp>
        <p:nvSpPr>
          <p:cNvPr id="39973" name="Rectangle 102"/>
          <p:cNvSpPr>
            <a:spLocks noChangeArrowheads="1"/>
          </p:cNvSpPr>
          <p:nvPr/>
        </p:nvSpPr>
        <p:spPr bwMode="auto">
          <a:xfrm>
            <a:off x="3872035" y="5979886"/>
            <a:ext cx="64119"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0</a:t>
            </a:r>
            <a:endParaRPr kumimoji="0" lang="en-US" altLang="en-US" sz="3200" b="1" i="0" u="none" strike="noStrike" cap="none" normalizeH="0" baseline="0" smtClean="0">
              <a:ln>
                <a:noFill/>
              </a:ln>
              <a:solidFill>
                <a:schemeClr val="tx1"/>
              </a:solidFill>
              <a:effectLst/>
              <a:latin typeface="+mj-lt"/>
            </a:endParaRPr>
          </a:p>
        </p:txBody>
      </p:sp>
      <p:sp>
        <p:nvSpPr>
          <p:cNvPr id="39974" name="Rectangle 103"/>
          <p:cNvSpPr>
            <a:spLocks noChangeArrowheads="1"/>
          </p:cNvSpPr>
          <p:nvPr/>
        </p:nvSpPr>
        <p:spPr bwMode="auto">
          <a:xfrm>
            <a:off x="4296257" y="5979886"/>
            <a:ext cx="128240"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10</a:t>
            </a:r>
            <a:endParaRPr kumimoji="0" lang="en-US" altLang="en-US" sz="3200" b="1" i="0" u="none" strike="noStrike" cap="none" normalizeH="0" baseline="0" smtClean="0">
              <a:ln>
                <a:noFill/>
              </a:ln>
              <a:solidFill>
                <a:schemeClr val="tx1"/>
              </a:solidFill>
              <a:effectLst/>
              <a:latin typeface="+mj-lt"/>
            </a:endParaRPr>
          </a:p>
        </p:txBody>
      </p:sp>
      <p:sp>
        <p:nvSpPr>
          <p:cNvPr id="39975" name="Rectangle 104"/>
          <p:cNvSpPr>
            <a:spLocks noChangeArrowheads="1"/>
          </p:cNvSpPr>
          <p:nvPr/>
        </p:nvSpPr>
        <p:spPr bwMode="auto">
          <a:xfrm>
            <a:off x="3872035" y="6226978"/>
            <a:ext cx="64119"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0</a:t>
            </a:r>
            <a:endParaRPr kumimoji="0" lang="en-US" altLang="en-US" sz="3200" b="1" i="0" u="none" strike="noStrike" cap="none" normalizeH="0" baseline="0" smtClean="0">
              <a:ln>
                <a:noFill/>
              </a:ln>
              <a:solidFill>
                <a:schemeClr val="tx1"/>
              </a:solidFill>
              <a:effectLst/>
              <a:latin typeface="+mj-lt"/>
            </a:endParaRPr>
          </a:p>
        </p:txBody>
      </p:sp>
      <p:sp>
        <p:nvSpPr>
          <p:cNvPr id="39976" name="Rectangle 105"/>
          <p:cNvSpPr>
            <a:spLocks noChangeArrowheads="1"/>
          </p:cNvSpPr>
          <p:nvPr/>
        </p:nvSpPr>
        <p:spPr bwMode="auto">
          <a:xfrm>
            <a:off x="4096266" y="6226978"/>
            <a:ext cx="128240"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10</a:t>
            </a:r>
            <a:endParaRPr kumimoji="0" lang="en-US" altLang="en-US" sz="3200" b="1" i="0" u="none" strike="noStrike" cap="none" normalizeH="0" baseline="0" smtClean="0">
              <a:ln>
                <a:noFill/>
              </a:ln>
              <a:solidFill>
                <a:schemeClr val="tx1"/>
              </a:solidFill>
              <a:effectLst/>
              <a:latin typeface="+mj-lt"/>
            </a:endParaRPr>
          </a:p>
        </p:txBody>
      </p:sp>
      <p:sp>
        <p:nvSpPr>
          <p:cNvPr id="39977" name="Rectangle 106"/>
          <p:cNvSpPr>
            <a:spLocks noChangeArrowheads="1"/>
          </p:cNvSpPr>
          <p:nvPr/>
        </p:nvSpPr>
        <p:spPr bwMode="auto">
          <a:xfrm>
            <a:off x="4714418" y="5979886"/>
            <a:ext cx="448841"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20 Miles</a:t>
            </a:r>
            <a:endParaRPr kumimoji="0" lang="en-US" altLang="en-US" sz="3200" b="1" i="0" u="none" strike="noStrike" cap="none" normalizeH="0" baseline="0" smtClean="0">
              <a:ln>
                <a:noFill/>
              </a:ln>
              <a:solidFill>
                <a:schemeClr val="tx1"/>
              </a:solidFill>
              <a:effectLst/>
              <a:latin typeface="+mj-lt"/>
            </a:endParaRPr>
          </a:p>
        </p:txBody>
      </p:sp>
      <p:sp>
        <p:nvSpPr>
          <p:cNvPr id="39978" name="Rectangle 107"/>
          <p:cNvSpPr>
            <a:spLocks noChangeArrowheads="1"/>
          </p:cNvSpPr>
          <p:nvPr/>
        </p:nvSpPr>
        <p:spPr bwMode="auto">
          <a:xfrm>
            <a:off x="4417463" y="6226978"/>
            <a:ext cx="756618"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latin typeface="+mj-lt"/>
              </a:rPr>
              <a:t>20 Kilometers</a:t>
            </a:r>
            <a:endParaRPr kumimoji="0" lang="en-US" altLang="en-US" sz="32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8869081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8.4.1 Cultural Boundaries </a:t>
            </a:r>
            <a:r>
              <a:rPr lang="en-IN" sz="2000" b="0" dirty="0"/>
              <a:t>(4 of 4)</a:t>
            </a:r>
          </a:p>
        </p:txBody>
      </p:sp>
      <p:sp>
        <p:nvSpPr>
          <p:cNvPr id="3" name="Content Placeholder 2"/>
          <p:cNvSpPr>
            <a:spLocks noGrp="1"/>
          </p:cNvSpPr>
          <p:nvPr>
            <p:ph sz="quarter" idx="13"/>
          </p:nvPr>
        </p:nvSpPr>
        <p:spPr>
          <a:xfrm>
            <a:off x="457200" y="1556326"/>
            <a:ext cx="8229600" cy="729674"/>
          </a:xfrm>
        </p:spPr>
        <p:txBody>
          <a:bodyPr/>
          <a:lstStyle/>
          <a:p>
            <a:pPr marL="432" indent="0">
              <a:buNone/>
            </a:pPr>
            <a:r>
              <a:rPr lang="en-US" sz="2200" b="1" dirty="0"/>
              <a:t>Figure 8-54: </a:t>
            </a:r>
            <a:r>
              <a:rPr lang="en-US" sz="2200" dirty="0"/>
              <a:t>The city of Nicosia is divided between the Turkish side (foreground) and Greek side (background).</a:t>
            </a:r>
            <a:endParaRPr lang="en-IN" sz="2200" dirty="0"/>
          </a:p>
        </p:txBody>
      </p:sp>
      <p:pic>
        <p:nvPicPr>
          <p:cNvPr id="40963" name="Picture 3" descr="Green and white barrels creating a barrier to divide the Turkish and Greek sides of the city of Nico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65" y="2438371"/>
            <a:ext cx="7605671" cy="3846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5737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8.4.2 Physical Boundaries </a:t>
            </a:r>
            <a:r>
              <a:rPr lang="en-IN" sz="2000" b="0" dirty="0"/>
              <a:t>(1 of 5)</a:t>
            </a:r>
          </a:p>
        </p:txBody>
      </p:sp>
      <p:sp>
        <p:nvSpPr>
          <p:cNvPr id="3" name="Content Placeholder 2"/>
          <p:cNvSpPr>
            <a:spLocks noGrp="1"/>
          </p:cNvSpPr>
          <p:nvPr>
            <p:ph sz="quarter" idx="13"/>
          </p:nvPr>
        </p:nvSpPr>
        <p:spPr>
          <a:xfrm>
            <a:off x="457200" y="1556327"/>
            <a:ext cx="8420100" cy="1038103"/>
          </a:xfrm>
        </p:spPr>
        <p:txBody>
          <a:bodyPr/>
          <a:lstStyle/>
          <a:p>
            <a:pPr marL="432" indent="0">
              <a:buNone/>
            </a:pPr>
            <a:r>
              <a:rPr lang="en-US" sz="2000" b="1" dirty="0"/>
              <a:t>Figures 8-55 and 8-56:</a:t>
            </a:r>
            <a:r>
              <a:rPr lang="en-US" sz="2000" dirty="0"/>
              <a:t> The border between Bolivia and Chile is a largely uninhabited desert (left), while much of the border between Chile and Argentina is formed by the Andes (right).</a:t>
            </a:r>
            <a:endParaRPr lang="en-IN" sz="2000" dirty="0"/>
          </a:p>
        </p:txBody>
      </p:sp>
      <p:pic>
        <p:nvPicPr>
          <p:cNvPr id="41987" name="Picture 3" descr="A desert border sign in Bolivia-Ch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99" y="2696031"/>
            <a:ext cx="3475982" cy="357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descr="A mountain border that runs through the Andes, between Argentina and Chile, thanking travelers for visiting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253" y="2681030"/>
            <a:ext cx="2841798" cy="357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24824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8.4.2 Physical Boundaries </a:t>
            </a:r>
            <a:r>
              <a:rPr lang="en-IN" sz="2000" b="0" dirty="0"/>
              <a:t>(2 of 5)</a:t>
            </a:r>
          </a:p>
        </p:txBody>
      </p:sp>
      <p:sp>
        <p:nvSpPr>
          <p:cNvPr id="3" name="Content Placeholder 2"/>
          <p:cNvSpPr>
            <a:spLocks noGrp="1"/>
          </p:cNvSpPr>
          <p:nvPr>
            <p:ph sz="quarter" idx="13"/>
          </p:nvPr>
        </p:nvSpPr>
        <p:spPr>
          <a:xfrm>
            <a:off x="457200" y="1556326"/>
            <a:ext cx="8229600" cy="723324"/>
          </a:xfrm>
        </p:spPr>
        <p:txBody>
          <a:bodyPr/>
          <a:lstStyle/>
          <a:p>
            <a:pPr marL="432" indent="0">
              <a:buNone/>
            </a:pPr>
            <a:r>
              <a:rPr lang="en-US" sz="2200" b="1" dirty="0"/>
              <a:t>Figure 8-57: </a:t>
            </a:r>
            <a:r>
              <a:rPr lang="en-US" sz="2200" dirty="0"/>
              <a:t>In Europe, the Danube and Rhine rivers serve as boundaries between several countries.</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053" y="2323567"/>
            <a:ext cx="5451894" cy="4108672"/>
          </a:xfrm>
          <a:prstGeom prst="rect">
            <a:avLst/>
          </a:prstGeom>
        </p:spPr>
      </p:pic>
      <p:sp>
        <p:nvSpPr>
          <p:cNvPr id="9" name="Rectangle 5"/>
          <p:cNvSpPr>
            <a:spLocks noChangeArrowheads="1"/>
          </p:cNvSpPr>
          <p:nvPr/>
        </p:nvSpPr>
        <p:spPr bwMode="auto">
          <a:xfrm>
            <a:off x="1993900" y="2424113"/>
            <a:ext cx="410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North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a:off x="6842125" y="4876801"/>
            <a:ext cx="4087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Black</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Sea</a:t>
            </a:r>
            <a:endParaRPr kumimoji="0" lang="en-US" altLang="en-US" sz="1600" b="1" i="0" u="none" strike="noStrike" cap="none" normalizeH="0" baseline="0" dirty="0" smtClean="0">
              <a:ln>
                <a:noFill/>
              </a:ln>
              <a:solidFill>
                <a:schemeClr val="tx1"/>
              </a:solidFill>
              <a:effectLst/>
              <a:latin typeface="+mj-lt"/>
            </a:endParaRPr>
          </a:p>
        </p:txBody>
      </p:sp>
      <p:sp>
        <p:nvSpPr>
          <p:cNvPr id="28" name="Rectangle 24"/>
          <p:cNvSpPr>
            <a:spLocks noChangeArrowheads="1"/>
          </p:cNvSpPr>
          <p:nvPr/>
        </p:nvSpPr>
        <p:spPr bwMode="auto">
          <a:xfrm>
            <a:off x="2686050" y="3354388"/>
            <a:ext cx="56586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Cologne</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9" name="Rectangle 25"/>
          <p:cNvSpPr>
            <a:spLocks noChangeArrowheads="1"/>
          </p:cNvSpPr>
          <p:nvPr/>
        </p:nvSpPr>
        <p:spPr bwMode="auto">
          <a:xfrm>
            <a:off x="2720975" y="3494088"/>
            <a:ext cx="3622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Bonn</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0" name="Rectangle 26"/>
          <p:cNvSpPr>
            <a:spLocks noChangeArrowheads="1"/>
          </p:cNvSpPr>
          <p:nvPr/>
        </p:nvSpPr>
        <p:spPr bwMode="auto">
          <a:xfrm>
            <a:off x="2906713" y="3641726"/>
            <a:ext cx="3911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Mainz</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 name="Rectangle 27"/>
          <p:cNvSpPr>
            <a:spLocks noChangeArrowheads="1"/>
          </p:cNvSpPr>
          <p:nvPr/>
        </p:nvSpPr>
        <p:spPr bwMode="auto">
          <a:xfrm>
            <a:off x="3579813" y="3898901"/>
            <a:ext cx="82554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Regensburg</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2" name="Rectangle 28"/>
          <p:cNvSpPr>
            <a:spLocks noChangeArrowheads="1"/>
          </p:cNvSpPr>
          <p:nvPr/>
        </p:nvSpPr>
        <p:spPr bwMode="auto">
          <a:xfrm>
            <a:off x="1951095" y="4105276"/>
            <a:ext cx="75341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Strasbourg</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3" name="Rectangle 29"/>
          <p:cNvSpPr>
            <a:spLocks noChangeArrowheads="1"/>
          </p:cNvSpPr>
          <p:nvPr/>
        </p:nvSpPr>
        <p:spPr bwMode="auto">
          <a:xfrm>
            <a:off x="2784475" y="4454526"/>
            <a:ext cx="37670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Basel</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4" name="Rectangle 30"/>
          <p:cNvSpPr>
            <a:spLocks noChangeArrowheads="1"/>
          </p:cNvSpPr>
          <p:nvPr/>
        </p:nvSpPr>
        <p:spPr bwMode="auto">
          <a:xfrm>
            <a:off x="2300288" y="3046413"/>
            <a:ext cx="70532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Rotterdam</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5" name="Rectangle 31"/>
          <p:cNvSpPr>
            <a:spLocks noChangeArrowheads="1"/>
          </p:cNvSpPr>
          <p:nvPr/>
        </p:nvSpPr>
        <p:spPr bwMode="auto">
          <a:xfrm>
            <a:off x="4552950" y="4079876"/>
            <a:ext cx="67326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Bratislava</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6" name="Rectangle 32"/>
          <p:cNvSpPr>
            <a:spLocks noChangeArrowheads="1"/>
          </p:cNvSpPr>
          <p:nvPr/>
        </p:nvSpPr>
        <p:spPr bwMode="auto">
          <a:xfrm>
            <a:off x="3806825" y="4270376"/>
            <a:ext cx="46326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Vienna</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7" name="Rectangle 33"/>
          <p:cNvSpPr>
            <a:spLocks noChangeArrowheads="1"/>
          </p:cNvSpPr>
          <p:nvPr/>
        </p:nvSpPr>
        <p:spPr bwMode="auto">
          <a:xfrm>
            <a:off x="3935413" y="4043363"/>
            <a:ext cx="2821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Linz</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8" name="Rectangle 34"/>
          <p:cNvSpPr>
            <a:spLocks noChangeArrowheads="1"/>
          </p:cNvSpPr>
          <p:nvPr/>
        </p:nvSpPr>
        <p:spPr bwMode="auto">
          <a:xfrm>
            <a:off x="5226050" y="4886326"/>
            <a:ext cx="6043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Belgrade</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 name="Rectangle 35"/>
          <p:cNvSpPr>
            <a:spLocks noChangeArrowheads="1"/>
          </p:cNvSpPr>
          <p:nvPr/>
        </p:nvSpPr>
        <p:spPr bwMode="auto">
          <a:xfrm>
            <a:off x="4913313" y="4270376"/>
            <a:ext cx="64440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Budapest</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0" name="Rectangle 36"/>
          <p:cNvSpPr>
            <a:spLocks noChangeArrowheads="1"/>
          </p:cNvSpPr>
          <p:nvPr/>
        </p:nvSpPr>
        <p:spPr bwMode="auto">
          <a:xfrm>
            <a:off x="3425825" y="5637213"/>
            <a:ext cx="3702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808184"/>
                </a:solidFill>
                <a:effectLst>
                  <a:glow rad="50800">
                    <a:schemeClr val="bg1">
                      <a:alpha val="50000"/>
                    </a:schemeClr>
                  </a:glow>
                </a:effectLst>
                <a:latin typeface="+mn-lt"/>
              </a:rPr>
              <a:t>ITALY</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2" name="Rectangle 38"/>
          <p:cNvSpPr>
            <a:spLocks noChangeArrowheads="1"/>
          </p:cNvSpPr>
          <p:nvPr/>
        </p:nvSpPr>
        <p:spPr bwMode="auto">
          <a:xfrm>
            <a:off x="5524500" y="6213476"/>
            <a:ext cx="54021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808184"/>
                </a:solidFill>
                <a:effectLst>
                  <a:glow rad="50800">
                    <a:schemeClr val="bg1">
                      <a:alpha val="50000"/>
                    </a:schemeClr>
                  </a:glow>
                </a:effectLst>
                <a:latin typeface="+mn-lt"/>
              </a:rPr>
              <a:t>GREECE</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4" name="Rectangle 40"/>
          <p:cNvSpPr>
            <a:spLocks noChangeArrowheads="1"/>
          </p:cNvSpPr>
          <p:nvPr/>
        </p:nvSpPr>
        <p:spPr bwMode="auto">
          <a:xfrm>
            <a:off x="4378325" y="3097213"/>
            <a:ext cx="54181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808184"/>
                </a:solidFill>
                <a:effectLst>
                  <a:glow rad="50800">
                    <a:schemeClr val="bg1">
                      <a:alpha val="50000"/>
                    </a:schemeClr>
                  </a:glow>
                </a:effectLst>
                <a:latin typeface="+mn-lt"/>
              </a:rPr>
              <a:t>POLAND</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6" name="Rectangle 42"/>
          <p:cNvSpPr>
            <a:spLocks noChangeArrowheads="1"/>
          </p:cNvSpPr>
          <p:nvPr/>
        </p:nvSpPr>
        <p:spPr bwMode="auto">
          <a:xfrm>
            <a:off x="5386388" y="5889626"/>
            <a:ext cx="26129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808184"/>
                </a:solidFill>
                <a:effectLst>
                  <a:glow rad="50800">
                    <a:schemeClr val="bg1">
                      <a:alpha val="50000"/>
                    </a:schemeClr>
                  </a:glow>
                </a:effectLst>
                <a:latin typeface="+mn-lt"/>
              </a:rPr>
              <a:t>MAC.</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8" name="Rectangle 44"/>
          <p:cNvSpPr>
            <a:spLocks noChangeArrowheads="1"/>
          </p:cNvSpPr>
          <p:nvPr/>
        </p:nvSpPr>
        <p:spPr bwMode="auto">
          <a:xfrm>
            <a:off x="4784725" y="6161088"/>
            <a:ext cx="46006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808184"/>
                </a:solidFill>
                <a:effectLst>
                  <a:glow rad="50800">
                    <a:schemeClr val="bg1">
                      <a:alpha val="50000"/>
                    </a:schemeClr>
                  </a:glow>
                </a:effectLst>
                <a:latin typeface="+mn-lt"/>
              </a:rPr>
              <a:t>ALBANIA</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50" name="Rectangle 46"/>
          <p:cNvSpPr>
            <a:spLocks noChangeArrowheads="1"/>
          </p:cNvSpPr>
          <p:nvPr/>
        </p:nvSpPr>
        <p:spPr bwMode="auto">
          <a:xfrm>
            <a:off x="5200650" y="5641976"/>
            <a:ext cx="25167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808184"/>
                </a:solidFill>
                <a:effectLst>
                  <a:glow rad="50800">
                    <a:schemeClr val="bg1">
                      <a:alpha val="50000"/>
                    </a:schemeClr>
                  </a:glow>
                </a:effectLst>
                <a:latin typeface="+mn-lt"/>
              </a:rPr>
              <a:t>KOS.</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52" name="Rectangle 48"/>
          <p:cNvSpPr>
            <a:spLocks noChangeArrowheads="1"/>
          </p:cNvSpPr>
          <p:nvPr/>
        </p:nvSpPr>
        <p:spPr bwMode="auto">
          <a:xfrm>
            <a:off x="3790950" y="3779838"/>
            <a:ext cx="4552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808184"/>
                </a:solidFill>
                <a:effectLst>
                  <a:glow rad="50800">
                    <a:schemeClr val="bg1">
                      <a:alpha val="50000"/>
                    </a:schemeClr>
                  </a:glow>
                </a:effectLst>
                <a:latin typeface="+mn-lt"/>
              </a:rPr>
              <a:t>CZECHIA</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54" name="Rectangle 50"/>
          <p:cNvSpPr>
            <a:spLocks noChangeArrowheads="1"/>
          </p:cNvSpPr>
          <p:nvPr/>
        </p:nvSpPr>
        <p:spPr bwMode="auto">
          <a:xfrm>
            <a:off x="4743450" y="5591176"/>
            <a:ext cx="3302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808184"/>
                </a:solidFill>
                <a:effectLst>
                  <a:glow rad="50800">
                    <a:schemeClr val="bg1">
                      <a:alpha val="50000"/>
                    </a:schemeClr>
                  </a:glow>
                </a:effectLst>
                <a:latin typeface="+mn-lt"/>
              </a:rPr>
              <a:t>MONT.</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56" name="Rectangle 52"/>
          <p:cNvSpPr>
            <a:spLocks noChangeArrowheads="1"/>
          </p:cNvSpPr>
          <p:nvPr/>
        </p:nvSpPr>
        <p:spPr bwMode="auto">
          <a:xfrm>
            <a:off x="2165350" y="3949701"/>
            <a:ext cx="2340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808184"/>
                </a:solidFill>
                <a:effectLst>
                  <a:glow rad="50800">
                    <a:schemeClr val="bg1">
                      <a:alpha val="50000"/>
                    </a:schemeClr>
                  </a:glow>
                </a:effectLst>
                <a:latin typeface="+mn-lt"/>
              </a:rPr>
              <a:t>LUX.</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58" name="Rectangle 54"/>
          <p:cNvSpPr>
            <a:spLocks noChangeArrowheads="1"/>
          </p:cNvSpPr>
          <p:nvPr/>
        </p:nvSpPr>
        <p:spPr bwMode="auto">
          <a:xfrm>
            <a:off x="2015554" y="3589816"/>
            <a:ext cx="4728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808184"/>
                </a:solidFill>
                <a:effectLst>
                  <a:glow rad="50800">
                    <a:schemeClr val="bg1">
                      <a:alpha val="50000"/>
                    </a:schemeClr>
                  </a:glow>
                </a:effectLst>
                <a:latin typeface="+mn-lt"/>
              </a:rPr>
              <a:t>BELGIUM</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60" name="Rectangle 56"/>
          <p:cNvSpPr>
            <a:spLocks noChangeArrowheads="1"/>
          </p:cNvSpPr>
          <p:nvPr/>
        </p:nvSpPr>
        <p:spPr bwMode="auto">
          <a:xfrm>
            <a:off x="6373813" y="4027488"/>
            <a:ext cx="5241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808184"/>
                </a:solidFill>
                <a:effectLst>
                  <a:glow rad="50800">
                    <a:schemeClr val="bg1">
                      <a:alpha val="50000"/>
                    </a:schemeClr>
                  </a:glow>
                </a:effectLst>
                <a:latin typeface="+mn-lt"/>
              </a:rPr>
              <a:t>MOLDOVA</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62" name="Rectangle 58"/>
          <p:cNvSpPr>
            <a:spLocks noChangeArrowheads="1"/>
          </p:cNvSpPr>
          <p:nvPr/>
        </p:nvSpPr>
        <p:spPr bwMode="auto">
          <a:xfrm>
            <a:off x="6640513" y="6070601"/>
            <a:ext cx="5273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808184"/>
                </a:solidFill>
                <a:effectLst>
                  <a:glow rad="50800">
                    <a:schemeClr val="bg1">
                      <a:alpha val="50000"/>
                    </a:schemeClr>
                  </a:glow>
                </a:effectLst>
                <a:latin typeface="+mn-lt"/>
              </a:rPr>
              <a:t>TURKEY</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3008" name="Rectangle 60"/>
          <p:cNvSpPr>
            <a:spLocks noChangeArrowheads="1"/>
          </p:cNvSpPr>
          <p:nvPr/>
        </p:nvSpPr>
        <p:spPr bwMode="auto">
          <a:xfrm>
            <a:off x="5684838" y="2557463"/>
            <a:ext cx="62036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808184"/>
                </a:solidFill>
                <a:effectLst>
                  <a:glow rad="50800">
                    <a:schemeClr val="bg1">
                      <a:alpha val="50000"/>
                    </a:schemeClr>
                  </a:glow>
                </a:effectLst>
                <a:latin typeface="+mn-lt"/>
              </a:rPr>
              <a:t>BELARUS</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3010" name="Rectangle 62"/>
          <p:cNvSpPr>
            <a:spLocks noChangeArrowheads="1"/>
          </p:cNvSpPr>
          <p:nvPr/>
        </p:nvSpPr>
        <p:spPr bwMode="auto">
          <a:xfrm>
            <a:off x="5972175" y="3354388"/>
            <a:ext cx="5850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808184"/>
                </a:solidFill>
                <a:effectLst>
                  <a:glow rad="50800">
                    <a:schemeClr val="bg1">
                      <a:alpha val="50000"/>
                    </a:schemeClr>
                  </a:glow>
                </a:effectLst>
                <a:latin typeface="+mn-lt"/>
              </a:rPr>
              <a:t>UKRAINE</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3013" name="Rectangle 64"/>
          <p:cNvSpPr>
            <a:spLocks noChangeArrowheads="1"/>
          </p:cNvSpPr>
          <p:nvPr/>
        </p:nvSpPr>
        <p:spPr bwMode="auto">
          <a:xfrm>
            <a:off x="3724275" y="4762501"/>
            <a:ext cx="5257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808184"/>
                </a:solidFill>
                <a:effectLst>
                  <a:glow rad="50800">
                    <a:schemeClr val="bg1">
                      <a:alpha val="50000"/>
                    </a:schemeClr>
                  </a:glow>
                </a:effectLst>
                <a:latin typeface="+mn-lt"/>
              </a:rPr>
              <a:t>SLOVENIA</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3015" name="Rectangle 66"/>
          <p:cNvSpPr>
            <a:spLocks noChangeArrowheads="1"/>
          </p:cNvSpPr>
          <p:nvPr/>
        </p:nvSpPr>
        <p:spPr bwMode="auto">
          <a:xfrm>
            <a:off x="4424363" y="5132388"/>
            <a:ext cx="4103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808184"/>
                </a:solidFill>
                <a:effectLst>
                  <a:glow rad="50800">
                    <a:schemeClr val="bg1">
                      <a:alpha val="50000"/>
                    </a:schemeClr>
                  </a:glow>
                </a:effectLst>
                <a:latin typeface="+mn-lt"/>
              </a:rPr>
              <a:t>BOSNIA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808184"/>
                </a:solidFill>
                <a:effectLst>
                  <a:glow rad="50800">
                    <a:schemeClr val="bg1">
                      <a:alpha val="50000"/>
                    </a:schemeClr>
                  </a:glow>
                </a:effectLst>
                <a:latin typeface="+mn-lt"/>
              </a:rPr>
              <a:t>&amp; HERZ.</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3020" name="Rectangle 71"/>
          <p:cNvSpPr>
            <a:spLocks noChangeArrowheads="1"/>
          </p:cNvSpPr>
          <p:nvPr/>
        </p:nvSpPr>
        <p:spPr bwMode="auto">
          <a:xfrm>
            <a:off x="2952750" y="3184526"/>
            <a:ext cx="72295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GERMANY</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3022" name="Rectangle 73"/>
          <p:cNvSpPr>
            <a:spLocks noChangeArrowheads="1"/>
          </p:cNvSpPr>
          <p:nvPr/>
        </p:nvSpPr>
        <p:spPr bwMode="auto">
          <a:xfrm>
            <a:off x="5827713" y="5375276"/>
            <a:ext cx="6780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glow rad="50800">
                    <a:schemeClr val="bg1">
                      <a:alpha val="50000"/>
                    </a:schemeClr>
                  </a:glow>
                </a:effectLst>
                <a:latin typeface="+mn-lt"/>
              </a:rPr>
              <a:t>BULGARIA</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3024" name="Rectangle 75"/>
          <p:cNvSpPr>
            <a:spLocks noChangeArrowheads="1"/>
          </p:cNvSpPr>
          <p:nvPr/>
        </p:nvSpPr>
        <p:spPr bwMode="auto">
          <a:xfrm>
            <a:off x="5545138" y="4619626"/>
            <a:ext cx="61395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glow rad="50800">
                    <a:schemeClr val="bg1">
                      <a:alpha val="50000"/>
                    </a:schemeClr>
                  </a:glow>
                </a:effectLst>
                <a:latin typeface="+mn-lt"/>
              </a:rPr>
              <a:t>ROMANIA</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3026" name="Rectangle 77"/>
          <p:cNvSpPr>
            <a:spLocks noChangeArrowheads="1"/>
          </p:cNvSpPr>
          <p:nvPr/>
        </p:nvSpPr>
        <p:spPr bwMode="auto">
          <a:xfrm>
            <a:off x="4249738" y="4911726"/>
            <a:ext cx="4664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mn-lt"/>
              </a:rPr>
              <a:t>CROATIA</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3028" name="Rectangle 79"/>
          <p:cNvSpPr>
            <a:spLocks noChangeArrowheads="1"/>
          </p:cNvSpPr>
          <p:nvPr/>
        </p:nvSpPr>
        <p:spPr bwMode="auto">
          <a:xfrm>
            <a:off x="4635500" y="3919538"/>
            <a:ext cx="53059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mn-lt"/>
              </a:rPr>
              <a:t>SLOVAKIA</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3030" name="Rectangle 81"/>
          <p:cNvSpPr>
            <a:spLocks noChangeArrowheads="1"/>
          </p:cNvSpPr>
          <p:nvPr/>
        </p:nvSpPr>
        <p:spPr bwMode="auto">
          <a:xfrm>
            <a:off x="3549650" y="4465638"/>
            <a:ext cx="57066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glow rad="50800">
                    <a:schemeClr val="bg1">
                      <a:alpha val="50000"/>
                    </a:schemeClr>
                  </a:glow>
                </a:effectLst>
                <a:latin typeface="+mn-lt"/>
              </a:rPr>
              <a:t>AUSTRIA</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3032" name="Rectangle 83"/>
          <p:cNvSpPr>
            <a:spLocks noChangeArrowheads="1"/>
          </p:cNvSpPr>
          <p:nvPr/>
        </p:nvSpPr>
        <p:spPr bwMode="auto">
          <a:xfrm>
            <a:off x="5062538" y="5246688"/>
            <a:ext cx="48410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glow rad="50800">
                    <a:schemeClr val="bg1">
                      <a:alpha val="50000"/>
                    </a:schemeClr>
                  </a:glow>
                </a:effectLst>
                <a:latin typeface="+mn-lt"/>
              </a:rPr>
              <a:t>SERBIA</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3034" name="Rectangle 85"/>
          <p:cNvSpPr>
            <a:spLocks noChangeArrowheads="1"/>
          </p:cNvSpPr>
          <p:nvPr/>
        </p:nvSpPr>
        <p:spPr bwMode="auto">
          <a:xfrm>
            <a:off x="4445000" y="4486276"/>
            <a:ext cx="64921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glow rad="50800">
                    <a:schemeClr val="bg1">
                      <a:alpha val="50000"/>
                    </a:schemeClr>
                  </a:glow>
                </a:effectLst>
                <a:latin typeface="+mn-lt"/>
              </a:rPr>
              <a:t>HUNGARY</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3036" name="Rectangle 87"/>
          <p:cNvSpPr>
            <a:spLocks noChangeArrowheads="1"/>
          </p:cNvSpPr>
          <p:nvPr/>
        </p:nvSpPr>
        <p:spPr bwMode="auto">
          <a:xfrm>
            <a:off x="1924050" y="2927351"/>
            <a:ext cx="77425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mn-lt"/>
              </a:rPr>
              <a:t>NETHERLANDS</a:t>
            </a:r>
            <a:endParaRPr kumimoji="0" lang="en-US" altLang="en-US"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3038" name="Rectangle 89"/>
          <p:cNvSpPr>
            <a:spLocks noChangeArrowheads="1"/>
          </p:cNvSpPr>
          <p:nvPr/>
        </p:nvSpPr>
        <p:spPr bwMode="auto">
          <a:xfrm>
            <a:off x="2387600" y="4649788"/>
            <a:ext cx="7453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mn-lt"/>
              </a:rPr>
              <a:t>SWITZERLAND</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3040" name="Rectangle 91"/>
          <p:cNvSpPr>
            <a:spLocks noChangeArrowheads="1"/>
          </p:cNvSpPr>
          <p:nvPr/>
        </p:nvSpPr>
        <p:spPr bwMode="auto">
          <a:xfrm>
            <a:off x="1898650" y="4337051"/>
            <a:ext cx="59150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glow rad="50800">
                    <a:schemeClr val="bg1">
                      <a:alpha val="50000"/>
                    </a:schemeClr>
                  </a:glow>
                </a:effectLst>
                <a:latin typeface="+mn-lt"/>
              </a:rPr>
              <a:t>FRANCE</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3042" name="Line 93"/>
          <p:cNvSpPr>
            <a:spLocks noChangeShapeType="1"/>
          </p:cNvSpPr>
          <p:nvPr/>
        </p:nvSpPr>
        <p:spPr bwMode="auto">
          <a:xfrm flipH="1">
            <a:off x="2408238" y="3852863"/>
            <a:ext cx="92075" cy="112713"/>
          </a:xfrm>
          <a:prstGeom prst="line">
            <a:avLst/>
          </a:prstGeom>
          <a:noFill/>
          <a:ln w="9525">
            <a:solidFill>
              <a:srgbClr val="80818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100" b="1">
              <a:effectLst>
                <a:glow rad="50800">
                  <a:schemeClr val="bg1">
                    <a:alpha val="50000"/>
                  </a:schemeClr>
                </a:glow>
              </a:effectLst>
              <a:latin typeface="+mn-lt"/>
            </a:endParaRPr>
          </a:p>
        </p:txBody>
      </p:sp>
      <p:sp>
        <p:nvSpPr>
          <p:cNvPr id="43043" name="Rectangle 94"/>
          <p:cNvSpPr>
            <a:spLocks noChangeArrowheads="1"/>
          </p:cNvSpPr>
          <p:nvPr/>
        </p:nvSpPr>
        <p:spPr bwMode="auto">
          <a:xfrm>
            <a:off x="1979612" y="597217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43044" name="Rectangle 95"/>
          <p:cNvSpPr>
            <a:spLocks noChangeArrowheads="1"/>
          </p:cNvSpPr>
          <p:nvPr/>
        </p:nvSpPr>
        <p:spPr bwMode="auto">
          <a:xfrm>
            <a:off x="2309813" y="597217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a:t>
            </a:r>
            <a:endParaRPr kumimoji="0" lang="en-US" altLang="en-US" sz="1600" b="1" i="0" u="none" strike="noStrike" cap="none" normalizeH="0" baseline="0" smtClean="0">
              <a:ln>
                <a:noFill/>
              </a:ln>
              <a:solidFill>
                <a:schemeClr val="tx1"/>
              </a:solidFill>
              <a:effectLst/>
              <a:latin typeface="+mj-lt"/>
            </a:endParaRPr>
          </a:p>
        </p:txBody>
      </p:sp>
      <p:sp>
        <p:nvSpPr>
          <p:cNvPr id="43045" name="Rectangle 96"/>
          <p:cNvSpPr>
            <a:spLocks noChangeArrowheads="1"/>
          </p:cNvSpPr>
          <p:nvPr/>
        </p:nvSpPr>
        <p:spPr bwMode="auto">
          <a:xfrm>
            <a:off x="1979612" y="616267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43046" name="Rectangle 97"/>
          <p:cNvSpPr>
            <a:spLocks noChangeArrowheads="1"/>
          </p:cNvSpPr>
          <p:nvPr/>
        </p:nvSpPr>
        <p:spPr bwMode="auto">
          <a:xfrm>
            <a:off x="2165350" y="616267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a:t>
            </a:r>
            <a:endParaRPr kumimoji="0" lang="en-US" altLang="en-US" sz="1600" b="1" i="0" u="none" strike="noStrike" cap="none" normalizeH="0" baseline="0" smtClean="0">
              <a:ln>
                <a:noFill/>
              </a:ln>
              <a:solidFill>
                <a:schemeClr val="tx1"/>
              </a:solidFill>
              <a:effectLst/>
              <a:latin typeface="+mj-lt"/>
            </a:endParaRPr>
          </a:p>
        </p:txBody>
      </p:sp>
      <p:sp>
        <p:nvSpPr>
          <p:cNvPr id="43047" name="Rectangle 98"/>
          <p:cNvSpPr>
            <a:spLocks noChangeArrowheads="1"/>
          </p:cNvSpPr>
          <p:nvPr/>
        </p:nvSpPr>
        <p:spPr bwMode="auto">
          <a:xfrm>
            <a:off x="2690813" y="5972176"/>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200 Miles</a:t>
            </a:r>
            <a:endParaRPr kumimoji="0" lang="en-US" altLang="en-US" sz="1600" b="1" i="0" u="none" strike="noStrike" cap="none" normalizeH="0" baseline="0" smtClean="0">
              <a:ln>
                <a:noFill/>
              </a:ln>
              <a:solidFill>
                <a:schemeClr val="tx1"/>
              </a:solidFill>
              <a:effectLst/>
              <a:latin typeface="+mj-lt"/>
            </a:endParaRPr>
          </a:p>
        </p:txBody>
      </p:sp>
      <p:sp>
        <p:nvSpPr>
          <p:cNvPr id="43048" name="Rectangle 99"/>
          <p:cNvSpPr>
            <a:spLocks noChangeArrowheads="1"/>
          </p:cNvSpPr>
          <p:nvPr/>
        </p:nvSpPr>
        <p:spPr bwMode="auto">
          <a:xfrm>
            <a:off x="2408238" y="6162676"/>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200 Kilometers</a:t>
            </a:r>
            <a:endParaRPr kumimoji="0" lang="en-US" altLang="en-US" sz="1600" b="1" i="0" u="none" strike="noStrike" cap="none" normalizeH="0" baseline="0" smtClean="0">
              <a:ln>
                <a:noFill/>
              </a:ln>
              <a:solidFill>
                <a:schemeClr val="tx1"/>
              </a:solidFill>
              <a:effectLst/>
              <a:latin typeface="+mj-lt"/>
            </a:endParaRPr>
          </a:p>
        </p:txBody>
      </p:sp>
      <p:sp>
        <p:nvSpPr>
          <p:cNvPr id="105" name="Rectangle 7"/>
          <p:cNvSpPr>
            <a:spLocks noChangeArrowheads="1"/>
          </p:cNvSpPr>
          <p:nvPr/>
        </p:nvSpPr>
        <p:spPr bwMode="auto">
          <a:xfrm rot="20818126">
            <a:off x="5701635" y="5044283"/>
            <a:ext cx="651734"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i="1" dirty="0" smtClean="0">
                <a:solidFill>
                  <a:srgbClr val="00ADEE"/>
                </a:solidFill>
                <a:latin typeface="+mj-lt"/>
              </a:rPr>
              <a:t> Danube </a:t>
            </a:r>
            <a:r>
              <a:rPr lang="en-US" altLang="en-US" sz="900" b="1" i="1" dirty="0">
                <a:solidFill>
                  <a:srgbClr val="00ADEE"/>
                </a:solidFill>
                <a:latin typeface="+mj-lt"/>
              </a:rPr>
              <a:t>R.</a:t>
            </a:r>
            <a:endParaRPr kumimoji="0" lang="en-US" altLang="en-US" sz="1050" b="1" i="0" u="none" strike="noStrike" cap="none" normalizeH="0" baseline="0" dirty="0" smtClean="0">
              <a:ln>
                <a:noFill/>
              </a:ln>
              <a:solidFill>
                <a:schemeClr val="tx1"/>
              </a:solidFill>
              <a:effectLst/>
              <a:latin typeface="+mj-lt"/>
            </a:endParaRPr>
          </a:p>
        </p:txBody>
      </p:sp>
      <p:sp>
        <p:nvSpPr>
          <p:cNvPr id="106" name="Rectangle 7"/>
          <p:cNvSpPr>
            <a:spLocks noChangeArrowheads="1"/>
          </p:cNvSpPr>
          <p:nvPr/>
        </p:nvSpPr>
        <p:spPr bwMode="auto">
          <a:xfrm rot="17839577">
            <a:off x="2568614" y="3976689"/>
            <a:ext cx="651734"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900" b="1" i="1" dirty="0">
                <a:solidFill>
                  <a:srgbClr val="00ADEE"/>
                </a:solidFill>
                <a:latin typeface="+mj-lt"/>
              </a:rPr>
              <a:t> Rhine R. </a:t>
            </a:r>
            <a:endParaRPr kumimoji="0" lang="en-US" altLang="en-US" sz="105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37003089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8.4.2 Physical Boundaries </a:t>
            </a:r>
            <a:r>
              <a:rPr lang="en-IN" sz="2000" b="0" dirty="0"/>
              <a:t>(3 of 5)</a:t>
            </a:r>
          </a:p>
        </p:txBody>
      </p:sp>
      <p:sp>
        <p:nvSpPr>
          <p:cNvPr id="3" name="Content Placeholder 2"/>
          <p:cNvSpPr>
            <a:spLocks noGrp="1"/>
          </p:cNvSpPr>
          <p:nvPr>
            <p:ph sz="quarter" idx="13"/>
          </p:nvPr>
        </p:nvSpPr>
        <p:spPr/>
        <p:txBody>
          <a:bodyPr/>
          <a:lstStyle/>
          <a:p>
            <a:r>
              <a:rPr lang="en-US" dirty="0"/>
              <a:t>The </a:t>
            </a:r>
            <a:r>
              <a:rPr lang="en-US" b="1" dirty="0"/>
              <a:t>Law of the Sea</a:t>
            </a:r>
            <a:r>
              <a:rPr lang="en-US" dirty="0"/>
              <a:t> stipulates:</a:t>
            </a:r>
          </a:p>
          <a:p>
            <a:pPr marL="741600" lvl="1" indent="-428400">
              <a:buFont typeface="+mj-lt"/>
              <a:buAutoNum type="arabicPeriod"/>
            </a:pPr>
            <a:r>
              <a:rPr lang="en-US" b="1" dirty="0"/>
              <a:t>Territorial</a:t>
            </a:r>
            <a:r>
              <a:rPr lang="en-US" dirty="0"/>
              <a:t> </a:t>
            </a:r>
            <a:r>
              <a:rPr lang="en-US" b="1" dirty="0"/>
              <a:t>waters</a:t>
            </a:r>
            <a:r>
              <a:rPr lang="en-US" dirty="0"/>
              <a:t>: Up to 12 nautical miles from shore (about 22 kilometers or 14 land miles), a state may set laws regulating passage by ships registered in other states</a:t>
            </a:r>
          </a:p>
          <a:p>
            <a:pPr marL="741600" lvl="1" indent="-428400">
              <a:buFont typeface="+mj-lt"/>
              <a:buAutoNum type="arabicPeriod"/>
            </a:pPr>
            <a:r>
              <a:rPr lang="en-US" b="1" dirty="0"/>
              <a:t>Contiguous</a:t>
            </a:r>
            <a:r>
              <a:rPr lang="en-US" dirty="0"/>
              <a:t> </a:t>
            </a:r>
            <a:r>
              <a:rPr lang="en-US" b="1" dirty="0"/>
              <a:t>zone</a:t>
            </a:r>
            <a:r>
              <a:rPr lang="en-US" dirty="0"/>
              <a:t>: Between 12 and 24 nautical miles from shore, a state may enforce laws concerning pollution, taxation, customs, and immigration</a:t>
            </a:r>
          </a:p>
          <a:p>
            <a:pPr marL="741600" lvl="1" indent="-428400">
              <a:buFont typeface="+mj-lt"/>
              <a:buAutoNum type="arabicPeriod"/>
            </a:pPr>
            <a:r>
              <a:rPr lang="en-US" b="1" dirty="0"/>
              <a:t>Exclusive</a:t>
            </a:r>
            <a:r>
              <a:rPr lang="en-US" dirty="0"/>
              <a:t> </a:t>
            </a:r>
            <a:r>
              <a:rPr lang="en-US" b="1" dirty="0"/>
              <a:t>economic</a:t>
            </a:r>
            <a:r>
              <a:rPr lang="en-US" dirty="0"/>
              <a:t> </a:t>
            </a:r>
            <a:r>
              <a:rPr lang="en-US" b="1" dirty="0"/>
              <a:t>zone</a:t>
            </a:r>
            <a:r>
              <a:rPr lang="en-US" dirty="0"/>
              <a:t>. Between 24 and 200 nautical miles, a state has the sole right to the fish and other marine life</a:t>
            </a:r>
            <a:endParaRPr lang="en-IN" dirty="0"/>
          </a:p>
        </p:txBody>
      </p:sp>
    </p:spTree>
    <p:extLst>
      <p:ext uri="{BB962C8B-B14F-4D97-AF65-F5344CB8AC3E}">
        <p14:creationId xmlns:p14="http://schemas.microsoft.com/office/powerpoint/2010/main" val="30518329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8.4.2 Physical Boundaries </a:t>
            </a:r>
            <a:r>
              <a:rPr lang="en-IN" sz="2000" b="0" dirty="0"/>
              <a:t>(4 of 5)</a:t>
            </a:r>
          </a:p>
        </p:txBody>
      </p:sp>
      <p:sp>
        <p:nvSpPr>
          <p:cNvPr id="3" name="Content Placeholder 2"/>
          <p:cNvSpPr>
            <a:spLocks noGrp="1"/>
          </p:cNvSpPr>
          <p:nvPr>
            <p:ph sz="quarter" idx="13"/>
          </p:nvPr>
        </p:nvSpPr>
        <p:spPr>
          <a:xfrm>
            <a:off x="457200" y="1556326"/>
            <a:ext cx="8229600" cy="777441"/>
          </a:xfrm>
        </p:spPr>
        <p:txBody>
          <a:bodyPr/>
          <a:lstStyle/>
          <a:p>
            <a:pPr marL="432" indent="0">
              <a:buNone/>
            </a:pPr>
            <a:r>
              <a:rPr lang="en-US" sz="2200" b="1" dirty="0"/>
              <a:t>Figure 8-58: </a:t>
            </a:r>
            <a:r>
              <a:rPr lang="en-US" sz="2200" dirty="0"/>
              <a:t>The Law of the Sea guarantees countries different levels of control over the waters near their shores.</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2554583"/>
            <a:ext cx="8046720" cy="3529264"/>
          </a:xfrm>
          <a:prstGeom prst="rect">
            <a:avLst/>
          </a:prstGeom>
        </p:spPr>
      </p:pic>
      <p:sp>
        <p:nvSpPr>
          <p:cNvPr id="9" name="Line 5"/>
          <p:cNvSpPr>
            <a:spLocks noChangeShapeType="1"/>
          </p:cNvSpPr>
          <p:nvPr/>
        </p:nvSpPr>
        <p:spPr bwMode="auto">
          <a:xfrm>
            <a:off x="3178175" y="5957888"/>
            <a:ext cx="3006725"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0" name="Freeform 6"/>
          <p:cNvSpPr>
            <a:spLocks/>
          </p:cNvSpPr>
          <p:nvPr/>
        </p:nvSpPr>
        <p:spPr bwMode="auto">
          <a:xfrm>
            <a:off x="6167438" y="5929313"/>
            <a:ext cx="106363" cy="61913"/>
          </a:xfrm>
          <a:custGeom>
            <a:avLst/>
            <a:gdLst>
              <a:gd name="T0" fmla="*/ 30 w 67"/>
              <a:gd name="T1" fmla="*/ 11 h 39"/>
              <a:gd name="T2" fmla="*/ 30 w 67"/>
              <a:gd name="T3" fmla="*/ 11 h 39"/>
              <a:gd name="T4" fmla="*/ 0 w 67"/>
              <a:gd name="T5" fmla="*/ 0 h 39"/>
              <a:gd name="T6" fmla="*/ 0 w 67"/>
              <a:gd name="T7" fmla="*/ 39 h 39"/>
              <a:gd name="T8" fmla="*/ 0 w 67"/>
              <a:gd name="T9" fmla="*/ 39 h 39"/>
              <a:gd name="T10" fmla="*/ 30 w 67"/>
              <a:gd name="T11" fmla="*/ 27 h 39"/>
              <a:gd name="T12" fmla="*/ 30 w 67"/>
              <a:gd name="T13" fmla="*/ 27 h 39"/>
              <a:gd name="T14" fmla="*/ 51 w 67"/>
              <a:gd name="T15" fmla="*/ 23 h 39"/>
              <a:gd name="T16" fmla="*/ 67 w 67"/>
              <a:gd name="T17" fmla="*/ 18 h 39"/>
              <a:gd name="T18" fmla="*/ 67 w 67"/>
              <a:gd name="T19" fmla="*/ 18 h 39"/>
              <a:gd name="T20" fmla="*/ 51 w 67"/>
              <a:gd name="T21" fmla="*/ 16 h 39"/>
              <a:gd name="T22" fmla="*/ 30 w 67"/>
              <a:gd name="T23" fmla="*/ 11 h 39"/>
              <a:gd name="T24" fmla="*/ 30 w 67"/>
              <a:gd name="T25"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39">
                <a:moveTo>
                  <a:pt x="30" y="11"/>
                </a:moveTo>
                <a:lnTo>
                  <a:pt x="30" y="11"/>
                </a:lnTo>
                <a:lnTo>
                  <a:pt x="0" y="0"/>
                </a:lnTo>
                <a:lnTo>
                  <a:pt x="0" y="39"/>
                </a:lnTo>
                <a:lnTo>
                  <a:pt x="0" y="39"/>
                </a:lnTo>
                <a:lnTo>
                  <a:pt x="30" y="27"/>
                </a:lnTo>
                <a:lnTo>
                  <a:pt x="30" y="27"/>
                </a:lnTo>
                <a:lnTo>
                  <a:pt x="51" y="23"/>
                </a:lnTo>
                <a:lnTo>
                  <a:pt x="67" y="18"/>
                </a:lnTo>
                <a:lnTo>
                  <a:pt x="67" y="18"/>
                </a:lnTo>
                <a:lnTo>
                  <a:pt x="51" y="16"/>
                </a:lnTo>
                <a:lnTo>
                  <a:pt x="30" y="11"/>
                </a:lnTo>
                <a:lnTo>
                  <a:pt x="30" y="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1" name="Freeform 7"/>
          <p:cNvSpPr>
            <a:spLocks/>
          </p:cNvSpPr>
          <p:nvPr/>
        </p:nvSpPr>
        <p:spPr bwMode="auto">
          <a:xfrm>
            <a:off x="3090863" y="5929313"/>
            <a:ext cx="109538" cy="61913"/>
          </a:xfrm>
          <a:custGeom>
            <a:avLst/>
            <a:gdLst>
              <a:gd name="T0" fmla="*/ 37 w 69"/>
              <a:gd name="T1" fmla="*/ 27 h 39"/>
              <a:gd name="T2" fmla="*/ 37 w 69"/>
              <a:gd name="T3" fmla="*/ 27 h 39"/>
              <a:gd name="T4" fmla="*/ 69 w 69"/>
              <a:gd name="T5" fmla="*/ 39 h 39"/>
              <a:gd name="T6" fmla="*/ 69 w 69"/>
              <a:gd name="T7" fmla="*/ 0 h 39"/>
              <a:gd name="T8" fmla="*/ 69 w 69"/>
              <a:gd name="T9" fmla="*/ 0 h 39"/>
              <a:gd name="T10" fmla="*/ 37 w 69"/>
              <a:gd name="T11" fmla="*/ 11 h 39"/>
              <a:gd name="T12" fmla="*/ 37 w 69"/>
              <a:gd name="T13" fmla="*/ 11 h 39"/>
              <a:gd name="T14" fmla="*/ 16 w 69"/>
              <a:gd name="T15" fmla="*/ 16 h 39"/>
              <a:gd name="T16" fmla="*/ 0 w 69"/>
              <a:gd name="T17" fmla="*/ 18 h 39"/>
              <a:gd name="T18" fmla="*/ 0 w 69"/>
              <a:gd name="T19" fmla="*/ 18 h 39"/>
              <a:gd name="T20" fmla="*/ 16 w 69"/>
              <a:gd name="T21" fmla="*/ 23 h 39"/>
              <a:gd name="T22" fmla="*/ 37 w 69"/>
              <a:gd name="T23" fmla="*/ 27 h 39"/>
              <a:gd name="T24" fmla="*/ 37 w 69"/>
              <a:gd name="T25"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9">
                <a:moveTo>
                  <a:pt x="37" y="27"/>
                </a:moveTo>
                <a:lnTo>
                  <a:pt x="37" y="27"/>
                </a:lnTo>
                <a:lnTo>
                  <a:pt x="69" y="39"/>
                </a:lnTo>
                <a:lnTo>
                  <a:pt x="69" y="0"/>
                </a:lnTo>
                <a:lnTo>
                  <a:pt x="69" y="0"/>
                </a:lnTo>
                <a:lnTo>
                  <a:pt x="37" y="11"/>
                </a:lnTo>
                <a:lnTo>
                  <a:pt x="37" y="11"/>
                </a:lnTo>
                <a:lnTo>
                  <a:pt x="16" y="16"/>
                </a:lnTo>
                <a:lnTo>
                  <a:pt x="0" y="18"/>
                </a:lnTo>
                <a:lnTo>
                  <a:pt x="0" y="18"/>
                </a:lnTo>
                <a:lnTo>
                  <a:pt x="16" y="23"/>
                </a:lnTo>
                <a:lnTo>
                  <a:pt x="37" y="27"/>
                </a:lnTo>
                <a:lnTo>
                  <a:pt x="37" y="2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2" name="Line 8"/>
          <p:cNvSpPr>
            <a:spLocks noChangeShapeType="1"/>
          </p:cNvSpPr>
          <p:nvPr/>
        </p:nvSpPr>
        <p:spPr bwMode="auto">
          <a:xfrm>
            <a:off x="4427538" y="3186113"/>
            <a:ext cx="500063"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3" name="Freeform 9"/>
          <p:cNvSpPr>
            <a:spLocks/>
          </p:cNvSpPr>
          <p:nvPr/>
        </p:nvSpPr>
        <p:spPr bwMode="auto">
          <a:xfrm>
            <a:off x="4905375" y="3152775"/>
            <a:ext cx="107950" cy="66675"/>
          </a:xfrm>
          <a:custGeom>
            <a:avLst/>
            <a:gdLst>
              <a:gd name="T0" fmla="*/ 33 w 68"/>
              <a:gd name="T1" fmla="*/ 12 h 42"/>
              <a:gd name="T2" fmla="*/ 33 w 68"/>
              <a:gd name="T3" fmla="*/ 12 h 42"/>
              <a:gd name="T4" fmla="*/ 0 w 68"/>
              <a:gd name="T5" fmla="*/ 0 h 42"/>
              <a:gd name="T6" fmla="*/ 0 w 68"/>
              <a:gd name="T7" fmla="*/ 42 h 42"/>
              <a:gd name="T8" fmla="*/ 0 w 68"/>
              <a:gd name="T9" fmla="*/ 42 h 42"/>
              <a:gd name="T10" fmla="*/ 33 w 68"/>
              <a:gd name="T11" fmla="*/ 28 h 42"/>
              <a:gd name="T12" fmla="*/ 33 w 68"/>
              <a:gd name="T13" fmla="*/ 28 h 42"/>
              <a:gd name="T14" fmla="*/ 51 w 68"/>
              <a:gd name="T15" fmla="*/ 24 h 42"/>
              <a:gd name="T16" fmla="*/ 68 w 68"/>
              <a:gd name="T17" fmla="*/ 21 h 42"/>
              <a:gd name="T18" fmla="*/ 68 w 68"/>
              <a:gd name="T19" fmla="*/ 21 h 42"/>
              <a:gd name="T20" fmla="*/ 51 w 68"/>
              <a:gd name="T21" fmla="*/ 19 h 42"/>
              <a:gd name="T22" fmla="*/ 33 w 68"/>
              <a:gd name="T23" fmla="*/ 12 h 42"/>
              <a:gd name="T24" fmla="*/ 33 w 68"/>
              <a:gd name="T2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2">
                <a:moveTo>
                  <a:pt x="33" y="12"/>
                </a:moveTo>
                <a:lnTo>
                  <a:pt x="33" y="12"/>
                </a:lnTo>
                <a:lnTo>
                  <a:pt x="0" y="0"/>
                </a:lnTo>
                <a:lnTo>
                  <a:pt x="0" y="42"/>
                </a:lnTo>
                <a:lnTo>
                  <a:pt x="0" y="42"/>
                </a:lnTo>
                <a:lnTo>
                  <a:pt x="33" y="28"/>
                </a:lnTo>
                <a:lnTo>
                  <a:pt x="33" y="28"/>
                </a:lnTo>
                <a:lnTo>
                  <a:pt x="51" y="24"/>
                </a:lnTo>
                <a:lnTo>
                  <a:pt x="68" y="21"/>
                </a:lnTo>
                <a:lnTo>
                  <a:pt x="68" y="21"/>
                </a:lnTo>
                <a:lnTo>
                  <a:pt x="51" y="19"/>
                </a:lnTo>
                <a:lnTo>
                  <a:pt x="33" y="12"/>
                </a:lnTo>
                <a:lnTo>
                  <a:pt x="33"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4" name="Freeform 10"/>
          <p:cNvSpPr>
            <a:spLocks/>
          </p:cNvSpPr>
          <p:nvPr/>
        </p:nvSpPr>
        <p:spPr bwMode="auto">
          <a:xfrm>
            <a:off x="4343400" y="3152775"/>
            <a:ext cx="106363" cy="66675"/>
          </a:xfrm>
          <a:custGeom>
            <a:avLst/>
            <a:gdLst>
              <a:gd name="T0" fmla="*/ 35 w 67"/>
              <a:gd name="T1" fmla="*/ 28 h 42"/>
              <a:gd name="T2" fmla="*/ 35 w 67"/>
              <a:gd name="T3" fmla="*/ 28 h 42"/>
              <a:gd name="T4" fmla="*/ 67 w 67"/>
              <a:gd name="T5" fmla="*/ 42 h 42"/>
              <a:gd name="T6" fmla="*/ 67 w 67"/>
              <a:gd name="T7" fmla="*/ 0 h 42"/>
              <a:gd name="T8" fmla="*/ 67 w 67"/>
              <a:gd name="T9" fmla="*/ 0 h 42"/>
              <a:gd name="T10" fmla="*/ 35 w 67"/>
              <a:gd name="T11" fmla="*/ 12 h 42"/>
              <a:gd name="T12" fmla="*/ 35 w 67"/>
              <a:gd name="T13" fmla="*/ 12 h 42"/>
              <a:gd name="T14" fmla="*/ 16 w 67"/>
              <a:gd name="T15" fmla="*/ 19 h 42"/>
              <a:gd name="T16" fmla="*/ 0 w 67"/>
              <a:gd name="T17" fmla="*/ 21 h 42"/>
              <a:gd name="T18" fmla="*/ 0 w 67"/>
              <a:gd name="T19" fmla="*/ 21 h 42"/>
              <a:gd name="T20" fmla="*/ 16 w 67"/>
              <a:gd name="T21" fmla="*/ 24 h 42"/>
              <a:gd name="T22" fmla="*/ 35 w 67"/>
              <a:gd name="T23" fmla="*/ 28 h 42"/>
              <a:gd name="T24" fmla="*/ 35 w 67"/>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42">
                <a:moveTo>
                  <a:pt x="35" y="28"/>
                </a:moveTo>
                <a:lnTo>
                  <a:pt x="35" y="28"/>
                </a:lnTo>
                <a:lnTo>
                  <a:pt x="67" y="42"/>
                </a:lnTo>
                <a:lnTo>
                  <a:pt x="67" y="0"/>
                </a:lnTo>
                <a:lnTo>
                  <a:pt x="67" y="0"/>
                </a:lnTo>
                <a:lnTo>
                  <a:pt x="35" y="12"/>
                </a:lnTo>
                <a:lnTo>
                  <a:pt x="35" y="12"/>
                </a:lnTo>
                <a:lnTo>
                  <a:pt x="16" y="19"/>
                </a:lnTo>
                <a:lnTo>
                  <a:pt x="0" y="21"/>
                </a:lnTo>
                <a:lnTo>
                  <a:pt x="0" y="21"/>
                </a:lnTo>
                <a:lnTo>
                  <a:pt x="16" y="24"/>
                </a:lnTo>
                <a:lnTo>
                  <a:pt x="35" y="28"/>
                </a:lnTo>
                <a:lnTo>
                  <a:pt x="35" y="2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5" name="Line 11"/>
          <p:cNvSpPr>
            <a:spLocks noChangeShapeType="1"/>
          </p:cNvSpPr>
          <p:nvPr/>
        </p:nvSpPr>
        <p:spPr bwMode="auto">
          <a:xfrm>
            <a:off x="3692525" y="3186113"/>
            <a:ext cx="500063"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6" name="Freeform 12"/>
          <p:cNvSpPr>
            <a:spLocks/>
          </p:cNvSpPr>
          <p:nvPr/>
        </p:nvSpPr>
        <p:spPr bwMode="auto">
          <a:xfrm>
            <a:off x="4170363" y="3152775"/>
            <a:ext cx="111125" cy="66675"/>
          </a:xfrm>
          <a:custGeom>
            <a:avLst/>
            <a:gdLst>
              <a:gd name="T0" fmla="*/ 33 w 70"/>
              <a:gd name="T1" fmla="*/ 12 h 42"/>
              <a:gd name="T2" fmla="*/ 33 w 70"/>
              <a:gd name="T3" fmla="*/ 12 h 42"/>
              <a:gd name="T4" fmla="*/ 0 w 70"/>
              <a:gd name="T5" fmla="*/ 0 h 42"/>
              <a:gd name="T6" fmla="*/ 0 w 70"/>
              <a:gd name="T7" fmla="*/ 42 h 42"/>
              <a:gd name="T8" fmla="*/ 0 w 70"/>
              <a:gd name="T9" fmla="*/ 42 h 42"/>
              <a:gd name="T10" fmla="*/ 33 w 70"/>
              <a:gd name="T11" fmla="*/ 28 h 42"/>
              <a:gd name="T12" fmla="*/ 33 w 70"/>
              <a:gd name="T13" fmla="*/ 28 h 42"/>
              <a:gd name="T14" fmla="*/ 54 w 70"/>
              <a:gd name="T15" fmla="*/ 24 h 42"/>
              <a:gd name="T16" fmla="*/ 70 w 70"/>
              <a:gd name="T17" fmla="*/ 21 h 42"/>
              <a:gd name="T18" fmla="*/ 70 w 70"/>
              <a:gd name="T19" fmla="*/ 21 h 42"/>
              <a:gd name="T20" fmla="*/ 54 w 70"/>
              <a:gd name="T21" fmla="*/ 19 h 42"/>
              <a:gd name="T22" fmla="*/ 33 w 70"/>
              <a:gd name="T23" fmla="*/ 12 h 42"/>
              <a:gd name="T24" fmla="*/ 33 w 70"/>
              <a:gd name="T2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42">
                <a:moveTo>
                  <a:pt x="33" y="12"/>
                </a:moveTo>
                <a:lnTo>
                  <a:pt x="33" y="12"/>
                </a:lnTo>
                <a:lnTo>
                  <a:pt x="0" y="0"/>
                </a:lnTo>
                <a:lnTo>
                  <a:pt x="0" y="42"/>
                </a:lnTo>
                <a:lnTo>
                  <a:pt x="0" y="42"/>
                </a:lnTo>
                <a:lnTo>
                  <a:pt x="33" y="28"/>
                </a:lnTo>
                <a:lnTo>
                  <a:pt x="33" y="28"/>
                </a:lnTo>
                <a:lnTo>
                  <a:pt x="54" y="24"/>
                </a:lnTo>
                <a:lnTo>
                  <a:pt x="70" y="21"/>
                </a:lnTo>
                <a:lnTo>
                  <a:pt x="70" y="21"/>
                </a:lnTo>
                <a:lnTo>
                  <a:pt x="54" y="19"/>
                </a:lnTo>
                <a:lnTo>
                  <a:pt x="33" y="12"/>
                </a:lnTo>
                <a:lnTo>
                  <a:pt x="33"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7" name="Freeform 13"/>
          <p:cNvSpPr>
            <a:spLocks/>
          </p:cNvSpPr>
          <p:nvPr/>
        </p:nvSpPr>
        <p:spPr bwMode="auto">
          <a:xfrm>
            <a:off x="3605213" y="3152775"/>
            <a:ext cx="106363" cy="66675"/>
          </a:xfrm>
          <a:custGeom>
            <a:avLst/>
            <a:gdLst>
              <a:gd name="T0" fmla="*/ 37 w 67"/>
              <a:gd name="T1" fmla="*/ 28 h 42"/>
              <a:gd name="T2" fmla="*/ 37 w 67"/>
              <a:gd name="T3" fmla="*/ 28 h 42"/>
              <a:gd name="T4" fmla="*/ 67 w 67"/>
              <a:gd name="T5" fmla="*/ 42 h 42"/>
              <a:gd name="T6" fmla="*/ 67 w 67"/>
              <a:gd name="T7" fmla="*/ 0 h 42"/>
              <a:gd name="T8" fmla="*/ 67 w 67"/>
              <a:gd name="T9" fmla="*/ 0 h 42"/>
              <a:gd name="T10" fmla="*/ 37 w 67"/>
              <a:gd name="T11" fmla="*/ 12 h 42"/>
              <a:gd name="T12" fmla="*/ 37 w 67"/>
              <a:gd name="T13" fmla="*/ 12 h 42"/>
              <a:gd name="T14" fmla="*/ 16 w 67"/>
              <a:gd name="T15" fmla="*/ 19 h 42"/>
              <a:gd name="T16" fmla="*/ 0 w 67"/>
              <a:gd name="T17" fmla="*/ 21 h 42"/>
              <a:gd name="T18" fmla="*/ 0 w 67"/>
              <a:gd name="T19" fmla="*/ 21 h 42"/>
              <a:gd name="T20" fmla="*/ 16 w 67"/>
              <a:gd name="T21" fmla="*/ 24 h 42"/>
              <a:gd name="T22" fmla="*/ 37 w 67"/>
              <a:gd name="T23" fmla="*/ 28 h 42"/>
              <a:gd name="T24" fmla="*/ 37 w 67"/>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42">
                <a:moveTo>
                  <a:pt x="37" y="28"/>
                </a:moveTo>
                <a:lnTo>
                  <a:pt x="37" y="28"/>
                </a:lnTo>
                <a:lnTo>
                  <a:pt x="67" y="42"/>
                </a:lnTo>
                <a:lnTo>
                  <a:pt x="67" y="0"/>
                </a:lnTo>
                <a:lnTo>
                  <a:pt x="67" y="0"/>
                </a:lnTo>
                <a:lnTo>
                  <a:pt x="37" y="12"/>
                </a:lnTo>
                <a:lnTo>
                  <a:pt x="37" y="12"/>
                </a:lnTo>
                <a:lnTo>
                  <a:pt x="16" y="19"/>
                </a:lnTo>
                <a:lnTo>
                  <a:pt x="0" y="21"/>
                </a:lnTo>
                <a:lnTo>
                  <a:pt x="0" y="21"/>
                </a:lnTo>
                <a:lnTo>
                  <a:pt x="16" y="24"/>
                </a:lnTo>
                <a:lnTo>
                  <a:pt x="37" y="28"/>
                </a:lnTo>
                <a:lnTo>
                  <a:pt x="37" y="2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8" name="Line 14"/>
          <p:cNvSpPr>
            <a:spLocks noChangeShapeType="1"/>
          </p:cNvSpPr>
          <p:nvPr/>
        </p:nvSpPr>
        <p:spPr bwMode="auto">
          <a:xfrm>
            <a:off x="3178175" y="5957888"/>
            <a:ext cx="3006725"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19" name="Freeform 15"/>
          <p:cNvSpPr>
            <a:spLocks/>
          </p:cNvSpPr>
          <p:nvPr/>
        </p:nvSpPr>
        <p:spPr bwMode="auto">
          <a:xfrm>
            <a:off x="6167438" y="5932488"/>
            <a:ext cx="95250" cy="55563"/>
          </a:xfrm>
          <a:custGeom>
            <a:avLst/>
            <a:gdLst>
              <a:gd name="T0" fmla="*/ 27 w 60"/>
              <a:gd name="T1" fmla="*/ 9 h 35"/>
              <a:gd name="T2" fmla="*/ 27 w 60"/>
              <a:gd name="T3" fmla="*/ 9 h 35"/>
              <a:gd name="T4" fmla="*/ 0 w 60"/>
              <a:gd name="T5" fmla="*/ 0 h 35"/>
              <a:gd name="T6" fmla="*/ 0 w 60"/>
              <a:gd name="T7" fmla="*/ 35 h 35"/>
              <a:gd name="T8" fmla="*/ 0 w 60"/>
              <a:gd name="T9" fmla="*/ 35 h 35"/>
              <a:gd name="T10" fmla="*/ 27 w 60"/>
              <a:gd name="T11" fmla="*/ 25 h 35"/>
              <a:gd name="T12" fmla="*/ 27 w 60"/>
              <a:gd name="T13" fmla="*/ 25 h 35"/>
              <a:gd name="T14" fmla="*/ 60 w 60"/>
              <a:gd name="T15" fmla="*/ 16 h 35"/>
              <a:gd name="T16" fmla="*/ 60 w 60"/>
              <a:gd name="T17" fmla="*/ 16 h 35"/>
              <a:gd name="T18" fmla="*/ 27 w 60"/>
              <a:gd name="T19" fmla="*/ 9 h 35"/>
              <a:gd name="T20" fmla="*/ 27 w 60"/>
              <a:gd name="T21"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35">
                <a:moveTo>
                  <a:pt x="27" y="9"/>
                </a:moveTo>
                <a:lnTo>
                  <a:pt x="27" y="9"/>
                </a:lnTo>
                <a:lnTo>
                  <a:pt x="0" y="0"/>
                </a:lnTo>
                <a:lnTo>
                  <a:pt x="0" y="35"/>
                </a:lnTo>
                <a:lnTo>
                  <a:pt x="0" y="35"/>
                </a:lnTo>
                <a:lnTo>
                  <a:pt x="27" y="25"/>
                </a:lnTo>
                <a:lnTo>
                  <a:pt x="27" y="25"/>
                </a:lnTo>
                <a:lnTo>
                  <a:pt x="60" y="16"/>
                </a:lnTo>
                <a:lnTo>
                  <a:pt x="60" y="16"/>
                </a:lnTo>
                <a:lnTo>
                  <a:pt x="27" y="9"/>
                </a:lnTo>
                <a:lnTo>
                  <a:pt x="27" y="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0" name="Freeform 16"/>
          <p:cNvSpPr>
            <a:spLocks/>
          </p:cNvSpPr>
          <p:nvPr/>
        </p:nvSpPr>
        <p:spPr bwMode="auto">
          <a:xfrm>
            <a:off x="3100388" y="5932488"/>
            <a:ext cx="96838" cy="55563"/>
          </a:xfrm>
          <a:custGeom>
            <a:avLst/>
            <a:gdLst>
              <a:gd name="T0" fmla="*/ 33 w 61"/>
              <a:gd name="T1" fmla="*/ 25 h 35"/>
              <a:gd name="T2" fmla="*/ 33 w 61"/>
              <a:gd name="T3" fmla="*/ 25 h 35"/>
              <a:gd name="T4" fmla="*/ 61 w 61"/>
              <a:gd name="T5" fmla="*/ 35 h 35"/>
              <a:gd name="T6" fmla="*/ 61 w 61"/>
              <a:gd name="T7" fmla="*/ 0 h 35"/>
              <a:gd name="T8" fmla="*/ 61 w 61"/>
              <a:gd name="T9" fmla="*/ 0 h 35"/>
              <a:gd name="T10" fmla="*/ 33 w 61"/>
              <a:gd name="T11" fmla="*/ 9 h 35"/>
              <a:gd name="T12" fmla="*/ 33 w 61"/>
              <a:gd name="T13" fmla="*/ 9 h 35"/>
              <a:gd name="T14" fmla="*/ 0 w 61"/>
              <a:gd name="T15" fmla="*/ 16 h 35"/>
              <a:gd name="T16" fmla="*/ 0 w 61"/>
              <a:gd name="T17" fmla="*/ 16 h 35"/>
              <a:gd name="T18" fmla="*/ 33 w 61"/>
              <a:gd name="T19" fmla="*/ 25 h 35"/>
              <a:gd name="T20" fmla="*/ 33 w 61"/>
              <a:gd name="T21"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35">
                <a:moveTo>
                  <a:pt x="33" y="25"/>
                </a:moveTo>
                <a:lnTo>
                  <a:pt x="33" y="25"/>
                </a:lnTo>
                <a:lnTo>
                  <a:pt x="61" y="35"/>
                </a:lnTo>
                <a:lnTo>
                  <a:pt x="61" y="0"/>
                </a:lnTo>
                <a:lnTo>
                  <a:pt x="61" y="0"/>
                </a:lnTo>
                <a:lnTo>
                  <a:pt x="33" y="9"/>
                </a:lnTo>
                <a:lnTo>
                  <a:pt x="33" y="9"/>
                </a:lnTo>
                <a:lnTo>
                  <a:pt x="0" y="16"/>
                </a:lnTo>
                <a:lnTo>
                  <a:pt x="0" y="16"/>
                </a:lnTo>
                <a:lnTo>
                  <a:pt x="33" y="25"/>
                </a:lnTo>
                <a:lnTo>
                  <a:pt x="33" y="2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1" name="Line 17"/>
          <p:cNvSpPr>
            <a:spLocks noChangeShapeType="1"/>
          </p:cNvSpPr>
          <p:nvPr/>
        </p:nvSpPr>
        <p:spPr bwMode="auto">
          <a:xfrm>
            <a:off x="4427538" y="3186113"/>
            <a:ext cx="500063"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2" name="Freeform 18"/>
          <p:cNvSpPr>
            <a:spLocks/>
          </p:cNvSpPr>
          <p:nvPr/>
        </p:nvSpPr>
        <p:spPr bwMode="auto">
          <a:xfrm>
            <a:off x="4910138" y="3157538"/>
            <a:ext cx="92075" cy="55563"/>
          </a:xfrm>
          <a:custGeom>
            <a:avLst/>
            <a:gdLst>
              <a:gd name="T0" fmla="*/ 28 w 58"/>
              <a:gd name="T1" fmla="*/ 11 h 35"/>
              <a:gd name="T2" fmla="*/ 28 w 58"/>
              <a:gd name="T3" fmla="*/ 11 h 35"/>
              <a:gd name="T4" fmla="*/ 0 w 58"/>
              <a:gd name="T5" fmla="*/ 0 h 35"/>
              <a:gd name="T6" fmla="*/ 0 w 58"/>
              <a:gd name="T7" fmla="*/ 35 h 35"/>
              <a:gd name="T8" fmla="*/ 0 w 58"/>
              <a:gd name="T9" fmla="*/ 35 h 35"/>
              <a:gd name="T10" fmla="*/ 28 w 58"/>
              <a:gd name="T11" fmla="*/ 25 h 35"/>
              <a:gd name="T12" fmla="*/ 28 w 58"/>
              <a:gd name="T13" fmla="*/ 25 h 35"/>
              <a:gd name="T14" fmla="*/ 58 w 58"/>
              <a:gd name="T15" fmla="*/ 18 h 35"/>
              <a:gd name="T16" fmla="*/ 58 w 58"/>
              <a:gd name="T17" fmla="*/ 18 h 35"/>
              <a:gd name="T18" fmla="*/ 28 w 58"/>
              <a:gd name="T19" fmla="*/ 11 h 35"/>
              <a:gd name="T20" fmla="*/ 28 w 58"/>
              <a:gd name="T21"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35">
                <a:moveTo>
                  <a:pt x="28" y="11"/>
                </a:moveTo>
                <a:lnTo>
                  <a:pt x="28" y="11"/>
                </a:lnTo>
                <a:lnTo>
                  <a:pt x="0" y="0"/>
                </a:lnTo>
                <a:lnTo>
                  <a:pt x="0" y="35"/>
                </a:lnTo>
                <a:lnTo>
                  <a:pt x="0" y="35"/>
                </a:lnTo>
                <a:lnTo>
                  <a:pt x="28" y="25"/>
                </a:lnTo>
                <a:lnTo>
                  <a:pt x="28" y="25"/>
                </a:lnTo>
                <a:lnTo>
                  <a:pt x="58" y="18"/>
                </a:lnTo>
                <a:lnTo>
                  <a:pt x="58" y="18"/>
                </a:lnTo>
                <a:lnTo>
                  <a:pt x="28" y="11"/>
                </a:lnTo>
                <a:lnTo>
                  <a:pt x="28" y="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3" name="Freeform 19"/>
          <p:cNvSpPr>
            <a:spLocks/>
          </p:cNvSpPr>
          <p:nvPr/>
        </p:nvSpPr>
        <p:spPr bwMode="auto">
          <a:xfrm>
            <a:off x="4354513" y="3157538"/>
            <a:ext cx="92075" cy="55563"/>
          </a:xfrm>
          <a:custGeom>
            <a:avLst/>
            <a:gdLst>
              <a:gd name="T0" fmla="*/ 30 w 58"/>
              <a:gd name="T1" fmla="*/ 25 h 35"/>
              <a:gd name="T2" fmla="*/ 30 w 58"/>
              <a:gd name="T3" fmla="*/ 25 h 35"/>
              <a:gd name="T4" fmla="*/ 58 w 58"/>
              <a:gd name="T5" fmla="*/ 35 h 35"/>
              <a:gd name="T6" fmla="*/ 58 w 58"/>
              <a:gd name="T7" fmla="*/ 0 h 35"/>
              <a:gd name="T8" fmla="*/ 58 w 58"/>
              <a:gd name="T9" fmla="*/ 0 h 35"/>
              <a:gd name="T10" fmla="*/ 30 w 58"/>
              <a:gd name="T11" fmla="*/ 11 h 35"/>
              <a:gd name="T12" fmla="*/ 30 w 58"/>
              <a:gd name="T13" fmla="*/ 11 h 35"/>
              <a:gd name="T14" fmla="*/ 0 w 58"/>
              <a:gd name="T15" fmla="*/ 18 h 35"/>
              <a:gd name="T16" fmla="*/ 0 w 58"/>
              <a:gd name="T17" fmla="*/ 18 h 35"/>
              <a:gd name="T18" fmla="*/ 30 w 58"/>
              <a:gd name="T19" fmla="*/ 25 h 35"/>
              <a:gd name="T20" fmla="*/ 30 w 58"/>
              <a:gd name="T21"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35">
                <a:moveTo>
                  <a:pt x="30" y="25"/>
                </a:moveTo>
                <a:lnTo>
                  <a:pt x="30" y="25"/>
                </a:lnTo>
                <a:lnTo>
                  <a:pt x="58" y="35"/>
                </a:lnTo>
                <a:lnTo>
                  <a:pt x="58" y="0"/>
                </a:lnTo>
                <a:lnTo>
                  <a:pt x="58" y="0"/>
                </a:lnTo>
                <a:lnTo>
                  <a:pt x="30" y="11"/>
                </a:lnTo>
                <a:lnTo>
                  <a:pt x="30" y="11"/>
                </a:lnTo>
                <a:lnTo>
                  <a:pt x="0" y="18"/>
                </a:lnTo>
                <a:lnTo>
                  <a:pt x="0" y="18"/>
                </a:lnTo>
                <a:lnTo>
                  <a:pt x="30" y="25"/>
                </a:lnTo>
                <a:lnTo>
                  <a:pt x="30" y="2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4" name="Line 20"/>
          <p:cNvSpPr>
            <a:spLocks noChangeShapeType="1"/>
          </p:cNvSpPr>
          <p:nvPr/>
        </p:nvSpPr>
        <p:spPr bwMode="auto">
          <a:xfrm>
            <a:off x="3692525" y="3186113"/>
            <a:ext cx="500063"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5" name="Freeform 21"/>
          <p:cNvSpPr>
            <a:spLocks/>
          </p:cNvSpPr>
          <p:nvPr/>
        </p:nvSpPr>
        <p:spPr bwMode="auto">
          <a:xfrm>
            <a:off x="4175125" y="3157538"/>
            <a:ext cx="95250" cy="55563"/>
          </a:xfrm>
          <a:custGeom>
            <a:avLst/>
            <a:gdLst>
              <a:gd name="T0" fmla="*/ 27 w 60"/>
              <a:gd name="T1" fmla="*/ 11 h 35"/>
              <a:gd name="T2" fmla="*/ 27 w 60"/>
              <a:gd name="T3" fmla="*/ 11 h 35"/>
              <a:gd name="T4" fmla="*/ 0 w 60"/>
              <a:gd name="T5" fmla="*/ 0 h 35"/>
              <a:gd name="T6" fmla="*/ 0 w 60"/>
              <a:gd name="T7" fmla="*/ 35 h 35"/>
              <a:gd name="T8" fmla="*/ 0 w 60"/>
              <a:gd name="T9" fmla="*/ 35 h 35"/>
              <a:gd name="T10" fmla="*/ 27 w 60"/>
              <a:gd name="T11" fmla="*/ 25 h 35"/>
              <a:gd name="T12" fmla="*/ 27 w 60"/>
              <a:gd name="T13" fmla="*/ 25 h 35"/>
              <a:gd name="T14" fmla="*/ 60 w 60"/>
              <a:gd name="T15" fmla="*/ 18 h 35"/>
              <a:gd name="T16" fmla="*/ 60 w 60"/>
              <a:gd name="T17" fmla="*/ 18 h 35"/>
              <a:gd name="T18" fmla="*/ 27 w 60"/>
              <a:gd name="T19" fmla="*/ 11 h 35"/>
              <a:gd name="T20" fmla="*/ 27 w 60"/>
              <a:gd name="T21"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35">
                <a:moveTo>
                  <a:pt x="27" y="11"/>
                </a:moveTo>
                <a:lnTo>
                  <a:pt x="27" y="11"/>
                </a:lnTo>
                <a:lnTo>
                  <a:pt x="0" y="0"/>
                </a:lnTo>
                <a:lnTo>
                  <a:pt x="0" y="35"/>
                </a:lnTo>
                <a:lnTo>
                  <a:pt x="0" y="35"/>
                </a:lnTo>
                <a:lnTo>
                  <a:pt x="27" y="25"/>
                </a:lnTo>
                <a:lnTo>
                  <a:pt x="27" y="25"/>
                </a:lnTo>
                <a:lnTo>
                  <a:pt x="60" y="18"/>
                </a:lnTo>
                <a:lnTo>
                  <a:pt x="60" y="18"/>
                </a:lnTo>
                <a:lnTo>
                  <a:pt x="27" y="11"/>
                </a:lnTo>
                <a:lnTo>
                  <a:pt x="27" y="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6" name="Freeform 22"/>
          <p:cNvSpPr>
            <a:spLocks/>
          </p:cNvSpPr>
          <p:nvPr/>
        </p:nvSpPr>
        <p:spPr bwMode="auto">
          <a:xfrm>
            <a:off x="3616325" y="3157538"/>
            <a:ext cx="95250" cy="55563"/>
          </a:xfrm>
          <a:custGeom>
            <a:avLst/>
            <a:gdLst>
              <a:gd name="T0" fmla="*/ 32 w 60"/>
              <a:gd name="T1" fmla="*/ 25 h 35"/>
              <a:gd name="T2" fmla="*/ 32 w 60"/>
              <a:gd name="T3" fmla="*/ 25 h 35"/>
              <a:gd name="T4" fmla="*/ 60 w 60"/>
              <a:gd name="T5" fmla="*/ 35 h 35"/>
              <a:gd name="T6" fmla="*/ 60 w 60"/>
              <a:gd name="T7" fmla="*/ 0 h 35"/>
              <a:gd name="T8" fmla="*/ 60 w 60"/>
              <a:gd name="T9" fmla="*/ 0 h 35"/>
              <a:gd name="T10" fmla="*/ 32 w 60"/>
              <a:gd name="T11" fmla="*/ 11 h 35"/>
              <a:gd name="T12" fmla="*/ 32 w 60"/>
              <a:gd name="T13" fmla="*/ 11 h 35"/>
              <a:gd name="T14" fmla="*/ 0 w 60"/>
              <a:gd name="T15" fmla="*/ 18 h 35"/>
              <a:gd name="T16" fmla="*/ 0 w 60"/>
              <a:gd name="T17" fmla="*/ 18 h 35"/>
              <a:gd name="T18" fmla="*/ 32 w 60"/>
              <a:gd name="T19" fmla="*/ 25 h 35"/>
              <a:gd name="T20" fmla="*/ 32 w 60"/>
              <a:gd name="T21"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35">
                <a:moveTo>
                  <a:pt x="32" y="25"/>
                </a:moveTo>
                <a:lnTo>
                  <a:pt x="32" y="25"/>
                </a:lnTo>
                <a:lnTo>
                  <a:pt x="60" y="35"/>
                </a:lnTo>
                <a:lnTo>
                  <a:pt x="60" y="0"/>
                </a:lnTo>
                <a:lnTo>
                  <a:pt x="60" y="0"/>
                </a:lnTo>
                <a:lnTo>
                  <a:pt x="32" y="11"/>
                </a:lnTo>
                <a:lnTo>
                  <a:pt x="32" y="11"/>
                </a:lnTo>
                <a:lnTo>
                  <a:pt x="0" y="18"/>
                </a:lnTo>
                <a:lnTo>
                  <a:pt x="0" y="18"/>
                </a:lnTo>
                <a:lnTo>
                  <a:pt x="32" y="25"/>
                </a:lnTo>
                <a:lnTo>
                  <a:pt x="32" y="2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7" name="Line 23"/>
          <p:cNvSpPr>
            <a:spLocks noChangeShapeType="1"/>
          </p:cNvSpPr>
          <p:nvPr/>
        </p:nvSpPr>
        <p:spPr bwMode="auto">
          <a:xfrm>
            <a:off x="3178175" y="5957888"/>
            <a:ext cx="3006725"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8" name="Freeform 24"/>
          <p:cNvSpPr>
            <a:spLocks/>
          </p:cNvSpPr>
          <p:nvPr/>
        </p:nvSpPr>
        <p:spPr bwMode="auto">
          <a:xfrm>
            <a:off x="6167438" y="5929313"/>
            <a:ext cx="106363" cy="61913"/>
          </a:xfrm>
          <a:custGeom>
            <a:avLst/>
            <a:gdLst>
              <a:gd name="T0" fmla="*/ 30 w 67"/>
              <a:gd name="T1" fmla="*/ 11 h 39"/>
              <a:gd name="T2" fmla="*/ 30 w 67"/>
              <a:gd name="T3" fmla="*/ 11 h 39"/>
              <a:gd name="T4" fmla="*/ 0 w 67"/>
              <a:gd name="T5" fmla="*/ 0 h 39"/>
              <a:gd name="T6" fmla="*/ 0 w 67"/>
              <a:gd name="T7" fmla="*/ 39 h 39"/>
              <a:gd name="T8" fmla="*/ 0 w 67"/>
              <a:gd name="T9" fmla="*/ 39 h 39"/>
              <a:gd name="T10" fmla="*/ 30 w 67"/>
              <a:gd name="T11" fmla="*/ 27 h 39"/>
              <a:gd name="T12" fmla="*/ 30 w 67"/>
              <a:gd name="T13" fmla="*/ 27 h 39"/>
              <a:gd name="T14" fmla="*/ 51 w 67"/>
              <a:gd name="T15" fmla="*/ 23 h 39"/>
              <a:gd name="T16" fmla="*/ 67 w 67"/>
              <a:gd name="T17" fmla="*/ 18 h 39"/>
              <a:gd name="T18" fmla="*/ 67 w 67"/>
              <a:gd name="T19" fmla="*/ 18 h 39"/>
              <a:gd name="T20" fmla="*/ 51 w 67"/>
              <a:gd name="T21" fmla="*/ 16 h 39"/>
              <a:gd name="T22" fmla="*/ 30 w 67"/>
              <a:gd name="T23" fmla="*/ 11 h 39"/>
              <a:gd name="T24" fmla="*/ 30 w 67"/>
              <a:gd name="T25"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39">
                <a:moveTo>
                  <a:pt x="30" y="11"/>
                </a:moveTo>
                <a:lnTo>
                  <a:pt x="30" y="11"/>
                </a:lnTo>
                <a:lnTo>
                  <a:pt x="0" y="0"/>
                </a:lnTo>
                <a:lnTo>
                  <a:pt x="0" y="39"/>
                </a:lnTo>
                <a:lnTo>
                  <a:pt x="0" y="39"/>
                </a:lnTo>
                <a:lnTo>
                  <a:pt x="30" y="27"/>
                </a:lnTo>
                <a:lnTo>
                  <a:pt x="30" y="27"/>
                </a:lnTo>
                <a:lnTo>
                  <a:pt x="51" y="23"/>
                </a:lnTo>
                <a:lnTo>
                  <a:pt x="67" y="18"/>
                </a:lnTo>
                <a:lnTo>
                  <a:pt x="67" y="18"/>
                </a:lnTo>
                <a:lnTo>
                  <a:pt x="51" y="16"/>
                </a:lnTo>
                <a:lnTo>
                  <a:pt x="30" y="11"/>
                </a:lnTo>
                <a:lnTo>
                  <a:pt x="30" y="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9" name="Freeform 25"/>
          <p:cNvSpPr>
            <a:spLocks/>
          </p:cNvSpPr>
          <p:nvPr/>
        </p:nvSpPr>
        <p:spPr bwMode="auto">
          <a:xfrm>
            <a:off x="3090863" y="5929313"/>
            <a:ext cx="109538" cy="61913"/>
          </a:xfrm>
          <a:custGeom>
            <a:avLst/>
            <a:gdLst>
              <a:gd name="T0" fmla="*/ 37 w 69"/>
              <a:gd name="T1" fmla="*/ 27 h 39"/>
              <a:gd name="T2" fmla="*/ 37 w 69"/>
              <a:gd name="T3" fmla="*/ 27 h 39"/>
              <a:gd name="T4" fmla="*/ 69 w 69"/>
              <a:gd name="T5" fmla="*/ 39 h 39"/>
              <a:gd name="T6" fmla="*/ 69 w 69"/>
              <a:gd name="T7" fmla="*/ 0 h 39"/>
              <a:gd name="T8" fmla="*/ 69 w 69"/>
              <a:gd name="T9" fmla="*/ 0 h 39"/>
              <a:gd name="T10" fmla="*/ 37 w 69"/>
              <a:gd name="T11" fmla="*/ 11 h 39"/>
              <a:gd name="T12" fmla="*/ 37 w 69"/>
              <a:gd name="T13" fmla="*/ 11 h 39"/>
              <a:gd name="T14" fmla="*/ 16 w 69"/>
              <a:gd name="T15" fmla="*/ 16 h 39"/>
              <a:gd name="T16" fmla="*/ 0 w 69"/>
              <a:gd name="T17" fmla="*/ 18 h 39"/>
              <a:gd name="T18" fmla="*/ 0 w 69"/>
              <a:gd name="T19" fmla="*/ 18 h 39"/>
              <a:gd name="T20" fmla="*/ 16 w 69"/>
              <a:gd name="T21" fmla="*/ 23 h 39"/>
              <a:gd name="T22" fmla="*/ 37 w 69"/>
              <a:gd name="T23" fmla="*/ 27 h 39"/>
              <a:gd name="T24" fmla="*/ 37 w 69"/>
              <a:gd name="T25"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9">
                <a:moveTo>
                  <a:pt x="37" y="27"/>
                </a:moveTo>
                <a:lnTo>
                  <a:pt x="37" y="27"/>
                </a:lnTo>
                <a:lnTo>
                  <a:pt x="69" y="39"/>
                </a:lnTo>
                <a:lnTo>
                  <a:pt x="69" y="0"/>
                </a:lnTo>
                <a:lnTo>
                  <a:pt x="69" y="0"/>
                </a:lnTo>
                <a:lnTo>
                  <a:pt x="37" y="11"/>
                </a:lnTo>
                <a:lnTo>
                  <a:pt x="37" y="11"/>
                </a:lnTo>
                <a:lnTo>
                  <a:pt x="16" y="16"/>
                </a:lnTo>
                <a:lnTo>
                  <a:pt x="0" y="18"/>
                </a:lnTo>
                <a:lnTo>
                  <a:pt x="0" y="18"/>
                </a:lnTo>
                <a:lnTo>
                  <a:pt x="16" y="23"/>
                </a:lnTo>
                <a:lnTo>
                  <a:pt x="37" y="27"/>
                </a:lnTo>
                <a:lnTo>
                  <a:pt x="37" y="2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0" name="Line 26"/>
          <p:cNvSpPr>
            <a:spLocks noChangeShapeType="1"/>
          </p:cNvSpPr>
          <p:nvPr/>
        </p:nvSpPr>
        <p:spPr bwMode="auto">
          <a:xfrm>
            <a:off x="4427538" y="3186113"/>
            <a:ext cx="500063"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1" name="Freeform 27"/>
          <p:cNvSpPr>
            <a:spLocks/>
          </p:cNvSpPr>
          <p:nvPr/>
        </p:nvSpPr>
        <p:spPr bwMode="auto">
          <a:xfrm>
            <a:off x="4905375" y="3152775"/>
            <a:ext cx="107950" cy="66675"/>
          </a:xfrm>
          <a:custGeom>
            <a:avLst/>
            <a:gdLst>
              <a:gd name="T0" fmla="*/ 33 w 68"/>
              <a:gd name="T1" fmla="*/ 12 h 42"/>
              <a:gd name="T2" fmla="*/ 33 w 68"/>
              <a:gd name="T3" fmla="*/ 12 h 42"/>
              <a:gd name="T4" fmla="*/ 0 w 68"/>
              <a:gd name="T5" fmla="*/ 0 h 42"/>
              <a:gd name="T6" fmla="*/ 0 w 68"/>
              <a:gd name="T7" fmla="*/ 42 h 42"/>
              <a:gd name="T8" fmla="*/ 0 w 68"/>
              <a:gd name="T9" fmla="*/ 42 h 42"/>
              <a:gd name="T10" fmla="*/ 33 w 68"/>
              <a:gd name="T11" fmla="*/ 28 h 42"/>
              <a:gd name="T12" fmla="*/ 33 w 68"/>
              <a:gd name="T13" fmla="*/ 28 h 42"/>
              <a:gd name="T14" fmla="*/ 51 w 68"/>
              <a:gd name="T15" fmla="*/ 24 h 42"/>
              <a:gd name="T16" fmla="*/ 68 w 68"/>
              <a:gd name="T17" fmla="*/ 21 h 42"/>
              <a:gd name="T18" fmla="*/ 68 w 68"/>
              <a:gd name="T19" fmla="*/ 21 h 42"/>
              <a:gd name="T20" fmla="*/ 51 w 68"/>
              <a:gd name="T21" fmla="*/ 19 h 42"/>
              <a:gd name="T22" fmla="*/ 33 w 68"/>
              <a:gd name="T23" fmla="*/ 12 h 42"/>
              <a:gd name="T24" fmla="*/ 33 w 68"/>
              <a:gd name="T2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2">
                <a:moveTo>
                  <a:pt x="33" y="12"/>
                </a:moveTo>
                <a:lnTo>
                  <a:pt x="33" y="12"/>
                </a:lnTo>
                <a:lnTo>
                  <a:pt x="0" y="0"/>
                </a:lnTo>
                <a:lnTo>
                  <a:pt x="0" y="42"/>
                </a:lnTo>
                <a:lnTo>
                  <a:pt x="0" y="42"/>
                </a:lnTo>
                <a:lnTo>
                  <a:pt x="33" y="28"/>
                </a:lnTo>
                <a:lnTo>
                  <a:pt x="33" y="28"/>
                </a:lnTo>
                <a:lnTo>
                  <a:pt x="51" y="24"/>
                </a:lnTo>
                <a:lnTo>
                  <a:pt x="68" y="21"/>
                </a:lnTo>
                <a:lnTo>
                  <a:pt x="68" y="21"/>
                </a:lnTo>
                <a:lnTo>
                  <a:pt x="51" y="19"/>
                </a:lnTo>
                <a:lnTo>
                  <a:pt x="33" y="12"/>
                </a:lnTo>
                <a:lnTo>
                  <a:pt x="33"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2" name="Freeform 28"/>
          <p:cNvSpPr>
            <a:spLocks/>
          </p:cNvSpPr>
          <p:nvPr/>
        </p:nvSpPr>
        <p:spPr bwMode="auto">
          <a:xfrm>
            <a:off x="4343400" y="3152775"/>
            <a:ext cx="106363" cy="66675"/>
          </a:xfrm>
          <a:custGeom>
            <a:avLst/>
            <a:gdLst>
              <a:gd name="T0" fmla="*/ 35 w 67"/>
              <a:gd name="T1" fmla="*/ 28 h 42"/>
              <a:gd name="T2" fmla="*/ 35 w 67"/>
              <a:gd name="T3" fmla="*/ 28 h 42"/>
              <a:gd name="T4" fmla="*/ 67 w 67"/>
              <a:gd name="T5" fmla="*/ 42 h 42"/>
              <a:gd name="T6" fmla="*/ 67 w 67"/>
              <a:gd name="T7" fmla="*/ 0 h 42"/>
              <a:gd name="T8" fmla="*/ 67 w 67"/>
              <a:gd name="T9" fmla="*/ 0 h 42"/>
              <a:gd name="T10" fmla="*/ 35 w 67"/>
              <a:gd name="T11" fmla="*/ 12 h 42"/>
              <a:gd name="T12" fmla="*/ 35 w 67"/>
              <a:gd name="T13" fmla="*/ 12 h 42"/>
              <a:gd name="T14" fmla="*/ 16 w 67"/>
              <a:gd name="T15" fmla="*/ 19 h 42"/>
              <a:gd name="T16" fmla="*/ 0 w 67"/>
              <a:gd name="T17" fmla="*/ 21 h 42"/>
              <a:gd name="T18" fmla="*/ 0 w 67"/>
              <a:gd name="T19" fmla="*/ 21 h 42"/>
              <a:gd name="T20" fmla="*/ 16 w 67"/>
              <a:gd name="T21" fmla="*/ 24 h 42"/>
              <a:gd name="T22" fmla="*/ 35 w 67"/>
              <a:gd name="T23" fmla="*/ 28 h 42"/>
              <a:gd name="T24" fmla="*/ 35 w 67"/>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42">
                <a:moveTo>
                  <a:pt x="35" y="28"/>
                </a:moveTo>
                <a:lnTo>
                  <a:pt x="35" y="28"/>
                </a:lnTo>
                <a:lnTo>
                  <a:pt x="67" y="42"/>
                </a:lnTo>
                <a:lnTo>
                  <a:pt x="67" y="0"/>
                </a:lnTo>
                <a:lnTo>
                  <a:pt x="67" y="0"/>
                </a:lnTo>
                <a:lnTo>
                  <a:pt x="35" y="12"/>
                </a:lnTo>
                <a:lnTo>
                  <a:pt x="35" y="12"/>
                </a:lnTo>
                <a:lnTo>
                  <a:pt x="16" y="19"/>
                </a:lnTo>
                <a:lnTo>
                  <a:pt x="0" y="21"/>
                </a:lnTo>
                <a:lnTo>
                  <a:pt x="0" y="21"/>
                </a:lnTo>
                <a:lnTo>
                  <a:pt x="16" y="24"/>
                </a:lnTo>
                <a:lnTo>
                  <a:pt x="35" y="28"/>
                </a:lnTo>
                <a:lnTo>
                  <a:pt x="35" y="2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3" name="Line 29"/>
          <p:cNvSpPr>
            <a:spLocks noChangeShapeType="1"/>
          </p:cNvSpPr>
          <p:nvPr/>
        </p:nvSpPr>
        <p:spPr bwMode="auto">
          <a:xfrm>
            <a:off x="3692525" y="3186113"/>
            <a:ext cx="500063"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4" name="Freeform 30"/>
          <p:cNvSpPr>
            <a:spLocks/>
          </p:cNvSpPr>
          <p:nvPr/>
        </p:nvSpPr>
        <p:spPr bwMode="auto">
          <a:xfrm>
            <a:off x="4170363" y="3152775"/>
            <a:ext cx="111125" cy="66675"/>
          </a:xfrm>
          <a:custGeom>
            <a:avLst/>
            <a:gdLst>
              <a:gd name="T0" fmla="*/ 33 w 70"/>
              <a:gd name="T1" fmla="*/ 12 h 42"/>
              <a:gd name="T2" fmla="*/ 33 w 70"/>
              <a:gd name="T3" fmla="*/ 12 h 42"/>
              <a:gd name="T4" fmla="*/ 0 w 70"/>
              <a:gd name="T5" fmla="*/ 0 h 42"/>
              <a:gd name="T6" fmla="*/ 0 w 70"/>
              <a:gd name="T7" fmla="*/ 42 h 42"/>
              <a:gd name="T8" fmla="*/ 0 w 70"/>
              <a:gd name="T9" fmla="*/ 42 h 42"/>
              <a:gd name="T10" fmla="*/ 33 w 70"/>
              <a:gd name="T11" fmla="*/ 28 h 42"/>
              <a:gd name="T12" fmla="*/ 33 w 70"/>
              <a:gd name="T13" fmla="*/ 28 h 42"/>
              <a:gd name="T14" fmla="*/ 54 w 70"/>
              <a:gd name="T15" fmla="*/ 24 h 42"/>
              <a:gd name="T16" fmla="*/ 70 w 70"/>
              <a:gd name="T17" fmla="*/ 21 h 42"/>
              <a:gd name="T18" fmla="*/ 70 w 70"/>
              <a:gd name="T19" fmla="*/ 21 h 42"/>
              <a:gd name="T20" fmla="*/ 54 w 70"/>
              <a:gd name="T21" fmla="*/ 19 h 42"/>
              <a:gd name="T22" fmla="*/ 33 w 70"/>
              <a:gd name="T23" fmla="*/ 12 h 42"/>
              <a:gd name="T24" fmla="*/ 33 w 70"/>
              <a:gd name="T2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42">
                <a:moveTo>
                  <a:pt x="33" y="12"/>
                </a:moveTo>
                <a:lnTo>
                  <a:pt x="33" y="12"/>
                </a:lnTo>
                <a:lnTo>
                  <a:pt x="0" y="0"/>
                </a:lnTo>
                <a:lnTo>
                  <a:pt x="0" y="42"/>
                </a:lnTo>
                <a:lnTo>
                  <a:pt x="0" y="42"/>
                </a:lnTo>
                <a:lnTo>
                  <a:pt x="33" y="28"/>
                </a:lnTo>
                <a:lnTo>
                  <a:pt x="33" y="28"/>
                </a:lnTo>
                <a:lnTo>
                  <a:pt x="54" y="24"/>
                </a:lnTo>
                <a:lnTo>
                  <a:pt x="70" y="21"/>
                </a:lnTo>
                <a:lnTo>
                  <a:pt x="70" y="21"/>
                </a:lnTo>
                <a:lnTo>
                  <a:pt x="54" y="19"/>
                </a:lnTo>
                <a:lnTo>
                  <a:pt x="33" y="12"/>
                </a:lnTo>
                <a:lnTo>
                  <a:pt x="33"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5" name="Freeform 31"/>
          <p:cNvSpPr>
            <a:spLocks/>
          </p:cNvSpPr>
          <p:nvPr/>
        </p:nvSpPr>
        <p:spPr bwMode="auto">
          <a:xfrm>
            <a:off x="3605213" y="3152775"/>
            <a:ext cx="106363" cy="66675"/>
          </a:xfrm>
          <a:custGeom>
            <a:avLst/>
            <a:gdLst>
              <a:gd name="T0" fmla="*/ 37 w 67"/>
              <a:gd name="T1" fmla="*/ 28 h 42"/>
              <a:gd name="T2" fmla="*/ 37 w 67"/>
              <a:gd name="T3" fmla="*/ 28 h 42"/>
              <a:gd name="T4" fmla="*/ 67 w 67"/>
              <a:gd name="T5" fmla="*/ 42 h 42"/>
              <a:gd name="T6" fmla="*/ 67 w 67"/>
              <a:gd name="T7" fmla="*/ 0 h 42"/>
              <a:gd name="T8" fmla="*/ 67 w 67"/>
              <a:gd name="T9" fmla="*/ 0 h 42"/>
              <a:gd name="T10" fmla="*/ 37 w 67"/>
              <a:gd name="T11" fmla="*/ 12 h 42"/>
              <a:gd name="T12" fmla="*/ 37 w 67"/>
              <a:gd name="T13" fmla="*/ 12 h 42"/>
              <a:gd name="T14" fmla="*/ 16 w 67"/>
              <a:gd name="T15" fmla="*/ 19 h 42"/>
              <a:gd name="T16" fmla="*/ 0 w 67"/>
              <a:gd name="T17" fmla="*/ 21 h 42"/>
              <a:gd name="T18" fmla="*/ 0 w 67"/>
              <a:gd name="T19" fmla="*/ 21 h 42"/>
              <a:gd name="T20" fmla="*/ 16 w 67"/>
              <a:gd name="T21" fmla="*/ 24 h 42"/>
              <a:gd name="T22" fmla="*/ 37 w 67"/>
              <a:gd name="T23" fmla="*/ 28 h 42"/>
              <a:gd name="T24" fmla="*/ 37 w 67"/>
              <a:gd name="T25"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42">
                <a:moveTo>
                  <a:pt x="37" y="28"/>
                </a:moveTo>
                <a:lnTo>
                  <a:pt x="37" y="28"/>
                </a:lnTo>
                <a:lnTo>
                  <a:pt x="67" y="42"/>
                </a:lnTo>
                <a:lnTo>
                  <a:pt x="67" y="0"/>
                </a:lnTo>
                <a:lnTo>
                  <a:pt x="67" y="0"/>
                </a:lnTo>
                <a:lnTo>
                  <a:pt x="37" y="12"/>
                </a:lnTo>
                <a:lnTo>
                  <a:pt x="37" y="12"/>
                </a:lnTo>
                <a:lnTo>
                  <a:pt x="16" y="19"/>
                </a:lnTo>
                <a:lnTo>
                  <a:pt x="0" y="21"/>
                </a:lnTo>
                <a:lnTo>
                  <a:pt x="0" y="21"/>
                </a:lnTo>
                <a:lnTo>
                  <a:pt x="16" y="24"/>
                </a:lnTo>
                <a:lnTo>
                  <a:pt x="37" y="28"/>
                </a:lnTo>
                <a:lnTo>
                  <a:pt x="37" y="2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6" name="Line 32"/>
          <p:cNvSpPr>
            <a:spLocks noChangeShapeType="1"/>
          </p:cNvSpPr>
          <p:nvPr/>
        </p:nvSpPr>
        <p:spPr bwMode="auto">
          <a:xfrm>
            <a:off x="3178175" y="5957888"/>
            <a:ext cx="3006725"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7" name="Freeform 33"/>
          <p:cNvSpPr>
            <a:spLocks/>
          </p:cNvSpPr>
          <p:nvPr/>
        </p:nvSpPr>
        <p:spPr bwMode="auto">
          <a:xfrm>
            <a:off x="6167438" y="5932488"/>
            <a:ext cx="95250" cy="55563"/>
          </a:xfrm>
          <a:custGeom>
            <a:avLst/>
            <a:gdLst>
              <a:gd name="T0" fmla="*/ 27 w 60"/>
              <a:gd name="T1" fmla="*/ 9 h 35"/>
              <a:gd name="T2" fmla="*/ 27 w 60"/>
              <a:gd name="T3" fmla="*/ 9 h 35"/>
              <a:gd name="T4" fmla="*/ 0 w 60"/>
              <a:gd name="T5" fmla="*/ 0 h 35"/>
              <a:gd name="T6" fmla="*/ 0 w 60"/>
              <a:gd name="T7" fmla="*/ 35 h 35"/>
              <a:gd name="T8" fmla="*/ 0 w 60"/>
              <a:gd name="T9" fmla="*/ 35 h 35"/>
              <a:gd name="T10" fmla="*/ 27 w 60"/>
              <a:gd name="T11" fmla="*/ 25 h 35"/>
              <a:gd name="T12" fmla="*/ 27 w 60"/>
              <a:gd name="T13" fmla="*/ 25 h 35"/>
              <a:gd name="T14" fmla="*/ 60 w 60"/>
              <a:gd name="T15" fmla="*/ 16 h 35"/>
              <a:gd name="T16" fmla="*/ 60 w 60"/>
              <a:gd name="T17" fmla="*/ 16 h 35"/>
              <a:gd name="T18" fmla="*/ 27 w 60"/>
              <a:gd name="T19" fmla="*/ 9 h 35"/>
              <a:gd name="T20" fmla="*/ 27 w 60"/>
              <a:gd name="T21"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35">
                <a:moveTo>
                  <a:pt x="27" y="9"/>
                </a:moveTo>
                <a:lnTo>
                  <a:pt x="27" y="9"/>
                </a:lnTo>
                <a:lnTo>
                  <a:pt x="0" y="0"/>
                </a:lnTo>
                <a:lnTo>
                  <a:pt x="0" y="35"/>
                </a:lnTo>
                <a:lnTo>
                  <a:pt x="0" y="35"/>
                </a:lnTo>
                <a:lnTo>
                  <a:pt x="27" y="25"/>
                </a:lnTo>
                <a:lnTo>
                  <a:pt x="27" y="25"/>
                </a:lnTo>
                <a:lnTo>
                  <a:pt x="60" y="16"/>
                </a:lnTo>
                <a:lnTo>
                  <a:pt x="60" y="16"/>
                </a:lnTo>
                <a:lnTo>
                  <a:pt x="27" y="9"/>
                </a:lnTo>
                <a:lnTo>
                  <a:pt x="27" y="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8" name="Freeform 34"/>
          <p:cNvSpPr>
            <a:spLocks/>
          </p:cNvSpPr>
          <p:nvPr/>
        </p:nvSpPr>
        <p:spPr bwMode="auto">
          <a:xfrm>
            <a:off x="3100388" y="5932488"/>
            <a:ext cx="96838" cy="55563"/>
          </a:xfrm>
          <a:custGeom>
            <a:avLst/>
            <a:gdLst>
              <a:gd name="T0" fmla="*/ 33 w 61"/>
              <a:gd name="T1" fmla="*/ 25 h 35"/>
              <a:gd name="T2" fmla="*/ 33 w 61"/>
              <a:gd name="T3" fmla="*/ 25 h 35"/>
              <a:gd name="T4" fmla="*/ 61 w 61"/>
              <a:gd name="T5" fmla="*/ 35 h 35"/>
              <a:gd name="T6" fmla="*/ 61 w 61"/>
              <a:gd name="T7" fmla="*/ 0 h 35"/>
              <a:gd name="T8" fmla="*/ 61 w 61"/>
              <a:gd name="T9" fmla="*/ 0 h 35"/>
              <a:gd name="T10" fmla="*/ 33 w 61"/>
              <a:gd name="T11" fmla="*/ 9 h 35"/>
              <a:gd name="T12" fmla="*/ 33 w 61"/>
              <a:gd name="T13" fmla="*/ 9 h 35"/>
              <a:gd name="T14" fmla="*/ 0 w 61"/>
              <a:gd name="T15" fmla="*/ 16 h 35"/>
              <a:gd name="T16" fmla="*/ 0 w 61"/>
              <a:gd name="T17" fmla="*/ 16 h 35"/>
              <a:gd name="T18" fmla="*/ 33 w 61"/>
              <a:gd name="T19" fmla="*/ 25 h 35"/>
              <a:gd name="T20" fmla="*/ 33 w 61"/>
              <a:gd name="T21"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35">
                <a:moveTo>
                  <a:pt x="33" y="25"/>
                </a:moveTo>
                <a:lnTo>
                  <a:pt x="33" y="25"/>
                </a:lnTo>
                <a:lnTo>
                  <a:pt x="61" y="35"/>
                </a:lnTo>
                <a:lnTo>
                  <a:pt x="61" y="0"/>
                </a:lnTo>
                <a:lnTo>
                  <a:pt x="61" y="0"/>
                </a:lnTo>
                <a:lnTo>
                  <a:pt x="33" y="9"/>
                </a:lnTo>
                <a:lnTo>
                  <a:pt x="33" y="9"/>
                </a:lnTo>
                <a:lnTo>
                  <a:pt x="0" y="16"/>
                </a:lnTo>
                <a:lnTo>
                  <a:pt x="0" y="16"/>
                </a:lnTo>
                <a:lnTo>
                  <a:pt x="33" y="25"/>
                </a:lnTo>
                <a:lnTo>
                  <a:pt x="33" y="2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39" name="Line 35"/>
          <p:cNvSpPr>
            <a:spLocks noChangeShapeType="1"/>
          </p:cNvSpPr>
          <p:nvPr/>
        </p:nvSpPr>
        <p:spPr bwMode="auto">
          <a:xfrm>
            <a:off x="4427538" y="3186113"/>
            <a:ext cx="500063"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0" name="Freeform 36"/>
          <p:cNvSpPr>
            <a:spLocks/>
          </p:cNvSpPr>
          <p:nvPr/>
        </p:nvSpPr>
        <p:spPr bwMode="auto">
          <a:xfrm>
            <a:off x="4910138" y="3157538"/>
            <a:ext cx="92075" cy="55563"/>
          </a:xfrm>
          <a:custGeom>
            <a:avLst/>
            <a:gdLst>
              <a:gd name="T0" fmla="*/ 28 w 58"/>
              <a:gd name="T1" fmla="*/ 11 h 35"/>
              <a:gd name="T2" fmla="*/ 28 w 58"/>
              <a:gd name="T3" fmla="*/ 11 h 35"/>
              <a:gd name="T4" fmla="*/ 0 w 58"/>
              <a:gd name="T5" fmla="*/ 0 h 35"/>
              <a:gd name="T6" fmla="*/ 0 w 58"/>
              <a:gd name="T7" fmla="*/ 35 h 35"/>
              <a:gd name="T8" fmla="*/ 0 w 58"/>
              <a:gd name="T9" fmla="*/ 35 h 35"/>
              <a:gd name="T10" fmla="*/ 28 w 58"/>
              <a:gd name="T11" fmla="*/ 25 h 35"/>
              <a:gd name="T12" fmla="*/ 28 w 58"/>
              <a:gd name="T13" fmla="*/ 25 h 35"/>
              <a:gd name="T14" fmla="*/ 58 w 58"/>
              <a:gd name="T15" fmla="*/ 18 h 35"/>
              <a:gd name="T16" fmla="*/ 58 w 58"/>
              <a:gd name="T17" fmla="*/ 18 h 35"/>
              <a:gd name="T18" fmla="*/ 28 w 58"/>
              <a:gd name="T19" fmla="*/ 11 h 35"/>
              <a:gd name="T20" fmla="*/ 28 w 58"/>
              <a:gd name="T21"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35">
                <a:moveTo>
                  <a:pt x="28" y="11"/>
                </a:moveTo>
                <a:lnTo>
                  <a:pt x="28" y="11"/>
                </a:lnTo>
                <a:lnTo>
                  <a:pt x="0" y="0"/>
                </a:lnTo>
                <a:lnTo>
                  <a:pt x="0" y="35"/>
                </a:lnTo>
                <a:lnTo>
                  <a:pt x="0" y="35"/>
                </a:lnTo>
                <a:lnTo>
                  <a:pt x="28" y="25"/>
                </a:lnTo>
                <a:lnTo>
                  <a:pt x="28" y="25"/>
                </a:lnTo>
                <a:lnTo>
                  <a:pt x="58" y="18"/>
                </a:lnTo>
                <a:lnTo>
                  <a:pt x="58" y="18"/>
                </a:lnTo>
                <a:lnTo>
                  <a:pt x="28" y="11"/>
                </a:lnTo>
                <a:lnTo>
                  <a:pt x="28" y="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1" name="Freeform 37"/>
          <p:cNvSpPr>
            <a:spLocks/>
          </p:cNvSpPr>
          <p:nvPr/>
        </p:nvSpPr>
        <p:spPr bwMode="auto">
          <a:xfrm>
            <a:off x="4354513" y="3157538"/>
            <a:ext cx="92075" cy="55563"/>
          </a:xfrm>
          <a:custGeom>
            <a:avLst/>
            <a:gdLst>
              <a:gd name="T0" fmla="*/ 30 w 58"/>
              <a:gd name="T1" fmla="*/ 25 h 35"/>
              <a:gd name="T2" fmla="*/ 30 w 58"/>
              <a:gd name="T3" fmla="*/ 25 h 35"/>
              <a:gd name="T4" fmla="*/ 58 w 58"/>
              <a:gd name="T5" fmla="*/ 35 h 35"/>
              <a:gd name="T6" fmla="*/ 58 w 58"/>
              <a:gd name="T7" fmla="*/ 0 h 35"/>
              <a:gd name="T8" fmla="*/ 58 w 58"/>
              <a:gd name="T9" fmla="*/ 0 h 35"/>
              <a:gd name="T10" fmla="*/ 30 w 58"/>
              <a:gd name="T11" fmla="*/ 11 h 35"/>
              <a:gd name="T12" fmla="*/ 30 w 58"/>
              <a:gd name="T13" fmla="*/ 11 h 35"/>
              <a:gd name="T14" fmla="*/ 0 w 58"/>
              <a:gd name="T15" fmla="*/ 18 h 35"/>
              <a:gd name="T16" fmla="*/ 0 w 58"/>
              <a:gd name="T17" fmla="*/ 18 h 35"/>
              <a:gd name="T18" fmla="*/ 30 w 58"/>
              <a:gd name="T19" fmla="*/ 25 h 35"/>
              <a:gd name="T20" fmla="*/ 30 w 58"/>
              <a:gd name="T21"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35">
                <a:moveTo>
                  <a:pt x="30" y="25"/>
                </a:moveTo>
                <a:lnTo>
                  <a:pt x="30" y="25"/>
                </a:lnTo>
                <a:lnTo>
                  <a:pt x="58" y="35"/>
                </a:lnTo>
                <a:lnTo>
                  <a:pt x="58" y="0"/>
                </a:lnTo>
                <a:lnTo>
                  <a:pt x="58" y="0"/>
                </a:lnTo>
                <a:lnTo>
                  <a:pt x="30" y="11"/>
                </a:lnTo>
                <a:lnTo>
                  <a:pt x="30" y="11"/>
                </a:lnTo>
                <a:lnTo>
                  <a:pt x="0" y="18"/>
                </a:lnTo>
                <a:lnTo>
                  <a:pt x="0" y="18"/>
                </a:lnTo>
                <a:lnTo>
                  <a:pt x="30" y="25"/>
                </a:lnTo>
                <a:lnTo>
                  <a:pt x="30" y="2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2" name="Line 38"/>
          <p:cNvSpPr>
            <a:spLocks noChangeShapeType="1"/>
          </p:cNvSpPr>
          <p:nvPr/>
        </p:nvSpPr>
        <p:spPr bwMode="auto">
          <a:xfrm>
            <a:off x="3692525" y="3186113"/>
            <a:ext cx="500063"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3" name="Freeform 39"/>
          <p:cNvSpPr>
            <a:spLocks/>
          </p:cNvSpPr>
          <p:nvPr/>
        </p:nvSpPr>
        <p:spPr bwMode="auto">
          <a:xfrm>
            <a:off x="4175125" y="3157538"/>
            <a:ext cx="95250" cy="55563"/>
          </a:xfrm>
          <a:custGeom>
            <a:avLst/>
            <a:gdLst>
              <a:gd name="T0" fmla="*/ 27 w 60"/>
              <a:gd name="T1" fmla="*/ 11 h 35"/>
              <a:gd name="T2" fmla="*/ 27 w 60"/>
              <a:gd name="T3" fmla="*/ 11 h 35"/>
              <a:gd name="T4" fmla="*/ 0 w 60"/>
              <a:gd name="T5" fmla="*/ 0 h 35"/>
              <a:gd name="T6" fmla="*/ 0 w 60"/>
              <a:gd name="T7" fmla="*/ 35 h 35"/>
              <a:gd name="T8" fmla="*/ 0 w 60"/>
              <a:gd name="T9" fmla="*/ 35 h 35"/>
              <a:gd name="T10" fmla="*/ 27 w 60"/>
              <a:gd name="T11" fmla="*/ 25 h 35"/>
              <a:gd name="T12" fmla="*/ 27 w 60"/>
              <a:gd name="T13" fmla="*/ 25 h 35"/>
              <a:gd name="T14" fmla="*/ 60 w 60"/>
              <a:gd name="T15" fmla="*/ 18 h 35"/>
              <a:gd name="T16" fmla="*/ 60 w 60"/>
              <a:gd name="T17" fmla="*/ 18 h 35"/>
              <a:gd name="T18" fmla="*/ 27 w 60"/>
              <a:gd name="T19" fmla="*/ 11 h 35"/>
              <a:gd name="T20" fmla="*/ 27 w 60"/>
              <a:gd name="T21"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35">
                <a:moveTo>
                  <a:pt x="27" y="11"/>
                </a:moveTo>
                <a:lnTo>
                  <a:pt x="27" y="11"/>
                </a:lnTo>
                <a:lnTo>
                  <a:pt x="0" y="0"/>
                </a:lnTo>
                <a:lnTo>
                  <a:pt x="0" y="35"/>
                </a:lnTo>
                <a:lnTo>
                  <a:pt x="0" y="35"/>
                </a:lnTo>
                <a:lnTo>
                  <a:pt x="27" y="25"/>
                </a:lnTo>
                <a:lnTo>
                  <a:pt x="27" y="25"/>
                </a:lnTo>
                <a:lnTo>
                  <a:pt x="60" y="18"/>
                </a:lnTo>
                <a:lnTo>
                  <a:pt x="60" y="18"/>
                </a:lnTo>
                <a:lnTo>
                  <a:pt x="27" y="11"/>
                </a:lnTo>
                <a:lnTo>
                  <a:pt x="27" y="1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4" name="Freeform 40"/>
          <p:cNvSpPr>
            <a:spLocks/>
          </p:cNvSpPr>
          <p:nvPr/>
        </p:nvSpPr>
        <p:spPr bwMode="auto">
          <a:xfrm>
            <a:off x="3616325" y="3157538"/>
            <a:ext cx="95250" cy="55563"/>
          </a:xfrm>
          <a:custGeom>
            <a:avLst/>
            <a:gdLst>
              <a:gd name="T0" fmla="*/ 32 w 60"/>
              <a:gd name="T1" fmla="*/ 25 h 35"/>
              <a:gd name="T2" fmla="*/ 32 w 60"/>
              <a:gd name="T3" fmla="*/ 25 h 35"/>
              <a:gd name="T4" fmla="*/ 60 w 60"/>
              <a:gd name="T5" fmla="*/ 35 h 35"/>
              <a:gd name="T6" fmla="*/ 60 w 60"/>
              <a:gd name="T7" fmla="*/ 0 h 35"/>
              <a:gd name="T8" fmla="*/ 60 w 60"/>
              <a:gd name="T9" fmla="*/ 0 h 35"/>
              <a:gd name="T10" fmla="*/ 32 w 60"/>
              <a:gd name="T11" fmla="*/ 11 h 35"/>
              <a:gd name="T12" fmla="*/ 32 w 60"/>
              <a:gd name="T13" fmla="*/ 11 h 35"/>
              <a:gd name="T14" fmla="*/ 0 w 60"/>
              <a:gd name="T15" fmla="*/ 18 h 35"/>
              <a:gd name="T16" fmla="*/ 0 w 60"/>
              <a:gd name="T17" fmla="*/ 18 h 35"/>
              <a:gd name="T18" fmla="*/ 32 w 60"/>
              <a:gd name="T19" fmla="*/ 25 h 35"/>
              <a:gd name="T20" fmla="*/ 32 w 60"/>
              <a:gd name="T21"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35">
                <a:moveTo>
                  <a:pt x="32" y="25"/>
                </a:moveTo>
                <a:lnTo>
                  <a:pt x="32" y="25"/>
                </a:lnTo>
                <a:lnTo>
                  <a:pt x="60" y="35"/>
                </a:lnTo>
                <a:lnTo>
                  <a:pt x="60" y="0"/>
                </a:lnTo>
                <a:lnTo>
                  <a:pt x="60" y="0"/>
                </a:lnTo>
                <a:lnTo>
                  <a:pt x="32" y="11"/>
                </a:lnTo>
                <a:lnTo>
                  <a:pt x="32" y="11"/>
                </a:lnTo>
                <a:lnTo>
                  <a:pt x="0" y="18"/>
                </a:lnTo>
                <a:lnTo>
                  <a:pt x="0" y="18"/>
                </a:lnTo>
                <a:lnTo>
                  <a:pt x="32" y="25"/>
                </a:lnTo>
                <a:lnTo>
                  <a:pt x="32" y="2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5" name="Line 41"/>
          <p:cNvSpPr>
            <a:spLocks noChangeShapeType="1"/>
          </p:cNvSpPr>
          <p:nvPr/>
        </p:nvSpPr>
        <p:spPr bwMode="auto">
          <a:xfrm flipH="1">
            <a:off x="1428750" y="5667375"/>
            <a:ext cx="1425575"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6" name="Freeform 42"/>
          <p:cNvSpPr>
            <a:spLocks/>
          </p:cNvSpPr>
          <p:nvPr/>
        </p:nvSpPr>
        <p:spPr bwMode="auto">
          <a:xfrm>
            <a:off x="2832100" y="5634038"/>
            <a:ext cx="107950" cy="66675"/>
          </a:xfrm>
          <a:custGeom>
            <a:avLst/>
            <a:gdLst>
              <a:gd name="T0" fmla="*/ 33 w 68"/>
              <a:gd name="T1" fmla="*/ 14 h 42"/>
              <a:gd name="T2" fmla="*/ 33 w 68"/>
              <a:gd name="T3" fmla="*/ 14 h 42"/>
              <a:gd name="T4" fmla="*/ 0 w 68"/>
              <a:gd name="T5" fmla="*/ 0 h 42"/>
              <a:gd name="T6" fmla="*/ 0 w 68"/>
              <a:gd name="T7" fmla="*/ 42 h 42"/>
              <a:gd name="T8" fmla="*/ 0 w 68"/>
              <a:gd name="T9" fmla="*/ 42 h 42"/>
              <a:gd name="T10" fmla="*/ 33 w 68"/>
              <a:gd name="T11" fmla="*/ 31 h 42"/>
              <a:gd name="T12" fmla="*/ 33 w 68"/>
              <a:gd name="T13" fmla="*/ 31 h 42"/>
              <a:gd name="T14" fmla="*/ 54 w 68"/>
              <a:gd name="T15" fmla="*/ 24 h 42"/>
              <a:gd name="T16" fmla="*/ 68 w 68"/>
              <a:gd name="T17" fmla="*/ 21 h 42"/>
              <a:gd name="T18" fmla="*/ 68 w 68"/>
              <a:gd name="T19" fmla="*/ 21 h 42"/>
              <a:gd name="T20" fmla="*/ 54 w 68"/>
              <a:gd name="T21" fmla="*/ 19 h 42"/>
              <a:gd name="T22" fmla="*/ 33 w 68"/>
              <a:gd name="T23" fmla="*/ 14 h 42"/>
              <a:gd name="T24" fmla="*/ 33 w 68"/>
              <a:gd name="T25"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2">
                <a:moveTo>
                  <a:pt x="33" y="14"/>
                </a:moveTo>
                <a:lnTo>
                  <a:pt x="33" y="14"/>
                </a:lnTo>
                <a:lnTo>
                  <a:pt x="0" y="0"/>
                </a:lnTo>
                <a:lnTo>
                  <a:pt x="0" y="42"/>
                </a:lnTo>
                <a:lnTo>
                  <a:pt x="0" y="42"/>
                </a:lnTo>
                <a:lnTo>
                  <a:pt x="33" y="31"/>
                </a:lnTo>
                <a:lnTo>
                  <a:pt x="33" y="31"/>
                </a:lnTo>
                <a:lnTo>
                  <a:pt x="54" y="24"/>
                </a:lnTo>
                <a:lnTo>
                  <a:pt x="68" y="21"/>
                </a:lnTo>
                <a:lnTo>
                  <a:pt x="68" y="21"/>
                </a:lnTo>
                <a:lnTo>
                  <a:pt x="54" y="19"/>
                </a:lnTo>
                <a:lnTo>
                  <a:pt x="33" y="14"/>
                </a:lnTo>
                <a:lnTo>
                  <a:pt x="33" y="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7" name="Line 43"/>
          <p:cNvSpPr>
            <a:spLocks noChangeShapeType="1"/>
          </p:cNvSpPr>
          <p:nvPr/>
        </p:nvSpPr>
        <p:spPr bwMode="auto">
          <a:xfrm flipH="1">
            <a:off x="2351088" y="3833813"/>
            <a:ext cx="1416050"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8" name="Freeform 44"/>
          <p:cNvSpPr>
            <a:spLocks/>
          </p:cNvSpPr>
          <p:nvPr/>
        </p:nvSpPr>
        <p:spPr bwMode="auto">
          <a:xfrm>
            <a:off x="3744913" y="3800475"/>
            <a:ext cx="106363" cy="66675"/>
          </a:xfrm>
          <a:custGeom>
            <a:avLst/>
            <a:gdLst>
              <a:gd name="T0" fmla="*/ 32 w 67"/>
              <a:gd name="T1" fmla="*/ 12 h 42"/>
              <a:gd name="T2" fmla="*/ 32 w 67"/>
              <a:gd name="T3" fmla="*/ 12 h 42"/>
              <a:gd name="T4" fmla="*/ 0 w 67"/>
              <a:gd name="T5" fmla="*/ 0 h 42"/>
              <a:gd name="T6" fmla="*/ 0 w 67"/>
              <a:gd name="T7" fmla="*/ 42 h 42"/>
              <a:gd name="T8" fmla="*/ 0 w 67"/>
              <a:gd name="T9" fmla="*/ 42 h 42"/>
              <a:gd name="T10" fmla="*/ 32 w 67"/>
              <a:gd name="T11" fmla="*/ 30 h 42"/>
              <a:gd name="T12" fmla="*/ 32 w 67"/>
              <a:gd name="T13" fmla="*/ 30 h 42"/>
              <a:gd name="T14" fmla="*/ 51 w 67"/>
              <a:gd name="T15" fmla="*/ 23 h 42"/>
              <a:gd name="T16" fmla="*/ 67 w 67"/>
              <a:gd name="T17" fmla="*/ 21 h 42"/>
              <a:gd name="T18" fmla="*/ 67 w 67"/>
              <a:gd name="T19" fmla="*/ 21 h 42"/>
              <a:gd name="T20" fmla="*/ 51 w 67"/>
              <a:gd name="T21" fmla="*/ 19 h 42"/>
              <a:gd name="T22" fmla="*/ 32 w 67"/>
              <a:gd name="T23" fmla="*/ 12 h 42"/>
              <a:gd name="T24" fmla="*/ 32 w 67"/>
              <a:gd name="T2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42">
                <a:moveTo>
                  <a:pt x="32" y="12"/>
                </a:moveTo>
                <a:lnTo>
                  <a:pt x="32" y="12"/>
                </a:lnTo>
                <a:lnTo>
                  <a:pt x="0" y="0"/>
                </a:lnTo>
                <a:lnTo>
                  <a:pt x="0" y="42"/>
                </a:lnTo>
                <a:lnTo>
                  <a:pt x="0" y="42"/>
                </a:lnTo>
                <a:lnTo>
                  <a:pt x="32" y="30"/>
                </a:lnTo>
                <a:lnTo>
                  <a:pt x="32" y="30"/>
                </a:lnTo>
                <a:lnTo>
                  <a:pt x="51" y="23"/>
                </a:lnTo>
                <a:lnTo>
                  <a:pt x="67" y="21"/>
                </a:lnTo>
                <a:lnTo>
                  <a:pt x="67" y="21"/>
                </a:lnTo>
                <a:lnTo>
                  <a:pt x="51" y="19"/>
                </a:lnTo>
                <a:lnTo>
                  <a:pt x="32" y="12"/>
                </a:lnTo>
                <a:lnTo>
                  <a:pt x="32"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9" name="Line 45"/>
          <p:cNvSpPr>
            <a:spLocks noChangeShapeType="1"/>
          </p:cNvSpPr>
          <p:nvPr/>
        </p:nvSpPr>
        <p:spPr bwMode="auto">
          <a:xfrm flipH="1">
            <a:off x="2133600" y="4664075"/>
            <a:ext cx="2239963" cy="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50" name="Freeform 46"/>
          <p:cNvSpPr>
            <a:spLocks/>
          </p:cNvSpPr>
          <p:nvPr/>
        </p:nvSpPr>
        <p:spPr bwMode="auto">
          <a:xfrm>
            <a:off x="4354513" y="4630738"/>
            <a:ext cx="106363" cy="66675"/>
          </a:xfrm>
          <a:custGeom>
            <a:avLst/>
            <a:gdLst>
              <a:gd name="T0" fmla="*/ 33 w 67"/>
              <a:gd name="T1" fmla="*/ 12 h 42"/>
              <a:gd name="T2" fmla="*/ 33 w 67"/>
              <a:gd name="T3" fmla="*/ 12 h 42"/>
              <a:gd name="T4" fmla="*/ 0 w 67"/>
              <a:gd name="T5" fmla="*/ 0 h 42"/>
              <a:gd name="T6" fmla="*/ 0 w 67"/>
              <a:gd name="T7" fmla="*/ 42 h 42"/>
              <a:gd name="T8" fmla="*/ 0 w 67"/>
              <a:gd name="T9" fmla="*/ 42 h 42"/>
              <a:gd name="T10" fmla="*/ 33 w 67"/>
              <a:gd name="T11" fmla="*/ 28 h 42"/>
              <a:gd name="T12" fmla="*/ 33 w 67"/>
              <a:gd name="T13" fmla="*/ 28 h 42"/>
              <a:gd name="T14" fmla="*/ 51 w 67"/>
              <a:gd name="T15" fmla="*/ 23 h 42"/>
              <a:gd name="T16" fmla="*/ 67 w 67"/>
              <a:gd name="T17" fmla="*/ 21 h 42"/>
              <a:gd name="T18" fmla="*/ 67 w 67"/>
              <a:gd name="T19" fmla="*/ 21 h 42"/>
              <a:gd name="T20" fmla="*/ 51 w 67"/>
              <a:gd name="T21" fmla="*/ 19 h 42"/>
              <a:gd name="T22" fmla="*/ 33 w 67"/>
              <a:gd name="T23" fmla="*/ 12 h 42"/>
              <a:gd name="T24" fmla="*/ 33 w 67"/>
              <a:gd name="T25"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42">
                <a:moveTo>
                  <a:pt x="33" y="12"/>
                </a:moveTo>
                <a:lnTo>
                  <a:pt x="33" y="12"/>
                </a:lnTo>
                <a:lnTo>
                  <a:pt x="0" y="0"/>
                </a:lnTo>
                <a:lnTo>
                  <a:pt x="0" y="42"/>
                </a:lnTo>
                <a:lnTo>
                  <a:pt x="0" y="42"/>
                </a:lnTo>
                <a:lnTo>
                  <a:pt x="33" y="28"/>
                </a:lnTo>
                <a:lnTo>
                  <a:pt x="33" y="28"/>
                </a:lnTo>
                <a:lnTo>
                  <a:pt x="51" y="23"/>
                </a:lnTo>
                <a:lnTo>
                  <a:pt x="67" y="21"/>
                </a:lnTo>
                <a:lnTo>
                  <a:pt x="67" y="21"/>
                </a:lnTo>
                <a:lnTo>
                  <a:pt x="51" y="19"/>
                </a:lnTo>
                <a:lnTo>
                  <a:pt x="33" y="12"/>
                </a:lnTo>
                <a:lnTo>
                  <a:pt x="33"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51" name="Freeform 47"/>
          <p:cNvSpPr>
            <a:spLocks/>
          </p:cNvSpPr>
          <p:nvPr/>
        </p:nvSpPr>
        <p:spPr bwMode="auto">
          <a:xfrm>
            <a:off x="2119313" y="2814638"/>
            <a:ext cx="1290638" cy="452438"/>
          </a:xfrm>
          <a:custGeom>
            <a:avLst/>
            <a:gdLst>
              <a:gd name="T0" fmla="*/ 813 w 813"/>
              <a:gd name="T1" fmla="*/ 285 h 285"/>
              <a:gd name="T2" fmla="*/ 813 w 813"/>
              <a:gd name="T3" fmla="*/ 0 h 285"/>
              <a:gd name="T4" fmla="*/ 0 w 813"/>
              <a:gd name="T5" fmla="*/ 0 h 285"/>
            </a:gdLst>
            <a:ahLst/>
            <a:cxnLst>
              <a:cxn ang="0">
                <a:pos x="T0" y="T1"/>
              </a:cxn>
              <a:cxn ang="0">
                <a:pos x="T2" y="T3"/>
              </a:cxn>
              <a:cxn ang="0">
                <a:pos x="T4" y="T5"/>
              </a:cxn>
            </a:cxnLst>
            <a:rect l="0" t="0" r="r" b="b"/>
            <a:pathLst>
              <a:path w="813" h="285">
                <a:moveTo>
                  <a:pt x="813" y="285"/>
                </a:moveTo>
                <a:lnTo>
                  <a:pt x="813" y="0"/>
                </a:lnTo>
                <a:lnTo>
                  <a:pt x="0" y="0"/>
                </a:lnTo>
              </a:path>
            </a:pathLst>
          </a:custGeom>
          <a:noFill/>
          <a:ln w="7938">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52" name="Freeform 48"/>
          <p:cNvSpPr>
            <a:spLocks/>
          </p:cNvSpPr>
          <p:nvPr/>
        </p:nvSpPr>
        <p:spPr bwMode="auto">
          <a:xfrm>
            <a:off x="3376613" y="3244850"/>
            <a:ext cx="61913" cy="107950"/>
          </a:xfrm>
          <a:custGeom>
            <a:avLst/>
            <a:gdLst>
              <a:gd name="T0" fmla="*/ 28 w 39"/>
              <a:gd name="T1" fmla="*/ 33 h 68"/>
              <a:gd name="T2" fmla="*/ 28 w 39"/>
              <a:gd name="T3" fmla="*/ 33 h 68"/>
              <a:gd name="T4" fmla="*/ 39 w 39"/>
              <a:gd name="T5" fmla="*/ 0 h 68"/>
              <a:gd name="T6" fmla="*/ 0 w 39"/>
              <a:gd name="T7" fmla="*/ 0 h 68"/>
              <a:gd name="T8" fmla="*/ 0 w 39"/>
              <a:gd name="T9" fmla="*/ 0 h 68"/>
              <a:gd name="T10" fmla="*/ 12 w 39"/>
              <a:gd name="T11" fmla="*/ 33 h 68"/>
              <a:gd name="T12" fmla="*/ 12 w 39"/>
              <a:gd name="T13" fmla="*/ 33 h 68"/>
              <a:gd name="T14" fmla="*/ 16 w 39"/>
              <a:gd name="T15" fmla="*/ 51 h 68"/>
              <a:gd name="T16" fmla="*/ 21 w 39"/>
              <a:gd name="T17" fmla="*/ 68 h 68"/>
              <a:gd name="T18" fmla="*/ 21 w 39"/>
              <a:gd name="T19" fmla="*/ 68 h 68"/>
              <a:gd name="T20" fmla="*/ 23 w 39"/>
              <a:gd name="T21" fmla="*/ 51 h 68"/>
              <a:gd name="T22" fmla="*/ 28 w 39"/>
              <a:gd name="T23" fmla="*/ 33 h 68"/>
              <a:gd name="T24" fmla="*/ 28 w 39"/>
              <a:gd name="T25"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68">
                <a:moveTo>
                  <a:pt x="28" y="33"/>
                </a:moveTo>
                <a:lnTo>
                  <a:pt x="28" y="33"/>
                </a:lnTo>
                <a:lnTo>
                  <a:pt x="39" y="0"/>
                </a:lnTo>
                <a:lnTo>
                  <a:pt x="0" y="0"/>
                </a:lnTo>
                <a:lnTo>
                  <a:pt x="0" y="0"/>
                </a:lnTo>
                <a:lnTo>
                  <a:pt x="12" y="33"/>
                </a:lnTo>
                <a:lnTo>
                  <a:pt x="12" y="33"/>
                </a:lnTo>
                <a:lnTo>
                  <a:pt x="16" y="51"/>
                </a:lnTo>
                <a:lnTo>
                  <a:pt x="21" y="68"/>
                </a:lnTo>
                <a:lnTo>
                  <a:pt x="21" y="68"/>
                </a:lnTo>
                <a:lnTo>
                  <a:pt x="23" y="51"/>
                </a:lnTo>
                <a:lnTo>
                  <a:pt x="28" y="33"/>
                </a:lnTo>
                <a:lnTo>
                  <a:pt x="28" y="3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53" name="Rectangle 49"/>
          <p:cNvSpPr>
            <a:spLocks noChangeArrowheads="1"/>
          </p:cNvSpPr>
          <p:nvPr/>
        </p:nvSpPr>
        <p:spPr bwMode="auto">
          <a:xfrm>
            <a:off x="4491158" y="5619750"/>
            <a:ext cx="8431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00" b="1" dirty="0">
                <a:solidFill>
                  <a:srgbClr val="231F20"/>
                </a:solidFill>
                <a:latin typeface="+mj-lt"/>
              </a:rPr>
              <a:t>200</a:t>
            </a:r>
          </a:p>
          <a:p>
            <a:pPr lvl="0" algn="ctr"/>
            <a:r>
              <a:rPr lang="en-US" altLang="en-US" sz="1000" b="1" dirty="0">
                <a:solidFill>
                  <a:srgbClr val="231F20"/>
                </a:solidFill>
                <a:latin typeface="+mj-lt"/>
              </a:rPr>
              <a:t>nautical miles</a:t>
            </a:r>
            <a:endParaRPr kumimoji="0" lang="en-US" altLang="en-US" sz="1800" b="1" i="0" u="none" strike="noStrike" cap="none" normalizeH="0" baseline="0" dirty="0" smtClean="0">
              <a:ln>
                <a:noFill/>
              </a:ln>
              <a:solidFill>
                <a:schemeClr val="tx1"/>
              </a:solidFill>
              <a:effectLst/>
              <a:latin typeface="+mj-lt"/>
            </a:endParaRPr>
          </a:p>
        </p:txBody>
      </p:sp>
      <p:sp>
        <p:nvSpPr>
          <p:cNvPr id="55" name="Rectangle 51"/>
          <p:cNvSpPr>
            <a:spLocks noChangeArrowheads="1"/>
          </p:cNvSpPr>
          <p:nvPr/>
        </p:nvSpPr>
        <p:spPr bwMode="auto">
          <a:xfrm>
            <a:off x="3725847" y="2687848"/>
            <a:ext cx="482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00" b="1" dirty="0">
                <a:solidFill>
                  <a:srgbClr val="231F20"/>
                </a:solidFill>
                <a:latin typeface="+mj-lt"/>
              </a:rPr>
              <a:t>12</a:t>
            </a:r>
          </a:p>
          <a:p>
            <a:pPr lvl="0" algn="ctr"/>
            <a:r>
              <a:rPr lang="en-US" altLang="en-US" sz="1000" b="1" dirty="0">
                <a:solidFill>
                  <a:srgbClr val="231F20"/>
                </a:solidFill>
                <a:latin typeface="+mj-lt"/>
              </a:rPr>
              <a:t>nautical</a:t>
            </a:r>
          </a:p>
          <a:p>
            <a:pPr lvl="0" algn="ctr"/>
            <a:r>
              <a:rPr lang="en-US" altLang="en-US" sz="1000" b="1" dirty="0">
                <a:solidFill>
                  <a:srgbClr val="231F20"/>
                </a:solidFill>
                <a:latin typeface="+mj-lt"/>
              </a:rPr>
              <a:t>miles</a:t>
            </a:r>
            <a:endParaRPr kumimoji="0" lang="en-US" altLang="en-US" sz="1800" b="1" i="0" u="none" strike="noStrike" cap="none" normalizeH="0" baseline="0" dirty="0" smtClean="0">
              <a:ln>
                <a:noFill/>
              </a:ln>
              <a:solidFill>
                <a:schemeClr val="tx1"/>
              </a:solidFill>
              <a:effectLst/>
              <a:latin typeface="+mj-lt"/>
            </a:endParaRPr>
          </a:p>
        </p:txBody>
      </p:sp>
      <p:sp>
        <p:nvSpPr>
          <p:cNvPr id="58" name="Rectangle 54"/>
          <p:cNvSpPr>
            <a:spLocks noChangeArrowheads="1"/>
          </p:cNvSpPr>
          <p:nvPr/>
        </p:nvSpPr>
        <p:spPr bwMode="auto">
          <a:xfrm>
            <a:off x="4461548" y="2696474"/>
            <a:ext cx="482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000" b="1" dirty="0">
                <a:solidFill>
                  <a:srgbClr val="231F20"/>
                </a:solidFill>
                <a:latin typeface="+mj-lt"/>
              </a:rPr>
              <a:t>12</a:t>
            </a:r>
          </a:p>
          <a:p>
            <a:pPr lvl="0" algn="ctr"/>
            <a:r>
              <a:rPr lang="en-US" altLang="en-US" sz="1000" b="1" dirty="0">
                <a:solidFill>
                  <a:srgbClr val="231F20"/>
                </a:solidFill>
                <a:latin typeface="+mj-lt"/>
              </a:rPr>
              <a:t>nautical</a:t>
            </a:r>
          </a:p>
          <a:p>
            <a:pPr lvl="0" algn="ctr"/>
            <a:r>
              <a:rPr lang="en-US" altLang="en-US" sz="1000" b="1" dirty="0">
                <a:solidFill>
                  <a:srgbClr val="231F20"/>
                </a:solidFill>
                <a:latin typeface="+mj-lt"/>
              </a:rPr>
              <a:t>miles</a:t>
            </a:r>
            <a:endParaRPr kumimoji="0" lang="en-US" altLang="en-US" sz="1800" b="1" i="0" u="none" strike="noStrike" cap="none" normalizeH="0" baseline="0" dirty="0" smtClean="0">
              <a:ln>
                <a:noFill/>
              </a:ln>
              <a:solidFill>
                <a:schemeClr val="tx1"/>
              </a:solidFill>
              <a:effectLst/>
              <a:latin typeface="+mj-lt"/>
            </a:endParaRPr>
          </a:p>
        </p:txBody>
      </p:sp>
      <p:sp>
        <p:nvSpPr>
          <p:cNvPr id="61" name="Rectangle 57"/>
          <p:cNvSpPr>
            <a:spLocks noChangeArrowheads="1"/>
          </p:cNvSpPr>
          <p:nvPr/>
        </p:nvSpPr>
        <p:spPr bwMode="auto">
          <a:xfrm>
            <a:off x="699399" y="5754955"/>
            <a:ext cx="168155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231F20"/>
                </a:solidFill>
                <a:latin typeface="+mj-lt"/>
              </a:rPr>
              <a:t>Normally the low water line.</a:t>
            </a:r>
            <a:endParaRPr kumimoji="0" lang="en-US" altLang="en-US" sz="1800" b="1" i="0" u="none" strike="noStrike" cap="none" normalizeH="0" baseline="0" dirty="0" smtClean="0">
              <a:ln>
                <a:noFill/>
              </a:ln>
              <a:solidFill>
                <a:schemeClr val="tx1"/>
              </a:solidFill>
              <a:effectLst/>
              <a:latin typeface="+mj-lt"/>
            </a:endParaRPr>
          </a:p>
        </p:txBody>
      </p:sp>
      <p:sp>
        <p:nvSpPr>
          <p:cNvPr id="62" name="Rectangle 58"/>
          <p:cNvSpPr>
            <a:spLocks noChangeArrowheads="1"/>
          </p:cNvSpPr>
          <p:nvPr/>
        </p:nvSpPr>
        <p:spPr bwMode="auto">
          <a:xfrm>
            <a:off x="699399" y="2896767"/>
            <a:ext cx="20967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231F20"/>
                </a:solidFill>
                <a:latin typeface="+mj-lt"/>
              </a:rPr>
              <a:t>All water on the landward side of</a:t>
            </a:r>
          </a:p>
          <a:p>
            <a:pPr lvl="0"/>
            <a:r>
              <a:rPr lang="en-US" altLang="en-US" sz="1000" b="1" dirty="0">
                <a:solidFill>
                  <a:srgbClr val="231F20"/>
                </a:solidFill>
                <a:latin typeface="+mj-lt"/>
              </a:rPr>
              <a:t>the baseline. Foreign vessels have</a:t>
            </a:r>
          </a:p>
          <a:p>
            <a:pPr lvl="0"/>
            <a:r>
              <a:rPr lang="en-US" altLang="en-US" sz="1000" b="1" dirty="0">
                <a:solidFill>
                  <a:srgbClr val="231F20"/>
                </a:solidFill>
                <a:latin typeface="+mj-lt"/>
              </a:rPr>
              <a:t>no right of passage.</a:t>
            </a:r>
            <a:endParaRPr kumimoji="0" lang="en-US" altLang="en-US" sz="1800" b="1" i="0" u="none" strike="noStrike" cap="none" normalizeH="0" baseline="0" dirty="0" smtClean="0">
              <a:ln>
                <a:noFill/>
              </a:ln>
              <a:solidFill>
                <a:schemeClr val="tx1"/>
              </a:solidFill>
              <a:effectLst/>
              <a:latin typeface="+mj-lt"/>
            </a:endParaRPr>
          </a:p>
        </p:txBody>
      </p:sp>
      <p:sp>
        <p:nvSpPr>
          <p:cNvPr id="44033" name="Rectangle 61"/>
          <p:cNvSpPr>
            <a:spLocks noChangeArrowheads="1"/>
          </p:cNvSpPr>
          <p:nvPr/>
        </p:nvSpPr>
        <p:spPr bwMode="auto">
          <a:xfrm>
            <a:off x="707337" y="3915942"/>
            <a:ext cx="18578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231F20"/>
                </a:solidFill>
                <a:latin typeface="+mj-lt"/>
              </a:rPr>
              <a:t>States may set laws regulating</a:t>
            </a:r>
          </a:p>
          <a:p>
            <a:pPr lvl="0"/>
            <a:r>
              <a:rPr lang="en-US" altLang="en-US" sz="1000" b="1" dirty="0">
                <a:solidFill>
                  <a:srgbClr val="231F20"/>
                </a:solidFill>
                <a:latin typeface="+mj-lt"/>
              </a:rPr>
              <a:t>passage.</a:t>
            </a:r>
            <a:endParaRPr kumimoji="0" lang="en-US" altLang="en-US" sz="1800" b="1" i="0" u="none" strike="noStrike" cap="none" normalizeH="0" baseline="0" dirty="0" smtClean="0">
              <a:ln>
                <a:noFill/>
              </a:ln>
              <a:solidFill>
                <a:schemeClr val="tx1"/>
              </a:solidFill>
              <a:effectLst/>
              <a:latin typeface="+mj-lt"/>
            </a:endParaRPr>
          </a:p>
        </p:txBody>
      </p:sp>
      <p:sp>
        <p:nvSpPr>
          <p:cNvPr id="44035" name="Rectangle 63"/>
          <p:cNvSpPr>
            <a:spLocks noChangeArrowheads="1"/>
          </p:cNvSpPr>
          <p:nvPr/>
        </p:nvSpPr>
        <p:spPr bwMode="auto">
          <a:xfrm>
            <a:off x="690773" y="4751655"/>
            <a:ext cx="2205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231F20"/>
                </a:solidFill>
                <a:latin typeface="+mj-lt"/>
              </a:rPr>
              <a:t>States may enforce laws concerning</a:t>
            </a:r>
          </a:p>
          <a:p>
            <a:pPr lvl="0"/>
            <a:r>
              <a:rPr lang="en-US" altLang="en-US" sz="1000" b="1" dirty="0">
                <a:solidFill>
                  <a:srgbClr val="231F20"/>
                </a:solidFill>
                <a:latin typeface="+mj-lt"/>
              </a:rPr>
              <a:t>pollution, taxation, customs, and</a:t>
            </a:r>
          </a:p>
          <a:p>
            <a:pPr lvl="0"/>
            <a:r>
              <a:rPr lang="en-US" altLang="en-US" sz="1000" b="1" dirty="0">
                <a:solidFill>
                  <a:srgbClr val="231F20"/>
                </a:solidFill>
                <a:latin typeface="+mj-lt"/>
              </a:rPr>
              <a:t>immigration.</a:t>
            </a:r>
            <a:endParaRPr kumimoji="0" lang="en-US" altLang="en-US" sz="1800" b="1" i="0" u="none" strike="noStrike" cap="none" normalizeH="0" baseline="0" dirty="0" smtClean="0">
              <a:ln>
                <a:noFill/>
              </a:ln>
              <a:solidFill>
                <a:schemeClr val="tx1"/>
              </a:solidFill>
              <a:effectLst/>
              <a:latin typeface="+mj-lt"/>
            </a:endParaRPr>
          </a:p>
        </p:txBody>
      </p:sp>
      <p:sp>
        <p:nvSpPr>
          <p:cNvPr id="44039" name="Rectangle 66"/>
          <p:cNvSpPr>
            <a:spLocks noChangeArrowheads="1"/>
          </p:cNvSpPr>
          <p:nvPr/>
        </p:nvSpPr>
        <p:spPr bwMode="auto">
          <a:xfrm>
            <a:off x="5432425" y="3038953"/>
            <a:ext cx="11782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231F20"/>
                </a:solidFill>
                <a:latin typeface="+mj-lt"/>
              </a:rPr>
              <a:t>State has sole right</a:t>
            </a:r>
          </a:p>
          <a:p>
            <a:pPr lvl="0"/>
            <a:r>
              <a:rPr lang="en-US" altLang="en-US" sz="1000" b="1" dirty="0">
                <a:solidFill>
                  <a:srgbClr val="231F20"/>
                </a:solidFill>
                <a:latin typeface="+mj-lt"/>
              </a:rPr>
              <a:t>to exploit natural</a:t>
            </a:r>
          </a:p>
          <a:p>
            <a:pPr lvl="0"/>
            <a:r>
              <a:rPr lang="en-US" altLang="en-US" sz="1000" b="1" dirty="0">
                <a:solidFill>
                  <a:srgbClr val="231F20"/>
                </a:solidFill>
                <a:latin typeface="+mj-lt"/>
              </a:rPr>
              <a:t>resources, such as</a:t>
            </a:r>
          </a:p>
          <a:p>
            <a:pPr lvl="0"/>
            <a:r>
              <a:rPr lang="en-US" altLang="en-US" sz="1000" b="1" dirty="0">
                <a:solidFill>
                  <a:srgbClr val="231F20"/>
                </a:solidFill>
                <a:latin typeface="+mj-lt"/>
              </a:rPr>
              <a:t>fishing.</a:t>
            </a:r>
            <a:endParaRPr kumimoji="0" lang="en-US" altLang="en-US" sz="1800" b="1" i="0" u="none" strike="noStrike" cap="none" normalizeH="0" baseline="0" dirty="0" smtClean="0">
              <a:ln>
                <a:noFill/>
              </a:ln>
              <a:solidFill>
                <a:schemeClr val="tx1"/>
              </a:solidFill>
              <a:effectLst/>
              <a:latin typeface="+mj-lt"/>
            </a:endParaRPr>
          </a:p>
        </p:txBody>
      </p:sp>
      <p:sp>
        <p:nvSpPr>
          <p:cNvPr id="44043" name="Rectangle 70"/>
          <p:cNvSpPr>
            <a:spLocks noChangeArrowheads="1"/>
          </p:cNvSpPr>
          <p:nvPr/>
        </p:nvSpPr>
        <p:spPr bwMode="auto">
          <a:xfrm>
            <a:off x="7185025" y="3017838"/>
            <a:ext cx="10098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latin typeface="+mj-lt"/>
              </a:rPr>
              <a:t>No state control.</a:t>
            </a:r>
            <a:endParaRPr kumimoji="0" lang="en-US" altLang="en-US" sz="1800" b="1" i="0" u="none" strike="noStrike" cap="none" normalizeH="0" baseline="0" dirty="0" smtClean="0">
              <a:ln>
                <a:noFill/>
              </a:ln>
              <a:solidFill>
                <a:schemeClr val="tx1"/>
              </a:solidFill>
              <a:effectLst/>
              <a:latin typeface="+mj-lt"/>
            </a:endParaRPr>
          </a:p>
        </p:txBody>
      </p:sp>
      <p:sp>
        <p:nvSpPr>
          <p:cNvPr id="44044" name="Rectangle 71"/>
          <p:cNvSpPr>
            <a:spLocks noChangeArrowheads="1"/>
          </p:cNvSpPr>
          <p:nvPr/>
        </p:nvSpPr>
        <p:spPr bwMode="auto">
          <a:xfrm>
            <a:off x="702574" y="5593030"/>
            <a:ext cx="71974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latin typeface="Arial Black" panose="020B0A04020102020204" pitchFamily="34" charset="0"/>
              </a:rPr>
              <a:t>BASELINE</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44045" name="Rectangle 72"/>
          <p:cNvSpPr>
            <a:spLocks noChangeArrowheads="1"/>
          </p:cNvSpPr>
          <p:nvPr/>
        </p:nvSpPr>
        <p:spPr bwMode="auto">
          <a:xfrm>
            <a:off x="699399" y="2731667"/>
            <a:ext cx="13833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231F20"/>
                </a:solidFill>
                <a:effectLst/>
                <a:latin typeface="Arial Black" panose="020B0A04020102020204" pitchFamily="34" charset="0"/>
              </a:rPr>
              <a:t>INTERNAL WATERS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44046" name="Rectangle 73"/>
          <p:cNvSpPr>
            <a:spLocks noChangeArrowheads="1"/>
          </p:cNvSpPr>
          <p:nvPr/>
        </p:nvSpPr>
        <p:spPr bwMode="auto">
          <a:xfrm>
            <a:off x="707337" y="3749254"/>
            <a:ext cx="16174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latin typeface="Arial Black" panose="020B0A04020102020204" pitchFamily="34" charset="0"/>
              </a:rPr>
              <a:t>TERRITORIAL WATERS</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44047" name="Rectangle 74"/>
          <p:cNvSpPr>
            <a:spLocks noChangeArrowheads="1"/>
          </p:cNvSpPr>
          <p:nvPr/>
        </p:nvSpPr>
        <p:spPr bwMode="auto">
          <a:xfrm>
            <a:off x="693948" y="4589730"/>
            <a:ext cx="142346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231F20"/>
                </a:solidFill>
                <a:effectLst/>
                <a:latin typeface="Arial Black" panose="020B0A04020102020204" pitchFamily="34" charset="0"/>
              </a:rPr>
              <a:t>CONTIGUOUS ZONE</a:t>
            </a:r>
            <a:endParaRPr kumimoji="0" lang="en-US" altLang="en-US" sz="1800" b="1" i="0" u="none" strike="noStrike" cap="none" normalizeH="0" baseline="0" smtClean="0">
              <a:ln>
                <a:noFill/>
              </a:ln>
              <a:solidFill>
                <a:schemeClr val="tx1"/>
              </a:solidFill>
              <a:effectLst/>
              <a:latin typeface="Arial Black" panose="020B0A04020102020204" pitchFamily="34" charset="0"/>
            </a:endParaRPr>
          </a:p>
        </p:txBody>
      </p:sp>
      <p:sp>
        <p:nvSpPr>
          <p:cNvPr id="44048" name="Rectangle 75"/>
          <p:cNvSpPr>
            <a:spLocks noChangeArrowheads="1"/>
          </p:cNvSpPr>
          <p:nvPr/>
        </p:nvSpPr>
        <p:spPr bwMode="auto">
          <a:xfrm>
            <a:off x="5432425" y="2693988"/>
            <a:ext cx="12295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231F20"/>
                </a:solidFill>
                <a:latin typeface="Arial Black" panose="020B0A04020102020204" pitchFamily="34" charset="0"/>
              </a:rPr>
              <a:t>EXCLUSIVE</a:t>
            </a:r>
          </a:p>
          <a:p>
            <a:pPr lvl="0"/>
            <a:r>
              <a:rPr lang="en-US" altLang="en-US" sz="1000" b="1" dirty="0">
                <a:solidFill>
                  <a:srgbClr val="231F20"/>
                </a:solidFill>
                <a:latin typeface="Arial Black" panose="020B0A04020102020204" pitchFamily="34" charset="0"/>
              </a:rPr>
              <a:t>ECONOMIC ZONE</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
        <p:nvSpPr>
          <p:cNvPr id="44050" name="Rectangle 77"/>
          <p:cNvSpPr>
            <a:spLocks noChangeArrowheads="1"/>
          </p:cNvSpPr>
          <p:nvPr/>
        </p:nvSpPr>
        <p:spPr bwMode="auto">
          <a:xfrm>
            <a:off x="7192963" y="2693988"/>
            <a:ext cx="11910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000" b="1" dirty="0">
                <a:solidFill>
                  <a:srgbClr val="231F20"/>
                </a:solidFill>
                <a:latin typeface="Arial Black" panose="020B0A04020102020204" pitchFamily="34" charset="0"/>
              </a:rPr>
              <a:t>INTERNATIONAL</a:t>
            </a:r>
          </a:p>
          <a:p>
            <a:pPr lvl="0"/>
            <a:r>
              <a:rPr lang="en-US" altLang="en-US" sz="1000" b="1" dirty="0">
                <a:solidFill>
                  <a:srgbClr val="231F20"/>
                </a:solidFill>
                <a:latin typeface="Arial Black" panose="020B0A04020102020204" pitchFamily="34" charset="0"/>
              </a:rPr>
              <a:t>WATERS</a:t>
            </a:r>
            <a:endParaRPr kumimoji="0" lang="en-US" altLang="en-US" sz="1800" b="1" i="0" u="none" strike="noStrike" cap="none" normalizeH="0" baseline="0" dirty="0" smtClean="0">
              <a:ln>
                <a:noFill/>
              </a:ln>
              <a:solidFill>
                <a:schemeClr val="tx1"/>
              </a:solidFill>
              <a:effectLst/>
              <a:latin typeface="Arial Black" panose="020B0A04020102020204" pitchFamily="34" charset="0"/>
            </a:endParaRPr>
          </a:p>
        </p:txBody>
      </p:sp>
    </p:spTree>
    <p:extLst>
      <p:ext uri="{BB962C8B-B14F-4D97-AF65-F5344CB8AC3E}">
        <p14:creationId xmlns:p14="http://schemas.microsoft.com/office/powerpoint/2010/main" val="1408266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effectLst>
                  <a:glow>
                    <a:schemeClr val="bg1"/>
                  </a:glow>
                </a:effectLst>
              </a:rPr>
              <a:t>8.4.2 Physical Boundaries </a:t>
            </a:r>
            <a:r>
              <a:rPr lang="en-IN" sz="2000" b="0" dirty="0">
                <a:effectLst>
                  <a:glow>
                    <a:schemeClr val="bg1"/>
                  </a:glow>
                </a:effectLst>
              </a:rPr>
              <a:t>(5 of 5)</a:t>
            </a:r>
          </a:p>
        </p:txBody>
      </p:sp>
      <p:sp>
        <p:nvSpPr>
          <p:cNvPr id="3" name="Content Placeholder 2"/>
          <p:cNvSpPr>
            <a:spLocks noGrp="1"/>
          </p:cNvSpPr>
          <p:nvPr>
            <p:ph sz="quarter" idx="13"/>
          </p:nvPr>
        </p:nvSpPr>
        <p:spPr>
          <a:xfrm>
            <a:off x="457200" y="1556326"/>
            <a:ext cx="8229600" cy="763793"/>
          </a:xfrm>
        </p:spPr>
        <p:txBody>
          <a:bodyPr/>
          <a:lstStyle/>
          <a:p>
            <a:pPr marL="432" indent="0">
              <a:buNone/>
            </a:pPr>
            <a:r>
              <a:rPr lang="en-US" sz="2200" b="1" dirty="0">
                <a:effectLst>
                  <a:glow>
                    <a:schemeClr val="bg1"/>
                  </a:glow>
                </a:effectLst>
              </a:rPr>
              <a:t>Figure 8-59: </a:t>
            </a:r>
            <a:r>
              <a:rPr lang="en-US" sz="2200" dirty="0">
                <a:effectLst>
                  <a:glow>
                    <a:schemeClr val="bg1"/>
                  </a:glow>
                </a:effectLst>
              </a:rPr>
              <a:t>Map displaying the territorial and contiguous waters of Australia and its exclusive economic zones.</a:t>
            </a:r>
            <a:endParaRPr lang="en-IN" sz="2200" dirty="0">
              <a:effectLst>
                <a:glow>
                  <a:schemeClr val="bg1"/>
                </a:glo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198" y="2380572"/>
            <a:ext cx="7567604" cy="3966888"/>
          </a:xfrm>
          <a:prstGeom prst="rect">
            <a:avLst/>
          </a:prstGeom>
        </p:spPr>
      </p:pic>
      <p:sp>
        <p:nvSpPr>
          <p:cNvPr id="9" name="Rectangle 5"/>
          <p:cNvSpPr>
            <a:spLocks noChangeArrowheads="1"/>
          </p:cNvSpPr>
          <p:nvPr/>
        </p:nvSpPr>
        <p:spPr bwMode="auto">
          <a:xfrm>
            <a:off x="6565900" y="5357813"/>
            <a:ext cx="6732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Tasman Sea</a:t>
            </a:r>
            <a:endParaRPr kumimoji="0" lang="en-US" altLang="en-US" sz="1800" b="1" i="0" u="none" strike="noStrike" cap="none" normalizeH="0" baseline="0" dirty="0" smtClean="0">
              <a:ln>
                <a:noFill/>
              </a:ln>
              <a:solidFill>
                <a:schemeClr val="tx1"/>
              </a:solidFill>
              <a:effectLst/>
              <a:latin typeface="+mj-lt"/>
            </a:endParaRPr>
          </a:p>
        </p:txBody>
      </p:sp>
      <p:sp>
        <p:nvSpPr>
          <p:cNvPr id="10" name="Rectangle 6"/>
          <p:cNvSpPr>
            <a:spLocks noChangeArrowheads="1"/>
          </p:cNvSpPr>
          <p:nvPr/>
        </p:nvSpPr>
        <p:spPr bwMode="auto">
          <a:xfrm>
            <a:off x="6451600" y="2960688"/>
            <a:ext cx="6508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latin typeface="+mj-lt"/>
              </a:rPr>
              <a:t>Coral Sea</a:t>
            </a:r>
            <a:endParaRPr kumimoji="0" lang="en-US" altLang="en-US" sz="1800"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a:off x="4651375" y="2462213"/>
            <a:ext cx="410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Arafura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Sea</a:t>
            </a:r>
            <a:endParaRPr kumimoji="0" lang="en-US" altLang="en-US" sz="1800" b="1" i="0" u="none" strike="noStrike" cap="none" normalizeH="0" baseline="0" dirty="0" smtClean="0">
              <a:ln>
                <a:noFill/>
              </a:ln>
              <a:solidFill>
                <a:schemeClr val="tx1"/>
              </a:solidFill>
              <a:effectLst/>
              <a:latin typeface="+mj-lt"/>
            </a:endParaRPr>
          </a:p>
        </p:txBody>
      </p:sp>
      <p:sp>
        <p:nvSpPr>
          <p:cNvPr id="13" name="Rectangle 9"/>
          <p:cNvSpPr>
            <a:spLocks noChangeArrowheads="1"/>
          </p:cNvSpPr>
          <p:nvPr/>
        </p:nvSpPr>
        <p:spPr bwMode="auto">
          <a:xfrm>
            <a:off x="3963988" y="2738438"/>
            <a:ext cx="32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Timor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ADEE"/>
                </a:solidFill>
                <a:effectLst/>
                <a:latin typeface="+mj-lt"/>
              </a:rPr>
              <a:t>Sea</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11"/>
          <p:cNvSpPr>
            <a:spLocks noChangeArrowheads="1"/>
          </p:cNvSpPr>
          <p:nvPr/>
        </p:nvSpPr>
        <p:spPr bwMode="auto">
          <a:xfrm>
            <a:off x="7125900" y="4037013"/>
            <a:ext cx="111569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latin typeface="+mj-lt"/>
              </a:rPr>
              <a:t>PACIFIC OCEAN</a:t>
            </a:r>
            <a:endParaRPr kumimoji="0" lang="en-US" altLang="en-US" sz="1800" b="1" i="0" u="none" strike="noStrike" cap="none" normalizeH="0" baseline="0" dirty="0" smtClean="0">
              <a:ln>
                <a:noFill/>
              </a:ln>
              <a:solidFill>
                <a:schemeClr val="tx1"/>
              </a:solidFill>
              <a:effectLst/>
              <a:latin typeface="+mj-lt"/>
            </a:endParaRPr>
          </a:p>
        </p:txBody>
      </p:sp>
      <p:sp>
        <p:nvSpPr>
          <p:cNvPr id="16" name="Rectangle 12"/>
          <p:cNvSpPr>
            <a:spLocks noChangeArrowheads="1"/>
          </p:cNvSpPr>
          <p:nvPr/>
        </p:nvSpPr>
        <p:spPr bwMode="auto">
          <a:xfrm>
            <a:off x="4360863" y="5765800"/>
            <a:ext cx="511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8" name="Rectangle 14"/>
          <p:cNvSpPr>
            <a:spLocks noChangeArrowheads="1"/>
          </p:cNvSpPr>
          <p:nvPr/>
        </p:nvSpPr>
        <p:spPr bwMode="auto">
          <a:xfrm>
            <a:off x="2558141" y="3135313"/>
            <a:ext cx="5113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DEE"/>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20" name="Rectangle 16"/>
          <p:cNvSpPr>
            <a:spLocks noChangeArrowheads="1"/>
          </p:cNvSpPr>
          <p:nvPr/>
        </p:nvSpPr>
        <p:spPr bwMode="auto">
          <a:xfrm>
            <a:off x="6959600" y="4681538"/>
            <a:ext cx="3606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231F20"/>
                </a:solidFill>
                <a:effectLst>
                  <a:glow rad="50800">
                    <a:schemeClr val="bg1">
                      <a:alpha val="50000"/>
                    </a:schemeClr>
                  </a:glow>
                </a:effectLst>
                <a:latin typeface="+mn-lt"/>
              </a:rPr>
              <a:t>Lord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231F20"/>
                </a:solidFill>
                <a:effectLst>
                  <a:glow rad="50800">
                    <a:schemeClr val="bg1">
                      <a:alpha val="50000"/>
                    </a:schemeClr>
                  </a:glow>
                </a:effectLst>
                <a:latin typeface="+mn-lt"/>
              </a:rPr>
              <a:t>Howe I.</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2" name="Rectangle 18"/>
          <p:cNvSpPr>
            <a:spLocks noChangeArrowheads="1"/>
          </p:cNvSpPr>
          <p:nvPr/>
        </p:nvSpPr>
        <p:spPr bwMode="auto">
          <a:xfrm>
            <a:off x="7683500" y="4621213"/>
            <a:ext cx="44563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231F20"/>
                </a:solidFill>
                <a:effectLst>
                  <a:glow rad="50800">
                    <a:schemeClr val="bg1">
                      <a:alpha val="50000"/>
                    </a:schemeClr>
                  </a:glow>
                </a:effectLst>
                <a:latin typeface="+mn-lt"/>
              </a:rPr>
              <a:t>Norfolk I.</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3" name="Rectangle 19"/>
          <p:cNvSpPr>
            <a:spLocks noChangeArrowheads="1"/>
          </p:cNvSpPr>
          <p:nvPr/>
        </p:nvSpPr>
        <p:spPr bwMode="auto">
          <a:xfrm>
            <a:off x="5805698" y="5607050"/>
            <a:ext cx="6091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TASMANIA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4" name="Rectangle 20"/>
          <p:cNvSpPr>
            <a:spLocks noChangeArrowheads="1"/>
          </p:cNvSpPr>
          <p:nvPr/>
        </p:nvSpPr>
        <p:spPr bwMode="auto">
          <a:xfrm>
            <a:off x="5487510" y="5157099"/>
            <a:ext cx="5514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VICTORIA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5" name="Rectangle 21"/>
          <p:cNvSpPr>
            <a:spLocks noChangeArrowheads="1"/>
          </p:cNvSpPr>
          <p:nvPr/>
        </p:nvSpPr>
        <p:spPr bwMode="auto">
          <a:xfrm>
            <a:off x="5492623" y="4602851"/>
            <a:ext cx="7582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NEW</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SOUTH WALES</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7" name="Rectangle 23"/>
          <p:cNvSpPr>
            <a:spLocks noChangeArrowheads="1"/>
          </p:cNvSpPr>
          <p:nvPr/>
        </p:nvSpPr>
        <p:spPr bwMode="auto">
          <a:xfrm>
            <a:off x="4615235" y="4398963"/>
            <a:ext cx="6668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AUSTRALIA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9" name="Rectangle 25"/>
          <p:cNvSpPr>
            <a:spLocks noChangeArrowheads="1"/>
          </p:cNvSpPr>
          <p:nvPr/>
        </p:nvSpPr>
        <p:spPr bwMode="auto">
          <a:xfrm>
            <a:off x="3511395" y="4152900"/>
            <a:ext cx="6668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WESTERN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AUSTRALIA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1" name="Rectangle 27"/>
          <p:cNvSpPr>
            <a:spLocks noChangeArrowheads="1"/>
          </p:cNvSpPr>
          <p:nvPr/>
        </p:nvSpPr>
        <p:spPr bwMode="auto">
          <a:xfrm>
            <a:off x="4472298" y="3354388"/>
            <a:ext cx="6668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NORTHERN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50800">
                    <a:schemeClr val="bg1">
                      <a:alpha val="50000"/>
                    </a:schemeClr>
                  </a:glow>
                </a:effectLst>
                <a:latin typeface="+mn-lt"/>
              </a:rPr>
              <a:t>TERRITORY</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3" name="Rectangle 29"/>
          <p:cNvSpPr>
            <a:spLocks noChangeArrowheads="1"/>
          </p:cNvSpPr>
          <p:nvPr/>
        </p:nvSpPr>
        <p:spPr bwMode="auto">
          <a:xfrm>
            <a:off x="5262563" y="3719513"/>
            <a:ext cx="8079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231F20"/>
                </a:solidFill>
                <a:effectLst>
                  <a:glow rad="50800">
                    <a:schemeClr val="bg1">
                      <a:alpha val="50000"/>
                    </a:schemeClr>
                  </a:glow>
                </a:effectLst>
                <a:latin typeface="+mn-lt"/>
              </a:rPr>
              <a:t>QUEENSLAND</a:t>
            </a:r>
            <a:endParaRPr kumimoji="0" lang="en-US" altLang="en-US" sz="18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34" name="Rectangle 30"/>
          <p:cNvSpPr>
            <a:spLocks noChangeArrowheads="1"/>
          </p:cNvSpPr>
          <p:nvPr/>
        </p:nvSpPr>
        <p:spPr bwMode="auto">
          <a:xfrm>
            <a:off x="6102350" y="5043488"/>
            <a:ext cx="9810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AUSTL. CAP. TERR.</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5" name="Rectangle 31"/>
          <p:cNvSpPr>
            <a:spLocks noChangeArrowheads="1"/>
          </p:cNvSpPr>
          <p:nvPr/>
        </p:nvSpPr>
        <p:spPr bwMode="auto">
          <a:xfrm>
            <a:off x="7564438" y="3611563"/>
            <a:ext cx="6860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50800">
                    <a:schemeClr val="bg1">
                      <a:alpha val="50000"/>
                    </a:schemeClr>
                  </a:glow>
                </a:effectLst>
                <a:latin typeface="+mn-lt"/>
              </a:rPr>
              <a:t>NEW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50800">
                    <a:schemeClr val="bg1">
                      <a:alpha val="50000"/>
                    </a:schemeClr>
                  </a:glow>
                </a:effectLst>
                <a:latin typeface="+mn-lt"/>
              </a:rPr>
              <a:t>CALEDONIA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7" name="Rectangle 33"/>
          <p:cNvSpPr>
            <a:spLocks noChangeArrowheads="1"/>
          </p:cNvSpPr>
          <p:nvPr/>
        </p:nvSpPr>
        <p:spPr bwMode="auto">
          <a:xfrm>
            <a:off x="7162800" y="5632450"/>
            <a:ext cx="85279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50800">
                    <a:schemeClr val="bg1">
                      <a:alpha val="50000"/>
                    </a:schemeClr>
                  </a:glow>
                </a:effectLst>
                <a:latin typeface="+mn-lt"/>
              </a:rPr>
              <a:t>NEW ZEALAND</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8" name="Rectangle 34"/>
          <p:cNvSpPr>
            <a:spLocks noChangeArrowheads="1"/>
          </p:cNvSpPr>
          <p:nvPr/>
        </p:nvSpPr>
        <p:spPr bwMode="auto">
          <a:xfrm>
            <a:off x="5441950" y="2433638"/>
            <a:ext cx="118622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50800">
                    <a:schemeClr val="bg1">
                      <a:alpha val="50000"/>
                    </a:schemeClr>
                  </a:glow>
                </a:effectLst>
                <a:latin typeface="+mn-lt"/>
              </a:rPr>
              <a:t>PAPUA NEW GUINEA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 name="Rectangle 35"/>
          <p:cNvSpPr>
            <a:spLocks noChangeArrowheads="1"/>
          </p:cNvSpPr>
          <p:nvPr/>
        </p:nvSpPr>
        <p:spPr bwMode="auto">
          <a:xfrm>
            <a:off x="7294842" y="2508250"/>
            <a:ext cx="5963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50800">
                    <a:schemeClr val="bg1">
                      <a:alpha val="50000"/>
                    </a:schemeClr>
                  </a:glow>
                </a:effectLst>
                <a:latin typeface="+mn-lt"/>
              </a:rPr>
              <a:t>SOLOMON</a:t>
            </a:r>
            <a:br>
              <a:rPr kumimoji="0" lang="en-US" altLang="en-US" sz="900" b="1" i="0" u="none" strike="noStrike" cap="none" normalizeH="0" baseline="0" dirty="0" smtClean="0">
                <a:ln>
                  <a:noFill/>
                </a:ln>
                <a:solidFill>
                  <a:srgbClr val="6D6E70"/>
                </a:solidFill>
                <a:effectLst>
                  <a:glow rad="50800">
                    <a:schemeClr val="bg1">
                      <a:alpha val="50000"/>
                    </a:schemeClr>
                  </a:glow>
                </a:effectLst>
                <a:latin typeface="+mn-lt"/>
              </a:rPr>
            </a:br>
            <a:r>
              <a:rPr kumimoji="0" lang="en-US" altLang="en-US" sz="900" b="1" i="0" u="none" strike="noStrike" cap="none" normalizeH="0" baseline="0" dirty="0" smtClean="0">
                <a:ln>
                  <a:noFill/>
                </a:ln>
                <a:solidFill>
                  <a:srgbClr val="6D6E70"/>
                </a:solidFill>
                <a:effectLst>
                  <a:glow rad="50800">
                    <a:schemeClr val="bg1">
                      <a:alpha val="50000"/>
                    </a:schemeClr>
                  </a:glow>
                </a:effectLst>
                <a:latin typeface="+mn-lt"/>
              </a:rPr>
              <a:t>ISLANDS</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1" name="Rectangle 37"/>
          <p:cNvSpPr>
            <a:spLocks noChangeArrowheads="1"/>
          </p:cNvSpPr>
          <p:nvPr/>
        </p:nvSpPr>
        <p:spPr bwMode="auto">
          <a:xfrm>
            <a:off x="7583488" y="3394075"/>
            <a:ext cx="56425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50800">
                    <a:schemeClr val="bg1">
                      <a:alpha val="50000"/>
                    </a:schemeClr>
                  </a:glow>
                </a:effectLst>
                <a:latin typeface="+mn-lt"/>
              </a:rPr>
              <a:t>VANUATU</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2" name="Rectangle 38"/>
          <p:cNvSpPr>
            <a:spLocks noChangeArrowheads="1"/>
          </p:cNvSpPr>
          <p:nvPr/>
        </p:nvSpPr>
        <p:spPr bwMode="auto">
          <a:xfrm>
            <a:off x="3925888" y="2587625"/>
            <a:ext cx="69570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6D6E70"/>
                </a:solidFill>
                <a:effectLst>
                  <a:glow rad="50800">
                    <a:schemeClr val="bg1">
                      <a:alpha val="50000"/>
                    </a:schemeClr>
                  </a:glow>
                </a:effectLst>
                <a:latin typeface="+mn-lt"/>
              </a:rPr>
              <a:t>TIMOR-LESTE</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3" name="Rectangle 39"/>
          <p:cNvSpPr>
            <a:spLocks noChangeArrowheads="1"/>
          </p:cNvSpPr>
          <p:nvPr/>
        </p:nvSpPr>
        <p:spPr bwMode="auto">
          <a:xfrm>
            <a:off x="2789330" y="2434058"/>
            <a:ext cx="98745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300" normalizeH="0" baseline="0" dirty="0" smtClean="0">
                <a:ln>
                  <a:noFill/>
                </a:ln>
                <a:solidFill>
                  <a:srgbClr val="6D6E70"/>
                </a:solidFill>
                <a:effectLst>
                  <a:glow rad="50800">
                    <a:schemeClr val="bg1">
                      <a:alpha val="50000"/>
                    </a:schemeClr>
                  </a:glow>
                </a:effectLst>
                <a:latin typeface="+mn-lt"/>
              </a:rPr>
              <a:t>INDONESIA</a:t>
            </a:r>
            <a:endParaRPr kumimoji="0" lang="en-US" altLang="en-US" sz="1800" b="1" i="0" u="none" strike="noStrike" cap="none" spc="300" normalizeH="0" baseline="0" dirty="0" smtClean="0">
              <a:ln>
                <a:noFill/>
              </a:ln>
              <a:solidFill>
                <a:schemeClr val="tx1"/>
              </a:solidFill>
              <a:effectLst>
                <a:glow rad="50800">
                  <a:schemeClr val="bg1">
                    <a:alpha val="50000"/>
                  </a:schemeClr>
                </a:glow>
              </a:effectLst>
              <a:latin typeface="+mn-lt"/>
            </a:endParaRPr>
          </a:p>
        </p:txBody>
      </p:sp>
      <p:sp>
        <p:nvSpPr>
          <p:cNvPr id="44" name="Rectangle 40"/>
          <p:cNvSpPr>
            <a:spLocks noChangeArrowheads="1"/>
          </p:cNvSpPr>
          <p:nvPr/>
        </p:nvSpPr>
        <p:spPr bwMode="auto">
          <a:xfrm>
            <a:off x="4565650" y="3930015"/>
            <a:ext cx="8191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AUSTRALIA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5" name="Rectangle 41"/>
          <p:cNvSpPr>
            <a:spLocks noChangeArrowheads="1"/>
          </p:cNvSpPr>
          <p:nvPr/>
        </p:nvSpPr>
        <p:spPr bwMode="auto">
          <a:xfrm>
            <a:off x="2644775" y="5879307"/>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6" name="Rectangle 42"/>
          <p:cNvSpPr>
            <a:spLocks noChangeArrowheads="1"/>
          </p:cNvSpPr>
          <p:nvPr/>
        </p:nvSpPr>
        <p:spPr bwMode="auto">
          <a:xfrm>
            <a:off x="2951163" y="5879307"/>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250</a:t>
            </a:r>
            <a:endParaRPr kumimoji="0" lang="en-US" altLang="en-US" sz="1800" b="1" i="0" u="none" strike="noStrike" cap="none" normalizeH="0" baseline="0" smtClean="0">
              <a:ln>
                <a:noFill/>
              </a:ln>
              <a:solidFill>
                <a:schemeClr val="tx1"/>
              </a:solidFill>
              <a:effectLst/>
              <a:latin typeface="+mj-lt"/>
            </a:endParaRPr>
          </a:p>
        </p:txBody>
      </p:sp>
      <p:sp>
        <p:nvSpPr>
          <p:cNvPr id="47" name="Rectangle 43"/>
          <p:cNvSpPr>
            <a:spLocks noChangeArrowheads="1"/>
          </p:cNvSpPr>
          <p:nvPr/>
        </p:nvSpPr>
        <p:spPr bwMode="auto">
          <a:xfrm>
            <a:off x="2644775" y="6025357"/>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8" name="Rectangle 44"/>
          <p:cNvSpPr>
            <a:spLocks noChangeArrowheads="1"/>
          </p:cNvSpPr>
          <p:nvPr/>
        </p:nvSpPr>
        <p:spPr bwMode="auto">
          <a:xfrm>
            <a:off x="2819400" y="6025357"/>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250</a:t>
            </a:r>
            <a:endParaRPr kumimoji="0" lang="en-US" altLang="en-US" sz="1800" b="1" i="0" u="none" strike="noStrike" cap="none" normalizeH="0" baseline="0" smtClean="0">
              <a:ln>
                <a:noFill/>
              </a:ln>
              <a:solidFill>
                <a:schemeClr val="tx1"/>
              </a:solidFill>
              <a:effectLst/>
              <a:latin typeface="+mj-lt"/>
            </a:endParaRPr>
          </a:p>
        </p:txBody>
      </p:sp>
      <p:sp>
        <p:nvSpPr>
          <p:cNvPr id="49" name="Rectangle 45"/>
          <p:cNvSpPr>
            <a:spLocks noChangeArrowheads="1"/>
          </p:cNvSpPr>
          <p:nvPr/>
        </p:nvSpPr>
        <p:spPr bwMode="auto">
          <a:xfrm>
            <a:off x="3297238" y="5879307"/>
            <a:ext cx="34304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500 Miles</a:t>
            </a:r>
            <a:endParaRPr kumimoji="0" lang="en-US" altLang="en-US" sz="1800" b="1" i="0" u="none" strike="noStrike" cap="none" normalizeH="0" baseline="0" smtClean="0">
              <a:ln>
                <a:noFill/>
              </a:ln>
              <a:solidFill>
                <a:schemeClr val="tx1"/>
              </a:solidFill>
              <a:effectLst/>
              <a:latin typeface="+mj-lt"/>
            </a:endParaRPr>
          </a:p>
        </p:txBody>
      </p:sp>
      <p:sp>
        <p:nvSpPr>
          <p:cNvPr id="50" name="Rectangle 46"/>
          <p:cNvSpPr>
            <a:spLocks noChangeArrowheads="1"/>
          </p:cNvSpPr>
          <p:nvPr/>
        </p:nvSpPr>
        <p:spPr bwMode="auto">
          <a:xfrm>
            <a:off x="2724150" y="5538788"/>
            <a:ext cx="8335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smtClean="0">
                <a:ln>
                  <a:noFill/>
                </a:ln>
                <a:solidFill>
                  <a:srgbClr val="231F20"/>
                </a:solidFill>
                <a:effectLst/>
                <a:latin typeface="+mj-lt"/>
              </a:rPr>
              <a:t>N</a:t>
            </a:r>
            <a:endParaRPr kumimoji="0" lang="en-US" altLang="en-US" sz="1800" b="1" i="0" u="none" strike="noStrike" cap="none" normalizeH="0" baseline="0" smtClean="0">
              <a:ln>
                <a:noFill/>
              </a:ln>
              <a:solidFill>
                <a:schemeClr val="tx1"/>
              </a:solidFill>
              <a:effectLst/>
              <a:latin typeface="+mj-lt"/>
            </a:endParaRPr>
          </a:p>
        </p:txBody>
      </p:sp>
      <p:sp>
        <p:nvSpPr>
          <p:cNvPr id="51" name="Rectangle 47"/>
          <p:cNvSpPr>
            <a:spLocks noChangeArrowheads="1"/>
          </p:cNvSpPr>
          <p:nvPr/>
        </p:nvSpPr>
        <p:spPr bwMode="auto">
          <a:xfrm>
            <a:off x="3038475" y="6025357"/>
            <a:ext cx="54983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latin typeface="+mj-lt"/>
              </a:rPr>
              <a:t>500 Kilometers</a:t>
            </a:r>
            <a:endParaRPr kumimoji="0" lang="en-US" altLang="en-US" sz="1800" b="1" i="0" u="none" strike="noStrike" cap="none" normalizeH="0" baseline="0" smtClean="0">
              <a:ln>
                <a:noFill/>
              </a:ln>
              <a:solidFill>
                <a:schemeClr val="tx1"/>
              </a:solidFill>
              <a:effectLst/>
              <a:latin typeface="+mj-lt"/>
            </a:endParaRPr>
          </a:p>
        </p:txBody>
      </p:sp>
      <p:sp>
        <p:nvSpPr>
          <p:cNvPr id="52" name="Rectangle 48"/>
          <p:cNvSpPr>
            <a:spLocks noChangeArrowheads="1"/>
          </p:cNvSpPr>
          <p:nvPr/>
        </p:nvSpPr>
        <p:spPr bwMode="auto">
          <a:xfrm>
            <a:off x="1035051" y="5510212"/>
            <a:ext cx="122084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20" normalizeH="0" dirty="0" smtClean="0">
                <a:ln>
                  <a:noFill/>
                </a:ln>
                <a:solidFill>
                  <a:srgbClr val="231F20"/>
                </a:solidFill>
                <a:effectLst/>
                <a:latin typeface="+mj-lt"/>
              </a:rPr>
              <a:t>Territorial Sea Baseline</a:t>
            </a:r>
            <a:endParaRPr kumimoji="0" lang="en-US" altLang="en-US" sz="1600" b="1" i="0" u="none" strike="noStrike" cap="none" spc="-20" normalizeH="0" dirty="0" smtClean="0">
              <a:ln>
                <a:noFill/>
              </a:ln>
              <a:solidFill>
                <a:schemeClr val="tx1"/>
              </a:solidFill>
              <a:effectLst/>
              <a:latin typeface="+mj-lt"/>
            </a:endParaRPr>
          </a:p>
        </p:txBody>
      </p:sp>
      <p:sp>
        <p:nvSpPr>
          <p:cNvPr id="53" name="Rectangle 49"/>
          <p:cNvSpPr>
            <a:spLocks noChangeArrowheads="1"/>
          </p:cNvSpPr>
          <p:nvPr/>
        </p:nvSpPr>
        <p:spPr bwMode="auto">
          <a:xfrm>
            <a:off x="1035051" y="5684837"/>
            <a:ext cx="79765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20" normalizeH="0" dirty="0" smtClean="0">
                <a:ln>
                  <a:noFill/>
                </a:ln>
                <a:solidFill>
                  <a:srgbClr val="231F20"/>
                </a:solidFill>
                <a:effectLst/>
                <a:latin typeface="+mj-lt"/>
              </a:rPr>
              <a:t>Coastal Waters</a:t>
            </a:r>
            <a:endParaRPr kumimoji="0" lang="en-US" altLang="en-US" sz="1600" b="1" i="0" u="none" strike="noStrike" cap="none" spc="-20" normalizeH="0" dirty="0" smtClean="0">
              <a:ln>
                <a:noFill/>
              </a:ln>
              <a:solidFill>
                <a:schemeClr val="tx1"/>
              </a:solidFill>
              <a:effectLst/>
              <a:latin typeface="+mj-lt"/>
            </a:endParaRPr>
          </a:p>
        </p:txBody>
      </p:sp>
      <p:sp>
        <p:nvSpPr>
          <p:cNvPr id="54" name="Rectangle 50"/>
          <p:cNvSpPr>
            <a:spLocks noChangeArrowheads="1"/>
          </p:cNvSpPr>
          <p:nvPr/>
        </p:nvSpPr>
        <p:spPr bwMode="auto">
          <a:xfrm>
            <a:off x="1035051" y="5859462"/>
            <a:ext cx="7373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20" normalizeH="0" dirty="0" smtClean="0">
                <a:ln>
                  <a:noFill/>
                </a:ln>
                <a:solidFill>
                  <a:srgbClr val="231F20"/>
                </a:solidFill>
                <a:effectLst/>
                <a:latin typeface="+mj-lt"/>
              </a:rPr>
              <a:t>Territorial Sea</a:t>
            </a:r>
            <a:endParaRPr kumimoji="0" lang="en-US" altLang="en-US" sz="1600" b="1" i="0" u="none" strike="noStrike" cap="none" spc="-20" normalizeH="0" dirty="0" smtClean="0">
              <a:ln>
                <a:noFill/>
              </a:ln>
              <a:solidFill>
                <a:schemeClr val="tx1"/>
              </a:solidFill>
              <a:effectLst/>
              <a:latin typeface="+mj-lt"/>
            </a:endParaRPr>
          </a:p>
        </p:txBody>
      </p:sp>
      <p:sp>
        <p:nvSpPr>
          <p:cNvPr id="55" name="Rectangle 51"/>
          <p:cNvSpPr>
            <a:spLocks noChangeArrowheads="1"/>
          </p:cNvSpPr>
          <p:nvPr/>
        </p:nvSpPr>
        <p:spPr bwMode="auto">
          <a:xfrm>
            <a:off x="1035051" y="6034087"/>
            <a:ext cx="91050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20" normalizeH="0" dirty="0" smtClean="0">
                <a:ln>
                  <a:noFill/>
                </a:ln>
                <a:solidFill>
                  <a:srgbClr val="231F20"/>
                </a:solidFill>
                <a:effectLst/>
                <a:latin typeface="+mj-lt"/>
              </a:rPr>
              <a:t>Contiguous Zone</a:t>
            </a:r>
            <a:endParaRPr kumimoji="0" lang="en-US" altLang="en-US" sz="1600" b="1" i="0" u="none" strike="noStrike" cap="none" spc="-20" normalizeH="0" dirty="0" smtClean="0">
              <a:ln>
                <a:noFill/>
              </a:ln>
              <a:solidFill>
                <a:schemeClr val="tx1"/>
              </a:solidFill>
              <a:effectLst/>
              <a:latin typeface="+mj-lt"/>
            </a:endParaRPr>
          </a:p>
        </p:txBody>
      </p:sp>
      <p:sp>
        <p:nvSpPr>
          <p:cNvPr id="56" name="Rectangle 52"/>
          <p:cNvSpPr>
            <a:spLocks noChangeArrowheads="1"/>
          </p:cNvSpPr>
          <p:nvPr/>
        </p:nvSpPr>
        <p:spPr bwMode="auto">
          <a:xfrm>
            <a:off x="1035051" y="6208712"/>
            <a:ext cx="1364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20" normalizeH="0" dirty="0" smtClean="0">
                <a:ln>
                  <a:noFill/>
                </a:ln>
                <a:solidFill>
                  <a:srgbClr val="231F20"/>
                </a:solidFill>
                <a:effectLst/>
                <a:latin typeface="+mj-lt"/>
              </a:rPr>
              <a:t>Exclusive Economic Zone</a:t>
            </a:r>
            <a:endParaRPr kumimoji="0" lang="en-US" altLang="en-US" sz="1600" b="1" i="0" u="none" strike="noStrike" cap="none" spc="-20" normalizeH="0" dirty="0" smtClean="0">
              <a:ln>
                <a:noFill/>
              </a:ln>
              <a:solidFill>
                <a:schemeClr val="tx1"/>
              </a:solidFill>
              <a:effectLst/>
              <a:latin typeface="+mj-lt"/>
            </a:endParaRPr>
          </a:p>
        </p:txBody>
      </p:sp>
    </p:spTree>
    <p:extLst>
      <p:ext uri="{BB962C8B-B14F-4D97-AF65-F5344CB8AC3E}">
        <p14:creationId xmlns:p14="http://schemas.microsoft.com/office/powerpoint/2010/main" val="2578544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8.4.3 Geometric Boundaries </a:t>
            </a:r>
            <a:r>
              <a:rPr lang="en-IN" sz="2000" b="0" dirty="0"/>
              <a:t>(1 of 4)</a:t>
            </a:r>
          </a:p>
        </p:txBody>
      </p:sp>
      <p:sp>
        <p:nvSpPr>
          <p:cNvPr id="3" name="Content Placeholder 2"/>
          <p:cNvSpPr>
            <a:spLocks noGrp="1"/>
          </p:cNvSpPr>
          <p:nvPr>
            <p:ph sz="quarter" idx="13"/>
          </p:nvPr>
        </p:nvSpPr>
        <p:spPr>
          <a:xfrm>
            <a:off x="457200" y="1556326"/>
            <a:ext cx="8229600" cy="704274"/>
          </a:xfrm>
        </p:spPr>
        <p:txBody>
          <a:bodyPr/>
          <a:lstStyle/>
          <a:p>
            <a:pPr marL="432" indent="0">
              <a:buNone/>
            </a:pPr>
            <a:r>
              <a:rPr lang="en-US" sz="2200" b="1" dirty="0"/>
              <a:t>Figure 8-60: </a:t>
            </a:r>
            <a:r>
              <a:rPr lang="en-US" sz="2200" dirty="0"/>
              <a:t>Peace Arch between Blaine, Washington, and Surrey, British Columbia.</a:t>
            </a:r>
            <a:endParaRPr lang="en-IN" sz="2200" dirty="0"/>
          </a:p>
        </p:txBody>
      </p:sp>
      <p:pic>
        <p:nvPicPr>
          <p:cNvPr id="46083" name="Picture 3" descr="A gathering of people, where one has an umbrella, by the Peace Arc between Blain, Washington and Surrey, British Columb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9345" y="2381392"/>
            <a:ext cx="2945309" cy="399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897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8.4.3 Geometric Boundaries </a:t>
            </a:r>
            <a:r>
              <a:rPr lang="en-IN" sz="2000" b="0" dirty="0"/>
              <a:t>(2 of 4)</a:t>
            </a:r>
          </a:p>
        </p:txBody>
      </p:sp>
      <p:sp>
        <p:nvSpPr>
          <p:cNvPr id="3" name="Content Placeholder 2"/>
          <p:cNvSpPr>
            <a:spLocks noGrp="1"/>
          </p:cNvSpPr>
          <p:nvPr>
            <p:ph sz="quarter" idx="13"/>
          </p:nvPr>
        </p:nvSpPr>
        <p:spPr>
          <a:xfrm>
            <a:off x="457200" y="1556327"/>
            <a:ext cx="8229600" cy="688806"/>
          </a:xfrm>
        </p:spPr>
        <p:txBody>
          <a:bodyPr/>
          <a:lstStyle/>
          <a:p>
            <a:pPr marL="432" indent="0">
              <a:buNone/>
            </a:pPr>
            <a:r>
              <a:rPr lang="en-US" sz="2200" b="1" dirty="0"/>
              <a:t>Figure 8-61: </a:t>
            </a:r>
            <a:r>
              <a:rPr lang="en-US" sz="2200" dirty="0"/>
              <a:t>The Aouzou Strip is a once-disputed geometric boundary between Libya and Chad.</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0" y="2241132"/>
            <a:ext cx="5669280" cy="4196930"/>
          </a:xfrm>
          <a:prstGeom prst="rect">
            <a:avLst/>
          </a:prstGeom>
        </p:spPr>
      </p:pic>
      <p:sp>
        <p:nvSpPr>
          <p:cNvPr id="9" name="Rectangle 5"/>
          <p:cNvSpPr>
            <a:spLocks noChangeArrowheads="1"/>
          </p:cNvSpPr>
          <p:nvPr/>
        </p:nvSpPr>
        <p:spPr bwMode="auto">
          <a:xfrm>
            <a:off x="3481648" y="4020976"/>
            <a:ext cx="49212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err="1" smtClean="0">
                <a:ln>
                  <a:noFill/>
                </a:ln>
                <a:solidFill>
                  <a:srgbClr val="231F20"/>
                </a:solidFill>
                <a:effectLst/>
                <a:latin typeface="+mn-lt"/>
              </a:rPr>
              <a:t>Aouzou</a:t>
            </a:r>
            <a:endParaRPr kumimoji="0" lang="en-US" altLang="en-US" b="1" i="0" u="none" strike="noStrike" cap="none" normalizeH="0" baseline="0" dirty="0" smtClean="0">
              <a:ln>
                <a:noFill/>
              </a:ln>
              <a:solidFill>
                <a:schemeClr val="tx1"/>
              </a:solidFill>
              <a:effectLst/>
              <a:latin typeface="+mn-lt"/>
            </a:endParaRPr>
          </a:p>
        </p:txBody>
      </p:sp>
      <p:sp>
        <p:nvSpPr>
          <p:cNvPr id="10" name="Rectangle 6"/>
          <p:cNvSpPr>
            <a:spLocks noChangeArrowheads="1"/>
          </p:cNvSpPr>
          <p:nvPr/>
        </p:nvSpPr>
        <p:spPr bwMode="auto">
          <a:xfrm>
            <a:off x="6085247" y="4994141"/>
            <a:ext cx="67326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spc="300" normalizeH="0" baseline="0" smtClean="0">
                <a:ln>
                  <a:noFill/>
                </a:ln>
                <a:solidFill>
                  <a:srgbClr val="6D6E70"/>
                </a:solidFill>
                <a:effectLst/>
                <a:latin typeface="+mn-lt"/>
              </a:rPr>
              <a:t>SUDAN</a:t>
            </a:r>
            <a:endParaRPr kumimoji="0" lang="en-US" altLang="en-US" b="1" i="0" u="none" strike="noStrike" cap="none" spc="300" normalizeH="0" baseline="0" smtClean="0">
              <a:ln>
                <a:noFill/>
              </a:ln>
              <a:solidFill>
                <a:schemeClr val="tx1"/>
              </a:solidFill>
              <a:effectLst/>
              <a:latin typeface="+mn-lt"/>
            </a:endParaRPr>
          </a:p>
        </p:txBody>
      </p:sp>
      <p:sp>
        <p:nvSpPr>
          <p:cNvPr id="11" name="Rectangle 7"/>
          <p:cNvSpPr>
            <a:spLocks noChangeArrowheads="1"/>
          </p:cNvSpPr>
          <p:nvPr/>
        </p:nvSpPr>
        <p:spPr bwMode="auto">
          <a:xfrm>
            <a:off x="3823020" y="3246519"/>
            <a:ext cx="59631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spc="300" normalizeH="0" baseline="0" dirty="0" smtClean="0">
                <a:ln>
                  <a:noFill/>
                </a:ln>
                <a:solidFill>
                  <a:srgbClr val="231F20"/>
                </a:solidFill>
                <a:effectLst/>
                <a:latin typeface="+mn-lt"/>
              </a:rPr>
              <a:t>LIBYA</a:t>
            </a:r>
            <a:endParaRPr kumimoji="0" lang="en-US" altLang="en-US" b="1" i="0" u="none" strike="noStrike" cap="none" spc="300" normalizeH="0" baseline="0" dirty="0" smtClean="0">
              <a:ln>
                <a:noFill/>
              </a:ln>
              <a:solidFill>
                <a:schemeClr val="tx1"/>
              </a:solidFill>
              <a:effectLst/>
              <a:latin typeface="+mn-lt"/>
            </a:endParaRPr>
          </a:p>
        </p:txBody>
      </p:sp>
      <p:sp>
        <p:nvSpPr>
          <p:cNvPr id="12" name="Rectangle 8"/>
          <p:cNvSpPr>
            <a:spLocks noChangeArrowheads="1"/>
          </p:cNvSpPr>
          <p:nvPr/>
        </p:nvSpPr>
        <p:spPr bwMode="auto">
          <a:xfrm>
            <a:off x="1978591" y="4887144"/>
            <a:ext cx="61875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spc="300" normalizeH="0" baseline="0" smtClean="0">
                <a:ln>
                  <a:noFill/>
                </a:ln>
                <a:solidFill>
                  <a:srgbClr val="231F20"/>
                </a:solidFill>
                <a:effectLst/>
                <a:latin typeface="+mn-lt"/>
              </a:rPr>
              <a:t>NIGER</a:t>
            </a:r>
            <a:endParaRPr kumimoji="0" lang="en-US" altLang="en-US" b="1" i="0" u="none" strike="noStrike" cap="none" spc="300" normalizeH="0" baseline="0" smtClean="0">
              <a:ln>
                <a:noFill/>
              </a:ln>
              <a:solidFill>
                <a:schemeClr val="tx1"/>
              </a:solidFill>
              <a:effectLst/>
              <a:latin typeface="+mn-lt"/>
            </a:endParaRPr>
          </a:p>
        </p:txBody>
      </p:sp>
      <p:sp>
        <p:nvSpPr>
          <p:cNvPr id="13" name="Rectangle 9"/>
          <p:cNvSpPr>
            <a:spLocks noChangeArrowheads="1"/>
          </p:cNvSpPr>
          <p:nvPr/>
        </p:nvSpPr>
        <p:spPr bwMode="auto">
          <a:xfrm>
            <a:off x="4408958" y="5457796"/>
            <a:ext cx="54502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spc="300" normalizeH="0" baseline="0" dirty="0" smtClean="0">
                <a:ln>
                  <a:noFill/>
                </a:ln>
                <a:solidFill>
                  <a:srgbClr val="231F20"/>
                </a:solidFill>
                <a:effectLst/>
                <a:latin typeface="+mn-lt"/>
              </a:rPr>
              <a:t>CHAD</a:t>
            </a:r>
            <a:endParaRPr kumimoji="0" lang="en-US" altLang="en-US" b="1" i="0" u="none" strike="noStrike" cap="none" spc="300" normalizeH="0" baseline="0" dirty="0" smtClean="0">
              <a:ln>
                <a:noFill/>
              </a:ln>
              <a:solidFill>
                <a:schemeClr val="tx1"/>
              </a:solidFill>
              <a:effectLst/>
              <a:latin typeface="+mn-lt"/>
            </a:endParaRPr>
          </a:p>
        </p:txBody>
      </p:sp>
      <p:sp>
        <p:nvSpPr>
          <p:cNvPr id="14" name="Rectangle 10"/>
          <p:cNvSpPr>
            <a:spLocks noChangeArrowheads="1"/>
          </p:cNvSpPr>
          <p:nvPr/>
        </p:nvSpPr>
        <p:spPr bwMode="auto">
          <a:xfrm>
            <a:off x="6744081" y="6049231"/>
            <a:ext cx="118333" cy="1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231F20"/>
                </a:solidFill>
                <a:effectLst/>
                <a:latin typeface="+mj-lt"/>
              </a:rPr>
              <a:t>N</a:t>
            </a:r>
            <a:endParaRPr kumimoji="0" lang="en-US" altLang="en-US" sz="1800" b="1" i="0" u="none" strike="noStrike" cap="none" normalizeH="0" baseline="0" dirty="0" smtClean="0">
              <a:ln>
                <a:noFill/>
              </a:ln>
              <a:solidFill>
                <a:schemeClr val="tx1"/>
              </a:solidFill>
              <a:effectLst/>
              <a:latin typeface="+mj-lt"/>
            </a:endParaRPr>
          </a:p>
        </p:txBody>
      </p:sp>
      <p:sp>
        <p:nvSpPr>
          <p:cNvPr id="15" name="Rectangle 11"/>
          <p:cNvSpPr>
            <a:spLocks noChangeArrowheads="1"/>
          </p:cNvSpPr>
          <p:nvPr/>
        </p:nvSpPr>
        <p:spPr bwMode="auto">
          <a:xfrm rot="1500000">
            <a:off x="4178537" y="4463325"/>
            <a:ext cx="1163780"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231F20"/>
                </a:solidFill>
                <a:effectLst/>
                <a:latin typeface="+mn-lt"/>
              </a:rPr>
              <a:t>AOUZOU     STRIP</a:t>
            </a:r>
            <a:endParaRPr kumimoji="0" lang="en-US" altLang="en-US" b="1" i="0" u="none" strike="noStrike" cap="none" normalizeH="0" baseline="0" dirty="0" smtClean="0">
              <a:ln>
                <a:noFill/>
              </a:ln>
              <a:solidFill>
                <a:schemeClr val="tx1"/>
              </a:solidFill>
              <a:effectLst/>
              <a:latin typeface="+mn-lt"/>
            </a:endParaRPr>
          </a:p>
        </p:txBody>
      </p:sp>
      <p:sp>
        <p:nvSpPr>
          <p:cNvPr id="16" name="Rectangle 12"/>
          <p:cNvSpPr>
            <a:spLocks noChangeArrowheads="1"/>
          </p:cNvSpPr>
          <p:nvPr/>
        </p:nvSpPr>
        <p:spPr bwMode="auto">
          <a:xfrm>
            <a:off x="1954115" y="2619822"/>
            <a:ext cx="61738" cy="1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17" name="Rectangle 13"/>
          <p:cNvSpPr>
            <a:spLocks noChangeArrowheads="1"/>
          </p:cNvSpPr>
          <p:nvPr/>
        </p:nvSpPr>
        <p:spPr bwMode="auto">
          <a:xfrm>
            <a:off x="2218012" y="2833816"/>
            <a:ext cx="185215" cy="1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100</a:t>
            </a:r>
            <a:endParaRPr kumimoji="0" lang="en-US" altLang="en-US" sz="1800" b="1" i="0" u="none" strike="noStrike" cap="none" normalizeH="0" baseline="0" dirty="0" smtClean="0">
              <a:ln>
                <a:noFill/>
              </a:ln>
              <a:solidFill>
                <a:schemeClr val="tx1"/>
              </a:solidFill>
              <a:effectLst/>
              <a:latin typeface="+mj-lt"/>
            </a:endParaRPr>
          </a:p>
        </p:txBody>
      </p:sp>
      <p:sp>
        <p:nvSpPr>
          <p:cNvPr id="18" name="Rectangle 14"/>
          <p:cNvSpPr>
            <a:spLocks noChangeArrowheads="1"/>
          </p:cNvSpPr>
          <p:nvPr/>
        </p:nvSpPr>
        <p:spPr bwMode="auto">
          <a:xfrm>
            <a:off x="2550909" y="2833816"/>
            <a:ext cx="785449" cy="1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latin typeface="+mj-lt"/>
              </a:rPr>
              <a:t>200 Kilometers</a:t>
            </a:r>
            <a:endParaRPr kumimoji="0" lang="en-US" altLang="en-US" sz="1800" b="1" i="0" u="none" strike="noStrike" cap="none" normalizeH="0" baseline="0" dirty="0" smtClean="0">
              <a:ln>
                <a:noFill/>
              </a:ln>
              <a:solidFill>
                <a:schemeClr val="tx1"/>
              </a:solidFill>
              <a:effectLst/>
              <a:latin typeface="+mj-lt"/>
            </a:endParaRPr>
          </a:p>
        </p:txBody>
      </p:sp>
      <p:sp>
        <p:nvSpPr>
          <p:cNvPr id="19" name="Rectangle 15"/>
          <p:cNvSpPr>
            <a:spLocks noChangeArrowheads="1"/>
          </p:cNvSpPr>
          <p:nvPr/>
        </p:nvSpPr>
        <p:spPr bwMode="auto">
          <a:xfrm>
            <a:off x="1949021" y="2833816"/>
            <a:ext cx="61738" cy="1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0" name="Rectangle 16"/>
          <p:cNvSpPr>
            <a:spLocks noChangeArrowheads="1"/>
          </p:cNvSpPr>
          <p:nvPr/>
        </p:nvSpPr>
        <p:spPr bwMode="auto">
          <a:xfrm>
            <a:off x="2421484" y="2624916"/>
            <a:ext cx="185215" cy="1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100</a:t>
            </a:r>
            <a:endParaRPr kumimoji="0" lang="en-US" altLang="en-US" sz="1800" b="1" i="0" u="none" strike="noStrike" cap="none" normalizeH="0" baseline="0" smtClean="0">
              <a:ln>
                <a:noFill/>
              </a:ln>
              <a:solidFill>
                <a:schemeClr val="tx1"/>
              </a:solidFill>
              <a:effectLst/>
              <a:latin typeface="+mj-lt"/>
            </a:endParaRPr>
          </a:p>
        </p:txBody>
      </p:sp>
      <p:sp>
        <p:nvSpPr>
          <p:cNvPr id="21" name="Rectangle 17"/>
          <p:cNvSpPr>
            <a:spLocks noChangeArrowheads="1"/>
          </p:cNvSpPr>
          <p:nvPr/>
        </p:nvSpPr>
        <p:spPr bwMode="auto">
          <a:xfrm>
            <a:off x="2972804" y="2624916"/>
            <a:ext cx="492192" cy="1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mj-lt"/>
              </a:rPr>
              <a:t>200 Miles</a:t>
            </a:r>
            <a:endParaRPr kumimoji="0" lang="en-US" altLang="en-US" sz="1800" b="1" i="0" u="none" strike="noStrike" cap="none" normalizeH="0" baseline="0" smtClean="0">
              <a:ln>
                <a:noFill/>
              </a:ln>
              <a:solidFill>
                <a:schemeClr val="tx1"/>
              </a:solidFill>
              <a:effectLst/>
              <a:latin typeface="+mj-lt"/>
            </a:endParaRPr>
          </a:p>
        </p:txBody>
      </p:sp>
      <p:sp>
        <p:nvSpPr>
          <p:cNvPr id="22" name="Rectangle 18"/>
          <p:cNvSpPr>
            <a:spLocks noChangeArrowheads="1"/>
          </p:cNvSpPr>
          <p:nvPr/>
        </p:nvSpPr>
        <p:spPr bwMode="auto">
          <a:xfrm>
            <a:off x="6199307" y="3100996"/>
            <a:ext cx="39433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spc="-50" normalizeH="0" dirty="0" smtClean="0">
                <a:ln>
                  <a:noFill/>
                </a:ln>
                <a:solidFill>
                  <a:srgbClr val="231F20"/>
                </a:solidFill>
                <a:effectLst/>
                <a:latin typeface="+mn-lt"/>
              </a:rPr>
              <a:t>NIGER</a:t>
            </a:r>
            <a:endParaRPr kumimoji="0" lang="en-US" altLang="en-US" b="1" i="0" u="none" strike="noStrike" cap="none" spc="-50" normalizeH="0" dirty="0" smtClean="0">
              <a:ln>
                <a:noFill/>
              </a:ln>
              <a:solidFill>
                <a:schemeClr val="tx1"/>
              </a:solidFill>
              <a:effectLst/>
              <a:latin typeface="+mn-lt"/>
            </a:endParaRPr>
          </a:p>
        </p:txBody>
      </p:sp>
      <p:sp>
        <p:nvSpPr>
          <p:cNvPr id="23" name="Rectangle 19"/>
          <p:cNvSpPr>
            <a:spLocks noChangeArrowheads="1"/>
          </p:cNvSpPr>
          <p:nvPr/>
        </p:nvSpPr>
        <p:spPr bwMode="auto">
          <a:xfrm>
            <a:off x="6564187" y="2558680"/>
            <a:ext cx="40395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231F20"/>
                </a:solidFill>
                <a:effectLst/>
                <a:latin typeface="+mn-lt"/>
              </a:rPr>
              <a:t>LIBYA</a:t>
            </a:r>
            <a:endParaRPr kumimoji="0" lang="en-US" altLang="en-US" b="1" i="0" u="none" strike="noStrike" cap="none" normalizeH="0" baseline="0" dirty="0" smtClean="0">
              <a:ln>
                <a:noFill/>
              </a:ln>
              <a:solidFill>
                <a:schemeClr val="tx1"/>
              </a:solidFill>
              <a:effectLst/>
              <a:latin typeface="+mn-lt"/>
            </a:endParaRPr>
          </a:p>
        </p:txBody>
      </p:sp>
      <p:sp>
        <p:nvSpPr>
          <p:cNvPr id="24" name="Rectangle 20"/>
          <p:cNvSpPr>
            <a:spLocks noChangeArrowheads="1"/>
          </p:cNvSpPr>
          <p:nvPr/>
        </p:nvSpPr>
        <p:spPr bwMode="auto">
          <a:xfrm>
            <a:off x="6603250" y="3236329"/>
            <a:ext cx="35522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spc="-70" normalizeH="0" dirty="0" smtClean="0">
                <a:ln>
                  <a:noFill/>
                </a:ln>
                <a:solidFill>
                  <a:srgbClr val="231F20"/>
                </a:solidFill>
                <a:effectLst/>
                <a:latin typeface="+mn-lt"/>
              </a:rPr>
              <a:t>CHAD</a:t>
            </a:r>
            <a:endParaRPr kumimoji="0" lang="en-US" altLang="en-US" b="1" i="0" u="none" strike="noStrike" cap="none" spc="-70" normalizeH="0" dirty="0" smtClean="0">
              <a:ln>
                <a:noFill/>
              </a:ln>
              <a:solidFill>
                <a:schemeClr val="tx1"/>
              </a:solidFill>
              <a:effectLst/>
              <a:latin typeface="+mn-lt"/>
            </a:endParaRPr>
          </a:p>
        </p:txBody>
      </p:sp>
      <p:sp>
        <p:nvSpPr>
          <p:cNvPr id="25" name="Rectangle 21"/>
          <p:cNvSpPr>
            <a:spLocks noChangeArrowheads="1"/>
          </p:cNvSpPr>
          <p:nvPr/>
        </p:nvSpPr>
        <p:spPr bwMode="auto">
          <a:xfrm>
            <a:off x="5694669" y="2396039"/>
            <a:ext cx="58349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231F20"/>
                </a:solidFill>
                <a:effectLst/>
                <a:latin typeface="+mn-lt"/>
              </a:rPr>
              <a:t>AOUZOU</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231F20"/>
                </a:solidFill>
                <a:effectLst/>
                <a:latin typeface="+mn-lt"/>
              </a:rPr>
              <a:t>STRIP</a:t>
            </a:r>
            <a:endParaRPr kumimoji="0" lang="en-US" altLang="en-US" b="1" i="0" u="none" strike="noStrike" cap="none" normalizeH="0" baseline="0" dirty="0" smtClean="0">
              <a:ln>
                <a:noFill/>
              </a:ln>
              <a:solidFill>
                <a:schemeClr val="tx1"/>
              </a:solidFill>
              <a:effectLst/>
              <a:latin typeface="+mn-lt"/>
            </a:endParaRPr>
          </a:p>
        </p:txBody>
      </p:sp>
      <p:sp>
        <p:nvSpPr>
          <p:cNvPr id="27" name="Line 23"/>
          <p:cNvSpPr>
            <a:spLocks noChangeShapeType="1"/>
          </p:cNvSpPr>
          <p:nvPr/>
        </p:nvSpPr>
        <p:spPr bwMode="auto">
          <a:xfrm flipH="1" flipV="1">
            <a:off x="6304337" y="2543395"/>
            <a:ext cx="264946" cy="244565"/>
          </a:xfrm>
          <a:prstGeom prst="line">
            <a:avLst/>
          </a:prstGeom>
          <a:noFill/>
          <a:ln w="952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8" name="Freeform 24"/>
          <p:cNvSpPr>
            <a:spLocks/>
          </p:cNvSpPr>
          <p:nvPr/>
        </p:nvSpPr>
        <p:spPr bwMode="auto">
          <a:xfrm>
            <a:off x="6518332" y="2731914"/>
            <a:ext cx="106998" cy="106998"/>
          </a:xfrm>
          <a:custGeom>
            <a:avLst/>
            <a:gdLst>
              <a:gd name="T0" fmla="*/ 63 w 63"/>
              <a:gd name="T1" fmla="*/ 63 h 63"/>
              <a:gd name="T2" fmla="*/ 36 w 63"/>
              <a:gd name="T3" fmla="*/ 0 h 63"/>
              <a:gd name="T4" fmla="*/ 30 w 63"/>
              <a:gd name="T5" fmla="*/ 30 h 63"/>
              <a:gd name="T6" fmla="*/ 0 w 63"/>
              <a:gd name="T7" fmla="*/ 39 h 63"/>
              <a:gd name="T8" fmla="*/ 63 w 63"/>
              <a:gd name="T9" fmla="*/ 63 h 63"/>
            </a:gdLst>
            <a:ahLst/>
            <a:cxnLst>
              <a:cxn ang="0">
                <a:pos x="T0" y="T1"/>
              </a:cxn>
              <a:cxn ang="0">
                <a:pos x="T2" y="T3"/>
              </a:cxn>
              <a:cxn ang="0">
                <a:pos x="T4" y="T5"/>
              </a:cxn>
              <a:cxn ang="0">
                <a:pos x="T6" y="T7"/>
              </a:cxn>
              <a:cxn ang="0">
                <a:pos x="T8" y="T9"/>
              </a:cxn>
            </a:cxnLst>
            <a:rect l="0" t="0" r="r" b="b"/>
            <a:pathLst>
              <a:path w="63" h="63">
                <a:moveTo>
                  <a:pt x="63" y="63"/>
                </a:moveTo>
                <a:lnTo>
                  <a:pt x="36" y="0"/>
                </a:lnTo>
                <a:lnTo>
                  <a:pt x="30" y="30"/>
                </a:lnTo>
                <a:lnTo>
                  <a:pt x="0" y="39"/>
                </a:lnTo>
                <a:lnTo>
                  <a:pt x="63" y="6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Tree>
    <p:extLst>
      <p:ext uri="{BB962C8B-B14F-4D97-AF65-F5344CB8AC3E}">
        <p14:creationId xmlns:p14="http://schemas.microsoft.com/office/powerpoint/2010/main" val="9714541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8.4.3 Geometric Boundaries </a:t>
            </a:r>
            <a:r>
              <a:rPr lang="en-IN" sz="2000" b="0" dirty="0"/>
              <a:t>(3 of 4)</a:t>
            </a:r>
          </a:p>
        </p:txBody>
      </p:sp>
      <p:sp>
        <p:nvSpPr>
          <p:cNvPr id="3" name="Content Placeholder 2"/>
          <p:cNvSpPr>
            <a:spLocks noGrp="1"/>
          </p:cNvSpPr>
          <p:nvPr>
            <p:ph sz="quarter" idx="13"/>
          </p:nvPr>
        </p:nvSpPr>
        <p:spPr>
          <a:xfrm>
            <a:off x="457200" y="1556327"/>
            <a:ext cx="8229600" cy="858261"/>
          </a:xfrm>
        </p:spPr>
        <p:txBody>
          <a:bodyPr/>
          <a:lstStyle/>
          <a:p>
            <a:pPr marL="432" indent="0">
              <a:buNone/>
            </a:pPr>
            <a:r>
              <a:rPr lang="en-US" sz="1800" b="1" dirty="0"/>
              <a:t>Figure 8.62: </a:t>
            </a:r>
            <a:r>
              <a:rPr lang="en-US" sz="1800" dirty="0"/>
              <a:t>Portions of Antarctica are claimed by Argentina, Australia, Chile, France, New Zealand, Norway, and the United Kingdom; claims by Argentina, Chile, and the United Kingdom are conflicting.</a:t>
            </a:r>
            <a:endParaRPr lang="en-IN"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551" y="2414588"/>
            <a:ext cx="3950898" cy="4125202"/>
          </a:xfrm>
          <a:prstGeom prst="rect">
            <a:avLst/>
          </a:prstGeom>
        </p:spPr>
      </p:pic>
      <p:sp>
        <p:nvSpPr>
          <p:cNvPr id="9" name="Rectangle 5"/>
          <p:cNvSpPr>
            <a:spLocks noChangeArrowheads="1"/>
          </p:cNvSpPr>
          <p:nvPr/>
        </p:nvSpPr>
        <p:spPr bwMode="auto">
          <a:xfrm>
            <a:off x="6411915" y="4262439"/>
            <a:ext cx="737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10" name="Rectangle 6"/>
          <p:cNvSpPr>
            <a:spLocks noChangeArrowheads="1"/>
          </p:cNvSpPr>
          <p:nvPr/>
        </p:nvSpPr>
        <p:spPr bwMode="auto">
          <a:xfrm rot="1800000">
            <a:off x="6262667" y="5282277"/>
            <a:ext cx="1683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30°E</a:t>
            </a:r>
            <a:endParaRPr kumimoji="0" lang="en-US" altLang="en-US" sz="1600"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rot="19680000">
            <a:off x="2648515" y="5309264"/>
            <a:ext cx="2115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150°E</a:t>
            </a:r>
            <a:endParaRPr kumimoji="0" lang="en-US" altLang="en-US" sz="1600" b="1" i="0" u="none" strike="noStrike" cap="none" normalizeH="0" baseline="0" dirty="0" smtClean="0">
              <a:ln>
                <a:noFill/>
              </a:ln>
              <a:solidFill>
                <a:schemeClr val="tx1"/>
              </a:solidFill>
              <a:effectLst/>
              <a:latin typeface="+mj-lt"/>
            </a:endParaRPr>
          </a:p>
        </p:txBody>
      </p:sp>
      <p:sp>
        <p:nvSpPr>
          <p:cNvPr id="12" name="Rectangle 8"/>
          <p:cNvSpPr>
            <a:spLocks noChangeArrowheads="1"/>
          </p:cNvSpPr>
          <p:nvPr/>
        </p:nvSpPr>
        <p:spPr bwMode="auto">
          <a:xfrm>
            <a:off x="2668588" y="4267200"/>
            <a:ext cx="1603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180°</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9"/>
          <p:cNvSpPr>
            <a:spLocks noChangeArrowheads="1"/>
          </p:cNvSpPr>
          <p:nvPr/>
        </p:nvSpPr>
        <p:spPr bwMode="auto">
          <a:xfrm rot="1620000">
            <a:off x="2659524" y="3210583"/>
            <a:ext cx="23243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150°W</a:t>
            </a:r>
            <a:endParaRPr kumimoji="0" lang="en-US" altLang="en-US" sz="1600" b="1" i="0" u="none" strike="noStrike" cap="none" normalizeH="0" baseline="0" dirty="0" smtClean="0">
              <a:ln>
                <a:noFill/>
              </a:ln>
              <a:solidFill>
                <a:schemeClr val="tx1"/>
              </a:solidFill>
              <a:effectLst/>
              <a:latin typeface="+mj-lt"/>
            </a:endParaRPr>
          </a:p>
        </p:txBody>
      </p:sp>
      <p:sp>
        <p:nvSpPr>
          <p:cNvPr id="14" name="Rectangle 10"/>
          <p:cNvSpPr>
            <a:spLocks noChangeArrowheads="1"/>
          </p:cNvSpPr>
          <p:nvPr/>
        </p:nvSpPr>
        <p:spPr bwMode="auto">
          <a:xfrm>
            <a:off x="4483100" y="2449513"/>
            <a:ext cx="18915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latin typeface="+mj-lt"/>
              </a:rPr>
              <a:t>90°W</a:t>
            </a:r>
            <a:endParaRPr kumimoji="0" lang="en-US" altLang="en-US" sz="1600" b="1" i="0" u="none" strike="noStrike" cap="none" normalizeH="0" baseline="0" smtClean="0">
              <a:ln>
                <a:noFill/>
              </a:ln>
              <a:solidFill>
                <a:schemeClr val="tx1"/>
              </a:solidFill>
              <a:effectLst/>
              <a:latin typeface="+mj-lt"/>
            </a:endParaRPr>
          </a:p>
        </p:txBody>
      </p:sp>
      <p:sp>
        <p:nvSpPr>
          <p:cNvPr id="15" name="Rectangle 11"/>
          <p:cNvSpPr>
            <a:spLocks noChangeArrowheads="1"/>
          </p:cNvSpPr>
          <p:nvPr/>
        </p:nvSpPr>
        <p:spPr bwMode="auto">
          <a:xfrm>
            <a:off x="4513263" y="6386513"/>
            <a:ext cx="1683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90°E</a:t>
            </a:r>
            <a:endParaRPr kumimoji="0" lang="en-US" altLang="en-US" sz="1600" b="1" i="0" u="none" strike="noStrike" cap="none" normalizeH="0" baseline="0" dirty="0" smtClean="0">
              <a:ln>
                <a:noFill/>
              </a:ln>
              <a:solidFill>
                <a:schemeClr val="tx1"/>
              </a:solidFill>
              <a:effectLst/>
              <a:latin typeface="+mj-lt"/>
            </a:endParaRPr>
          </a:p>
        </p:txBody>
      </p:sp>
      <p:sp>
        <p:nvSpPr>
          <p:cNvPr id="16" name="Rectangle 12"/>
          <p:cNvSpPr>
            <a:spLocks noChangeArrowheads="1"/>
          </p:cNvSpPr>
          <p:nvPr/>
        </p:nvSpPr>
        <p:spPr bwMode="auto">
          <a:xfrm>
            <a:off x="3249613" y="6394450"/>
            <a:ext cx="2115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smtClean="0">
                <a:ln>
                  <a:noFill/>
                </a:ln>
                <a:solidFill>
                  <a:srgbClr val="00AEEF"/>
                </a:solidFill>
                <a:effectLst/>
                <a:latin typeface="+mj-lt"/>
              </a:rPr>
              <a:t>120°E</a:t>
            </a:r>
            <a:endParaRPr kumimoji="0" lang="en-US" altLang="en-US" sz="1600" b="1" i="0" u="none" strike="noStrike" cap="none" normalizeH="0" baseline="0" smtClean="0">
              <a:ln>
                <a:noFill/>
              </a:ln>
              <a:solidFill>
                <a:schemeClr val="tx1"/>
              </a:solidFill>
              <a:effectLst/>
              <a:latin typeface="+mj-lt"/>
            </a:endParaRPr>
          </a:p>
        </p:txBody>
      </p:sp>
      <p:sp>
        <p:nvSpPr>
          <p:cNvPr id="17" name="Rectangle 13"/>
          <p:cNvSpPr>
            <a:spLocks noChangeArrowheads="1"/>
          </p:cNvSpPr>
          <p:nvPr/>
        </p:nvSpPr>
        <p:spPr bwMode="auto">
          <a:xfrm>
            <a:off x="5505450" y="2457450"/>
            <a:ext cx="18915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60°W</a:t>
            </a:r>
            <a:endParaRPr kumimoji="0" lang="en-US" altLang="en-US" sz="1600" b="1" i="0" u="none" strike="noStrike" cap="none" normalizeH="0" baseline="0" dirty="0" smtClean="0">
              <a:ln>
                <a:noFill/>
              </a:ln>
              <a:solidFill>
                <a:schemeClr val="tx1"/>
              </a:solidFill>
              <a:effectLst/>
              <a:latin typeface="+mj-lt"/>
            </a:endParaRPr>
          </a:p>
        </p:txBody>
      </p:sp>
      <p:sp>
        <p:nvSpPr>
          <p:cNvPr id="18" name="Rectangle 14"/>
          <p:cNvSpPr>
            <a:spLocks noChangeArrowheads="1"/>
          </p:cNvSpPr>
          <p:nvPr/>
        </p:nvSpPr>
        <p:spPr bwMode="auto">
          <a:xfrm>
            <a:off x="3438525" y="2463800"/>
            <a:ext cx="23243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120°W</a:t>
            </a:r>
            <a:endParaRPr kumimoji="0" lang="en-US" altLang="en-US" sz="1600" b="1" i="0" u="none" strike="noStrike" cap="none" normalizeH="0" baseline="0" dirty="0" smtClean="0">
              <a:ln>
                <a:noFill/>
              </a:ln>
              <a:solidFill>
                <a:schemeClr val="tx1"/>
              </a:solidFill>
              <a:effectLst/>
              <a:latin typeface="+mj-lt"/>
            </a:endParaRPr>
          </a:p>
        </p:txBody>
      </p:sp>
      <p:sp>
        <p:nvSpPr>
          <p:cNvPr id="19" name="Rectangle 15"/>
          <p:cNvSpPr>
            <a:spLocks noChangeArrowheads="1"/>
          </p:cNvSpPr>
          <p:nvPr/>
        </p:nvSpPr>
        <p:spPr bwMode="auto">
          <a:xfrm rot="18840000">
            <a:off x="3467079" y="3182014"/>
            <a:ext cx="1683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70°S</a:t>
            </a:r>
            <a:endParaRPr kumimoji="0" lang="en-US" altLang="en-US" sz="1600" b="1" i="0" u="none" strike="noStrike" cap="none" normalizeH="0" baseline="0" dirty="0" smtClean="0">
              <a:ln>
                <a:noFill/>
              </a:ln>
              <a:solidFill>
                <a:schemeClr val="tx1"/>
              </a:solidFill>
              <a:effectLst/>
              <a:latin typeface="+mj-lt"/>
            </a:endParaRPr>
          </a:p>
        </p:txBody>
      </p:sp>
      <p:sp>
        <p:nvSpPr>
          <p:cNvPr id="20" name="Rectangle 16"/>
          <p:cNvSpPr>
            <a:spLocks noChangeArrowheads="1"/>
          </p:cNvSpPr>
          <p:nvPr/>
        </p:nvSpPr>
        <p:spPr bwMode="auto">
          <a:xfrm rot="19800000">
            <a:off x="6256217" y="3239164"/>
            <a:ext cx="18915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1" u="none" strike="noStrike" cap="none" normalizeH="0" baseline="0" dirty="0" smtClean="0">
                <a:ln>
                  <a:noFill/>
                </a:ln>
                <a:solidFill>
                  <a:srgbClr val="00AEEF"/>
                </a:solidFill>
                <a:effectLst/>
                <a:latin typeface="+mj-lt"/>
              </a:rPr>
              <a:t>30°W</a:t>
            </a:r>
            <a:endParaRPr kumimoji="0" lang="en-US" altLang="en-US" sz="1600" b="1" i="0" u="none" strike="noStrike" cap="none" normalizeH="0" baseline="0" dirty="0" smtClean="0">
              <a:ln>
                <a:noFill/>
              </a:ln>
              <a:solidFill>
                <a:schemeClr val="tx1"/>
              </a:solidFill>
              <a:effectLst/>
              <a:latin typeface="+mj-lt"/>
            </a:endParaRPr>
          </a:p>
        </p:txBody>
      </p:sp>
      <p:sp>
        <p:nvSpPr>
          <p:cNvPr id="36" name="Rectangle 32"/>
          <p:cNvSpPr>
            <a:spLocks noChangeArrowheads="1"/>
          </p:cNvSpPr>
          <p:nvPr/>
        </p:nvSpPr>
        <p:spPr bwMode="auto">
          <a:xfrm>
            <a:off x="2768046" y="2549525"/>
            <a:ext cx="5658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EEF"/>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38" name="Rectangle 34"/>
          <p:cNvSpPr>
            <a:spLocks noChangeArrowheads="1"/>
          </p:cNvSpPr>
          <p:nvPr/>
        </p:nvSpPr>
        <p:spPr bwMode="auto">
          <a:xfrm>
            <a:off x="5444150" y="3103882"/>
            <a:ext cx="7085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EEF"/>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40" name="Rectangle 36"/>
          <p:cNvSpPr>
            <a:spLocks noChangeArrowheads="1"/>
          </p:cNvSpPr>
          <p:nvPr/>
        </p:nvSpPr>
        <p:spPr bwMode="auto">
          <a:xfrm>
            <a:off x="5855580" y="5681663"/>
            <a:ext cx="5113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EEF"/>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dirty="0" smtClean="0">
                <a:ln>
                  <a:noFill/>
                </a:ln>
                <a:solidFill>
                  <a:srgbClr val="00AEEF"/>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42" name="Freeform 38"/>
          <p:cNvSpPr>
            <a:spLocks/>
          </p:cNvSpPr>
          <p:nvPr/>
        </p:nvSpPr>
        <p:spPr bwMode="auto">
          <a:xfrm>
            <a:off x="5870575" y="2473325"/>
            <a:ext cx="41275" cy="53975"/>
          </a:xfrm>
          <a:custGeom>
            <a:avLst/>
            <a:gdLst>
              <a:gd name="T0" fmla="*/ 19 w 26"/>
              <a:gd name="T1" fmla="*/ 34 h 34"/>
              <a:gd name="T2" fmla="*/ 26 w 26"/>
              <a:gd name="T3" fmla="*/ 0 h 34"/>
              <a:gd name="T4" fmla="*/ 0 w 26"/>
              <a:gd name="T5" fmla="*/ 22 h 34"/>
              <a:gd name="T6" fmla="*/ 12 w 26"/>
              <a:gd name="T7" fmla="*/ 24 h 34"/>
              <a:gd name="T8" fmla="*/ 19 w 26"/>
              <a:gd name="T9" fmla="*/ 34 h 34"/>
            </a:gdLst>
            <a:ahLst/>
            <a:cxnLst>
              <a:cxn ang="0">
                <a:pos x="T0" y="T1"/>
              </a:cxn>
              <a:cxn ang="0">
                <a:pos x="T2" y="T3"/>
              </a:cxn>
              <a:cxn ang="0">
                <a:pos x="T4" y="T5"/>
              </a:cxn>
              <a:cxn ang="0">
                <a:pos x="T6" y="T7"/>
              </a:cxn>
              <a:cxn ang="0">
                <a:pos x="T8" y="T9"/>
              </a:cxn>
            </a:cxnLst>
            <a:rect l="0" t="0" r="r" b="b"/>
            <a:pathLst>
              <a:path w="26" h="34">
                <a:moveTo>
                  <a:pt x="19" y="34"/>
                </a:moveTo>
                <a:lnTo>
                  <a:pt x="26" y="0"/>
                </a:lnTo>
                <a:lnTo>
                  <a:pt x="0" y="22"/>
                </a:lnTo>
                <a:lnTo>
                  <a:pt x="12" y="24"/>
                </a:lnTo>
                <a:lnTo>
                  <a:pt x="19" y="34"/>
                </a:lnTo>
                <a:close/>
              </a:path>
            </a:pathLst>
          </a:custGeom>
          <a:solidFill>
            <a:srgbClr val="000000"/>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3" name="Line 39"/>
          <p:cNvSpPr>
            <a:spLocks noChangeShapeType="1"/>
          </p:cNvSpPr>
          <p:nvPr/>
        </p:nvSpPr>
        <p:spPr bwMode="auto">
          <a:xfrm flipH="1">
            <a:off x="5837238" y="2511425"/>
            <a:ext cx="52388" cy="84138"/>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4" name="Freeform 40"/>
          <p:cNvSpPr>
            <a:spLocks/>
          </p:cNvSpPr>
          <p:nvPr/>
        </p:nvSpPr>
        <p:spPr bwMode="auto">
          <a:xfrm>
            <a:off x="6423025" y="5084763"/>
            <a:ext cx="52388" cy="41275"/>
          </a:xfrm>
          <a:custGeom>
            <a:avLst/>
            <a:gdLst>
              <a:gd name="T0" fmla="*/ 0 w 33"/>
              <a:gd name="T1" fmla="*/ 21 h 26"/>
              <a:gd name="T2" fmla="*/ 33 w 33"/>
              <a:gd name="T3" fmla="*/ 26 h 26"/>
              <a:gd name="T4" fmla="*/ 10 w 33"/>
              <a:gd name="T5" fmla="*/ 0 h 26"/>
              <a:gd name="T6" fmla="*/ 10 w 33"/>
              <a:gd name="T7" fmla="*/ 12 h 26"/>
              <a:gd name="T8" fmla="*/ 0 w 33"/>
              <a:gd name="T9" fmla="*/ 21 h 26"/>
            </a:gdLst>
            <a:ahLst/>
            <a:cxnLst>
              <a:cxn ang="0">
                <a:pos x="T0" y="T1"/>
              </a:cxn>
              <a:cxn ang="0">
                <a:pos x="T2" y="T3"/>
              </a:cxn>
              <a:cxn ang="0">
                <a:pos x="T4" y="T5"/>
              </a:cxn>
              <a:cxn ang="0">
                <a:pos x="T6" y="T7"/>
              </a:cxn>
              <a:cxn ang="0">
                <a:pos x="T8" y="T9"/>
              </a:cxn>
            </a:cxnLst>
            <a:rect l="0" t="0" r="r" b="b"/>
            <a:pathLst>
              <a:path w="33" h="26">
                <a:moveTo>
                  <a:pt x="0" y="21"/>
                </a:moveTo>
                <a:lnTo>
                  <a:pt x="33" y="26"/>
                </a:lnTo>
                <a:lnTo>
                  <a:pt x="10" y="0"/>
                </a:lnTo>
                <a:lnTo>
                  <a:pt x="10" y="12"/>
                </a:lnTo>
                <a:lnTo>
                  <a:pt x="0" y="21"/>
                </a:lnTo>
                <a:close/>
              </a:path>
            </a:pathLst>
          </a:custGeom>
          <a:solidFill>
            <a:srgbClr val="000000"/>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5" name="Line 41"/>
          <p:cNvSpPr>
            <a:spLocks noChangeShapeType="1"/>
          </p:cNvSpPr>
          <p:nvPr/>
        </p:nvSpPr>
        <p:spPr bwMode="auto">
          <a:xfrm flipH="1" flipV="1">
            <a:off x="6332538" y="5049838"/>
            <a:ext cx="112713" cy="5715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6" name="Freeform 42"/>
          <p:cNvSpPr>
            <a:spLocks/>
          </p:cNvSpPr>
          <p:nvPr/>
        </p:nvSpPr>
        <p:spPr bwMode="auto">
          <a:xfrm>
            <a:off x="2792413" y="6253163"/>
            <a:ext cx="49213" cy="49213"/>
          </a:xfrm>
          <a:custGeom>
            <a:avLst/>
            <a:gdLst>
              <a:gd name="T0" fmla="*/ 14 w 31"/>
              <a:gd name="T1" fmla="*/ 0 h 31"/>
              <a:gd name="T2" fmla="*/ 0 w 31"/>
              <a:gd name="T3" fmla="*/ 31 h 31"/>
              <a:gd name="T4" fmla="*/ 31 w 31"/>
              <a:gd name="T5" fmla="*/ 14 h 31"/>
              <a:gd name="T6" fmla="*/ 19 w 31"/>
              <a:gd name="T7" fmla="*/ 10 h 31"/>
              <a:gd name="T8" fmla="*/ 14 w 31"/>
              <a:gd name="T9" fmla="*/ 0 h 31"/>
            </a:gdLst>
            <a:ahLst/>
            <a:cxnLst>
              <a:cxn ang="0">
                <a:pos x="T0" y="T1"/>
              </a:cxn>
              <a:cxn ang="0">
                <a:pos x="T2" y="T3"/>
              </a:cxn>
              <a:cxn ang="0">
                <a:pos x="T4" y="T5"/>
              </a:cxn>
              <a:cxn ang="0">
                <a:pos x="T6" y="T7"/>
              </a:cxn>
              <a:cxn ang="0">
                <a:pos x="T8" y="T9"/>
              </a:cxn>
            </a:cxnLst>
            <a:rect l="0" t="0" r="r" b="b"/>
            <a:pathLst>
              <a:path w="31" h="31">
                <a:moveTo>
                  <a:pt x="14" y="0"/>
                </a:moveTo>
                <a:lnTo>
                  <a:pt x="0" y="31"/>
                </a:lnTo>
                <a:lnTo>
                  <a:pt x="31" y="14"/>
                </a:lnTo>
                <a:lnTo>
                  <a:pt x="19" y="10"/>
                </a:lnTo>
                <a:lnTo>
                  <a:pt x="14" y="0"/>
                </a:lnTo>
                <a:close/>
              </a:path>
            </a:pathLst>
          </a:custGeom>
          <a:solidFill>
            <a:srgbClr val="000000"/>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7" name="Line 43"/>
          <p:cNvSpPr>
            <a:spLocks noChangeShapeType="1"/>
          </p:cNvSpPr>
          <p:nvPr/>
        </p:nvSpPr>
        <p:spPr bwMode="auto">
          <a:xfrm flipV="1">
            <a:off x="2817813" y="6184900"/>
            <a:ext cx="87313" cy="95250"/>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8" name="Freeform 44"/>
          <p:cNvSpPr>
            <a:spLocks/>
          </p:cNvSpPr>
          <p:nvPr/>
        </p:nvSpPr>
        <p:spPr bwMode="auto">
          <a:xfrm>
            <a:off x="2674938" y="4565650"/>
            <a:ext cx="52388" cy="34925"/>
          </a:xfrm>
          <a:custGeom>
            <a:avLst/>
            <a:gdLst>
              <a:gd name="T0" fmla="*/ 31 w 33"/>
              <a:gd name="T1" fmla="*/ 0 h 22"/>
              <a:gd name="T2" fmla="*/ 0 w 33"/>
              <a:gd name="T3" fmla="*/ 15 h 22"/>
              <a:gd name="T4" fmla="*/ 33 w 33"/>
              <a:gd name="T5" fmla="*/ 22 h 22"/>
              <a:gd name="T6" fmla="*/ 28 w 33"/>
              <a:gd name="T7" fmla="*/ 12 h 22"/>
              <a:gd name="T8" fmla="*/ 31 w 33"/>
              <a:gd name="T9" fmla="*/ 0 h 22"/>
            </a:gdLst>
            <a:ahLst/>
            <a:cxnLst>
              <a:cxn ang="0">
                <a:pos x="T0" y="T1"/>
              </a:cxn>
              <a:cxn ang="0">
                <a:pos x="T2" y="T3"/>
              </a:cxn>
              <a:cxn ang="0">
                <a:pos x="T4" y="T5"/>
              </a:cxn>
              <a:cxn ang="0">
                <a:pos x="T6" y="T7"/>
              </a:cxn>
              <a:cxn ang="0">
                <a:pos x="T8" y="T9"/>
              </a:cxn>
            </a:cxnLst>
            <a:rect l="0" t="0" r="r" b="b"/>
            <a:pathLst>
              <a:path w="33" h="22">
                <a:moveTo>
                  <a:pt x="31" y="0"/>
                </a:moveTo>
                <a:lnTo>
                  <a:pt x="0" y="15"/>
                </a:lnTo>
                <a:lnTo>
                  <a:pt x="33" y="22"/>
                </a:lnTo>
                <a:lnTo>
                  <a:pt x="28" y="12"/>
                </a:lnTo>
                <a:lnTo>
                  <a:pt x="31" y="0"/>
                </a:lnTo>
                <a:close/>
              </a:path>
            </a:pathLst>
          </a:custGeom>
          <a:solidFill>
            <a:srgbClr val="000000"/>
          </a:solid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9" name="Line 45"/>
          <p:cNvSpPr>
            <a:spLocks noChangeShapeType="1"/>
          </p:cNvSpPr>
          <p:nvPr/>
        </p:nvSpPr>
        <p:spPr bwMode="auto">
          <a:xfrm flipV="1">
            <a:off x="2708275" y="4573588"/>
            <a:ext cx="128588" cy="11113"/>
          </a:xfrm>
          <a:prstGeom prst="line">
            <a:avLst/>
          </a:prstGeom>
          <a:noFill/>
          <a:ln w="793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50" name="Rectangle 46"/>
          <p:cNvSpPr>
            <a:spLocks noChangeArrowheads="1"/>
          </p:cNvSpPr>
          <p:nvPr/>
        </p:nvSpPr>
        <p:spPr bwMode="auto">
          <a:xfrm rot="2220000">
            <a:off x="5650653" y="2676624"/>
            <a:ext cx="503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South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America</a:t>
            </a:r>
            <a:endParaRPr kumimoji="0" lang="en-US" altLang="en-US" b="1" i="0" u="none" strike="noStrike" cap="none" normalizeH="0" baseline="0" dirty="0" smtClean="0">
              <a:ln>
                <a:noFill/>
              </a:ln>
              <a:solidFill>
                <a:schemeClr val="tx1"/>
              </a:solidFill>
              <a:effectLst/>
              <a:latin typeface="+mj-lt"/>
            </a:endParaRPr>
          </a:p>
        </p:txBody>
      </p:sp>
      <p:sp>
        <p:nvSpPr>
          <p:cNvPr id="52" name="Rectangle 48"/>
          <p:cNvSpPr>
            <a:spLocks noChangeArrowheads="1"/>
          </p:cNvSpPr>
          <p:nvPr/>
        </p:nvSpPr>
        <p:spPr bwMode="auto">
          <a:xfrm rot="2520000">
            <a:off x="2749287" y="6088905"/>
            <a:ext cx="5466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Australia</a:t>
            </a:r>
            <a:endParaRPr kumimoji="0" lang="en-US" altLang="en-US" b="1" i="0" u="none" strike="noStrike" cap="none" normalizeH="0" baseline="0" dirty="0" smtClean="0">
              <a:ln>
                <a:noFill/>
              </a:ln>
              <a:solidFill>
                <a:schemeClr val="tx1"/>
              </a:solidFill>
              <a:effectLst/>
              <a:latin typeface="+mj-lt"/>
            </a:endParaRPr>
          </a:p>
        </p:txBody>
      </p:sp>
      <p:sp>
        <p:nvSpPr>
          <p:cNvPr id="53" name="Rectangle 49"/>
          <p:cNvSpPr>
            <a:spLocks noChangeArrowheads="1"/>
          </p:cNvSpPr>
          <p:nvPr/>
        </p:nvSpPr>
        <p:spPr bwMode="auto">
          <a:xfrm rot="17700000">
            <a:off x="6091864" y="4909392"/>
            <a:ext cx="3622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Africa</a:t>
            </a:r>
            <a:endParaRPr kumimoji="0" lang="en-US" altLang="en-US" b="1" i="0" u="none" strike="noStrike" cap="none" normalizeH="0" baseline="0" dirty="0" smtClean="0">
              <a:ln>
                <a:noFill/>
              </a:ln>
              <a:solidFill>
                <a:schemeClr val="tx1"/>
              </a:solidFill>
              <a:effectLst/>
              <a:latin typeface="+mj-lt"/>
            </a:endParaRPr>
          </a:p>
        </p:txBody>
      </p:sp>
      <p:sp>
        <p:nvSpPr>
          <p:cNvPr id="54" name="Rectangle 50"/>
          <p:cNvSpPr>
            <a:spLocks noChangeArrowheads="1"/>
          </p:cNvSpPr>
          <p:nvPr/>
        </p:nvSpPr>
        <p:spPr bwMode="auto">
          <a:xfrm rot="16200000">
            <a:off x="2735318" y="4405411"/>
            <a:ext cx="4825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New</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latin typeface="+mj-lt"/>
              </a:rPr>
              <a:t>Zealand</a:t>
            </a:r>
            <a:endParaRPr kumimoji="0" lang="en-US" altLang="en-US" b="1" i="0" u="none" strike="noStrike" cap="none" normalizeH="0" baseline="0" dirty="0" smtClean="0">
              <a:ln>
                <a:noFill/>
              </a:ln>
              <a:solidFill>
                <a:schemeClr val="tx1"/>
              </a:solidFill>
              <a:effectLst/>
              <a:latin typeface="+mj-lt"/>
            </a:endParaRPr>
          </a:p>
        </p:txBody>
      </p:sp>
      <p:grpSp>
        <p:nvGrpSpPr>
          <p:cNvPr id="48173" name="Group 48172"/>
          <p:cNvGrpSpPr/>
          <p:nvPr/>
        </p:nvGrpSpPr>
        <p:grpSpPr>
          <a:xfrm>
            <a:off x="4958422" y="3697833"/>
            <a:ext cx="73303" cy="43363"/>
            <a:chOff x="4932363" y="3700463"/>
            <a:chExt cx="87313" cy="52388"/>
          </a:xfrm>
        </p:grpSpPr>
        <p:sp>
          <p:nvSpPr>
            <p:cNvPr id="56" name="Freeform 52"/>
            <p:cNvSpPr>
              <a:spLocks/>
            </p:cNvSpPr>
            <p:nvPr/>
          </p:nvSpPr>
          <p:spPr bwMode="auto">
            <a:xfrm>
              <a:off x="4932363" y="3700463"/>
              <a:ext cx="68263" cy="36513"/>
            </a:xfrm>
            <a:custGeom>
              <a:avLst/>
              <a:gdLst>
                <a:gd name="T0" fmla="*/ 0 w 43"/>
                <a:gd name="T1" fmla="*/ 0 h 23"/>
                <a:gd name="T2" fmla="*/ 0 w 43"/>
                <a:gd name="T3" fmla="*/ 0 h 23"/>
                <a:gd name="T4" fmla="*/ 24 w 43"/>
                <a:gd name="T5" fmla="*/ 11 h 23"/>
                <a:gd name="T6" fmla="*/ 43 w 43"/>
                <a:gd name="T7" fmla="*/ 23 h 23"/>
              </a:gdLst>
              <a:ahLst/>
              <a:cxnLst>
                <a:cxn ang="0">
                  <a:pos x="T0" y="T1"/>
                </a:cxn>
                <a:cxn ang="0">
                  <a:pos x="T2" y="T3"/>
                </a:cxn>
                <a:cxn ang="0">
                  <a:pos x="T4" y="T5"/>
                </a:cxn>
                <a:cxn ang="0">
                  <a:pos x="T6" y="T7"/>
                </a:cxn>
              </a:cxnLst>
              <a:rect l="0" t="0" r="r" b="b"/>
              <a:pathLst>
                <a:path w="43" h="23">
                  <a:moveTo>
                    <a:pt x="0" y="0"/>
                  </a:moveTo>
                  <a:lnTo>
                    <a:pt x="0" y="0"/>
                  </a:lnTo>
                  <a:lnTo>
                    <a:pt x="24" y="11"/>
                  </a:lnTo>
                  <a:lnTo>
                    <a:pt x="43" y="2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57" name="Freeform 53"/>
            <p:cNvSpPr>
              <a:spLocks/>
            </p:cNvSpPr>
            <p:nvPr/>
          </p:nvSpPr>
          <p:spPr bwMode="auto">
            <a:xfrm>
              <a:off x="4986338" y="3722688"/>
              <a:ext cx="33338" cy="30163"/>
            </a:xfrm>
            <a:custGeom>
              <a:avLst/>
              <a:gdLst>
                <a:gd name="T0" fmla="*/ 0 w 21"/>
                <a:gd name="T1" fmla="*/ 14 h 19"/>
                <a:gd name="T2" fmla="*/ 7 w 21"/>
                <a:gd name="T3" fmla="*/ 9 h 19"/>
                <a:gd name="T4" fmla="*/ 9 w 21"/>
                <a:gd name="T5" fmla="*/ 0 h 19"/>
                <a:gd name="T6" fmla="*/ 21 w 21"/>
                <a:gd name="T7" fmla="*/ 19 h 19"/>
                <a:gd name="T8" fmla="*/ 0 w 21"/>
                <a:gd name="T9" fmla="*/ 14 h 19"/>
              </a:gdLst>
              <a:ahLst/>
              <a:cxnLst>
                <a:cxn ang="0">
                  <a:pos x="T0" y="T1"/>
                </a:cxn>
                <a:cxn ang="0">
                  <a:pos x="T2" y="T3"/>
                </a:cxn>
                <a:cxn ang="0">
                  <a:pos x="T4" y="T5"/>
                </a:cxn>
                <a:cxn ang="0">
                  <a:pos x="T6" y="T7"/>
                </a:cxn>
                <a:cxn ang="0">
                  <a:pos x="T8" y="T9"/>
                </a:cxn>
              </a:cxnLst>
              <a:rect l="0" t="0" r="r" b="b"/>
              <a:pathLst>
                <a:path w="21" h="19">
                  <a:moveTo>
                    <a:pt x="0" y="14"/>
                  </a:moveTo>
                  <a:lnTo>
                    <a:pt x="7" y="9"/>
                  </a:lnTo>
                  <a:lnTo>
                    <a:pt x="9" y="0"/>
                  </a:lnTo>
                  <a:lnTo>
                    <a:pt x="21" y="19"/>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grpSp>
      <p:sp>
        <p:nvSpPr>
          <p:cNvPr id="58" name="Freeform 54"/>
          <p:cNvSpPr>
            <a:spLocks/>
          </p:cNvSpPr>
          <p:nvPr/>
        </p:nvSpPr>
        <p:spPr bwMode="auto">
          <a:xfrm>
            <a:off x="4625975" y="3613150"/>
            <a:ext cx="60325" cy="6350"/>
          </a:xfrm>
          <a:custGeom>
            <a:avLst/>
            <a:gdLst>
              <a:gd name="T0" fmla="*/ 0 w 38"/>
              <a:gd name="T1" fmla="*/ 0 h 4"/>
              <a:gd name="T2" fmla="*/ 0 w 38"/>
              <a:gd name="T3" fmla="*/ 0 h 4"/>
              <a:gd name="T4" fmla="*/ 19 w 38"/>
              <a:gd name="T5" fmla="*/ 2 h 4"/>
              <a:gd name="T6" fmla="*/ 38 w 38"/>
              <a:gd name="T7" fmla="*/ 4 h 4"/>
            </a:gdLst>
            <a:ahLst/>
            <a:cxnLst>
              <a:cxn ang="0">
                <a:pos x="T0" y="T1"/>
              </a:cxn>
              <a:cxn ang="0">
                <a:pos x="T2" y="T3"/>
              </a:cxn>
              <a:cxn ang="0">
                <a:pos x="T4" y="T5"/>
              </a:cxn>
              <a:cxn ang="0">
                <a:pos x="T6" y="T7"/>
              </a:cxn>
            </a:cxnLst>
            <a:rect l="0" t="0" r="r" b="b"/>
            <a:pathLst>
              <a:path w="38" h="4">
                <a:moveTo>
                  <a:pt x="0" y="0"/>
                </a:moveTo>
                <a:lnTo>
                  <a:pt x="0" y="0"/>
                </a:lnTo>
                <a:lnTo>
                  <a:pt x="19" y="2"/>
                </a:lnTo>
                <a:lnTo>
                  <a:pt x="38" y="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59" name="Freeform 55"/>
          <p:cNvSpPr>
            <a:spLocks/>
          </p:cNvSpPr>
          <p:nvPr/>
        </p:nvSpPr>
        <p:spPr bwMode="auto">
          <a:xfrm>
            <a:off x="4603750" y="3602038"/>
            <a:ext cx="30163" cy="25400"/>
          </a:xfrm>
          <a:custGeom>
            <a:avLst/>
            <a:gdLst>
              <a:gd name="T0" fmla="*/ 19 w 19"/>
              <a:gd name="T1" fmla="*/ 0 h 16"/>
              <a:gd name="T2" fmla="*/ 17 w 19"/>
              <a:gd name="T3" fmla="*/ 7 h 16"/>
              <a:gd name="T4" fmla="*/ 19 w 19"/>
              <a:gd name="T5" fmla="*/ 16 h 16"/>
              <a:gd name="T6" fmla="*/ 0 w 19"/>
              <a:gd name="T7" fmla="*/ 7 h 16"/>
              <a:gd name="T8" fmla="*/ 19 w 19"/>
              <a:gd name="T9" fmla="*/ 0 h 16"/>
            </a:gdLst>
            <a:ahLst/>
            <a:cxnLst>
              <a:cxn ang="0">
                <a:pos x="T0" y="T1"/>
              </a:cxn>
              <a:cxn ang="0">
                <a:pos x="T2" y="T3"/>
              </a:cxn>
              <a:cxn ang="0">
                <a:pos x="T4" y="T5"/>
              </a:cxn>
              <a:cxn ang="0">
                <a:pos x="T6" y="T7"/>
              </a:cxn>
              <a:cxn ang="0">
                <a:pos x="T8" y="T9"/>
              </a:cxn>
            </a:cxnLst>
            <a:rect l="0" t="0" r="r" b="b"/>
            <a:pathLst>
              <a:path w="19" h="16">
                <a:moveTo>
                  <a:pt x="19" y="0"/>
                </a:moveTo>
                <a:lnTo>
                  <a:pt x="17" y="7"/>
                </a:lnTo>
                <a:lnTo>
                  <a:pt x="19" y="16"/>
                </a:lnTo>
                <a:lnTo>
                  <a:pt x="0" y="7"/>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grpSp>
        <p:nvGrpSpPr>
          <p:cNvPr id="48174" name="Group 48173"/>
          <p:cNvGrpSpPr/>
          <p:nvPr/>
        </p:nvGrpSpPr>
        <p:grpSpPr>
          <a:xfrm>
            <a:off x="4793213" y="3372026"/>
            <a:ext cx="108801" cy="42222"/>
            <a:chOff x="4819650" y="3400425"/>
            <a:chExt cx="106363" cy="41276"/>
          </a:xfrm>
        </p:grpSpPr>
        <p:sp>
          <p:nvSpPr>
            <p:cNvPr id="60" name="Freeform 56"/>
            <p:cNvSpPr>
              <a:spLocks/>
            </p:cNvSpPr>
            <p:nvPr/>
          </p:nvSpPr>
          <p:spPr bwMode="auto">
            <a:xfrm>
              <a:off x="4838700" y="3408363"/>
              <a:ext cx="87313" cy="33338"/>
            </a:xfrm>
            <a:custGeom>
              <a:avLst/>
              <a:gdLst>
                <a:gd name="T0" fmla="*/ 0 w 55"/>
                <a:gd name="T1" fmla="*/ 0 h 21"/>
                <a:gd name="T2" fmla="*/ 0 w 55"/>
                <a:gd name="T3" fmla="*/ 0 h 21"/>
                <a:gd name="T4" fmla="*/ 28 w 55"/>
                <a:gd name="T5" fmla="*/ 10 h 21"/>
                <a:gd name="T6" fmla="*/ 55 w 55"/>
                <a:gd name="T7" fmla="*/ 21 h 21"/>
              </a:gdLst>
              <a:ahLst/>
              <a:cxnLst>
                <a:cxn ang="0">
                  <a:pos x="T0" y="T1"/>
                </a:cxn>
                <a:cxn ang="0">
                  <a:pos x="T2" y="T3"/>
                </a:cxn>
                <a:cxn ang="0">
                  <a:pos x="T4" y="T5"/>
                </a:cxn>
                <a:cxn ang="0">
                  <a:pos x="T6" y="T7"/>
                </a:cxn>
              </a:cxnLst>
              <a:rect l="0" t="0" r="r" b="b"/>
              <a:pathLst>
                <a:path w="55" h="21">
                  <a:moveTo>
                    <a:pt x="0" y="0"/>
                  </a:moveTo>
                  <a:lnTo>
                    <a:pt x="0" y="0"/>
                  </a:lnTo>
                  <a:lnTo>
                    <a:pt x="28" y="10"/>
                  </a:lnTo>
                  <a:lnTo>
                    <a:pt x="55" y="2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61" name="Freeform 57"/>
            <p:cNvSpPr>
              <a:spLocks/>
            </p:cNvSpPr>
            <p:nvPr/>
          </p:nvSpPr>
          <p:spPr bwMode="auto">
            <a:xfrm>
              <a:off x="4819650" y="3400425"/>
              <a:ext cx="33338" cy="23813"/>
            </a:xfrm>
            <a:custGeom>
              <a:avLst/>
              <a:gdLst>
                <a:gd name="T0" fmla="*/ 21 w 21"/>
                <a:gd name="T1" fmla="*/ 0 h 15"/>
                <a:gd name="T2" fmla="*/ 14 w 21"/>
                <a:gd name="T3" fmla="*/ 7 h 15"/>
                <a:gd name="T4" fmla="*/ 17 w 21"/>
                <a:gd name="T5" fmla="*/ 15 h 15"/>
                <a:gd name="T6" fmla="*/ 0 w 21"/>
                <a:gd name="T7" fmla="*/ 3 h 15"/>
                <a:gd name="T8" fmla="*/ 21 w 21"/>
                <a:gd name="T9" fmla="*/ 0 h 15"/>
              </a:gdLst>
              <a:ahLst/>
              <a:cxnLst>
                <a:cxn ang="0">
                  <a:pos x="T0" y="T1"/>
                </a:cxn>
                <a:cxn ang="0">
                  <a:pos x="T2" y="T3"/>
                </a:cxn>
                <a:cxn ang="0">
                  <a:pos x="T4" y="T5"/>
                </a:cxn>
                <a:cxn ang="0">
                  <a:pos x="T6" y="T7"/>
                </a:cxn>
                <a:cxn ang="0">
                  <a:pos x="T8" y="T9"/>
                </a:cxn>
              </a:cxnLst>
              <a:rect l="0" t="0" r="r" b="b"/>
              <a:pathLst>
                <a:path w="21" h="15">
                  <a:moveTo>
                    <a:pt x="21" y="0"/>
                  </a:moveTo>
                  <a:lnTo>
                    <a:pt x="14" y="7"/>
                  </a:lnTo>
                  <a:lnTo>
                    <a:pt x="17" y="15"/>
                  </a:lnTo>
                  <a:lnTo>
                    <a:pt x="0" y="3"/>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grpSp>
      <p:grpSp>
        <p:nvGrpSpPr>
          <p:cNvPr id="48176" name="Group 48175"/>
          <p:cNvGrpSpPr/>
          <p:nvPr/>
        </p:nvGrpSpPr>
        <p:grpSpPr>
          <a:xfrm>
            <a:off x="5079276" y="4014149"/>
            <a:ext cx="64944" cy="99711"/>
            <a:chOff x="5054600" y="3998913"/>
            <a:chExt cx="71438" cy="120650"/>
          </a:xfrm>
        </p:grpSpPr>
        <p:sp>
          <p:nvSpPr>
            <p:cNvPr id="62" name="Freeform 58"/>
            <p:cNvSpPr>
              <a:spLocks/>
            </p:cNvSpPr>
            <p:nvPr/>
          </p:nvSpPr>
          <p:spPr bwMode="auto">
            <a:xfrm>
              <a:off x="5054600" y="3998913"/>
              <a:ext cx="63500" cy="98425"/>
            </a:xfrm>
            <a:custGeom>
              <a:avLst/>
              <a:gdLst>
                <a:gd name="T0" fmla="*/ 0 w 40"/>
                <a:gd name="T1" fmla="*/ 0 h 62"/>
                <a:gd name="T2" fmla="*/ 0 w 40"/>
                <a:gd name="T3" fmla="*/ 0 h 62"/>
                <a:gd name="T4" fmla="*/ 21 w 40"/>
                <a:gd name="T5" fmla="*/ 31 h 62"/>
                <a:gd name="T6" fmla="*/ 31 w 40"/>
                <a:gd name="T7" fmla="*/ 47 h 62"/>
                <a:gd name="T8" fmla="*/ 40 w 40"/>
                <a:gd name="T9" fmla="*/ 62 h 62"/>
              </a:gdLst>
              <a:ahLst/>
              <a:cxnLst>
                <a:cxn ang="0">
                  <a:pos x="T0" y="T1"/>
                </a:cxn>
                <a:cxn ang="0">
                  <a:pos x="T2" y="T3"/>
                </a:cxn>
                <a:cxn ang="0">
                  <a:pos x="T4" y="T5"/>
                </a:cxn>
                <a:cxn ang="0">
                  <a:pos x="T6" y="T7"/>
                </a:cxn>
                <a:cxn ang="0">
                  <a:pos x="T8" y="T9"/>
                </a:cxn>
              </a:cxnLst>
              <a:rect l="0" t="0" r="r" b="b"/>
              <a:pathLst>
                <a:path w="40" h="62">
                  <a:moveTo>
                    <a:pt x="0" y="0"/>
                  </a:moveTo>
                  <a:lnTo>
                    <a:pt x="0" y="0"/>
                  </a:lnTo>
                  <a:lnTo>
                    <a:pt x="21" y="31"/>
                  </a:lnTo>
                  <a:lnTo>
                    <a:pt x="31" y="47"/>
                  </a:lnTo>
                  <a:lnTo>
                    <a:pt x="40" y="6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63" name="Freeform 59"/>
            <p:cNvSpPr>
              <a:spLocks/>
            </p:cNvSpPr>
            <p:nvPr/>
          </p:nvSpPr>
          <p:spPr bwMode="auto">
            <a:xfrm>
              <a:off x="5099050" y="4086225"/>
              <a:ext cx="26988" cy="33338"/>
            </a:xfrm>
            <a:custGeom>
              <a:avLst/>
              <a:gdLst>
                <a:gd name="T0" fmla="*/ 0 w 17"/>
                <a:gd name="T1" fmla="*/ 4 h 21"/>
                <a:gd name="T2" fmla="*/ 10 w 17"/>
                <a:gd name="T3" fmla="*/ 4 h 21"/>
                <a:gd name="T4" fmla="*/ 17 w 17"/>
                <a:gd name="T5" fmla="*/ 0 h 21"/>
                <a:gd name="T6" fmla="*/ 17 w 17"/>
                <a:gd name="T7" fmla="*/ 21 h 21"/>
                <a:gd name="T8" fmla="*/ 0 w 17"/>
                <a:gd name="T9" fmla="*/ 4 h 21"/>
              </a:gdLst>
              <a:ahLst/>
              <a:cxnLst>
                <a:cxn ang="0">
                  <a:pos x="T0" y="T1"/>
                </a:cxn>
                <a:cxn ang="0">
                  <a:pos x="T2" y="T3"/>
                </a:cxn>
                <a:cxn ang="0">
                  <a:pos x="T4" y="T5"/>
                </a:cxn>
                <a:cxn ang="0">
                  <a:pos x="T6" y="T7"/>
                </a:cxn>
                <a:cxn ang="0">
                  <a:pos x="T8" y="T9"/>
                </a:cxn>
              </a:cxnLst>
              <a:rect l="0" t="0" r="r" b="b"/>
              <a:pathLst>
                <a:path w="17" h="21">
                  <a:moveTo>
                    <a:pt x="0" y="4"/>
                  </a:moveTo>
                  <a:lnTo>
                    <a:pt x="10" y="4"/>
                  </a:lnTo>
                  <a:lnTo>
                    <a:pt x="17" y="0"/>
                  </a:lnTo>
                  <a:lnTo>
                    <a:pt x="17" y="21"/>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grpSp>
      <p:grpSp>
        <p:nvGrpSpPr>
          <p:cNvPr id="48175" name="Group 48174"/>
          <p:cNvGrpSpPr/>
          <p:nvPr/>
        </p:nvGrpSpPr>
        <p:grpSpPr>
          <a:xfrm>
            <a:off x="5343522" y="3800460"/>
            <a:ext cx="76202" cy="128614"/>
            <a:chOff x="5314950" y="3775075"/>
            <a:chExt cx="76201" cy="136526"/>
          </a:xfrm>
        </p:grpSpPr>
        <p:sp>
          <p:nvSpPr>
            <p:cNvPr id="48128" name="Freeform 60"/>
            <p:cNvSpPr>
              <a:spLocks/>
            </p:cNvSpPr>
            <p:nvPr/>
          </p:nvSpPr>
          <p:spPr bwMode="auto">
            <a:xfrm>
              <a:off x="5314950" y="3775075"/>
              <a:ext cx="63500" cy="117475"/>
            </a:xfrm>
            <a:custGeom>
              <a:avLst/>
              <a:gdLst>
                <a:gd name="T0" fmla="*/ 0 w 40"/>
                <a:gd name="T1" fmla="*/ 0 h 74"/>
                <a:gd name="T2" fmla="*/ 0 w 40"/>
                <a:gd name="T3" fmla="*/ 0 h 74"/>
                <a:gd name="T4" fmla="*/ 21 w 40"/>
                <a:gd name="T5" fmla="*/ 36 h 74"/>
                <a:gd name="T6" fmla="*/ 33 w 40"/>
                <a:gd name="T7" fmla="*/ 57 h 74"/>
                <a:gd name="T8" fmla="*/ 40 w 40"/>
                <a:gd name="T9" fmla="*/ 74 h 74"/>
              </a:gdLst>
              <a:ahLst/>
              <a:cxnLst>
                <a:cxn ang="0">
                  <a:pos x="T0" y="T1"/>
                </a:cxn>
                <a:cxn ang="0">
                  <a:pos x="T2" y="T3"/>
                </a:cxn>
                <a:cxn ang="0">
                  <a:pos x="T4" y="T5"/>
                </a:cxn>
                <a:cxn ang="0">
                  <a:pos x="T6" y="T7"/>
                </a:cxn>
                <a:cxn ang="0">
                  <a:pos x="T8" y="T9"/>
                </a:cxn>
              </a:cxnLst>
              <a:rect l="0" t="0" r="r" b="b"/>
              <a:pathLst>
                <a:path w="40" h="74">
                  <a:moveTo>
                    <a:pt x="0" y="0"/>
                  </a:moveTo>
                  <a:lnTo>
                    <a:pt x="0" y="0"/>
                  </a:lnTo>
                  <a:lnTo>
                    <a:pt x="21" y="36"/>
                  </a:lnTo>
                  <a:lnTo>
                    <a:pt x="33" y="57"/>
                  </a:lnTo>
                  <a:lnTo>
                    <a:pt x="40" y="74"/>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8129" name="Freeform 61"/>
            <p:cNvSpPr>
              <a:spLocks/>
            </p:cNvSpPr>
            <p:nvPr/>
          </p:nvSpPr>
          <p:spPr bwMode="auto">
            <a:xfrm>
              <a:off x="5364163" y="3878263"/>
              <a:ext cx="26988" cy="33338"/>
            </a:xfrm>
            <a:custGeom>
              <a:avLst/>
              <a:gdLst>
                <a:gd name="T0" fmla="*/ 0 w 17"/>
                <a:gd name="T1" fmla="*/ 7 h 21"/>
                <a:gd name="T2" fmla="*/ 9 w 17"/>
                <a:gd name="T3" fmla="*/ 7 h 21"/>
                <a:gd name="T4" fmla="*/ 17 w 17"/>
                <a:gd name="T5" fmla="*/ 0 h 21"/>
                <a:gd name="T6" fmla="*/ 14 w 17"/>
                <a:gd name="T7" fmla="*/ 21 h 21"/>
                <a:gd name="T8" fmla="*/ 0 w 17"/>
                <a:gd name="T9" fmla="*/ 7 h 21"/>
              </a:gdLst>
              <a:ahLst/>
              <a:cxnLst>
                <a:cxn ang="0">
                  <a:pos x="T0" y="T1"/>
                </a:cxn>
                <a:cxn ang="0">
                  <a:pos x="T2" y="T3"/>
                </a:cxn>
                <a:cxn ang="0">
                  <a:pos x="T4" y="T5"/>
                </a:cxn>
                <a:cxn ang="0">
                  <a:pos x="T6" y="T7"/>
                </a:cxn>
                <a:cxn ang="0">
                  <a:pos x="T8" y="T9"/>
                </a:cxn>
              </a:cxnLst>
              <a:rect l="0" t="0" r="r" b="b"/>
              <a:pathLst>
                <a:path w="17" h="21">
                  <a:moveTo>
                    <a:pt x="0" y="7"/>
                  </a:moveTo>
                  <a:lnTo>
                    <a:pt x="9" y="7"/>
                  </a:lnTo>
                  <a:lnTo>
                    <a:pt x="17" y="0"/>
                  </a:lnTo>
                  <a:lnTo>
                    <a:pt x="14" y="2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grpSp>
      <p:grpSp>
        <p:nvGrpSpPr>
          <p:cNvPr id="48177" name="Group 48176"/>
          <p:cNvGrpSpPr/>
          <p:nvPr/>
        </p:nvGrpSpPr>
        <p:grpSpPr>
          <a:xfrm>
            <a:off x="4655385" y="3737571"/>
            <a:ext cx="107864" cy="30562"/>
            <a:chOff x="4672013" y="3752850"/>
            <a:chExt cx="117475" cy="38101"/>
          </a:xfrm>
        </p:grpSpPr>
        <p:sp>
          <p:nvSpPr>
            <p:cNvPr id="48130" name="Freeform 62"/>
            <p:cNvSpPr>
              <a:spLocks/>
            </p:cNvSpPr>
            <p:nvPr/>
          </p:nvSpPr>
          <p:spPr bwMode="auto">
            <a:xfrm>
              <a:off x="4691063" y="3763963"/>
              <a:ext cx="98425" cy="26988"/>
            </a:xfrm>
            <a:custGeom>
              <a:avLst/>
              <a:gdLst>
                <a:gd name="T0" fmla="*/ 0 w 62"/>
                <a:gd name="T1" fmla="*/ 0 h 17"/>
                <a:gd name="T2" fmla="*/ 0 w 62"/>
                <a:gd name="T3" fmla="*/ 0 h 17"/>
                <a:gd name="T4" fmla="*/ 31 w 62"/>
                <a:gd name="T5" fmla="*/ 7 h 17"/>
                <a:gd name="T6" fmla="*/ 62 w 62"/>
                <a:gd name="T7" fmla="*/ 17 h 17"/>
              </a:gdLst>
              <a:ahLst/>
              <a:cxnLst>
                <a:cxn ang="0">
                  <a:pos x="T0" y="T1"/>
                </a:cxn>
                <a:cxn ang="0">
                  <a:pos x="T2" y="T3"/>
                </a:cxn>
                <a:cxn ang="0">
                  <a:pos x="T4" y="T5"/>
                </a:cxn>
                <a:cxn ang="0">
                  <a:pos x="T6" y="T7"/>
                </a:cxn>
              </a:cxnLst>
              <a:rect l="0" t="0" r="r" b="b"/>
              <a:pathLst>
                <a:path w="62" h="17">
                  <a:moveTo>
                    <a:pt x="0" y="0"/>
                  </a:moveTo>
                  <a:lnTo>
                    <a:pt x="0" y="0"/>
                  </a:lnTo>
                  <a:lnTo>
                    <a:pt x="31" y="7"/>
                  </a:lnTo>
                  <a:lnTo>
                    <a:pt x="62" y="1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8132" name="Freeform 63"/>
            <p:cNvSpPr>
              <a:spLocks/>
            </p:cNvSpPr>
            <p:nvPr/>
          </p:nvSpPr>
          <p:spPr bwMode="auto">
            <a:xfrm>
              <a:off x="4672013" y="3752850"/>
              <a:ext cx="30163" cy="26988"/>
            </a:xfrm>
            <a:custGeom>
              <a:avLst/>
              <a:gdLst>
                <a:gd name="T0" fmla="*/ 19 w 19"/>
                <a:gd name="T1" fmla="*/ 0 h 17"/>
                <a:gd name="T2" fmla="*/ 14 w 19"/>
                <a:gd name="T3" fmla="*/ 7 h 17"/>
                <a:gd name="T4" fmla="*/ 17 w 19"/>
                <a:gd name="T5" fmla="*/ 17 h 17"/>
                <a:gd name="T6" fmla="*/ 0 w 19"/>
                <a:gd name="T7" fmla="*/ 5 h 17"/>
                <a:gd name="T8" fmla="*/ 19 w 19"/>
                <a:gd name="T9" fmla="*/ 0 h 17"/>
              </a:gdLst>
              <a:ahLst/>
              <a:cxnLst>
                <a:cxn ang="0">
                  <a:pos x="T0" y="T1"/>
                </a:cxn>
                <a:cxn ang="0">
                  <a:pos x="T2" y="T3"/>
                </a:cxn>
                <a:cxn ang="0">
                  <a:pos x="T4" y="T5"/>
                </a:cxn>
                <a:cxn ang="0">
                  <a:pos x="T6" y="T7"/>
                </a:cxn>
                <a:cxn ang="0">
                  <a:pos x="T8" y="T9"/>
                </a:cxn>
              </a:cxnLst>
              <a:rect l="0" t="0" r="r" b="b"/>
              <a:pathLst>
                <a:path w="19" h="17">
                  <a:moveTo>
                    <a:pt x="19" y="0"/>
                  </a:moveTo>
                  <a:lnTo>
                    <a:pt x="14" y="7"/>
                  </a:lnTo>
                  <a:lnTo>
                    <a:pt x="17" y="17"/>
                  </a:lnTo>
                  <a:lnTo>
                    <a:pt x="0" y="5"/>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grpSp>
      <p:sp>
        <p:nvSpPr>
          <p:cNvPr id="48133" name="Rectangle 64"/>
          <p:cNvSpPr>
            <a:spLocks noChangeArrowheads="1"/>
          </p:cNvSpPr>
          <p:nvPr/>
        </p:nvSpPr>
        <p:spPr bwMode="auto">
          <a:xfrm>
            <a:off x="4202113" y="5172075"/>
            <a:ext cx="7421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alpha val="50000"/>
                    </a:schemeClr>
                  </a:glow>
                </a:effectLst>
                <a:latin typeface="+mn-lt"/>
              </a:rPr>
              <a:t>AUSTRALIA</a:t>
            </a:r>
            <a:endParaRPr kumimoji="0" lang="en-US" altLang="en-US" b="1" i="0" u="none" strike="noStrike" cap="none" normalizeH="0" baseline="0" dirty="0" smtClean="0">
              <a:ln>
                <a:noFill/>
              </a:ln>
              <a:solidFill>
                <a:schemeClr val="tx1"/>
              </a:solidFill>
              <a:effectLst>
                <a:glow rad="38100">
                  <a:schemeClr val="bg1">
                    <a:alpha val="50000"/>
                  </a:schemeClr>
                </a:glow>
              </a:effectLst>
              <a:latin typeface="+mn-lt"/>
            </a:endParaRPr>
          </a:p>
        </p:txBody>
      </p:sp>
      <p:sp>
        <p:nvSpPr>
          <p:cNvPr id="48134" name="Rectangle 65"/>
          <p:cNvSpPr>
            <a:spLocks noChangeArrowheads="1"/>
          </p:cNvSpPr>
          <p:nvPr/>
        </p:nvSpPr>
        <p:spPr bwMode="auto">
          <a:xfrm>
            <a:off x="3267710" y="4761865"/>
            <a:ext cx="6729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spc="-60" normalizeH="0" dirty="0" smtClean="0">
                <a:ln>
                  <a:noFill/>
                </a:ln>
                <a:solidFill>
                  <a:srgbClr val="000000"/>
                </a:solidFill>
                <a:effectLst>
                  <a:glow rad="38100">
                    <a:schemeClr val="bg1">
                      <a:alpha val="50000"/>
                    </a:schemeClr>
                  </a:glow>
                </a:effectLst>
                <a:latin typeface="+mn-lt"/>
              </a:rPr>
              <a:t>AUSTRALIA</a:t>
            </a:r>
            <a:endParaRPr kumimoji="0" lang="en-US" altLang="en-US" b="1" i="0" u="none" strike="noStrike" cap="none" spc="-60" normalizeH="0" dirty="0" smtClean="0">
              <a:ln>
                <a:noFill/>
              </a:ln>
              <a:solidFill>
                <a:schemeClr val="tx1"/>
              </a:solidFill>
              <a:effectLst>
                <a:glow rad="38100">
                  <a:schemeClr val="bg1">
                    <a:alpha val="50000"/>
                  </a:schemeClr>
                </a:glow>
              </a:effectLst>
              <a:latin typeface="+mn-lt"/>
            </a:endParaRPr>
          </a:p>
        </p:txBody>
      </p:sp>
      <p:sp>
        <p:nvSpPr>
          <p:cNvPr id="48135" name="Rectangle 66"/>
          <p:cNvSpPr>
            <a:spLocks noChangeArrowheads="1"/>
          </p:cNvSpPr>
          <p:nvPr/>
        </p:nvSpPr>
        <p:spPr bwMode="auto">
          <a:xfrm>
            <a:off x="3887740" y="3586267"/>
            <a:ext cx="6460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alpha val="50000"/>
                    </a:schemeClr>
                  </a:glow>
                </a:effectLst>
                <a:latin typeface="+mn-lt"/>
              </a:rPr>
              <a:t>Unclaimed</a:t>
            </a:r>
            <a:endParaRPr kumimoji="0" lang="en-US" altLang="en-US" b="1" i="0" u="none" strike="noStrike" cap="none" normalizeH="0" baseline="0" dirty="0" smtClean="0">
              <a:ln>
                <a:noFill/>
              </a:ln>
              <a:solidFill>
                <a:schemeClr val="tx1"/>
              </a:solidFill>
              <a:effectLst>
                <a:glow rad="38100">
                  <a:schemeClr val="bg1">
                    <a:alpha val="50000"/>
                  </a:schemeClr>
                </a:glow>
              </a:effectLst>
              <a:latin typeface="+mn-lt"/>
            </a:endParaRPr>
          </a:p>
        </p:txBody>
      </p:sp>
      <p:sp>
        <p:nvSpPr>
          <p:cNvPr id="48136" name="Rectangle 67"/>
          <p:cNvSpPr>
            <a:spLocks noChangeArrowheads="1"/>
          </p:cNvSpPr>
          <p:nvPr/>
        </p:nvSpPr>
        <p:spPr bwMode="auto">
          <a:xfrm>
            <a:off x="5156200" y="4497388"/>
            <a:ext cx="5850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alpha val="50000"/>
                    </a:schemeClr>
                  </a:glow>
                </a:effectLst>
                <a:latin typeface="+mn-lt"/>
              </a:rPr>
              <a:t>NORWAY</a:t>
            </a:r>
            <a:endParaRPr kumimoji="0" lang="en-US" altLang="en-US" b="1" i="0" u="none" strike="noStrike" cap="none" normalizeH="0" baseline="0" dirty="0" smtClean="0">
              <a:ln>
                <a:noFill/>
              </a:ln>
              <a:solidFill>
                <a:schemeClr val="tx1"/>
              </a:solidFill>
              <a:effectLst>
                <a:glow rad="38100">
                  <a:schemeClr val="bg1">
                    <a:alpha val="50000"/>
                  </a:schemeClr>
                </a:glow>
              </a:effectLst>
              <a:latin typeface="+mn-lt"/>
            </a:endParaRPr>
          </a:p>
        </p:txBody>
      </p:sp>
      <p:sp>
        <p:nvSpPr>
          <p:cNvPr id="48137" name="Rectangle 68"/>
          <p:cNvSpPr>
            <a:spLocks noChangeArrowheads="1"/>
          </p:cNvSpPr>
          <p:nvPr/>
        </p:nvSpPr>
        <p:spPr bwMode="auto">
          <a:xfrm rot="19080000">
            <a:off x="3309571" y="5124340"/>
            <a:ext cx="5354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000000"/>
                </a:solidFill>
                <a:effectLst>
                  <a:glow rad="38100">
                    <a:schemeClr val="bg1">
                      <a:alpha val="50000"/>
                    </a:schemeClr>
                  </a:glow>
                </a:effectLst>
                <a:latin typeface="+mn-lt"/>
              </a:rPr>
              <a:t>FRANCE</a:t>
            </a:r>
            <a:endParaRPr kumimoji="0" lang="en-US" altLang="en-US" b="1" i="0" u="none" strike="noStrike" cap="none" normalizeH="0" baseline="0" dirty="0" smtClean="0">
              <a:ln>
                <a:noFill/>
              </a:ln>
              <a:solidFill>
                <a:schemeClr val="tx1"/>
              </a:solidFill>
              <a:effectLst>
                <a:glow rad="38100">
                  <a:schemeClr val="bg1">
                    <a:alpha val="50000"/>
                  </a:schemeClr>
                </a:glow>
              </a:effectLst>
              <a:latin typeface="+mn-lt"/>
            </a:endParaRPr>
          </a:p>
        </p:txBody>
      </p:sp>
      <p:sp>
        <p:nvSpPr>
          <p:cNvPr id="48138" name="Rectangle 69"/>
          <p:cNvSpPr>
            <a:spLocks noChangeArrowheads="1"/>
          </p:cNvSpPr>
          <p:nvPr/>
        </p:nvSpPr>
        <p:spPr bwMode="auto">
          <a:xfrm>
            <a:off x="3443288" y="4176713"/>
            <a:ext cx="9489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smtClean="0">
                <a:ln>
                  <a:noFill/>
                </a:ln>
                <a:solidFill>
                  <a:srgbClr val="000000"/>
                </a:solidFill>
                <a:effectLst>
                  <a:glow rad="38100">
                    <a:schemeClr val="bg1">
                      <a:alpha val="50000"/>
                    </a:schemeClr>
                  </a:glow>
                </a:effectLst>
                <a:latin typeface="+mn-lt"/>
              </a:rPr>
              <a:t>NEW ZEALAND</a:t>
            </a:r>
            <a:endParaRPr kumimoji="0" lang="en-US" altLang="en-US" b="1" i="0" u="none" strike="noStrike" cap="none" normalizeH="0" baseline="0" smtClean="0">
              <a:ln>
                <a:noFill/>
              </a:ln>
              <a:solidFill>
                <a:schemeClr val="tx1"/>
              </a:solidFill>
              <a:effectLst>
                <a:glow rad="38100">
                  <a:schemeClr val="bg1">
                    <a:alpha val="50000"/>
                  </a:schemeClr>
                </a:glow>
              </a:effectLst>
              <a:latin typeface="+mn-lt"/>
            </a:endParaRPr>
          </a:p>
        </p:txBody>
      </p:sp>
      <p:sp>
        <p:nvSpPr>
          <p:cNvPr id="48166" name="Rectangle 97"/>
          <p:cNvSpPr>
            <a:spLocks noChangeArrowheads="1"/>
          </p:cNvSpPr>
          <p:nvPr/>
        </p:nvSpPr>
        <p:spPr bwMode="auto">
          <a:xfrm>
            <a:off x="4652963" y="4263708"/>
            <a:ext cx="60272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38100">
                    <a:schemeClr val="bg1">
                      <a:alpha val="50000"/>
                    </a:schemeClr>
                  </a:glow>
                </a:effectLst>
                <a:latin typeface="+mn-lt"/>
              </a:rPr>
              <a:t>South Pole</a:t>
            </a:r>
            <a:endParaRPr kumimoji="0" lang="en-US" altLang="en-US" sz="1600" b="1" i="0" u="none" strike="noStrike" cap="none" normalizeH="0" baseline="0" dirty="0" smtClean="0">
              <a:ln>
                <a:noFill/>
              </a:ln>
              <a:solidFill>
                <a:schemeClr val="tx1"/>
              </a:solidFill>
              <a:effectLst>
                <a:glow rad="38100">
                  <a:schemeClr val="bg1">
                    <a:alpha val="50000"/>
                  </a:schemeClr>
                </a:glow>
              </a:effectLst>
              <a:latin typeface="+mn-lt"/>
            </a:endParaRPr>
          </a:p>
        </p:txBody>
      </p:sp>
      <p:sp>
        <p:nvSpPr>
          <p:cNvPr id="48167" name="Rectangle 98"/>
          <p:cNvSpPr>
            <a:spLocks noChangeArrowheads="1"/>
          </p:cNvSpPr>
          <p:nvPr/>
        </p:nvSpPr>
        <p:spPr bwMode="auto">
          <a:xfrm>
            <a:off x="4857750" y="6181725"/>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8168" name="Rectangle 99"/>
          <p:cNvSpPr>
            <a:spLocks noChangeArrowheads="1"/>
          </p:cNvSpPr>
          <p:nvPr/>
        </p:nvSpPr>
        <p:spPr bwMode="auto">
          <a:xfrm>
            <a:off x="5440363" y="6181725"/>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a:t>
            </a:r>
            <a:endParaRPr kumimoji="0" lang="en-US" altLang="en-US" sz="1800" b="1" i="0" u="none" strike="noStrike" cap="none" normalizeH="0" baseline="0" smtClean="0">
              <a:ln>
                <a:noFill/>
              </a:ln>
              <a:solidFill>
                <a:schemeClr val="tx1"/>
              </a:solidFill>
              <a:effectLst/>
              <a:latin typeface="+mj-lt"/>
            </a:endParaRPr>
          </a:p>
        </p:txBody>
      </p:sp>
      <p:sp>
        <p:nvSpPr>
          <p:cNvPr id="48169" name="Rectangle 100"/>
          <p:cNvSpPr>
            <a:spLocks noChangeArrowheads="1"/>
          </p:cNvSpPr>
          <p:nvPr/>
        </p:nvSpPr>
        <p:spPr bwMode="auto">
          <a:xfrm>
            <a:off x="4857750" y="6383338"/>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8170" name="Rectangle 101"/>
          <p:cNvSpPr>
            <a:spLocks noChangeArrowheads="1"/>
          </p:cNvSpPr>
          <p:nvPr/>
        </p:nvSpPr>
        <p:spPr bwMode="auto">
          <a:xfrm>
            <a:off x="5205413" y="6383338"/>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500</a:t>
            </a:r>
            <a:endParaRPr kumimoji="0" lang="en-US" altLang="en-US" sz="1800" b="1" i="0" u="none" strike="noStrike" cap="none" normalizeH="0" baseline="0" dirty="0" smtClean="0">
              <a:ln>
                <a:noFill/>
              </a:ln>
              <a:solidFill>
                <a:schemeClr val="tx1"/>
              </a:solidFill>
              <a:effectLst/>
              <a:latin typeface="+mj-lt"/>
            </a:endParaRPr>
          </a:p>
        </p:txBody>
      </p:sp>
      <p:sp>
        <p:nvSpPr>
          <p:cNvPr id="48171" name="Rectangle 102"/>
          <p:cNvSpPr>
            <a:spLocks noChangeArrowheads="1"/>
          </p:cNvSpPr>
          <p:nvPr/>
        </p:nvSpPr>
        <p:spPr bwMode="auto">
          <a:xfrm>
            <a:off x="6022975" y="6181725"/>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1,000 Miles</a:t>
            </a:r>
            <a:endParaRPr kumimoji="0" lang="en-US" altLang="en-US" sz="1800" b="1" i="0" u="none" strike="noStrike" cap="none" normalizeH="0" baseline="0" dirty="0" smtClean="0">
              <a:ln>
                <a:noFill/>
              </a:ln>
              <a:solidFill>
                <a:schemeClr val="tx1"/>
              </a:solidFill>
              <a:effectLst/>
              <a:latin typeface="+mj-lt"/>
            </a:endParaRPr>
          </a:p>
        </p:txBody>
      </p:sp>
      <p:sp>
        <p:nvSpPr>
          <p:cNvPr id="48172" name="Rectangle 103"/>
          <p:cNvSpPr>
            <a:spLocks noChangeArrowheads="1"/>
          </p:cNvSpPr>
          <p:nvPr/>
        </p:nvSpPr>
        <p:spPr bwMode="auto">
          <a:xfrm>
            <a:off x="5556250" y="6383338"/>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1,000 Kilometers</a:t>
            </a:r>
            <a:endParaRPr kumimoji="0" lang="en-US" altLang="en-US" sz="1800" b="1" i="0" u="none" strike="noStrike" cap="none" normalizeH="0" baseline="0" dirty="0" smtClean="0">
              <a:ln>
                <a:noFill/>
              </a:ln>
              <a:solidFill>
                <a:schemeClr val="tx1"/>
              </a:solidFill>
              <a:effectLst/>
              <a:latin typeface="+mj-lt"/>
            </a:endParaRPr>
          </a:p>
        </p:txBody>
      </p:sp>
      <p:sp>
        <p:nvSpPr>
          <p:cNvPr id="114" name="Rectangle 15"/>
          <p:cNvSpPr>
            <a:spLocks noChangeArrowheads="1"/>
          </p:cNvSpPr>
          <p:nvPr/>
        </p:nvSpPr>
        <p:spPr bwMode="auto">
          <a:xfrm rot="18840000">
            <a:off x="2969949" y="3084790"/>
            <a:ext cx="70047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50" b="1" i="1" dirty="0">
                <a:solidFill>
                  <a:srgbClr val="00AEEF"/>
                </a:solidFill>
                <a:latin typeface="+mj-lt"/>
              </a:rPr>
              <a:t>ANTARCTIC CIRCLE</a:t>
            </a:r>
            <a:endParaRPr kumimoji="0" lang="en-US" altLang="en-US" sz="550" b="1" i="0" u="none" strike="noStrike" cap="none" normalizeH="0" baseline="0" dirty="0" smtClean="0">
              <a:ln>
                <a:noFill/>
              </a:ln>
              <a:solidFill>
                <a:schemeClr val="tx1"/>
              </a:solidFill>
              <a:effectLst/>
              <a:latin typeface="+mj-lt"/>
            </a:endParaRPr>
          </a:p>
        </p:txBody>
      </p:sp>
      <p:sp>
        <p:nvSpPr>
          <p:cNvPr id="115" name="Rectangle 15"/>
          <p:cNvSpPr>
            <a:spLocks noChangeArrowheads="1"/>
          </p:cNvSpPr>
          <p:nvPr/>
        </p:nvSpPr>
        <p:spPr bwMode="auto">
          <a:xfrm rot="2377916">
            <a:off x="4763295" y="3598676"/>
            <a:ext cx="70047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spc="-50" dirty="0" smtClean="0">
                <a:effectLst>
                  <a:glow rad="12700">
                    <a:schemeClr val="bg1">
                      <a:alpha val="60000"/>
                    </a:schemeClr>
                  </a:glow>
                </a:effectLst>
                <a:latin typeface="+mn-lt"/>
              </a:rPr>
              <a:t>  ARGENTINA</a:t>
            </a:r>
            <a:endParaRPr kumimoji="0" lang="en-US" altLang="en-US" sz="750" b="1" u="none" strike="noStrike" cap="none" spc="-50" normalizeH="0" dirty="0" smtClean="0">
              <a:ln>
                <a:noFill/>
              </a:ln>
              <a:effectLst>
                <a:glow rad="12700">
                  <a:schemeClr val="bg1">
                    <a:alpha val="60000"/>
                  </a:schemeClr>
                </a:glow>
              </a:effectLst>
              <a:latin typeface="+mn-lt"/>
            </a:endParaRPr>
          </a:p>
        </p:txBody>
      </p:sp>
      <p:sp>
        <p:nvSpPr>
          <p:cNvPr id="116" name="Rectangle 15"/>
          <p:cNvSpPr>
            <a:spLocks noChangeArrowheads="1"/>
          </p:cNvSpPr>
          <p:nvPr/>
        </p:nvSpPr>
        <p:spPr bwMode="auto">
          <a:xfrm rot="1088803">
            <a:off x="4523386" y="3684704"/>
            <a:ext cx="70047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3944233"/>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50" b="1" spc="-70" dirty="0">
                <a:effectLst>
                  <a:glow rad="12700">
                    <a:schemeClr val="bg1">
                      <a:alpha val="60000"/>
                    </a:schemeClr>
                  </a:glow>
                </a:effectLst>
                <a:latin typeface="+mn-lt"/>
              </a:rPr>
              <a:t>CHILE</a:t>
            </a:r>
            <a:endParaRPr kumimoji="0" lang="en-US" altLang="en-US" sz="750" b="1" u="none" strike="noStrike" cap="none" spc="-70" normalizeH="0" dirty="0" smtClean="0">
              <a:ln>
                <a:noFill/>
              </a:ln>
              <a:effectLst>
                <a:glow rad="12700">
                  <a:schemeClr val="bg1">
                    <a:alpha val="60000"/>
                  </a:schemeClr>
                </a:glow>
              </a:effectLst>
              <a:latin typeface="+mn-lt"/>
            </a:endParaRPr>
          </a:p>
        </p:txBody>
      </p:sp>
      <p:sp>
        <p:nvSpPr>
          <p:cNvPr id="117" name="Rectangle 15"/>
          <p:cNvSpPr>
            <a:spLocks noChangeArrowheads="1"/>
          </p:cNvSpPr>
          <p:nvPr/>
        </p:nvSpPr>
        <p:spPr bwMode="auto">
          <a:xfrm rot="2338543">
            <a:off x="4463855" y="3969081"/>
            <a:ext cx="70047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gd name="adj" fmla="val 11142397"/>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50" b="1" spc="-50" dirty="0" smtClean="0">
                <a:effectLst>
                  <a:glow rad="12700">
                    <a:schemeClr val="bg1">
                      <a:alpha val="60000"/>
                    </a:schemeClr>
                  </a:glow>
                </a:effectLst>
                <a:latin typeface="+mn-lt"/>
              </a:rPr>
              <a:t>UNITED</a:t>
            </a:r>
          </a:p>
          <a:p>
            <a:pPr lvl="0" algn="ctr"/>
            <a:r>
              <a:rPr lang="en-US" altLang="en-US" sz="750" b="1" spc="-50" dirty="0" smtClean="0">
                <a:effectLst>
                  <a:glow rad="12700">
                    <a:schemeClr val="bg1">
                      <a:alpha val="60000"/>
                    </a:schemeClr>
                  </a:glow>
                </a:effectLst>
                <a:latin typeface="+mn-lt"/>
              </a:rPr>
              <a:t>KINGDOM</a:t>
            </a:r>
          </a:p>
        </p:txBody>
      </p:sp>
    </p:spTree>
    <p:extLst>
      <p:ext uri="{BB962C8B-B14F-4D97-AF65-F5344CB8AC3E}">
        <p14:creationId xmlns:p14="http://schemas.microsoft.com/office/powerpoint/2010/main" val="3267916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a:lstStyle/>
          <a:p>
            <a:r>
              <a:rPr lang="en-IN" sz="3400" dirty="0"/>
              <a:t>8.1.2 Challenges in Defining States </a:t>
            </a:r>
            <a:r>
              <a:rPr lang="en-IN" sz="2000" b="0" dirty="0"/>
              <a:t>(1 of </a:t>
            </a:r>
            <a:r>
              <a:rPr lang="en-IN" sz="2000" b="0" dirty="0" smtClean="0"/>
              <a:t>3)</a:t>
            </a:r>
            <a:endParaRPr lang="en-IN" sz="2000" b="0" dirty="0"/>
          </a:p>
        </p:txBody>
      </p:sp>
      <p:sp>
        <p:nvSpPr>
          <p:cNvPr id="3" name="Content Placeholder 2"/>
          <p:cNvSpPr>
            <a:spLocks noGrp="1"/>
          </p:cNvSpPr>
          <p:nvPr>
            <p:ph sz="quarter" idx="13"/>
          </p:nvPr>
        </p:nvSpPr>
        <p:spPr>
          <a:xfrm>
            <a:off x="457200" y="1556326"/>
            <a:ext cx="8423564" cy="4434275"/>
          </a:xfrm>
        </p:spPr>
        <p:txBody>
          <a:bodyPr/>
          <a:lstStyle/>
          <a:p>
            <a:r>
              <a:rPr lang="en-US" dirty="0"/>
              <a:t>A state has </a:t>
            </a:r>
            <a:r>
              <a:rPr lang="en-US" b="1" dirty="0"/>
              <a:t>sovereignty</a:t>
            </a:r>
            <a:r>
              <a:rPr lang="en-US" dirty="0"/>
              <a:t>, which means independence from control of its internal affairs by other states</a:t>
            </a:r>
          </a:p>
          <a:p>
            <a:r>
              <a:rPr lang="en-US" dirty="0"/>
              <a:t>The sovereignty of several states remains in question. </a:t>
            </a:r>
            <a:r>
              <a:rPr lang="en-US" dirty="0" smtClean="0"/>
              <a:t>Examples:</a:t>
            </a:r>
            <a:endParaRPr lang="en-US" dirty="0"/>
          </a:p>
          <a:p>
            <a:pPr marL="741600" lvl="1" indent="-428400">
              <a:buFont typeface="+mj-lt"/>
              <a:buAutoNum type="arabicPeriod"/>
            </a:pPr>
            <a:r>
              <a:rPr lang="en-US" dirty="0"/>
              <a:t>North and South Korea claim each other</a:t>
            </a:r>
          </a:p>
          <a:p>
            <a:pPr marL="741600" lvl="1" indent="-428400">
              <a:buFont typeface="+mj-lt"/>
              <a:buAutoNum type="arabicPeriod"/>
            </a:pPr>
            <a:r>
              <a:rPr lang="en-US" dirty="0"/>
              <a:t>Chinese claims on Taiwan</a:t>
            </a:r>
          </a:p>
          <a:p>
            <a:pPr marL="741600" lvl="1" indent="-428400">
              <a:buFont typeface="+mj-lt"/>
              <a:buAutoNum type="arabicPeriod"/>
            </a:pPr>
            <a:r>
              <a:rPr lang="en-US" dirty="0"/>
              <a:t>Claims on the Senkaku/Diaoyu Islands by China and Japan</a:t>
            </a:r>
          </a:p>
          <a:p>
            <a:pPr marL="741600" lvl="1" indent="-428400">
              <a:buFont typeface="+mj-lt"/>
              <a:buAutoNum type="arabicPeriod"/>
            </a:pPr>
            <a:r>
              <a:rPr lang="en-US" dirty="0"/>
              <a:t>Sahrawi Republic (Western Sahara)</a:t>
            </a:r>
          </a:p>
        </p:txBody>
      </p:sp>
    </p:spTree>
    <p:extLst>
      <p:ext uri="{BB962C8B-B14F-4D97-AF65-F5344CB8AC3E}">
        <p14:creationId xmlns:p14="http://schemas.microsoft.com/office/powerpoint/2010/main" val="22458786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8.4.3 Geometric Boundaries </a:t>
            </a:r>
            <a:r>
              <a:rPr lang="en-IN" sz="2000" b="0" dirty="0"/>
              <a:t>(4 of 4)</a:t>
            </a:r>
          </a:p>
        </p:txBody>
      </p:sp>
      <p:sp>
        <p:nvSpPr>
          <p:cNvPr id="3" name="Content Placeholder 2"/>
          <p:cNvSpPr>
            <a:spLocks noGrp="1"/>
          </p:cNvSpPr>
          <p:nvPr>
            <p:ph sz="quarter" idx="13"/>
          </p:nvPr>
        </p:nvSpPr>
        <p:spPr>
          <a:xfrm>
            <a:off x="457200" y="1556327"/>
            <a:ext cx="8229600" cy="958274"/>
          </a:xfrm>
        </p:spPr>
        <p:txBody>
          <a:bodyPr/>
          <a:lstStyle/>
          <a:p>
            <a:pPr marL="432" indent="0">
              <a:buNone/>
            </a:pPr>
            <a:r>
              <a:rPr lang="en-US" sz="2000" b="1" dirty="0"/>
              <a:t>Figure 8.63: </a:t>
            </a:r>
            <a:r>
              <a:rPr lang="en-US" sz="2000" dirty="0"/>
              <a:t>Under the Law of the Sea Treaty of 1982, countries have submitted claims to territory inside the Arctic Circle. Some of these claims overlap.</a:t>
            </a:r>
            <a:endParaRPr lang="en-IN"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260" y="2549105"/>
            <a:ext cx="5745480" cy="3904386"/>
          </a:xfrm>
          <a:prstGeom prst="rect">
            <a:avLst/>
          </a:prstGeom>
        </p:spPr>
      </p:pic>
      <p:sp>
        <p:nvSpPr>
          <p:cNvPr id="49152" name="Rectangle 321"/>
          <p:cNvSpPr>
            <a:spLocks noChangeArrowheads="1"/>
          </p:cNvSpPr>
          <p:nvPr/>
        </p:nvSpPr>
        <p:spPr bwMode="auto">
          <a:xfrm>
            <a:off x="1936750" y="5989955"/>
            <a:ext cx="615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BEA"/>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BEA"/>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49154" name="Rectangle 323"/>
          <p:cNvSpPr>
            <a:spLocks noChangeArrowheads="1"/>
          </p:cNvSpPr>
          <p:nvPr/>
        </p:nvSpPr>
        <p:spPr bwMode="auto">
          <a:xfrm>
            <a:off x="5527675" y="6067743"/>
            <a:ext cx="76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BEA"/>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BEA"/>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49157" name="Rectangle 325"/>
          <p:cNvSpPr>
            <a:spLocks noChangeArrowheads="1"/>
          </p:cNvSpPr>
          <p:nvPr/>
        </p:nvSpPr>
        <p:spPr bwMode="auto">
          <a:xfrm>
            <a:off x="2974975" y="4786630"/>
            <a:ext cx="12214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BEA"/>
                </a:solidFill>
                <a:effectLst>
                  <a:glow rad="63500">
                    <a:schemeClr val="bg1">
                      <a:alpha val="50000"/>
                    </a:schemeClr>
                  </a:glow>
                </a:effectLst>
                <a:latin typeface="+mj-lt"/>
              </a:rPr>
              <a:t>ARCTIC  OCEAN</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49182" name="Rectangle 350"/>
          <p:cNvSpPr>
            <a:spLocks noChangeArrowheads="1"/>
          </p:cNvSpPr>
          <p:nvPr/>
        </p:nvSpPr>
        <p:spPr bwMode="auto">
          <a:xfrm>
            <a:off x="1776413" y="4456430"/>
            <a:ext cx="2148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BEB"/>
                </a:solidFill>
                <a:effectLst/>
                <a:latin typeface="+mj-lt"/>
              </a:rPr>
              <a:t>180°</a:t>
            </a:r>
            <a:endParaRPr kumimoji="0" lang="en-US" altLang="en-US" sz="1800" b="1" i="0" u="none" strike="noStrike" cap="none" normalizeH="0" baseline="0" smtClean="0">
              <a:ln>
                <a:noFill/>
              </a:ln>
              <a:solidFill>
                <a:schemeClr val="tx1"/>
              </a:solidFill>
              <a:effectLst/>
              <a:latin typeface="+mj-lt"/>
            </a:endParaRPr>
          </a:p>
        </p:txBody>
      </p:sp>
      <p:sp>
        <p:nvSpPr>
          <p:cNvPr id="49183" name="Rectangle 351"/>
          <p:cNvSpPr>
            <a:spLocks noChangeArrowheads="1"/>
          </p:cNvSpPr>
          <p:nvPr/>
        </p:nvSpPr>
        <p:spPr bwMode="auto">
          <a:xfrm rot="19740000">
            <a:off x="1758398" y="5786160"/>
            <a:ext cx="31098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BEB"/>
                </a:solidFill>
                <a:effectLst/>
                <a:latin typeface="+mj-lt"/>
              </a:rPr>
              <a:t>150°W</a:t>
            </a:r>
            <a:endParaRPr kumimoji="0" lang="en-US" altLang="en-US" sz="1800" b="1" i="0" u="none" strike="noStrike" cap="none" normalizeH="0" baseline="0" smtClean="0">
              <a:ln>
                <a:noFill/>
              </a:ln>
              <a:solidFill>
                <a:schemeClr val="tx1"/>
              </a:solidFill>
              <a:effectLst/>
              <a:latin typeface="+mj-lt"/>
            </a:endParaRPr>
          </a:p>
        </p:txBody>
      </p:sp>
      <p:sp>
        <p:nvSpPr>
          <p:cNvPr id="49184" name="Rectangle 352"/>
          <p:cNvSpPr>
            <a:spLocks noChangeArrowheads="1"/>
          </p:cNvSpPr>
          <p:nvPr/>
        </p:nvSpPr>
        <p:spPr bwMode="auto">
          <a:xfrm rot="1740000">
            <a:off x="1765515" y="3118525"/>
            <a:ext cx="28373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BEB"/>
                </a:solidFill>
                <a:effectLst/>
                <a:latin typeface="+mj-lt"/>
              </a:rPr>
              <a:t>150°E</a:t>
            </a:r>
            <a:endParaRPr kumimoji="0" lang="en-US" altLang="en-US" sz="1800" b="1" i="0" u="none" strike="noStrike" cap="none" normalizeH="0" baseline="0" smtClean="0">
              <a:ln>
                <a:noFill/>
              </a:ln>
              <a:solidFill>
                <a:schemeClr val="tx1"/>
              </a:solidFill>
              <a:effectLst/>
              <a:latin typeface="+mj-lt"/>
            </a:endParaRPr>
          </a:p>
        </p:txBody>
      </p:sp>
      <p:sp>
        <p:nvSpPr>
          <p:cNvPr id="49185" name="Rectangle 353"/>
          <p:cNvSpPr>
            <a:spLocks noChangeArrowheads="1"/>
          </p:cNvSpPr>
          <p:nvPr/>
        </p:nvSpPr>
        <p:spPr bwMode="auto">
          <a:xfrm>
            <a:off x="6202363" y="4461193"/>
            <a:ext cx="993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BEB"/>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9186" name="Rectangle 354"/>
          <p:cNvSpPr>
            <a:spLocks noChangeArrowheads="1"/>
          </p:cNvSpPr>
          <p:nvPr/>
        </p:nvSpPr>
        <p:spPr bwMode="auto">
          <a:xfrm rot="1680000">
            <a:off x="6028894" y="5564862"/>
            <a:ext cx="2532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BEB"/>
                </a:solidFill>
                <a:effectLst/>
                <a:latin typeface="+mj-lt"/>
              </a:rPr>
              <a:t>30°W</a:t>
            </a:r>
            <a:endParaRPr kumimoji="0" lang="en-US" altLang="en-US" sz="1800" b="1" i="0" u="none" strike="noStrike" cap="none" normalizeH="0" baseline="0" smtClean="0">
              <a:ln>
                <a:noFill/>
              </a:ln>
              <a:solidFill>
                <a:schemeClr val="tx1"/>
              </a:solidFill>
              <a:effectLst/>
              <a:latin typeface="+mj-lt"/>
            </a:endParaRPr>
          </a:p>
        </p:txBody>
      </p:sp>
      <p:sp>
        <p:nvSpPr>
          <p:cNvPr id="49187" name="Rectangle 355"/>
          <p:cNvSpPr>
            <a:spLocks noChangeArrowheads="1"/>
          </p:cNvSpPr>
          <p:nvPr/>
        </p:nvSpPr>
        <p:spPr bwMode="auto">
          <a:xfrm rot="3360000">
            <a:off x="5157357" y="6253837"/>
            <a:ext cx="2532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smtClean="0">
                <a:ln>
                  <a:noFill/>
                </a:ln>
                <a:solidFill>
                  <a:srgbClr val="00ABEB"/>
                </a:solidFill>
                <a:effectLst/>
                <a:latin typeface="+mj-lt"/>
              </a:rPr>
              <a:t>60°W</a:t>
            </a:r>
            <a:endParaRPr kumimoji="0" lang="en-US" altLang="en-US" sz="1800" b="1" i="0" u="none" strike="noStrike" cap="none" normalizeH="0" baseline="0" smtClean="0">
              <a:ln>
                <a:noFill/>
              </a:ln>
              <a:solidFill>
                <a:schemeClr val="tx1"/>
              </a:solidFill>
              <a:effectLst/>
              <a:latin typeface="+mj-lt"/>
            </a:endParaRPr>
          </a:p>
        </p:txBody>
      </p:sp>
      <p:sp>
        <p:nvSpPr>
          <p:cNvPr id="49189" name="Rectangle 357"/>
          <p:cNvSpPr>
            <a:spLocks noChangeArrowheads="1"/>
          </p:cNvSpPr>
          <p:nvPr/>
        </p:nvSpPr>
        <p:spPr bwMode="auto">
          <a:xfrm>
            <a:off x="4379913" y="3670618"/>
            <a:ext cx="7053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200-nautical-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mile limit</a:t>
            </a:r>
            <a:endParaRPr kumimoji="0" lang="en-US" altLang="en-US" sz="1800" b="1" i="0" u="none" strike="noStrike" cap="none" normalizeH="0" baseline="0" dirty="0" smtClean="0">
              <a:ln>
                <a:noFill/>
              </a:ln>
              <a:solidFill>
                <a:schemeClr val="tx1"/>
              </a:solidFill>
              <a:effectLst/>
              <a:latin typeface="+mj-lt"/>
            </a:endParaRPr>
          </a:p>
        </p:txBody>
      </p:sp>
      <p:sp>
        <p:nvSpPr>
          <p:cNvPr id="49203" name="Line 371"/>
          <p:cNvSpPr>
            <a:spLocks noChangeShapeType="1"/>
          </p:cNvSpPr>
          <p:nvPr/>
        </p:nvSpPr>
        <p:spPr bwMode="auto">
          <a:xfrm flipV="1">
            <a:off x="3573463" y="4113530"/>
            <a:ext cx="203200" cy="53975"/>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9204" name="Line 372"/>
          <p:cNvSpPr>
            <a:spLocks noChangeShapeType="1"/>
          </p:cNvSpPr>
          <p:nvPr/>
        </p:nvSpPr>
        <p:spPr bwMode="auto">
          <a:xfrm flipH="1">
            <a:off x="4325938" y="3935730"/>
            <a:ext cx="74613" cy="193675"/>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9205" name="Rectangle 373"/>
          <p:cNvSpPr>
            <a:spLocks noChangeArrowheads="1"/>
          </p:cNvSpPr>
          <p:nvPr/>
        </p:nvSpPr>
        <p:spPr bwMode="auto">
          <a:xfrm>
            <a:off x="2561432" y="2612550"/>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49206" name="Rectangle 374"/>
          <p:cNvSpPr>
            <a:spLocks noChangeArrowheads="1"/>
          </p:cNvSpPr>
          <p:nvPr/>
        </p:nvSpPr>
        <p:spPr bwMode="auto">
          <a:xfrm>
            <a:off x="3063082" y="2612550"/>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a:t>
            </a:r>
            <a:endParaRPr kumimoji="0" lang="en-US" altLang="en-US" sz="1800" b="1" i="0" u="none" strike="noStrike" cap="none" normalizeH="0" baseline="0" smtClean="0">
              <a:ln>
                <a:noFill/>
              </a:ln>
              <a:solidFill>
                <a:schemeClr val="tx1"/>
              </a:solidFill>
              <a:effectLst/>
              <a:latin typeface="+mj-lt"/>
            </a:endParaRPr>
          </a:p>
        </p:txBody>
      </p:sp>
      <p:sp>
        <p:nvSpPr>
          <p:cNvPr id="49207" name="Rectangle 375"/>
          <p:cNvSpPr>
            <a:spLocks noChangeArrowheads="1"/>
          </p:cNvSpPr>
          <p:nvPr/>
        </p:nvSpPr>
        <p:spPr bwMode="auto">
          <a:xfrm>
            <a:off x="2561432" y="2774475"/>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9208" name="Rectangle 376"/>
          <p:cNvSpPr>
            <a:spLocks noChangeArrowheads="1"/>
          </p:cNvSpPr>
          <p:nvPr/>
        </p:nvSpPr>
        <p:spPr bwMode="auto">
          <a:xfrm>
            <a:off x="2864644" y="2774475"/>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a:t>
            </a:r>
            <a:endParaRPr kumimoji="0" lang="en-US" altLang="en-US" sz="1800" b="1" i="0" u="none" strike="noStrike" cap="none" normalizeH="0" baseline="0" smtClean="0">
              <a:ln>
                <a:noFill/>
              </a:ln>
              <a:solidFill>
                <a:schemeClr val="tx1"/>
              </a:solidFill>
              <a:effectLst/>
              <a:latin typeface="+mj-lt"/>
            </a:endParaRPr>
          </a:p>
        </p:txBody>
      </p:sp>
      <p:sp>
        <p:nvSpPr>
          <p:cNvPr id="49209" name="Rectangle 377"/>
          <p:cNvSpPr>
            <a:spLocks noChangeArrowheads="1"/>
          </p:cNvSpPr>
          <p:nvPr/>
        </p:nvSpPr>
        <p:spPr bwMode="auto">
          <a:xfrm>
            <a:off x="3545682" y="2612550"/>
            <a:ext cx="4760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1,000 Miles</a:t>
            </a:r>
            <a:endParaRPr kumimoji="0" lang="en-US" altLang="en-US" sz="1800" b="1" i="0" u="none" strike="noStrike" cap="none" normalizeH="0" baseline="0" smtClean="0">
              <a:ln>
                <a:noFill/>
              </a:ln>
              <a:solidFill>
                <a:schemeClr val="tx1"/>
              </a:solidFill>
              <a:effectLst/>
              <a:latin typeface="+mj-lt"/>
            </a:endParaRPr>
          </a:p>
        </p:txBody>
      </p:sp>
      <p:sp>
        <p:nvSpPr>
          <p:cNvPr id="49210" name="Rectangle 378"/>
          <p:cNvSpPr>
            <a:spLocks noChangeArrowheads="1"/>
          </p:cNvSpPr>
          <p:nvPr/>
        </p:nvSpPr>
        <p:spPr bwMode="auto">
          <a:xfrm>
            <a:off x="3161507" y="2774475"/>
            <a:ext cx="7149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1,000 Kilometers</a:t>
            </a:r>
            <a:endParaRPr kumimoji="0" lang="en-US" altLang="en-US" sz="1800" b="1" i="0" u="none" strike="noStrike" cap="none" normalizeH="0" baseline="0" smtClean="0">
              <a:ln>
                <a:noFill/>
              </a:ln>
              <a:solidFill>
                <a:schemeClr val="tx1"/>
              </a:solidFill>
              <a:effectLst/>
              <a:latin typeface="+mj-lt"/>
            </a:endParaRPr>
          </a:p>
        </p:txBody>
      </p:sp>
      <p:sp>
        <p:nvSpPr>
          <p:cNvPr id="49188" name="Rectangle 356"/>
          <p:cNvSpPr>
            <a:spLocks noChangeArrowheads="1"/>
          </p:cNvSpPr>
          <p:nvPr/>
        </p:nvSpPr>
        <p:spPr bwMode="auto">
          <a:xfrm>
            <a:off x="4292600" y="4391343"/>
            <a:ext cx="5834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mn-lt"/>
              </a:rPr>
              <a:t>North Pole</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9191" name="Rectangle 359"/>
          <p:cNvSpPr>
            <a:spLocks noChangeArrowheads="1"/>
          </p:cNvSpPr>
          <p:nvPr/>
        </p:nvSpPr>
        <p:spPr bwMode="auto">
          <a:xfrm>
            <a:off x="2891734" y="4098344"/>
            <a:ext cx="654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err="1" smtClean="0">
                <a:ln>
                  <a:noFill/>
                </a:ln>
                <a:solidFill>
                  <a:srgbClr val="000000"/>
                </a:solidFill>
                <a:effectLst>
                  <a:glow rad="63500">
                    <a:schemeClr val="bg1">
                      <a:alpha val="50000"/>
                    </a:schemeClr>
                  </a:glow>
                </a:effectLst>
                <a:latin typeface="+mn-lt"/>
              </a:rPr>
              <a:t>Lomonosov</a:t>
            </a:r>
            <a:endParaRPr kumimoji="0" lang="en-US" altLang="en-US" sz="900" b="1" i="1" u="none" strike="noStrike" cap="none" normalizeH="0" baseline="0" dirty="0" smtClean="0">
              <a:ln>
                <a:noFill/>
              </a:ln>
              <a:solidFill>
                <a:srgbClr val="000000"/>
              </a:solidFill>
              <a:effectLst>
                <a:glow rad="63500">
                  <a:schemeClr val="bg1">
                    <a:alpha val="50000"/>
                  </a:schemeClr>
                </a:glow>
              </a:effectLst>
              <a:latin typeface="+mn-l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000000"/>
                </a:solidFill>
                <a:effectLst>
                  <a:glow rad="63500">
                    <a:schemeClr val="bg1">
                      <a:alpha val="50000"/>
                    </a:schemeClr>
                  </a:glow>
                </a:effectLst>
                <a:latin typeface="+mn-lt"/>
              </a:rPr>
              <a:t>Ridge</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9193" name="Rectangle 361"/>
          <p:cNvSpPr>
            <a:spLocks noChangeArrowheads="1"/>
          </p:cNvSpPr>
          <p:nvPr/>
        </p:nvSpPr>
        <p:spPr bwMode="auto">
          <a:xfrm>
            <a:off x="5743575" y="4997768"/>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6D6E70"/>
                </a:solidFill>
                <a:effectLst>
                  <a:glow rad="63500">
                    <a:schemeClr val="bg1">
                      <a:alpha val="50000"/>
                    </a:schemeClr>
                  </a:glow>
                </a:effectLst>
                <a:latin typeface="+mn-lt"/>
              </a:rPr>
              <a:t>ICELAND</a:t>
            </a:r>
            <a:endParaRPr kumimoji="0" lang="en-US" altLang="en-US" sz="1800" b="1" i="0" u="none" strike="noStrike" cap="none" normalizeH="0" baseline="0" smtClean="0">
              <a:ln>
                <a:noFill/>
              </a:ln>
              <a:solidFill>
                <a:schemeClr val="tx1"/>
              </a:solidFill>
              <a:effectLst>
                <a:glow rad="63500">
                  <a:schemeClr val="bg1">
                    <a:alpha val="50000"/>
                  </a:schemeClr>
                </a:glow>
              </a:effectLst>
              <a:latin typeface="+mn-lt"/>
            </a:endParaRPr>
          </a:p>
        </p:txBody>
      </p:sp>
      <p:sp>
        <p:nvSpPr>
          <p:cNvPr id="49194" name="Rectangle 362"/>
          <p:cNvSpPr>
            <a:spLocks noChangeArrowheads="1"/>
          </p:cNvSpPr>
          <p:nvPr/>
        </p:nvSpPr>
        <p:spPr bwMode="auto">
          <a:xfrm>
            <a:off x="5949950" y="3889693"/>
            <a:ext cx="56265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6D6E70"/>
                </a:solidFill>
                <a:effectLst>
                  <a:glow rad="63500">
                    <a:schemeClr val="bg1">
                      <a:alpha val="50000"/>
                    </a:schemeClr>
                  </a:glow>
                </a:effectLst>
                <a:latin typeface="+mn-lt"/>
              </a:rPr>
              <a:t>SWEDEN</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9195" name="Rectangle 363"/>
          <p:cNvSpPr>
            <a:spLocks noChangeArrowheads="1"/>
          </p:cNvSpPr>
          <p:nvPr/>
        </p:nvSpPr>
        <p:spPr bwMode="auto">
          <a:xfrm>
            <a:off x="5859463" y="3626168"/>
            <a:ext cx="56425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6D6E70"/>
                </a:solidFill>
                <a:effectLst>
                  <a:glow rad="63500">
                    <a:schemeClr val="bg1">
                      <a:alpha val="50000"/>
                    </a:schemeClr>
                  </a:glow>
                </a:effectLst>
                <a:latin typeface="+mn-lt"/>
              </a:rPr>
              <a:t>FINLAND</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9197" name="Rectangle 365"/>
          <p:cNvSpPr>
            <a:spLocks noChangeArrowheads="1"/>
          </p:cNvSpPr>
          <p:nvPr/>
        </p:nvSpPr>
        <p:spPr bwMode="auto">
          <a:xfrm>
            <a:off x="4687091" y="5092700"/>
            <a:ext cx="64921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n-lt"/>
              </a:rPr>
              <a:t>GREENLAND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50000"/>
                    </a:schemeClr>
                  </a:glow>
                </a:effectLst>
                <a:latin typeface="+mn-lt"/>
              </a:rPr>
              <a:t>(DENMARK)</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9198" name="Rectangle 366"/>
          <p:cNvSpPr>
            <a:spLocks noChangeArrowheads="1"/>
          </p:cNvSpPr>
          <p:nvPr/>
        </p:nvSpPr>
        <p:spPr bwMode="auto">
          <a:xfrm>
            <a:off x="2212364" y="5249545"/>
            <a:ext cx="8159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n-lt"/>
              </a:rPr>
              <a:t>UNITED STATES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000000"/>
                </a:solidFill>
                <a:effectLst>
                  <a:glow rad="63500">
                    <a:schemeClr val="bg1">
                      <a:alpha val="50000"/>
                    </a:schemeClr>
                  </a:glow>
                </a:effectLst>
                <a:latin typeface="+mn-lt"/>
              </a:rPr>
              <a:t>(ALASKA)</a:t>
            </a:r>
            <a:endParaRPr kumimoji="0" lang="en-US" altLang="en-US" sz="12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9200" name="Rectangle 368"/>
          <p:cNvSpPr>
            <a:spLocks noChangeArrowheads="1"/>
          </p:cNvSpPr>
          <p:nvPr/>
        </p:nvSpPr>
        <p:spPr bwMode="auto">
          <a:xfrm>
            <a:off x="5838825" y="4142105"/>
            <a:ext cx="46647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n-lt"/>
              </a:rPr>
              <a:t>NORWAY</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9201" name="Rectangle 369"/>
          <p:cNvSpPr>
            <a:spLocks noChangeArrowheads="1"/>
          </p:cNvSpPr>
          <p:nvPr/>
        </p:nvSpPr>
        <p:spPr bwMode="auto">
          <a:xfrm>
            <a:off x="3756025" y="5713730"/>
            <a:ext cx="44242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glow rad="63500">
                    <a:schemeClr val="bg1">
                      <a:alpha val="50000"/>
                    </a:schemeClr>
                  </a:glow>
                </a:effectLst>
                <a:latin typeface="+mn-lt"/>
              </a:rPr>
              <a:t>CANADA</a:t>
            </a:r>
            <a:endParaRPr kumimoji="0" lang="en-US" altLang="en-US"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49202" name="Rectangle 370"/>
          <p:cNvSpPr>
            <a:spLocks noChangeArrowheads="1"/>
          </p:cNvSpPr>
          <p:nvPr/>
        </p:nvSpPr>
        <p:spPr bwMode="auto">
          <a:xfrm>
            <a:off x="3498850" y="3067368"/>
            <a:ext cx="74058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spc="300" normalizeH="0" baseline="0" smtClean="0">
                <a:ln>
                  <a:noFill/>
                </a:ln>
                <a:solidFill>
                  <a:srgbClr val="000000"/>
                </a:solidFill>
                <a:effectLst>
                  <a:glow rad="63500">
                    <a:schemeClr val="bg1">
                      <a:alpha val="50000"/>
                    </a:schemeClr>
                  </a:glow>
                </a:effectLst>
                <a:latin typeface="+mn-lt"/>
              </a:rPr>
              <a:t>RUSSIA</a:t>
            </a:r>
            <a:endParaRPr kumimoji="0" lang="en-US" altLang="en-US" b="1" i="0" u="none" strike="noStrike" cap="none" spc="300" normalizeH="0" baseline="0" smtClean="0">
              <a:ln>
                <a:noFill/>
              </a:ln>
              <a:solidFill>
                <a:schemeClr val="tx1"/>
              </a:solidFill>
              <a:effectLst>
                <a:glow rad="63500">
                  <a:schemeClr val="bg1">
                    <a:alpha val="50000"/>
                  </a:schemeClr>
                </a:glow>
              </a:effectLst>
              <a:latin typeface="+mn-lt"/>
            </a:endParaRPr>
          </a:p>
        </p:txBody>
      </p:sp>
      <p:sp>
        <p:nvSpPr>
          <p:cNvPr id="49211" name="Rectangle 379"/>
          <p:cNvSpPr>
            <a:spLocks noChangeArrowheads="1"/>
          </p:cNvSpPr>
          <p:nvPr/>
        </p:nvSpPr>
        <p:spPr bwMode="auto">
          <a:xfrm>
            <a:off x="6544574" y="4992527"/>
            <a:ext cx="6347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Territorial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glow rad="63500">
                    <a:schemeClr val="bg1">
                      <a:alpha val="50000"/>
                    </a:schemeClr>
                  </a:glow>
                </a:effectLst>
                <a:latin typeface="Arial Black" panose="020B0A04020102020204" pitchFamily="34" charset="0"/>
              </a:rPr>
              <a:t>claims</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49213" name="Rectangle 381"/>
          <p:cNvSpPr>
            <a:spLocks noChangeArrowheads="1"/>
          </p:cNvSpPr>
          <p:nvPr/>
        </p:nvSpPr>
        <p:spPr bwMode="auto">
          <a:xfrm>
            <a:off x="6780213" y="5304155"/>
            <a:ext cx="49372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Denmark</a:t>
            </a:r>
            <a:endParaRPr kumimoji="0" lang="en-US" altLang="en-US" sz="1600" b="1" i="0" u="none" strike="noStrike" cap="none" normalizeH="0" baseline="0" smtClean="0">
              <a:ln>
                <a:noFill/>
              </a:ln>
              <a:solidFill>
                <a:schemeClr val="tx1"/>
              </a:solidFill>
              <a:effectLst/>
              <a:latin typeface="+mj-lt"/>
            </a:endParaRPr>
          </a:p>
        </p:txBody>
      </p:sp>
      <p:sp>
        <p:nvSpPr>
          <p:cNvPr id="49214" name="Rectangle 382"/>
          <p:cNvSpPr>
            <a:spLocks noChangeArrowheads="1"/>
          </p:cNvSpPr>
          <p:nvPr/>
        </p:nvSpPr>
        <p:spPr bwMode="auto">
          <a:xfrm>
            <a:off x="6780213" y="5469255"/>
            <a:ext cx="4167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Canada</a:t>
            </a:r>
            <a:endParaRPr kumimoji="0" lang="en-US" altLang="en-US" sz="1600" b="1" i="0" u="none" strike="noStrike" cap="none" normalizeH="0" baseline="0" smtClean="0">
              <a:ln>
                <a:noFill/>
              </a:ln>
              <a:solidFill>
                <a:schemeClr val="tx1"/>
              </a:solidFill>
              <a:effectLst/>
              <a:latin typeface="+mj-lt"/>
            </a:endParaRPr>
          </a:p>
        </p:txBody>
      </p:sp>
      <p:sp>
        <p:nvSpPr>
          <p:cNvPr id="49215" name="Rectangle 383"/>
          <p:cNvSpPr>
            <a:spLocks noChangeArrowheads="1"/>
          </p:cNvSpPr>
          <p:nvPr/>
        </p:nvSpPr>
        <p:spPr bwMode="auto">
          <a:xfrm>
            <a:off x="6780213" y="5629593"/>
            <a:ext cx="37830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Russia</a:t>
            </a:r>
            <a:endParaRPr kumimoji="0" lang="en-US" altLang="en-US" sz="1600" b="1" i="0" u="none" strike="noStrike" cap="none" normalizeH="0" baseline="0" smtClean="0">
              <a:ln>
                <a:noFill/>
              </a:ln>
              <a:solidFill>
                <a:schemeClr val="tx1"/>
              </a:solidFill>
              <a:effectLst/>
              <a:latin typeface="+mj-lt"/>
            </a:endParaRPr>
          </a:p>
        </p:txBody>
      </p:sp>
      <p:sp>
        <p:nvSpPr>
          <p:cNvPr id="17408" name="Rectangle 384"/>
          <p:cNvSpPr>
            <a:spLocks noChangeArrowheads="1"/>
          </p:cNvSpPr>
          <p:nvPr/>
        </p:nvSpPr>
        <p:spPr bwMode="auto">
          <a:xfrm>
            <a:off x="6780213" y="5796280"/>
            <a:ext cx="4167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Norway</a:t>
            </a:r>
            <a:endParaRPr kumimoji="0" lang="en-US" altLang="en-US" sz="1600" b="1" i="0" u="none" strike="noStrike" cap="none" normalizeH="0" baseline="0" smtClean="0">
              <a:ln>
                <a:noFill/>
              </a:ln>
              <a:solidFill>
                <a:schemeClr val="tx1"/>
              </a:solidFill>
              <a:effectLst/>
              <a:latin typeface="+mj-lt"/>
            </a:endParaRPr>
          </a:p>
        </p:txBody>
      </p:sp>
      <p:sp>
        <p:nvSpPr>
          <p:cNvPr id="17409" name="Rectangle 385"/>
          <p:cNvSpPr>
            <a:spLocks noChangeArrowheads="1"/>
          </p:cNvSpPr>
          <p:nvPr/>
        </p:nvSpPr>
        <p:spPr bwMode="auto">
          <a:xfrm>
            <a:off x="6780213" y="5969318"/>
            <a:ext cx="3590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United</a:t>
            </a:r>
            <a:br>
              <a:rPr kumimoji="0" lang="en-US" altLang="en-US" sz="900" b="1" i="0" u="none" strike="noStrike" cap="none" normalizeH="0" baseline="0" dirty="0" smtClean="0">
                <a:ln>
                  <a:noFill/>
                </a:ln>
                <a:solidFill>
                  <a:srgbClr val="000000"/>
                </a:solidFill>
                <a:effectLst/>
                <a:latin typeface="+mj-lt"/>
              </a:rPr>
            </a:br>
            <a:r>
              <a:rPr kumimoji="0" lang="en-US" altLang="en-US" sz="900" b="1" i="0" u="none" strike="noStrike" cap="none" normalizeH="0" baseline="0" dirty="0" smtClean="0">
                <a:ln>
                  <a:noFill/>
                </a:ln>
                <a:solidFill>
                  <a:srgbClr val="000000"/>
                </a:solidFill>
                <a:effectLst/>
                <a:latin typeface="+mj-lt"/>
              </a:rPr>
              <a:t>States</a:t>
            </a:r>
            <a:endParaRPr kumimoji="0" lang="en-US" altLang="en-US" sz="1600" b="1" i="0" u="none" strike="noStrike" cap="none" normalizeH="0" baseline="0" dirty="0" smtClean="0">
              <a:ln>
                <a:noFill/>
              </a:ln>
              <a:solidFill>
                <a:schemeClr val="tx1"/>
              </a:solidFill>
              <a:effectLst/>
              <a:latin typeface="+mj-lt"/>
            </a:endParaRPr>
          </a:p>
        </p:txBody>
      </p:sp>
      <p:sp>
        <p:nvSpPr>
          <p:cNvPr id="392" name="Rectangle 15"/>
          <p:cNvSpPr>
            <a:spLocks noChangeArrowheads="1"/>
          </p:cNvSpPr>
          <p:nvPr/>
        </p:nvSpPr>
        <p:spPr bwMode="auto">
          <a:xfrm rot="1582423">
            <a:off x="4624895" y="2949955"/>
            <a:ext cx="818821" cy="1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smtClean="0">
                <a:solidFill>
                  <a:srgbClr val="00AEEF"/>
                </a:solidFill>
                <a:effectLst>
                  <a:glow rad="12700">
                    <a:schemeClr val="bg1">
                      <a:alpha val="60000"/>
                    </a:schemeClr>
                  </a:glow>
                </a:effectLst>
                <a:latin typeface="+mj-lt"/>
              </a:rPr>
              <a:t>    ARCTIC </a:t>
            </a:r>
            <a:r>
              <a:rPr lang="en-US" altLang="en-US" sz="700" b="1" i="1" dirty="0">
                <a:solidFill>
                  <a:srgbClr val="00AEEF"/>
                </a:solidFill>
                <a:effectLst>
                  <a:glow rad="12700">
                    <a:schemeClr val="bg1">
                      <a:alpha val="60000"/>
                    </a:schemeClr>
                  </a:glow>
                </a:effectLst>
                <a:latin typeface="+mj-lt"/>
              </a:rPr>
              <a:t>CIRCLE</a:t>
            </a:r>
            <a:endParaRPr kumimoji="0" lang="en-US" altLang="en-US" sz="700" b="1" i="0" u="none" strike="noStrike" cap="none" normalizeH="0" baseline="0" dirty="0" smtClean="0">
              <a:ln>
                <a:noFill/>
              </a:ln>
              <a:solidFill>
                <a:schemeClr val="tx1"/>
              </a:solidFill>
              <a:effectLst>
                <a:glow rad="12700">
                  <a:schemeClr val="bg1">
                    <a:alpha val="60000"/>
                  </a:schemeClr>
                </a:glow>
              </a:effectLst>
              <a:latin typeface="+mj-lt"/>
            </a:endParaRPr>
          </a:p>
        </p:txBody>
      </p:sp>
      <p:sp>
        <p:nvSpPr>
          <p:cNvPr id="393" name="Rectangle 15"/>
          <p:cNvSpPr>
            <a:spLocks noChangeArrowheads="1"/>
          </p:cNvSpPr>
          <p:nvPr/>
        </p:nvSpPr>
        <p:spPr bwMode="auto">
          <a:xfrm rot="1143296">
            <a:off x="3353335" y="6086691"/>
            <a:ext cx="700478" cy="14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700" b="1" i="1" dirty="0" smtClean="0">
                <a:solidFill>
                  <a:srgbClr val="00AEEF"/>
                </a:solidFill>
                <a:effectLst>
                  <a:glow rad="12700">
                    <a:schemeClr val="bg1">
                      <a:alpha val="60000"/>
                    </a:schemeClr>
                  </a:glow>
                </a:effectLst>
                <a:latin typeface="+mj-lt"/>
              </a:rPr>
              <a:t> ARCTIC </a:t>
            </a:r>
            <a:r>
              <a:rPr lang="en-US" altLang="en-US" sz="700" b="1" i="1" dirty="0">
                <a:solidFill>
                  <a:srgbClr val="00AEEF"/>
                </a:solidFill>
                <a:effectLst>
                  <a:glow rad="12700">
                    <a:schemeClr val="bg1">
                      <a:alpha val="60000"/>
                    </a:schemeClr>
                  </a:glow>
                </a:effectLst>
                <a:latin typeface="+mj-lt"/>
              </a:rPr>
              <a:t>CIRCLE</a:t>
            </a:r>
            <a:endParaRPr kumimoji="0" lang="en-US" altLang="en-US" sz="700" b="1" i="0" u="none" strike="noStrike" cap="none" normalizeH="0" baseline="0" dirty="0" smtClean="0">
              <a:ln>
                <a:noFill/>
              </a:ln>
              <a:solidFill>
                <a:schemeClr val="tx1"/>
              </a:solidFill>
              <a:effectLst>
                <a:glow rad="12700">
                  <a:schemeClr val="bg1">
                    <a:alpha val="60000"/>
                  </a:schemeClr>
                </a:glow>
              </a:effectLst>
              <a:latin typeface="+mj-lt"/>
            </a:endParaRPr>
          </a:p>
        </p:txBody>
      </p:sp>
    </p:spTree>
    <p:extLst>
      <p:ext uri="{BB962C8B-B14F-4D97-AF65-F5344CB8AC3E}">
        <p14:creationId xmlns:p14="http://schemas.microsoft.com/office/powerpoint/2010/main" val="780940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8.4.4 Shapes of States </a:t>
            </a:r>
            <a:r>
              <a:rPr lang="en-IN" sz="2000" b="0" dirty="0"/>
              <a:t>(1 of 7)</a:t>
            </a:r>
          </a:p>
        </p:txBody>
      </p:sp>
      <p:sp>
        <p:nvSpPr>
          <p:cNvPr id="3" name="Content Placeholder 2"/>
          <p:cNvSpPr>
            <a:spLocks noGrp="1"/>
          </p:cNvSpPr>
          <p:nvPr>
            <p:ph sz="quarter" idx="13"/>
          </p:nvPr>
        </p:nvSpPr>
        <p:spPr>
          <a:xfrm>
            <a:off x="457200" y="1556326"/>
            <a:ext cx="8229600" cy="4434275"/>
          </a:xfrm>
        </p:spPr>
        <p:txBody>
          <a:bodyPr/>
          <a:lstStyle/>
          <a:p>
            <a:r>
              <a:rPr lang="en-US" dirty="0"/>
              <a:t>Countries have one of the five basic shapes. The latter four shapes can be problematic. </a:t>
            </a:r>
            <a:r>
              <a:rPr lang="en-US" b="1" dirty="0"/>
              <a:t>Landlocked</a:t>
            </a:r>
            <a:r>
              <a:rPr lang="en-US" dirty="0"/>
              <a:t> </a:t>
            </a:r>
            <a:r>
              <a:rPr lang="en-US" b="1" dirty="0"/>
              <a:t>states</a:t>
            </a:r>
            <a:r>
              <a:rPr lang="en-US" dirty="0"/>
              <a:t> face the lack of access to the sea</a:t>
            </a:r>
          </a:p>
          <a:p>
            <a:pPr marL="741600" lvl="1" indent="-428400">
              <a:buFont typeface="+mj-lt"/>
              <a:buAutoNum type="arabicPeriod"/>
            </a:pPr>
            <a:r>
              <a:rPr lang="en-US" b="1" dirty="0"/>
              <a:t>compact</a:t>
            </a:r>
            <a:r>
              <a:rPr lang="en-US" dirty="0"/>
              <a:t> (e.g., Uganda, Kenya)</a:t>
            </a:r>
          </a:p>
          <a:p>
            <a:pPr marL="741600" lvl="1" indent="-428400">
              <a:buFont typeface="+mj-lt"/>
              <a:buAutoNum type="arabicPeriod"/>
            </a:pPr>
            <a:r>
              <a:rPr lang="en-US" b="1" dirty="0"/>
              <a:t>elongated</a:t>
            </a:r>
            <a:r>
              <a:rPr lang="en-US" dirty="0"/>
              <a:t> (e.g., Malawi, the Gambia)</a:t>
            </a:r>
          </a:p>
          <a:p>
            <a:pPr marL="741600" lvl="1" indent="-428400">
              <a:buFont typeface="+mj-lt"/>
              <a:buAutoNum type="arabicPeriod"/>
            </a:pPr>
            <a:r>
              <a:rPr lang="en-US" b="1" dirty="0"/>
              <a:t>prorupted</a:t>
            </a:r>
            <a:r>
              <a:rPr lang="en-US" dirty="0"/>
              <a:t> (e.g., Namibia, Democratic Republic of Congo)</a:t>
            </a:r>
          </a:p>
          <a:p>
            <a:pPr marL="741600" lvl="1" indent="-428400">
              <a:buFont typeface="+mj-lt"/>
              <a:buAutoNum type="arabicPeriod"/>
            </a:pPr>
            <a:r>
              <a:rPr lang="en-US" b="1" dirty="0"/>
              <a:t>perforated</a:t>
            </a:r>
            <a:r>
              <a:rPr lang="en-US" dirty="0"/>
              <a:t> (e.g., South Africa)</a:t>
            </a:r>
          </a:p>
          <a:p>
            <a:pPr marL="741600" lvl="1" indent="-428400">
              <a:buFont typeface="+mj-lt"/>
              <a:buAutoNum type="arabicPeriod"/>
            </a:pPr>
            <a:r>
              <a:rPr lang="en-US" b="1" dirty="0"/>
              <a:t>fragmented</a:t>
            </a:r>
            <a:r>
              <a:rPr lang="en-US" dirty="0"/>
              <a:t> (e.g., Angola)</a:t>
            </a:r>
          </a:p>
        </p:txBody>
      </p:sp>
    </p:spTree>
    <p:extLst>
      <p:ext uri="{BB962C8B-B14F-4D97-AF65-F5344CB8AC3E}">
        <p14:creationId xmlns:p14="http://schemas.microsoft.com/office/powerpoint/2010/main" val="31273400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8.4.4 Shapes of States </a:t>
            </a:r>
            <a:r>
              <a:rPr lang="en-IN" sz="2000" b="0" dirty="0"/>
              <a:t>(2 of 7)</a:t>
            </a:r>
          </a:p>
        </p:txBody>
      </p:sp>
      <p:sp>
        <p:nvSpPr>
          <p:cNvPr id="3" name="Content Placeholder 2"/>
          <p:cNvSpPr>
            <a:spLocks noGrp="1"/>
          </p:cNvSpPr>
          <p:nvPr>
            <p:ph sz="quarter" idx="13"/>
          </p:nvPr>
        </p:nvSpPr>
        <p:spPr>
          <a:xfrm>
            <a:off x="457200" y="1556326"/>
            <a:ext cx="8229600" cy="791089"/>
          </a:xfrm>
        </p:spPr>
        <p:txBody>
          <a:bodyPr/>
          <a:lstStyle/>
          <a:p>
            <a:pPr marL="432" indent="0">
              <a:buNone/>
            </a:pPr>
            <a:r>
              <a:rPr lang="en-US" sz="2200" b="1" dirty="0"/>
              <a:t>Figure 8-64: </a:t>
            </a:r>
            <a:r>
              <a:rPr lang="en-US" sz="2200" dirty="0"/>
              <a:t>Kenya, Uganda, Rwanda, and Burundi are all examples of compact states.</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975" y="2311040"/>
            <a:ext cx="5734050" cy="4143746"/>
          </a:xfrm>
          <a:prstGeom prst="rect">
            <a:avLst/>
          </a:prstGeom>
        </p:spPr>
      </p:pic>
      <p:sp>
        <p:nvSpPr>
          <p:cNvPr id="11" name="Rectangle 5"/>
          <p:cNvSpPr>
            <a:spLocks noChangeArrowheads="1"/>
          </p:cNvSpPr>
          <p:nvPr/>
        </p:nvSpPr>
        <p:spPr bwMode="auto">
          <a:xfrm>
            <a:off x="3098206" y="4596979"/>
            <a:ext cx="753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rgbClr val="00ADEE"/>
                </a:solidFill>
                <a:effectLst/>
                <a:latin typeface="+mj-lt"/>
              </a:rPr>
              <a:t>Lake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rgbClr val="00ADEE"/>
                </a:solidFill>
                <a:effectLst/>
                <a:latin typeface="+mj-lt"/>
              </a:rPr>
              <a:t>Victoria</a:t>
            </a:r>
            <a:endParaRPr kumimoji="0" lang="en-US" altLang="en-US" sz="1600" b="1" i="0" u="none" strike="noStrike" cap="none" normalizeH="0" baseline="0" dirty="0" smtClean="0">
              <a:ln>
                <a:noFill/>
              </a:ln>
              <a:solidFill>
                <a:schemeClr val="tx1"/>
              </a:solidFill>
              <a:effectLst/>
              <a:latin typeface="+mj-lt"/>
            </a:endParaRPr>
          </a:p>
        </p:txBody>
      </p:sp>
      <p:sp>
        <p:nvSpPr>
          <p:cNvPr id="15" name="Rectangle 9"/>
          <p:cNvSpPr>
            <a:spLocks noChangeArrowheads="1"/>
          </p:cNvSpPr>
          <p:nvPr/>
        </p:nvSpPr>
        <p:spPr bwMode="auto">
          <a:xfrm>
            <a:off x="6245810" y="5468517"/>
            <a:ext cx="92813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1" u="none" strike="noStrike" cap="none" normalizeH="0" baseline="0" dirty="0" smtClean="0">
                <a:ln>
                  <a:noFill/>
                </a:ln>
                <a:solidFill>
                  <a:srgbClr val="00ADEE"/>
                </a:solidFill>
                <a:effectLst/>
                <a:latin typeface="+mj-lt"/>
              </a:rPr>
              <a:t>INDIAN</a:t>
            </a:r>
            <a:br>
              <a:rPr kumimoji="0" lang="en-US" altLang="en-US" sz="2000" b="1" i="1" u="none" strike="noStrike" cap="none" normalizeH="0" baseline="0" dirty="0" smtClean="0">
                <a:ln>
                  <a:noFill/>
                </a:ln>
                <a:solidFill>
                  <a:srgbClr val="00ADEE"/>
                </a:solidFill>
                <a:effectLst/>
                <a:latin typeface="+mj-lt"/>
              </a:rPr>
            </a:br>
            <a:r>
              <a:rPr kumimoji="0" lang="en-US" altLang="en-US" sz="2000" b="1" i="1" u="none" strike="noStrike" cap="none" normalizeH="0" baseline="0" dirty="0" smtClean="0">
                <a:ln>
                  <a:noFill/>
                </a:ln>
                <a:solidFill>
                  <a:srgbClr val="00ADEE"/>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7" name="Rectangle 11"/>
          <p:cNvSpPr>
            <a:spLocks noChangeArrowheads="1"/>
          </p:cNvSpPr>
          <p:nvPr/>
        </p:nvSpPr>
        <p:spPr bwMode="auto">
          <a:xfrm>
            <a:off x="1817369" y="3338409"/>
            <a:ext cx="7758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600" b="1" dirty="0">
                <a:solidFill>
                  <a:srgbClr val="6D6E70"/>
                </a:solidFill>
                <a:effectLst>
                  <a:glow rad="50800">
                    <a:schemeClr val="bg1">
                      <a:alpha val="50000"/>
                    </a:schemeClr>
                  </a:glow>
                </a:effectLst>
                <a:latin typeface="+mn-lt"/>
              </a:rPr>
              <a:t>DEM.</a:t>
            </a:r>
          </a:p>
          <a:p>
            <a:pPr lvl="0" algn="ctr"/>
            <a:r>
              <a:rPr lang="en-US" altLang="en-US" sz="1600" b="1" dirty="0">
                <a:solidFill>
                  <a:srgbClr val="6D6E70"/>
                </a:solidFill>
                <a:effectLst>
                  <a:glow rad="50800">
                    <a:schemeClr val="bg1">
                      <a:alpha val="50000"/>
                    </a:schemeClr>
                  </a:glow>
                </a:effectLst>
                <a:latin typeface="+mn-lt"/>
              </a:rPr>
              <a:t>REP.</a:t>
            </a:r>
          </a:p>
          <a:p>
            <a:pPr lvl="0" algn="ctr"/>
            <a:r>
              <a:rPr lang="en-US" altLang="en-US" sz="1600" b="1" dirty="0">
                <a:solidFill>
                  <a:srgbClr val="6D6E70"/>
                </a:solidFill>
                <a:effectLst>
                  <a:glow rad="50800">
                    <a:schemeClr val="bg1">
                      <a:alpha val="50000"/>
                    </a:schemeClr>
                  </a:glow>
                </a:effectLst>
                <a:latin typeface="+mn-lt"/>
              </a:rPr>
              <a:t>CONGO</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3" name="Rectangle 17"/>
          <p:cNvSpPr>
            <a:spLocks noChangeArrowheads="1"/>
          </p:cNvSpPr>
          <p:nvPr/>
        </p:nvSpPr>
        <p:spPr bwMode="auto">
          <a:xfrm>
            <a:off x="2198688" y="2614192"/>
            <a:ext cx="15004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6D6E70"/>
                </a:solidFill>
                <a:effectLst>
                  <a:glow rad="50800">
                    <a:schemeClr val="bg1">
                      <a:alpha val="50000"/>
                    </a:schemeClr>
                  </a:glow>
                </a:effectLst>
                <a:latin typeface="+mn-lt"/>
              </a:rPr>
              <a:t>SOUTH SUDAN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6" name="Rectangle 20"/>
          <p:cNvSpPr>
            <a:spLocks noChangeArrowheads="1"/>
          </p:cNvSpPr>
          <p:nvPr/>
        </p:nvSpPr>
        <p:spPr bwMode="auto">
          <a:xfrm>
            <a:off x="4475584" y="2544342"/>
            <a:ext cx="9682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smtClean="0">
                <a:ln>
                  <a:noFill/>
                </a:ln>
                <a:solidFill>
                  <a:srgbClr val="6D6E70"/>
                </a:solidFill>
                <a:effectLst>
                  <a:glow rad="50800">
                    <a:schemeClr val="bg1">
                      <a:alpha val="50000"/>
                    </a:schemeClr>
                  </a:glow>
                </a:effectLst>
                <a:latin typeface="+mn-lt"/>
              </a:rPr>
              <a:t>ETHIOPIA</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27" name="Rectangle 21"/>
          <p:cNvSpPr>
            <a:spLocks noChangeArrowheads="1"/>
          </p:cNvSpPr>
          <p:nvPr/>
        </p:nvSpPr>
        <p:spPr bwMode="auto">
          <a:xfrm>
            <a:off x="6243790" y="3524518"/>
            <a:ext cx="945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6D6E70"/>
                </a:solidFill>
                <a:effectLst>
                  <a:glow rad="50800">
                    <a:schemeClr val="bg1">
                      <a:alpha val="50000"/>
                    </a:schemeClr>
                  </a:glow>
                </a:effectLst>
                <a:latin typeface="+mn-lt"/>
              </a:rPr>
              <a:t>SOMALIA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8" name="Rectangle 22"/>
          <p:cNvSpPr>
            <a:spLocks noChangeArrowheads="1"/>
          </p:cNvSpPr>
          <p:nvPr/>
        </p:nvSpPr>
        <p:spPr bwMode="auto">
          <a:xfrm>
            <a:off x="3163888" y="6044779"/>
            <a:ext cx="10451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dirty="0">
                <a:solidFill>
                  <a:srgbClr val="6D6E70"/>
                </a:solidFill>
                <a:effectLst>
                  <a:glow rad="50800">
                    <a:schemeClr val="bg1">
                      <a:alpha val="50000"/>
                    </a:schemeClr>
                  </a:glow>
                </a:effectLst>
                <a:latin typeface="+mn-lt"/>
              </a:rPr>
              <a:t>TANZANIA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0" name="Rectangle 24"/>
          <p:cNvSpPr>
            <a:spLocks noChangeArrowheads="1"/>
          </p:cNvSpPr>
          <p:nvPr/>
        </p:nvSpPr>
        <p:spPr bwMode="auto">
          <a:xfrm>
            <a:off x="2947089" y="3886047"/>
            <a:ext cx="10130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glow rad="50800">
                    <a:schemeClr val="bg1">
                      <a:alpha val="50000"/>
                    </a:schemeClr>
                  </a:glow>
                </a:effectLst>
                <a:latin typeface="+mn-lt"/>
              </a:rPr>
              <a:t>UGANDA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3" name="Rectangle 27"/>
          <p:cNvSpPr>
            <a:spLocks noChangeArrowheads="1"/>
          </p:cNvSpPr>
          <p:nvPr/>
        </p:nvSpPr>
        <p:spPr bwMode="auto">
          <a:xfrm>
            <a:off x="2836863" y="5706221"/>
            <a:ext cx="9425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231F20"/>
                </a:solidFill>
                <a:effectLst>
                  <a:glow rad="50800">
                    <a:schemeClr val="bg1">
                      <a:alpha val="50000"/>
                    </a:schemeClr>
                  </a:glow>
                </a:effectLst>
                <a:latin typeface="+mn-lt"/>
              </a:rPr>
              <a:t>BURUNDI</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4" name="Rectangle 28"/>
          <p:cNvSpPr>
            <a:spLocks noChangeArrowheads="1"/>
          </p:cNvSpPr>
          <p:nvPr/>
        </p:nvSpPr>
        <p:spPr bwMode="auto">
          <a:xfrm>
            <a:off x="2898775" y="5297067"/>
            <a:ext cx="9313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b="1" dirty="0">
                <a:solidFill>
                  <a:srgbClr val="231F20"/>
                </a:solidFill>
                <a:effectLst>
                  <a:glow rad="50800">
                    <a:schemeClr val="bg1">
                      <a:alpha val="50000"/>
                    </a:schemeClr>
                  </a:glow>
                </a:effectLst>
                <a:latin typeface="+mn-lt"/>
              </a:rPr>
              <a:t>RWANDA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 name="Rectangle 33"/>
          <p:cNvSpPr>
            <a:spLocks noChangeArrowheads="1"/>
          </p:cNvSpPr>
          <p:nvPr/>
        </p:nvSpPr>
        <p:spPr bwMode="auto">
          <a:xfrm>
            <a:off x="4462463" y="4130254"/>
            <a:ext cx="9008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231F20"/>
                </a:solidFill>
                <a:effectLst>
                  <a:glow rad="50800">
                    <a:schemeClr val="bg1">
                      <a:alpha val="50000"/>
                    </a:schemeClr>
                  </a:glow>
                </a:effectLst>
                <a:latin typeface="+mn-lt"/>
              </a:rPr>
              <a:t>KENYA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2" name="Line 36"/>
          <p:cNvSpPr>
            <a:spLocks noChangeShapeType="1"/>
          </p:cNvSpPr>
          <p:nvPr/>
        </p:nvSpPr>
        <p:spPr bwMode="auto">
          <a:xfrm flipH="1" flipV="1">
            <a:off x="2689225" y="5195467"/>
            <a:ext cx="195263" cy="219075"/>
          </a:xfrm>
          <a:prstGeom prst="line">
            <a:avLst/>
          </a:prstGeom>
          <a:noFill/>
          <a:ln w="158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43" name="Line 37"/>
          <p:cNvSpPr>
            <a:spLocks noChangeShapeType="1"/>
          </p:cNvSpPr>
          <p:nvPr/>
        </p:nvSpPr>
        <p:spPr bwMode="auto">
          <a:xfrm flipH="1" flipV="1">
            <a:off x="2627313" y="5662192"/>
            <a:ext cx="193675" cy="141287"/>
          </a:xfrm>
          <a:prstGeom prst="line">
            <a:avLst/>
          </a:prstGeom>
          <a:noFill/>
          <a:ln w="158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latin typeface="Arial Black" panose="020B0A04020102020204" pitchFamily="34" charset="0"/>
            </a:endParaRPr>
          </a:p>
        </p:txBody>
      </p:sp>
      <p:sp>
        <p:nvSpPr>
          <p:cNvPr id="44" name="Rectangle 38"/>
          <p:cNvSpPr>
            <a:spLocks noChangeArrowheads="1"/>
          </p:cNvSpPr>
          <p:nvPr/>
        </p:nvSpPr>
        <p:spPr bwMode="auto">
          <a:xfrm>
            <a:off x="5645150" y="2418930"/>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45" name="Rectangle 39"/>
          <p:cNvSpPr>
            <a:spLocks noChangeArrowheads="1"/>
          </p:cNvSpPr>
          <p:nvPr/>
        </p:nvSpPr>
        <p:spPr bwMode="auto">
          <a:xfrm>
            <a:off x="6149975" y="2418930"/>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125</a:t>
            </a:r>
            <a:endParaRPr kumimoji="0" lang="en-US" altLang="en-US" sz="1600" b="1" i="0" u="none" strike="noStrike" cap="none" normalizeH="0" baseline="0" smtClean="0">
              <a:ln>
                <a:noFill/>
              </a:ln>
              <a:solidFill>
                <a:schemeClr val="tx1"/>
              </a:solidFill>
              <a:effectLst/>
              <a:latin typeface="+mj-lt"/>
            </a:endParaRPr>
          </a:p>
        </p:txBody>
      </p:sp>
      <p:sp>
        <p:nvSpPr>
          <p:cNvPr id="46" name="Rectangle 40"/>
          <p:cNvSpPr>
            <a:spLocks noChangeArrowheads="1"/>
          </p:cNvSpPr>
          <p:nvPr/>
        </p:nvSpPr>
        <p:spPr bwMode="auto">
          <a:xfrm>
            <a:off x="5645150" y="2707854"/>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47" name="Rectangle 41"/>
          <p:cNvSpPr>
            <a:spLocks noChangeArrowheads="1"/>
          </p:cNvSpPr>
          <p:nvPr/>
        </p:nvSpPr>
        <p:spPr bwMode="auto">
          <a:xfrm>
            <a:off x="5932488" y="2707854"/>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125</a:t>
            </a:r>
            <a:endParaRPr kumimoji="0" lang="en-US" altLang="en-US" sz="1600" b="1" i="0" u="none" strike="noStrike" cap="none" normalizeH="0" baseline="0" smtClean="0">
              <a:ln>
                <a:noFill/>
              </a:ln>
              <a:solidFill>
                <a:schemeClr val="tx1"/>
              </a:solidFill>
              <a:effectLst/>
              <a:latin typeface="+mj-lt"/>
            </a:endParaRPr>
          </a:p>
        </p:txBody>
      </p:sp>
      <p:sp>
        <p:nvSpPr>
          <p:cNvPr id="48" name="Rectangle 42"/>
          <p:cNvSpPr>
            <a:spLocks noChangeArrowheads="1"/>
          </p:cNvSpPr>
          <p:nvPr/>
        </p:nvSpPr>
        <p:spPr bwMode="auto">
          <a:xfrm>
            <a:off x="6742113" y="2418930"/>
            <a:ext cx="62517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250 Miles</a:t>
            </a:r>
            <a:endParaRPr kumimoji="0" lang="en-US" altLang="en-US" sz="1600" b="1" i="0" u="none" strike="noStrike" cap="none" normalizeH="0" baseline="0" smtClean="0">
              <a:ln>
                <a:noFill/>
              </a:ln>
              <a:solidFill>
                <a:schemeClr val="tx1"/>
              </a:solidFill>
              <a:effectLst/>
              <a:latin typeface="+mj-lt"/>
            </a:endParaRPr>
          </a:p>
        </p:txBody>
      </p:sp>
      <p:sp>
        <p:nvSpPr>
          <p:cNvPr id="49" name="Rectangle 43"/>
          <p:cNvSpPr>
            <a:spLocks noChangeArrowheads="1"/>
          </p:cNvSpPr>
          <p:nvPr/>
        </p:nvSpPr>
        <p:spPr bwMode="auto">
          <a:xfrm>
            <a:off x="6297613" y="2699917"/>
            <a:ext cx="10018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000000"/>
                </a:solidFill>
                <a:effectLst/>
                <a:latin typeface="+mj-lt"/>
              </a:rPr>
              <a:t>250 Kilometers</a:t>
            </a:r>
            <a:endParaRPr kumimoji="0" lang="en-US" altLang="en-US" sz="16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25725895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8.4.4 Shapes of States </a:t>
            </a:r>
            <a:r>
              <a:rPr lang="en-IN" sz="2000" b="0" dirty="0"/>
              <a:t>(3 of 7)</a:t>
            </a:r>
          </a:p>
        </p:txBody>
      </p:sp>
      <p:sp>
        <p:nvSpPr>
          <p:cNvPr id="3" name="Content Placeholder 2"/>
          <p:cNvSpPr>
            <a:spLocks noGrp="1"/>
          </p:cNvSpPr>
          <p:nvPr>
            <p:ph sz="quarter" idx="13"/>
          </p:nvPr>
        </p:nvSpPr>
        <p:spPr>
          <a:xfrm>
            <a:off x="457200" y="1556326"/>
            <a:ext cx="8356600" cy="821341"/>
          </a:xfrm>
        </p:spPr>
        <p:txBody>
          <a:bodyPr/>
          <a:lstStyle/>
          <a:p>
            <a:pPr marL="432" indent="0">
              <a:buNone/>
            </a:pPr>
            <a:r>
              <a:rPr lang="en-US" sz="2200" b="1" dirty="0"/>
              <a:t>Figure 8-65:</a:t>
            </a:r>
            <a:r>
              <a:rPr lang="en-US" sz="2200" dirty="0"/>
              <a:t> The Democratic Republic of Congo and Namibia are examples of prorupted states.</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900" y="2316120"/>
            <a:ext cx="2362200" cy="4149810"/>
          </a:xfrm>
          <a:prstGeom prst="rect">
            <a:avLst/>
          </a:prstGeom>
        </p:spPr>
      </p:pic>
      <p:sp>
        <p:nvSpPr>
          <p:cNvPr id="9" name="Rectangle 5"/>
          <p:cNvSpPr>
            <a:spLocks noChangeArrowheads="1"/>
          </p:cNvSpPr>
          <p:nvPr/>
        </p:nvSpPr>
        <p:spPr bwMode="auto">
          <a:xfrm>
            <a:off x="3434872" y="6026839"/>
            <a:ext cx="76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27" name="Rectangle 23"/>
          <p:cNvSpPr>
            <a:spLocks noChangeArrowheads="1"/>
          </p:cNvSpPr>
          <p:nvPr/>
        </p:nvSpPr>
        <p:spPr bwMode="auto">
          <a:xfrm>
            <a:off x="3760672" y="4595813"/>
            <a:ext cx="78226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231F20"/>
                </a:solidFill>
                <a:effectLst>
                  <a:glow rad="63500">
                    <a:schemeClr val="bg1">
                      <a:alpha val="50000"/>
                    </a:schemeClr>
                  </a:glow>
                </a:effectLst>
                <a:latin typeface="Arial Black" panose="020B0A04020102020204" pitchFamily="34" charset="0"/>
              </a:rPr>
              <a:t>Caprivi Strip</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Arial Black" panose="020B0A04020102020204" pitchFamily="34" charset="0"/>
            </a:endParaRPr>
          </a:p>
        </p:txBody>
      </p:sp>
      <p:sp>
        <p:nvSpPr>
          <p:cNvPr id="28" name="Rectangle 24"/>
          <p:cNvSpPr>
            <a:spLocks noChangeArrowheads="1"/>
          </p:cNvSpPr>
          <p:nvPr/>
        </p:nvSpPr>
        <p:spPr bwMode="auto">
          <a:xfrm>
            <a:off x="3963988" y="4216401"/>
            <a:ext cx="5001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63500">
                    <a:schemeClr val="bg1">
                      <a:alpha val="50000"/>
                    </a:schemeClr>
                  </a:glow>
                </a:effectLst>
                <a:latin typeface="+mn-lt"/>
              </a:rPr>
              <a:t>ANGOLA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29" name="Rectangle 25"/>
          <p:cNvSpPr>
            <a:spLocks noChangeArrowheads="1"/>
          </p:cNvSpPr>
          <p:nvPr/>
        </p:nvSpPr>
        <p:spPr bwMode="auto">
          <a:xfrm>
            <a:off x="3419476" y="3044826"/>
            <a:ext cx="41036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spc="-30" normalizeH="0" smtClean="0">
                <a:ln>
                  <a:noFill/>
                </a:ln>
                <a:solidFill>
                  <a:srgbClr val="6D6E70"/>
                </a:solidFill>
                <a:effectLst>
                  <a:glow rad="63500">
                    <a:schemeClr val="bg1">
                      <a:alpha val="50000"/>
                    </a:schemeClr>
                  </a:glow>
                </a:effectLst>
                <a:latin typeface="+mn-lt"/>
              </a:rPr>
              <a:t>GABON</a:t>
            </a:r>
            <a:endParaRPr kumimoji="0" lang="en-US" altLang="en-US" sz="1800" b="1" i="0" u="none" strike="noStrike" cap="none" spc="-30" normalizeH="0" smtClean="0">
              <a:ln>
                <a:noFill/>
              </a:ln>
              <a:solidFill>
                <a:schemeClr val="tx1"/>
              </a:solidFill>
              <a:effectLst>
                <a:glow rad="63500">
                  <a:schemeClr val="bg1">
                    <a:alpha val="50000"/>
                  </a:schemeClr>
                </a:glow>
              </a:effectLst>
              <a:latin typeface="+mn-lt"/>
            </a:endParaRPr>
          </a:p>
        </p:txBody>
      </p:sp>
      <p:sp>
        <p:nvSpPr>
          <p:cNvPr id="30" name="Rectangle 26"/>
          <p:cNvSpPr>
            <a:spLocks noChangeArrowheads="1"/>
          </p:cNvSpPr>
          <p:nvPr/>
        </p:nvSpPr>
        <p:spPr bwMode="auto">
          <a:xfrm>
            <a:off x="4831872" y="4415737"/>
            <a:ext cx="44884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63500">
                    <a:schemeClr val="bg1">
                      <a:alpha val="50000"/>
                    </a:schemeClr>
                  </a:glow>
                </a:effectLst>
                <a:latin typeface="+mn-lt"/>
              </a:rPr>
              <a:t>ZAMBIA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1" name="Rectangle 27"/>
          <p:cNvSpPr>
            <a:spLocks noChangeArrowheads="1"/>
          </p:cNvSpPr>
          <p:nvPr/>
        </p:nvSpPr>
        <p:spPr bwMode="auto">
          <a:xfrm>
            <a:off x="4511675" y="5297488"/>
            <a:ext cx="6796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63500">
                    <a:schemeClr val="bg1">
                      <a:alpha val="50000"/>
                    </a:schemeClr>
                  </a:glow>
                </a:effectLst>
                <a:latin typeface="+mn-lt"/>
              </a:rPr>
              <a:t>BOTSWANA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2" name="Rectangle 28"/>
          <p:cNvSpPr>
            <a:spLocks noChangeArrowheads="1"/>
          </p:cNvSpPr>
          <p:nvPr/>
        </p:nvSpPr>
        <p:spPr bwMode="auto">
          <a:xfrm>
            <a:off x="5040313" y="4914901"/>
            <a:ext cx="6347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63500">
                    <a:schemeClr val="bg1">
                      <a:alpha val="50000"/>
                    </a:schemeClr>
                  </a:glow>
                </a:effectLst>
                <a:latin typeface="+mn-lt"/>
              </a:rPr>
              <a:t>ZIMBABWE</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3" name="Rectangle 29"/>
          <p:cNvSpPr>
            <a:spLocks noChangeArrowheads="1"/>
          </p:cNvSpPr>
          <p:nvPr/>
        </p:nvSpPr>
        <p:spPr bwMode="auto">
          <a:xfrm>
            <a:off x="4625820" y="5770563"/>
            <a:ext cx="4360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63500">
                    <a:schemeClr val="bg1">
                      <a:alpha val="50000"/>
                    </a:schemeClr>
                  </a:glow>
                </a:effectLst>
                <a:latin typeface="+mn-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63500">
                    <a:schemeClr val="bg1">
                      <a:alpha val="50000"/>
                    </a:schemeClr>
                  </a:glow>
                </a:effectLst>
                <a:latin typeface="+mn-lt"/>
              </a:rPr>
              <a:t>AFRICA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5" name="Rectangle 31"/>
          <p:cNvSpPr>
            <a:spLocks noChangeArrowheads="1"/>
          </p:cNvSpPr>
          <p:nvPr/>
        </p:nvSpPr>
        <p:spPr bwMode="auto">
          <a:xfrm>
            <a:off x="4483100" y="2371726"/>
            <a:ext cx="3462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6D6E70"/>
                </a:solidFill>
                <a:effectLst>
                  <a:glow rad="63500">
                    <a:schemeClr val="bg1">
                      <a:alpha val="50000"/>
                    </a:schemeClr>
                  </a:glow>
                </a:effectLst>
                <a:latin typeface="+mn-lt"/>
              </a:rPr>
              <a:t>C.A.R.</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6" name="Rectangle 32"/>
          <p:cNvSpPr>
            <a:spLocks noChangeArrowheads="1"/>
          </p:cNvSpPr>
          <p:nvPr/>
        </p:nvSpPr>
        <p:spPr bwMode="auto">
          <a:xfrm>
            <a:off x="4408489" y="3128963"/>
            <a:ext cx="7870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63500">
                    <a:schemeClr val="bg1">
                      <a:alpha val="50000"/>
                    </a:schemeClr>
                  </a:glow>
                </a:effectLst>
                <a:latin typeface="+mn-lt"/>
              </a:rPr>
              <a:t>DEM. REP.</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63500">
                    <a:schemeClr val="bg1">
                      <a:alpha val="50000"/>
                    </a:schemeClr>
                  </a:glow>
                </a:effectLst>
                <a:latin typeface="+mn-lt"/>
              </a:rPr>
              <a:t>CONGO</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8" name="Rectangle 34"/>
          <p:cNvSpPr>
            <a:spLocks noChangeArrowheads="1"/>
          </p:cNvSpPr>
          <p:nvPr/>
        </p:nvSpPr>
        <p:spPr bwMode="auto">
          <a:xfrm>
            <a:off x="3787508" y="4950668"/>
            <a:ext cx="6572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231F20"/>
                </a:solidFill>
                <a:effectLst>
                  <a:glow rad="63500">
                    <a:schemeClr val="bg1">
                      <a:alpha val="50000"/>
                    </a:schemeClr>
                  </a:glow>
                </a:effectLst>
                <a:latin typeface="+mn-lt"/>
              </a:rPr>
              <a:t>NAMIBIA</a:t>
            </a:r>
            <a:endParaRPr kumimoji="0" lang="en-US" altLang="en-US" sz="1800" b="1" i="0" u="none" strike="noStrike" cap="none" normalizeH="0" baseline="0" dirty="0" smtClean="0">
              <a:ln>
                <a:noFill/>
              </a:ln>
              <a:solidFill>
                <a:schemeClr val="tx1"/>
              </a:solidFill>
              <a:effectLst>
                <a:glow rad="63500">
                  <a:schemeClr val="bg1">
                    <a:alpha val="50000"/>
                  </a:schemeClr>
                </a:glow>
              </a:effectLst>
              <a:latin typeface="+mn-lt"/>
            </a:endParaRPr>
          </a:p>
        </p:txBody>
      </p:sp>
      <p:sp>
        <p:nvSpPr>
          <p:cNvPr id="39" name="Line 35"/>
          <p:cNvSpPr>
            <a:spLocks noChangeShapeType="1"/>
          </p:cNvSpPr>
          <p:nvPr/>
        </p:nvSpPr>
        <p:spPr bwMode="auto">
          <a:xfrm>
            <a:off x="4549775" y="4729163"/>
            <a:ext cx="112713" cy="131763"/>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40" name="Rectangle 36"/>
          <p:cNvSpPr>
            <a:spLocks noChangeArrowheads="1"/>
          </p:cNvSpPr>
          <p:nvPr/>
        </p:nvSpPr>
        <p:spPr bwMode="auto">
          <a:xfrm>
            <a:off x="4624388" y="6149976"/>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1" name="Rectangle 37"/>
          <p:cNvSpPr>
            <a:spLocks noChangeArrowheads="1"/>
          </p:cNvSpPr>
          <p:nvPr/>
        </p:nvSpPr>
        <p:spPr bwMode="auto">
          <a:xfrm>
            <a:off x="4957763" y="6149976"/>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250</a:t>
            </a:r>
            <a:endParaRPr kumimoji="0" lang="en-US" altLang="en-US" sz="1800" b="1" i="0" u="none" strike="noStrike" cap="none" normalizeH="0" baseline="0" smtClean="0">
              <a:ln>
                <a:noFill/>
              </a:ln>
              <a:solidFill>
                <a:schemeClr val="tx1"/>
              </a:solidFill>
              <a:effectLst/>
              <a:latin typeface="+mj-lt"/>
            </a:endParaRPr>
          </a:p>
        </p:txBody>
      </p:sp>
      <p:sp>
        <p:nvSpPr>
          <p:cNvPr id="42" name="Rectangle 38"/>
          <p:cNvSpPr>
            <a:spLocks noChangeArrowheads="1"/>
          </p:cNvSpPr>
          <p:nvPr/>
        </p:nvSpPr>
        <p:spPr bwMode="auto">
          <a:xfrm>
            <a:off x="4624388" y="6303963"/>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3" name="Rectangle 39"/>
          <p:cNvSpPr>
            <a:spLocks noChangeArrowheads="1"/>
          </p:cNvSpPr>
          <p:nvPr/>
        </p:nvSpPr>
        <p:spPr bwMode="auto">
          <a:xfrm>
            <a:off x="4819650" y="6303963"/>
            <a:ext cx="1490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250</a:t>
            </a:r>
            <a:endParaRPr kumimoji="0" lang="en-US" altLang="en-US" sz="1800" b="1" i="0" u="none" strike="noStrike" cap="none" normalizeH="0" baseline="0" smtClean="0">
              <a:ln>
                <a:noFill/>
              </a:ln>
              <a:solidFill>
                <a:schemeClr val="tx1"/>
              </a:solidFill>
              <a:effectLst/>
              <a:latin typeface="+mj-lt"/>
            </a:endParaRPr>
          </a:p>
        </p:txBody>
      </p:sp>
      <p:sp>
        <p:nvSpPr>
          <p:cNvPr id="44" name="Rectangle 40"/>
          <p:cNvSpPr>
            <a:spLocks noChangeArrowheads="1"/>
          </p:cNvSpPr>
          <p:nvPr/>
        </p:nvSpPr>
        <p:spPr bwMode="auto">
          <a:xfrm>
            <a:off x="5330825" y="6149976"/>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 Miles</a:t>
            </a:r>
            <a:endParaRPr kumimoji="0" lang="en-US" altLang="en-US" sz="1800" b="1" i="0" u="none" strike="noStrike" cap="none" normalizeH="0" baseline="0" smtClean="0">
              <a:ln>
                <a:noFill/>
              </a:ln>
              <a:solidFill>
                <a:schemeClr val="tx1"/>
              </a:solidFill>
              <a:effectLst/>
              <a:latin typeface="+mj-lt"/>
            </a:endParaRPr>
          </a:p>
        </p:txBody>
      </p:sp>
      <p:sp>
        <p:nvSpPr>
          <p:cNvPr id="45" name="Rectangle 41"/>
          <p:cNvSpPr>
            <a:spLocks noChangeArrowheads="1"/>
          </p:cNvSpPr>
          <p:nvPr/>
        </p:nvSpPr>
        <p:spPr bwMode="auto">
          <a:xfrm>
            <a:off x="5056188" y="6303963"/>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000000"/>
                </a:solidFill>
                <a:effectLst/>
                <a:latin typeface="+mj-lt"/>
              </a:rPr>
              <a:t>500 Kilometers</a:t>
            </a:r>
            <a:endParaRPr kumimoji="0" lang="en-US" altLang="en-US" sz="1800" b="1" i="0" u="none" strike="noStrike" cap="none" normalizeH="0" baseline="0" smtClean="0">
              <a:ln>
                <a:noFill/>
              </a:ln>
              <a:solidFill>
                <a:schemeClr val="tx1"/>
              </a:solidFill>
              <a:effectLst/>
              <a:latin typeface="+mj-lt"/>
            </a:endParaRPr>
          </a:p>
        </p:txBody>
      </p:sp>
      <p:sp>
        <p:nvSpPr>
          <p:cNvPr id="47" name="Rectangle 15"/>
          <p:cNvSpPr>
            <a:spLocks noChangeArrowheads="1"/>
          </p:cNvSpPr>
          <p:nvPr/>
        </p:nvSpPr>
        <p:spPr bwMode="auto">
          <a:xfrm rot="21013997">
            <a:off x="5115026" y="4577938"/>
            <a:ext cx="806772" cy="49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smtClean="0">
                <a:solidFill>
                  <a:srgbClr val="00AEEF"/>
                </a:solidFill>
                <a:effectLst>
                  <a:glow rad="12700">
                    <a:schemeClr val="bg1">
                      <a:alpha val="60000"/>
                    </a:schemeClr>
                  </a:glow>
                </a:effectLst>
                <a:latin typeface="+mj-lt"/>
              </a:rPr>
              <a:t>    Zambezi </a:t>
            </a:r>
            <a:r>
              <a:rPr lang="en-US" altLang="en-US" sz="900" b="1" i="1" dirty="0">
                <a:solidFill>
                  <a:srgbClr val="00AEEF"/>
                </a:solidFill>
                <a:effectLst>
                  <a:glow rad="12700">
                    <a:schemeClr val="bg1">
                      <a:alpha val="60000"/>
                    </a:schemeClr>
                  </a:glow>
                </a:effectLst>
                <a:latin typeface="+mj-lt"/>
              </a:rPr>
              <a:t>R.</a:t>
            </a:r>
            <a:endParaRPr kumimoji="0" lang="en-US" altLang="en-US" sz="900" b="1" i="0" u="none" strike="noStrike" cap="none" normalizeH="0" baseline="0" dirty="0" smtClean="0">
              <a:ln>
                <a:noFill/>
              </a:ln>
              <a:solidFill>
                <a:schemeClr val="tx1"/>
              </a:solidFill>
              <a:effectLst>
                <a:glow rad="12700">
                  <a:schemeClr val="bg1">
                    <a:alpha val="60000"/>
                  </a:schemeClr>
                </a:glow>
              </a:effectLst>
              <a:latin typeface="+mj-lt"/>
            </a:endParaRPr>
          </a:p>
        </p:txBody>
      </p:sp>
      <p:sp>
        <p:nvSpPr>
          <p:cNvPr id="48" name="Rectangle 15"/>
          <p:cNvSpPr>
            <a:spLocks noChangeArrowheads="1"/>
          </p:cNvSpPr>
          <p:nvPr/>
        </p:nvSpPr>
        <p:spPr bwMode="auto">
          <a:xfrm rot="17443004">
            <a:off x="3646244" y="2775890"/>
            <a:ext cx="806772" cy="2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smtClean="0">
                <a:solidFill>
                  <a:srgbClr val="00AEEF"/>
                </a:solidFill>
                <a:effectLst>
                  <a:glow rad="12700">
                    <a:schemeClr val="bg1">
                      <a:alpha val="60000"/>
                    </a:schemeClr>
                  </a:glow>
                </a:effectLst>
                <a:latin typeface="+mj-lt"/>
              </a:rPr>
              <a:t>     Congo </a:t>
            </a:r>
            <a:r>
              <a:rPr lang="en-US" altLang="en-US" sz="900" b="1" i="1" dirty="0">
                <a:solidFill>
                  <a:srgbClr val="00AEEF"/>
                </a:solidFill>
                <a:effectLst>
                  <a:glow rad="12700">
                    <a:schemeClr val="bg1">
                      <a:alpha val="60000"/>
                    </a:schemeClr>
                  </a:glow>
                </a:effectLst>
                <a:latin typeface="+mj-lt"/>
              </a:rPr>
              <a:t>R.</a:t>
            </a:r>
            <a:endParaRPr kumimoji="0" lang="en-US" altLang="en-US" sz="900" b="1" i="0" u="none" strike="noStrike" cap="none" normalizeH="0" baseline="0" dirty="0" smtClean="0">
              <a:ln>
                <a:noFill/>
              </a:ln>
              <a:solidFill>
                <a:schemeClr val="tx1"/>
              </a:solidFill>
              <a:effectLst>
                <a:glow rad="12700">
                  <a:schemeClr val="bg1">
                    <a:alpha val="60000"/>
                  </a:schemeClr>
                </a:glow>
              </a:effectLst>
              <a:latin typeface="+mj-lt"/>
            </a:endParaRPr>
          </a:p>
        </p:txBody>
      </p:sp>
    </p:spTree>
    <p:extLst>
      <p:ext uri="{BB962C8B-B14F-4D97-AF65-F5344CB8AC3E}">
        <p14:creationId xmlns:p14="http://schemas.microsoft.com/office/powerpoint/2010/main" val="13104034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8.4.4 Shapes of States </a:t>
            </a:r>
            <a:r>
              <a:rPr lang="en-IN" sz="2000" b="0" dirty="0"/>
              <a:t>(4 of 7)</a:t>
            </a:r>
          </a:p>
        </p:txBody>
      </p:sp>
      <p:sp>
        <p:nvSpPr>
          <p:cNvPr id="3" name="Content Placeholder 2"/>
          <p:cNvSpPr>
            <a:spLocks noGrp="1"/>
          </p:cNvSpPr>
          <p:nvPr>
            <p:ph sz="quarter" idx="13"/>
          </p:nvPr>
        </p:nvSpPr>
        <p:spPr>
          <a:xfrm>
            <a:off x="457200" y="1556327"/>
            <a:ext cx="8229600" cy="408952"/>
          </a:xfrm>
        </p:spPr>
        <p:txBody>
          <a:bodyPr/>
          <a:lstStyle/>
          <a:p>
            <a:pPr marL="432" indent="0">
              <a:buNone/>
            </a:pPr>
            <a:r>
              <a:rPr lang="en-US" sz="2200" b="1" dirty="0"/>
              <a:t>Figure 8-66:</a:t>
            </a:r>
            <a:r>
              <a:rPr lang="en-US" sz="2200" dirty="0"/>
              <a:t> South Africa is perforated by Lesotho.</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438" y="2250398"/>
            <a:ext cx="5331124" cy="4051654"/>
          </a:xfrm>
          <a:prstGeom prst="rect">
            <a:avLst/>
          </a:prstGeom>
        </p:spPr>
      </p:pic>
      <p:sp>
        <p:nvSpPr>
          <p:cNvPr id="9" name="Rectangle 5"/>
          <p:cNvSpPr>
            <a:spLocks noChangeArrowheads="1"/>
          </p:cNvSpPr>
          <p:nvPr/>
        </p:nvSpPr>
        <p:spPr bwMode="auto">
          <a:xfrm>
            <a:off x="6171198" y="4827588"/>
            <a:ext cx="92813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1" u="none" strike="noStrike" cap="none" normalizeH="0" baseline="0" dirty="0" smtClean="0">
                <a:ln>
                  <a:noFill/>
                </a:ln>
                <a:solidFill>
                  <a:srgbClr val="00ADEE"/>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1" u="none" strike="noStrike" cap="none" normalizeH="0" baseline="0" dirty="0" smtClean="0">
                <a:ln>
                  <a:noFill/>
                </a:ln>
                <a:solidFill>
                  <a:srgbClr val="00ADEE"/>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1" name="Rectangle 7"/>
          <p:cNvSpPr>
            <a:spLocks noChangeArrowheads="1"/>
          </p:cNvSpPr>
          <p:nvPr/>
        </p:nvSpPr>
        <p:spPr bwMode="auto">
          <a:xfrm>
            <a:off x="2195513" y="3063875"/>
            <a:ext cx="7678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6D6E70"/>
                </a:solidFill>
                <a:effectLst>
                  <a:glow rad="50800">
                    <a:schemeClr val="bg1">
                      <a:alpha val="50000"/>
                    </a:schemeClr>
                  </a:glow>
                </a:effectLst>
                <a:latin typeface="+mn-lt"/>
              </a:rPr>
              <a:t>NAMIBIA</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12" name="Rectangle 8"/>
          <p:cNvSpPr>
            <a:spLocks noChangeArrowheads="1"/>
          </p:cNvSpPr>
          <p:nvPr/>
        </p:nvSpPr>
        <p:spPr bwMode="auto">
          <a:xfrm>
            <a:off x="3756025" y="2565401"/>
            <a:ext cx="10579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6D6E70"/>
                </a:solidFill>
                <a:effectLst>
                  <a:glow rad="50800">
                    <a:schemeClr val="bg1">
                      <a:alpha val="50000"/>
                    </a:schemeClr>
                  </a:glow>
                </a:effectLst>
                <a:latin typeface="+mn-lt"/>
              </a:rPr>
              <a:t>BOTSWANA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17" name="Rectangle 13"/>
          <p:cNvSpPr>
            <a:spLocks noChangeArrowheads="1"/>
          </p:cNvSpPr>
          <p:nvPr/>
        </p:nvSpPr>
        <p:spPr bwMode="auto">
          <a:xfrm>
            <a:off x="3724278" y="4549775"/>
            <a:ext cx="8720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glow rad="50800">
                    <a:schemeClr val="bg1">
                      <a:alpha val="50000"/>
                    </a:schemeClr>
                  </a:glow>
                </a:effectLst>
                <a:latin typeface="+mn-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glow rad="50800">
                    <a:schemeClr val="bg1">
                      <a:alpha val="50000"/>
                    </a:schemeClr>
                  </a:glow>
                </a:effectLst>
                <a:latin typeface="+mn-lt"/>
              </a:rPr>
              <a:t>AFRICA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19" name="Rectangle 15"/>
          <p:cNvSpPr>
            <a:spLocks noChangeArrowheads="1"/>
          </p:cNvSpPr>
          <p:nvPr/>
        </p:nvSpPr>
        <p:spPr bwMode="auto">
          <a:xfrm>
            <a:off x="4446438" y="4148826"/>
            <a:ext cx="8672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50000"/>
                    </a:schemeClr>
                  </a:glow>
                </a:effectLst>
                <a:latin typeface="+mn-lt"/>
              </a:rPr>
              <a:t>LESOTHO</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2" name="Rectangle 18"/>
          <p:cNvSpPr>
            <a:spLocks noChangeArrowheads="1"/>
          </p:cNvSpPr>
          <p:nvPr/>
        </p:nvSpPr>
        <p:spPr bwMode="auto">
          <a:xfrm>
            <a:off x="5231349" y="3640559"/>
            <a:ext cx="8784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231F20"/>
                </a:solidFill>
                <a:effectLst>
                  <a:glow rad="50800">
                    <a:schemeClr val="bg1">
                      <a:alpha val="50000"/>
                    </a:schemeClr>
                  </a:glow>
                </a:effectLst>
                <a:latin typeface="+mn-lt"/>
              </a:rPr>
              <a:t>ESWATINI</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26" name="Line 22"/>
          <p:cNvSpPr>
            <a:spLocks noChangeShapeType="1"/>
          </p:cNvSpPr>
          <p:nvPr/>
        </p:nvSpPr>
        <p:spPr bwMode="auto">
          <a:xfrm flipH="1" flipV="1">
            <a:off x="5332413" y="4286250"/>
            <a:ext cx="131762" cy="117475"/>
          </a:xfrm>
          <a:prstGeom prst="line">
            <a:avLst/>
          </a:prstGeom>
          <a:noFill/>
          <a:ln w="1428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7" name="Line 23"/>
          <p:cNvSpPr>
            <a:spLocks noChangeShapeType="1"/>
          </p:cNvSpPr>
          <p:nvPr/>
        </p:nvSpPr>
        <p:spPr bwMode="auto">
          <a:xfrm flipH="1">
            <a:off x="6151563" y="3648075"/>
            <a:ext cx="215900" cy="96837"/>
          </a:xfrm>
          <a:prstGeom prst="line">
            <a:avLst/>
          </a:prstGeom>
          <a:noFill/>
          <a:ln w="1428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28" name="Rectangle 24"/>
          <p:cNvSpPr>
            <a:spLocks noChangeArrowheads="1"/>
          </p:cNvSpPr>
          <p:nvPr/>
        </p:nvSpPr>
        <p:spPr bwMode="auto">
          <a:xfrm>
            <a:off x="5510212" y="5765801"/>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29" name="Rectangle 25"/>
          <p:cNvSpPr>
            <a:spLocks noChangeArrowheads="1"/>
          </p:cNvSpPr>
          <p:nvPr/>
        </p:nvSpPr>
        <p:spPr bwMode="auto">
          <a:xfrm>
            <a:off x="5975350" y="5765801"/>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125</a:t>
            </a:r>
            <a:endParaRPr kumimoji="0" lang="en-US" altLang="en-US" sz="1800" b="1" i="0" u="none" strike="noStrike" cap="none" normalizeH="0" baseline="0" smtClean="0">
              <a:ln>
                <a:noFill/>
              </a:ln>
              <a:solidFill>
                <a:schemeClr val="tx1"/>
              </a:solidFill>
              <a:effectLst/>
              <a:latin typeface="+mj-lt"/>
            </a:endParaRPr>
          </a:p>
        </p:txBody>
      </p:sp>
      <p:sp>
        <p:nvSpPr>
          <p:cNvPr id="30" name="Rectangle 26"/>
          <p:cNvSpPr>
            <a:spLocks noChangeArrowheads="1"/>
          </p:cNvSpPr>
          <p:nvPr/>
        </p:nvSpPr>
        <p:spPr bwMode="auto">
          <a:xfrm>
            <a:off x="5510212" y="6022976"/>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31" name="Rectangle 27"/>
          <p:cNvSpPr>
            <a:spLocks noChangeArrowheads="1"/>
          </p:cNvSpPr>
          <p:nvPr/>
        </p:nvSpPr>
        <p:spPr bwMode="auto">
          <a:xfrm>
            <a:off x="5781675" y="6022976"/>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125</a:t>
            </a:r>
            <a:endParaRPr kumimoji="0" lang="en-US" altLang="en-US" sz="1800" b="1" i="0" u="none" strike="noStrike" cap="none" normalizeH="0" baseline="0" dirty="0" smtClean="0">
              <a:ln>
                <a:noFill/>
              </a:ln>
              <a:solidFill>
                <a:schemeClr val="tx1"/>
              </a:solidFill>
              <a:effectLst/>
              <a:latin typeface="+mj-lt"/>
            </a:endParaRPr>
          </a:p>
        </p:txBody>
      </p:sp>
      <p:sp>
        <p:nvSpPr>
          <p:cNvPr id="32" name="Rectangle 28"/>
          <p:cNvSpPr>
            <a:spLocks noChangeArrowheads="1"/>
          </p:cNvSpPr>
          <p:nvPr/>
        </p:nvSpPr>
        <p:spPr bwMode="auto">
          <a:xfrm>
            <a:off x="6510337" y="5765801"/>
            <a:ext cx="62517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250 Miles</a:t>
            </a:r>
            <a:endParaRPr kumimoji="0" lang="en-US" altLang="en-US" sz="1800" b="1" i="0" u="none" strike="noStrike" cap="none" normalizeH="0" baseline="0" dirty="0" smtClean="0">
              <a:ln>
                <a:noFill/>
              </a:ln>
              <a:solidFill>
                <a:schemeClr val="tx1"/>
              </a:solidFill>
              <a:effectLst/>
              <a:latin typeface="+mj-lt"/>
            </a:endParaRPr>
          </a:p>
        </p:txBody>
      </p:sp>
      <p:sp>
        <p:nvSpPr>
          <p:cNvPr id="33" name="Rectangle 29"/>
          <p:cNvSpPr>
            <a:spLocks noChangeArrowheads="1"/>
          </p:cNvSpPr>
          <p:nvPr/>
        </p:nvSpPr>
        <p:spPr bwMode="auto">
          <a:xfrm>
            <a:off x="6142037" y="6016626"/>
            <a:ext cx="10018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250 Kilometers</a:t>
            </a:r>
            <a:endParaRPr kumimoji="0" lang="en-US" altLang="en-US" sz="18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5162017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8.4.4 Shapes of States </a:t>
            </a:r>
            <a:r>
              <a:rPr lang="en-IN" sz="2000" b="0" dirty="0"/>
              <a:t>(5 of 7)</a:t>
            </a:r>
          </a:p>
        </p:txBody>
      </p:sp>
      <p:sp>
        <p:nvSpPr>
          <p:cNvPr id="3" name="Content Placeholder 2"/>
          <p:cNvSpPr>
            <a:spLocks noGrp="1"/>
          </p:cNvSpPr>
          <p:nvPr>
            <p:ph sz="quarter" idx="13"/>
          </p:nvPr>
        </p:nvSpPr>
        <p:spPr>
          <a:xfrm>
            <a:off x="457200" y="1556327"/>
            <a:ext cx="8229600" cy="381656"/>
          </a:xfrm>
        </p:spPr>
        <p:txBody>
          <a:bodyPr/>
          <a:lstStyle/>
          <a:p>
            <a:pPr marL="432" indent="0">
              <a:buNone/>
            </a:pPr>
            <a:r>
              <a:rPr lang="en-US" sz="2200" b="1" dirty="0"/>
              <a:t>Figure 8-67: </a:t>
            </a:r>
            <a:r>
              <a:rPr lang="en-US" sz="2200" dirty="0"/>
              <a:t>The Gambia is an elongated </a:t>
            </a:r>
            <a:r>
              <a:rPr lang="en-US" sz="2200" dirty="0" smtClean="0"/>
              <a:t>state.</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233" y="2660968"/>
            <a:ext cx="7931534" cy="2453640"/>
          </a:xfrm>
          <a:prstGeom prst="rect">
            <a:avLst/>
          </a:prstGeom>
        </p:spPr>
      </p:pic>
      <p:sp>
        <p:nvSpPr>
          <p:cNvPr id="30" name="Rectangle 27"/>
          <p:cNvSpPr>
            <a:spLocks noChangeArrowheads="1"/>
          </p:cNvSpPr>
          <p:nvPr/>
        </p:nvSpPr>
        <p:spPr bwMode="auto">
          <a:xfrm>
            <a:off x="726735" y="3433763"/>
            <a:ext cx="12856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1" u="none" strike="noStrike" cap="none" normalizeH="0" baseline="0" dirty="0" smtClean="0">
                <a:ln>
                  <a:noFill/>
                </a:ln>
                <a:solidFill>
                  <a:srgbClr val="00ADEE"/>
                </a:solidFill>
                <a:effectLst/>
                <a:latin typeface="+mj-lt"/>
              </a:rPr>
              <a:t>ATLANTIC</a:t>
            </a:r>
            <a:br>
              <a:rPr kumimoji="0" lang="en-US" altLang="en-US" sz="2000" b="1" i="1" u="none" strike="noStrike" cap="none" normalizeH="0" baseline="0" dirty="0" smtClean="0">
                <a:ln>
                  <a:noFill/>
                </a:ln>
                <a:solidFill>
                  <a:srgbClr val="00ADEE"/>
                </a:solidFill>
                <a:effectLst/>
                <a:latin typeface="+mj-lt"/>
              </a:rPr>
            </a:br>
            <a:r>
              <a:rPr kumimoji="0" lang="en-US" altLang="en-US" sz="2000" b="1" i="1" u="none" strike="noStrike" cap="none" normalizeH="0" baseline="0" dirty="0" smtClean="0">
                <a:ln>
                  <a:noFill/>
                </a:ln>
                <a:solidFill>
                  <a:srgbClr val="00ADEE"/>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40" name="Rectangle 37"/>
          <p:cNvSpPr>
            <a:spLocks noChangeArrowheads="1"/>
          </p:cNvSpPr>
          <p:nvPr/>
        </p:nvSpPr>
        <p:spPr bwMode="auto">
          <a:xfrm>
            <a:off x="4545013" y="2928938"/>
            <a:ext cx="8688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smtClean="0">
                <a:ln>
                  <a:noFill/>
                </a:ln>
                <a:solidFill>
                  <a:srgbClr val="6D6E70"/>
                </a:solidFill>
                <a:effectLst>
                  <a:glow rad="50800">
                    <a:schemeClr val="bg1">
                      <a:alpha val="50000"/>
                    </a:schemeClr>
                  </a:glow>
                </a:effectLst>
                <a:latin typeface="+mn-lt"/>
              </a:rPr>
              <a:t>SENEGAL</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1" name="Rectangle 38"/>
          <p:cNvSpPr>
            <a:spLocks noChangeArrowheads="1"/>
          </p:cNvSpPr>
          <p:nvPr/>
        </p:nvSpPr>
        <p:spPr bwMode="auto">
          <a:xfrm>
            <a:off x="5051425" y="4710113"/>
            <a:ext cx="8688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6D6E70"/>
                </a:solidFill>
                <a:effectLst>
                  <a:glow rad="50800">
                    <a:schemeClr val="bg1">
                      <a:alpha val="50000"/>
                    </a:schemeClr>
                  </a:glow>
                </a:effectLst>
                <a:latin typeface="+mn-lt"/>
              </a:rPr>
              <a:t>SENEGAL</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2" name="Rectangle 39"/>
          <p:cNvSpPr>
            <a:spLocks noChangeArrowheads="1"/>
          </p:cNvSpPr>
          <p:nvPr/>
        </p:nvSpPr>
        <p:spPr bwMode="auto">
          <a:xfrm>
            <a:off x="2553970" y="3797300"/>
            <a:ext cx="14619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rgbClr val="231F20"/>
                </a:solidFill>
                <a:effectLst>
                  <a:glow rad="50800">
                    <a:schemeClr val="bg1">
                      <a:alpha val="50000"/>
                    </a:schemeClr>
                  </a:glow>
                </a:effectLst>
                <a:latin typeface="+mn-lt"/>
              </a:rPr>
              <a:t>THE GAMBIA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3" name="Rectangle 40"/>
          <p:cNvSpPr>
            <a:spLocks noChangeArrowheads="1"/>
          </p:cNvSpPr>
          <p:nvPr/>
        </p:nvSpPr>
        <p:spPr bwMode="auto">
          <a:xfrm>
            <a:off x="6253480" y="2921001"/>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44" name="Rectangle 41"/>
          <p:cNvSpPr>
            <a:spLocks noChangeArrowheads="1"/>
          </p:cNvSpPr>
          <p:nvPr/>
        </p:nvSpPr>
        <p:spPr bwMode="auto">
          <a:xfrm>
            <a:off x="6915150" y="292100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25</a:t>
            </a:r>
            <a:endParaRPr kumimoji="0" lang="en-US" altLang="en-US" sz="1800" b="1" i="0" u="none" strike="noStrike" cap="none" normalizeH="0" baseline="0" smtClean="0">
              <a:ln>
                <a:noFill/>
              </a:ln>
              <a:solidFill>
                <a:schemeClr val="tx1"/>
              </a:solidFill>
              <a:effectLst/>
              <a:latin typeface="+mj-lt"/>
            </a:endParaRPr>
          </a:p>
        </p:txBody>
      </p:sp>
      <p:sp>
        <p:nvSpPr>
          <p:cNvPr id="45" name="Rectangle 42"/>
          <p:cNvSpPr>
            <a:spLocks noChangeArrowheads="1"/>
          </p:cNvSpPr>
          <p:nvPr/>
        </p:nvSpPr>
        <p:spPr bwMode="auto">
          <a:xfrm>
            <a:off x="6253480" y="3195638"/>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latin typeface="+mj-lt"/>
              </a:rPr>
              <a:t>0</a:t>
            </a:r>
            <a:endParaRPr kumimoji="0" lang="en-US" altLang="en-US" sz="1800" b="1" i="0" u="none" strike="noStrike" cap="none" normalizeH="0" baseline="0" dirty="0" smtClean="0">
              <a:ln>
                <a:noFill/>
              </a:ln>
              <a:solidFill>
                <a:schemeClr val="tx1"/>
              </a:solidFill>
              <a:effectLst/>
              <a:latin typeface="+mj-lt"/>
            </a:endParaRPr>
          </a:p>
        </p:txBody>
      </p:sp>
      <p:sp>
        <p:nvSpPr>
          <p:cNvPr id="46" name="Rectangle 43"/>
          <p:cNvSpPr>
            <a:spLocks noChangeArrowheads="1"/>
          </p:cNvSpPr>
          <p:nvPr/>
        </p:nvSpPr>
        <p:spPr bwMode="auto">
          <a:xfrm>
            <a:off x="6654800" y="3195638"/>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25</a:t>
            </a:r>
            <a:endParaRPr kumimoji="0" lang="en-US" altLang="en-US" sz="1800" b="1" i="0" u="none" strike="noStrike" cap="none" normalizeH="0" baseline="0" smtClean="0">
              <a:ln>
                <a:noFill/>
              </a:ln>
              <a:solidFill>
                <a:schemeClr val="tx1"/>
              </a:solidFill>
              <a:effectLst/>
              <a:latin typeface="+mj-lt"/>
            </a:endParaRPr>
          </a:p>
        </p:txBody>
      </p:sp>
      <p:sp>
        <p:nvSpPr>
          <p:cNvPr id="47" name="Rectangle 44"/>
          <p:cNvSpPr>
            <a:spLocks noChangeArrowheads="1"/>
          </p:cNvSpPr>
          <p:nvPr/>
        </p:nvSpPr>
        <p:spPr bwMode="auto">
          <a:xfrm>
            <a:off x="7599363" y="2921001"/>
            <a:ext cx="59792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50 Miles</a:t>
            </a:r>
            <a:endParaRPr kumimoji="0" lang="en-US" altLang="en-US" sz="1800" b="1" i="0" u="none" strike="noStrike" cap="none" normalizeH="0" baseline="0" smtClean="0">
              <a:ln>
                <a:noFill/>
              </a:ln>
              <a:solidFill>
                <a:schemeClr val="tx1"/>
              </a:solidFill>
              <a:effectLst/>
              <a:latin typeface="+mj-lt"/>
            </a:endParaRPr>
          </a:p>
        </p:txBody>
      </p:sp>
      <p:sp>
        <p:nvSpPr>
          <p:cNvPr id="48" name="Rectangle 45"/>
          <p:cNvSpPr>
            <a:spLocks noChangeArrowheads="1"/>
          </p:cNvSpPr>
          <p:nvPr/>
        </p:nvSpPr>
        <p:spPr bwMode="auto">
          <a:xfrm>
            <a:off x="7078663" y="3195638"/>
            <a:ext cx="10066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latin typeface="+mj-lt"/>
              </a:rPr>
              <a:t>50 Kilometers</a:t>
            </a:r>
            <a:endParaRPr kumimoji="0" lang="en-US" altLang="en-US" sz="1800" b="1" i="0" u="none" strike="noStrike" cap="none" normalizeH="0" baseline="0" smtClean="0">
              <a:ln>
                <a:noFill/>
              </a:ln>
              <a:solidFill>
                <a:schemeClr val="tx1"/>
              </a:solidFill>
              <a:effectLst/>
              <a:latin typeface="+mj-lt"/>
            </a:endParaRPr>
          </a:p>
        </p:txBody>
      </p:sp>
      <p:sp>
        <p:nvSpPr>
          <p:cNvPr id="50" name="Rectangle 27"/>
          <p:cNvSpPr>
            <a:spLocks noChangeArrowheads="1"/>
          </p:cNvSpPr>
          <p:nvPr/>
        </p:nvSpPr>
        <p:spPr bwMode="auto">
          <a:xfrm rot="21228304">
            <a:off x="3002178" y="4140625"/>
            <a:ext cx="761426" cy="15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1100" b="1" i="1" dirty="0">
                <a:solidFill>
                  <a:srgbClr val="00ADEE"/>
                </a:solidFill>
                <a:effectLst>
                  <a:glow rad="12700">
                    <a:schemeClr val="bg1">
                      <a:alpha val="50000"/>
                    </a:schemeClr>
                  </a:glow>
                </a:effectLst>
                <a:latin typeface="Arial Black" panose="020B0A04020102020204" pitchFamily="34" charset="0"/>
              </a:rPr>
              <a:t>Gambia R.</a:t>
            </a:r>
            <a:endParaRPr kumimoji="0" lang="en-US" altLang="en-US" sz="1000" b="1" i="0" u="none" strike="noStrike" cap="none" normalizeH="0" baseline="0" dirty="0" smtClean="0">
              <a:ln>
                <a:noFill/>
              </a:ln>
              <a:solidFill>
                <a:schemeClr val="tx1"/>
              </a:solidFill>
              <a:effectLst>
                <a:glow rad="12700">
                  <a:schemeClr val="bg1">
                    <a:alpha val="50000"/>
                  </a:schemeClr>
                </a:glow>
              </a:effectLst>
              <a:latin typeface="Arial Black" panose="020B0A04020102020204" pitchFamily="34" charset="0"/>
            </a:endParaRPr>
          </a:p>
        </p:txBody>
      </p:sp>
    </p:spTree>
    <p:extLst>
      <p:ext uri="{BB962C8B-B14F-4D97-AF65-F5344CB8AC3E}">
        <p14:creationId xmlns:p14="http://schemas.microsoft.com/office/powerpoint/2010/main" val="16436893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8.4.4 Shapes of States </a:t>
            </a:r>
            <a:r>
              <a:rPr lang="en-IN" sz="2000" b="0" dirty="0"/>
              <a:t>(6 of 7)</a:t>
            </a:r>
          </a:p>
        </p:txBody>
      </p:sp>
      <p:sp>
        <p:nvSpPr>
          <p:cNvPr id="3" name="Content Placeholder 2"/>
          <p:cNvSpPr>
            <a:spLocks noGrp="1"/>
          </p:cNvSpPr>
          <p:nvPr>
            <p:ph sz="quarter" idx="13"/>
          </p:nvPr>
        </p:nvSpPr>
        <p:spPr>
          <a:xfrm>
            <a:off x="457200" y="1556326"/>
            <a:ext cx="8229600" cy="701618"/>
          </a:xfrm>
        </p:spPr>
        <p:txBody>
          <a:bodyPr/>
          <a:lstStyle/>
          <a:p>
            <a:pPr marL="432" indent="0">
              <a:buNone/>
            </a:pPr>
            <a:r>
              <a:rPr lang="en-US" sz="2200" b="1" dirty="0"/>
              <a:t>Figure 8-68: </a:t>
            </a:r>
            <a:r>
              <a:rPr lang="en-US" sz="2200" dirty="0"/>
              <a:t>Angola is divided into two fragments by the Democratic Republic of Congo.</a:t>
            </a:r>
            <a:endParaRPr lang="en-IN"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076" y="2377482"/>
            <a:ext cx="3247848" cy="4036612"/>
          </a:xfrm>
          <a:prstGeom prst="rect">
            <a:avLst/>
          </a:prstGeom>
          <a:effectLst>
            <a:glow rad="50800">
              <a:schemeClr val="bg1">
                <a:alpha val="50000"/>
              </a:schemeClr>
            </a:glow>
          </a:effectLst>
        </p:spPr>
      </p:pic>
      <p:sp>
        <p:nvSpPr>
          <p:cNvPr id="7269" name="Rectangle 231"/>
          <p:cNvSpPr>
            <a:spLocks noChangeArrowheads="1"/>
          </p:cNvSpPr>
          <p:nvPr/>
        </p:nvSpPr>
        <p:spPr bwMode="auto">
          <a:xfrm>
            <a:off x="3448050" y="2711450"/>
            <a:ext cx="557845" cy="169277"/>
          </a:xfrm>
          <a:prstGeom prst="rect">
            <a:avLst/>
          </a:prstGeom>
          <a:noFill/>
          <a:ln>
            <a:noFill/>
          </a:ln>
          <a:effectLst>
            <a:glow rad="508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50800">
                    <a:schemeClr val="bg1">
                      <a:alpha val="50000"/>
                    </a:schemeClr>
                  </a:glow>
                </a:effectLst>
                <a:latin typeface="+mn-lt"/>
              </a:rPr>
              <a:t>Cabinda</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7270" name="Rectangle 232"/>
          <p:cNvSpPr>
            <a:spLocks noChangeArrowheads="1"/>
          </p:cNvSpPr>
          <p:nvPr/>
        </p:nvSpPr>
        <p:spPr bwMode="auto">
          <a:xfrm>
            <a:off x="4375900" y="2741078"/>
            <a:ext cx="1292020" cy="169277"/>
          </a:xfrm>
          <a:prstGeom prst="rect">
            <a:avLst/>
          </a:prstGeom>
          <a:noFill/>
          <a:ln>
            <a:noFill/>
          </a:ln>
          <a:effectLst>
            <a:glow rad="508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6D6E70"/>
                </a:solidFill>
                <a:effectLst>
                  <a:glow rad="50800">
                    <a:schemeClr val="bg1">
                      <a:alpha val="50000"/>
                    </a:schemeClr>
                  </a:glow>
                </a:effectLst>
                <a:latin typeface="+mn-lt"/>
              </a:rPr>
              <a:t>DEM. REP. CONGO</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7271" name="Rectangle 233"/>
          <p:cNvSpPr>
            <a:spLocks noChangeArrowheads="1"/>
          </p:cNvSpPr>
          <p:nvPr/>
        </p:nvSpPr>
        <p:spPr bwMode="auto">
          <a:xfrm>
            <a:off x="5557838" y="4745038"/>
            <a:ext cx="511358" cy="169277"/>
          </a:xfrm>
          <a:prstGeom prst="rect">
            <a:avLst/>
          </a:prstGeom>
          <a:noFill/>
          <a:ln>
            <a:noFill/>
          </a:ln>
          <a:effectLst>
            <a:glow rad="508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spc="-50" normalizeH="0" dirty="0" smtClean="0">
                <a:ln>
                  <a:noFill/>
                </a:ln>
                <a:solidFill>
                  <a:srgbClr val="6D6E70"/>
                </a:solidFill>
                <a:effectLst>
                  <a:glow rad="50800">
                    <a:schemeClr val="bg1">
                      <a:alpha val="50000"/>
                    </a:schemeClr>
                  </a:glow>
                </a:effectLst>
                <a:latin typeface="+mn-lt"/>
              </a:rPr>
              <a:t>ZAMBIA</a:t>
            </a:r>
            <a:endParaRPr kumimoji="0" lang="en-US" altLang="en-US" b="1" i="0" u="none" strike="noStrike" cap="none" spc="-50" normalizeH="0" dirty="0" smtClean="0">
              <a:ln>
                <a:noFill/>
              </a:ln>
              <a:solidFill>
                <a:schemeClr val="tx1"/>
              </a:solidFill>
              <a:effectLst>
                <a:glow rad="50800">
                  <a:schemeClr val="bg1">
                    <a:alpha val="50000"/>
                  </a:schemeClr>
                </a:glow>
              </a:effectLst>
              <a:latin typeface="+mn-lt"/>
            </a:endParaRPr>
          </a:p>
        </p:txBody>
      </p:sp>
      <p:sp>
        <p:nvSpPr>
          <p:cNvPr id="7272" name="Rectangle 234"/>
          <p:cNvSpPr>
            <a:spLocks noChangeArrowheads="1"/>
          </p:cNvSpPr>
          <p:nvPr/>
        </p:nvSpPr>
        <p:spPr bwMode="auto">
          <a:xfrm>
            <a:off x="3786188" y="5705475"/>
            <a:ext cx="6043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6D6E70"/>
                </a:solidFill>
                <a:effectLst>
                  <a:glow rad="50800">
                    <a:schemeClr val="bg1">
                      <a:alpha val="50000"/>
                    </a:schemeClr>
                  </a:glow>
                </a:effectLst>
                <a:latin typeface="+mn-lt"/>
              </a:rPr>
              <a:t>NAMIBIA</a:t>
            </a:r>
            <a:endParaRPr kumimoji="0" lang="en-US" altLang="en-US"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7273" name="Rectangle 235"/>
          <p:cNvSpPr>
            <a:spLocks noChangeArrowheads="1"/>
          </p:cNvSpPr>
          <p:nvPr/>
        </p:nvSpPr>
        <p:spPr bwMode="auto">
          <a:xfrm>
            <a:off x="5305425" y="6013450"/>
            <a:ext cx="782265" cy="169277"/>
          </a:xfrm>
          <a:prstGeom prst="rect">
            <a:avLst/>
          </a:prstGeom>
          <a:noFill/>
          <a:ln>
            <a:noFill/>
          </a:ln>
          <a:effectLst>
            <a:glow rad="508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spc="-50" normalizeH="0" dirty="0" smtClean="0">
                <a:ln>
                  <a:noFill/>
                </a:ln>
                <a:solidFill>
                  <a:srgbClr val="6D6E70"/>
                </a:solidFill>
                <a:effectLst>
                  <a:glow rad="50800">
                    <a:schemeClr val="bg1">
                      <a:alpha val="50000"/>
                    </a:schemeClr>
                  </a:glow>
                </a:effectLst>
                <a:latin typeface="+mn-lt"/>
              </a:rPr>
              <a:t>BOTSWANA</a:t>
            </a:r>
            <a:endParaRPr kumimoji="0" lang="en-US" altLang="en-US" b="1" i="0" u="none" strike="noStrike" cap="none" spc="-50" normalizeH="0" dirty="0" smtClean="0">
              <a:ln>
                <a:noFill/>
              </a:ln>
              <a:solidFill>
                <a:schemeClr val="tx1"/>
              </a:solidFill>
              <a:effectLst>
                <a:glow rad="50800">
                  <a:schemeClr val="bg1">
                    <a:alpha val="50000"/>
                  </a:schemeClr>
                </a:glow>
              </a:effectLst>
              <a:latin typeface="+mn-lt"/>
            </a:endParaRPr>
          </a:p>
        </p:txBody>
      </p:sp>
      <p:sp>
        <p:nvSpPr>
          <p:cNvPr id="7274" name="Rectangle 236"/>
          <p:cNvSpPr>
            <a:spLocks noChangeArrowheads="1"/>
          </p:cNvSpPr>
          <p:nvPr/>
        </p:nvSpPr>
        <p:spPr bwMode="auto">
          <a:xfrm>
            <a:off x="4038600" y="4287838"/>
            <a:ext cx="1118896" cy="246221"/>
          </a:xfrm>
          <a:prstGeom prst="rect">
            <a:avLst/>
          </a:prstGeom>
          <a:noFill/>
          <a:ln>
            <a:noFill/>
          </a:ln>
          <a:effectLst>
            <a:glow rad="50800">
              <a:schemeClr val="bg1">
                <a:alpha val="5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spc="300" normalizeH="0" baseline="0" dirty="0" smtClean="0">
                <a:ln>
                  <a:noFill/>
                </a:ln>
                <a:solidFill>
                  <a:srgbClr val="231F20"/>
                </a:solidFill>
                <a:effectLst>
                  <a:glow rad="50800">
                    <a:schemeClr val="bg1">
                      <a:alpha val="50000"/>
                    </a:schemeClr>
                  </a:glow>
                </a:effectLst>
                <a:latin typeface="+mn-lt"/>
              </a:rPr>
              <a:t>ANGOLA</a:t>
            </a:r>
            <a:endParaRPr kumimoji="0" lang="en-US" altLang="en-US" sz="1600" b="1" i="0" u="none" strike="noStrike" cap="none" spc="300" normalizeH="0" baseline="0" dirty="0" smtClean="0">
              <a:ln>
                <a:noFill/>
              </a:ln>
              <a:solidFill>
                <a:schemeClr val="tx1"/>
              </a:solidFill>
              <a:effectLst>
                <a:glow rad="50800">
                  <a:schemeClr val="bg1">
                    <a:alpha val="50000"/>
                  </a:schemeClr>
                </a:glow>
              </a:effectLst>
              <a:latin typeface="+mn-lt"/>
            </a:endParaRPr>
          </a:p>
        </p:txBody>
      </p:sp>
      <p:sp>
        <p:nvSpPr>
          <p:cNvPr id="7275" name="Freeform 237"/>
          <p:cNvSpPr>
            <a:spLocks/>
          </p:cNvSpPr>
          <p:nvPr/>
        </p:nvSpPr>
        <p:spPr bwMode="auto">
          <a:xfrm>
            <a:off x="3241675" y="2759075"/>
            <a:ext cx="174625" cy="41275"/>
          </a:xfrm>
          <a:custGeom>
            <a:avLst/>
            <a:gdLst>
              <a:gd name="T0" fmla="*/ 0 w 110"/>
              <a:gd name="T1" fmla="*/ 7 h 26"/>
              <a:gd name="T2" fmla="*/ 107 w 110"/>
              <a:gd name="T3" fmla="*/ 26 h 26"/>
              <a:gd name="T4" fmla="*/ 110 w 110"/>
              <a:gd name="T5" fmla="*/ 19 h 26"/>
              <a:gd name="T6" fmla="*/ 4 w 110"/>
              <a:gd name="T7" fmla="*/ 0 h 26"/>
              <a:gd name="T8" fmla="*/ 0 w 110"/>
              <a:gd name="T9" fmla="*/ 7 h 26"/>
            </a:gdLst>
            <a:ahLst/>
            <a:cxnLst>
              <a:cxn ang="0">
                <a:pos x="T0" y="T1"/>
              </a:cxn>
              <a:cxn ang="0">
                <a:pos x="T2" y="T3"/>
              </a:cxn>
              <a:cxn ang="0">
                <a:pos x="T4" y="T5"/>
              </a:cxn>
              <a:cxn ang="0">
                <a:pos x="T6" y="T7"/>
              </a:cxn>
              <a:cxn ang="0">
                <a:pos x="T8" y="T9"/>
              </a:cxn>
            </a:cxnLst>
            <a:rect l="0" t="0" r="r" b="b"/>
            <a:pathLst>
              <a:path w="110" h="26">
                <a:moveTo>
                  <a:pt x="0" y="7"/>
                </a:moveTo>
                <a:lnTo>
                  <a:pt x="107" y="26"/>
                </a:lnTo>
                <a:lnTo>
                  <a:pt x="110" y="19"/>
                </a:lnTo>
                <a:lnTo>
                  <a:pt x="4" y="0"/>
                </a:lnTo>
                <a:lnTo>
                  <a:pt x="0" y="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276" name="Freeform 238"/>
          <p:cNvSpPr>
            <a:spLocks/>
          </p:cNvSpPr>
          <p:nvPr/>
        </p:nvSpPr>
        <p:spPr bwMode="auto">
          <a:xfrm>
            <a:off x="3241675" y="2759075"/>
            <a:ext cx="174625" cy="41275"/>
          </a:xfrm>
          <a:custGeom>
            <a:avLst/>
            <a:gdLst>
              <a:gd name="T0" fmla="*/ 0 w 110"/>
              <a:gd name="T1" fmla="*/ 7 h 26"/>
              <a:gd name="T2" fmla="*/ 107 w 110"/>
              <a:gd name="T3" fmla="*/ 26 h 26"/>
              <a:gd name="T4" fmla="*/ 110 w 110"/>
              <a:gd name="T5" fmla="*/ 19 h 26"/>
              <a:gd name="T6" fmla="*/ 4 w 110"/>
              <a:gd name="T7" fmla="*/ 0 h 26"/>
            </a:gdLst>
            <a:ahLst/>
            <a:cxnLst>
              <a:cxn ang="0">
                <a:pos x="T0" y="T1"/>
              </a:cxn>
              <a:cxn ang="0">
                <a:pos x="T2" y="T3"/>
              </a:cxn>
              <a:cxn ang="0">
                <a:pos x="T4" y="T5"/>
              </a:cxn>
              <a:cxn ang="0">
                <a:pos x="T6" y="T7"/>
              </a:cxn>
            </a:cxnLst>
            <a:rect l="0" t="0" r="r" b="b"/>
            <a:pathLst>
              <a:path w="110" h="26">
                <a:moveTo>
                  <a:pt x="0" y="7"/>
                </a:moveTo>
                <a:lnTo>
                  <a:pt x="107" y="26"/>
                </a:lnTo>
                <a:lnTo>
                  <a:pt x="110" y="19"/>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7277" name="Rectangle 239"/>
          <p:cNvSpPr>
            <a:spLocks noChangeArrowheads="1"/>
          </p:cNvSpPr>
          <p:nvPr/>
        </p:nvSpPr>
        <p:spPr bwMode="auto">
          <a:xfrm>
            <a:off x="3911600" y="5997576"/>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7278" name="Rectangle 240"/>
          <p:cNvSpPr>
            <a:spLocks noChangeArrowheads="1"/>
          </p:cNvSpPr>
          <p:nvPr/>
        </p:nvSpPr>
        <p:spPr bwMode="auto">
          <a:xfrm>
            <a:off x="4214813" y="5997576"/>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125</a:t>
            </a:r>
            <a:endParaRPr kumimoji="0" lang="en-US" altLang="en-US" sz="1600" b="1" i="0" u="none" strike="noStrike" cap="none" normalizeH="0" baseline="0" smtClean="0">
              <a:ln>
                <a:noFill/>
              </a:ln>
              <a:solidFill>
                <a:schemeClr val="tx1"/>
              </a:solidFill>
              <a:effectLst/>
              <a:latin typeface="+mj-lt"/>
            </a:endParaRPr>
          </a:p>
        </p:txBody>
      </p:sp>
      <p:sp>
        <p:nvSpPr>
          <p:cNvPr id="7279" name="Rectangle 241"/>
          <p:cNvSpPr>
            <a:spLocks noChangeArrowheads="1"/>
          </p:cNvSpPr>
          <p:nvPr/>
        </p:nvSpPr>
        <p:spPr bwMode="auto">
          <a:xfrm>
            <a:off x="3911600" y="6228556"/>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0</a:t>
            </a:r>
            <a:endParaRPr kumimoji="0" lang="en-US" altLang="en-US" sz="1600" b="1" i="0" u="none" strike="noStrike" cap="none" normalizeH="0" baseline="0" dirty="0" smtClean="0">
              <a:ln>
                <a:noFill/>
              </a:ln>
              <a:solidFill>
                <a:schemeClr val="tx1"/>
              </a:solidFill>
              <a:effectLst/>
              <a:latin typeface="+mj-lt"/>
            </a:endParaRPr>
          </a:p>
        </p:txBody>
      </p:sp>
      <p:sp>
        <p:nvSpPr>
          <p:cNvPr id="7280" name="Rectangle 242"/>
          <p:cNvSpPr>
            <a:spLocks noChangeArrowheads="1"/>
          </p:cNvSpPr>
          <p:nvPr/>
        </p:nvSpPr>
        <p:spPr bwMode="auto">
          <a:xfrm>
            <a:off x="4081463" y="6228556"/>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125</a:t>
            </a:r>
            <a:endParaRPr kumimoji="0" lang="en-US" altLang="en-US" sz="1600" b="1" i="0" u="none" strike="noStrike" cap="none" normalizeH="0" baseline="0" smtClean="0">
              <a:ln>
                <a:noFill/>
              </a:ln>
              <a:solidFill>
                <a:schemeClr val="tx1"/>
              </a:solidFill>
              <a:effectLst/>
              <a:latin typeface="+mj-lt"/>
            </a:endParaRPr>
          </a:p>
        </p:txBody>
      </p:sp>
      <p:sp>
        <p:nvSpPr>
          <p:cNvPr id="7281" name="Rectangle 243"/>
          <p:cNvSpPr>
            <a:spLocks noChangeArrowheads="1"/>
          </p:cNvSpPr>
          <p:nvPr/>
        </p:nvSpPr>
        <p:spPr bwMode="auto">
          <a:xfrm>
            <a:off x="4576763" y="5997576"/>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000000"/>
                </a:solidFill>
                <a:effectLst/>
                <a:latin typeface="+mj-lt"/>
              </a:rPr>
              <a:t>250 Miles</a:t>
            </a:r>
            <a:endParaRPr kumimoji="0" lang="en-US" altLang="en-US" sz="1600" b="1" i="0" u="none" strike="noStrike" cap="none" normalizeH="0" baseline="0" dirty="0" smtClean="0">
              <a:ln>
                <a:noFill/>
              </a:ln>
              <a:solidFill>
                <a:schemeClr val="tx1"/>
              </a:solidFill>
              <a:effectLst/>
              <a:latin typeface="+mj-lt"/>
            </a:endParaRPr>
          </a:p>
        </p:txBody>
      </p:sp>
      <p:sp>
        <p:nvSpPr>
          <p:cNvPr id="7282" name="Rectangle 244"/>
          <p:cNvSpPr>
            <a:spLocks noChangeArrowheads="1"/>
          </p:cNvSpPr>
          <p:nvPr/>
        </p:nvSpPr>
        <p:spPr bwMode="auto">
          <a:xfrm>
            <a:off x="4316413" y="6228556"/>
            <a:ext cx="82073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000000"/>
                </a:solidFill>
                <a:effectLst/>
                <a:latin typeface="+mj-lt"/>
              </a:rPr>
              <a:t>250 Kilometers</a:t>
            </a:r>
            <a:endParaRPr kumimoji="0" lang="en-US" altLang="en-US" sz="1600" b="1"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17871241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8.4.4 Shapes of States </a:t>
            </a:r>
            <a:r>
              <a:rPr lang="en-IN" sz="2000" b="0" dirty="0"/>
              <a:t>(7 of 7)</a:t>
            </a:r>
          </a:p>
        </p:txBody>
      </p:sp>
      <p:sp>
        <p:nvSpPr>
          <p:cNvPr id="3" name="Content Placeholder 2"/>
          <p:cNvSpPr>
            <a:spLocks noGrp="1"/>
          </p:cNvSpPr>
          <p:nvPr>
            <p:ph sz="quarter" idx="13"/>
          </p:nvPr>
        </p:nvSpPr>
        <p:spPr>
          <a:xfrm>
            <a:off x="457200" y="1556326"/>
            <a:ext cx="8229600" cy="647026"/>
          </a:xfrm>
        </p:spPr>
        <p:txBody>
          <a:bodyPr/>
          <a:lstStyle/>
          <a:p>
            <a:pPr marL="432" indent="0">
              <a:buNone/>
            </a:pPr>
            <a:r>
              <a:rPr lang="en-US" sz="1800" b="1" dirty="0"/>
              <a:t>Figure 8-69: </a:t>
            </a:r>
            <a:r>
              <a:rPr lang="en-US" sz="1800" dirty="0"/>
              <a:t>Rail is the most cost-effective way to transport goods to and from landlocked states, but not all states have good access to oceanic trade.</a:t>
            </a:r>
            <a:endParaRPr lang="en-IN"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25" y="2280099"/>
            <a:ext cx="4095750" cy="4184148"/>
          </a:xfrm>
          <a:prstGeom prst="rect">
            <a:avLst/>
          </a:prstGeom>
        </p:spPr>
      </p:pic>
      <p:sp>
        <p:nvSpPr>
          <p:cNvPr id="10" name="Rectangle 5"/>
          <p:cNvSpPr>
            <a:spLocks noChangeArrowheads="1"/>
          </p:cNvSpPr>
          <p:nvPr/>
        </p:nvSpPr>
        <p:spPr bwMode="auto">
          <a:xfrm>
            <a:off x="3032125" y="4854576"/>
            <a:ext cx="6428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6076055" y="5989638"/>
            <a:ext cx="4632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latin typeface="+mj-lt"/>
              </a:rPr>
              <a:t>INDIAN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00ADEE"/>
                </a:solidFill>
                <a:effectLst/>
                <a:latin typeface="+mj-lt"/>
              </a:rPr>
              <a:t>OCEAN</a:t>
            </a:r>
            <a:endParaRPr kumimoji="0" lang="en-US" altLang="en-US" sz="1800" b="1" i="0" u="none" strike="noStrike" cap="none" normalizeH="0" baseline="0" dirty="0" smtClean="0">
              <a:ln>
                <a:noFill/>
              </a:ln>
              <a:solidFill>
                <a:schemeClr val="tx1"/>
              </a:solidFill>
              <a:effectLst/>
              <a:latin typeface="+mj-lt"/>
            </a:endParaRPr>
          </a:p>
        </p:txBody>
      </p:sp>
      <p:sp>
        <p:nvSpPr>
          <p:cNvPr id="36" name="Rectangle 31"/>
          <p:cNvSpPr>
            <a:spLocks noChangeArrowheads="1"/>
          </p:cNvSpPr>
          <p:nvPr/>
        </p:nvSpPr>
        <p:spPr bwMode="auto">
          <a:xfrm>
            <a:off x="3495137" y="3709988"/>
            <a:ext cx="3574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BURKINA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FASO</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8" name="Rectangle 33"/>
          <p:cNvSpPr>
            <a:spLocks noChangeArrowheads="1"/>
          </p:cNvSpPr>
          <p:nvPr/>
        </p:nvSpPr>
        <p:spPr bwMode="auto">
          <a:xfrm>
            <a:off x="3576638" y="3449638"/>
            <a:ext cx="25006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MALI</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39" name="Rectangle 34"/>
          <p:cNvSpPr>
            <a:spLocks noChangeArrowheads="1"/>
          </p:cNvSpPr>
          <p:nvPr/>
        </p:nvSpPr>
        <p:spPr bwMode="auto">
          <a:xfrm>
            <a:off x="5234976" y="3971926"/>
            <a:ext cx="3638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SOUTH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SUDAN</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1" name="Rectangle 36"/>
          <p:cNvSpPr>
            <a:spLocks noChangeArrowheads="1"/>
          </p:cNvSpPr>
          <p:nvPr/>
        </p:nvSpPr>
        <p:spPr bwMode="auto">
          <a:xfrm>
            <a:off x="4616450" y="3576638"/>
            <a:ext cx="2949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mn-lt"/>
              </a:rPr>
              <a:t>CHAD</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2" name="Rectangle 37"/>
          <p:cNvSpPr>
            <a:spLocks noChangeArrowheads="1"/>
          </p:cNvSpPr>
          <p:nvPr/>
        </p:nvSpPr>
        <p:spPr bwMode="auto">
          <a:xfrm>
            <a:off x="4098925" y="3476626"/>
            <a:ext cx="32541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mn-lt"/>
              </a:rPr>
              <a:t>NIGER</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mn-lt"/>
            </a:endParaRPr>
          </a:p>
        </p:txBody>
      </p:sp>
      <p:sp>
        <p:nvSpPr>
          <p:cNvPr id="43" name="Rectangle 38"/>
          <p:cNvSpPr>
            <a:spLocks noChangeArrowheads="1"/>
          </p:cNvSpPr>
          <p:nvPr/>
        </p:nvSpPr>
        <p:spPr bwMode="auto">
          <a:xfrm>
            <a:off x="4693715" y="3994151"/>
            <a:ext cx="3686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CENTRAL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AFRICAN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REP.</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6" name="Rectangle 41"/>
          <p:cNvSpPr>
            <a:spLocks noChangeArrowheads="1"/>
          </p:cNvSpPr>
          <p:nvPr/>
        </p:nvSpPr>
        <p:spPr bwMode="auto">
          <a:xfrm>
            <a:off x="5683250" y="3986213"/>
            <a:ext cx="48571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ETHIOPIA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7" name="Rectangle 42"/>
          <p:cNvSpPr>
            <a:spLocks noChangeArrowheads="1"/>
          </p:cNvSpPr>
          <p:nvPr/>
        </p:nvSpPr>
        <p:spPr bwMode="auto">
          <a:xfrm>
            <a:off x="5303838" y="4327526"/>
            <a:ext cx="33983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UGANDA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8" name="Rectangle 43"/>
          <p:cNvSpPr>
            <a:spLocks noChangeArrowheads="1"/>
          </p:cNvSpPr>
          <p:nvPr/>
        </p:nvSpPr>
        <p:spPr bwMode="auto">
          <a:xfrm>
            <a:off x="4965700" y="5195888"/>
            <a:ext cx="3975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mn-lt"/>
              </a:rPr>
              <a:t>ZAMBIA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49" name="Rectangle 44"/>
          <p:cNvSpPr>
            <a:spLocks noChangeArrowheads="1"/>
          </p:cNvSpPr>
          <p:nvPr/>
        </p:nvSpPr>
        <p:spPr bwMode="auto">
          <a:xfrm>
            <a:off x="5468938" y="5118101"/>
            <a:ext cx="31579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MALAWI</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50" name="Rectangle 45"/>
          <p:cNvSpPr>
            <a:spLocks noChangeArrowheads="1"/>
          </p:cNvSpPr>
          <p:nvPr/>
        </p:nvSpPr>
        <p:spPr bwMode="auto">
          <a:xfrm>
            <a:off x="4789488" y="5657851"/>
            <a:ext cx="45365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BOTSWANA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51" name="Rectangle 46"/>
          <p:cNvSpPr>
            <a:spLocks noChangeArrowheads="1"/>
          </p:cNvSpPr>
          <p:nvPr/>
        </p:nvSpPr>
        <p:spPr bwMode="auto">
          <a:xfrm>
            <a:off x="5068888" y="5473701"/>
            <a:ext cx="42319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ZIMBABWE</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52" name="Rectangle 47"/>
          <p:cNvSpPr>
            <a:spLocks noChangeArrowheads="1"/>
          </p:cNvSpPr>
          <p:nvPr/>
        </p:nvSpPr>
        <p:spPr bwMode="auto">
          <a:xfrm>
            <a:off x="4857750" y="4611688"/>
            <a:ext cx="35747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BURUNDI</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53" name="Rectangle 48"/>
          <p:cNvSpPr>
            <a:spLocks noChangeArrowheads="1"/>
          </p:cNvSpPr>
          <p:nvPr/>
        </p:nvSpPr>
        <p:spPr bwMode="auto">
          <a:xfrm>
            <a:off x="4846638" y="4511676"/>
            <a:ext cx="35266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RWANDA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54" name="Rectangle 49"/>
          <p:cNvSpPr>
            <a:spLocks noChangeArrowheads="1"/>
          </p:cNvSpPr>
          <p:nvPr/>
        </p:nvSpPr>
        <p:spPr bwMode="auto">
          <a:xfrm>
            <a:off x="5395913" y="6156326"/>
            <a:ext cx="37029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LESOTHO</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55" name="Rectangle 50"/>
          <p:cNvSpPr>
            <a:spLocks noChangeArrowheads="1"/>
          </p:cNvSpPr>
          <p:nvPr/>
        </p:nvSpPr>
        <p:spPr bwMode="auto">
          <a:xfrm>
            <a:off x="5538788" y="5965826"/>
            <a:ext cx="37510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231F20"/>
                </a:solidFill>
                <a:effectLst>
                  <a:glow rad="50800">
                    <a:schemeClr val="bg1">
                      <a:alpha val="50000"/>
                    </a:schemeClr>
                  </a:glow>
                </a:effectLst>
                <a:latin typeface="+mn-lt"/>
              </a:rPr>
              <a:t>ESWATINI</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mn-lt"/>
            </a:endParaRPr>
          </a:p>
        </p:txBody>
      </p:sp>
      <p:sp>
        <p:nvSpPr>
          <p:cNvPr id="56" name="Line 51"/>
          <p:cNvSpPr>
            <a:spLocks noChangeShapeType="1"/>
          </p:cNvSpPr>
          <p:nvPr/>
        </p:nvSpPr>
        <p:spPr bwMode="auto">
          <a:xfrm>
            <a:off x="5414963" y="5927726"/>
            <a:ext cx="114300" cy="7620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n-lt"/>
            </a:endParaRPr>
          </a:p>
        </p:txBody>
      </p:sp>
      <p:sp>
        <p:nvSpPr>
          <p:cNvPr id="57" name="Line 52"/>
          <p:cNvSpPr>
            <a:spLocks noChangeShapeType="1"/>
          </p:cNvSpPr>
          <p:nvPr/>
        </p:nvSpPr>
        <p:spPr bwMode="auto">
          <a:xfrm>
            <a:off x="5272088" y="4549776"/>
            <a:ext cx="100012" cy="34925"/>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n-lt"/>
            </a:endParaRPr>
          </a:p>
        </p:txBody>
      </p:sp>
      <p:sp>
        <p:nvSpPr>
          <p:cNvPr id="58" name="Line 53"/>
          <p:cNvSpPr>
            <a:spLocks noChangeShapeType="1"/>
          </p:cNvSpPr>
          <p:nvPr/>
        </p:nvSpPr>
        <p:spPr bwMode="auto">
          <a:xfrm flipV="1">
            <a:off x="5276850" y="4665663"/>
            <a:ext cx="92075" cy="3175"/>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200" b="1">
              <a:effectLst>
                <a:glow rad="50800">
                  <a:schemeClr val="bg1">
                    <a:alpha val="50000"/>
                  </a:schemeClr>
                </a:glow>
              </a:effectLst>
              <a:latin typeface="+mn-lt"/>
            </a:endParaRPr>
          </a:p>
        </p:txBody>
      </p:sp>
      <p:sp>
        <p:nvSpPr>
          <p:cNvPr id="59" name="Line 54"/>
          <p:cNvSpPr>
            <a:spLocks noChangeShapeType="1"/>
          </p:cNvSpPr>
          <p:nvPr/>
        </p:nvSpPr>
        <p:spPr bwMode="auto">
          <a:xfrm>
            <a:off x="5238750" y="6084888"/>
            <a:ext cx="144462" cy="114300"/>
          </a:xfrm>
          <a:prstGeom prst="line">
            <a:avLst/>
          </a:prstGeom>
          <a:noFill/>
          <a:ln w="7938">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b="1">
              <a:latin typeface="+mj-lt"/>
            </a:endParaRPr>
          </a:p>
        </p:txBody>
      </p:sp>
      <p:sp>
        <p:nvSpPr>
          <p:cNvPr id="60" name="Rectangle 55"/>
          <p:cNvSpPr>
            <a:spLocks noChangeArrowheads="1"/>
          </p:cNvSpPr>
          <p:nvPr/>
        </p:nvSpPr>
        <p:spPr bwMode="auto">
          <a:xfrm>
            <a:off x="2713038" y="558323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61" name="Rectangle 56"/>
          <p:cNvSpPr>
            <a:spLocks noChangeArrowheads="1"/>
          </p:cNvSpPr>
          <p:nvPr/>
        </p:nvSpPr>
        <p:spPr bwMode="auto">
          <a:xfrm>
            <a:off x="3062288" y="5583238"/>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a:t>
            </a:r>
            <a:endParaRPr kumimoji="0" lang="en-US" altLang="en-US" sz="1800" b="1" i="0" u="none" strike="noStrike" cap="none" normalizeH="0" baseline="0" smtClean="0">
              <a:ln>
                <a:noFill/>
              </a:ln>
              <a:solidFill>
                <a:schemeClr val="tx1"/>
              </a:solidFill>
              <a:effectLst/>
              <a:latin typeface="+mj-lt"/>
            </a:endParaRPr>
          </a:p>
        </p:txBody>
      </p:sp>
      <p:sp>
        <p:nvSpPr>
          <p:cNvPr id="62" name="Rectangle 57"/>
          <p:cNvSpPr>
            <a:spLocks noChangeArrowheads="1"/>
          </p:cNvSpPr>
          <p:nvPr/>
        </p:nvSpPr>
        <p:spPr bwMode="auto">
          <a:xfrm>
            <a:off x="2713038" y="5724526"/>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0</a:t>
            </a:r>
            <a:endParaRPr kumimoji="0" lang="en-US" altLang="en-US" sz="1800" b="1" i="0" u="none" strike="noStrike" cap="none" normalizeH="0" baseline="0" smtClean="0">
              <a:ln>
                <a:noFill/>
              </a:ln>
              <a:solidFill>
                <a:schemeClr val="tx1"/>
              </a:solidFill>
              <a:effectLst/>
              <a:latin typeface="+mj-lt"/>
            </a:endParaRPr>
          </a:p>
        </p:txBody>
      </p:sp>
      <p:sp>
        <p:nvSpPr>
          <p:cNvPr id="63" name="Rectangle 58"/>
          <p:cNvSpPr>
            <a:spLocks noChangeArrowheads="1"/>
          </p:cNvSpPr>
          <p:nvPr/>
        </p:nvSpPr>
        <p:spPr bwMode="auto">
          <a:xfrm>
            <a:off x="2913063" y="5724526"/>
            <a:ext cx="1298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500</a:t>
            </a:r>
            <a:endParaRPr kumimoji="0" lang="en-US" altLang="en-US" sz="1800" b="1" i="0" u="none" strike="noStrike" cap="none" normalizeH="0" baseline="0" smtClean="0">
              <a:ln>
                <a:noFill/>
              </a:ln>
              <a:solidFill>
                <a:schemeClr val="tx1"/>
              </a:solidFill>
              <a:effectLst/>
              <a:latin typeface="+mj-lt"/>
            </a:endParaRPr>
          </a:p>
        </p:txBody>
      </p:sp>
      <p:sp>
        <p:nvSpPr>
          <p:cNvPr id="55296" name="Rectangle 59"/>
          <p:cNvSpPr>
            <a:spLocks noChangeArrowheads="1"/>
          </p:cNvSpPr>
          <p:nvPr/>
        </p:nvSpPr>
        <p:spPr bwMode="auto">
          <a:xfrm>
            <a:off x="3400425" y="5583238"/>
            <a:ext cx="4071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1,000 Miles</a:t>
            </a:r>
            <a:endParaRPr kumimoji="0" lang="en-US" altLang="en-US" sz="1800" b="1" i="0" u="none" strike="noStrike" cap="none" normalizeH="0" baseline="0" smtClean="0">
              <a:ln>
                <a:noFill/>
              </a:ln>
              <a:solidFill>
                <a:schemeClr val="tx1"/>
              </a:solidFill>
              <a:effectLst/>
              <a:latin typeface="+mj-lt"/>
            </a:endParaRPr>
          </a:p>
        </p:txBody>
      </p:sp>
      <p:sp>
        <p:nvSpPr>
          <p:cNvPr id="55297" name="Rectangle 60"/>
          <p:cNvSpPr>
            <a:spLocks noChangeArrowheads="1"/>
          </p:cNvSpPr>
          <p:nvPr/>
        </p:nvSpPr>
        <p:spPr bwMode="auto">
          <a:xfrm>
            <a:off x="3124200" y="5724526"/>
            <a:ext cx="6139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231F20"/>
                </a:solidFill>
                <a:effectLst/>
                <a:latin typeface="+mj-lt"/>
              </a:rPr>
              <a:t>1,000 Kilometers</a:t>
            </a:r>
            <a:endParaRPr kumimoji="0" lang="en-US" altLang="en-US" sz="1800" b="1" i="0" u="none" strike="noStrike" cap="none" normalizeH="0" baseline="0" smtClean="0">
              <a:ln>
                <a:noFill/>
              </a:ln>
              <a:solidFill>
                <a:schemeClr val="tx1"/>
              </a:solidFill>
              <a:effectLst/>
              <a:latin typeface="+mj-lt"/>
            </a:endParaRPr>
          </a:p>
        </p:txBody>
      </p:sp>
      <p:sp>
        <p:nvSpPr>
          <p:cNvPr id="55298" name="Rectangle 61"/>
          <p:cNvSpPr>
            <a:spLocks noChangeArrowheads="1"/>
          </p:cNvSpPr>
          <p:nvPr/>
        </p:nvSpPr>
        <p:spPr bwMode="auto">
          <a:xfrm>
            <a:off x="2965449" y="5951538"/>
            <a:ext cx="93166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20" normalizeH="0" dirty="0" smtClean="0">
                <a:ln>
                  <a:noFill/>
                </a:ln>
                <a:solidFill>
                  <a:srgbClr val="231F20"/>
                </a:solidFill>
                <a:effectLst/>
                <a:latin typeface="+mj-lt"/>
              </a:rPr>
              <a:t>Landlocked country</a:t>
            </a:r>
            <a:endParaRPr kumimoji="0" lang="en-US" altLang="en-US" b="1" i="0" u="none" strike="noStrike" cap="none" spc="-20" normalizeH="0" dirty="0" smtClean="0">
              <a:ln>
                <a:noFill/>
              </a:ln>
              <a:solidFill>
                <a:schemeClr val="tx1"/>
              </a:solidFill>
              <a:effectLst/>
              <a:latin typeface="+mj-lt"/>
            </a:endParaRPr>
          </a:p>
        </p:txBody>
      </p:sp>
      <p:sp>
        <p:nvSpPr>
          <p:cNvPr id="55300" name="Rectangle 62"/>
          <p:cNvSpPr>
            <a:spLocks noChangeArrowheads="1"/>
          </p:cNvSpPr>
          <p:nvPr/>
        </p:nvSpPr>
        <p:spPr bwMode="auto">
          <a:xfrm>
            <a:off x="2965449" y="6119813"/>
            <a:ext cx="39145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spc="-20" normalizeH="0" smtClean="0">
                <a:ln>
                  <a:noFill/>
                </a:ln>
                <a:solidFill>
                  <a:srgbClr val="231F20"/>
                </a:solidFill>
                <a:effectLst/>
                <a:latin typeface="+mj-lt"/>
              </a:rPr>
              <a:t>Railroad</a:t>
            </a:r>
            <a:endParaRPr kumimoji="0" lang="en-US" altLang="en-US" b="1" i="0" u="none" strike="noStrike" cap="none" spc="-20" normalizeH="0" smtClean="0">
              <a:ln>
                <a:noFill/>
              </a:ln>
              <a:solidFill>
                <a:schemeClr val="tx1"/>
              </a:solidFill>
              <a:effectLst/>
              <a:latin typeface="+mj-lt"/>
            </a:endParaRPr>
          </a:p>
        </p:txBody>
      </p:sp>
      <p:sp>
        <p:nvSpPr>
          <p:cNvPr id="70" name="Rectangle 7"/>
          <p:cNvSpPr>
            <a:spLocks noChangeArrowheads="1"/>
          </p:cNvSpPr>
          <p:nvPr/>
        </p:nvSpPr>
        <p:spPr bwMode="auto">
          <a:xfrm rot="330258">
            <a:off x="4556733" y="2537211"/>
            <a:ext cx="859926" cy="9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smtClean="0">
                <a:solidFill>
                  <a:srgbClr val="00ADEE"/>
                </a:solidFill>
                <a:latin typeface="+mj-lt"/>
              </a:rPr>
              <a:t> Mediterranean </a:t>
            </a:r>
            <a:r>
              <a:rPr lang="en-US" altLang="en-US" sz="700" b="1" i="1" dirty="0">
                <a:solidFill>
                  <a:srgbClr val="00ADEE"/>
                </a:solidFill>
                <a:latin typeface="+mj-lt"/>
              </a:rPr>
              <a:t>Sea </a:t>
            </a:r>
            <a:endParaRPr kumimoji="0" lang="en-US" altLang="en-US" sz="1200" b="1" i="0" u="none" strike="noStrike" cap="none" normalizeH="0" baseline="0" dirty="0" smtClean="0">
              <a:ln>
                <a:noFill/>
              </a:ln>
              <a:solidFill>
                <a:schemeClr val="tx1"/>
              </a:solidFill>
              <a:effectLst/>
              <a:latin typeface="+mj-lt"/>
            </a:endParaRPr>
          </a:p>
        </p:txBody>
      </p:sp>
      <p:sp>
        <p:nvSpPr>
          <p:cNvPr id="71" name="Rectangle 7"/>
          <p:cNvSpPr>
            <a:spLocks noChangeArrowheads="1"/>
          </p:cNvSpPr>
          <p:nvPr/>
        </p:nvSpPr>
        <p:spPr bwMode="auto">
          <a:xfrm rot="3306539">
            <a:off x="5294024" y="3104127"/>
            <a:ext cx="859926" cy="9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Down">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700" b="1" i="1" dirty="0">
                <a:solidFill>
                  <a:srgbClr val="00ADEE"/>
                </a:solidFill>
                <a:latin typeface="+mj-lt"/>
              </a:rPr>
              <a:t>Red Sea </a:t>
            </a:r>
            <a:endParaRPr kumimoji="0" lang="en-US" altLang="en-US" sz="12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182724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8.4.5 Electoral Geography </a:t>
            </a:r>
            <a:r>
              <a:rPr lang="en-IN" sz="2000" b="0" dirty="0"/>
              <a:t>(1 of 5)</a:t>
            </a:r>
          </a:p>
        </p:txBody>
      </p:sp>
      <p:sp>
        <p:nvSpPr>
          <p:cNvPr id="3" name="Content Placeholder 2"/>
          <p:cNvSpPr>
            <a:spLocks noGrp="1"/>
          </p:cNvSpPr>
          <p:nvPr>
            <p:ph sz="quarter" idx="13"/>
          </p:nvPr>
        </p:nvSpPr>
        <p:spPr>
          <a:xfrm>
            <a:off x="457200" y="1556326"/>
            <a:ext cx="7899400" cy="4434275"/>
          </a:xfrm>
        </p:spPr>
        <p:txBody>
          <a:bodyPr/>
          <a:lstStyle/>
          <a:p>
            <a:r>
              <a:rPr lang="en-US" dirty="0"/>
              <a:t>Redrawing legislative boundaries to benefit the party in power is called </a:t>
            </a:r>
            <a:r>
              <a:rPr lang="en-US" b="1" dirty="0"/>
              <a:t>gerrymandering</a:t>
            </a:r>
          </a:p>
          <a:p>
            <a:r>
              <a:rPr lang="en-US" dirty="0"/>
              <a:t>Gerrymandering takes two forms:</a:t>
            </a:r>
          </a:p>
          <a:p>
            <a:pPr marL="741600" lvl="1" indent="-428400">
              <a:buFont typeface="+mj-lt"/>
              <a:buAutoNum type="arabicPeriod"/>
            </a:pPr>
            <a:r>
              <a:rPr lang="en-US" b="1" dirty="0"/>
              <a:t>cracking</a:t>
            </a:r>
            <a:r>
              <a:rPr lang="en-US" dirty="0"/>
              <a:t>—like-minded voters are spread across several districts to prevent them from reaching a majority in any of them</a:t>
            </a:r>
          </a:p>
          <a:p>
            <a:pPr marL="741600" lvl="1" indent="-428400">
              <a:buFont typeface="+mj-lt"/>
              <a:buAutoNum type="arabicPeriod"/>
            </a:pPr>
            <a:r>
              <a:rPr lang="en-US" b="1" dirty="0"/>
              <a:t>packing</a:t>
            </a:r>
            <a:r>
              <a:rPr lang="en-US" dirty="0"/>
              <a:t>—like-minded voters are stacked in one district to prevent them from affecting elections in other districts</a:t>
            </a:r>
          </a:p>
        </p:txBody>
      </p:sp>
    </p:spTree>
    <p:extLst>
      <p:ext uri="{BB962C8B-B14F-4D97-AF65-F5344CB8AC3E}">
        <p14:creationId xmlns:p14="http://schemas.microsoft.com/office/powerpoint/2010/main" val="21839470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8.4.5 Electoral Geography </a:t>
            </a:r>
            <a:r>
              <a:rPr lang="en-IN" sz="2000" b="0" dirty="0"/>
              <a:t>(2 of 5)</a:t>
            </a:r>
          </a:p>
        </p:txBody>
      </p:sp>
      <p:sp>
        <p:nvSpPr>
          <p:cNvPr id="3" name="Content Placeholder 2"/>
          <p:cNvSpPr>
            <a:spLocks noGrp="1"/>
          </p:cNvSpPr>
          <p:nvPr>
            <p:ph sz="quarter" idx="13"/>
          </p:nvPr>
        </p:nvSpPr>
        <p:spPr>
          <a:xfrm>
            <a:off x="457200" y="1556327"/>
            <a:ext cx="8229600" cy="874454"/>
          </a:xfrm>
        </p:spPr>
        <p:txBody>
          <a:bodyPr/>
          <a:lstStyle/>
          <a:p>
            <a:pPr marL="432" indent="0">
              <a:buNone/>
            </a:pPr>
            <a:r>
              <a:rPr lang="en-US" sz="1800" b="1" dirty="0"/>
              <a:t>Figure 8-70: </a:t>
            </a:r>
            <a:r>
              <a:rPr lang="en-US" sz="1800" dirty="0"/>
              <a:t>A political cartoon lampooned the odd shape of an electoral district in Massachusetts after Governor Elbridge Gerry approved oddly shaped districts in a stacked vote strategy.</a:t>
            </a:r>
            <a:endParaRPr lang="en-IN" sz="1800" dirty="0"/>
          </a:p>
        </p:txBody>
      </p:sp>
      <p:pic>
        <p:nvPicPr>
          <p:cNvPr id="56323" name="Picture 3" descr="A cartoon drawing shows gerrymandering as a cartoon salamander surrounding the eastern urban areas of Massachuset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275" y="2575643"/>
            <a:ext cx="3593450" cy="387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038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8.1.2 Challenges in Defining States </a:t>
            </a:r>
            <a:r>
              <a:rPr lang="en-IN" sz="2000" b="0" dirty="0"/>
              <a:t>(2 of </a:t>
            </a:r>
            <a:r>
              <a:rPr lang="en-IN" sz="2000" b="0" dirty="0" smtClean="0"/>
              <a:t>3)</a:t>
            </a:r>
            <a:endParaRPr lang="en-IN" sz="2000" b="0" dirty="0"/>
          </a:p>
        </p:txBody>
      </p:sp>
      <p:sp>
        <p:nvSpPr>
          <p:cNvPr id="3" name="Content Placeholder 2"/>
          <p:cNvSpPr>
            <a:spLocks noGrp="1"/>
          </p:cNvSpPr>
          <p:nvPr>
            <p:ph sz="quarter" idx="13"/>
          </p:nvPr>
        </p:nvSpPr>
        <p:spPr>
          <a:xfrm>
            <a:off x="457200" y="1556326"/>
            <a:ext cx="8229600" cy="775394"/>
          </a:xfrm>
        </p:spPr>
        <p:txBody>
          <a:bodyPr/>
          <a:lstStyle/>
          <a:p>
            <a:pPr marL="432" indent="0">
              <a:buNone/>
            </a:pPr>
            <a:r>
              <a:rPr lang="en-US" sz="1600" b="1" dirty="0"/>
              <a:t>Figures 8-4 and 8-5: </a:t>
            </a:r>
            <a:r>
              <a:rPr lang="en-US" sz="1600" dirty="0"/>
              <a:t>Western Sahara is claimed by Morocco, which controls most of the territory (left). The Polisario Front controls the far eastern portion, behind a sand berm (right) built by the Moroccan government.</a:t>
            </a:r>
          </a:p>
        </p:txBody>
      </p:sp>
      <p:pic>
        <p:nvPicPr>
          <p:cNvPr id="5" name="Picture 7" descr="An aerial image of a sand wall built along the Western Saha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726" y="3036372"/>
            <a:ext cx="3864269" cy="23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15" y="2699062"/>
            <a:ext cx="3802075" cy="3290257"/>
          </a:xfrm>
          <a:prstGeom prst="rect">
            <a:avLst/>
          </a:prstGeom>
        </p:spPr>
      </p:pic>
      <p:sp>
        <p:nvSpPr>
          <p:cNvPr id="11" name="Rectangle 5"/>
          <p:cNvSpPr>
            <a:spLocks noChangeArrowheads="1"/>
          </p:cNvSpPr>
          <p:nvPr/>
        </p:nvSpPr>
        <p:spPr bwMode="auto">
          <a:xfrm>
            <a:off x="468313" y="3322638"/>
            <a:ext cx="769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ATLANTIC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ADEE"/>
                </a:solidFill>
                <a:effectLst/>
                <a:latin typeface="+mj-lt"/>
              </a:rPr>
              <a:t>OCEAN</a:t>
            </a:r>
            <a:endParaRPr kumimoji="0" lang="en-US" altLang="en-US" sz="1600" b="1" i="0" u="none" strike="noStrike" cap="none" normalizeH="0" baseline="0" dirty="0" smtClean="0">
              <a:ln>
                <a:noFill/>
              </a:ln>
              <a:solidFill>
                <a:schemeClr val="tx1"/>
              </a:solidFill>
              <a:effectLst/>
              <a:latin typeface="+mj-lt"/>
            </a:endParaRPr>
          </a:p>
        </p:txBody>
      </p:sp>
      <p:sp>
        <p:nvSpPr>
          <p:cNvPr id="13" name="Rectangle 7"/>
          <p:cNvSpPr>
            <a:spLocks noChangeArrowheads="1"/>
          </p:cNvSpPr>
          <p:nvPr/>
        </p:nvSpPr>
        <p:spPr bwMode="auto">
          <a:xfrm>
            <a:off x="2043113" y="3313113"/>
            <a:ext cx="66043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Laayoune</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4" name="Rectangle 8"/>
          <p:cNvSpPr>
            <a:spLocks noChangeArrowheads="1"/>
          </p:cNvSpPr>
          <p:nvPr/>
        </p:nvSpPr>
        <p:spPr bwMode="auto">
          <a:xfrm>
            <a:off x="806451" y="3851276"/>
            <a:ext cx="6283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rgbClr val="231F20"/>
                </a:solidFill>
                <a:effectLst>
                  <a:glow rad="63500">
                    <a:schemeClr val="bg1">
                      <a:alpha val="50000"/>
                    </a:schemeClr>
                  </a:glow>
                </a:effectLst>
                <a:latin typeface="+mj-lt"/>
              </a:rPr>
              <a:t>Boujdour</a:t>
            </a:r>
            <a:endParaRPr kumimoji="0" lang="en-US" altLang="en-US" sz="1600" b="1" i="0" u="none" strike="noStrike" cap="none" normalizeH="0" baseline="0" smtClean="0">
              <a:ln>
                <a:noFill/>
              </a:ln>
              <a:solidFill>
                <a:schemeClr val="tx1"/>
              </a:solidFill>
              <a:effectLst>
                <a:glow rad="63500">
                  <a:schemeClr val="bg1">
                    <a:alpha val="50000"/>
                  </a:schemeClr>
                </a:glow>
              </a:effectLst>
              <a:latin typeface="+mj-lt"/>
            </a:endParaRPr>
          </a:p>
        </p:txBody>
      </p:sp>
      <p:sp>
        <p:nvSpPr>
          <p:cNvPr id="15" name="Rectangle 9"/>
          <p:cNvSpPr>
            <a:spLocks noChangeArrowheads="1"/>
          </p:cNvSpPr>
          <p:nvPr/>
        </p:nvSpPr>
        <p:spPr bwMode="auto">
          <a:xfrm>
            <a:off x="935038" y="4706938"/>
            <a:ext cx="69089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Ad </a:t>
            </a:r>
            <a:r>
              <a:rPr kumimoji="0" lang="en-US" altLang="en-US" sz="1100" b="1" i="0" u="none" strike="noStrike" cap="none" normalizeH="0" baseline="0" dirty="0" err="1" smtClean="0">
                <a:ln>
                  <a:noFill/>
                </a:ln>
                <a:solidFill>
                  <a:srgbClr val="231F20"/>
                </a:solidFill>
                <a:effectLst>
                  <a:glow rad="63500">
                    <a:schemeClr val="bg1">
                      <a:alpha val="50000"/>
                    </a:schemeClr>
                  </a:glow>
                </a:effectLst>
                <a:latin typeface="+mj-lt"/>
              </a:rPr>
              <a:t>Dakhla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4" name="Rectangle 18"/>
          <p:cNvSpPr>
            <a:spLocks noChangeArrowheads="1"/>
          </p:cNvSpPr>
          <p:nvPr/>
        </p:nvSpPr>
        <p:spPr bwMode="auto">
          <a:xfrm>
            <a:off x="2705101" y="2913063"/>
            <a:ext cx="75180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MOROCCO</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5" name="Rectangle 19"/>
          <p:cNvSpPr>
            <a:spLocks noChangeArrowheads="1"/>
          </p:cNvSpPr>
          <p:nvPr/>
        </p:nvSpPr>
        <p:spPr bwMode="auto">
          <a:xfrm>
            <a:off x="1900238" y="3679826"/>
            <a:ext cx="135453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WESTERN SAHARA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6" name="Rectangle 20"/>
          <p:cNvSpPr>
            <a:spLocks noChangeArrowheads="1"/>
          </p:cNvSpPr>
          <p:nvPr/>
        </p:nvSpPr>
        <p:spPr bwMode="auto">
          <a:xfrm>
            <a:off x="2614613" y="4251326"/>
            <a:ext cx="854401"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6D6E70"/>
                </a:solidFill>
                <a:effectLst>
                  <a:glow rad="63500">
                    <a:schemeClr val="bg1">
                      <a:alpha val="50000"/>
                    </a:schemeClr>
                  </a:glow>
                </a:effectLst>
                <a:latin typeface="+mj-lt"/>
              </a:rPr>
              <a:t>MAURITANIA</a:t>
            </a:r>
            <a:endParaRPr kumimoji="0" lang="en-US" altLang="en-US" sz="1600" b="1"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7" name="Rectangle 21"/>
          <p:cNvSpPr>
            <a:spLocks noChangeArrowheads="1"/>
          </p:cNvSpPr>
          <p:nvPr/>
        </p:nvSpPr>
        <p:spPr bwMode="auto">
          <a:xfrm>
            <a:off x="2447926" y="5511801"/>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28" name="Rectangle 22"/>
          <p:cNvSpPr>
            <a:spLocks noChangeArrowheads="1"/>
          </p:cNvSpPr>
          <p:nvPr/>
        </p:nvSpPr>
        <p:spPr bwMode="auto">
          <a:xfrm>
            <a:off x="2843213" y="5511801"/>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75</a:t>
            </a:r>
            <a:endParaRPr kumimoji="0" lang="en-US" altLang="en-US" sz="1600" b="1" i="0" u="none" strike="noStrike" cap="none" normalizeH="0" baseline="0" smtClean="0">
              <a:ln>
                <a:noFill/>
              </a:ln>
              <a:solidFill>
                <a:schemeClr val="tx1"/>
              </a:solidFill>
              <a:effectLst/>
              <a:latin typeface="+mj-lt"/>
            </a:endParaRPr>
          </a:p>
        </p:txBody>
      </p:sp>
      <p:sp>
        <p:nvSpPr>
          <p:cNvPr id="29" name="Rectangle 23"/>
          <p:cNvSpPr>
            <a:spLocks noChangeArrowheads="1"/>
          </p:cNvSpPr>
          <p:nvPr/>
        </p:nvSpPr>
        <p:spPr bwMode="auto">
          <a:xfrm>
            <a:off x="2447926" y="5707063"/>
            <a:ext cx="4969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0</a:t>
            </a:r>
            <a:endParaRPr kumimoji="0" lang="en-US" altLang="en-US" sz="1600" b="1" i="0" u="none" strike="noStrike" cap="none" normalizeH="0" baseline="0" smtClean="0">
              <a:ln>
                <a:noFill/>
              </a:ln>
              <a:solidFill>
                <a:schemeClr val="tx1"/>
              </a:solidFill>
              <a:effectLst/>
              <a:latin typeface="+mj-lt"/>
            </a:endParaRPr>
          </a:p>
        </p:txBody>
      </p:sp>
      <p:sp>
        <p:nvSpPr>
          <p:cNvPr id="30" name="Rectangle 24"/>
          <p:cNvSpPr>
            <a:spLocks noChangeArrowheads="1"/>
          </p:cNvSpPr>
          <p:nvPr/>
        </p:nvSpPr>
        <p:spPr bwMode="auto">
          <a:xfrm>
            <a:off x="2695576" y="5707063"/>
            <a:ext cx="9938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75</a:t>
            </a:r>
            <a:endParaRPr kumimoji="0" lang="en-US" altLang="en-US" sz="1600" b="1" i="0" u="none" strike="noStrike" cap="none" normalizeH="0" baseline="0" smtClean="0">
              <a:ln>
                <a:noFill/>
              </a:ln>
              <a:solidFill>
                <a:schemeClr val="tx1"/>
              </a:solidFill>
              <a:effectLst/>
              <a:latin typeface="+mj-lt"/>
            </a:endParaRPr>
          </a:p>
        </p:txBody>
      </p:sp>
      <p:sp>
        <p:nvSpPr>
          <p:cNvPr id="31" name="Rectangle 25"/>
          <p:cNvSpPr>
            <a:spLocks noChangeArrowheads="1"/>
          </p:cNvSpPr>
          <p:nvPr/>
        </p:nvSpPr>
        <p:spPr bwMode="auto">
          <a:xfrm>
            <a:off x="3224213" y="5511801"/>
            <a:ext cx="40075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150 Miles</a:t>
            </a:r>
            <a:endParaRPr kumimoji="0" lang="en-US" altLang="en-US" sz="1600" b="1" i="0" u="none" strike="noStrike" cap="none" normalizeH="0" baseline="0" smtClean="0">
              <a:ln>
                <a:noFill/>
              </a:ln>
              <a:solidFill>
                <a:schemeClr val="tx1"/>
              </a:solidFill>
              <a:effectLst/>
              <a:latin typeface="+mj-lt"/>
            </a:endParaRPr>
          </a:p>
        </p:txBody>
      </p:sp>
      <p:sp>
        <p:nvSpPr>
          <p:cNvPr id="32" name="Rectangle 26"/>
          <p:cNvSpPr>
            <a:spLocks noChangeArrowheads="1"/>
          </p:cNvSpPr>
          <p:nvPr/>
        </p:nvSpPr>
        <p:spPr bwMode="auto">
          <a:xfrm>
            <a:off x="2919413" y="5707063"/>
            <a:ext cx="6395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latin typeface="+mj-lt"/>
              </a:rPr>
              <a:t>150 Kilometers</a:t>
            </a:r>
            <a:endParaRPr kumimoji="0" lang="en-US" altLang="en-US" sz="1600" b="1" i="0" u="none" strike="noStrike" cap="none" normalizeH="0" baseline="0" smtClean="0">
              <a:ln>
                <a:noFill/>
              </a:ln>
              <a:solidFill>
                <a:schemeClr val="tx1"/>
              </a:solidFill>
              <a:effectLst/>
              <a:latin typeface="+mj-lt"/>
            </a:endParaRPr>
          </a:p>
        </p:txBody>
      </p:sp>
      <p:sp>
        <p:nvSpPr>
          <p:cNvPr id="33" name="Rectangle 27"/>
          <p:cNvSpPr>
            <a:spLocks noChangeArrowheads="1"/>
          </p:cNvSpPr>
          <p:nvPr/>
        </p:nvSpPr>
        <p:spPr bwMode="auto">
          <a:xfrm>
            <a:off x="4208463" y="5159376"/>
            <a:ext cx="6668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Moroccan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control</a:t>
            </a:r>
            <a:endParaRPr kumimoji="0" lang="en-US" altLang="en-US" sz="1600" b="1" i="0" u="none" strike="noStrike" cap="none" normalizeH="0" baseline="0" dirty="0" smtClean="0">
              <a:ln>
                <a:noFill/>
              </a:ln>
              <a:solidFill>
                <a:schemeClr val="tx1"/>
              </a:solidFill>
              <a:effectLst/>
              <a:latin typeface="+mj-lt"/>
            </a:endParaRPr>
          </a:p>
        </p:txBody>
      </p:sp>
      <p:sp>
        <p:nvSpPr>
          <p:cNvPr id="35" name="Rectangle 29"/>
          <p:cNvSpPr>
            <a:spLocks noChangeArrowheads="1"/>
          </p:cNvSpPr>
          <p:nvPr/>
        </p:nvSpPr>
        <p:spPr bwMode="auto">
          <a:xfrm>
            <a:off x="4208463" y="5502276"/>
            <a:ext cx="5947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err="1" smtClean="0">
                <a:ln>
                  <a:noFill/>
                </a:ln>
                <a:solidFill>
                  <a:srgbClr val="231F20"/>
                </a:solidFill>
                <a:effectLst/>
                <a:latin typeface="+mj-lt"/>
              </a:rPr>
              <a:t>Polisario</a:t>
            </a:r>
            <a:endParaRPr kumimoji="0" lang="en-US" altLang="en-US" sz="1100" b="1" i="0" u="none" strike="noStrike" cap="none" normalizeH="0" baseline="0" dirty="0" smtClean="0">
              <a:ln>
                <a:noFill/>
              </a:ln>
              <a:solidFill>
                <a:srgbClr val="231F2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latin typeface="+mj-lt"/>
              </a:rPr>
              <a:t>Front</a:t>
            </a:r>
            <a:endParaRPr kumimoji="0" lang="en-US" altLang="en-US" sz="1600" b="1" i="0" u="none" strike="noStrike" cap="none" normalizeH="0" baseline="0" dirty="0" smtClean="0">
              <a:ln>
                <a:noFill/>
              </a:ln>
              <a:solidFill>
                <a:schemeClr val="tx1"/>
              </a:solidFill>
              <a:effectLst/>
              <a:latin typeface="+mj-lt"/>
            </a:endParaRPr>
          </a:p>
        </p:txBody>
      </p:sp>
      <p:sp>
        <p:nvSpPr>
          <p:cNvPr id="38" name="Rectangle 9"/>
          <p:cNvSpPr>
            <a:spLocks noChangeArrowheads="1"/>
          </p:cNvSpPr>
          <p:nvPr/>
        </p:nvSpPr>
        <p:spPr bwMode="auto">
          <a:xfrm>
            <a:off x="495431" y="5233001"/>
            <a:ext cx="9297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1" u="none" strike="noStrike" cap="none" normalizeH="0" baseline="0" dirty="0" smtClean="0">
                <a:ln>
                  <a:noFill/>
                </a:ln>
                <a:solidFill>
                  <a:srgbClr val="231F20"/>
                </a:solidFill>
                <a:effectLst/>
                <a:latin typeface="+mj-lt"/>
              </a:rPr>
              <a:t>N</a:t>
            </a:r>
            <a:endParaRPr kumimoji="0" lang="en-US" altLang="en-US" sz="1200" b="1" i="1" u="none" strike="noStrike" cap="none" normalizeH="0" baseline="0" dirty="0" smtClean="0">
              <a:ln>
                <a:noFill/>
              </a:ln>
              <a:solidFill>
                <a:schemeClr val="tx1"/>
              </a:solidFill>
              <a:effectLst/>
              <a:latin typeface="+mj-lt"/>
            </a:endParaRPr>
          </a:p>
        </p:txBody>
      </p:sp>
      <p:sp>
        <p:nvSpPr>
          <p:cNvPr id="39" name="Rectangle 19"/>
          <p:cNvSpPr>
            <a:spLocks noChangeArrowheads="1"/>
          </p:cNvSpPr>
          <p:nvPr/>
        </p:nvSpPr>
        <p:spPr bwMode="auto">
          <a:xfrm rot="19048247">
            <a:off x="1693465" y="4464729"/>
            <a:ext cx="5193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ArchUp">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900" b="1" i="1" dirty="0">
                <a:solidFill>
                  <a:srgbClr val="231F20"/>
                </a:solidFill>
                <a:effectLst>
                  <a:glow rad="12700">
                    <a:schemeClr val="bg1">
                      <a:alpha val="50000"/>
                    </a:schemeClr>
                  </a:glow>
                </a:effectLst>
                <a:latin typeface="+mj-lt"/>
              </a:rPr>
              <a:t>sand wall</a:t>
            </a:r>
            <a:endParaRPr kumimoji="0" lang="en-US" altLang="en-US" sz="1100" b="1" i="1" u="none" strike="noStrike" cap="none" normalizeH="0" baseline="0" dirty="0" smtClean="0">
              <a:ln>
                <a:noFill/>
              </a:ln>
              <a:solidFill>
                <a:schemeClr val="tx1"/>
              </a:solidFill>
              <a:effectLst>
                <a:glow rad="12700">
                  <a:schemeClr val="bg1">
                    <a:alpha val="50000"/>
                  </a:schemeClr>
                </a:glow>
              </a:effectLst>
              <a:latin typeface="+mj-lt"/>
            </a:endParaRPr>
          </a:p>
        </p:txBody>
      </p:sp>
    </p:spTree>
    <p:extLst>
      <p:ext uri="{BB962C8B-B14F-4D97-AF65-F5344CB8AC3E}">
        <p14:creationId xmlns:p14="http://schemas.microsoft.com/office/powerpoint/2010/main" val="41103799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8.4.5 Electoral Geography </a:t>
            </a:r>
            <a:r>
              <a:rPr lang="en-IN" sz="2000" b="0" dirty="0"/>
              <a:t>(3 of 5)</a:t>
            </a:r>
          </a:p>
        </p:txBody>
      </p:sp>
      <p:sp>
        <p:nvSpPr>
          <p:cNvPr id="3" name="Content Placeholder 2"/>
          <p:cNvSpPr>
            <a:spLocks noGrp="1"/>
          </p:cNvSpPr>
          <p:nvPr>
            <p:ph sz="quarter" idx="13"/>
          </p:nvPr>
        </p:nvSpPr>
        <p:spPr>
          <a:xfrm>
            <a:off x="457200" y="1556326"/>
            <a:ext cx="8229600" cy="755074"/>
          </a:xfrm>
        </p:spPr>
        <p:txBody>
          <a:bodyPr/>
          <a:lstStyle/>
          <a:p>
            <a:pPr marL="432" indent="0">
              <a:buNone/>
            </a:pPr>
            <a:r>
              <a:rPr lang="en-US" sz="2200" b="1" dirty="0"/>
              <a:t>Figure 8-71: </a:t>
            </a:r>
            <a:r>
              <a:rPr lang="en-US" sz="2200" dirty="0"/>
              <a:t>Like-minded voters are spread across many districts as a minority.</a:t>
            </a:r>
            <a:endParaRPr lang="en-IN" sz="2200" dirty="0"/>
          </a:p>
        </p:txBody>
      </p:sp>
      <p:pic>
        <p:nvPicPr>
          <p:cNvPr id="57347" name="Picture 3" descr="A grid provides an example of the cracking form of gerrymandering. In this case, two rows of red voters are to the north, and 3 rows of blue voters are to the south. Each district has four red voters and six blue vo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389" y="2480476"/>
            <a:ext cx="7053223" cy="3638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6336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8.4.5 Electoral Geography </a:t>
            </a:r>
            <a:r>
              <a:rPr lang="en-IN" sz="2000" b="0" dirty="0"/>
              <a:t>(4 of 5)</a:t>
            </a:r>
          </a:p>
        </p:txBody>
      </p:sp>
      <p:sp>
        <p:nvSpPr>
          <p:cNvPr id="3" name="Content Placeholder 2"/>
          <p:cNvSpPr>
            <a:spLocks noGrp="1"/>
          </p:cNvSpPr>
          <p:nvPr>
            <p:ph sz="quarter" idx="13"/>
          </p:nvPr>
        </p:nvSpPr>
        <p:spPr>
          <a:xfrm>
            <a:off x="457200" y="1556326"/>
            <a:ext cx="8229600" cy="422599"/>
          </a:xfrm>
        </p:spPr>
        <p:txBody>
          <a:bodyPr/>
          <a:lstStyle/>
          <a:p>
            <a:pPr marL="432" indent="0">
              <a:buNone/>
            </a:pPr>
            <a:r>
              <a:rPr lang="en-US" sz="2200" b="1" dirty="0"/>
              <a:t>Figure 8-72: </a:t>
            </a:r>
            <a:r>
              <a:rPr lang="en-US" sz="2200" dirty="0"/>
              <a:t>Like-minded voters are stacked into a few districts.</a:t>
            </a:r>
            <a:endParaRPr lang="en-IN" sz="2200" dirty="0"/>
          </a:p>
        </p:txBody>
      </p:sp>
      <p:pic>
        <p:nvPicPr>
          <p:cNvPr id="58371" name="Picture 3" descr="In this case, two rows of red voters are to the north, and 3 rows of blue voters are to the south. The western most district takes 1 red from row 1, 2 reds from row 2, 2 blues for rows 3 and 4, and 3 blues from row 5. The northern district takes 8 reds from row 1 and 2 reds from row 2. The west of center district takes 2 reds from row 2, 3 blues from rows 3 and 4, and 2 blues from row 5. The east of center district takes 2 reds from row 2, 3 blues from rows 3 and 4, and 2 blues from row 5. The eastern most district takes 1 red from row 1, 2 reds from row 2, 2 blues for rows 3 and 4, and 3 blues from row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389" y="2233702"/>
            <a:ext cx="7053223" cy="365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18743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8.4.5 Electoral Geography </a:t>
            </a:r>
            <a:r>
              <a:rPr lang="en-IN" sz="2000" b="0" dirty="0"/>
              <a:t>(5 of 5)</a:t>
            </a:r>
          </a:p>
        </p:txBody>
      </p:sp>
      <p:sp>
        <p:nvSpPr>
          <p:cNvPr id="3" name="Content Placeholder 2"/>
          <p:cNvSpPr>
            <a:spLocks noGrp="1"/>
          </p:cNvSpPr>
          <p:nvPr>
            <p:ph sz="quarter" idx="13"/>
          </p:nvPr>
        </p:nvSpPr>
        <p:spPr>
          <a:xfrm>
            <a:off x="457200" y="1556327"/>
            <a:ext cx="8229600" cy="513773"/>
          </a:xfrm>
        </p:spPr>
        <p:txBody>
          <a:bodyPr/>
          <a:lstStyle/>
          <a:p>
            <a:pPr marL="432" indent="0">
              <a:buNone/>
            </a:pPr>
            <a:r>
              <a:rPr lang="en-US" sz="1600" b="1" dirty="0"/>
              <a:t>Figure 8-73: </a:t>
            </a:r>
            <a:r>
              <a:rPr lang="en-US" sz="1600" dirty="0"/>
              <a:t>Map highlights the most gerrymandered districts in the United States and ranks states on how gerrymandered their districts are.</a:t>
            </a:r>
            <a:endParaRPr lang="en-IN"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989" y="2068118"/>
            <a:ext cx="4002261" cy="4406790"/>
          </a:xfrm>
          <a:prstGeom prst="rect">
            <a:avLst/>
          </a:prstGeom>
        </p:spPr>
      </p:pic>
      <p:sp>
        <p:nvSpPr>
          <p:cNvPr id="10" name="Freeform 5"/>
          <p:cNvSpPr>
            <a:spLocks/>
          </p:cNvSpPr>
          <p:nvPr/>
        </p:nvSpPr>
        <p:spPr bwMode="auto">
          <a:xfrm>
            <a:off x="3424238" y="2936876"/>
            <a:ext cx="1354137" cy="1055688"/>
          </a:xfrm>
          <a:custGeom>
            <a:avLst/>
            <a:gdLst>
              <a:gd name="T0" fmla="*/ 0 w 853"/>
              <a:gd name="T1" fmla="*/ 0 h 665"/>
              <a:gd name="T2" fmla="*/ 0 w 853"/>
              <a:gd name="T3" fmla="*/ 209 h 665"/>
              <a:gd name="T4" fmla="*/ 853 w 853"/>
              <a:gd name="T5" fmla="*/ 665 h 665"/>
            </a:gdLst>
            <a:ahLst/>
            <a:cxnLst>
              <a:cxn ang="0">
                <a:pos x="T0" y="T1"/>
              </a:cxn>
              <a:cxn ang="0">
                <a:pos x="T2" y="T3"/>
              </a:cxn>
              <a:cxn ang="0">
                <a:pos x="T4" y="T5"/>
              </a:cxn>
            </a:cxnLst>
            <a:rect l="0" t="0" r="r" b="b"/>
            <a:pathLst>
              <a:path w="853" h="665">
                <a:moveTo>
                  <a:pt x="0" y="0"/>
                </a:moveTo>
                <a:lnTo>
                  <a:pt x="0" y="209"/>
                </a:lnTo>
                <a:lnTo>
                  <a:pt x="853" y="665"/>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1" name="Freeform 6"/>
          <p:cNvSpPr>
            <a:spLocks/>
          </p:cNvSpPr>
          <p:nvPr/>
        </p:nvSpPr>
        <p:spPr bwMode="auto">
          <a:xfrm>
            <a:off x="4765675" y="3979863"/>
            <a:ext cx="39687" cy="26988"/>
          </a:xfrm>
          <a:custGeom>
            <a:avLst/>
            <a:gdLst>
              <a:gd name="T0" fmla="*/ 0 w 25"/>
              <a:gd name="T1" fmla="*/ 12 h 17"/>
              <a:gd name="T2" fmla="*/ 25 w 25"/>
              <a:gd name="T3" fmla="*/ 17 h 17"/>
              <a:gd name="T4" fmla="*/ 7 w 25"/>
              <a:gd name="T5" fmla="*/ 0 h 17"/>
              <a:gd name="T6" fmla="*/ 0 w 25"/>
              <a:gd name="T7" fmla="*/ 12 h 17"/>
            </a:gdLst>
            <a:ahLst/>
            <a:cxnLst>
              <a:cxn ang="0">
                <a:pos x="T0" y="T1"/>
              </a:cxn>
              <a:cxn ang="0">
                <a:pos x="T2" y="T3"/>
              </a:cxn>
              <a:cxn ang="0">
                <a:pos x="T4" y="T5"/>
              </a:cxn>
              <a:cxn ang="0">
                <a:pos x="T6" y="T7"/>
              </a:cxn>
            </a:cxnLst>
            <a:rect l="0" t="0" r="r" b="b"/>
            <a:pathLst>
              <a:path w="25" h="17">
                <a:moveTo>
                  <a:pt x="0" y="12"/>
                </a:moveTo>
                <a:lnTo>
                  <a:pt x="25" y="17"/>
                </a:lnTo>
                <a:lnTo>
                  <a:pt x="7" y="0"/>
                </a:lnTo>
                <a:lnTo>
                  <a:pt x="0"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2" name="Freeform 7"/>
          <p:cNvSpPr>
            <a:spLocks/>
          </p:cNvSpPr>
          <p:nvPr/>
        </p:nvSpPr>
        <p:spPr bwMode="auto">
          <a:xfrm>
            <a:off x="2584450" y="3038476"/>
            <a:ext cx="2192337" cy="952500"/>
          </a:xfrm>
          <a:custGeom>
            <a:avLst/>
            <a:gdLst>
              <a:gd name="T0" fmla="*/ 0 w 1381"/>
              <a:gd name="T1" fmla="*/ 0 h 600"/>
              <a:gd name="T2" fmla="*/ 0 w 1381"/>
              <a:gd name="T3" fmla="*/ 242 h 600"/>
              <a:gd name="T4" fmla="*/ 1381 w 1381"/>
              <a:gd name="T5" fmla="*/ 600 h 600"/>
            </a:gdLst>
            <a:ahLst/>
            <a:cxnLst>
              <a:cxn ang="0">
                <a:pos x="T0" y="T1"/>
              </a:cxn>
              <a:cxn ang="0">
                <a:pos x="T2" y="T3"/>
              </a:cxn>
              <a:cxn ang="0">
                <a:pos x="T4" y="T5"/>
              </a:cxn>
            </a:cxnLst>
            <a:rect l="0" t="0" r="r" b="b"/>
            <a:pathLst>
              <a:path w="1381" h="600">
                <a:moveTo>
                  <a:pt x="0" y="0"/>
                </a:moveTo>
                <a:lnTo>
                  <a:pt x="0" y="242"/>
                </a:lnTo>
                <a:lnTo>
                  <a:pt x="1381" y="600"/>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3" name="Freeform 8"/>
          <p:cNvSpPr>
            <a:spLocks/>
          </p:cNvSpPr>
          <p:nvPr/>
        </p:nvSpPr>
        <p:spPr bwMode="auto">
          <a:xfrm>
            <a:off x="2584450" y="4068763"/>
            <a:ext cx="1154112" cy="498475"/>
          </a:xfrm>
          <a:custGeom>
            <a:avLst/>
            <a:gdLst>
              <a:gd name="T0" fmla="*/ 0 w 727"/>
              <a:gd name="T1" fmla="*/ 314 h 314"/>
              <a:gd name="T2" fmla="*/ 0 w 727"/>
              <a:gd name="T3" fmla="*/ 235 h 314"/>
              <a:gd name="T4" fmla="*/ 727 w 727"/>
              <a:gd name="T5" fmla="*/ 0 h 314"/>
            </a:gdLst>
            <a:ahLst/>
            <a:cxnLst>
              <a:cxn ang="0">
                <a:pos x="T0" y="T1"/>
              </a:cxn>
              <a:cxn ang="0">
                <a:pos x="T2" y="T3"/>
              </a:cxn>
              <a:cxn ang="0">
                <a:pos x="T4" y="T5"/>
              </a:cxn>
            </a:cxnLst>
            <a:rect l="0" t="0" r="r" b="b"/>
            <a:pathLst>
              <a:path w="727" h="314">
                <a:moveTo>
                  <a:pt x="0" y="314"/>
                </a:moveTo>
                <a:lnTo>
                  <a:pt x="0" y="235"/>
                </a:lnTo>
                <a:lnTo>
                  <a:pt x="727" y="0"/>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4" name="Freeform 9"/>
          <p:cNvSpPr>
            <a:spLocks/>
          </p:cNvSpPr>
          <p:nvPr/>
        </p:nvSpPr>
        <p:spPr bwMode="auto">
          <a:xfrm>
            <a:off x="3729038" y="4059238"/>
            <a:ext cx="39687" cy="22225"/>
          </a:xfrm>
          <a:custGeom>
            <a:avLst/>
            <a:gdLst>
              <a:gd name="T0" fmla="*/ 4 w 25"/>
              <a:gd name="T1" fmla="*/ 14 h 14"/>
              <a:gd name="T2" fmla="*/ 25 w 25"/>
              <a:gd name="T3" fmla="*/ 0 h 14"/>
              <a:gd name="T4" fmla="*/ 0 w 25"/>
              <a:gd name="T5" fmla="*/ 1 h 14"/>
              <a:gd name="T6" fmla="*/ 4 w 25"/>
              <a:gd name="T7" fmla="*/ 14 h 14"/>
            </a:gdLst>
            <a:ahLst/>
            <a:cxnLst>
              <a:cxn ang="0">
                <a:pos x="T0" y="T1"/>
              </a:cxn>
              <a:cxn ang="0">
                <a:pos x="T2" y="T3"/>
              </a:cxn>
              <a:cxn ang="0">
                <a:pos x="T4" y="T5"/>
              </a:cxn>
              <a:cxn ang="0">
                <a:pos x="T6" y="T7"/>
              </a:cxn>
            </a:cxnLst>
            <a:rect l="0" t="0" r="r" b="b"/>
            <a:pathLst>
              <a:path w="25" h="14">
                <a:moveTo>
                  <a:pt x="4" y="14"/>
                </a:moveTo>
                <a:lnTo>
                  <a:pt x="25" y="0"/>
                </a:lnTo>
                <a:lnTo>
                  <a:pt x="0" y="1"/>
                </a:lnTo>
                <a:lnTo>
                  <a:pt x="4" y="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5" name="Freeform 10"/>
          <p:cNvSpPr>
            <a:spLocks/>
          </p:cNvSpPr>
          <p:nvPr/>
        </p:nvSpPr>
        <p:spPr bwMode="auto">
          <a:xfrm>
            <a:off x="3365500" y="4622801"/>
            <a:ext cx="971550" cy="512763"/>
          </a:xfrm>
          <a:custGeom>
            <a:avLst/>
            <a:gdLst>
              <a:gd name="T0" fmla="*/ 0 w 612"/>
              <a:gd name="T1" fmla="*/ 323 h 323"/>
              <a:gd name="T2" fmla="*/ 0 w 612"/>
              <a:gd name="T3" fmla="*/ 107 h 323"/>
              <a:gd name="T4" fmla="*/ 612 w 612"/>
              <a:gd name="T5" fmla="*/ 0 h 323"/>
            </a:gdLst>
            <a:ahLst/>
            <a:cxnLst>
              <a:cxn ang="0">
                <a:pos x="T0" y="T1"/>
              </a:cxn>
              <a:cxn ang="0">
                <a:pos x="T2" y="T3"/>
              </a:cxn>
              <a:cxn ang="0">
                <a:pos x="T4" y="T5"/>
              </a:cxn>
            </a:cxnLst>
            <a:rect l="0" t="0" r="r" b="b"/>
            <a:pathLst>
              <a:path w="612" h="323">
                <a:moveTo>
                  <a:pt x="0" y="323"/>
                </a:moveTo>
                <a:lnTo>
                  <a:pt x="0" y="107"/>
                </a:lnTo>
                <a:lnTo>
                  <a:pt x="612" y="0"/>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Freeform 11"/>
          <p:cNvSpPr>
            <a:spLocks/>
          </p:cNvSpPr>
          <p:nvPr/>
        </p:nvSpPr>
        <p:spPr bwMode="auto">
          <a:xfrm>
            <a:off x="4327525" y="4611688"/>
            <a:ext cx="41275" cy="22225"/>
          </a:xfrm>
          <a:custGeom>
            <a:avLst/>
            <a:gdLst>
              <a:gd name="T0" fmla="*/ 2 w 26"/>
              <a:gd name="T1" fmla="*/ 14 h 14"/>
              <a:gd name="T2" fmla="*/ 26 w 26"/>
              <a:gd name="T3" fmla="*/ 3 h 14"/>
              <a:gd name="T4" fmla="*/ 0 w 26"/>
              <a:gd name="T5" fmla="*/ 0 h 14"/>
              <a:gd name="T6" fmla="*/ 2 w 26"/>
              <a:gd name="T7" fmla="*/ 14 h 14"/>
            </a:gdLst>
            <a:ahLst/>
            <a:cxnLst>
              <a:cxn ang="0">
                <a:pos x="T0" y="T1"/>
              </a:cxn>
              <a:cxn ang="0">
                <a:pos x="T2" y="T3"/>
              </a:cxn>
              <a:cxn ang="0">
                <a:pos x="T4" y="T5"/>
              </a:cxn>
              <a:cxn ang="0">
                <a:pos x="T6" y="T7"/>
              </a:cxn>
            </a:cxnLst>
            <a:rect l="0" t="0" r="r" b="b"/>
            <a:pathLst>
              <a:path w="26" h="14">
                <a:moveTo>
                  <a:pt x="2" y="14"/>
                </a:moveTo>
                <a:lnTo>
                  <a:pt x="26" y="3"/>
                </a:lnTo>
                <a:lnTo>
                  <a:pt x="0" y="0"/>
                </a:lnTo>
                <a:lnTo>
                  <a:pt x="2" y="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7" name="Freeform 12"/>
          <p:cNvSpPr>
            <a:spLocks/>
          </p:cNvSpPr>
          <p:nvPr/>
        </p:nvSpPr>
        <p:spPr bwMode="auto">
          <a:xfrm>
            <a:off x="4365625" y="4772026"/>
            <a:ext cx="68262" cy="641350"/>
          </a:xfrm>
          <a:custGeom>
            <a:avLst/>
            <a:gdLst>
              <a:gd name="T0" fmla="*/ 43 w 43"/>
              <a:gd name="T1" fmla="*/ 404 h 404"/>
              <a:gd name="T2" fmla="*/ 43 w 43"/>
              <a:gd name="T3" fmla="*/ 206 h 404"/>
              <a:gd name="T4" fmla="*/ 0 w 43"/>
              <a:gd name="T5" fmla="*/ 0 h 404"/>
            </a:gdLst>
            <a:ahLst/>
            <a:cxnLst>
              <a:cxn ang="0">
                <a:pos x="T0" y="T1"/>
              </a:cxn>
              <a:cxn ang="0">
                <a:pos x="T2" y="T3"/>
              </a:cxn>
              <a:cxn ang="0">
                <a:pos x="T4" y="T5"/>
              </a:cxn>
            </a:cxnLst>
            <a:rect l="0" t="0" r="r" b="b"/>
            <a:pathLst>
              <a:path w="43" h="404">
                <a:moveTo>
                  <a:pt x="43" y="404"/>
                </a:moveTo>
                <a:lnTo>
                  <a:pt x="43" y="206"/>
                </a:lnTo>
                <a:lnTo>
                  <a:pt x="0" y="0"/>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8" name="Freeform 13"/>
          <p:cNvSpPr>
            <a:spLocks/>
          </p:cNvSpPr>
          <p:nvPr/>
        </p:nvSpPr>
        <p:spPr bwMode="auto">
          <a:xfrm>
            <a:off x="4356100" y="4741863"/>
            <a:ext cx="19050" cy="39688"/>
          </a:xfrm>
          <a:custGeom>
            <a:avLst/>
            <a:gdLst>
              <a:gd name="T0" fmla="*/ 12 w 12"/>
              <a:gd name="T1" fmla="*/ 23 h 25"/>
              <a:gd name="T2" fmla="*/ 1 w 12"/>
              <a:gd name="T3" fmla="*/ 0 h 25"/>
              <a:gd name="T4" fmla="*/ 0 w 12"/>
              <a:gd name="T5" fmla="*/ 25 h 25"/>
              <a:gd name="T6" fmla="*/ 12 w 12"/>
              <a:gd name="T7" fmla="*/ 23 h 25"/>
            </a:gdLst>
            <a:ahLst/>
            <a:cxnLst>
              <a:cxn ang="0">
                <a:pos x="T0" y="T1"/>
              </a:cxn>
              <a:cxn ang="0">
                <a:pos x="T2" y="T3"/>
              </a:cxn>
              <a:cxn ang="0">
                <a:pos x="T4" y="T5"/>
              </a:cxn>
              <a:cxn ang="0">
                <a:pos x="T6" y="T7"/>
              </a:cxn>
            </a:cxnLst>
            <a:rect l="0" t="0" r="r" b="b"/>
            <a:pathLst>
              <a:path w="12" h="25">
                <a:moveTo>
                  <a:pt x="12" y="23"/>
                </a:moveTo>
                <a:lnTo>
                  <a:pt x="1" y="0"/>
                </a:lnTo>
                <a:lnTo>
                  <a:pt x="0" y="25"/>
                </a:lnTo>
                <a:lnTo>
                  <a:pt x="12" y="2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9" name="Freeform 14"/>
          <p:cNvSpPr>
            <a:spLocks/>
          </p:cNvSpPr>
          <p:nvPr/>
        </p:nvSpPr>
        <p:spPr bwMode="auto">
          <a:xfrm>
            <a:off x="4452938" y="4781551"/>
            <a:ext cx="74612" cy="460375"/>
          </a:xfrm>
          <a:custGeom>
            <a:avLst/>
            <a:gdLst>
              <a:gd name="T0" fmla="*/ 47 w 47"/>
              <a:gd name="T1" fmla="*/ 290 h 290"/>
              <a:gd name="T2" fmla="*/ 47 w 47"/>
              <a:gd name="T3" fmla="*/ 205 h 290"/>
              <a:gd name="T4" fmla="*/ 0 w 47"/>
              <a:gd name="T5" fmla="*/ 0 h 290"/>
            </a:gdLst>
            <a:ahLst/>
            <a:cxnLst>
              <a:cxn ang="0">
                <a:pos x="T0" y="T1"/>
              </a:cxn>
              <a:cxn ang="0">
                <a:pos x="T2" y="T3"/>
              </a:cxn>
              <a:cxn ang="0">
                <a:pos x="T4" y="T5"/>
              </a:cxn>
            </a:cxnLst>
            <a:rect l="0" t="0" r="r" b="b"/>
            <a:pathLst>
              <a:path w="47" h="290">
                <a:moveTo>
                  <a:pt x="47" y="290"/>
                </a:moveTo>
                <a:lnTo>
                  <a:pt x="47" y="205"/>
                </a:lnTo>
                <a:lnTo>
                  <a:pt x="0" y="0"/>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0" name="Freeform 15"/>
          <p:cNvSpPr>
            <a:spLocks/>
          </p:cNvSpPr>
          <p:nvPr/>
        </p:nvSpPr>
        <p:spPr bwMode="auto">
          <a:xfrm>
            <a:off x="4446588" y="4751388"/>
            <a:ext cx="19050" cy="39688"/>
          </a:xfrm>
          <a:custGeom>
            <a:avLst/>
            <a:gdLst>
              <a:gd name="T0" fmla="*/ 12 w 12"/>
              <a:gd name="T1" fmla="*/ 22 h 25"/>
              <a:gd name="T2" fmla="*/ 1 w 12"/>
              <a:gd name="T3" fmla="*/ 0 h 25"/>
              <a:gd name="T4" fmla="*/ 0 w 12"/>
              <a:gd name="T5" fmla="*/ 25 h 25"/>
              <a:gd name="T6" fmla="*/ 12 w 12"/>
              <a:gd name="T7" fmla="*/ 22 h 25"/>
            </a:gdLst>
            <a:ahLst/>
            <a:cxnLst>
              <a:cxn ang="0">
                <a:pos x="T0" y="T1"/>
              </a:cxn>
              <a:cxn ang="0">
                <a:pos x="T2" y="T3"/>
              </a:cxn>
              <a:cxn ang="0">
                <a:pos x="T4" y="T5"/>
              </a:cxn>
              <a:cxn ang="0">
                <a:pos x="T6" y="T7"/>
              </a:cxn>
            </a:cxnLst>
            <a:rect l="0" t="0" r="r" b="b"/>
            <a:pathLst>
              <a:path w="12" h="25">
                <a:moveTo>
                  <a:pt x="12" y="22"/>
                </a:moveTo>
                <a:lnTo>
                  <a:pt x="1" y="0"/>
                </a:lnTo>
                <a:lnTo>
                  <a:pt x="0" y="25"/>
                </a:lnTo>
                <a:lnTo>
                  <a:pt x="12" y="2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1" name="Freeform 16"/>
          <p:cNvSpPr>
            <a:spLocks/>
          </p:cNvSpPr>
          <p:nvPr/>
        </p:nvSpPr>
        <p:spPr bwMode="auto">
          <a:xfrm>
            <a:off x="4733925" y="4772026"/>
            <a:ext cx="1144587" cy="819150"/>
          </a:xfrm>
          <a:custGeom>
            <a:avLst/>
            <a:gdLst>
              <a:gd name="T0" fmla="*/ 721 w 721"/>
              <a:gd name="T1" fmla="*/ 516 h 516"/>
              <a:gd name="T2" fmla="*/ 479 w 721"/>
              <a:gd name="T3" fmla="*/ 516 h 516"/>
              <a:gd name="T4" fmla="*/ 0 w 721"/>
              <a:gd name="T5" fmla="*/ 0 h 516"/>
            </a:gdLst>
            <a:ahLst/>
            <a:cxnLst>
              <a:cxn ang="0">
                <a:pos x="T0" y="T1"/>
              </a:cxn>
              <a:cxn ang="0">
                <a:pos x="T2" y="T3"/>
              </a:cxn>
              <a:cxn ang="0">
                <a:pos x="T4" y="T5"/>
              </a:cxn>
            </a:cxnLst>
            <a:rect l="0" t="0" r="r" b="b"/>
            <a:pathLst>
              <a:path w="721" h="516">
                <a:moveTo>
                  <a:pt x="721" y="516"/>
                </a:moveTo>
                <a:lnTo>
                  <a:pt x="479" y="516"/>
                </a:lnTo>
                <a:lnTo>
                  <a:pt x="0" y="0"/>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2" name="Freeform 17"/>
          <p:cNvSpPr>
            <a:spLocks/>
          </p:cNvSpPr>
          <p:nvPr/>
        </p:nvSpPr>
        <p:spPr bwMode="auto">
          <a:xfrm>
            <a:off x="4710113" y="4751388"/>
            <a:ext cx="34925" cy="33338"/>
          </a:xfrm>
          <a:custGeom>
            <a:avLst/>
            <a:gdLst>
              <a:gd name="T0" fmla="*/ 22 w 22"/>
              <a:gd name="T1" fmla="*/ 12 h 21"/>
              <a:gd name="T2" fmla="*/ 0 w 22"/>
              <a:gd name="T3" fmla="*/ 0 h 21"/>
              <a:gd name="T4" fmla="*/ 13 w 22"/>
              <a:gd name="T5" fmla="*/ 21 h 21"/>
              <a:gd name="T6" fmla="*/ 22 w 22"/>
              <a:gd name="T7" fmla="*/ 12 h 21"/>
            </a:gdLst>
            <a:ahLst/>
            <a:cxnLst>
              <a:cxn ang="0">
                <a:pos x="T0" y="T1"/>
              </a:cxn>
              <a:cxn ang="0">
                <a:pos x="T2" y="T3"/>
              </a:cxn>
              <a:cxn ang="0">
                <a:pos x="T4" y="T5"/>
              </a:cxn>
              <a:cxn ang="0">
                <a:pos x="T6" y="T7"/>
              </a:cxn>
            </a:cxnLst>
            <a:rect l="0" t="0" r="r" b="b"/>
            <a:pathLst>
              <a:path w="22" h="21">
                <a:moveTo>
                  <a:pt x="22" y="12"/>
                </a:moveTo>
                <a:lnTo>
                  <a:pt x="0" y="0"/>
                </a:lnTo>
                <a:lnTo>
                  <a:pt x="13" y="21"/>
                </a:lnTo>
                <a:lnTo>
                  <a:pt x="22"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3" name="Line 18"/>
          <p:cNvSpPr>
            <a:spLocks noChangeShapeType="1"/>
          </p:cNvSpPr>
          <p:nvPr/>
        </p:nvSpPr>
        <p:spPr bwMode="auto">
          <a:xfrm flipH="1" flipV="1">
            <a:off x="5130800" y="4694238"/>
            <a:ext cx="239712" cy="388938"/>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4" name="Freeform 19"/>
          <p:cNvSpPr>
            <a:spLocks/>
          </p:cNvSpPr>
          <p:nvPr/>
        </p:nvSpPr>
        <p:spPr bwMode="auto">
          <a:xfrm>
            <a:off x="5113338" y="4667251"/>
            <a:ext cx="28575" cy="39688"/>
          </a:xfrm>
          <a:custGeom>
            <a:avLst/>
            <a:gdLst>
              <a:gd name="T0" fmla="*/ 18 w 18"/>
              <a:gd name="T1" fmla="*/ 19 h 25"/>
              <a:gd name="T2" fmla="*/ 0 w 18"/>
              <a:gd name="T3" fmla="*/ 0 h 25"/>
              <a:gd name="T4" fmla="*/ 8 w 18"/>
              <a:gd name="T5" fmla="*/ 25 h 25"/>
              <a:gd name="T6" fmla="*/ 18 w 18"/>
              <a:gd name="T7" fmla="*/ 19 h 25"/>
            </a:gdLst>
            <a:ahLst/>
            <a:cxnLst>
              <a:cxn ang="0">
                <a:pos x="T0" y="T1"/>
              </a:cxn>
              <a:cxn ang="0">
                <a:pos x="T2" y="T3"/>
              </a:cxn>
              <a:cxn ang="0">
                <a:pos x="T4" y="T5"/>
              </a:cxn>
              <a:cxn ang="0">
                <a:pos x="T6" y="T7"/>
              </a:cxn>
            </a:cxnLst>
            <a:rect l="0" t="0" r="r" b="b"/>
            <a:pathLst>
              <a:path w="18" h="25">
                <a:moveTo>
                  <a:pt x="18" y="19"/>
                </a:moveTo>
                <a:lnTo>
                  <a:pt x="0" y="0"/>
                </a:lnTo>
                <a:lnTo>
                  <a:pt x="8" y="25"/>
                </a:lnTo>
                <a:lnTo>
                  <a:pt x="18" y="19"/>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5" name="Line 20"/>
          <p:cNvSpPr>
            <a:spLocks noChangeShapeType="1"/>
          </p:cNvSpPr>
          <p:nvPr/>
        </p:nvSpPr>
        <p:spPr bwMode="auto">
          <a:xfrm flipH="1" flipV="1">
            <a:off x="5327650" y="4151313"/>
            <a:ext cx="344487" cy="190500"/>
          </a:xfrm>
          <a:prstGeom prst="line">
            <a:avLst/>
          </a:prstGeom>
          <a:noFill/>
          <a:ln w="3175">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 name="Freeform 21"/>
          <p:cNvSpPr>
            <a:spLocks/>
          </p:cNvSpPr>
          <p:nvPr/>
        </p:nvSpPr>
        <p:spPr bwMode="auto">
          <a:xfrm>
            <a:off x="5300663" y="4135438"/>
            <a:ext cx="39687" cy="28575"/>
          </a:xfrm>
          <a:custGeom>
            <a:avLst/>
            <a:gdLst>
              <a:gd name="T0" fmla="*/ 25 w 25"/>
              <a:gd name="T1" fmla="*/ 7 h 18"/>
              <a:gd name="T2" fmla="*/ 0 w 25"/>
              <a:gd name="T3" fmla="*/ 0 h 18"/>
              <a:gd name="T4" fmla="*/ 18 w 25"/>
              <a:gd name="T5" fmla="*/ 18 h 18"/>
              <a:gd name="T6" fmla="*/ 25 w 25"/>
              <a:gd name="T7" fmla="*/ 7 h 18"/>
            </a:gdLst>
            <a:ahLst/>
            <a:cxnLst>
              <a:cxn ang="0">
                <a:pos x="T0" y="T1"/>
              </a:cxn>
              <a:cxn ang="0">
                <a:pos x="T2" y="T3"/>
              </a:cxn>
              <a:cxn ang="0">
                <a:pos x="T4" y="T5"/>
              </a:cxn>
              <a:cxn ang="0">
                <a:pos x="T6" y="T7"/>
              </a:cxn>
            </a:cxnLst>
            <a:rect l="0" t="0" r="r" b="b"/>
            <a:pathLst>
              <a:path w="25" h="18">
                <a:moveTo>
                  <a:pt x="25" y="7"/>
                </a:moveTo>
                <a:lnTo>
                  <a:pt x="0" y="0"/>
                </a:lnTo>
                <a:lnTo>
                  <a:pt x="18" y="18"/>
                </a:lnTo>
                <a:lnTo>
                  <a:pt x="25" y="7"/>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7" name="Freeform 22"/>
          <p:cNvSpPr>
            <a:spLocks/>
          </p:cNvSpPr>
          <p:nvPr/>
        </p:nvSpPr>
        <p:spPr bwMode="auto">
          <a:xfrm>
            <a:off x="5548313" y="3125788"/>
            <a:ext cx="333375" cy="720725"/>
          </a:xfrm>
          <a:custGeom>
            <a:avLst/>
            <a:gdLst>
              <a:gd name="T0" fmla="*/ 210 w 210"/>
              <a:gd name="T1" fmla="*/ 0 h 454"/>
              <a:gd name="T2" fmla="*/ 210 w 210"/>
              <a:gd name="T3" fmla="*/ 272 h 454"/>
              <a:gd name="T4" fmla="*/ 0 w 210"/>
              <a:gd name="T5" fmla="*/ 454 h 454"/>
            </a:gdLst>
            <a:ahLst/>
            <a:cxnLst>
              <a:cxn ang="0">
                <a:pos x="T0" y="T1"/>
              </a:cxn>
              <a:cxn ang="0">
                <a:pos x="T2" y="T3"/>
              </a:cxn>
              <a:cxn ang="0">
                <a:pos x="T4" y="T5"/>
              </a:cxn>
            </a:cxnLst>
            <a:rect l="0" t="0" r="r" b="b"/>
            <a:pathLst>
              <a:path w="210" h="454">
                <a:moveTo>
                  <a:pt x="210" y="0"/>
                </a:moveTo>
                <a:lnTo>
                  <a:pt x="210" y="272"/>
                </a:lnTo>
                <a:lnTo>
                  <a:pt x="0" y="454"/>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8" name="Freeform 23"/>
          <p:cNvSpPr>
            <a:spLocks/>
          </p:cNvSpPr>
          <p:nvPr/>
        </p:nvSpPr>
        <p:spPr bwMode="auto">
          <a:xfrm>
            <a:off x="5522913" y="3833813"/>
            <a:ext cx="34925" cy="34925"/>
          </a:xfrm>
          <a:custGeom>
            <a:avLst/>
            <a:gdLst>
              <a:gd name="T0" fmla="*/ 14 w 22"/>
              <a:gd name="T1" fmla="*/ 0 h 22"/>
              <a:gd name="T2" fmla="*/ 0 w 22"/>
              <a:gd name="T3" fmla="*/ 22 h 22"/>
              <a:gd name="T4" fmla="*/ 22 w 22"/>
              <a:gd name="T5" fmla="*/ 11 h 22"/>
              <a:gd name="T6" fmla="*/ 14 w 22"/>
              <a:gd name="T7" fmla="*/ 0 h 22"/>
            </a:gdLst>
            <a:ahLst/>
            <a:cxnLst>
              <a:cxn ang="0">
                <a:pos x="T0" y="T1"/>
              </a:cxn>
              <a:cxn ang="0">
                <a:pos x="T2" y="T3"/>
              </a:cxn>
              <a:cxn ang="0">
                <a:pos x="T4" y="T5"/>
              </a:cxn>
              <a:cxn ang="0">
                <a:pos x="T6" y="T7"/>
              </a:cxn>
            </a:cxnLst>
            <a:rect l="0" t="0" r="r" b="b"/>
            <a:pathLst>
              <a:path w="22" h="22">
                <a:moveTo>
                  <a:pt x="14" y="0"/>
                </a:moveTo>
                <a:lnTo>
                  <a:pt x="0" y="22"/>
                </a:lnTo>
                <a:lnTo>
                  <a:pt x="22" y="11"/>
                </a:lnTo>
                <a:lnTo>
                  <a:pt x="14"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 name="Freeform 24"/>
          <p:cNvSpPr>
            <a:spLocks/>
          </p:cNvSpPr>
          <p:nvPr/>
        </p:nvSpPr>
        <p:spPr bwMode="auto">
          <a:xfrm>
            <a:off x="4984750" y="2882901"/>
            <a:ext cx="650875" cy="1047750"/>
          </a:xfrm>
          <a:custGeom>
            <a:avLst/>
            <a:gdLst>
              <a:gd name="T0" fmla="*/ 0 w 410"/>
              <a:gd name="T1" fmla="*/ 0 h 660"/>
              <a:gd name="T2" fmla="*/ 410 w 410"/>
              <a:gd name="T3" fmla="*/ 0 h 660"/>
              <a:gd name="T4" fmla="*/ 410 w 410"/>
              <a:gd name="T5" fmla="*/ 192 h 660"/>
              <a:gd name="T6" fmla="*/ 195 w 410"/>
              <a:gd name="T7" fmla="*/ 660 h 660"/>
            </a:gdLst>
            <a:ahLst/>
            <a:cxnLst>
              <a:cxn ang="0">
                <a:pos x="T0" y="T1"/>
              </a:cxn>
              <a:cxn ang="0">
                <a:pos x="T2" y="T3"/>
              </a:cxn>
              <a:cxn ang="0">
                <a:pos x="T4" y="T5"/>
              </a:cxn>
              <a:cxn ang="0">
                <a:pos x="T6" y="T7"/>
              </a:cxn>
            </a:cxnLst>
            <a:rect l="0" t="0" r="r" b="b"/>
            <a:pathLst>
              <a:path w="410" h="660">
                <a:moveTo>
                  <a:pt x="0" y="0"/>
                </a:moveTo>
                <a:lnTo>
                  <a:pt x="410" y="0"/>
                </a:lnTo>
                <a:lnTo>
                  <a:pt x="410" y="192"/>
                </a:lnTo>
                <a:lnTo>
                  <a:pt x="195" y="660"/>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0" name="Freeform 25"/>
          <p:cNvSpPr>
            <a:spLocks/>
          </p:cNvSpPr>
          <p:nvPr/>
        </p:nvSpPr>
        <p:spPr bwMode="auto">
          <a:xfrm>
            <a:off x="5281613" y="3919538"/>
            <a:ext cx="25400" cy="39688"/>
          </a:xfrm>
          <a:custGeom>
            <a:avLst/>
            <a:gdLst>
              <a:gd name="T0" fmla="*/ 3 w 16"/>
              <a:gd name="T1" fmla="*/ 0 h 25"/>
              <a:gd name="T2" fmla="*/ 0 w 16"/>
              <a:gd name="T3" fmla="*/ 25 h 25"/>
              <a:gd name="T4" fmla="*/ 16 w 16"/>
              <a:gd name="T5" fmla="*/ 5 h 25"/>
              <a:gd name="T6" fmla="*/ 3 w 16"/>
              <a:gd name="T7" fmla="*/ 0 h 25"/>
            </a:gdLst>
            <a:ahLst/>
            <a:cxnLst>
              <a:cxn ang="0">
                <a:pos x="T0" y="T1"/>
              </a:cxn>
              <a:cxn ang="0">
                <a:pos x="T2" y="T3"/>
              </a:cxn>
              <a:cxn ang="0">
                <a:pos x="T4" y="T5"/>
              </a:cxn>
              <a:cxn ang="0">
                <a:pos x="T6" y="T7"/>
              </a:cxn>
            </a:cxnLst>
            <a:rect l="0" t="0" r="r" b="b"/>
            <a:pathLst>
              <a:path w="16" h="25">
                <a:moveTo>
                  <a:pt x="3" y="0"/>
                </a:moveTo>
                <a:lnTo>
                  <a:pt x="0" y="25"/>
                </a:lnTo>
                <a:lnTo>
                  <a:pt x="16" y="5"/>
                </a:lnTo>
                <a:lnTo>
                  <a:pt x="3"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 name="Freeform 26"/>
          <p:cNvSpPr>
            <a:spLocks/>
          </p:cNvSpPr>
          <p:nvPr/>
        </p:nvSpPr>
        <p:spPr bwMode="auto">
          <a:xfrm>
            <a:off x="4368800" y="3241676"/>
            <a:ext cx="674687" cy="750888"/>
          </a:xfrm>
          <a:custGeom>
            <a:avLst/>
            <a:gdLst>
              <a:gd name="T0" fmla="*/ 156 w 425"/>
              <a:gd name="T1" fmla="*/ 0 h 473"/>
              <a:gd name="T2" fmla="*/ 0 w 425"/>
              <a:gd name="T3" fmla="*/ 0 h 473"/>
              <a:gd name="T4" fmla="*/ 0 w 425"/>
              <a:gd name="T5" fmla="*/ 212 h 473"/>
              <a:gd name="T6" fmla="*/ 425 w 425"/>
              <a:gd name="T7" fmla="*/ 473 h 473"/>
            </a:gdLst>
            <a:ahLst/>
            <a:cxnLst>
              <a:cxn ang="0">
                <a:pos x="T0" y="T1"/>
              </a:cxn>
              <a:cxn ang="0">
                <a:pos x="T2" y="T3"/>
              </a:cxn>
              <a:cxn ang="0">
                <a:pos x="T4" y="T5"/>
              </a:cxn>
              <a:cxn ang="0">
                <a:pos x="T6" y="T7"/>
              </a:cxn>
            </a:cxnLst>
            <a:rect l="0" t="0" r="r" b="b"/>
            <a:pathLst>
              <a:path w="425" h="473">
                <a:moveTo>
                  <a:pt x="156" y="0"/>
                </a:moveTo>
                <a:lnTo>
                  <a:pt x="0" y="0"/>
                </a:lnTo>
                <a:lnTo>
                  <a:pt x="0" y="212"/>
                </a:lnTo>
                <a:lnTo>
                  <a:pt x="425" y="473"/>
                </a:lnTo>
              </a:path>
            </a:pathLst>
          </a:custGeom>
          <a:noFill/>
          <a:ln w="3175">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2" name="Freeform 27"/>
          <p:cNvSpPr>
            <a:spLocks/>
          </p:cNvSpPr>
          <p:nvPr/>
        </p:nvSpPr>
        <p:spPr bwMode="auto">
          <a:xfrm>
            <a:off x="5032375" y="3979863"/>
            <a:ext cx="38100" cy="28575"/>
          </a:xfrm>
          <a:custGeom>
            <a:avLst/>
            <a:gdLst>
              <a:gd name="T0" fmla="*/ 0 w 24"/>
              <a:gd name="T1" fmla="*/ 12 h 18"/>
              <a:gd name="T2" fmla="*/ 24 w 24"/>
              <a:gd name="T3" fmla="*/ 18 h 18"/>
              <a:gd name="T4" fmla="*/ 7 w 24"/>
              <a:gd name="T5" fmla="*/ 0 h 18"/>
              <a:gd name="T6" fmla="*/ 0 w 24"/>
              <a:gd name="T7" fmla="*/ 12 h 18"/>
            </a:gdLst>
            <a:ahLst/>
            <a:cxnLst>
              <a:cxn ang="0">
                <a:pos x="T0" y="T1"/>
              </a:cxn>
              <a:cxn ang="0">
                <a:pos x="T2" y="T3"/>
              </a:cxn>
              <a:cxn ang="0">
                <a:pos x="T4" y="T5"/>
              </a:cxn>
              <a:cxn ang="0">
                <a:pos x="T6" y="T7"/>
              </a:cxn>
            </a:cxnLst>
            <a:rect l="0" t="0" r="r" b="b"/>
            <a:pathLst>
              <a:path w="24" h="18">
                <a:moveTo>
                  <a:pt x="0" y="12"/>
                </a:moveTo>
                <a:lnTo>
                  <a:pt x="24" y="18"/>
                </a:lnTo>
                <a:lnTo>
                  <a:pt x="7" y="0"/>
                </a:lnTo>
                <a:lnTo>
                  <a:pt x="0" y="1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3" name="Rectangle 28"/>
          <p:cNvSpPr>
            <a:spLocks noChangeArrowheads="1"/>
          </p:cNvSpPr>
          <p:nvPr/>
        </p:nvSpPr>
        <p:spPr bwMode="auto">
          <a:xfrm>
            <a:off x="2582863" y="2938463"/>
            <a:ext cx="37991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ILLINOIS 4</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34" name="Rectangle 29"/>
          <p:cNvSpPr>
            <a:spLocks noChangeArrowheads="1"/>
          </p:cNvSpPr>
          <p:nvPr/>
        </p:nvSpPr>
        <p:spPr bwMode="auto">
          <a:xfrm>
            <a:off x="2613025" y="3024188"/>
            <a:ext cx="817531"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spc="-10" dirty="0">
                <a:solidFill>
                  <a:srgbClr val="000000"/>
                </a:solidFill>
              </a:rPr>
              <a:t>Two predominantly Chicago</a:t>
            </a:r>
          </a:p>
          <a:p>
            <a:pPr lvl="0"/>
            <a:r>
              <a:rPr lang="en-US" altLang="en-US" sz="500" b="1" spc="-10" dirty="0">
                <a:solidFill>
                  <a:srgbClr val="000000"/>
                </a:solidFill>
              </a:rPr>
              <a:t>Hispanic neighborhoods</a:t>
            </a:r>
          </a:p>
          <a:p>
            <a:pPr lvl="0"/>
            <a:r>
              <a:rPr lang="en-US" altLang="en-US" sz="500" b="1" spc="-10" dirty="0">
                <a:solidFill>
                  <a:srgbClr val="000000"/>
                </a:solidFill>
              </a:rPr>
              <a:t>(Puerto Rican to the</a:t>
            </a:r>
          </a:p>
          <a:p>
            <a:pPr lvl="0"/>
            <a:r>
              <a:rPr lang="en-US" altLang="en-US" sz="500" b="1" spc="-10" dirty="0">
                <a:solidFill>
                  <a:srgbClr val="000000"/>
                </a:solidFill>
              </a:rPr>
              <a:t>north and Mexican to the</a:t>
            </a:r>
          </a:p>
          <a:p>
            <a:pPr lvl="0"/>
            <a:r>
              <a:rPr lang="en-US" altLang="en-US" sz="500" b="1" spc="-10" dirty="0">
                <a:solidFill>
                  <a:srgbClr val="000000"/>
                </a:solidFill>
              </a:rPr>
              <a:t>south).</a:t>
            </a:r>
            <a:endParaRPr kumimoji="0" lang="en-US" altLang="en-US" sz="1800" b="0" i="0" u="none" strike="noStrike" cap="none" spc="-10" normalizeH="0" dirty="0" smtClean="0">
              <a:ln>
                <a:noFill/>
              </a:ln>
              <a:solidFill>
                <a:schemeClr val="tx1"/>
              </a:solidFill>
              <a:effectLst/>
            </a:endParaRPr>
          </a:p>
        </p:txBody>
      </p:sp>
      <p:sp>
        <p:nvSpPr>
          <p:cNvPr id="40" name="Rectangle 35"/>
          <p:cNvSpPr>
            <a:spLocks noChangeArrowheads="1"/>
          </p:cNvSpPr>
          <p:nvPr/>
        </p:nvSpPr>
        <p:spPr bwMode="auto">
          <a:xfrm>
            <a:off x="4408488" y="3143251"/>
            <a:ext cx="291747"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OHIO 11</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43" name="Rectangle 38"/>
          <p:cNvSpPr>
            <a:spLocks noChangeArrowheads="1"/>
          </p:cNvSpPr>
          <p:nvPr/>
        </p:nvSpPr>
        <p:spPr bwMode="auto">
          <a:xfrm>
            <a:off x="4408488" y="3249613"/>
            <a:ext cx="8521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spc="-10" dirty="0">
                <a:solidFill>
                  <a:srgbClr val="000000"/>
                </a:solidFill>
              </a:rPr>
              <a:t>African Americans are</a:t>
            </a:r>
          </a:p>
          <a:p>
            <a:pPr lvl="0"/>
            <a:r>
              <a:rPr lang="en-US" altLang="en-US" sz="500" b="1" spc="-10" dirty="0">
                <a:solidFill>
                  <a:srgbClr val="000000"/>
                </a:solidFill>
              </a:rPr>
              <a:t>packed into a district</a:t>
            </a:r>
          </a:p>
          <a:p>
            <a:pPr lvl="0"/>
            <a:r>
              <a:rPr lang="en-US" altLang="en-US" sz="500" b="1" spc="-10" dirty="0">
                <a:solidFill>
                  <a:srgbClr val="000000"/>
                </a:solidFill>
              </a:rPr>
              <a:t>combining parts of Cleveland</a:t>
            </a:r>
          </a:p>
          <a:p>
            <a:pPr lvl="0"/>
            <a:r>
              <a:rPr lang="en-US" altLang="en-US" sz="500" b="1" spc="-10" dirty="0">
                <a:solidFill>
                  <a:srgbClr val="000000"/>
                </a:solidFill>
              </a:rPr>
              <a:t>and Akron.</a:t>
            </a:r>
            <a:endParaRPr kumimoji="0" lang="en-US" altLang="en-US" sz="1800" b="0" i="0" u="none" strike="noStrike" cap="none" spc="-10" normalizeH="0" dirty="0" smtClean="0">
              <a:ln>
                <a:noFill/>
              </a:ln>
              <a:solidFill>
                <a:schemeClr val="tx1"/>
              </a:solidFill>
              <a:effectLst/>
            </a:endParaRPr>
          </a:p>
        </p:txBody>
      </p:sp>
      <p:sp>
        <p:nvSpPr>
          <p:cNvPr id="44" name="Rectangle 39"/>
          <p:cNvSpPr>
            <a:spLocks noChangeArrowheads="1"/>
          </p:cNvSpPr>
          <p:nvPr/>
        </p:nvSpPr>
        <p:spPr bwMode="auto">
          <a:xfrm>
            <a:off x="4987925" y="2786063"/>
            <a:ext cx="62998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Arial Black" panose="020B0A04020102020204" pitchFamily="34" charset="0"/>
              </a:rPr>
              <a:t>PENNSYLVANIA 7</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49" name="Rectangle 44"/>
          <p:cNvSpPr>
            <a:spLocks noChangeArrowheads="1"/>
          </p:cNvSpPr>
          <p:nvPr/>
        </p:nvSpPr>
        <p:spPr bwMode="auto">
          <a:xfrm>
            <a:off x="4987925" y="2892426"/>
            <a:ext cx="628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n-US" altLang="en-US" sz="500" b="1" spc="-10" dirty="0">
                <a:solidFill>
                  <a:srgbClr val="000000"/>
                </a:solidFill>
              </a:rPr>
              <a:t>This oddly-shaped</a:t>
            </a:r>
          </a:p>
          <a:p>
            <a:r>
              <a:rPr lang="en-US" altLang="en-US" sz="500" b="1" spc="-10" dirty="0">
                <a:solidFill>
                  <a:srgbClr val="000000"/>
                </a:solidFill>
              </a:rPr>
              <a:t>district was known as</a:t>
            </a:r>
          </a:p>
          <a:p>
            <a:r>
              <a:rPr lang="en-US" altLang="en-US" sz="500" b="1" spc="-10" dirty="0">
                <a:solidFill>
                  <a:srgbClr val="000000"/>
                </a:solidFill>
              </a:rPr>
              <a:t>Goofy kicking Donald</a:t>
            </a:r>
          </a:p>
          <a:p>
            <a:r>
              <a:rPr lang="en-US" altLang="en-US" sz="500" b="1" spc="-10" dirty="0">
                <a:solidFill>
                  <a:srgbClr val="000000"/>
                </a:solidFill>
              </a:rPr>
              <a:t>Duck.</a:t>
            </a:r>
          </a:p>
        </p:txBody>
      </p:sp>
      <p:sp>
        <p:nvSpPr>
          <p:cNvPr id="50" name="Rectangle 45"/>
          <p:cNvSpPr>
            <a:spLocks noChangeArrowheads="1"/>
          </p:cNvSpPr>
          <p:nvPr/>
        </p:nvSpPr>
        <p:spPr bwMode="auto">
          <a:xfrm>
            <a:off x="5834057" y="3024188"/>
            <a:ext cx="705321"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spc="-10" normalizeH="0" dirty="0" smtClean="0">
                <a:ln>
                  <a:noFill/>
                </a:ln>
                <a:solidFill>
                  <a:srgbClr val="000000"/>
                </a:solidFill>
                <a:effectLst/>
                <a:latin typeface="Arial Black" panose="020B0A04020102020204" pitchFamily="34" charset="0"/>
              </a:rPr>
              <a:t>MASSACHUSETTS</a:t>
            </a:r>
            <a:r>
              <a:rPr kumimoji="0" lang="en-US" altLang="en-US" sz="500" b="1" i="0" u="none" strike="noStrike" cap="none" normalizeH="0" baseline="0" dirty="0" smtClean="0">
                <a:ln>
                  <a:noFill/>
                </a:ln>
                <a:solidFill>
                  <a:srgbClr val="000000"/>
                </a:solidFill>
                <a:effectLst/>
                <a:latin typeface="Arial Black" panose="020B0A04020102020204" pitchFamily="34" charset="0"/>
              </a:rPr>
              <a:t> 7</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51" name="Rectangle 46"/>
          <p:cNvSpPr>
            <a:spLocks noChangeArrowheads="1"/>
          </p:cNvSpPr>
          <p:nvPr/>
        </p:nvSpPr>
        <p:spPr bwMode="auto">
          <a:xfrm>
            <a:off x="5934075" y="3111501"/>
            <a:ext cx="54245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spc="-10" dirty="0">
                <a:solidFill>
                  <a:srgbClr val="000000"/>
                </a:solidFill>
              </a:rPr>
              <a:t>African Americans</a:t>
            </a:r>
          </a:p>
          <a:p>
            <a:pPr lvl="0"/>
            <a:r>
              <a:rPr lang="en-US" altLang="en-US" sz="500" b="1" spc="-10" dirty="0">
                <a:solidFill>
                  <a:srgbClr val="000000"/>
                </a:solidFill>
              </a:rPr>
              <a:t>are divided among</a:t>
            </a:r>
          </a:p>
          <a:p>
            <a:pPr lvl="0"/>
            <a:r>
              <a:rPr lang="en-US" altLang="en-US" sz="500" b="1" spc="-10" dirty="0">
                <a:solidFill>
                  <a:srgbClr val="000000"/>
                </a:solidFill>
              </a:rPr>
              <a:t>several </a:t>
            </a:r>
            <a:r>
              <a:rPr lang="en-US" altLang="en-US" sz="500" b="1" spc="-10" dirty="0" smtClean="0">
                <a:solidFill>
                  <a:srgbClr val="000000"/>
                </a:solidFill>
              </a:rPr>
              <a:t>districts.</a:t>
            </a:r>
            <a:endParaRPr kumimoji="0" lang="en-US" altLang="en-US" sz="1800" b="0" i="0" u="none" strike="noStrike" cap="none" spc="-10" normalizeH="0" dirty="0" smtClean="0">
              <a:ln>
                <a:noFill/>
              </a:ln>
              <a:solidFill>
                <a:schemeClr val="tx1"/>
              </a:solidFill>
              <a:effectLst/>
            </a:endParaRPr>
          </a:p>
        </p:txBody>
      </p:sp>
      <p:sp>
        <p:nvSpPr>
          <p:cNvPr id="52" name="Rectangle 47"/>
          <p:cNvSpPr>
            <a:spLocks noChangeArrowheads="1"/>
          </p:cNvSpPr>
          <p:nvPr/>
        </p:nvSpPr>
        <p:spPr bwMode="auto">
          <a:xfrm>
            <a:off x="6073769" y="3548063"/>
            <a:ext cx="46968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dirty="0">
                <a:solidFill>
                  <a:srgbClr val="000000"/>
                </a:solidFill>
                <a:latin typeface="Arial Black" panose="020B0A04020102020204" pitchFamily="34" charset="0"/>
              </a:rPr>
              <a:t>MARYLAND 3</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55" name="Rectangle 50"/>
          <p:cNvSpPr>
            <a:spLocks noChangeArrowheads="1"/>
          </p:cNvSpPr>
          <p:nvPr/>
        </p:nvSpPr>
        <p:spPr bwMode="auto">
          <a:xfrm>
            <a:off x="5880098" y="3635376"/>
            <a:ext cx="65081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spc="-10" dirty="0">
                <a:solidFill>
                  <a:srgbClr val="000000"/>
                </a:solidFill>
              </a:rPr>
              <a:t>Created a safe </a:t>
            </a:r>
            <a:r>
              <a:rPr lang="en-US" altLang="en-US" sz="500" b="1" spc="-10" dirty="0" smtClean="0">
                <a:solidFill>
                  <a:srgbClr val="000000"/>
                </a:solidFill>
              </a:rPr>
              <a:t>Demo-</a:t>
            </a:r>
          </a:p>
          <a:p>
            <a:pPr lvl="0" algn="r"/>
            <a:r>
              <a:rPr lang="en-US" altLang="en-US" sz="500" b="1" spc="-10" dirty="0" err="1" smtClean="0">
                <a:solidFill>
                  <a:srgbClr val="000000"/>
                </a:solidFill>
              </a:rPr>
              <a:t>cratic</a:t>
            </a:r>
            <a:r>
              <a:rPr lang="en-US" altLang="en-US" sz="500" b="1" spc="-10" dirty="0" smtClean="0">
                <a:solidFill>
                  <a:srgbClr val="000000"/>
                </a:solidFill>
              </a:rPr>
              <a:t> seat</a:t>
            </a:r>
            <a:endParaRPr kumimoji="0" lang="en-US" altLang="en-US" sz="1800" b="0" i="0" u="none" strike="noStrike" cap="none" spc="-10" normalizeH="0" dirty="0" smtClean="0">
              <a:ln>
                <a:noFill/>
              </a:ln>
              <a:solidFill>
                <a:schemeClr val="tx1"/>
              </a:solidFill>
              <a:effectLst/>
            </a:endParaRPr>
          </a:p>
        </p:txBody>
      </p:sp>
      <p:sp>
        <p:nvSpPr>
          <p:cNvPr id="56" name="Rectangle 51"/>
          <p:cNvSpPr>
            <a:spLocks noChangeArrowheads="1"/>
          </p:cNvSpPr>
          <p:nvPr/>
        </p:nvSpPr>
        <p:spPr bwMode="auto">
          <a:xfrm>
            <a:off x="5375275" y="4703763"/>
            <a:ext cx="37830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smtClean="0">
                <a:ln>
                  <a:noFill/>
                </a:ln>
                <a:solidFill>
                  <a:srgbClr val="000000"/>
                </a:solidFill>
                <a:effectLst/>
                <a:latin typeface="Arial Black" panose="020B0A04020102020204" pitchFamily="34" charset="0"/>
              </a:rPr>
              <a:t>FLORIDA 5</a:t>
            </a:r>
            <a:endParaRPr kumimoji="0" lang="en-US" altLang="en-US" sz="1800" b="0" i="0" u="none" strike="noStrike" cap="none" normalizeH="0" baseline="0" smtClean="0">
              <a:ln>
                <a:noFill/>
              </a:ln>
              <a:solidFill>
                <a:schemeClr val="tx1"/>
              </a:solidFill>
              <a:effectLst/>
              <a:latin typeface="Arial Black" panose="020B0A04020102020204" pitchFamily="34" charset="0"/>
            </a:endParaRPr>
          </a:p>
        </p:txBody>
      </p:sp>
      <p:sp>
        <p:nvSpPr>
          <p:cNvPr id="59" name="Rectangle 54"/>
          <p:cNvSpPr>
            <a:spLocks noChangeArrowheads="1"/>
          </p:cNvSpPr>
          <p:nvPr/>
        </p:nvSpPr>
        <p:spPr bwMode="auto">
          <a:xfrm>
            <a:off x="5375275" y="4791076"/>
            <a:ext cx="10852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spc="-10" dirty="0">
                <a:solidFill>
                  <a:srgbClr val="000000"/>
                </a:solidFill>
              </a:rPr>
              <a:t>Predominantly African American </a:t>
            </a:r>
            <a:r>
              <a:rPr lang="en-US" altLang="en-US" sz="500" b="1" spc="-10" dirty="0" err="1" smtClean="0">
                <a:solidFill>
                  <a:srgbClr val="000000"/>
                </a:solidFill>
              </a:rPr>
              <a:t>por</a:t>
            </a:r>
            <a:r>
              <a:rPr lang="en-US" altLang="en-US" sz="500" b="1" spc="-10" dirty="0" smtClean="0">
                <a:solidFill>
                  <a:srgbClr val="000000"/>
                </a:solidFill>
              </a:rPr>
              <a:t>-</a:t>
            </a:r>
          </a:p>
          <a:p>
            <a:pPr lvl="0"/>
            <a:r>
              <a:rPr lang="en-US" altLang="en-US" sz="500" b="1" spc="-10" dirty="0" err="1" smtClean="0">
                <a:solidFill>
                  <a:srgbClr val="000000"/>
                </a:solidFill>
              </a:rPr>
              <a:t>tions</a:t>
            </a:r>
            <a:r>
              <a:rPr lang="en-US" altLang="en-US" sz="500" b="1" spc="-10" dirty="0" smtClean="0">
                <a:solidFill>
                  <a:srgbClr val="000000"/>
                </a:solidFill>
              </a:rPr>
              <a:t> of Jacksonville and Tallahassee</a:t>
            </a:r>
          </a:p>
          <a:p>
            <a:pPr lvl="0"/>
            <a:r>
              <a:rPr lang="en-US" altLang="en-US" sz="500" b="1" spc="-10" dirty="0" smtClean="0">
                <a:solidFill>
                  <a:srgbClr val="000000"/>
                </a:solidFill>
              </a:rPr>
              <a:t>are packed </a:t>
            </a:r>
            <a:r>
              <a:rPr lang="en-US" altLang="en-US" sz="500" b="1" spc="-10" dirty="0">
                <a:solidFill>
                  <a:srgbClr val="000000"/>
                </a:solidFill>
              </a:rPr>
              <a:t>into the district.</a:t>
            </a:r>
            <a:endParaRPr kumimoji="0" lang="en-US" altLang="en-US" sz="1800" b="0" i="0" u="none" strike="noStrike" cap="none" spc="-10" normalizeH="0" dirty="0" smtClean="0">
              <a:ln>
                <a:noFill/>
              </a:ln>
              <a:solidFill>
                <a:schemeClr val="tx1"/>
              </a:solidFill>
              <a:effectLst/>
            </a:endParaRPr>
          </a:p>
        </p:txBody>
      </p:sp>
      <p:sp>
        <p:nvSpPr>
          <p:cNvPr id="60" name="Rectangle 55"/>
          <p:cNvSpPr>
            <a:spLocks noChangeArrowheads="1"/>
          </p:cNvSpPr>
          <p:nvPr/>
        </p:nvSpPr>
        <p:spPr bwMode="auto">
          <a:xfrm>
            <a:off x="5532438" y="5502276"/>
            <a:ext cx="4632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LOUISIANA 2</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63" name="Rectangle 58"/>
          <p:cNvSpPr>
            <a:spLocks noChangeArrowheads="1"/>
          </p:cNvSpPr>
          <p:nvPr/>
        </p:nvSpPr>
        <p:spPr bwMode="auto">
          <a:xfrm>
            <a:off x="5532438" y="5600701"/>
            <a:ext cx="87780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spc="-10" dirty="0">
                <a:solidFill>
                  <a:srgbClr val="000000"/>
                </a:solidFill>
              </a:rPr>
              <a:t>African Americans are </a:t>
            </a:r>
            <a:r>
              <a:rPr lang="en-US" altLang="en-US" sz="500" b="1" spc="-10" dirty="0" smtClean="0">
                <a:solidFill>
                  <a:srgbClr val="000000"/>
                </a:solidFill>
              </a:rPr>
              <a:t>packed</a:t>
            </a:r>
            <a:br>
              <a:rPr lang="en-US" altLang="en-US" sz="500" b="1" spc="-10" dirty="0" smtClean="0">
                <a:solidFill>
                  <a:srgbClr val="000000"/>
                </a:solidFill>
              </a:rPr>
            </a:br>
            <a:r>
              <a:rPr lang="en-US" altLang="en-US" sz="500" b="1" spc="-10" dirty="0" smtClean="0">
                <a:solidFill>
                  <a:srgbClr val="000000"/>
                </a:solidFill>
              </a:rPr>
              <a:t>into a </a:t>
            </a:r>
            <a:r>
              <a:rPr lang="en-US" altLang="en-US" sz="500" b="1" spc="-10" dirty="0">
                <a:solidFill>
                  <a:srgbClr val="000000"/>
                </a:solidFill>
              </a:rPr>
              <a:t>single district.</a:t>
            </a:r>
            <a:endParaRPr kumimoji="0" lang="en-US" altLang="en-US" sz="1800" b="0" i="0" u="none" strike="noStrike" cap="none" spc="-10" normalizeH="0" dirty="0" smtClean="0">
              <a:ln>
                <a:noFill/>
              </a:ln>
              <a:solidFill>
                <a:schemeClr val="tx1"/>
              </a:solidFill>
              <a:effectLst/>
            </a:endParaRPr>
          </a:p>
        </p:txBody>
      </p:sp>
      <p:sp>
        <p:nvSpPr>
          <p:cNvPr id="64" name="Rectangle 59"/>
          <p:cNvSpPr>
            <a:spLocks noChangeArrowheads="1"/>
          </p:cNvSpPr>
          <p:nvPr/>
        </p:nvSpPr>
        <p:spPr bwMode="auto">
          <a:xfrm>
            <a:off x="4579938" y="5173663"/>
            <a:ext cx="30296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TEXAS 2</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65" name="Rectangle 60"/>
          <p:cNvSpPr>
            <a:spLocks noChangeArrowheads="1"/>
          </p:cNvSpPr>
          <p:nvPr/>
        </p:nvSpPr>
        <p:spPr bwMode="auto">
          <a:xfrm>
            <a:off x="4077491" y="5359400"/>
            <a:ext cx="34624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TEXAS 35</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66" name="Rectangle 61"/>
          <p:cNvSpPr>
            <a:spLocks noChangeArrowheads="1"/>
          </p:cNvSpPr>
          <p:nvPr/>
        </p:nvSpPr>
        <p:spPr bwMode="auto">
          <a:xfrm>
            <a:off x="3400425" y="5075238"/>
            <a:ext cx="346249"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TEXAS 33</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67" name="Rectangle 62"/>
          <p:cNvSpPr>
            <a:spLocks noChangeArrowheads="1"/>
          </p:cNvSpPr>
          <p:nvPr/>
        </p:nvSpPr>
        <p:spPr bwMode="auto">
          <a:xfrm>
            <a:off x="2633663" y="4502151"/>
            <a:ext cx="2660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UTAH 4</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70" name="Rectangle 65"/>
          <p:cNvSpPr>
            <a:spLocks noChangeArrowheads="1"/>
          </p:cNvSpPr>
          <p:nvPr/>
        </p:nvSpPr>
        <p:spPr bwMode="auto">
          <a:xfrm>
            <a:off x="4527550" y="5260976"/>
            <a:ext cx="735138"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spc="-10" dirty="0">
                <a:solidFill>
                  <a:srgbClr val="000000"/>
                </a:solidFill>
              </a:rPr>
              <a:t>People of color and</a:t>
            </a:r>
          </a:p>
          <a:p>
            <a:pPr lvl="0"/>
            <a:r>
              <a:rPr lang="en-US" altLang="en-US" sz="500" b="1" spc="-10" dirty="0">
                <a:solidFill>
                  <a:srgbClr val="000000"/>
                </a:solidFill>
              </a:rPr>
              <a:t>liberal Houston city</a:t>
            </a:r>
          </a:p>
          <a:p>
            <a:pPr lvl="0"/>
            <a:r>
              <a:rPr lang="en-US" altLang="en-US" sz="500" b="1" spc="-10" dirty="0">
                <a:solidFill>
                  <a:srgbClr val="000000"/>
                </a:solidFill>
              </a:rPr>
              <a:t>voters are cracked into</a:t>
            </a:r>
          </a:p>
          <a:p>
            <a:pPr lvl="0"/>
            <a:r>
              <a:rPr lang="en-US" altLang="en-US" sz="500" b="1" spc="-10" dirty="0">
                <a:solidFill>
                  <a:srgbClr val="000000"/>
                </a:solidFill>
              </a:rPr>
              <a:t>more than one </a:t>
            </a:r>
            <a:r>
              <a:rPr lang="en-US" altLang="en-US" sz="500" b="1" spc="-10" dirty="0" smtClean="0">
                <a:solidFill>
                  <a:srgbClr val="000000"/>
                </a:solidFill>
              </a:rPr>
              <a:t>suburban-</a:t>
            </a:r>
            <a:br>
              <a:rPr lang="en-US" altLang="en-US" sz="500" b="1" spc="-10" dirty="0" smtClean="0">
                <a:solidFill>
                  <a:srgbClr val="000000"/>
                </a:solidFill>
              </a:rPr>
            </a:br>
            <a:r>
              <a:rPr lang="en-US" altLang="en-US" sz="500" b="1" spc="-10" dirty="0" smtClean="0">
                <a:solidFill>
                  <a:srgbClr val="000000"/>
                </a:solidFill>
              </a:rPr>
              <a:t>dominated district</a:t>
            </a:r>
            <a:r>
              <a:rPr lang="en-US" altLang="en-US" sz="500" b="1" spc="-10" dirty="0">
                <a:solidFill>
                  <a:srgbClr val="000000"/>
                </a:solidFill>
              </a:rPr>
              <a:t>.</a:t>
            </a:r>
            <a:endParaRPr kumimoji="0" lang="en-US" altLang="en-US" sz="1800" b="0" i="0" u="none" strike="noStrike" cap="none" spc="-10" normalizeH="0" dirty="0" smtClean="0">
              <a:ln>
                <a:noFill/>
              </a:ln>
              <a:solidFill>
                <a:schemeClr val="tx1"/>
              </a:solidFill>
              <a:effectLst/>
            </a:endParaRPr>
          </a:p>
        </p:txBody>
      </p:sp>
      <p:sp>
        <p:nvSpPr>
          <p:cNvPr id="71" name="Rectangle 66"/>
          <p:cNvSpPr>
            <a:spLocks noChangeArrowheads="1"/>
          </p:cNvSpPr>
          <p:nvPr/>
        </p:nvSpPr>
        <p:spPr bwMode="auto">
          <a:xfrm>
            <a:off x="3830631" y="5438776"/>
            <a:ext cx="6235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spc="-10" dirty="0">
                <a:solidFill>
                  <a:srgbClr val="000000"/>
                </a:solidFill>
              </a:rPr>
              <a:t>Democratic-voting</a:t>
            </a:r>
          </a:p>
          <a:p>
            <a:pPr lvl="0"/>
            <a:r>
              <a:rPr lang="en-US" altLang="en-US" sz="500" b="1" spc="-10" dirty="0" smtClean="0">
                <a:solidFill>
                  <a:srgbClr val="000000"/>
                </a:solidFill>
              </a:rPr>
              <a:t>Hispanics are </a:t>
            </a:r>
            <a:r>
              <a:rPr lang="en-US" altLang="en-US" sz="500" b="1" spc="-10" dirty="0">
                <a:solidFill>
                  <a:srgbClr val="000000"/>
                </a:solidFill>
              </a:rPr>
              <a:t>packed</a:t>
            </a:r>
          </a:p>
          <a:p>
            <a:pPr lvl="0"/>
            <a:r>
              <a:rPr lang="en-US" altLang="en-US" sz="500" b="1" spc="-10" dirty="0">
                <a:solidFill>
                  <a:srgbClr val="000000"/>
                </a:solidFill>
              </a:rPr>
              <a:t>into a single district.</a:t>
            </a:r>
            <a:endParaRPr kumimoji="0" lang="en-US" altLang="en-US" sz="1800" b="0" i="0" u="none" strike="noStrike" cap="none" spc="-10" normalizeH="0" dirty="0" smtClean="0">
              <a:ln>
                <a:noFill/>
              </a:ln>
              <a:solidFill>
                <a:schemeClr val="tx1"/>
              </a:solidFill>
              <a:effectLst/>
            </a:endParaRPr>
          </a:p>
        </p:txBody>
      </p:sp>
      <p:sp>
        <p:nvSpPr>
          <p:cNvPr id="72" name="Rectangle 67"/>
          <p:cNvSpPr>
            <a:spLocks noChangeArrowheads="1"/>
          </p:cNvSpPr>
          <p:nvPr/>
        </p:nvSpPr>
        <p:spPr bwMode="auto">
          <a:xfrm>
            <a:off x="3198266" y="5153026"/>
            <a:ext cx="5668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r"/>
            <a:r>
              <a:rPr lang="en-US" altLang="en-US" sz="500" b="1" spc="-10" dirty="0">
                <a:solidFill>
                  <a:srgbClr val="000000"/>
                </a:solidFill>
              </a:rPr>
              <a:t>People of color</a:t>
            </a:r>
          </a:p>
          <a:p>
            <a:pPr lvl="0" algn="r"/>
            <a:r>
              <a:rPr lang="en-US" altLang="en-US" sz="500" b="1" spc="-10" dirty="0">
                <a:solidFill>
                  <a:srgbClr val="000000"/>
                </a:solidFill>
              </a:rPr>
              <a:t>and liberal Dallas</a:t>
            </a:r>
          </a:p>
          <a:p>
            <a:pPr lvl="0" algn="r"/>
            <a:r>
              <a:rPr lang="en-US" altLang="en-US" sz="500" b="1" spc="-10" dirty="0">
                <a:solidFill>
                  <a:srgbClr val="000000"/>
                </a:solidFill>
              </a:rPr>
              <a:t>city voters are</a:t>
            </a:r>
            <a:br>
              <a:rPr lang="en-US" altLang="en-US" sz="500" b="1" spc="-10" dirty="0">
                <a:solidFill>
                  <a:srgbClr val="000000"/>
                </a:solidFill>
              </a:rPr>
            </a:br>
            <a:r>
              <a:rPr lang="en-US" altLang="en-US" sz="500" b="1" spc="-10" dirty="0">
                <a:solidFill>
                  <a:srgbClr val="000000"/>
                </a:solidFill>
              </a:rPr>
              <a:t>cracked into more</a:t>
            </a:r>
            <a:br>
              <a:rPr lang="en-US" altLang="en-US" sz="500" b="1" spc="-10" dirty="0">
                <a:solidFill>
                  <a:srgbClr val="000000"/>
                </a:solidFill>
              </a:rPr>
            </a:br>
            <a:r>
              <a:rPr lang="en-US" altLang="en-US" sz="500" b="1" spc="-10" dirty="0">
                <a:solidFill>
                  <a:srgbClr val="000000"/>
                </a:solidFill>
              </a:rPr>
              <a:t>than one suburban-</a:t>
            </a:r>
            <a:br>
              <a:rPr lang="en-US" altLang="en-US" sz="500" b="1" spc="-10" dirty="0">
                <a:solidFill>
                  <a:srgbClr val="000000"/>
                </a:solidFill>
              </a:rPr>
            </a:br>
            <a:r>
              <a:rPr lang="en-US" altLang="en-US" sz="500" b="1" spc="-10" dirty="0">
                <a:solidFill>
                  <a:srgbClr val="000000"/>
                </a:solidFill>
              </a:rPr>
              <a:t>dominated district.</a:t>
            </a:r>
          </a:p>
        </p:txBody>
      </p:sp>
      <p:sp>
        <p:nvSpPr>
          <p:cNvPr id="73" name="Rectangle 68"/>
          <p:cNvSpPr>
            <a:spLocks noChangeArrowheads="1"/>
          </p:cNvSpPr>
          <p:nvPr/>
        </p:nvSpPr>
        <p:spPr bwMode="auto">
          <a:xfrm>
            <a:off x="2579688" y="4586288"/>
            <a:ext cx="6713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spc="-10" dirty="0">
                <a:solidFill>
                  <a:srgbClr val="000000"/>
                </a:solidFill>
              </a:rPr>
              <a:t>More liberal-voting Salt</a:t>
            </a:r>
          </a:p>
          <a:p>
            <a:pPr lvl="0"/>
            <a:r>
              <a:rPr lang="en-US" altLang="en-US" sz="500" b="1" spc="-10" dirty="0">
                <a:solidFill>
                  <a:srgbClr val="000000"/>
                </a:solidFill>
              </a:rPr>
              <a:t>Lake City is cracked</a:t>
            </a:r>
          </a:p>
          <a:p>
            <a:pPr lvl="0"/>
            <a:r>
              <a:rPr lang="en-US" altLang="en-US" sz="500" b="1" spc="-10" dirty="0">
                <a:solidFill>
                  <a:srgbClr val="000000"/>
                </a:solidFill>
              </a:rPr>
              <a:t>into several </a:t>
            </a:r>
            <a:r>
              <a:rPr lang="en-US" altLang="en-US" sz="500" b="1" spc="-10" dirty="0" smtClean="0">
                <a:solidFill>
                  <a:srgbClr val="000000"/>
                </a:solidFill>
              </a:rPr>
              <a:t>suburban-</a:t>
            </a:r>
            <a:br>
              <a:rPr lang="en-US" altLang="en-US" sz="500" b="1" spc="-10" dirty="0" smtClean="0">
                <a:solidFill>
                  <a:srgbClr val="000000"/>
                </a:solidFill>
              </a:rPr>
            </a:br>
            <a:r>
              <a:rPr lang="en-US" altLang="en-US" sz="500" b="1" spc="-10" dirty="0" smtClean="0">
                <a:solidFill>
                  <a:srgbClr val="000000"/>
                </a:solidFill>
              </a:rPr>
              <a:t>dominated districts</a:t>
            </a:r>
            <a:r>
              <a:rPr lang="en-US" altLang="en-US" sz="500" b="1" spc="-10" dirty="0">
                <a:solidFill>
                  <a:srgbClr val="000000"/>
                </a:solidFill>
              </a:rPr>
              <a:t>.</a:t>
            </a:r>
            <a:endParaRPr kumimoji="0" lang="en-US" altLang="en-US" sz="1800" b="0" i="0" u="none" strike="noStrike" cap="none" spc="-10" normalizeH="0" dirty="0" smtClean="0">
              <a:ln>
                <a:noFill/>
              </a:ln>
              <a:solidFill>
                <a:schemeClr val="tx1"/>
              </a:solidFill>
              <a:effectLst/>
            </a:endParaRPr>
          </a:p>
        </p:txBody>
      </p:sp>
      <p:sp>
        <p:nvSpPr>
          <p:cNvPr id="74" name="Rectangle 28"/>
          <p:cNvSpPr>
            <a:spLocks noChangeArrowheads="1"/>
          </p:cNvSpPr>
          <p:nvPr/>
        </p:nvSpPr>
        <p:spPr bwMode="auto">
          <a:xfrm>
            <a:off x="3474206" y="2938463"/>
            <a:ext cx="37991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1" i="0" u="none" strike="noStrike" cap="none" normalizeH="0" baseline="0" dirty="0" smtClean="0">
                <a:ln>
                  <a:noFill/>
                </a:ln>
                <a:solidFill>
                  <a:srgbClr val="000000"/>
                </a:solidFill>
                <a:effectLst/>
                <a:latin typeface="Arial Black" panose="020B0A04020102020204" pitchFamily="34" charset="0"/>
              </a:rPr>
              <a:t>ILLINOIS 7</a:t>
            </a:r>
            <a:endParaRPr kumimoji="0" lang="en-US" altLang="en-US" sz="1800" b="0" i="0" u="none" strike="noStrike" cap="none" normalizeH="0" baseline="0" dirty="0" smtClean="0">
              <a:ln>
                <a:noFill/>
              </a:ln>
              <a:solidFill>
                <a:schemeClr val="tx1"/>
              </a:solidFill>
              <a:effectLst/>
              <a:latin typeface="Arial Black" panose="020B0A04020102020204" pitchFamily="34" charset="0"/>
            </a:endParaRPr>
          </a:p>
        </p:txBody>
      </p:sp>
      <p:sp>
        <p:nvSpPr>
          <p:cNvPr id="75" name="Rectangle 29"/>
          <p:cNvSpPr>
            <a:spLocks noChangeArrowheads="1"/>
          </p:cNvSpPr>
          <p:nvPr/>
        </p:nvSpPr>
        <p:spPr bwMode="auto">
          <a:xfrm>
            <a:off x="3504368" y="3014662"/>
            <a:ext cx="7367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500" b="1" spc="-10" dirty="0">
                <a:solidFill>
                  <a:srgbClr val="000000"/>
                </a:solidFill>
              </a:rPr>
              <a:t>Predominantly African</a:t>
            </a:r>
          </a:p>
          <a:p>
            <a:pPr lvl="0"/>
            <a:r>
              <a:rPr lang="en-US" altLang="en-US" sz="500" b="1" spc="-10" dirty="0">
                <a:solidFill>
                  <a:srgbClr val="000000"/>
                </a:solidFill>
              </a:rPr>
              <a:t>American Chicago </a:t>
            </a:r>
            <a:r>
              <a:rPr lang="en-US" altLang="en-US" sz="500" b="1" spc="-10" dirty="0" smtClean="0">
                <a:solidFill>
                  <a:srgbClr val="000000"/>
                </a:solidFill>
              </a:rPr>
              <a:t>neigh-</a:t>
            </a:r>
          </a:p>
          <a:p>
            <a:pPr lvl="0"/>
            <a:r>
              <a:rPr lang="en-US" altLang="en-US" sz="500" b="1" spc="-10" dirty="0" err="1">
                <a:solidFill>
                  <a:srgbClr val="000000"/>
                </a:solidFill>
              </a:rPr>
              <a:t>b</a:t>
            </a:r>
            <a:r>
              <a:rPr lang="en-US" altLang="en-US" sz="500" b="1" spc="-10" dirty="0" err="1" smtClean="0">
                <a:solidFill>
                  <a:srgbClr val="000000"/>
                </a:solidFill>
              </a:rPr>
              <a:t>orhoods</a:t>
            </a:r>
            <a:r>
              <a:rPr lang="en-US" altLang="en-US" sz="500" b="1" spc="-10" dirty="0" smtClean="0">
                <a:solidFill>
                  <a:srgbClr val="000000"/>
                </a:solidFill>
              </a:rPr>
              <a:t> are </a:t>
            </a:r>
            <a:r>
              <a:rPr lang="en-US" altLang="en-US" sz="500" b="1" spc="-10" dirty="0">
                <a:solidFill>
                  <a:srgbClr val="000000"/>
                </a:solidFill>
              </a:rPr>
              <a:t>packed</a:t>
            </a:r>
          </a:p>
          <a:p>
            <a:pPr lvl="0"/>
            <a:r>
              <a:rPr lang="en-US" altLang="en-US" sz="500" b="1" spc="-10" dirty="0">
                <a:solidFill>
                  <a:srgbClr val="000000"/>
                </a:solidFill>
              </a:rPr>
              <a:t>into the district.</a:t>
            </a:r>
            <a:endParaRPr kumimoji="0" lang="en-US" altLang="en-US" sz="1800" b="0" i="0" u="none" strike="noStrike" cap="none" spc="-10" normalizeH="0" dirty="0" smtClean="0">
              <a:ln>
                <a:noFill/>
              </a:ln>
              <a:solidFill>
                <a:schemeClr val="tx1"/>
              </a:solidFill>
              <a:effectLst/>
            </a:endParaRPr>
          </a:p>
        </p:txBody>
      </p:sp>
      <p:sp>
        <p:nvSpPr>
          <p:cNvPr id="76" name="Rectangle 38"/>
          <p:cNvSpPr>
            <a:spLocks noChangeArrowheads="1"/>
          </p:cNvSpPr>
          <p:nvPr/>
        </p:nvSpPr>
        <p:spPr bwMode="auto">
          <a:xfrm>
            <a:off x="3783807" y="4038799"/>
            <a:ext cx="10259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Salt</a:t>
            </a:r>
          </a:p>
          <a:p>
            <a:pPr lvl="0"/>
            <a:r>
              <a:rPr lang="en-US" altLang="en-US" sz="300" b="1" dirty="0">
                <a:solidFill>
                  <a:srgbClr val="000000"/>
                </a:solidFill>
                <a:effectLst>
                  <a:glow rad="38100">
                    <a:schemeClr val="bg1">
                      <a:alpha val="50000"/>
                    </a:schemeClr>
                  </a:glow>
                </a:effectLst>
                <a:latin typeface="Arial Black" panose="020B0A04020102020204" pitchFamily="34" charset="0"/>
              </a:rPr>
              <a:t>Lake</a:t>
            </a:r>
          </a:p>
          <a:p>
            <a:pPr lvl="0"/>
            <a:r>
              <a:rPr lang="en-US" altLang="en-US" sz="300" b="1" dirty="0">
                <a:solidFill>
                  <a:srgbClr val="000000"/>
                </a:solidFill>
                <a:effectLst>
                  <a:glow rad="38100">
                    <a:schemeClr val="bg1">
                      <a:alpha val="50000"/>
                    </a:schemeClr>
                  </a:glow>
                </a:effectLst>
                <a:latin typeface="Arial Black" panose="020B0A04020102020204" pitchFamily="34" charset="0"/>
              </a:rPr>
              <a:t>City</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77" name="Rectangle 38"/>
          <p:cNvSpPr>
            <a:spLocks noChangeArrowheads="1"/>
          </p:cNvSpPr>
          <p:nvPr/>
        </p:nvSpPr>
        <p:spPr bwMode="auto">
          <a:xfrm>
            <a:off x="4624011" y="4008246"/>
            <a:ext cx="171522"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Chicago</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78" name="Rectangle 38"/>
          <p:cNvSpPr>
            <a:spLocks noChangeArrowheads="1"/>
          </p:cNvSpPr>
          <p:nvPr/>
        </p:nvSpPr>
        <p:spPr bwMode="auto">
          <a:xfrm>
            <a:off x="4946579" y="4029808"/>
            <a:ext cx="12503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Akron</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79" name="Rectangle 38"/>
          <p:cNvSpPr>
            <a:spLocks noChangeArrowheads="1"/>
          </p:cNvSpPr>
          <p:nvPr/>
        </p:nvSpPr>
        <p:spPr bwMode="auto">
          <a:xfrm>
            <a:off x="5152421" y="3967893"/>
            <a:ext cx="20839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Cleveland</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80" name="Rectangle 38"/>
          <p:cNvSpPr>
            <a:spLocks noChangeArrowheads="1"/>
          </p:cNvSpPr>
          <p:nvPr/>
        </p:nvSpPr>
        <p:spPr bwMode="auto">
          <a:xfrm>
            <a:off x="5341147" y="3850284"/>
            <a:ext cx="14908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Boston</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81" name="Rectangle 38"/>
          <p:cNvSpPr>
            <a:spLocks noChangeArrowheads="1"/>
          </p:cNvSpPr>
          <p:nvPr/>
        </p:nvSpPr>
        <p:spPr bwMode="auto">
          <a:xfrm>
            <a:off x="5386174" y="4020215"/>
            <a:ext cx="258084"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Philadelphia</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82" name="Rectangle 38"/>
          <p:cNvSpPr>
            <a:spLocks noChangeArrowheads="1"/>
          </p:cNvSpPr>
          <p:nvPr/>
        </p:nvSpPr>
        <p:spPr bwMode="auto">
          <a:xfrm>
            <a:off x="5337174" y="4079326"/>
            <a:ext cx="20678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Baltimore</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83" name="Rectangle 38"/>
          <p:cNvSpPr>
            <a:spLocks noChangeArrowheads="1"/>
          </p:cNvSpPr>
          <p:nvPr/>
        </p:nvSpPr>
        <p:spPr bwMode="auto">
          <a:xfrm>
            <a:off x="5195829" y="4626091"/>
            <a:ext cx="26609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Jacksonville</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84" name="Rectangle 38"/>
          <p:cNvSpPr>
            <a:spLocks noChangeArrowheads="1"/>
          </p:cNvSpPr>
          <p:nvPr/>
        </p:nvSpPr>
        <p:spPr bwMode="auto">
          <a:xfrm>
            <a:off x="4774034" y="4628165"/>
            <a:ext cx="2548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Tallahassee</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85" name="Rectangle 38"/>
          <p:cNvSpPr>
            <a:spLocks noChangeArrowheads="1"/>
          </p:cNvSpPr>
          <p:nvPr/>
        </p:nvSpPr>
        <p:spPr bwMode="auto">
          <a:xfrm>
            <a:off x="4779168" y="4709143"/>
            <a:ext cx="1635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New</a:t>
            </a:r>
          </a:p>
          <a:p>
            <a:pPr lvl="0"/>
            <a:r>
              <a:rPr lang="en-US" altLang="en-US" sz="300" b="1" dirty="0">
                <a:solidFill>
                  <a:srgbClr val="000000"/>
                </a:solidFill>
                <a:effectLst>
                  <a:glow rad="38100">
                    <a:schemeClr val="bg1">
                      <a:alpha val="50000"/>
                    </a:schemeClr>
                  </a:glow>
                </a:effectLst>
                <a:latin typeface="Arial Black" panose="020B0A04020102020204" pitchFamily="34" charset="0"/>
              </a:rPr>
              <a:t>Orleans</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86" name="Rectangle 38"/>
          <p:cNvSpPr>
            <a:spLocks noChangeArrowheads="1"/>
          </p:cNvSpPr>
          <p:nvPr/>
        </p:nvSpPr>
        <p:spPr bwMode="auto">
          <a:xfrm>
            <a:off x="4483896" y="4752050"/>
            <a:ext cx="17633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Houston</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87" name="Rectangle 38"/>
          <p:cNvSpPr>
            <a:spLocks noChangeArrowheads="1"/>
          </p:cNvSpPr>
          <p:nvPr/>
        </p:nvSpPr>
        <p:spPr bwMode="auto">
          <a:xfrm>
            <a:off x="4074601" y="4697413"/>
            <a:ext cx="254878"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San Antonio</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88" name="Rectangle 38"/>
          <p:cNvSpPr>
            <a:spLocks noChangeArrowheads="1"/>
          </p:cNvSpPr>
          <p:nvPr/>
        </p:nvSpPr>
        <p:spPr bwMode="auto">
          <a:xfrm>
            <a:off x="4153609" y="4546179"/>
            <a:ext cx="224420"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Fort Worth</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89" name="Rectangle 38"/>
          <p:cNvSpPr>
            <a:spLocks noChangeArrowheads="1"/>
          </p:cNvSpPr>
          <p:nvPr/>
        </p:nvSpPr>
        <p:spPr bwMode="auto">
          <a:xfrm>
            <a:off x="4436268" y="4535295"/>
            <a:ext cx="131446" cy="4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00" b="1" dirty="0">
                <a:solidFill>
                  <a:srgbClr val="000000"/>
                </a:solidFill>
                <a:effectLst>
                  <a:glow rad="38100">
                    <a:schemeClr val="bg1">
                      <a:alpha val="50000"/>
                    </a:schemeClr>
                  </a:glow>
                </a:effectLst>
                <a:latin typeface="Arial Black" panose="020B0A04020102020204" pitchFamily="34" charset="0"/>
              </a:rPr>
              <a:t>Dallas</a:t>
            </a:r>
            <a:endParaRPr kumimoji="0" lang="en-US" altLang="en-US" b="0"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90" name="Rectangle 68"/>
          <p:cNvSpPr>
            <a:spLocks noChangeArrowheads="1"/>
          </p:cNvSpPr>
          <p:nvPr/>
        </p:nvSpPr>
        <p:spPr bwMode="auto">
          <a:xfrm>
            <a:off x="2599918" y="3786368"/>
            <a:ext cx="646331"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spc="-20" dirty="0">
                <a:solidFill>
                  <a:srgbClr val="000000"/>
                </a:solidFill>
                <a:latin typeface="Arial Black" panose="020B0A04020102020204" pitchFamily="34" charset="0"/>
              </a:rPr>
              <a:t>Gerrymander score, 2018</a:t>
            </a:r>
            <a:endParaRPr kumimoji="0" lang="en-US" altLang="en-US" sz="1600" b="0" i="0" u="none" strike="noStrike" cap="none" spc="-20" normalizeH="0" dirty="0" smtClean="0">
              <a:ln>
                <a:noFill/>
              </a:ln>
              <a:solidFill>
                <a:schemeClr val="tx1"/>
              </a:solidFill>
              <a:effectLst/>
              <a:latin typeface="Arial Black" panose="020B0A04020102020204" pitchFamily="34" charset="0"/>
            </a:endParaRPr>
          </a:p>
        </p:txBody>
      </p:sp>
      <p:sp>
        <p:nvSpPr>
          <p:cNvPr id="91" name="Rectangle 68"/>
          <p:cNvSpPr>
            <a:spLocks noChangeArrowheads="1"/>
          </p:cNvSpPr>
          <p:nvPr/>
        </p:nvSpPr>
        <p:spPr bwMode="auto">
          <a:xfrm>
            <a:off x="2697528" y="3856832"/>
            <a:ext cx="511358"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rPr>
              <a:t>Most gerrymandered</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92" name="Rectangle 68"/>
          <p:cNvSpPr>
            <a:spLocks noChangeArrowheads="1"/>
          </p:cNvSpPr>
          <p:nvPr/>
        </p:nvSpPr>
        <p:spPr bwMode="auto">
          <a:xfrm>
            <a:off x="2697528" y="3935349"/>
            <a:ext cx="307777"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rPr>
              <a:t>Intermediate</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93" name="Rectangle 68"/>
          <p:cNvSpPr>
            <a:spLocks noChangeArrowheads="1"/>
          </p:cNvSpPr>
          <p:nvPr/>
        </p:nvSpPr>
        <p:spPr bwMode="auto">
          <a:xfrm>
            <a:off x="2697528" y="4016378"/>
            <a:ext cx="525785"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rPr>
              <a:t>Least gerrymandered</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94" name="Rectangle 68"/>
          <p:cNvSpPr>
            <a:spLocks noChangeArrowheads="1"/>
          </p:cNvSpPr>
          <p:nvPr/>
        </p:nvSpPr>
        <p:spPr bwMode="auto">
          <a:xfrm>
            <a:off x="2697528" y="4094714"/>
            <a:ext cx="129844" cy="6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400" b="1" dirty="0">
                <a:solidFill>
                  <a:srgbClr val="000000"/>
                </a:solidFill>
              </a:rPr>
              <a:t>None</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9211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8.4.6 Redrawing Boundaries</a:t>
            </a:r>
          </a:p>
        </p:txBody>
      </p:sp>
      <p:sp>
        <p:nvSpPr>
          <p:cNvPr id="3" name="Content Placeholder 2"/>
          <p:cNvSpPr>
            <a:spLocks noGrp="1"/>
          </p:cNvSpPr>
          <p:nvPr>
            <p:ph sz="quarter" idx="13"/>
          </p:nvPr>
        </p:nvSpPr>
        <p:spPr>
          <a:xfrm>
            <a:off x="457200" y="1556326"/>
            <a:ext cx="8229600" cy="577273"/>
          </a:xfrm>
        </p:spPr>
        <p:txBody>
          <a:bodyPr/>
          <a:lstStyle/>
          <a:p>
            <a:pPr marL="432" indent="0">
              <a:buNone/>
            </a:pPr>
            <a:r>
              <a:rPr lang="en-US" sz="1800" b="1" dirty="0"/>
              <a:t>Figure 8-74: </a:t>
            </a:r>
            <a:r>
              <a:rPr lang="en-US" sz="1800" dirty="0"/>
              <a:t>Ohio’s Congressional map between 2012 and 2020 was gerrymandered to pack Democrats into a handful of districts.</a:t>
            </a:r>
            <a:endParaRPr lang="en-IN"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011" y="2270028"/>
            <a:ext cx="4110039" cy="4169604"/>
          </a:xfrm>
          <a:prstGeom prst="rect">
            <a:avLst/>
          </a:prstGeom>
        </p:spPr>
      </p:pic>
      <p:sp>
        <p:nvSpPr>
          <p:cNvPr id="60981" name="Rectangle 623"/>
          <p:cNvSpPr>
            <a:spLocks noChangeArrowheads="1"/>
          </p:cNvSpPr>
          <p:nvPr/>
        </p:nvSpPr>
        <p:spPr bwMode="auto">
          <a:xfrm>
            <a:off x="4594225" y="2582863"/>
            <a:ext cx="5129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smtClean="0">
                <a:ln>
                  <a:noFill/>
                </a:ln>
                <a:solidFill>
                  <a:srgbClr val="29ABE2"/>
                </a:solidFill>
                <a:effectLst/>
                <a:latin typeface="Arial" panose="020B0604020202020204" pitchFamily="34" charset="0"/>
              </a:rPr>
              <a:t>Lake Erie</a:t>
            </a:r>
            <a:endParaRPr kumimoji="0" lang="en-US" altLang="en-US" sz="1600" b="1" i="0" u="none" strike="noStrike" cap="none" normalizeH="0" baseline="0" smtClean="0">
              <a:ln>
                <a:noFill/>
              </a:ln>
              <a:solidFill>
                <a:schemeClr val="tx1"/>
              </a:solidFill>
              <a:effectLst/>
              <a:latin typeface="Arial" panose="020B0604020202020204" pitchFamily="34" charset="0"/>
            </a:endParaRPr>
          </a:p>
        </p:txBody>
      </p:sp>
      <p:sp>
        <p:nvSpPr>
          <p:cNvPr id="60982" name="Rectangle 624"/>
          <p:cNvSpPr>
            <a:spLocks noChangeArrowheads="1"/>
          </p:cNvSpPr>
          <p:nvPr/>
        </p:nvSpPr>
        <p:spPr bwMode="auto">
          <a:xfrm rot="21540000">
            <a:off x="4140079" y="5222746"/>
            <a:ext cx="18915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Ross</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83" name="Rectangle 625"/>
          <p:cNvSpPr>
            <a:spLocks noChangeArrowheads="1"/>
          </p:cNvSpPr>
          <p:nvPr/>
        </p:nvSpPr>
        <p:spPr bwMode="auto">
          <a:xfrm rot="21540000">
            <a:off x="5450536" y="3598733"/>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Stark</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84" name="Rectangle 626"/>
          <p:cNvSpPr>
            <a:spLocks noChangeArrowheads="1"/>
          </p:cNvSpPr>
          <p:nvPr/>
        </p:nvSpPr>
        <p:spPr bwMode="auto">
          <a:xfrm rot="21540000">
            <a:off x="3617683" y="3070096"/>
            <a:ext cx="2115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Wood</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85" name="Rectangle 627"/>
          <p:cNvSpPr>
            <a:spLocks noChangeArrowheads="1"/>
          </p:cNvSpPr>
          <p:nvPr/>
        </p:nvSpPr>
        <p:spPr bwMode="auto">
          <a:xfrm rot="21540000">
            <a:off x="4623457" y="4082921"/>
            <a:ext cx="19236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Knox</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86" name="Rectangle 628"/>
          <p:cNvSpPr>
            <a:spLocks noChangeArrowheads="1"/>
          </p:cNvSpPr>
          <p:nvPr/>
        </p:nvSpPr>
        <p:spPr bwMode="auto">
          <a:xfrm rot="21540000">
            <a:off x="4134669" y="5510083"/>
            <a:ext cx="15869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Pike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87" name="Rectangle 629"/>
          <p:cNvSpPr>
            <a:spLocks noChangeArrowheads="1"/>
          </p:cNvSpPr>
          <p:nvPr/>
        </p:nvSpPr>
        <p:spPr bwMode="auto">
          <a:xfrm rot="21540000">
            <a:off x="2843753" y="4397246"/>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Darke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88" name="Rectangle 630"/>
          <p:cNvSpPr>
            <a:spLocks noChangeArrowheads="1"/>
          </p:cNvSpPr>
          <p:nvPr/>
        </p:nvSpPr>
        <p:spPr bwMode="auto">
          <a:xfrm rot="21540000">
            <a:off x="4164469" y="5762496"/>
            <a:ext cx="2340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Scioto</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89" name="Rectangle 631"/>
          <p:cNvSpPr>
            <a:spLocks noChangeArrowheads="1"/>
          </p:cNvSpPr>
          <p:nvPr/>
        </p:nvSpPr>
        <p:spPr bwMode="auto">
          <a:xfrm rot="21540000">
            <a:off x="4559592" y="4462333"/>
            <a:ext cx="26770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Licking</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90" name="Rectangle 632"/>
          <p:cNvSpPr>
            <a:spLocks noChangeArrowheads="1"/>
          </p:cNvSpPr>
          <p:nvPr/>
        </p:nvSpPr>
        <p:spPr bwMode="auto">
          <a:xfrm rot="21540000">
            <a:off x="3777001" y="5770433"/>
            <a:ext cx="2580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Adams</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91" name="Rectangle 633"/>
          <p:cNvSpPr>
            <a:spLocks noChangeArrowheads="1"/>
          </p:cNvSpPr>
          <p:nvPr/>
        </p:nvSpPr>
        <p:spPr bwMode="auto">
          <a:xfrm rot="21540000">
            <a:off x="4734505" y="5794246"/>
            <a:ext cx="20839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Gallia</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92" name="Rectangle 634"/>
          <p:cNvSpPr>
            <a:spLocks noChangeArrowheads="1"/>
          </p:cNvSpPr>
          <p:nvPr/>
        </p:nvSpPr>
        <p:spPr bwMode="auto">
          <a:xfrm rot="21540000">
            <a:off x="3252674" y="3709858"/>
            <a:ext cx="18755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Allen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93" name="Rectangle 635"/>
          <p:cNvSpPr>
            <a:spLocks noChangeArrowheads="1"/>
          </p:cNvSpPr>
          <p:nvPr/>
        </p:nvSpPr>
        <p:spPr bwMode="auto">
          <a:xfrm rot="21540000">
            <a:off x="4449463" y="3284408"/>
            <a:ext cx="22602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Huron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94" name="Rectangle 636"/>
          <p:cNvSpPr>
            <a:spLocks noChangeArrowheads="1"/>
          </p:cNvSpPr>
          <p:nvPr/>
        </p:nvSpPr>
        <p:spPr bwMode="auto">
          <a:xfrm rot="21540000">
            <a:off x="5012917" y="3606671"/>
            <a:ext cx="24846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Wayne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95" name="Rectangle 637"/>
          <p:cNvSpPr>
            <a:spLocks noChangeArrowheads="1"/>
          </p:cNvSpPr>
          <p:nvPr/>
        </p:nvSpPr>
        <p:spPr bwMode="auto">
          <a:xfrm rot="21540000">
            <a:off x="2878647" y="5146546"/>
            <a:ext cx="22281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Butler</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96" name="Rectangle 638"/>
          <p:cNvSpPr>
            <a:spLocks noChangeArrowheads="1"/>
          </p:cNvSpPr>
          <p:nvPr/>
        </p:nvSpPr>
        <p:spPr bwMode="auto">
          <a:xfrm rot="21540000">
            <a:off x="4785181" y="3132008"/>
            <a:ext cx="2340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Lorain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97" name="Rectangle 639"/>
          <p:cNvSpPr>
            <a:spLocks noChangeArrowheads="1"/>
          </p:cNvSpPr>
          <p:nvPr/>
        </p:nvSpPr>
        <p:spPr bwMode="auto">
          <a:xfrm rot="21540000">
            <a:off x="3467532" y="5681533"/>
            <a:ext cx="2388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Brown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98" name="Rectangle 640"/>
          <p:cNvSpPr>
            <a:spLocks noChangeArrowheads="1"/>
          </p:cNvSpPr>
          <p:nvPr/>
        </p:nvSpPr>
        <p:spPr bwMode="auto">
          <a:xfrm rot="21540000">
            <a:off x="4799639" y="4789358"/>
            <a:ext cx="19877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Perry</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0999" name="Rectangle 641"/>
          <p:cNvSpPr>
            <a:spLocks noChangeArrowheads="1"/>
          </p:cNvSpPr>
          <p:nvPr/>
        </p:nvSpPr>
        <p:spPr bwMode="auto">
          <a:xfrm rot="21540000">
            <a:off x="3520931" y="4622671"/>
            <a:ext cx="1939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Clark</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00" name="Rectangle 642"/>
          <p:cNvSpPr>
            <a:spLocks noChangeArrowheads="1"/>
          </p:cNvSpPr>
          <p:nvPr/>
        </p:nvSpPr>
        <p:spPr bwMode="auto">
          <a:xfrm rot="21540000">
            <a:off x="3519173" y="4114671"/>
            <a:ext cx="2292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Logan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01" name="Rectangle 643"/>
          <p:cNvSpPr>
            <a:spLocks noChangeArrowheads="1"/>
          </p:cNvSpPr>
          <p:nvPr/>
        </p:nvSpPr>
        <p:spPr bwMode="auto">
          <a:xfrm rot="21540000">
            <a:off x="3828003" y="4203571"/>
            <a:ext cx="2164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Union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02" name="Rectangle 644"/>
          <p:cNvSpPr>
            <a:spLocks noChangeArrowheads="1"/>
          </p:cNvSpPr>
          <p:nvPr/>
        </p:nvSpPr>
        <p:spPr bwMode="auto">
          <a:xfrm rot="21540000">
            <a:off x="5844389" y="3046283"/>
            <a:ext cx="3270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alpha val="50000"/>
                    </a:schemeClr>
                  </a:glow>
                </a:effectLst>
                <a:latin typeface="Arial" panose="020B0604020202020204" pitchFamily="34" charset="0"/>
              </a:rPr>
              <a:t>Trumbull</a:t>
            </a:r>
            <a:endParaRPr kumimoji="0" lang="en-US" altLang="en-US" sz="1600" b="1" i="0" u="none" strike="noStrike" cap="none" normalizeH="0" baseline="0" dirty="0" smtClean="0">
              <a:ln>
                <a:noFill/>
              </a:ln>
              <a:solidFill>
                <a:schemeClr val="tx1"/>
              </a:solidFill>
              <a:effectLst>
                <a:glow rad="38100">
                  <a:schemeClr val="bg1">
                    <a:alpha val="50000"/>
                  </a:schemeClr>
                </a:glow>
              </a:effectLst>
              <a:latin typeface="Arial" panose="020B0604020202020204" pitchFamily="34" charset="0"/>
            </a:endParaRPr>
          </a:p>
        </p:txBody>
      </p:sp>
      <p:sp>
        <p:nvSpPr>
          <p:cNvPr id="61003" name="Rectangle 645"/>
          <p:cNvSpPr>
            <a:spLocks noChangeArrowheads="1"/>
          </p:cNvSpPr>
          <p:nvPr/>
        </p:nvSpPr>
        <p:spPr bwMode="auto">
          <a:xfrm rot="21540000">
            <a:off x="4911255" y="5211633"/>
            <a:ext cx="26129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Athens</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04" name="Rectangle 646"/>
          <p:cNvSpPr>
            <a:spLocks noChangeArrowheads="1"/>
          </p:cNvSpPr>
          <p:nvPr/>
        </p:nvSpPr>
        <p:spPr bwMode="auto">
          <a:xfrm rot="21540000">
            <a:off x="4000777" y="3317746"/>
            <a:ext cx="2709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Seneca</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05" name="Rectangle 647"/>
          <p:cNvSpPr>
            <a:spLocks noChangeArrowheads="1"/>
          </p:cNvSpPr>
          <p:nvPr/>
        </p:nvSpPr>
        <p:spPr bwMode="auto">
          <a:xfrm rot="21540000">
            <a:off x="4947977" y="5452933"/>
            <a:ext cx="2180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Meigs</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06" name="Rectangle 648"/>
          <p:cNvSpPr>
            <a:spLocks noChangeArrowheads="1"/>
          </p:cNvSpPr>
          <p:nvPr/>
        </p:nvSpPr>
        <p:spPr bwMode="auto">
          <a:xfrm rot="21540000">
            <a:off x="3609591" y="3822571"/>
            <a:ext cx="24365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Hardin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07" name="Rectangle 649"/>
          <p:cNvSpPr>
            <a:spLocks noChangeArrowheads="1"/>
          </p:cNvSpPr>
          <p:nvPr/>
        </p:nvSpPr>
        <p:spPr bwMode="auto">
          <a:xfrm rot="21540000">
            <a:off x="5772730" y="2622421"/>
            <a:ext cx="37189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alpha val="50000"/>
                    </a:schemeClr>
                  </a:glow>
                </a:effectLst>
                <a:latin typeface="Arial" panose="020B0604020202020204" pitchFamily="34" charset="0"/>
              </a:rPr>
              <a:t>Ashtabula</a:t>
            </a:r>
            <a:endParaRPr kumimoji="0" lang="en-US" altLang="en-US" sz="1600" b="1" i="0" u="none" strike="noStrike" cap="none" normalizeH="0" baseline="0" dirty="0" smtClean="0">
              <a:ln>
                <a:noFill/>
              </a:ln>
              <a:solidFill>
                <a:schemeClr val="tx1"/>
              </a:solidFill>
              <a:effectLst>
                <a:glow rad="38100">
                  <a:schemeClr val="bg1">
                    <a:alpha val="50000"/>
                  </a:schemeClr>
                </a:glow>
              </a:effectLst>
              <a:latin typeface="Arial" panose="020B0604020202020204" pitchFamily="34" charset="0"/>
            </a:endParaRPr>
          </a:p>
        </p:txBody>
      </p:sp>
      <p:sp>
        <p:nvSpPr>
          <p:cNvPr id="61008" name="Rectangle 650"/>
          <p:cNvSpPr>
            <a:spLocks noChangeArrowheads="1"/>
          </p:cNvSpPr>
          <p:nvPr/>
        </p:nvSpPr>
        <p:spPr bwMode="auto">
          <a:xfrm rot="21540000">
            <a:off x="3278712" y="3109783"/>
            <a:ext cx="21961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Henry</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09" name="Rectangle 651"/>
          <p:cNvSpPr>
            <a:spLocks noChangeArrowheads="1"/>
          </p:cNvSpPr>
          <p:nvPr/>
        </p:nvSpPr>
        <p:spPr bwMode="auto">
          <a:xfrm rot="21540000">
            <a:off x="5402818" y="4746496"/>
            <a:ext cx="21320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Noble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10" name="Rectangle 652"/>
          <p:cNvSpPr>
            <a:spLocks noChangeArrowheads="1"/>
          </p:cNvSpPr>
          <p:nvPr/>
        </p:nvSpPr>
        <p:spPr bwMode="auto">
          <a:xfrm rot="21540000">
            <a:off x="3155690" y="4475033"/>
            <a:ext cx="2180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Miami</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11" name="Rectangle 653"/>
          <p:cNvSpPr>
            <a:spLocks noChangeArrowheads="1"/>
          </p:cNvSpPr>
          <p:nvPr/>
        </p:nvSpPr>
        <p:spPr bwMode="auto">
          <a:xfrm rot="21540000">
            <a:off x="4141933" y="4597271"/>
            <a:ext cx="2981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Franklin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12" name="Rectangle 654"/>
          <p:cNvSpPr>
            <a:spLocks noChangeArrowheads="1"/>
          </p:cNvSpPr>
          <p:nvPr/>
        </p:nvSpPr>
        <p:spPr bwMode="auto">
          <a:xfrm rot="21540000">
            <a:off x="2814198" y="3962271"/>
            <a:ext cx="25487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Mercer</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13" name="Rectangle 655"/>
          <p:cNvSpPr>
            <a:spLocks noChangeArrowheads="1"/>
          </p:cNvSpPr>
          <p:nvPr/>
        </p:nvSpPr>
        <p:spPr bwMode="auto">
          <a:xfrm rot="21540000">
            <a:off x="5742086" y="4454396"/>
            <a:ext cx="30777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Belmont</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14" name="Rectangle 656"/>
          <p:cNvSpPr>
            <a:spLocks noChangeArrowheads="1"/>
          </p:cNvSpPr>
          <p:nvPr/>
        </p:nvSpPr>
        <p:spPr bwMode="auto">
          <a:xfrm rot="21540000">
            <a:off x="2814291" y="4819521"/>
            <a:ext cx="23564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Preble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15" name="Rectangle 657"/>
          <p:cNvSpPr>
            <a:spLocks noChangeArrowheads="1"/>
          </p:cNvSpPr>
          <p:nvPr/>
        </p:nvSpPr>
        <p:spPr bwMode="auto">
          <a:xfrm rot="21540000">
            <a:off x="4552596" y="5313233"/>
            <a:ext cx="23724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Vinton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16" name="Rectangle 658"/>
          <p:cNvSpPr>
            <a:spLocks noChangeArrowheads="1"/>
          </p:cNvSpPr>
          <p:nvPr/>
        </p:nvSpPr>
        <p:spPr bwMode="auto">
          <a:xfrm rot="21540000">
            <a:off x="3211182" y="2822446"/>
            <a:ext cx="23243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alpha val="50000"/>
                    </a:schemeClr>
                  </a:glow>
                </a:effectLst>
                <a:latin typeface="Arial" panose="020B0604020202020204" pitchFamily="34" charset="0"/>
              </a:rPr>
              <a:t>Fulton</a:t>
            </a:r>
            <a:endParaRPr kumimoji="0" lang="en-US" altLang="en-US" sz="1600" b="1" i="0" u="none" strike="noStrike" cap="none" normalizeH="0" baseline="0" dirty="0" smtClean="0">
              <a:ln>
                <a:noFill/>
              </a:ln>
              <a:solidFill>
                <a:schemeClr val="tx1"/>
              </a:solidFill>
              <a:effectLst>
                <a:glow rad="38100">
                  <a:schemeClr val="bg1">
                    <a:alpha val="50000"/>
                  </a:schemeClr>
                </a:glow>
              </a:effectLst>
              <a:latin typeface="Arial" panose="020B0604020202020204" pitchFamily="34" charset="0"/>
            </a:endParaRPr>
          </a:p>
        </p:txBody>
      </p:sp>
      <p:sp>
        <p:nvSpPr>
          <p:cNvPr id="61017" name="Rectangle 659"/>
          <p:cNvSpPr>
            <a:spLocks noChangeArrowheads="1"/>
          </p:cNvSpPr>
          <p:nvPr/>
        </p:nvSpPr>
        <p:spPr bwMode="auto">
          <a:xfrm rot="21540000">
            <a:off x="5532636" y="3220908"/>
            <a:ext cx="28693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Portage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18" name="Rectangle 660"/>
          <p:cNvSpPr>
            <a:spLocks noChangeArrowheads="1"/>
          </p:cNvSpPr>
          <p:nvPr/>
        </p:nvSpPr>
        <p:spPr bwMode="auto">
          <a:xfrm rot="21540000">
            <a:off x="4443557" y="4783008"/>
            <a:ext cx="29815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Fairfield</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19" name="Rectangle 661"/>
          <p:cNvSpPr>
            <a:spLocks noChangeArrowheads="1"/>
          </p:cNvSpPr>
          <p:nvPr/>
        </p:nvSpPr>
        <p:spPr bwMode="auto">
          <a:xfrm rot="21540000">
            <a:off x="3660780" y="5392608"/>
            <a:ext cx="32701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Highland</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20" name="Rectangle 662"/>
          <p:cNvSpPr>
            <a:spLocks noChangeArrowheads="1"/>
          </p:cNvSpPr>
          <p:nvPr/>
        </p:nvSpPr>
        <p:spPr bwMode="auto">
          <a:xfrm rot="21540000">
            <a:off x="4474457" y="3066921"/>
            <a:ext cx="14587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Erie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21" name="Rectangle 663"/>
          <p:cNvSpPr>
            <a:spLocks noChangeArrowheads="1"/>
          </p:cNvSpPr>
          <p:nvPr/>
        </p:nvSpPr>
        <p:spPr bwMode="auto">
          <a:xfrm rot="21540000">
            <a:off x="3211735" y="3441571"/>
            <a:ext cx="28212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Putnam</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22" name="Rectangle 664"/>
          <p:cNvSpPr>
            <a:spLocks noChangeArrowheads="1"/>
          </p:cNvSpPr>
          <p:nvPr/>
        </p:nvSpPr>
        <p:spPr bwMode="auto">
          <a:xfrm rot="21540000">
            <a:off x="3548091" y="3457446"/>
            <a:ext cx="3222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Hancock</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23" name="Rectangle 665"/>
          <p:cNvSpPr>
            <a:spLocks noChangeArrowheads="1"/>
          </p:cNvSpPr>
          <p:nvPr/>
        </p:nvSpPr>
        <p:spPr bwMode="auto">
          <a:xfrm rot="21540000">
            <a:off x="5666173" y="3846383"/>
            <a:ext cx="24846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Carroll</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24" name="Rectangle 666"/>
          <p:cNvSpPr>
            <a:spLocks noChangeArrowheads="1"/>
          </p:cNvSpPr>
          <p:nvPr/>
        </p:nvSpPr>
        <p:spPr bwMode="auto">
          <a:xfrm rot="21540000">
            <a:off x="5693021" y="4760783"/>
            <a:ext cx="2773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Monroe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25" name="Rectangle 667"/>
          <p:cNvSpPr>
            <a:spLocks noChangeArrowheads="1"/>
          </p:cNvSpPr>
          <p:nvPr/>
        </p:nvSpPr>
        <p:spPr bwMode="auto">
          <a:xfrm rot="21540000">
            <a:off x="3184895" y="4176583"/>
            <a:ext cx="25167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Shelby</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26" name="Rectangle 668"/>
          <p:cNvSpPr>
            <a:spLocks noChangeArrowheads="1"/>
          </p:cNvSpPr>
          <p:nvPr/>
        </p:nvSpPr>
        <p:spPr bwMode="auto">
          <a:xfrm rot="21540000">
            <a:off x="3489641" y="5176708"/>
            <a:ext cx="26289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Clinton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27" name="Rectangle 669"/>
          <p:cNvSpPr>
            <a:spLocks noChangeArrowheads="1"/>
          </p:cNvSpPr>
          <p:nvPr/>
        </p:nvSpPr>
        <p:spPr bwMode="auto">
          <a:xfrm rot="21540000">
            <a:off x="3975470" y="3892421"/>
            <a:ext cx="25167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Marion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28" name="Rectangle 670"/>
          <p:cNvSpPr>
            <a:spLocks noChangeArrowheads="1"/>
          </p:cNvSpPr>
          <p:nvPr/>
        </p:nvSpPr>
        <p:spPr bwMode="auto">
          <a:xfrm rot="21540000">
            <a:off x="4912043" y="4529008"/>
            <a:ext cx="42639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Muskingum</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29" name="Rectangle 671"/>
          <p:cNvSpPr>
            <a:spLocks noChangeArrowheads="1"/>
          </p:cNvSpPr>
          <p:nvPr/>
        </p:nvSpPr>
        <p:spPr bwMode="auto">
          <a:xfrm rot="21540000">
            <a:off x="3524759" y="2787521"/>
            <a:ext cx="22281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alpha val="50000"/>
                    </a:schemeClr>
                  </a:glow>
                </a:effectLst>
                <a:latin typeface="Arial" panose="020B0604020202020204" pitchFamily="34" charset="0"/>
              </a:rPr>
              <a:t>Lucas</a:t>
            </a:r>
            <a:endParaRPr kumimoji="0" lang="en-US" altLang="en-US" sz="1600" b="1" i="0" u="none" strike="noStrike" cap="none" normalizeH="0" baseline="0" dirty="0" smtClean="0">
              <a:ln>
                <a:noFill/>
              </a:ln>
              <a:solidFill>
                <a:schemeClr val="tx1"/>
              </a:solidFill>
              <a:effectLst>
                <a:glow rad="38100">
                  <a:schemeClr val="bg1">
                    <a:alpha val="50000"/>
                  </a:schemeClr>
                </a:glow>
              </a:effectLst>
              <a:latin typeface="Arial" panose="020B0604020202020204" pitchFamily="34" charset="0"/>
            </a:endParaRPr>
          </a:p>
        </p:txBody>
      </p:sp>
      <p:sp>
        <p:nvSpPr>
          <p:cNvPr id="61030" name="Rectangle 672"/>
          <p:cNvSpPr>
            <a:spLocks noChangeArrowheads="1"/>
          </p:cNvSpPr>
          <p:nvPr/>
        </p:nvSpPr>
        <p:spPr bwMode="auto">
          <a:xfrm rot="21540000">
            <a:off x="4996965" y="3297108"/>
            <a:ext cx="26449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Medina</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31" name="Rectangle 673"/>
          <p:cNvSpPr>
            <a:spLocks noChangeArrowheads="1"/>
          </p:cNvSpPr>
          <p:nvPr/>
        </p:nvSpPr>
        <p:spPr bwMode="auto">
          <a:xfrm rot="21540000">
            <a:off x="3220544" y="5094158"/>
            <a:ext cx="26609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Warren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32" name="Rectangle 674"/>
          <p:cNvSpPr>
            <a:spLocks noChangeArrowheads="1"/>
          </p:cNvSpPr>
          <p:nvPr/>
        </p:nvSpPr>
        <p:spPr bwMode="auto">
          <a:xfrm rot="21540000">
            <a:off x="4981814" y="3895596"/>
            <a:ext cx="27892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Holmes</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33" name="Rectangle 675"/>
          <p:cNvSpPr>
            <a:spLocks noChangeArrowheads="1"/>
          </p:cNvSpPr>
          <p:nvPr/>
        </p:nvSpPr>
        <p:spPr bwMode="auto">
          <a:xfrm rot="21540000">
            <a:off x="3450732" y="4887783"/>
            <a:ext cx="26609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Greene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34" name="Rectangle 676"/>
          <p:cNvSpPr>
            <a:spLocks noChangeArrowheads="1"/>
          </p:cNvSpPr>
          <p:nvPr/>
        </p:nvSpPr>
        <p:spPr bwMode="auto">
          <a:xfrm rot="21540000">
            <a:off x="5058020" y="4914771"/>
            <a:ext cx="2773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Morgan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35" name="Rectangle 677"/>
          <p:cNvSpPr>
            <a:spLocks noChangeArrowheads="1"/>
          </p:cNvSpPr>
          <p:nvPr/>
        </p:nvSpPr>
        <p:spPr bwMode="auto">
          <a:xfrm rot="21540000">
            <a:off x="4276971" y="3952746"/>
            <a:ext cx="2773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Morrow</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36" name="Rectangle 678"/>
          <p:cNvSpPr>
            <a:spLocks noChangeArrowheads="1"/>
          </p:cNvSpPr>
          <p:nvPr/>
        </p:nvSpPr>
        <p:spPr bwMode="auto">
          <a:xfrm rot="21540000">
            <a:off x="5327915" y="5065583"/>
            <a:ext cx="43762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Washington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37" name="Rectangle 679"/>
          <p:cNvSpPr>
            <a:spLocks noChangeArrowheads="1"/>
          </p:cNvSpPr>
          <p:nvPr/>
        </p:nvSpPr>
        <p:spPr bwMode="auto">
          <a:xfrm rot="21540000">
            <a:off x="3795195" y="5024308"/>
            <a:ext cx="27090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Fayette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38" name="Rectangle 680"/>
          <p:cNvSpPr>
            <a:spLocks noChangeArrowheads="1"/>
          </p:cNvSpPr>
          <p:nvPr/>
        </p:nvSpPr>
        <p:spPr bwMode="auto">
          <a:xfrm rot="21540000">
            <a:off x="5327516" y="4427408"/>
            <a:ext cx="35586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Guernsey</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39" name="Rectangle 681"/>
          <p:cNvSpPr>
            <a:spLocks noChangeArrowheads="1"/>
          </p:cNvSpPr>
          <p:nvPr/>
        </p:nvSpPr>
        <p:spPr bwMode="auto">
          <a:xfrm rot="21540000">
            <a:off x="4071842" y="4903658"/>
            <a:ext cx="34785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Pickaway</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40" name="Rectangle 682"/>
          <p:cNvSpPr>
            <a:spLocks noChangeArrowheads="1"/>
          </p:cNvSpPr>
          <p:nvPr/>
        </p:nvSpPr>
        <p:spPr bwMode="auto">
          <a:xfrm rot="21540000">
            <a:off x="4951855" y="4170233"/>
            <a:ext cx="40075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Coshocton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41" name="Rectangle 683"/>
          <p:cNvSpPr>
            <a:spLocks noChangeArrowheads="1"/>
          </p:cNvSpPr>
          <p:nvPr/>
        </p:nvSpPr>
        <p:spPr bwMode="auto">
          <a:xfrm rot="21540000">
            <a:off x="4539578" y="5046533"/>
            <a:ext cx="30296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Hocking</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42" name="Rectangle 684"/>
          <p:cNvSpPr>
            <a:spLocks noChangeArrowheads="1"/>
          </p:cNvSpPr>
          <p:nvPr/>
        </p:nvSpPr>
        <p:spPr bwMode="auto">
          <a:xfrm rot="21540000">
            <a:off x="4453823" y="5567233"/>
            <a:ext cx="3093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Jackson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43" name="Rectangle 685"/>
          <p:cNvSpPr>
            <a:spLocks noChangeArrowheads="1"/>
          </p:cNvSpPr>
          <p:nvPr/>
        </p:nvSpPr>
        <p:spPr bwMode="auto">
          <a:xfrm rot="21540000">
            <a:off x="5520753" y="2863721"/>
            <a:ext cx="28212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Geauga</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44" name="Rectangle 686"/>
          <p:cNvSpPr>
            <a:spLocks noChangeArrowheads="1"/>
          </p:cNvSpPr>
          <p:nvPr/>
        </p:nvSpPr>
        <p:spPr bwMode="auto">
          <a:xfrm rot="21540000">
            <a:off x="2820276" y="2851021"/>
            <a:ext cx="31098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alpha val="50000"/>
                    </a:schemeClr>
                  </a:glow>
                </a:effectLst>
                <a:latin typeface="Arial" panose="020B0604020202020204" pitchFamily="34" charset="0"/>
              </a:rPr>
              <a:t>Williams</a:t>
            </a:r>
            <a:endParaRPr kumimoji="0" lang="en-US" altLang="en-US" sz="1600" b="1" i="0" u="none" strike="noStrike" cap="none" normalizeH="0" baseline="0" dirty="0" smtClean="0">
              <a:ln>
                <a:noFill/>
              </a:ln>
              <a:solidFill>
                <a:schemeClr val="tx1"/>
              </a:solidFill>
              <a:effectLst>
                <a:glow rad="38100">
                  <a:schemeClr val="bg1">
                    <a:alpha val="50000"/>
                  </a:schemeClr>
                </a:glow>
              </a:effectLst>
              <a:latin typeface="Arial" panose="020B0604020202020204" pitchFamily="34" charset="0"/>
            </a:endParaRPr>
          </a:p>
        </p:txBody>
      </p:sp>
      <p:sp>
        <p:nvSpPr>
          <p:cNvPr id="61045" name="Rectangle 687"/>
          <p:cNvSpPr>
            <a:spLocks noChangeArrowheads="1"/>
          </p:cNvSpPr>
          <p:nvPr/>
        </p:nvSpPr>
        <p:spPr bwMode="auto">
          <a:xfrm rot="21540000">
            <a:off x="5661078" y="4154358"/>
            <a:ext cx="31739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Harrison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46" name="Rectangle 688"/>
          <p:cNvSpPr>
            <a:spLocks noChangeArrowheads="1"/>
          </p:cNvSpPr>
          <p:nvPr/>
        </p:nvSpPr>
        <p:spPr bwMode="auto">
          <a:xfrm rot="21540000">
            <a:off x="4099663" y="4221033"/>
            <a:ext cx="33983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Delaware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47" name="Rectangle 689"/>
          <p:cNvSpPr>
            <a:spLocks noChangeArrowheads="1"/>
          </p:cNvSpPr>
          <p:nvPr/>
        </p:nvSpPr>
        <p:spPr bwMode="auto">
          <a:xfrm rot="21540000">
            <a:off x="2829748" y="3344733"/>
            <a:ext cx="3222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Paulding</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48" name="Rectangle 690"/>
          <p:cNvSpPr>
            <a:spLocks noChangeArrowheads="1"/>
          </p:cNvSpPr>
          <p:nvPr/>
        </p:nvSpPr>
        <p:spPr bwMode="auto">
          <a:xfrm rot="21540000">
            <a:off x="5535553" y="2658933"/>
            <a:ext cx="17633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Lake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49" name="Rectangle 691"/>
          <p:cNvSpPr>
            <a:spLocks noChangeArrowheads="1"/>
          </p:cNvSpPr>
          <p:nvPr/>
        </p:nvSpPr>
        <p:spPr bwMode="auto">
          <a:xfrm rot="21540000">
            <a:off x="4503604" y="6024433"/>
            <a:ext cx="35586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Lawrence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50" name="Rectangle 692"/>
          <p:cNvSpPr>
            <a:spLocks noChangeArrowheads="1"/>
          </p:cNvSpPr>
          <p:nvPr/>
        </p:nvSpPr>
        <p:spPr bwMode="auto">
          <a:xfrm rot="21540000">
            <a:off x="2872610" y="3116133"/>
            <a:ext cx="32220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Defiance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51" name="Rectangle 693"/>
          <p:cNvSpPr>
            <a:spLocks noChangeArrowheads="1"/>
          </p:cNvSpPr>
          <p:nvPr/>
        </p:nvSpPr>
        <p:spPr bwMode="auto">
          <a:xfrm rot="21540000">
            <a:off x="3119497" y="3925758"/>
            <a:ext cx="31579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Auglaize</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52" name="Rectangle 694"/>
          <p:cNvSpPr>
            <a:spLocks noChangeArrowheads="1"/>
          </p:cNvSpPr>
          <p:nvPr/>
        </p:nvSpPr>
        <p:spPr bwMode="auto">
          <a:xfrm rot="21540000">
            <a:off x="2831304" y="5403721"/>
            <a:ext cx="32861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Hamilton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53" name="Rectangle 695"/>
          <p:cNvSpPr>
            <a:spLocks noChangeArrowheads="1"/>
          </p:cNvSpPr>
          <p:nvPr/>
        </p:nvSpPr>
        <p:spPr bwMode="auto">
          <a:xfrm rot="21540000">
            <a:off x="3838596" y="3619371"/>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Wyandot</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54" name="Rectangle 696"/>
          <p:cNvSpPr>
            <a:spLocks noChangeArrowheads="1"/>
          </p:cNvSpPr>
          <p:nvPr/>
        </p:nvSpPr>
        <p:spPr bwMode="auto">
          <a:xfrm rot="21540000">
            <a:off x="5078201" y="2971671"/>
            <a:ext cx="37189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Cuyahoga</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55" name="Rectangle 697"/>
          <p:cNvSpPr>
            <a:spLocks noChangeArrowheads="1"/>
          </p:cNvSpPr>
          <p:nvPr/>
        </p:nvSpPr>
        <p:spPr bwMode="auto">
          <a:xfrm rot="21540000">
            <a:off x="2810643" y="3619371"/>
            <a:ext cx="33342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Van Wert</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56" name="Rectangle 698"/>
          <p:cNvSpPr>
            <a:spLocks noChangeArrowheads="1"/>
          </p:cNvSpPr>
          <p:nvPr/>
        </p:nvSpPr>
        <p:spPr bwMode="auto">
          <a:xfrm rot="21540000">
            <a:off x="5764474" y="3630483"/>
            <a:ext cx="43922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alpha val="50000"/>
                    </a:schemeClr>
                  </a:glow>
                </a:effectLst>
                <a:latin typeface="Arial" panose="020B0604020202020204" pitchFamily="34" charset="0"/>
              </a:rPr>
              <a:t>Columbiana</a:t>
            </a:r>
            <a:endParaRPr kumimoji="0" lang="en-US" altLang="en-US" sz="1600" b="1" i="0" u="none" strike="noStrike" cap="none" normalizeH="0" baseline="0" dirty="0" smtClean="0">
              <a:ln>
                <a:noFill/>
              </a:ln>
              <a:solidFill>
                <a:schemeClr val="tx1"/>
              </a:solidFill>
              <a:effectLst>
                <a:glow rad="38100">
                  <a:schemeClr val="bg1">
                    <a:alpha val="50000"/>
                  </a:schemeClr>
                </a:glow>
              </a:effectLst>
              <a:latin typeface="Arial" panose="020B0604020202020204" pitchFamily="34" charset="0"/>
            </a:endParaRPr>
          </a:p>
        </p:txBody>
      </p:sp>
      <p:sp>
        <p:nvSpPr>
          <p:cNvPr id="61057" name="Rectangle 699"/>
          <p:cNvSpPr>
            <a:spLocks noChangeArrowheads="1"/>
          </p:cNvSpPr>
          <p:nvPr/>
        </p:nvSpPr>
        <p:spPr bwMode="auto">
          <a:xfrm rot="21540000">
            <a:off x="4153645" y="3608258"/>
            <a:ext cx="3382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Crawford</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58" name="Rectangle 700"/>
          <p:cNvSpPr>
            <a:spLocks noChangeArrowheads="1"/>
          </p:cNvSpPr>
          <p:nvPr/>
        </p:nvSpPr>
        <p:spPr bwMode="auto">
          <a:xfrm rot="21540000">
            <a:off x="5826764" y="3371721"/>
            <a:ext cx="36067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000000"/>
                </a:solidFill>
                <a:effectLst>
                  <a:glow rad="38100">
                    <a:schemeClr val="bg1">
                      <a:alpha val="50000"/>
                    </a:schemeClr>
                  </a:glow>
                </a:effectLst>
                <a:latin typeface="Arial" panose="020B0604020202020204" pitchFamily="34" charset="0"/>
              </a:rPr>
              <a:t>Mahoning</a:t>
            </a:r>
            <a:endParaRPr kumimoji="0" lang="en-US" altLang="en-US" sz="1600" b="1" i="0" u="none" strike="noStrike" cap="none" normalizeH="0" baseline="0" dirty="0" smtClean="0">
              <a:ln>
                <a:noFill/>
              </a:ln>
              <a:solidFill>
                <a:schemeClr val="tx1"/>
              </a:solidFill>
              <a:effectLst>
                <a:glow rad="38100">
                  <a:schemeClr val="bg1">
                    <a:alpha val="50000"/>
                  </a:schemeClr>
                </a:glow>
              </a:effectLst>
              <a:latin typeface="Arial" panose="020B0604020202020204" pitchFamily="34" charset="0"/>
            </a:endParaRPr>
          </a:p>
        </p:txBody>
      </p:sp>
      <p:sp>
        <p:nvSpPr>
          <p:cNvPr id="61059" name="Rectangle 701"/>
          <p:cNvSpPr>
            <a:spLocks noChangeArrowheads="1"/>
          </p:cNvSpPr>
          <p:nvPr/>
        </p:nvSpPr>
        <p:spPr bwMode="auto">
          <a:xfrm rot="21540000">
            <a:off x="3953497" y="3068508"/>
            <a:ext cx="3638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Sandusky</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60" name="Rectangle 702"/>
          <p:cNvSpPr>
            <a:spLocks noChangeArrowheads="1"/>
          </p:cNvSpPr>
          <p:nvPr/>
        </p:nvSpPr>
        <p:spPr bwMode="auto">
          <a:xfrm rot="21540000">
            <a:off x="3456345" y="4382958"/>
            <a:ext cx="41838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Champaign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61" name="Rectangle 703"/>
          <p:cNvSpPr>
            <a:spLocks noChangeArrowheads="1"/>
          </p:cNvSpPr>
          <p:nvPr/>
        </p:nvSpPr>
        <p:spPr bwMode="auto">
          <a:xfrm rot="21540000">
            <a:off x="3920678" y="2868483"/>
            <a:ext cx="25648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Ottawa</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62" name="Rectangle 704"/>
          <p:cNvSpPr>
            <a:spLocks noChangeArrowheads="1"/>
          </p:cNvSpPr>
          <p:nvPr/>
        </p:nvSpPr>
        <p:spPr bwMode="auto">
          <a:xfrm rot="21540000">
            <a:off x="4452959" y="3678108"/>
            <a:ext cx="323807"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Richland</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63" name="Rectangle 705"/>
          <p:cNvSpPr>
            <a:spLocks noChangeArrowheads="1"/>
          </p:cNvSpPr>
          <p:nvPr/>
        </p:nvSpPr>
        <p:spPr bwMode="auto">
          <a:xfrm rot="21540000">
            <a:off x="5267548" y="3274883"/>
            <a:ext cx="28212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Summit</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64" name="Rectangle 706"/>
          <p:cNvSpPr>
            <a:spLocks noChangeArrowheads="1"/>
          </p:cNvSpPr>
          <p:nvPr/>
        </p:nvSpPr>
        <p:spPr bwMode="auto">
          <a:xfrm rot="21540000">
            <a:off x="3797383" y="4640133"/>
            <a:ext cx="31098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Madison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65" name="Rectangle 707"/>
          <p:cNvSpPr>
            <a:spLocks noChangeArrowheads="1"/>
          </p:cNvSpPr>
          <p:nvPr/>
        </p:nvSpPr>
        <p:spPr bwMode="auto">
          <a:xfrm rot="21540000">
            <a:off x="4680866" y="3597146"/>
            <a:ext cx="30296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Ashland</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66" name="Rectangle 708"/>
          <p:cNvSpPr>
            <a:spLocks noChangeArrowheads="1"/>
          </p:cNvSpPr>
          <p:nvPr/>
        </p:nvSpPr>
        <p:spPr bwMode="auto">
          <a:xfrm rot="21540000">
            <a:off x="3173363" y="5559296"/>
            <a:ext cx="3382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Clermont</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67" name="Rectangle 709"/>
          <p:cNvSpPr>
            <a:spLocks noChangeArrowheads="1"/>
          </p:cNvSpPr>
          <p:nvPr/>
        </p:nvSpPr>
        <p:spPr bwMode="auto">
          <a:xfrm rot="21540000">
            <a:off x="5285823" y="4006721"/>
            <a:ext cx="44242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Tuscarawas</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68" name="Rectangle 710"/>
          <p:cNvSpPr>
            <a:spLocks noChangeArrowheads="1"/>
          </p:cNvSpPr>
          <p:nvPr/>
        </p:nvSpPr>
        <p:spPr bwMode="auto">
          <a:xfrm rot="21540000">
            <a:off x="5862545" y="4057521"/>
            <a:ext cx="34785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Jefferson</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69" name="Rectangle 711"/>
          <p:cNvSpPr>
            <a:spLocks noChangeArrowheads="1"/>
          </p:cNvSpPr>
          <p:nvPr/>
        </p:nvSpPr>
        <p:spPr bwMode="auto">
          <a:xfrm rot="21540000">
            <a:off x="3064818" y="4759196"/>
            <a:ext cx="46166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000000"/>
                </a:solidFill>
                <a:effectLst>
                  <a:glow rad="38100">
                    <a:schemeClr val="bg1">
                      <a:alpha val="50000"/>
                    </a:schemeClr>
                  </a:glow>
                </a:effectLst>
                <a:latin typeface="Arial" panose="020B0604020202020204" pitchFamily="34" charset="0"/>
              </a:rPr>
              <a:t>Montgomery</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panose="020B0604020202020204" pitchFamily="34" charset="0"/>
            </a:endParaRPr>
          </a:p>
        </p:txBody>
      </p:sp>
      <p:sp>
        <p:nvSpPr>
          <p:cNvPr id="61070" name="Rectangle 712"/>
          <p:cNvSpPr>
            <a:spLocks noChangeArrowheads="1"/>
          </p:cNvSpPr>
          <p:nvPr/>
        </p:nvSpPr>
        <p:spPr bwMode="auto">
          <a:xfrm>
            <a:off x="3336925" y="3216276"/>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5</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71" name="Rectangle 713"/>
          <p:cNvSpPr>
            <a:spLocks noChangeArrowheads="1"/>
          </p:cNvSpPr>
          <p:nvPr/>
        </p:nvSpPr>
        <p:spPr bwMode="auto">
          <a:xfrm>
            <a:off x="4256088" y="2840038"/>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9</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72" name="Rectangle 714"/>
          <p:cNvSpPr>
            <a:spLocks noChangeArrowheads="1"/>
          </p:cNvSpPr>
          <p:nvPr/>
        </p:nvSpPr>
        <p:spPr bwMode="auto">
          <a:xfrm>
            <a:off x="2847975" y="4576763"/>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8</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73" name="Rectangle 715"/>
          <p:cNvSpPr>
            <a:spLocks noChangeArrowheads="1"/>
          </p:cNvSpPr>
          <p:nvPr/>
        </p:nvSpPr>
        <p:spPr bwMode="auto">
          <a:xfrm>
            <a:off x="3201988" y="4832351"/>
            <a:ext cx="2051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10</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74" name="Rectangle 716"/>
          <p:cNvSpPr>
            <a:spLocks noChangeArrowheads="1"/>
          </p:cNvSpPr>
          <p:nvPr/>
        </p:nvSpPr>
        <p:spPr bwMode="auto">
          <a:xfrm>
            <a:off x="3194050" y="5167313"/>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1</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75" name="Rectangle 717"/>
          <p:cNvSpPr>
            <a:spLocks noChangeArrowheads="1"/>
          </p:cNvSpPr>
          <p:nvPr/>
        </p:nvSpPr>
        <p:spPr bwMode="auto">
          <a:xfrm>
            <a:off x="3744913" y="5530851"/>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00"/>
                </a:solidFill>
                <a:effectLst>
                  <a:glow rad="38100">
                    <a:schemeClr val="bg1">
                      <a:alpha val="50000"/>
                    </a:schemeClr>
                  </a:glow>
                </a:effectLst>
                <a:latin typeface="Arial Black" panose="020B0A04020102020204" pitchFamily="34" charset="0"/>
              </a:rPr>
              <a:t>2</a:t>
            </a:r>
            <a:endParaRPr kumimoji="0" lang="en-US" altLang="en-US" sz="1600" b="1" i="0" u="none" strike="noStrike" cap="none" normalizeH="0" baseline="0" dirty="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76" name="Rectangle 718"/>
          <p:cNvSpPr>
            <a:spLocks noChangeArrowheads="1"/>
          </p:cNvSpPr>
          <p:nvPr/>
        </p:nvSpPr>
        <p:spPr bwMode="auto">
          <a:xfrm>
            <a:off x="4213225" y="5006976"/>
            <a:ext cx="2051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15</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77" name="Rectangle 719"/>
          <p:cNvSpPr>
            <a:spLocks noChangeArrowheads="1"/>
          </p:cNvSpPr>
          <p:nvPr/>
        </p:nvSpPr>
        <p:spPr bwMode="auto">
          <a:xfrm>
            <a:off x="4244975" y="4441826"/>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3</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78" name="Rectangle 720"/>
          <p:cNvSpPr>
            <a:spLocks noChangeArrowheads="1"/>
          </p:cNvSpPr>
          <p:nvPr/>
        </p:nvSpPr>
        <p:spPr bwMode="auto">
          <a:xfrm>
            <a:off x="4430713" y="4294188"/>
            <a:ext cx="2051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12</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79" name="Rectangle 721"/>
          <p:cNvSpPr>
            <a:spLocks noChangeArrowheads="1"/>
          </p:cNvSpPr>
          <p:nvPr/>
        </p:nvSpPr>
        <p:spPr bwMode="auto">
          <a:xfrm>
            <a:off x="5519738" y="4538663"/>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6</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80" name="Rectangle 722"/>
          <p:cNvSpPr>
            <a:spLocks noChangeArrowheads="1"/>
          </p:cNvSpPr>
          <p:nvPr/>
        </p:nvSpPr>
        <p:spPr bwMode="auto">
          <a:xfrm>
            <a:off x="5849938" y="3160713"/>
            <a:ext cx="2051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13</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81" name="Rectangle 723"/>
          <p:cNvSpPr>
            <a:spLocks noChangeArrowheads="1"/>
          </p:cNvSpPr>
          <p:nvPr/>
        </p:nvSpPr>
        <p:spPr bwMode="auto">
          <a:xfrm>
            <a:off x="5046663" y="3409951"/>
            <a:ext cx="2051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16</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82" name="Rectangle 724"/>
          <p:cNvSpPr>
            <a:spLocks noChangeArrowheads="1"/>
          </p:cNvSpPr>
          <p:nvPr/>
        </p:nvSpPr>
        <p:spPr bwMode="auto">
          <a:xfrm>
            <a:off x="4938713" y="3987801"/>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7</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83" name="Rectangle 725"/>
          <p:cNvSpPr>
            <a:spLocks noChangeArrowheads="1"/>
          </p:cNvSpPr>
          <p:nvPr/>
        </p:nvSpPr>
        <p:spPr bwMode="auto">
          <a:xfrm>
            <a:off x="5818188" y="2789238"/>
            <a:ext cx="2051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14</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84" name="Rectangle 726"/>
          <p:cNvSpPr>
            <a:spLocks noChangeArrowheads="1"/>
          </p:cNvSpPr>
          <p:nvPr/>
        </p:nvSpPr>
        <p:spPr bwMode="auto">
          <a:xfrm>
            <a:off x="5143500" y="2776538"/>
            <a:ext cx="2051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11</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85" name="Rectangle 727"/>
          <p:cNvSpPr>
            <a:spLocks noChangeArrowheads="1"/>
          </p:cNvSpPr>
          <p:nvPr/>
        </p:nvSpPr>
        <p:spPr bwMode="auto">
          <a:xfrm>
            <a:off x="3887788" y="3987801"/>
            <a:ext cx="1025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rgbClr val="000000"/>
                </a:solidFill>
                <a:effectLst>
                  <a:glow rad="38100">
                    <a:schemeClr val="bg1">
                      <a:alpha val="50000"/>
                    </a:schemeClr>
                  </a:glow>
                </a:effectLst>
                <a:latin typeface="Arial Black" panose="020B0A04020102020204" pitchFamily="34" charset="0"/>
              </a:rPr>
              <a:t>4</a:t>
            </a:r>
            <a:endParaRPr kumimoji="0" lang="en-US" altLang="en-US" sz="1600" b="1" i="0" u="none" strike="noStrike" cap="none" normalizeH="0" baseline="0" smtClean="0">
              <a:ln>
                <a:noFill/>
              </a:ln>
              <a:solidFill>
                <a:schemeClr val="tx1"/>
              </a:solidFill>
              <a:effectLst>
                <a:glow rad="38100">
                  <a:schemeClr val="bg1">
                    <a:alpha val="50000"/>
                  </a:schemeClr>
                </a:glow>
              </a:effectLst>
              <a:latin typeface="Arial Black" panose="020B0A04020102020204" pitchFamily="34" charset="0"/>
            </a:endParaRPr>
          </a:p>
        </p:txBody>
      </p:sp>
      <p:sp>
        <p:nvSpPr>
          <p:cNvPr id="61086" name="Rectangle 728"/>
          <p:cNvSpPr>
            <a:spLocks noChangeArrowheads="1"/>
          </p:cNvSpPr>
          <p:nvPr/>
        </p:nvSpPr>
        <p:spPr bwMode="auto">
          <a:xfrm>
            <a:off x="5669775" y="5441951"/>
            <a:ext cx="4568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panose="020B0604020202020204" pitchFamily="34" charset="0"/>
              </a:rPr>
              <a:t>WEST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panose="020B0604020202020204" pitchFamily="34" charset="0"/>
              </a:rPr>
              <a:t>VIRGINIA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panose="020B0604020202020204" pitchFamily="34" charset="0"/>
            </a:endParaRPr>
          </a:p>
        </p:txBody>
      </p:sp>
      <p:sp>
        <p:nvSpPr>
          <p:cNvPr id="61088" name="Rectangle 730"/>
          <p:cNvSpPr>
            <a:spLocks noChangeArrowheads="1"/>
          </p:cNvSpPr>
          <p:nvPr/>
        </p:nvSpPr>
        <p:spPr bwMode="auto">
          <a:xfrm>
            <a:off x="2960688" y="6097588"/>
            <a:ext cx="56906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panose="020B0604020202020204" pitchFamily="34" charset="0"/>
              </a:rPr>
              <a:t>KENTUCKY</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panose="020B0604020202020204" pitchFamily="34" charset="0"/>
            </a:endParaRPr>
          </a:p>
        </p:txBody>
      </p:sp>
      <p:sp>
        <p:nvSpPr>
          <p:cNvPr id="61089" name="Rectangle 731"/>
          <p:cNvSpPr>
            <a:spLocks noChangeArrowheads="1"/>
          </p:cNvSpPr>
          <p:nvPr/>
        </p:nvSpPr>
        <p:spPr bwMode="auto">
          <a:xfrm>
            <a:off x="2995613" y="2454276"/>
            <a:ext cx="51777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glow rad="50800">
                    <a:schemeClr val="bg1">
                      <a:alpha val="50000"/>
                    </a:schemeClr>
                  </a:glow>
                </a:effectLst>
                <a:latin typeface="Arial" panose="020B0604020202020204" pitchFamily="34" charset="0"/>
              </a:rPr>
              <a:t>MICHIGAN</a:t>
            </a:r>
            <a:endParaRPr kumimoji="0" lang="en-US" altLang="en-US" sz="1600" b="1" i="0" u="none" strike="noStrike" cap="none" normalizeH="0" baseline="0" smtClean="0">
              <a:ln>
                <a:noFill/>
              </a:ln>
              <a:solidFill>
                <a:schemeClr val="tx1"/>
              </a:solidFill>
              <a:effectLst>
                <a:glow rad="50800">
                  <a:schemeClr val="bg1">
                    <a:alpha val="50000"/>
                  </a:schemeClr>
                </a:glow>
              </a:effectLst>
              <a:latin typeface="Arial" panose="020B0604020202020204" pitchFamily="34" charset="0"/>
            </a:endParaRPr>
          </a:p>
        </p:txBody>
      </p:sp>
      <p:sp>
        <p:nvSpPr>
          <p:cNvPr id="61090" name="Rectangle 732"/>
          <p:cNvSpPr>
            <a:spLocks noChangeArrowheads="1"/>
          </p:cNvSpPr>
          <p:nvPr/>
        </p:nvSpPr>
        <p:spPr bwMode="auto">
          <a:xfrm rot="16200000">
            <a:off x="6026227" y="3261082"/>
            <a:ext cx="80470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panose="020B0604020202020204" pitchFamily="34" charset="0"/>
              </a:rPr>
              <a:t>PENNSYLVANIA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panose="020B0604020202020204" pitchFamily="34" charset="0"/>
            </a:endParaRPr>
          </a:p>
        </p:txBody>
      </p:sp>
      <p:sp>
        <p:nvSpPr>
          <p:cNvPr id="61091" name="Rectangle 733"/>
          <p:cNvSpPr>
            <a:spLocks noChangeArrowheads="1"/>
          </p:cNvSpPr>
          <p:nvPr/>
        </p:nvSpPr>
        <p:spPr bwMode="auto">
          <a:xfrm rot="16200000">
            <a:off x="2423638" y="4143732"/>
            <a:ext cx="42639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231F20"/>
                </a:solidFill>
                <a:effectLst>
                  <a:glow rad="50800">
                    <a:schemeClr val="bg1">
                      <a:alpha val="50000"/>
                    </a:schemeClr>
                  </a:glow>
                </a:effectLst>
                <a:latin typeface="Arial" panose="020B0604020202020204" pitchFamily="34" charset="0"/>
              </a:rPr>
              <a:t>INDIANA</a:t>
            </a:r>
            <a:endParaRPr kumimoji="0" lang="en-US" altLang="en-US" sz="1600" b="1" i="0" u="none" strike="noStrike" cap="none" normalizeH="0" baseline="0" dirty="0" smtClean="0">
              <a:ln>
                <a:noFill/>
              </a:ln>
              <a:solidFill>
                <a:schemeClr val="tx1"/>
              </a:solidFill>
              <a:effectLst>
                <a:glow rad="50800">
                  <a:schemeClr val="bg1">
                    <a:alpha val="50000"/>
                  </a:schemeClr>
                </a:glow>
              </a:effectLst>
              <a:latin typeface="Arial" panose="020B0604020202020204" pitchFamily="34" charset="0"/>
            </a:endParaRPr>
          </a:p>
        </p:txBody>
      </p:sp>
      <p:sp>
        <p:nvSpPr>
          <p:cNvPr id="61092" name="Rectangle 734"/>
          <p:cNvSpPr>
            <a:spLocks noChangeArrowheads="1"/>
          </p:cNvSpPr>
          <p:nvPr/>
        </p:nvSpPr>
        <p:spPr bwMode="auto">
          <a:xfrm>
            <a:off x="4195766" y="2308226"/>
            <a:ext cx="38472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6E6F71"/>
                </a:solidFill>
                <a:effectLst>
                  <a:glow rad="50800">
                    <a:schemeClr val="bg1">
                      <a:alpha val="50000"/>
                    </a:schemeClr>
                  </a:glow>
                </a:effectLst>
                <a:latin typeface="Arial" panose="020B0604020202020204" pitchFamily="34" charset="0"/>
              </a:rPr>
              <a:t>CANADA</a:t>
            </a:r>
            <a:endParaRPr kumimoji="0" lang="en-US" altLang="en-US" sz="1800" b="1" i="0" u="none" strike="noStrike" cap="none" normalizeH="0" baseline="0" dirty="0" smtClean="0">
              <a:ln>
                <a:noFill/>
              </a:ln>
              <a:solidFill>
                <a:schemeClr val="tx1"/>
              </a:solidFill>
              <a:effectLst>
                <a:glow rad="50800">
                  <a:schemeClr val="bg1">
                    <a:alpha val="50000"/>
                  </a:schemeClr>
                </a:glow>
              </a:effectLst>
              <a:latin typeface="Arial" panose="020B0604020202020204" pitchFamily="34" charset="0"/>
            </a:endParaRPr>
          </a:p>
        </p:txBody>
      </p:sp>
      <p:sp>
        <p:nvSpPr>
          <p:cNvPr id="61093" name="Rectangle 735"/>
          <p:cNvSpPr>
            <a:spLocks noChangeArrowheads="1"/>
          </p:cNvSpPr>
          <p:nvPr/>
        </p:nvSpPr>
        <p:spPr bwMode="auto">
          <a:xfrm>
            <a:off x="5314950" y="5861051"/>
            <a:ext cx="118141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Arial" panose="020B0604020202020204" pitchFamily="34" charset="0"/>
              </a:rPr>
              <a:t>at least 60% Democratic</a:t>
            </a:r>
            <a:endParaRPr kumimoji="0" lang="en-US" altLang="en-US" b="1" i="0" u="none" strike="noStrike" cap="none" normalizeH="0" baseline="0" smtClean="0">
              <a:ln>
                <a:noFill/>
              </a:ln>
              <a:solidFill>
                <a:schemeClr val="tx1"/>
              </a:solidFill>
              <a:effectLst/>
              <a:latin typeface="Arial" panose="020B0604020202020204" pitchFamily="34" charset="0"/>
            </a:endParaRPr>
          </a:p>
        </p:txBody>
      </p:sp>
      <p:sp>
        <p:nvSpPr>
          <p:cNvPr id="61094" name="Rectangle 736"/>
          <p:cNvSpPr>
            <a:spLocks noChangeArrowheads="1"/>
          </p:cNvSpPr>
          <p:nvPr/>
        </p:nvSpPr>
        <p:spPr bwMode="auto">
          <a:xfrm>
            <a:off x="5314950" y="6032501"/>
            <a:ext cx="117500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Arial" panose="020B0604020202020204" pitchFamily="34" charset="0"/>
              </a:rPr>
              <a:t>at least 60% Republican</a:t>
            </a:r>
            <a:endParaRPr kumimoji="0" lang="en-US" altLang="en-US" b="1" i="0" u="none" strike="noStrike" cap="none" normalizeH="0" baseline="0" smtClean="0">
              <a:ln>
                <a:noFill/>
              </a:ln>
              <a:solidFill>
                <a:schemeClr val="tx1"/>
              </a:solidFill>
              <a:effectLst/>
              <a:latin typeface="Arial" panose="020B0604020202020204" pitchFamily="34" charset="0"/>
            </a:endParaRPr>
          </a:p>
        </p:txBody>
      </p:sp>
      <p:sp>
        <p:nvSpPr>
          <p:cNvPr id="61095" name="Rectangle 737"/>
          <p:cNvSpPr>
            <a:spLocks noChangeArrowheads="1"/>
          </p:cNvSpPr>
          <p:nvPr/>
        </p:nvSpPr>
        <p:spPr bwMode="auto">
          <a:xfrm>
            <a:off x="5314950" y="6202363"/>
            <a:ext cx="96340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231F20"/>
                </a:solidFill>
                <a:effectLst/>
                <a:latin typeface="Arial" panose="020B0604020202020204" pitchFamily="34" charset="0"/>
              </a:rPr>
              <a:t>50–59% Republican</a:t>
            </a:r>
            <a:endParaRPr kumimoji="0" lang="en-US" altLang="en-US" b="1"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835460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latin typeface="Arial (Headings)"/>
                <a:cs typeface="Times New Roman" panose="02020603050405020304" pitchFamily="18" charset="0"/>
              </a:rPr>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0564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8.1.2 Challenges in Defining States </a:t>
            </a:r>
            <a:r>
              <a:rPr lang="en-IN" sz="2000" b="0" dirty="0" smtClean="0"/>
              <a:t>(3 </a:t>
            </a:r>
            <a:r>
              <a:rPr lang="en-IN" sz="2000" b="0" dirty="0"/>
              <a:t>of </a:t>
            </a:r>
            <a:r>
              <a:rPr lang="en-IN" sz="2000" b="0" dirty="0" smtClean="0"/>
              <a:t>3)</a:t>
            </a:r>
            <a:endParaRPr lang="en-IN" sz="2000" b="0" dirty="0"/>
          </a:p>
        </p:txBody>
      </p:sp>
      <p:sp>
        <p:nvSpPr>
          <p:cNvPr id="3" name="Content Placeholder 2"/>
          <p:cNvSpPr>
            <a:spLocks noGrp="1"/>
          </p:cNvSpPr>
          <p:nvPr>
            <p:ph sz="quarter" idx="13"/>
          </p:nvPr>
        </p:nvSpPr>
        <p:spPr>
          <a:xfrm>
            <a:off x="457200" y="1556327"/>
            <a:ext cx="8361330" cy="791088"/>
          </a:xfrm>
        </p:spPr>
        <p:txBody>
          <a:bodyPr/>
          <a:lstStyle/>
          <a:p>
            <a:pPr marL="432" indent="0">
              <a:buNone/>
            </a:pPr>
            <a:r>
              <a:rPr lang="en-US" altLang="en-US" sz="2200" b="1" dirty="0"/>
              <a:t>Figures 8-6 and 8-7: </a:t>
            </a:r>
            <a:r>
              <a:rPr lang="en-US" altLang="en-US" sz="2200" dirty="0"/>
              <a:t>The Senkaku/Diaoyu Islands are claimed by both China and Japan.</a:t>
            </a:r>
            <a:endParaRPr lang="en-US" sz="2200" dirty="0"/>
          </a:p>
        </p:txBody>
      </p:sp>
      <p:pic>
        <p:nvPicPr>
          <p:cNvPr id="4102" name="Picture 6" descr="Three islands which are the Senkaku  Diaoyu isla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442" y="2845755"/>
            <a:ext cx="4378088" cy="274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27" y="2524379"/>
            <a:ext cx="3076321" cy="3629616"/>
          </a:xfrm>
          <a:prstGeom prst="rect">
            <a:avLst/>
          </a:prstGeom>
        </p:spPr>
      </p:pic>
      <p:sp>
        <p:nvSpPr>
          <p:cNvPr id="10" name="Rectangle 5"/>
          <p:cNvSpPr>
            <a:spLocks noChangeArrowheads="1"/>
          </p:cNvSpPr>
          <p:nvPr/>
        </p:nvSpPr>
        <p:spPr bwMode="auto">
          <a:xfrm>
            <a:off x="2901950" y="4775200"/>
            <a:ext cx="557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rgbClr val="00ADEE"/>
                </a:solidFill>
                <a:effectLst/>
                <a:latin typeface="+mj-lt"/>
              </a:rPr>
              <a:t>PACIFIC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smtClean="0">
                <a:ln>
                  <a:noFill/>
                </a:ln>
                <a:solidFill>
                  <a:srgbClr val="00ADEE"/>
                </a:solidFill>
                <a:effectLst/>
                <a:latin typeface="+mj-lt"/>
              </a:rPr>
              <a:t>OCEAN</a:t>
            </a:r>
            <a:endParaRPr kumimoji="0" lang="en-US" altLang="en-US" sz="1800" b="0" i="0" u="none" strike="noStrike" cap="none" normalizeH="0" baseline="0" dirty="0" smtClean="0">
              <a:ln>
                <a:noFill/>
              </a:ln>
              <a:solidFill>
                <a:schemeClr val="tx1"/>
              </a:solidFill>
              <a:effectLst/>
              <a:latin typeface="+mj-lt"/>
            </a:endParaRPr>
          </a:p>
        </p:txBody>
      </p:sp>
      <p:sp>
        <p:nvSpPr>
          <p:cNvPr id="12" name="Rectangle 7"/>
          <p:cNvSpPr>
            <a:spLocks noChangeArrowheads="1"/>
          </p:cNvSpPr>
          <p:nvPr/>
        </p:nvSpPr>
        <p:spPr bwMode="auto">
          <a:xfrm>
            <a:off x="1555750" y="4548188"/>
            <a:ext cx="5049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smtClean="0">
                <a:ln>
                  <a:noFill/>
                </a:ln>
                <a:solidFill>
                  <a:srgbClr val="00ADEE"/>
                </a:solidFill>
                <a:effectLst/>
                <a:latin typeface="+mj-lt"/>
              </a:rPr>
              <a:t>East China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smtClean="0">
                <a:ln>
                  <a:noFill/>
                </a:ln>
                <a:solidFill>
                  <a:srgbClr val="00ADEE"/>
                </a:solidFill>
                <a:effectLst/>
                <a:latin typeface="+mj-lt"/>
              </a:rPr>
              <a:t>Sea</a:t>
            </a:r>
            <a:endParaRPr kumimoji="0" lang="en-US" altLang="en-US" sz="1800" b="0" i="0" u="none" strike="noStrike" cap="none" normalizeH="0" baseline="0" dirty="0" smtClean="0">
              <a:ln>
                <a:noFill/>
              </a:ln>
              <a:solidFill>
                <a:schemeClr val="tx1"/>
              </a:solidFill>
              <a:effectLst/>
              <a:latin typeface="+mj-lt"/>
            </a:endParaRPr>
          </a:p>
        </p:txBody>
      </p:sp>
      <p:sp>
        <p:nvSpPr>
          <p:cNvPr id="14" name="Rectangle 9"/>
          <p:cNvSpPr>
            <a:spLocks noChangeArrowheads="1"/>
          </p:cNvSpPr>
          <p:nvPr/>
        </p:nvSpPr>
        <p:spPr bwMode="auto">
          <a:xfrm>
            <a:off x="2698750" y="3213100"/>
            <a:ext cx="487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smtClean="0">
                <a:ln>
                  <a:noFill/>
                </a:ln>
                <a:solidFill>
                  <a:srgbClr val="00ADEE"/>
                </a:solidFill>
                <a:effectLst/>
                <a:latin typeface="+mj-lt"/>
              </a:rPr>
              <a:t>Sea of</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smtClean="0">
                <a:ln>
                  <a:noFill/>
                </a:ln>
                <a:solidFill>
                  <a:srgbClr val="00ADEE"/>
                </a:solidFill>
                <a:effectLst/>
                <a:latin typeface="+mj-lt"/>
              </a:rPr>
              <a:t>Japan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0" i="1" u="none" strike="noStrike" cap="none" normalizeH="0" baseline="0" dirty="0" smtClean="0">
                <a:ln>
                  <a:noFill/>
                </a:ln>
                <a:solidFill>
                  <a:srgbClr val="00ADEE"/>
                </a:solidFill>
                <a:effectLst/>
                <a:latin typeface="+mj-lt"/>
              </a:rPr>
              <a:t>(East Sea)</a:t>
            </a:r>
            <a:endParaRPr kumimoji="0" lang="en-US" altLang="en-US" sz="1800" b="0" i="0" u="none" strike="noStrike" cap="none" normalizeH="0" baseline="0" dirty="0" smtClean="0">
              <a:ln>
                <a:noFill/>
              </a:ln>
              <a:solidFill>
                <a:schemeClr val="tx1"/>
              </a:solidFill>
              <a:effectLst/>
              <a:latin typeface="+mj-lt"/>
            </a:endParaRPr>
          </a:p>
        </p:txBody>
      </p:sp>
      <p:sp>
        <p:nvSpPr>
          <p:cNvPr id="17" name="Rectangle 12"/>
          <p:cNvSpPr>
            <a:spLocks noChangeArrowheads="1"/>
          </p:cNvSpPr>
          <p:nvPr/>
        </p:nvSpPr>
        <p:spPr bwMode="auto">
          <a:xfrm>
            <a:off x="2816225" y="3876675"/>
            <a:ext cx="4167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Tokyo</a:t>
            </a:r>
            <a:endParaRPr kumimoji="0" lang="en-US" altLang="en-US" sz="1800" b="0"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18" name="Rectangle 13"/>
          <p:cNvSpPr>
            <a:spLocks noChangeArrowheads="1"/>
          </p:cNvSpPr>
          <p:nvPr/>
        </p:nvSpPr>
        <p:spPr bwMode="auto">
          <a:xfrm>
            <a:off x="876300" y="3367088"/>
            <a:ext cx="29976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231F20"/>
                </a:solidFill>
                <a:effectLst>
                  <a:glow rad="63500">
                    <a:schemeClr val="bg1">
                      <a:alpha val="50000"/>
                    </a:schemeClr>
                  </a:glow>
                </a:effectLst>
                <a:latin typeface="+mj-lt"/>
              </a:rPr>
              <a:t>Beijing</a:t>
            </a:r>
            <a:endParaRPr kumimoji="0" lang="en-US" altLang="en-US" sz="1800" b="0" i="0" u="none" strike="noStrike" cap="none" normalizeH="0" baseline="0" smtClean="0">
              <a:ln>
                <a:noFill/>
              </a:ln>
              <a:solidFill>
                <a:schemeClr val="tx1"/>
              </a:solidFill>
              <a:effectLst>
                <a:glow rad="63500">
                  <a:schemeClr val="bg1">
                    <a:alpha val="50000"/>
                  </a:schemeClr>
                </a:glow>
              </a:effectLst>
              <a:latin typeface="+mj-lt"/>
            </a:endParaRPr>
          </a:p>
        </p:txBody>
      </p:sp>
      <p:sp>
        <p:nvSpPr>
          <p:cNvPr id="19" name="Rectangle 14"/>
          <p:cNvSpPr>
            <a:spLocks noChangeArrowheads="1"/>
          </p:cNvSpPr>
          <p:nvPr/>
        </p:nvSpPr>
        <p:spPr bwMode="auto">
          <a:xfrm>
            <a:off x="1052513" y="3000375"/>
            <a:ext cx="44884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CHINA</a:t>
            </a:r>
            <a:endParaRPr kumimoji="0" lang="en-US" altLang="en-US" sz="1800" b="0"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0" name="Rectangle 15"/>
          <p:cNvSpPr>
            <a:spLocks noChangeArrowheads="1"/>
          </p:cNvSpPr>
          <p:nvPr/>
        </p:nvSpPr>
        <p:spPr bwMode="auto">
          <a:xfrm>
            <a:off x="2881313" y="3725863"/>
            <a:ext cx="48090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231F20"/>
                </a:solidFill>
                <a:effectLst>
                  <a:glow rad="63500">
                    <a:schemeClr val="bg1">
                      <a:alpha val="50000"/>
                    </a:schemeClr>
                  </a:glow>
                </a:effectLst>
                <a:latin typeface="+mj-lt"/>
              </a:rPr>
              <a:t>JAPAN</a:t>
            </a:r>
            <a:endParaRPr kumimoji="0" lang="en-US" altLang="en-US" sz="1800" b="0"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1" name="Rectangle 16"/>
          <p:cNvSpPr>
            <a:spLocks noChangeArrowheads="1"/>
          </p:cNvSpPr>
          <p:nvPr/>
        </p:nvSpPr>
        <p:spPr bwMode="auto">
          <a:xfrm>
            <a:off x="1735138" y="3409950"/>
            <a:ext cx="3222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6D6E70"/>
                </a:solidFill>
                <a:effectLst>
                  <a:glow rad="63500">
                    <a:schemeClr val="bg1">
                      <a:alpha val="50000"/>
                    </a:schemeClr>
                  </a:glow>
                </a:effectLst>
                <a:latin typeface="+mj-lt"/>
              </a:rPr>
              <a:t>NORTH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6D6E70"/>
                </a:solidFill>
                <a:effectLst>
                  <a:glow rad="63500">
                    <a:schemeClr val="bg1">
                      <a:alpha val="50000"/>
                    </a:schemeClr>
                  </a:glow>
                </a:effectLst>
                <a:latin typeface="+mj-lt"/>
              </a:rPr>
              <a:t>KOREA</a:t>
            </a:r>
            <a:endParaRPr kumimoji="0" lang="en-US" altLang="en-US" sz="1800" b="0"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3" name="Rectangle 18"/>
          <p:cNvSpPr>
            <a:spLocks noChangeArrowheads="1"/>
          </p:cNvSpPr>
          <p:nvPr/>
        </p:nvSpPr>
        <p:spPr bwMode="auto">
          <a:xfrm>
            <a:off x="2455174" y="2838450"/>
            <a:ext cx="38792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6D6E70"/>
                </a:solidFill>
                <a:effectLst>
                  <a:glow rad="63500">
                    <a:schemeClr val="bg1">
                      <a:alpha val="50000"/>
                    </a:schemeClr>
                  </a:glow>
                </a:effectLst>
                <a:latin typeface="+mj-lt"/>
              </a:rPr>
              <a:t>RUSSIA</a:t>
            </a:r>
            <a:endParaRPr kumimoji="0" lang="en-US" altLang="en-US" sz="1800" b="0" i="0" u="none" strike="noStrike" cap="none" normalizeH="0" baseline="0" smtClean="0">
              <a:ln>
                <a:noFill/>
              </a:ln>
              <a:solidFill>
                <a:schemeClr val="tx1"/>
              </a:solidFill>
              <a:effectLst>
                <a:glow rad="63500">
                  <a:schemeClr val="bg1">
                    <a:alpha val="50000"/>
                  </a:schemeClr>
                </a:glow>
              </a:effectLst>
              <a:latin typeface="+mj-lt"/>
            </a:endParaRPr>
          </a:p>
        </p:txBody>
      </p:sp>
      <p:sp>
        <p:nvSpPr>
          <p:cNvPr id="24" name="Rectangle 19"/>
          <p:cNvSpPr>
            <a:spLocks noChangeArrowheads="1"/>
          </p:cNvSpPr>
          <p:nvPr/>
        </p:nvSpPr>
        <p:spPr bwMode="auto">
          <a:xfrm>
            <a:off x="1873250" y="3751263"/>
            <a:ext cx="3222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6D6E70"/>
                </a:solidFill>
                <a:effectLst>
                  <a:glow rad="63500">
                    <a:schemeClr val="bg1">
                      <a:alpha val="50000"/>
                    </a:schemeClr>
                  </a:glow>
                </a:effectLst>
                <a:latin typeface="+mj-lt"/>
              </a:rPr>
              <a:t>SOUTH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6D6E70"/>
                </a:solidFill>
                <a:effectLst>
                  <a:glow rad="63500">
                    <a:schemeClr val="bg1">
                      <a:alpha val="50000"/>
                    </a:schemeClr>
                  </a:glow>
                </a:effectLst>
                <a:latin typeface="+mj-lt"/>
              </a:rPr>
              <a:t>KOREA</a:t>
            </a:r>
            <a:endParaRPr kumimoji="0" lang="en-US" altLang="en-US" sz="1800" b="0"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6" name="Rectangle 21"/>
          <p:cNvSpPr>
            <a:spLocks noChangeArrowheads="1"/>
          </p:cNvSpPr>
          <p:nvPr/>
        </p:nvSpPr>
        <p:spPr bwMode="auto">
          <a:xfrm>
            <a:off x="1049338" y="5280025"/>
            <a:ext cx="40876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smtClean="0">
                <a:ln>
                  <a:noFill/>
                </a:ln>
                <a:solidFill>
                  <a:srgbClr val="6D6E70"/>
                </a:solidFill>
                <a:effectLst>
                  <a:glow rad="63500">
                    <a:schemeClr val="bg1">
                      <a:alpha val="50000"/>
                    </a:schemeClr>
                  </a:glow>
                </a:effectLst>
                <a:latin typeface="+mj-lt"/>
              </a:rPr>
              <a:t>TAIWAN</a:t>
            </a:r>
            <a:endParaRPr kumimoji="0" lang="en-US" altLang="en-US" sz="1800" b="0" i="0" u="none" strike="noStrike" cap="none" normalizeH="0" baseline="0" smtClean="0">
              <a:ln>
                <a:noFill/>
              </a:ln>
              <a:solidFill>
                <a:schemeClr val="tx1"/>
              </a:solidFill>
              <a:effectLst>
                <a:glow rad="63500">
                  <a:schemeClr val="bg1">
                    <a:alpha val="50000"/>
                  </a:schemeClr>
                </a:glow>
              </a:effectLst>
              <a:latin typeface="+mj-lt"/>
            </a:endParaRPr>
          </a:p>
        </p:txBody>
      </p:sp>
      <p:sp>
        <p:nvSpPr>
          <p:cNvPr id="27" name="Rectangle 22"/>
          <p:cNvSpPr>
            <a:spLocks noChangeArrowheads="1"/>
          </p:cNvSpPr>
          <p:nvPr/>
        </p:nvSpPr>
        <p:spPr bwMode="auto">
          <a:xfrm>
            <a:off x="1806574" y="5111750"/>
            <a:ext cx="7966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err="1" smtClean="0">
                <a:ln>
                  <a:noFill/>
                </a:ln>
                <a:solidFill>
                  <a:srgbClr val="231F20"/>
                </a:solidFill>
                <a:effectLst>
                  <a:glow rad="63500">
                    <a:schemeClr val="bg1">
                      <a:alpha val="50000"/>
                    </a:schemeClr>
                  </a:glow>
                </a:effectLst>
                <a:latin typeface="+mj-lt"/>
              </a:rPr>
              <a:t>Senkaku</a:t>
            </a:r>
            <a:r>
              <a:rPr kumimoji="0" lang="en-US" altLang="en-US" sz="800" b="1" i="1" u="none" strike="noStrike" cap="none" normalizeH="0" baseline="0" dirty="0" smtClean="0">
                <a:ln>
                  <a:noFill/>
                </a:ln>
                <a:solidFill>
                  <a:srgbClr val="231F20"/>
                </a:solidFill>
                <a:effectLst>
                  <a:glow rad="63500">
                    <a:schemeClr val="bg1">
                      <a:alpha val="50000"/>
                    </a:schemeClr>
                  </a:glow>
                </a:effectLst>
                <a:latin typeface="+mj-lt"/>
              </a:rPr>
              <a:t>/</a:t>
            </a:r>
            <a:r>
              <a:rPr kumimoji="0" lang="en-US" altLang="en-US" sz="800" b="1" i="1" u="none" strike="noStrike" cap="none" normalizeH="0" baseline="0" dirty="0" err="1" smtClean="0">
                <a:ln>
                  <a:noFill/>
                </a:ln>
                <a:solidFill>
                  <a:srgbClr val="231F20"/>
                </a:solidFill>
                <a:effectLst>
                  <a:glow rad="63500">
                    <a:schemeClr val="bg1">
                      <a:alpha val="50000"/>
                    </a:schemeClr>
                  </a:glow>
                </a:effectLst>
                <a:latin typeface="+mj-lt"/>
              </a:rPr>
              <a:t>Diaoyu</a:t>
            </a:r>
            <a:endParaRPr kumimoji="0" lang="en-US" altLang="en-US" sz="800" b="1" i="1" u="none" strike="noStrike" cap="none" normalizeH="0" baseline="0" dirty="0" smtClean="0">
              <a:ln>
                <a:noFill/>
              </a:ln>
              <a:solidFill>
                <a:srgbClr val="231F20"/>
              </a:solidFill>
              <a:effectLst>
                <a:glow rad="63500">
                  <a:schemeClr val="bg1">
                    <a:alpha val="50000"/>
                  </a:schemeClr>
                </a:glow>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1" u="none" strike="noStrike" cap="none" normalizeH="0" baseline="0" dirty="0" smtClean="0">
                <a:ln>
                  <a:noFill/>
                </a:ln>
                <a:solidFill>
                  <a:srgbClr val="231F20"/>
                </a:solidFill>
                <a:effectLst>
                  <a:glow rad="63500">
                    <a:schemeClr val="bg1">
                      <a:alpha val="50000"/>
                    </a:schemeClr>
                  </a:glow>
                </a:effectLst>
                <a:latin typeface="+mj-lt"/>
              </a:rPr>
              <a:t>Islands</a:t>
            </a:r>
            <a:endParaRPr kumimoji="0" lang="en-US" altLang="en-US" sz="1800" b="0" i="0" u="none" strike="noStrike" cap="none" normalizeH="0" baseline="0" dirty="0" smtClean="0">
              <a:ln>
                <a:noFill/>
              </a:ln>
              <a:solidFill>
                <a:schemeClr val="tx1"/>
              </a:solidFill>
              <a:effectLst>
                <a:glow rad="63500">
                  <a:schemeClr val="bg1">
                    <a:alpha val="50000"/>
                  </a:schemeClr>
                </a:glow>
              </a:effectLst>
              <a:latin typeface="+mj-lt"/>
            </a:endParaRPr>
          </a:p>
        </p:txBody>
      </p:sp>
      <p:sp>
        <p:nvSpPr>
          <p:cNvPr id="29" name="Rectangle 24"/>
          <p:cNvSpPr>
            <a:spLocks noChangeArrowheads="1"/>
          </p:cNvSpPr>
          <p:nvPr/>
        </p:nvSpPr>
        <p:spPr bwMode="auto">
          <a:xfrm>
            <a:off x="1812925" y="5771357"/>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smtClean="0">
                <a:ln>
                  <a:noFill/>
                </a:ln>
                <a:solidFill>
                  <a:srgbClr val="231F20"/>
                </a:solidFill>
                <a:effectLst/>
                <a:latin typeface="+mj-lt"/>
              </a:rPr>
              <a:t>0</a:t>
            </a:r>
            <a:endParaRPr kumimoji="0" lang="en-US" altLang="en-US" sz="1800" b="0" i="0" u="none" strike="noStrike" cap="none" normalizeH="0" baseline="0" smtClean="0">
              <a:ln>
                <a:noFill/>
              </a:ln>
              <a:solidFill>
                <a:schemeClr val="tx1"/>
              </a:solidFill>
              <a:effectLst/>
              <a:latin typeface="+mj-lt"/>
            </a:endParaRPr>
          </a:p>
        </p:txBody>
      </p:sp>
      <p:sp>
        <p:nvSpPr>
          <p:cNvPr id="30" name="Rectangle 25"/>
          <p:cNvSpPr>
            <a:spLocks noChangeArrowheads="1"/>
          </p:cNvSpPr>
          <p:nvPr/>
        </p:nvSpPr>
        <p:spPr bwMode="auto">
          <a:xfrm>
            <a:off x="2135188" y="5771357"/>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smtClean="0">
                <a:ln>
                  <a:noFill/>
                </a:ln>
                <a:solidFill>
                  <a:srgbClr val="231F20"/>
                </a:solidFill>
                <a:effectLst/>
                <a:latin typeface="+mj-lt"/>
              </a:rPr>
              <a:t>200</a:t>
            </a:r>
            <a:endParaRPr kumimoji="0" lang="en-US" altLang="en-US" sz="1800" b="0" i="0" u="none" strike="noStrike" cap="none" normalizeH="0" baseline="0" smtClean="0">
              <a:ln>
                <a:noFill/>
              </a:ln>
              <a:solidFill>
                <a:schemeClr val="tx1"/>
              </a:solidFill>
              <a:effectLst/>
              <a:latin typeface="+mj-lt"/>
            </a:endParaRPr>
          </a:p>
        </p:txBody>
      </p:sp>
      <p:sp>
        <p:nvSpPr>
          <p:cNvPr id="31" name="Rectangle 26"/>
          <p:cNvSpPr>
            <a:spLocks noChangeArrowheads="1"/>
          </p:cNvSpPr>
          <p:nvPr/>
        </p:nvSpPr>
        <p:spPr bwMode="auto">
          <a:xfrm>
            <a:off x="1809750" y="590947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smtClean="0">
                <a:ln>
                  <a:noFill/>
                </a:ln>
                <a:solidFill>
                  <a:srgbClr val="231F20"/>
                </a:solidFill>
                <a:effectLst/>
                <a:latin typeface="+mj-lt"/>
              </a:rPr>
              <a:t>0</a:t>
            </a:r>
            <a:endParaRPr kumimoji="0" lang="en-US" altLang="en-US" sz="1800" b="0" i="0" u="none" strike="noStrike" cap="none" normalizeH="0" baseline="0" smtClean="0">
              <a:ln>
                <a:noFill/>
              </a:ln>
              <a:solidFill>
                <a:schemeClr val="tx1"/>
              </a:solidFill>
              <a:effectLst/>
              <a:latin typeface="+mj-lt"/>
            </a:endParaRPr>
          </a:p>
        </p:txBody>
      </p:sp>
      <p:sp>
        <p:nvSpPr>
          <p:cNvPr id="32" name="Rectangle 27"/>
          <p:cNvSpPr>
            <a:spLocks noChangeArrowheads="1"/>
          </p:cNvSpPr>
          <p:nvPr/>
        </p:nvSpPr>
        <p:spPr bwMode="auto">
          <a:xfrm>
            <a:off x="2003425" y="5909470"/>
            <a:ext cx="105798"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smtClean="0">
                <a:ln>
                  <a:noFill/>
                </a:ln>
                <a:solidFill>
                  <a:srgbClr val="231F20"/>
                </a:solidFill>
                <a:effectLst/>
                <a:latin typeface="+mj-lt"/>
              </a:rPr>
              <a:t>200</a:t>
            </a:r>
            <a:endParaRPr kumimoji="0" lang="en-US" altLang="en-US" sz="1800" b="0" i="0" u="none" strike="noStrike" cap="none" normalizeH="0" baseline="0" smtClean="0">
              <a:ln>
                <a:noFill/>
              </a:ln>
              <a:solidFill>
                <a:schemeClr val="tx1"/>
              </a:solidFill>
              <a:effectLst/>
              <a:latin typeface="+mj-lt"/>
            </a:endParaRPr>
          </a:p>
        </p:txBody>
      </p:sp>
      <p:sp>
        <p:nvSpPr>
          <p:cNvPr id="33" name="Rectangle 28"/>
          <p:cNvSpPr>
            <a:spLocks noChangeArrowheads="1"/>
          </p:cNvSpPr>
          <p:nvPr/>
        </p:nvSpPr>
        <p:spPr bwMode="auto">
          <a:xfrm>
            <a:off x="2484438" y="5771357"/>
            <a:ext cx="272510"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smtClean="0">
                <a:ln>
                  <a:noFill/>
                </a:ln>
                <a:solidFill>
                  <a:srgbClr val="231F20"/>
                </a:solidFill>
                <a:effectLst/>
                <a:latin typeface="+mj-lt"/>
              </a:rPr>
              <a:t>400 Miles</a:t>
            </a:r>
            <a:endParaRPr kumimoji="0" lang="en-US" altLang="en-US" sz="1800" b="0" i="0" u="none" strike="noStrike" cap="none" normalizeH="0" baseline="0" smtClean="0">
              <a:ln>
                <a:noFill/>
              </a:ln>
              <a:solidFill>
                <a:schemeClr val="tx1"/>
              </a:solidFill>
              <a:effectLst/>
              <a:latin typeface="+mj-lt"/>
            </a:endParaRPr>
          </a:p>
        </p:txBody>
      </p:sp>
      <p:sp>
        <p:nvSpPr>
          <p:cNvPr id="34" name="Rectangle 29"/>
          <p:cNvSpPr>
            <a:spLocks noChangeArrowheads="1"/>
          </p:cNvSpPr>
          <p:nvPr/>
        </p:nvSpPr>
        <p:spPr bwMode="auto">
          <a:xfrm>
            <a:off x="2227263" y="5909470"/>
            <a:ext cx="42479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smtClean="0">
                <a:ln>
                  <a:noFill/>
                </a:ln>
                <a:solidFill>
                  <a:srgbClr val="231F20"/>
                </a:solidFill>
                <a:effectLst/>
                <a:latin typeface="+mj-lt"/>
              </a:rPr>
              <a:t>400 Kilometers</a:t>
            </a:r>
            <a:endParaRPr kumimoji="0" lang="en-US" altLang="en-US" sz="1800" b="0" i="0" u="none" strike="noStrike" cap="none" normalizeH="0" baseline="0" smtClean="0">
              <a:ln>
                <a:noFill/>
              </a:ln>
              <a:solidFill>
                <a:schemeClr val="tx1"/>
              </a:solidFill>
              <a:effectLst/>
              <a:latin typeface="+mj-lt"/>
            </a:endParaRPr>
          </a:p>
        </p:txBody>
      </p:sp>
      <p:sp>
        <p:nvSpPr>
          <p:cNvPr id="35" name="Rectangle 30"/>
          <p:cNvSpPr>
            <a:spLocks noChangeArrowheads="1"/>
          </p:cNvSpPr>
          <p:nvPr/>
        </p:nvSpPr>
        <p:spPr bwMode="auto">
          <a:xfrm>
            <a:off x="3041650" y="5600700"/>
            <a:ext cx="48891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231F20"/>
                </a:solidFill>
                <a:effectLst/>
                <a:latin typeface="+mj-lt"/>
              </a:rPr>
              <a:t>Air defense</a:t>
            </a:r>
            <a:endParaRPr kumimoji="0" lang="en-US" altLang="en-US" sz="1800" b="0" i="0" u="none" strike="noStrike" cap="none" normalizeH="0" baseline="0" dirty="0" smtClean="0">
              <a:ln>
                <a:noFill/>
              </a:ln>
              <a:solidFill>
                <a:schemeClr val="tx1"/>
              </a:solidFill>
              <a:effectLst/>
              <a:latin typeface="+mj-lt"/>
            </a:endParaRPr>
          </a:p>
        </p:txBody>
      </p:sp>
      <p:sp>
        <p:nvSpPr>
          <p:cNvPr id="36" name="Rectangle 31"/>
          <p:cNvSpPr>
            <a:spLocks noChangeArrowheads="1"/>
          </p:cNvSpPr>
          <p:nvPr/>
        </p:nvSpPr>
        <p:spPr bwMode="auto">
          <a:xfrm>
            <a:off x="3227388" y="5718175"/>
            <a:ext cx="23243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smtClean="0">
                <a:ln>
                  <a:noFill/>
                </a:ln>
                <a:solidFill>
                  <a:srgbClr val="231F20"/>
                </a:solidFill>
                <a:effectLst/>
                <a:latin typeface="+mj-lt"/>
              </a:rPr>
              <a:t>China</a:t>
            </a:r>
            <a:endParaRPr kumimoji="0" lang="en-US" altLang="en-US" sz="1800" b="0" i="0" u="none" strike="noStrike" cap="none" normalizeH="0" baseline="0" dirty="0" smtClean="0">
              <a:ln>
                <a:noFill/>
              </a:ln>
              <a:solidFill>
                <a:schemeClr val="tx1"/>
              </a:solidFill>
              <a:effectLst/>
              <a:latin typeface="+mj-lt"/>
            </a:endParaRPr>
          </a:p>
        </p:txBody>
      </p:sp>
      <p:sp>
        <p:nvSpPr>
          <p:cNvPr id="37" name="Rectangle 32"/>
          <p:cNvSpPr>
            <a:spLocks noChangeArrowheads="1"/>
          </p:cNvSpPr>
          <p:nvPr/>
        </p:nvSpPr>
        <p:spPr bwMode="auto">
          <a:xfrm>
            <a:off x="3227388" y="5834063"/>
            <a:ext cx="24365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smtClean="0">
                <a:ln>
                  <a:noFill/>
                </a:ln>
                <a:solidFill>
                  <a:srgbClr val="231F20"/>
                </a:solidFill>
                <a:effectLst/>
                <a:latin typeface="+mj-lt"/>
              </a:rPr>
              <a:t>Japan</a:t>
            </a:r>
            <a:endParaRPr kumimoji="0" lang="en-US" altLang="en-US" sz="1800" b="0" i="0" u="none" strike="noStrike" cap="none" normalizeH="0" baseline="0" dirty="0" smtClean="0">
              <a:ln>
                <a:noFill/>
              </a:ln>
              <a:solidFill>
                <a:schemeClr val="tx1"/>
              </a:solidFill>
              <a:effectLst/>
              <a:latin typeface="+mj-lt"/>
            </a:endParaRPr>
          </a:p>
        </p:txBody>
      </p:sp>
      <p:sp>
        <p:nvSpPr>
          <p:cNvPr id="40" name="Rectangle 12"/>
          <p:cNvSpPr>
            <a:spLocks noChangeArrowheads="1"/>
          </p:cNvSpPr>
          <p:nvPr/>
        </p:nvSpPr>
        <p:spPr bwMode="auto">
          <a:xfrm>
            <a:off x="796522" y="5886331"/>
            <a:ext cx="8335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rgbClr val="231F20"/>
                </a:solidFill>
                <a:effectLst/>
                <a:latin typeface="+mj-lt"/>
              </a:rPr>
              <a:t>N</a:t>
            </a:r>
            <a:endParaRPr kumimoji="0" lang="en-US" altLang="en-US" sz="1200" b="0" i="1" u="none" strike="noStrike" cap="none" normalizeH="0" baseline="0" dirty="0" smtClean="0">
              <a:ln>
                <a:noFill/>
              </a:ln>
              <a:solidFill>
                <a:schemeClr val="tx1"/>
              </a:solidFill>
              <a:effectLst/>
              <a:latin typeface="+mj-lt"/>
            </a:endParaRPr>
          </a:p>
        </p:txBody>
      </p:sp>
      <p:cxnSp>
        <p:nvCxnSpPr>
          <p:cNvPr id="42" name="Straight Connector 41"/>
          <p:cNvCxnSpPr/>
          <p:nvPr/>
        </p:nvCxnSpPr>
        <p:spPr>
          <a:xfrm>
            <a:off x="1636624" y="5130866"/>
            <a:ext cx="163601" cy="3406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1229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12654</TotalTime>
  <Words>6732</Words>
  <Application>Microsoft Office PowerPoint</Application>
  <PresentationFormat>On-screen Show (4:3)</PresentationFormat>
  <Paragraphs>2310</Paragraphs>
  <Slides>84</Slides>
  <Notes>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84</vt:i4>
      </vt:variant>
    </vt:vector>
  </HeadingPairs>
  <TitlesOfParts>
    <vt:vector size="94" baseType="lpstr">
      <vt:lpstr>Arial</vt:lpstr>
      <vt:lpstr>Arial (Headings)</vt:lpstr>
      <vt:lpstr>Arial Black</vt:lpstr>
      <vt:lpstr>Noto Sans Symbols</vt:lpstr>
      <vt:lpstr>Segoe UI Symbol</vt:lpstr>
      <vt:lpstr>Times New Roman</vt:lpstr>
      <vt:lpstr>Verdana</vt:lpstr>
      <vt:lpstr>508 Lecture</vt:lpstr>
      <vt:lpstr>1_508 Lecture</vt:lpstr>
      <vt:lpstr>Equation</vt:lpstr>
      <vt:lpstr>The Cultural Landscape: An Introduction to Human Geography</vt:lpstr>
      <vt:lpstr>Political Geography: Key Issues</vt:lpstr>
      <vt:lpstr>Key Issue 1: Where Are States Distributed?</vt:lpstr>
      <vt:lpstr>8.1.1 Politics and Geography (1 of 3)</vt:lpstr>
      <vt:lpstr>8.1.1 Politics and Geography (2 of 3)</vt:lpstr>
      <vt:lpstr>8.1.1 Politics and Geography (3 of 3)</vt:lpstr>
      <vt:lpstr>8.1.2 Challenges in Defining States (1 of 3)</vt:lpstr>
      <vt:lpstr>8.1.2 Challenges in Defining States (2 of 3)</vt:lpstr>
      <vt:lpstr>8.1.2 Challenges in Defining States (3 of 3)</vt:lpstr>
      <vt:lpstr>Key Issue 2: Why Are States Challenging to Create?</vt:lpstr>
      <vt:lpstr>8.2.1 Evolution of States (1 of 6)</vt:lpstr>
      <vt:lpstr>8.2.1 Evolution of States (2 of 6)</vt:lpstr>
      <vt:lpstr>8.2.1 Evolution of States (3 of 6)</vt:lpstr>
      <vt:lpstr>8.2.1 Evolution of States (4 of 6)</vt:lpstr>
      <vt:lpstr>8.2.1 Evolution of States (5 of 6)</vt:lpstr>
      <vt:lpstr>8.2.1 Evolution of States (6 of 6)</vt:lpstr>
      <vt:lpstr>8.2.2 Nation-States (1 of 7)</vt:lpstr>
      <vt:lpstr>8.2.2 Nation-States (2 of 7)</vt:lpstr>
      <vt:lpstr>8.2.2 Nation-States (3 of 7)</vt:lpstr>
      <vt:lpstr>8.2.2 Nation-States (4 of 7)</vt:lpstr>
      <vt:lpstr>8.2.2 Nation-States (5 of 7)</vt:lpstr>
      <vt:lpstr>8.2.2 Nation-States (6 of 7)</vt:lpstr>
      <vt:lpstr>8.2.2 Nation-States (7 of 7)</vt:lpstr>
      <vt:lpstr>8.2.3 Nation-States in the Former Soviet Union (1 of 3)</vt:lpstr>
      <vt:lpstr>8.2.3 Nation-States in the Former Soviet Union (2 of 3)</vt:lpstr>
      <vt:lpstr>8.2.3 Nation-States in the Former Soviet Union (3 of 3)</vt:lpstr>
      <vt:lpstr>8.2.4 Multinational States in the Former Soviet Union (1 of 3)</vt:lpstr>
      <vt:lpstr>8.2.4 Multinational States in the Former Soviet Union (2 of 3)</vt:lpstr>
      <vt:lpstr>8.2.4 Multinational States in the Former Soviet Union (3 of 3)</vt:lpstr>
      <vt:lpstr>8.2.5 Colonies (1 of 3)</vt:lpstr>
      <vt:lpstr>8.2.5 Colonies (2 of 3)</vt:lpstr>
      <vt:lpstr>8.2.5 Colonies (3 of 3)</vt:lpstr>
      <vt:lpstr>Key Issue 3: Why Do States Face Threats?</vt:lpstr>
      <vt:lpstr>8.3.1 Global Cooperation and Competition (1 of 4)</vt:lpstr>
      <vt:lpstr>8.3.1 Global Cooperation and Competition (2 of 4)</vt:lpstr>
      <vt:lpstr>8.3.1 Global Cooperation and Competition (3 of 4)</vt:lpstr>
      <vt:lpstr>8.3.1 Global Cooperation and Competition (4 of 4)</vt:lpstr>
      <vt:lpstr>8.3.2 Governing States (1 of 6)</vt:lpstr>
      <vt:lpstr>8.3.2 Governing States (2 of 6)</vt:lpstr>
      <vt:lpstr>8.3.2 Governing States (3 of 6)</vt:lpstr>
      <vt:lpstr>8.3.2 Governing States (4 of 6)</vt:lpstr>
      <vt:lpstr>8.3.2 Governing States (5 of 6)</vt:lpstr>
      <vt:lpstr>8.3.2 Governing States (6 of 6)</vt:lpstr>
      <vt:lpstr>8.3.3 Weapons of Mass Destruction (1 of 3)</vt:lpstr>
      <vt:lpstr>8.3.3 Weapons of Mass Destruction (2 of 3)</vt:lpstr>
      <vt:lpstr>8.3.3 Weapons of Mass Destruction (3 of 3)</vt:lpstr>
      <vt:lpstr>8.3.4 Europe’s Fragile Cooperation (1 of 3)</vt:lpstr>
      <vt:lpstr>8.3.4 Europe’s Fragile Cooperation (2 of 3)</vt:lpstr>
      <vt:lpstr>8.3.4 Europe’s Fragile Cooperation (3 of 3)</vt:lpstr>
      <vt:lpstr>8.3.5 Terrorist Attacks Against the United States (1 of 3)</vt:lpstr>
      <vt:lpstr>8.3.5 Terrorist Attacks Against the United States (2 of 3)</vt:lpstr>
      <vt:lpstr>8.3.5 Terrorist Attacks Against the United States (3 of 3)</vt:lpstr>
      <vt:lpstr>8.3.6 Terrorist Organizations (1 of 4)</vt:lpstr>
      <vt:lpstr>8.3.6 Terrorist Organizations (2 of 4)</vt:lpstr>
      <vt:lpstr>8.3.6 Terrorist Organizations (3 of 4)</vt:lpstr>
      <vt:lpstr>8.3.6 Terrorist Organizations (4 of 4)</vt:lpstr>
      <vt:lpstr>Key Issue 4: Where Do States Have Distinctive Geographic Structure?</vt:lpstr>
      <vt:lpstr>8.4.1 Cultural Boundaries (1 of 4)</vt:lpstr>
      <vt:lpstr>8.4.1 Cultural Boundaries (2 of 4)</vt:lpstr>
      <vt:lpstr>8.4.1 Cultural Boundaries (3 of 4)</vt:lpstr>
      <vt:lpstr>8.4.1 Cultural Boundaries (4 of 4)</vt:lpstr>
      <vt:lpstr>8.4.2 Physical Boundaries (1 of 5)</vt:lpstr>
      <vt:lpstr>8.4.2 Physical Boundaries (2 of 5)</vt:lpstr>
      <vt:lpstr>8.4.2 Physical Boundaries (3 of 5)</vt:lpstr>
      <vt:lpstr>8.4.2 Physical Boundaries (4 of 5)</vt:lpstr>
      <vt:lpstr>8.4.2 Physical Boundaries (5 of 5)</vt:lpstr>
      <vt:lpstr>8.4.3 Geometric Boundaries (1 of 4)</vt:lpstr>
      <vt:lpstr>8.4.3 Geometric Boundaries (2 of 4)</vt:lpstr>
      <vt:lpstr>8.4.3 Geometric Boundaries (3 of 4)</vt:lpstr>
      <vt:lpstr>8.4.3 Geometric Boundaries (4 of 4)</vt:lpstr>
      <vt:lpstr>8.4.4 Shapes of States (1 of 7)</vt:lpstr>
      <vt:lpstr>8.4.4 Shapes of States (2 of 7)</vt:lpstr>
      <vt:lpstr>8.4.4 Shapes of States (3 of 7)</vt:lpstr>
      <vt:lpstr>8.4.4 Shapes of States (4 of 7)</vt:lpstr>
      <vt:lpstr>8.4.4 Shapes of States (5 of 7)</vt:lpstr>
      <vt:lpstr>8.4.4 Shapes of States (6 of 7)</vt:lpstr>
      <vt:lpstr>8.4.4 Shapes of States (7 of 7)</vt:lpstr>
      <vt:lpstr>8.4.5 Electoral Geography (1 of 5)</vt:lpstr>
      <vt:lpstr>8.4.5 Electoral Geography (2 of 5)</vt:lpstr>
      <vt:lpstr>8.4.5 Electoral Geography (3 of 5)</vt:lpstr>
      <vt:lpstr>8.4.5 Electoral Geography (4 of 5)</vt:lpstr>
      <vt:lpstr>8.4.5 Electoral Geography (5 of 5)</vt:lpstr>
      <vt:lpstr>8.4.6 Redrawing Boundaries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Cultural Landscape: An Introduction to Human Geography, Thirteenth Edition, Chapter 8, Political Geography</dc:title>
  <dc:subject>Science</dc:subject>
  <dc:creator>Rubenstein</dc:creator>
  <cp:keywords>The Cultural Landscape</cp:keywords>
  <cp:lastModifiedBy>Vivekan G</cp:lastModifiedBy>
  <cp:revision>1616</cp:revision>
  <dcterms:modified xsi:type="dcterms:W3CDTF">2019-07-05T03:58:48Z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