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36" r:id="rId4"/>
    <p:sldId id="293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83CE6E-0630-47D8-931A-CD11AE544296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2589F6-6E21-478D-8E93-4E4A369F1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41695-DD5D-4B88-89D0-CF9D081427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3788F87-8B4F-4A2C-8F38-594442ACF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DF65EDB-6C1A-4AE7-B9E8-649644647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321B81B-D56C-4839-918E-D1BBE8642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C7ECBD7-A308-4F0B-A8C2-466D59106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4FC60E7-842C-4BA7-84AF-0DCCC24A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8AA263E-CD58-466C-8343-07274CE2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390C0F3-22DD-478D-B9F2-B129D0E99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D04A7C0-BD58-4313-A099-0A0F2F7B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597FAAE-41BC-4A55-8257-9228112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2C11FEA-CF87-4F54-8C9C-6A01CA186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03103B7-34D4-47ED-AE4A-C52BF498E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6E8F695-B370-4A19-9FAB-DA0C7DACB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12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7010400" cy="6916738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12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Environment &amp; conservation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8EA0F92D-D986-4A09-89C0-77E3B116554F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12D: Human Geography &amp; Water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40% of the world’s population lives within 100km of a coast</a:t>
            </a:r>
          </a:p>
          <a:p>
            <a:pPr eaLnBrk="1" hangingPunct="1"/>
            <a:r>
              <a:rPr lang="en-US" smtClean="0">
                <a:cs typeface="Arial" charset="0"/>
              </a:rPr>
              <a:t>Water diversion by human cultures has changed the environment in many ways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Can be minor or major, like the Three Gorges Dam</a:t>
            </a:r>
          </a:p>
          <a:p>
            <a:pPr eaLnBrk="1" hangingPunct="1"/>
            <a:r>
              <a:rPr lang="en-US" smtClean="0">
                <a:cs typeface="Arial" charset="0"/>
              </a:rPr>
              <a:t>Water pollution is a major global problem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E5FE368D-69D0-4E5E-97A7-9FE8D4633F0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7097D175-BF8E-4D5B-84CC-94F16904502E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12D.1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New York City Water System</a:t>
            </a:r>
            <a:endParaRPr lang="en-US" sz="2400" b="1"/>
          </a:p>
        </p:txBody>
      </p:sp>
      <p:pic>
        <p:nvPicPr>
          <p:cNvPr id="25606" name="Picture 7" descr="maL22947_12_d0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52419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maL22947_12_d0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81200"/>
            <a:ext cx="32242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58435DAC-0A69-4832-ACFD-D37F12D347C2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12D.2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Aral Sea</a:t>
            </a:r>
            <a:endParaRPr lang="en-US" sz="2400" b="1"/>
          </a:p>
        </p:txBody>
      </p:sp>
      <p:pic>
        <p:nvPicPr>
          <p:cNvPr id="26630" name="Picture 7" descr="maL22947_12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6200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2BB4CBBD-EC89-4253-9429-6987D4B2B7B9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12D.4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Ogallala Aquifer</a:t>
            </a:r>
            <a:endParaRPr lang="en-US" sz="2400" b="1"/>
          </a:p>
        </p:txBody>
      </p:sp>
      <p:pic>
        <p:nvPicPr>
          <p:cNvPr id="27654" name="Picture 7" descr="maL22947_12_d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1722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12E: Human Geography &amp; Pollution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Air pollution is the introduction of chemicals, biological matter, or particulates into the atmosphere</a:t>
            </a:r>
          </a:p>
          <a:p>
            <a:pPr eaLnBrk="1" hangingPunct="1"/>
            <a:r>
              <a:rPr lang="en-US" smtClean="0">
                <a:cs typeface="Arial" charset="0"/>
              </a:rPr>
              <a:t>Urban areas and regions downwind of manufacturing are the main affected areas</a:t>
            </a:r>
          </a:p>
          <a:p>
            <a:pPr lvl="1" eaLnBrk="1" hangingPunct="1"/>
            <a:r>
              <a:rPr lang="en-US" smtClean="0">
                <a:cs typeface="Arial" charset="0"/>
              </a:rPr>
              <a:t>Reduction in daylight, chronic lung problems, and acid rain are key problems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4EBC9874-CA49-4867-B29B-87EBA956783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12F: Solid Waste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Solid waste is commonly known as garbage</a:t>
            </a:r>
          </a:p>
          <a:p>
            <a:pPr eaLnBrk="1" hangingPunct="1"/>
            <a:r>
              <a:rPr lang="en-US" smtClean="0">
                <a:cs typeface="Arial" charset="0"/>
              </a:rPr>
              <a:t>In 2009, Americans generated over 243 tons of municipal solid waste</a:t>
            </a:r>
          </a:p>
          <a:p>
            <a:pPr eaLnBrk="1" hangingPunct="1"/>
            <a:r>
              <a:rPr lang="en-US" smtClean="0">
                <a:cs typeface="Arial" charset="0"/>
              </a:rPr>
              <a:t>Recycling has reduced solid waste in landfills</a:t>
            </a:r>
          </a:p>
          <a:p>
            <a:pPr eaLnBrk="1" hangingPunct="1"/>
            <a:r>
              <a:rPr lang="en-US" smtClean="0">
                <a:cs typeface="Arial" charset="0"/>
              </a:rPr>
              <a:t>NIMBY</a:t>
            </a:r>
          </a:p>
          <a:p>
            <a:pPr lvl="1" eaLnBrk="1" hangingPunct="1"/>
            <a:r>
              <a:rPr lang="en-US" smtClean="0">
                <a:cs typeface="Arial" charset="0"/>
              </a:rPr>
              <a:t>“Not In My Back Yard”</a:t>
            </a:r>
          </a:p>
          <a:p>
            <a:pPr eaLnBrk="1" hangingPunct="1"/>
            <a:r>
              <a:rPr lang="en-US" smtClean="0">
                <a:cs typeface="Arial" charset="0"/>
              </a:rPr>
              <a:t>Increased recycling and use of incinerators could reduce solid waste bound for landfills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8C119097-0655-471B-816B-9D83483A00AB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12G: Hazardous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Also known as toxic waste</a:t>
            </a:r>
          </a:p>
          <a:p>
            <a:pPr lvl="1" eaLnBrk="1" hangingPunct="1">
              <a:defRPr/>
            </a:pPr>
            <a:r>
              <a:rPr lang="en-US" dirty="0" smtClean="0"/>
              <a:t>Waste that poses a risk to either the environment or to people</a:t>
            </a:r>
          </a:p>
          <a:p>
            <a:pPr eaLnBrk="1" hangingPunct="1">
              <a:defRPr/>
            </a:pPr>
            <a:r>
              <a:rPr lang="en-US" dirty="0" smtClean="0"/>
              <a:t>A major local problem</a:t>
            </a:r>
          </a:p>
          <a:p>
            <a:pPr eaLnBrk="1" hangingPunct="1">
              <a:defRPr/>
            </a:pPr>
            <a:r>
              <a:rPr lang="en-US" dirty="0" smtClean="0"/>
              <a:t>US government’s Superfund Program became law in 1980</a:t>
            </a:r>
          </a:p>
          <a:p>
            <a:pPr lvl="1" eaLnBrk="1" hangingPunct="1">
              <a:defRPr/>
            </a:pPr>
            <a:r>
              <a:rPr lang="en-US" dirty="0" smtClean="0"/>
              <a:t>1,300 sites</a:t>
            </a:r>
          </a:p>
          <a:p>
            <a:pPr eaLnBrk="1" hangingPunct="1">
              <a:defRPr/>
            </a:pPr>
            <a:r>
              <a:rPr lang="en-US" dirty="0" smtClean="0"/>
              <a:t>Hazardous waste is dangerous because it can move, either in the environment or by humans</a:t>
            </a:r>
          </a:p>
          <a:p>
            <a:pPr eaLnBrk="1" hangingPunct="1">
              <a:defRPr/>
            </a:pPr>
            <a:r>
              <a:rPr lang="en-US" dirty="0" smtClean="0"/>
              <a:t>Work by geographers has helped identify cancer clusters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237667F2-C206-4CE7-8591-02197E2CF8D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96597AE6-5675-4D9E-8906-D5CF722F8EDE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12G.1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Superfund Sites</a:t>
            </a:r>
            <a:endParaRPr lang="en-US" sz="2400" b="1"/>
          </a:p>
        </p:txBody>
      </p:sp>
      <p:pic>
        <p:nvPicPr>
          <p:cNvPr id="31750" name="Picture 7" descr="maL22947_12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086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88169CA3-9429-44ED-A949-8F07864A59CD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12H.1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Crude Oil Production</a:t>
            </a:r>
            <a:endParaRPr lang="en-US" sz="2400" b="1"/>
          </a:p>
        </p:txBody>
      </p:sp>
      <p:pic>
        <p:nvPicPr>
          <p:cNvPr id="32774" name="Picture 7" descr="maL22947_12_h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3813"/>
            <a:ext cx="8839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671AE2F9-4285-4B7E-A675-B737311E2DF8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12H.2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Oil Shipping Rates &amp; Chokepoints</a:t>
            </a:r>
            <a:endParaRPr lang="en-US" sz="2400" b="1"/>
          </a:p>
        </p:txBody>
      </p:sp>
      <p:pic>
        <p:nvPicPr>
          <p:cNvPr id="33798" name="Picture 7" descr="maL22947_12_h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839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12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2500" smtClean="0">
                <a:cs typeface="Arial" charset="0"/>
              </a:rPr>
              <a:t>12A	How Geographers See the Environment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12B Natural Hazards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12C Natural Disasters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12D Human Geography and Water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12E	Human Geography and Air Pollution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12F Solid Waste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12G Hazardous Waste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12H	Geography of Fossil Fuels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12I Population Growth and the Environment</a:t>
            </a:r>
          </a:p>
          <a:p>
            <a:pPr eaLnBrk="1" hangingPunct="1"/>
            <a:r>
              <a:rPr lang="en-US" sz="2500" smtClean="0">
                <a:cs typeface="Arial" charset="0"/>
              </a:rPr>
              <a:t>12J Environmental Justice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54BEF35C-F94B-472D-8DF9-4942E56B9BB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42861098-3574-4C56-8AF4-FFD605BFE462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12H.3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Power Use per Capita</a:t>
            </a:r>
            <a:endParaRPr lang="en-US" sz="2400" b="1"/>
          </a:p>
        </p:txBody>
      </p:sp>
      <p:pic>
        <p:nvPicPr>
          <p:cNvPr id="34822" name="Picture 7" descr="maL22947_12_h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895508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CE1DF1EF-F7AC-4A63-BA35-09AF936FC7CA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12H.4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Oil &amp; Coal Reserves</a:t>
            </a:r>
            <a:endParaRPr lang="en-US" sz="2400" b="1"/>
          </a:p>
        </p:txBody>
      </p:sp>
      <p:pic>
        <p:nvPicPr>
          <p:cNvPr id="35846" name="Picture 7" descr="maL22947_12_h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219200"/>
            <a:ext cx="89550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>
                <a:cs typeface="Arial" charset="0"/>
              </a:rPr>
              <a:t>12I: Population Growth &amp; the Environment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Rapid population growth can strain the environment</a:t>
            </a:r>
          </a:p>
          <a:p>
            <a:pPr eaLnBrk="1" hangingPunct="1"/>
            <a:r>
              <a:rPr lang="en-US" smtClean="0">
                <a:cs typeface="Arial" charset="0"/>
              </a:rPr>
              <a:t>How population affects the environment is debated</a:t>
            </a:r>
          </a:p>
          <a:p>
            <a:pPr eaLnBrk="1" hangingPunct="1"/>
            <a:r>
              <a:rPr lang="en-US" smtClean="0">
                <a:cs typeface="Arial" charset="0"/>
              </a:rPr>
              <a:t>Typical environmental problems that stem from population increase include:</a:t>
            </a:r>
          </a:p>
          <a:p>
            <a:pPr lvl="1" eaLnBrk="1" hangingPunct="1"/>
            <a:r>
              <a:rPr lang="en-US" smtClean="0">
                <a:cs typeface="Arial" charset="0"/>
              </a:rPr>
              <a:t>Deforestation</a:t>
            </a:r>
          </a:p>
          <a:p>
            <a:pPr lvl="1" eaLnBrk="1" hangingPunct="1"/>
            <a:r>
              <a:rPr lang="en-US" smtClean="0">
                <a:cs typeface="Arial" charset="0"/>
              </a:rPr>
              <a:t>Coastal pollution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1909ACAF-10B2-49E8-A1D4-DD099E59AE0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681AFC29-7C89-4873-8FA3-CB7B7CDA9274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25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12I.2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Deforestation Worldwide</a:t>
            </a:r>
            <a:endParaRPr lang="en-US" sz="2400" b="1"/>
          </a:p>
        </p:txBody>
      </p:sp>
      <p:pic>
        <p:nvPicPr>
          <p:cNvPr id="37894" name="Picture 7" descr="maL22947_12_i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8991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12J: Environmental Justice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concept that environmental laws and regulations should apply to all areas, regardless of the racial or ethnic composition of a location.</a:t>
            </a:r>
          </a:p>
          <a:p>
            <a:pPr eaLnBrk="1" hangingPunct="1"/>
            <a:r>
              <a:rPr lang="en-US" smtClean="0">
                <a:cs typeface="Arial" charset="0"/>
              </a:rPr>
              <a:t>Environmental racism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situation in which polluters intentionally or unintentionally take advantage of a minority community because the community is less likely to oppose any hazards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ECEFC4C5-6238-482E-9D80-F039CABDFE31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12A: H</a:t>
            </a:r>
            <a:r>
              <a:rPr lang="en-US" sz="3200" smtClean="0">
                <a:cs typeface="Arial" charset="0"/>
              </a:rPr>
              <a:t>ow Geographers See the Environment</a:t>
            </a:r>
            <a:endParaRPr lang="en-US" sz="360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Environment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In common usage, the </a:t>
            </a:r>
            <a:r>
              <a:rPr lang="en-US" sz="3400" dirty="0"/>
              <a:t>physical or natural conditions of an </a:t>
            </a:r>
            <a:r>
              <a:rPr lang="en-US" sz="3400" dirty="0" smtClean="0"/>
              <a:t>area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Geographers use the term </a:t>
            </a:r>
            <a:r>
              <a:rPr lang="en-US" sz="3400" u="sng" dirty="0" smtClean="0"/>
              <a:t>physical</a:t>
            </a:r>
            <a:r>
              <a:rPr lang="en-US" sz="3400" dirty="0" smtClean="0"/>
              <a:t> or </a:t>
            </a:r>
            <a:r>
              <a:rPr lang="en-US" sz="3400" u="sng" dirty="0" smtClean="0"/>
              <a:t>natural environment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Sauer’s Morphology of Landscape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/>
              <a:t>Believed that the physical landscape is modified by culture to create a </a:t>
            </a:r>
            <a:r>
              <a:rPr lang="en-US" sz="3400" u="sng" dirty="0" smtClean="0"/>
              <a:t>cultural landscape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7411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Cultural Ecology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 study of how human societies adapt to local habitats and how traditional societies engage in farming or other primary activities.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BFABC14F-D808-411F-9ABF-EEDFACF8178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8D7F2B19-1208-4C0F-A1AD-A669B606C9D9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12A.1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Sauer’s Morphology of Landscape</a:t>
            </a:r>
            <a:endParaRPr lang="en-US" sz="2400" b="1"/>
          </a:p>
        </p:txBody>
      </p:sp>
      <p:pic>
        <p:nvPicPr>
          <p:cNvPr id="18438" name="Picture 7" descr="maL22947_12_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0010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12B: Natural Hazards 1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Environmental events such as floods, hurricanes, earthquakes, tornados, tsunami, mudslides, volcanic eruptions, and droughts</a:t>
            </a:r>
          </a:p>
          <a:p>
            <a:pPr eaLnBrk="1" hangingPunct="1"/>
            <a:r>
              <a:rPr lang="en-US" sz="3600" smtClean="0">
                <a:cs typeface="Arial" charset="0"/>
              </a:rPr>
              <a:t>Environmental perception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How people perceive, feel about, and interact with the environment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D2505DAD-DDF3-4914-869C-7A03B1A6935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12B: Natural Hazards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According to Gilbert White, human responses to flooding are either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Structural responses</a:t>
            </a:r>
            <a:r>
              <a:rPr lang="en-US" dirty="0" smtClean="0"/>
              <a:t>, such as building levees, walls, or engineering systems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Nonstructural responses</a:t>
            </a:r>
            <a:r>
              <a:rPr lang="en-US" dirty="0" smtClean="0"/>
              <a:t>, namely actions taken by a society, political body, or individuals to reduce risk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Other theorists have looked at: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Cognitive factors</a:t>
            </a:r>
            <a:r>
              <a:rPr lang="en-US" dirty="0" smtClean="0"/>
              <a:t>, such as a person’s personality or attitudes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Situation factors</a:t>
            </a:r>
            <a:r>
              <a:rPr lang="en-US" dirty="0" smtClean="0"/>
              <a:t>, such as where people live, their age, their financial resources, etc.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6E7B28FC-8C78-4CD1-B9E6-864548EFE78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12C: Natural Disasters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Earthquakes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Measured using moment magnitude scale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Can generate tsunami</a:t>
            </a:r>
          </a:p>
          <a:p>
            <a:pPr eaLnBrk="1" hangingPunct="1"/>
            <a:r>
              <a:rPr lang="en-US" smtClean="0">
                <a:cs typeface="Arial" charset="0"/>
              </a:rPr>
              <a:t>Hurricanes/Typhoons/Cyclones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Damage from high winds, storm surges, rainfall</a:t>
            </a:r>
          </a:p>
          <a:p>
            <a:pPr eaLnBrk="1" hangingPunct="1"/>
            <a:r>
              <a:rPr lang="en-US" smtClean="0">
                <a:cs typeface="Arial" charset="0"/>
              </a:rPr>
              <a:t>Tornados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 United States has the most in the world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D86086BB-0540-4C29-A9E2-DE028953BA7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1A0C715D-BE86-44E8-86E5-43C51712305D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12C.1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Ring of Fire</a:t>
            </a:r>
            <a:endParaRPr lang="en-US" sz="2400" b="1"/>
          </a:p>
        </p:txBody>
      </p:sp>
      <p:pic>
        <p:nvPicPr>
          <p:cNvPr id="22534" name="Picture 7" descr="maL22947_12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7818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12-</a:t>
            </a:r>
            <a:fld id="{7CFDE80A-2A3B-456A-9577-3986B90213B9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12C.3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Tornado Alley</a:t>
            </a:r>
            <a:endParaRPr lang="en-US" sz="2400" b="1"/>
          </a:p>
        </p:txBody>
      </p:sp>
      <p:pic>
        <p:nvPicPr>
          <p:cNvPr id="23558" name="Picture 7" descr="maL22947_12_c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1628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871</Words>
  <Application>Microsoft Office PowerPoint</Application>
  <PresentationFormat>On-screen Show (4:3)</PresentationFormat>
  <Paragraphs>147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Office Theme</vt:lpstr>
      <vt:lpstr>Office Theme</vt:lpstr>
      <vt:lpstr>CHAPTER 12 LECTURE OUTLINE ENVIRONMENT &amp; CONSERVATION</vt:lpstr>
      <vt:lpstr>Chapter 12 Modules</vt:lpstr>
      <vt:lpstr>12A: How Geographers See the Environment</vt:lpstr>
      <vt:lpstr>Slide 4</vt:lpstr>
      <vt:lpstr>12B: Natural Hazards 1</vt:lpstr>
      <vt:lpstr>12B: Natural Hazards 2</vt:lpstr>
      <vt:lpstr>12C: Natural Disasters</vt:lpstr>
      <vt:lpstr>Slide 8</vt:lpstr>
      <vt:lpstr>Slide 9</vt:lpstr>
      <vt:lpstr>12D: Human Geography &amp; Water</vt:lpstr>
      <vt:lpstr>Slide 11</vt:lpstr>
      <vt:lpstr>Slide 12</vt:lpstr>
      <vt:lpstr>Slide 13</vt:lpstr>
      <vt:lpstr>12E: Human Geography &amp; Pollution</vt:lpstr>
      <vt:lpstr>12F: Solid Waste</vt:lpstr>
      <vt:lpstr>12G: Hazardous Waste</vt:lpstr>
      <vt:lpstr>Slide 17</vt:lpstr>
      <vt:lpstr>Slide 18</vt:lpstr>
      <vt:lpstr>Slide 19</vt:lpstr>
      <vt:lpstr>Slide 20</vt:lpstr>
      <vt:lpstr>Slide 21</vt:lpstr>
      <vt:lpstr>12I: Population Growth &amp; the Environment</vt:lpstr>
      <vt:lpstr>Slide 23</vt:lpstr>
      <vt:lpstr>12J: Environmental Justice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ENVIRONMENT &amp; CONSERVATION</dc:title>
  <dc:creator>Malinowski</dc:creator>
  <cp:keywords>Human Geography by Malinowski &amp; Kaplan</cp:keywords>
  <cp:lastModifiedBy>The McGraw-Hill Companies</cp:lastModifiedBy>
  <cp:revision>186</cp:revision>
  <dcterms:created xsi:type="dcterms:W3CDTF">2011-11-27T17:56:32Z</dcterms:created>
  <dcterms:modified xsi:type="dcterms:W3CDTF">2012-02-28T17:02:51Z</dcterms:modified>
</cp:coreProperties>
</file>