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3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2" r:id="rId14"/>
    <p:sldId id="320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00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E458DD-4581-4D4E-8DA2-FE71B7C93200}" type="datetimeFigureOut">
              <a:rPr lang="en-US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C463D3-5E01-4B9E-8ED2-4D01C7755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BE78C-3781-4018-8D33-68D0F787A8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EE3C7-AF1F-4821-B327-552B0C130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0D3AA-23D0-4317-9354-CCAEC8EB1B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F616C-1886-49AE-9E49-67F8776983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27B70-5165-49BB-A04F-000E6BFBE6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1CCA5B-8708-4EA1-8DB1-B749B28CB8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B5DB5C-A0BD-4D2F-8D56-E85348553F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6F0F55E-1EF6-4783-80A8-A491F6B00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4FCF4E1-8B04-430D-A605-193C60A1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25EB330-C299-43E7-970B-CE8823519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D1F8E2C-033D-4848-9BB3-4FF41A3A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F460E81-FC6D-4783-AA23-37BA30CB8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65E2855-3703-4D48-9027-491464DA6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F377CE5-811F-452D-AD48-55567A911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6A63A13-C52C-480B-963C-7F0E0867D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CA8A23D-EBE6-4C61-AB47-C68EACEF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E0FD55A-EBF7-445D-8707-4D95CC6DC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DC3152D-2034-49BC-97E9-A85F8DE4E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683FEEFD-D36F-445D-877B-BAAB46F6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maL22947_03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577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cap="none" smtClean="0">
                <a:cs typeface="Arial" charset="0"/>
              </a:rPr>
              <a:t>CHAPTER 3 LECTURE OUTLINE</a:t>
            </a:r>
            <a:r>
              <a:rPr lang="en-US" sz="4400" cap="none" smtClean="0">
                <a:cs typeface="Arial" charset="0"/>
              </a:rPr>
              <a:t/>
            </a:r>
            <a:br>
              <a:rPr lang="en-US" sz="4400" cap="none" smtClean="0">
                <a:cs typeface="Arial" charset="0"/>
              </a:rPr>
            </a:br>
            <a:r>
              <a:rPr lang="en-US" sz="4400" cap="none" smtClean="0">
                <a:cs typeface="Arial" charset="0"/>
              </a:rPr>
              <a:t>Population</a:t>
            </a:r>
          </a:p>
        </p:txBody>
      </p:sp>
      <p:sp>
        <p:nvSpPr>
          <p:cNvPr id="14343" name="Text Placeholder 5"/>
          <p:cNvSpPr>
            <a:spLocks noGrp="1"/>
          </p:cNvSpPr>
          <p:nvPr>
            <p:ph type="body" idx="1"/>
          </p:nvPr>
        </p:nvSpPr>
        <p:spPr>
          <a:xfrm>
            <a:off x="0" y="4267200"/>
            <a:ext cx="7467600" cy="457200"/>
          </a:xfrm>
        </p:spPr>
        <p:txBody>
          <a:bodyPr/>
          <a:lstStyle/>
          <a:p>
            <a:pPr algn="r" eaLnBrk="1" hangingPunct="1"/>
            <a:r>
              <a:rPr lang="en-US" sz="2400" i="1" smtClean="0">
                <a:solidFill>
                  <a:srgbClr val="BFBFBF"/>
                </a:solidFill>
                <a:cs typeface="Arial" charset="0"/>
              </a:rPr>
              <a:t>Human Geography </a:t>
            </a:r>
            <a:r>
              <a:rPr lang="en-US" sz="2400" smtClean="0">
                <a:solidFill>
                  <a:srgbClr val="BFBFBF"/>
                </a:solidFill>
                <a:cs typeface="Arial" charset="0"/>
              </a:rPr>
              <a:t>by Malinowski &amp; Kaplan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6504BA0-9837-47C6-B67D-69A9B47FDE3F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3E: The Demographic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B9D88A1-E090-4E90-BA8A-D0F7572082C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838200" y="2590800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</a:rPr>
              <a:t>Future population = current population </a:t>
            </a:r>
          </a:p>
          <a:p>
            <a:pPr algn="ctr"/>
            <a:r>
              <a:rPr lang="fr-FR" sz="3600" b="1">
                <a:solidFill>
                  <a:schemeClr val="bg1"/>
                </a:solidFill>
              </a:rPr>
              <a:t>+ births – deaths </a:t>
            </a:r>
          </a:p>
          <a:p>
            <a:pPr algn="ctr"/>
            <a:r>
              <a:rPr lang="fr-FR" sz="3600" b="1">
                <a:solidFill>
                  <a:schemeClr val="bg1"/>
                </a:solidFill>
              </a:rPr>
              <a:t>+ immigrants – emigrants</a:t>
            </a: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3E: Fertility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Crude Birth Rate (CBR)</a:t>
            </a:r>
          </a:p>
          <a:p>
            <a:pPr lvl="1" eaLnBrk="1" hangingPunct="1"/>
            <a:r>
              <a:rPr lang="en-US" smtClean="0">
                <a:cs typeface="Arial" charset="0"/>
              </a:rPr>
              <a:t># of children born per year per 1000 people in a population</a:t>
            </a:r>
          </a:p>
          <a:p>
            <a:pPr eaLnBrk="1" hangingPunct="1"/>
            <a:r>
              <a:rPr lang="en-US" smtClean="0">
                <a:cs typeface="Arial" charset="0"/>
              </a:rPr>
              <a:t>Total Fertility Rate (TFR)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# of children a woman can expect to have in her lifetime given current fertility rates</a:t>
            </a:r>
          </a:p>
          <a:p>
            <a:pPr eaLnBrk="1" hangingPunct="1"/>
            <a:r>
              <a:rPr lang="en-US" smtClean="0">
                <a:cs typeface="Arial" charset="0"/>
              </a:rPr>
              <a:t>Replacement Level of Fertility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TFR of 2.1-2.3</a:t>
            </a:r>
          </a:p>
          <a:p>
            <a:pPr lvl="1" eaLnBrk="1" hangingPunct="1"/>
            <a:r>
              <a:rPr lang="en-US" smtClean="0">
                <a:cs typeface="Arial" charset="0"/>
              </a:rPr>
              <a:t>Also called “zero population growth”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8949F79-0DB2-4991-8E00-BB931FDD877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A81D55CD-63CC-4FB5-AC91-2E680E3A8349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3E.1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0638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Crude Birth Rates</a:t>
            </a:r>
            <a:endParaRPr lang="en-US" sz="2400" b="1"/>
          </a:p>
        </p:txBody>
      </p:sp>
      <p:pic>
        <p:nvPicPr>
          <p:cNvPr id="32774" name="Picture 7" descr="maL22947_03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8F88429B-9B45-42C8-A04F-135691C2CD94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3E.2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Total Fertility Rates</a:t>
            </a:r>
            <a:endParaRPr lang="en-US" sz="2400" b="1"/>
          </a:p>
        </p:txBody>
      </p:sp>
      <p:pic>
        <p:nvPicPr>
          <p:cNvPr id="33798" name="Picture 7" descr="maL22947_03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8915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3F: Mortality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Crude Death Rate (CDR)</a:t>
            </a:r>
          </a:p>
          <a:p>
            <a:pPr lvl="1" eaLnBrk="1" hangingPunct="1"/>
            <a:r>
              <a:rPr lang="en-US" smtClean="0">
                <a:cs typeface="Arial" charset="0"/>
              </a:rPr>
              <a:t># of deaths per year in a population per 1,000 people</a:t>
            </a:r>
          </a:p>
          <a:p>
            <a:pPr eaLnBrk="1" hangingPunct="1"/>
            <a:r>
              <a:rPr lang="en-US" smtClean="0">
                <a:cs typeface="Arial" charset="0"/>
              </a:rPr>
              <a:t>Infant Mortality Rate (IMR)</a:t>
            </a:r>
          </a:p>
          <a:p>
            <a:pPr lvl="1" eaLnBrk="1" hangingPunct="1"/>
            <a:r>
              <a:rPr lang="en-US" smtClean="0">
                <a:cs typeface="Arial" charset="0"/>
              </a:rPr>
              <a:t>(The # of infants who die before age 1 /by all births) x 1000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C060640-746A-4156-AF3B-FF43E0AD85D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9BDA5CC2-B8BD-444A-92DA-E03DB26BFD19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3F.1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0638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Crude Mortality Rates</a:t>
            </a:r>
            <a:endParaRPr lang="en-US" sz="2400" b="1"/>
          </a:p>
        </p:txBody>
      </p:sp>
      <p:pic>
        <p:nvPicPr>
          <p:cNvPr id="35846" name="Picture 7" descr="maL22947_03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5534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8635FB02-7ECF-4A9A-9A04-8DEDBEE3819B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3F.3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Infant Mortality Rates</a:t>
            </a:r>
            <a:endParaRPr lang="en-US" sz="2400" b="1"/>
          </a:p>
        </p:txBody>
      </p:sp>
      <p:pic>
        <p:nvPicPr>
          <p:cNvPr id="36870" name="Picture 7" descr="maL22947_03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3F: Natural Population Change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Rate of Natural Increase as a % (RNI%) </a:t>
            </a:r>
          </a:p>
          <a:p>
            <a:pPr lvl="1" eaLnBrk="1" hangingPunct="1"/>
            <a:r>
              <a:rPr lang="en-US" smtClean="0">
                <a:cs typeface="Arial" charset="0"/>
              </a:rPr>
              <a:t>RNI = (crude birth rate – crude death rate) / 10</a:t>
            </a:r>
          </a:p>
          <a:p>
            <a:pPr lvl="1" eaLnBrk="1" hangingPunct="1"/>
            <a:r>
              <a:rPr lang="en-US" smtClean="0">
                <a:cs typeface="Arial" charset="0"/>
              </a:rPr>
              <a:t>Does NOT account for migration</a:t>
            </a:r>
          </a:p>
          <a:p>
            <a:pPr eaLnBrk="1" hangingPunct="1"/>
            <a:r>
              <a:rPr lang="en-US" smtClean="0">
                <a:cs typeface="Arial" charset="0"/>
              </a:rPr>
              <a:t>Rate of Population Growth</a:t>
            </a:r>
          </a:p>
          <a:p>
            <a:pPr lvl="1" eaLnBrk="1" hangingPunct="1"/>
            <a:r>
              <a:rPr lang="en-US" smtClean="0">
                <a:cs typeface="Arial" charset="0"/>
              </a:rPr>
              <a:t>Factors in migration</a:t>
            </a:r>
          </a:p>
          <a:p>
            <a:pPr eaLnBrk="1" hangingPunct="1"/>
            <a:r>
              <a:rPr lang="en-US" smtClean="0">
                <a:cs typeface="Arial" charset="0"/>
              </a:rPr>
              <a:t>Doubling Time</a:t>
            </a:r>
          </a:p>
          <a:p>
            <a:pPr lvl="1" eaLnBrk="1" hangingPunct="1"/>
            <a:r>
              <a:rPr lang="en-US" smtClean="0">
                <a:cs typeface="Arial" charset="0"/>
              </a:rPr>
              <a:t>Doubling Time = 70 years / RNI%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B0E66389-B42A-43B7-AC70-AF411E6AEDD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80241777-DFB8-4907-8B18-89F6ADCB5766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3F.5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30638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Rates of Natural Increase</a:t>
            </a:r>
            <a:endParaRPr lang="en-US" sz="2400" b="1"/>
          </a:p>
        </p:txBody>
      </p:sp>
      <p:pic>
        <p:nvPicPr>
          <p:cNvPr id="38918" name="Picture 7" descr="maL22947_03_f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3G: Demographic Transition Model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1" eaLnBrk="1" hangingPunct="1"/>
            <a:r>
              <a:rPr lang="en-US" smtClean="0">
                <a:cs typeface="Arial" charset="0"/>
              </a:rPr>
              <a:t>A model of demographic change based on Europe’s population in the 18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-20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 centuries. </a:t>
            </a:r>
          </a:p>
          <a:p>
            <a:pPr lvl="1" eaLnBrk="1" hangingPunct="1"/>
            <a:r>
              <a:rPr lang="en-US" smtClean="0">
                <a:cs typeface="Arial" charset="0"/>
              </a:rPr>
              <a:t>Argues that, as a country modernizes, its fertility  and mortality rates drop, but not at the same time. Because death rates drop before birth rates, population increase will occur.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82E053D-012D-4288-85B2-8104626538F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3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3A Population </a:t>
            </a:r>
            <a:r>
              <a:rPr lang="en-US" dirty="0"/>
              <a:t>Growth in the Past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3B World Population Today: The Americas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3C World Population Today: Europe and Africa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3D World Population Today: Asia and Oceania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3E The </a:t>
            </a:r>
            <a:r>
              <a:rPr lang="en-US" dirty="0"/>
              <a:t>Basic Demographic Equation and Fertility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3F Mortality and Population Change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3G The Demographic Transition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3H Population </a:t>
            </a:r>
            <a:r>
              <a:rPr lang="en-US" dirty="0"/>
              <a:t>Profiles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3I Population Change in the Future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3J Population Planning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FAB6415-4225-4840-9FB5-992E8D2C2DF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3A783973-15DB-4789-BD4D-43F12AFB4E74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3G.1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0638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Demographic Transition Model</a:t>
            </a:r>
            <a:endParaRPr lang="en-US" sz="2400" b="1"/>
          </a:p>
        </p:txBody>
      </p:sp>
      <p:pic>
        <p:nvPicPr>
          <p:cNvPr id="40966" name="Picture 7" descr="maL22947_03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5350"/>
            <a:ext cx="76962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403FF506-F816-4DDF-BF05-F97CD7743D44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3H.1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306388"/>
            <a:ext cx="6477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Population Profiles: </a:t>
            </a:r>
            <a:r>
              <a:rPr lang="en-US" sz="2000" b="1"/>
              <a:t>Shows the # or % of a population that is a particular age (or age range)</a:t>
            </a:r>
          </a:p>
        </p:txBody>
      </p:sp>
      <p:pic>
        <p:nvPicPr>
          <p:cNvPr id="41990" name="Picture 7" descr="maL22947_03_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147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3I: Population Change in the Future 1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Thomas Malthus</a:t>
            </a:r>
          </a:p>
          <a:p>
            <a:pPr lvl="1" eaLnBrk="1" hangingPunct="1"/>
            <a:r>
              <a:rPr lang="en-US" smtClean="0">
                <a:cs typeface="Arial" charset="0"/>
              </a:rPr>
              <a:t>1798, </a:t>
            </a:r>
            <a:r>
              <a:rPr lang="en-US" i="1" smtClean="0">
                <a:cs typeface="Arial" charset="0"/>
              </a:rPr>
              <a:t>An Essay on the Principle of Population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Believed that food production would not keep up with population growth</a:t>
            </a:r>
          </a:p>
          <a:p>
            <a:pPr eaLnBrk="1" hangingPunct="1"/>
            <a:r>
              <a:rPr lang="en-US" smtClean="0">
                <a:cs typeface="Arial" charset="0"/>
              </a:rPr>
              <a:t>Neo-Malthusians</a:t>
            </a:r>
          </a:p>
          <a:p>
            <a:pPr lvl="1" eaLnBrk="1" hangingPunct="1"/>
            <a:r>
              <a:rPr lang="en-US" smtClean="0">
                <a:cs typeface="Arial" charset="0"/>
              </a:rPr>
              <a:t>Modern theorists who believe in Malthus’ notion that population growth will lead to global crisis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0856B40-F2BC-4F55-92CC-03A921752AB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59884204-BB00-42FF-9517-A0622BD991C6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12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3I.1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04800" y="306388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Malthus’ View of Population Growth</a:t>
            </a:r>
            <a:endParaRPr lang="en-US" sz="2000" b="1"/>
          </a:p>
        </p:txBody>
      </p:sp>
      <p:pic>
        <p:nvPicPr>
          <p:cNvPr id="44038" name="Picture 7" descr="maL22947_03_i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8392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3I: Population Change in the Future 2</a:t>
            </a:r>
          </a:p>
        </p:txBody>
      </p:sp>
      <p:sp>
        <p:nvSpPr>
          <p:cNvPr id="4505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Ester Boserup</a:t>
            </a:r>
          </a:p>
          <a:p>
            <a:pPr lvl="1" eaLnBrk="1" hangingPunct="1"/>
            <a:r>
              <a:rPr lang="en-US" smtClean="0">
                <a:cs typeface="Arial" charset="0"/>
              </a:rPr>
              <a:t>Argued that population growth stimulates societies to innovate and produce more food.</a:t>
            </a:r>
          </a:p>
          <a:p>
            <a:pPr eaLnBrk="1" hangingPunct="1"/>
            <a:r>
              <a:rPr lang="en-US" smtClean="0">
                <a:cs typeface="Arial" charset="0"/>
              </a:rPr>
              <a:t>Marxists</a:t>
            </a:r>
          </a:p>
          <a:p>
            <a:pPr lvl="1" eaLnBrk="1" hangingPunct="1"/>
            <a:r>
              <a:rPr lang="en-US" smtClean="0">
                <a:cs typeface="Arial" charset="0"/>
              </a:rPr>
              <a:t>Argue that food is poorly distributed</a:t>
            </a:r>
          </a:p>
          <a:p>
            <a:pPr eaLnBrk="1" hangingPunct="1"/>
            <a:r>
              <a:rPr lang="en-US" smtClean="0">
                <a:cs typeface="Arial" charset="0"/>
              </a:rPr>
              <a:t>Implosionists vs. Explosionists</a:t>
            </a:r>
          </a:p>
          <a:p>
            <a:pPr lvl="1" eaLnBrk="1" hangingPunct="1"/>
            <a:r>
              <a:rPr lang="en-US" u="sng" smtClean="0">
                <a:cs typeface="Arial" charset="0"/>
              </a:rPr>
              <a:t>Implosionists</a:t>
            </a:r>
            <a:r>
              <a:rPr lang="en-US" smtClean="0">
                <a:cs typeface="Arial" charset="0"/>
              </a:rPr>
              <a:t> believe lack of population will be a problem because jobs will be unfilled</a:t>
            </a:r>
          </a:p>
          <a:p>
            <a:pPr lvl="1" eaLnBrk="1" hangingPunct="1"/>
            <a:r>
              <a:rPr lang="en-US" u="sng" smtClean="0">
                <a:cs typeface="Arial" charset="0"/>
              </a:rPr>
              <a:t>Explosionists</a:t>
            </a:r>
            <a:r>
              <a:rPr lang="en-US" smtClean="0">
                <a:cs typeface="Arial" charset="0"/>
              </a:rPr>
              <a:t> are more Malthusian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90BAC6A-0AF0-43E2-932C-55F41024A9D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3J: Population Planning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Can be controversial</a:t>
            </a:r>
          </a:p>
          <a:p>
            <a:pPr lvl="1" eaLnBrk="1" hangingPunct="1"/>
            <a:r>
              <a:rPr lang="en-US" smtClean="0">
                <a:cs typeface="Arial" charset="0"/>
              </a:rPr>
              <a:t>“Comstock Law”, 1873</a:t>
            </a:r>
          </a:p>
          <a:p>
            <a:pPr lvl="1" eaLnBrk="1" hangingPunct="1"/>
            <a:r>
              <a:rPr lang="en-US" smtClean="0">
                <a:cs typeface="Arial" charset="0"/>
              </a:rPr>
              <a:t>Resistance from some religious groups</a:t>
            </a:r>
          </a:p>
          <a:p>
            <a:pPr eaLnBrk="1" hangingPunct="1"/>
            <a:r>
              <a:rPr lang="en-US" smtClean="0">
                <a:cs typeface="Arial" charset="0"/>
              </a:rPr>
              <a:t>Modern focus is on cultural attitudes, contraceptives, better recordkeeping &amp; technology, and improving the status of women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E5242E3-A1C7-4635-8AB3-8083BEB816B5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China’s One-Child Policy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Began in late 1970s</a:t>
            </a:r>
          </a:p>
          <a:p>
            <a:pPr eaLnBrk="1" hangingPunct="1"/>
            <a:r>
              <a:rPr lang="en-US" smtClean="0">
                <a:cs typeface="Arial" charset="0"/>
              </a:rPr>
              <a:t>Restricts # of births for most couples</a:t>
            </a:r>
          </a:p>
          <a:p>
            <a:pPr eaLnBrk="1" hangingPunct="1"/>
            <a:r>
              <a:rPr lang="en-US" smtClean="0">
                <a:cs typeface="Arial" charset="0"/>
              </a:rPr>
              <a:t>Strictest in urban areas</a:t>
            </a:r>
          </a:p>
          <a:p>
            <a:pPr eaLnBrk="1" hangingPunct="1"/>
            <a:r>
              <a:rPr lang="en-US" smtClean="0">
                <a:cs typeface="Arial" charset="0"/>
              </a:rPr>
              <a:t>Weakest in rural, minority regions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0E63E3A-3169-460F-96C9-B7F2BB676BF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D91DBA87-EBCE-4E55-BADF-1538AC8CB73E}" type="slidenum">
              <a:rPr lang="en-US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68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3J.2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4800" y="306388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Total Fertility Rate in China</a:t>
            </a:r>
            <a:endParaRPr lang="en-US" sz="2000" b="1"/>
          </a:p>
        </p:txBody>
      </p:sp>
      <p:pic>
        <p:nvPicPr>
          <p:cNvPr id="48134" name="Picture 7" descr="maL22947_03_j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25513"/>
            <a:ext cx="685800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3A: Population Growth in the Past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Neolithic Revolution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Domestication of livestock and agriculture</a:t>
            </a:r>
          </a:p>
          <a:p>
            <a:pPr lvl="2" eaLnBrk="1" hangingPunct="1"/>
            <a:r>
              <a:rPr lang="en-US" smtClean="0">
                <a:cs typeface="Arial" charset="0"/>
              </a:rPr>
              <a:t>Began about 12,000 years ago</a:t>
            </a:r>
          </a:p>
          <a:p>
            <a:pPr eaLnBrk="1" hangingPunct="1"/>
            <a:r>
              <a:rPr lang="en-US" smtClean="0">
                <a:cs typeface="Arial" charset="0"/>
              </a:rPr>
              <a:t>Slow but steady growth from 10,000 BCE until 1750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Decline during plagues of the 1300s</a:t>
            </a:r>
          </a:p>
          <a:p>
            <a:pPr eaLnBrk="1" hangingPunct="1"/>
            <a:r>
              <a:rPr lang="en-US" smtClean="0">
                <a:cs typeface="Arial" charset="0"/>
              </a:rPr>
              <a:t>Industrial Revolution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Mid-18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 century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0B7F47C-0C5B-4F3F-A3F2-752C182DED8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463F3317-1FFE-4BE8-BF9E-CA3F94B86721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3A.1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World Population Growth</a:t>
            </a:r>
            <a:endParaRPr lang="en-US" sz="2400" b="1"/>
          </a:p>
        </p:txBody>
      </p:sp>
      <p:pic>
        <p:nvPicPr>
          <p:cNvPr id="20486" name="Picture 7" descr="maL22947_03_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06488"/>
            <a:ext cx="731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C63724EF-C01D-423F-9ED3-F77E2AE9DECF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3A.2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Black Death in Europe</a:t>
            </a:r>
            <a:endParaRPr lang="en-US" sz="2400" b="1"/>
          </a:p>
        </p:txBody>
      </p:sp>
      <p:pic>
        <p:nvPicPr>
          <p:cNvPr id="22534" name="Picture 7" descr="maL22947_03_a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74738"/>
            <a:ext cx="73914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78D9B722-717D-4D9F-97AB-D2D36BEEB150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3A.3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Life Expectancies, 2010</a:t>
            </a:r>
            <a:endParaRPr lang="en-US" sz="2400" b="1"/>
          </a:p>
        </p:txBody>
      </p:sp>
      <p:pic>
        <p:nvPicPr>
          <p:cNvPr id="24582" name="Picture 7" descr="maL22947_03_a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88841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E9C84E79-8264-4636-B94C-17904A2C0935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3B.1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Population in the Americas</a:t>
            </a:r>
            <a:endParaRPr lang="en-US" sz="2400" b="1"/>
          </a:p>
        </p:txBody>
      </p:sp>
      <p:pic>
        <p:nvPicPr>
          <p:cNvPr id="26630" name="Picture 7" descr="maL22947_03_b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914400"/>
            <a:ext cx="4899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Arithmetic Density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Calculated </a:t>
            </a:r>
            <a:r>
              <a:rPr lang="en-US" sz="2800" dirty="0"/>
              <a:t>by </a:t>
            </a:r>
            <a:r>
              <a:rPr lang="en-US" sz="2800" dirty="0" smtClean="0"/>
              <a:t>dividing a </a:t>
            </a:r>
            <a:r>
              <a:rPr lang="en-US" sz="2800" dirty="0"/>
              <a:t>country’s population by its total land area. </a:t>
            </a:r>
            <a:endParaRPr lang="en-US" sz="28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Such as people/km</a:t>
            </a:r>
            <a:r>
              <a:rPr lang="en-US" sz="2600" baseline="30000" dirty="0" smtClean="0"/>
              <a:t>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Physiologic Density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Calculated </a:t>
            </a:r>
            <a:r>
              <a:rPr lang="en-US" sz="2800" dirty="0"/>
              <a:t>by </a:t>
            </a:r>
            <a:r>
              <a:rPr lang="en-US" sz="2800" dirty="0" smtClean="0"/>
              <a:t>dividing a </a:t>
            </a:r>
            <a:r>
              <a:rPr lang="en-US" sz="2800" dirty="0"/>
              <a:t>country’s population by its area of arable land</a:t>
            </a:r>
            <a:r>
              <a:rPr lang="en-US" sz="2800" dirty="0" smtClean="0"/>
              <a:t>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people/km</a:t>
            </a:r>
            <a:r>
              <a:rPr lang="en-US" sz="2600" baseline="30000" dirty="0" smtClean="0"/>
              <a:t>2 </a:t>
            </a:r>
            <a:r>
              <a:rPr lang="en-US" sz="2600" dirty="0"/>
              <a:t> </a:t>
            </a:r>
            <a:r>
              <a:rPr lang="en-US" sz="2600" dirty="0" smtClean="0"/>
              <a:t>of farmland</a:t>
            </a:r>
            <a:endParaRPr lang="en-US" sz="2600" dirty="0"/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FC344D3-FECD-4C96-82A5-F497D4ED09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8677" name="Picture 7" descr="maL22947_03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31641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3-</a:t>
            </a:r>
            <a:fld id="{8C4C7595-2214-4566-9F13-869432E3BC17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3C.1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1524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Population in Eurasia &amp; Africa</a:t>
            </a:r>
            <a:endParaRPr lang="en-US" sz="2400" b="1"/>
          </a:p>
        </p:txBody>
      </p:sp>
      <p:pic>
        <p:nvPicPr>
          <p:cNvPr id="29702" name="Picture 7" descr="maL22947_03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14705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886</Words>
  <Application>Microsoft Office PowerPoint</Application>
  <PresentationFormat>On-screen Show (4:3)</PresentationFormat>
  <Paragraphs>170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Office Theme</vt:lpstr>
      <vt:lpstr>Office Theme</vt:lpstr>
      <vt:lpstr>CHAPTER 3 LECTURE OUTLINE Population</vt:lpstr>
      <vt:lpstr>Chapter 3 Modules</vt:lpstr>
      <vt:lpstr>3A: Population Growth in the Past</vt:lpstr>
      <vt:lpstr>Slide 4</vt:lpstr>
      <vt:lpstr>Slide 5</vt:lpstr>
      <vt:lpstr>Slide 6</vt:lpstr>
      <vt:lpstr>Slide 7</vt:lpstr>
      <vt:lpstr>Density</vt:lpstr>
      <vt:lpstr>Slide 9</vt:lpstr>
      <vt:lpstr>3E: The Demographic Equation</vt:lpstr>
      <vt:lpstr>3E: Fertility</vt:lpstr>
      <vt:lpstr>Slide 12</vt:lpstr>
      <vt:lpstr>Slide 13</vt:lpstr>
      <vt:lpstr>3F: Mortality</vt:lpstr>
      <vt:lpstr>Slide 15</vt:lpstr>
      <vt:lpstr>Slide 16</vt:lpstr>
      <vt:lpstr>3F: Natural Population Change</vt:lpstr>
      <vt:lpstr>Slide 18</vt:lpstr>
      <vt:lpstr>3G: Demographic Transition Model</vt:lpstr>
      <vt:lpstr>Slide 20</vt:lpstr>
      <vt:lpstr>Slide 21</vt:lpstr>
      <vt:lpstr>3I: Population Change in the Future 1</vt:lpstr>
      <vt:lpstr>Slide 23</vt:lpstr>
      <vt:lpstr>3I: Population Change in the Future 2</vt:lpstr>
      <vt:lpstr>3J: Population Planning</vt:lpstr>
      <vt:lpstr>China’s One-Child Policy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Geography Through the Ages</dc:title>
  <dc:creator>Malinowski</dc:creator>
  <cp:keywords>Human Geography by Malinowski &amp; Kaplan</cp:keywords>
  <cp:lastModifiedBy>The McGraw-Hill Companies</cp:lastModifiedBy>
  <cp:revision>83</cp:revision>
  <dcterms:created xsi:type="dcterms:W3CDTF">2011-11-27T17:56:32Z</dcterms:created>
  <dcterms:modified xsi:type="dcterms:W3CDTF">2012-03-22T13:21:57Z</dcterms:modified>
</cp:coreProperties>
</file>