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36" r:id="rId4"/>
    <p:sldId id="293" r:id="rId5"/>
    <p:sldId id="341" r:id="rId6"/>
    <p:sldId id="342" r:id="rId7"/>
    <p:sldId id="343" r:id="rId8"/>
    <p:sldId id="344" r:id="rId9"/>
    <p:sldId id="338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9F8150-3000-438C-ACFC-85E72ECE1855}" type="datetimeFigureOut">
              <a:rPr lang="en-US"/>
              <a:pPr>
                <a:defRPr/>
              </a:pPr>
              <a:t>3/22/2012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3AA7EA-D255-4AC3-AC98-CAF6F67E4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A99D4-56E8-45DA-A636-3BF9E4196E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F4AC80C-E724-48DF-AF38-15E70CB2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710BC53-51C2-4E6D-B0AF-871CC15AF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D41C59D-3088-4245-BC35-AC05B5A4E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A2EF1B2-D615-452F-9BBB-2ADC5C7F2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6F95527-C9AD-417B-B5C4-E5F24CD69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AE761AE-B230-40F2-A834-3D9106B25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2C907348-0CDE-40AC-9AB3-28746BDD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702CA4D-A372-46F8-929B-4A1D395C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6AAEAD3-A2DE-4322-82AB-37CE5363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E899D299-AEE9-4C29-9677-B69EFC6E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05980CA-D1E5-4E4F-8609-EFED649B0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142E31DB-3068-4C01-A9CD-2FC05B132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maL22947_07_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050" y="0"/>
            <a:ext cx="646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7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Geography of language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B79066F3-F896-4A46-A98B-DA43BF228EE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0" y="17526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Photo © Jon Malinowski. 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All rights reserved. Used with permission.</a:t>
            </a:r>
          </a:p>
          <a:p>
            <a:pPr>
              <a:spcBef>
                <a:spcPct val="50000"/>
              </a:spcBef>
            </a:pP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91CAF54C-CDD3-4B0A-9280-303EC8F26D00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7D.1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English Today</a:t>
            </a:r>
            <a:endParaRPr lang="en-US" sz="2400" b="1"/>
          </a:p>
        </p:txBody>
      </p:sp>
      <p:pic>
        <p:nvPicPr>
          <p:cNvPr id="24582" name="Picture 7" descr="maL22947_07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4772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F0BDB255-4347-457C-BC61-0F18748526CF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7D.2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Dialect Areas in the U.S.</a:t>
            </a:r>
            <a:endParaRPr lang="en-US" sz="2400" b="1"/>
          </a:p>
        </p:txBody>
      </p:sp>
      <p:pic>
        <p:nvPicPr>
          <p:cNvPr id="25606" name="Picture 7" descr="maL22947_07_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46163"/>
            <a:ext cx="6934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7E: Language Isolation &amp; Extinction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Languages change over space &amp; time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 Divergence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When a language splits into two new languages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Latin became French, Spanish, Romanian,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 Convergence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When two languages merge into 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 Isolate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A language that belongs to no language family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 Extinction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The death of a 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300 languages have died since the year 1500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58B5F37A-8996-4A3F-A81D-93F2A7E319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58DCC631-0814-4042-B321-3559421A455E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7E.2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Nearly Extinct Languages</a:t>
            </a:r>
            <a:endParaRPr lang="en-US" sz="2400" b="1"/>
          </a:p>
        </p:txBody>
      </p:sp>
      <p:pic>
        <p:nvPicPr>
          <p:cNvPr id="27654" name="Picture 7" descr="maL22947_07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630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7F: Toponymy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study of place names</a:t>
            </a:r>
          </a:p>
          <a:p>
            <a:pPr eaLnBrk="1" hangingPunct="1"/>
            <a:r>
              <a:rPr lang="en-US" smtClean="0">
                <a:cs typeface="Arial" charset="0"/>
              </a:rPr>
              <a:t>A place name can reflect:</a:t>
            </a:r>
          </a:p>
          <a:p>
            <a:pPr lvl="1" eaLnBrk="1" hangingPunct="1"/>
            <a:r>
              <a:rPr lang="en-US" smtClean="0">
                <a:cs typeface="Arial" charset="0"/>
              </a:rPr>
              <a:t>Physical features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Stony Point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function that happened at a place</a:t>
            </a:r>
          </a:p>
          <a:p>
            <a:pPr lvl="2" eaLnBrk="1" hangingPunct="1"/>
            <a:r>
              <a:rPr lang="en-US" smtClean="0">
                <a:cs typeface="Arial" charset="0"/>
              </a:rPr>
              <a:t>Minersville,  PA</a:t>
            </a:r>
          </a:p>
          <a:p>
            <a:pPr lvl="1" eaLnBrk="1" hangingPunct="1"/>
            <a:r>
              <a:rPr lang="en-US" smtClean="0">
                <a:cs typeface="Arial" charset="0"/>
              </a:rPr>
              <a:t>Current or past cultures in the area</a:t>
            </a:r>
          </a:p>
          <a:p>
            <a:pPr lvl="1" eaLnBrk="1" hangingPunct="1"/>
            <a:r>
              <a:rPr lang="en-US" smtClean="0">
                <a:cs typeface="Arial" charset="0"/>
              </a:rPr>
              <a:t>Ideas such as Patriotism</a:t>
            </a:r>
          </a:p>
          <a:p>
            <a:pPr lvl="2" eaLnBrk="1" hangingPunct="1"/>
            <a:r>
              <a:rPr lang="en-US" smtClean="0">
                <a:cs typeface="Arial" charset="0"/>
              </a:rPr>
              <a:t>Independence, MO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7-</a:t>
            </a:r>
            <a:fld id="{A3E03C4A-6935-45C8-A319-676C4F2B575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C0C00705-FA77-4742-A8C2-C36B83266570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7F.2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Classical Town Names</a:t>
            </a:r>
            <a:endParaRPr lang="en-US" sz="2400" b="1"/>
          </a:p>
          <a:p>
            <a:r>
              <a:rPr lang="en-US" sz="2400" b="1"/>
              <a:t>After Zelinsky</a:t>
            </a:r>
            <a:endParaRPr lang="en-US" sz="3200" b="1"/>
          </a:p>
        </p:txBody>
      </p:sp>
      <p:pic>
        <p:nvPicPr>
          <p:cNvPr id="29702" name="Picture 7" descr="maL22947_07_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9784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088EFB8B-C3B4-4105-B68C-0C922E96147F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7F.3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Unusual Place Names</a:t>
            </a:r>
            <a:endParaRPr lang="en-US" sz="2400" b="1"/>
          </a:p>
        </p:txBody>
      </p:sp>
      <p:pic>
        <p:nvPicPr>
          <p:cNvPr id="30726" name="Picture 7" descr="maL22947_07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315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7G: Language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Conflict over language and place names is common</a:t>
            </a:r>
          </a:p>
          <a:p>
            <a:pPr lvl="1" eaLnBrk="1" hangingPunct="1">
              <a:defRPr/>
            </a:pPr>
            <a:r>
              <a:rPr lang="en-US" dirty="0" smtClean="0"/>
              <a:t>Macedonia’s name angered Greece</a:t>
            </a:r>
          </a:p>
          <a:p>
            <a:pPr lvl="1" eaLnBrk="1" hangingPunct="1">
              <a:defRPr/>
            </a:pPr>
            <a:r>
              <a:rPr lang="en-US" dirty="0" smtClean="0"/>
              <a:t>Israelis and Palestinians have changed names to indicated control of a space</a:t>
            </a:r>
          </a:p>
          <a:p>
            <a:pPr lvl="1" eaLnBrk="1" hangingPunct="1">
              <a:defRPr/>
            </a:pPr>
            <a:r>
              <a:rPr lang="en-US" dirty="0" smtClean="0"/>
              <a:t>Arabian Gulf or Persian Gulf?</a:t>
            </a:r>
          </a:p>
          <a:p>
            <a:pPr eaLnBrk="1" hangingPunct="1">
              <a:defRPr/>
            </a:pPr>
            <a:r>
              <a:rPr lang="en-US" dirty="0" smtClean="0"/>
              <a:t>Official language debates in the U.S.</a:t>
            </a:r>
          </a:p>
          <a:p>
            <a:pPr eaLnBrk="1" hangingPunct="1">
              <a:defRPr/>
            </a:pPr>
            <a:r>
              <a:rPr lang="en-US" dirty="0" smtClean="0"/>
              <a:t>Quebec nationalist movements</a:t>
            </a:r>
          </a:p>
          <a:p>
            <a:pPr eaLnBrk="1" hangingPunct="1">
              <a:defRPr/>
            </a:pPr>
            <a:r>
              <a:rPr lang="en-US" dirty="0" smtClean="0"/>
              <a:t>The French battle against </a:t>
            </a:r>
            <a:r>
              <a:rPr lang="en-US" u="sng" dirty="0" smtClean="0"/>
              <a:t>loan words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The McGraw-Hill Companies, Inc. Permission required for reproduction or display.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922E3F8D-7CDB-46C0-9A04-465DE648FFB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7 Modules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7A	Basic Components of Language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7B Dialects, Accent, Linguae Francae, Pidgins</a:t>
            </a:r>
            <a:r>
              <a:rPr lang="en-US" dirty="0" smtClean="0"/>
              <a:t>, &amp; Creoles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7C Language Families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7D Geography of English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7E	Language Isolation and Language Extinction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7F Toponymy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7G Language Conflict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2F6900F0-5498-4644-82F8-F6131CA9B96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7A: Basic Components of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754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 system of communication using sounds, gestures, marks, </a:t>
            </a:r>
            <a:r>
              <a:rPr lang="en-US" dirty="0" smtClean="0"/>
              <a:t>and signs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Phonemes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sounds in a language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Early writing was often pictographic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Such as cuneiform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1ED247CA-FCAE-4AC0-9191-5D5C48149F4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17413" name="Picture 7" descr="maL22947_07_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409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CAFC53BD-BFC4-4A04-B8BC-D15089E8D927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7A.2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 Rosetta Stone</a:t>
            </a:r>
            <a:endParaRPr lang="en-US" sz="2400" b="1"/>
          </a:p>
        </p:txBody>
      </p:sp>
      <p:pic>
        <p:nvPicPr>
          <p:cNvPr id="18438" name="Picture 7" descr="maL22947_07_a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013" y="914400"/>
            <a:ext cx="40624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7B: </a:t>
            </a:r>
            <a:r>
              <a:rPr lang="en-US" sz="4000" smtClean="0">
                <a:cs typeface="Arial" charset="0"/>
              </a:rPr>
              <a:t>Dialects, etc.</a:t>
            </a:r>
            <a:endParaRPr lang="en-US" sz="4200" smtClean="0">
              <a:cs typeface="Arial" charset="0"/>
            </a:endParaRPr>
          </a:p>
        </p:txBody>
      </p:sp>
      <p:sp>
        <p:nvSpPr>
          <p:cNvPr id="19458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Dialect</a:t>
            </a:r>
          </a:p>
          <a:p>
            <a:pPr lvl="1" eaLnBrk="1" hangingPunct="1"/>
            <a:r>
              <a:rPr lang="en-US" smtClean="0">
                <a:cs typeface="Arial" charset="0"/>
              </a:rPr>
              <a:t>Variations of sounds &amp; vocabulary in a language</a:t>
            </a:r>
          </a:p>
          <a:p>
            <a:pPr eaLnBrk="1" hangingPunct="1"/>
            <a:r>
              <a:rPr lang="en-US" smtClean="0">
                <a:cs typeface="Arial" charset="0"/>
              </a:rPr>
              <a:t>Accent</a:t>
            </a:r>
          </a:p>
          <a:p>
            <a:pPr lvl="1" eaLnBrk="1" hangingPunct="1"/>
            <a:r>
              <a:rPr lang="en-US" smtClean="0">
                <a:cs typeface="Arial" charset="0"/>
              </a:rPr>
              <a:t>Differences in how a language sounds or is spoken</a:t>
            </a:r>
          </a:p>
          <a:p>
            <a:pPr eaLnBrk="1" hangingPunct="1"/>
            <a:r>
              <a:rPr lang="en-US" smtClean="0">
                <a:cs typeface="Arial" charset="0"/>
              </a:rPr>
              <a:t>Idiom</a:t>
            </a:r>
          </a:p>
          <a:p>
            <a:pPr lvl="1" eaLnBrk="1" hangingPunct="1"/>
            <a:r>
              <a:rPr lang="en-US" smtClean="0">
                <a:cs typeface="Arial" charset="0"/>
              </a:rPr>
              <a:t>A language peculiar to a certain group or region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Patois</a:t>
            </a:r>
          </a:p>
          <a:p>
            <a:pPr lvl="1" eaLnBrk="1" hangingPunct="1"/>
            <a:r>
              <a:rPr lang="en-US" smtClean="0">
                <a:cs typeface="Arial" charset="0"/>
              </a:rPr>
              <a:t>Generally refers to rural or provincial speech</a:t>
            </a:r>
          </a:p>
          <a:p>
            <a:pPr eaLnBrk="1" hangingPunct="1"/>
            <a:r>
              <a:rPr lang="en-US" smtClean="0">
                <a:cs typeface="Arial" charset="0"/>
              </a:rPr>
              <a:t>Vernacular</a:t>
            </a:r>
          </a:p>
          <a:p>
            <a:pPr lvl="1" eaLnBrk="1" hangingPunct="1"/>
            <a:r>
              <a:rPr lang="en-US" smtClean="0">
                <a:cs typeface="Arial" charset="0"/>
              </a:rPr>
              <a:t>Also refers to a local form of a language</a:t>
            </a: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0DE2B927-D021-4561-82B3-2512AE0995A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7B: Lingua Franca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754563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Lingua Franca</a:t>
            </a:r>
          </a:p>
          <a:p>
            <a:pPr lvl="1" eaLnBrk="1" hangingPunct="1">
              <a:defRPr/>
            </a:pPr>
            <a:r>
              <a:rPr lang="en-US" dirty="0"/>
              <a:t>A common language used for cross-cultural communication or for </a:t>
            </a:r>
            <a:r>
              <a:rPr lang="en-US" dirty="0" smtClean="0"/>
              <a:t>trade</a:t>
            </a:r>
          </a:p>
          <a:p>
            <a:pPr lvl="1" eaLnBrk="1" hangingPunct="1">
              <a:defRPr/>
            </a:pPr>
            <a:r>
              <a:rPr lang="en-US" dirty="0" smtClean="0"/>
              <a:t>Examples include Kiswalhili, Russian, French,</a:t>
            </a:r>
          </a:p>
          <a:p>
            <a:pPr eaLnBrk="1" hangingPunct="1">
              <a:defRPr/>
            </a:pPr>
            <a:r>
              <a:rPr lang="en-US" dirty="0"/>
              <a:t>Pidgin</a:t>
            </a:r>
          </a:p>
          <a:p>
            <a:pPr lvl="1" eaLnBrk="1" hangingPunct="1">
              <a:defRPr/>
            </a:pPr>
            <a:r>
              <a:rPr lang="en-US" dirty="0"/>
              <a:t>A simplified </a:t>
            </a:r>
            <a:r>
              <a:rPr lang="en-US" dirty="0" smtClean="0"/>
              <a:t>language used by people who don’t speak the same language</a:t>
            </a:r>
          </a:p>
          <a:p>
            <a:pPr lvl="2" eaLnBrk="1" hangingPunct="1">
              <a:defRPr/>
            </a:pPr>
            <a:r>
              <a:rPr lang="en-US" dirty="0" smtClean="0"/>
              <a:t>Different from a lingua franca because it generally refers to a language that is nobody’s native language</a:t>
            </a:r>
          </a:p>
          <a:p>
            <a:pPr lvl="2" eaLnBrk="1" hangingPunct="1">
              <a:defRPr/>
            </a:pPr>
            <a:r>
              <a:rPr lang="en-US" dirty="0" smtClean="0"/>
              <a:t>Usually has a simplified vocabulary</a:t>
            </a:r>
          </a:p>
          <a:p>
            <a:pPr eaLnBrk="1" hangingPunct="1">
              <a:defRPr/>
            </a:pPr>
            <a:r>
              <a:rPr lang="en-US" dirty="0" smtClean="0"/>
              <a:t>Creole</a:t>
            </a:r>
          </a:p>
          <a:p>
            <a:pPr lvl="1" eaLnBrk="1" hangingPunct="1">
              <a:defRPr/>
            </a:pPr>
            <a:r>
              <a:rPr lang="en-US" dirty="0" smtClean="0"/>
              <a:t>A pidgin that is adopted by a group as its primary language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6DF1FFD2-0BA0-4EB1-B2AA-8B64E410AA1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7C: Language Families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Language Family</a:t>
            </a:r>
          </a:p>
          <a:p>
            <a:pPr lvl="1" eaLnBrk="1" hangingPunct="1"/>
            <a:r>
              <a:rPr lang="en-US" smtClean="0">
                <a:cs typeface="Arial" charset="0"/>
              </a:rPr>
              <a:t>Collection of languages with a common ancestor</a:t>
            </a:r>
          </a:p>
          <a:p>
            <a:pPr eaLnBrk="1" hangingPunct="1"/>
            <a:r>
              <a:rPr lang="en-US" smtClean="0">
                <a:cs typeface="Arial" charset="0"/>
              </a:rPr>
              <a:t>Today, 6,800 languages grouped into about 120 language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7CF26E6E-4722-4F18-ABF2-A430833B82D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1509" name="Picture 7" descr="maL22947_07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5067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7-</a:t>
            </a:r>
            <a:fld id="{8BC614BD-1B42-441A-9612-82D536947EA9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7C.3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Major Language Families</a:t>
            </a:r>
            <a:endParaRPr lang="en-US" sz="2400" b="1"/>
          </a:p>
        </p:txBody>
      </p:sp>
      <p:pic>
        <p:nvPicPr>
          <p:cNvPr id="22534" name="Picture 7" descr="maL22947_07_c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2883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7D: Geography of English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“Standard” English is known as Received Pronunciation (RP)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The English of educated British speakers in London</a:t>
            </a:r>
          </a:p>
          <a:p>
            <a:pPr eaLnBrk="1" hangingPunct="1"/>
            <a:r>
              <a:rPr lang="en-US" smtClean="0">
                <a:cs typeface="Arial" charset="0"/>
              </a:rPr>
              <a:t>American English starts splitting 500 years ago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Regional dialects and pidgins such as Gullah</a:t>
            </a:r>
          </a:p>
          <a:p>
            <a:pPr eaLnBrk="1" hangingPunct="1"/>
            <a:r>
              <a:rPr lang="en-US" smtClean="0">
                <a:cs typeface="Arial" charset="0"/>
              </a:rPr>
              <a:t>Distinct varieties in Australia, New Zealand, South Africa, India,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7-</a:t>
            </a:r>
            <a:fld id="{5C192C84-4D36-4DBB-9BBD-659D65C8765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653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Office Theme</vt:lpstr>
      <vt:lpstr>Office Theme</vt:lpstr>
      <vt:lpstr>CHAPTER 7 LECTURE OUTLINE THE GEOGRAPHY OF LANGUAGE</vt:lpstr>
      <vt:lpstr>Chapter 7 Modules</vt:lpstr>
      <vt:lpstr>7A: Basic Components of Language</vt:lpstr>
      <vt:lpstr>Slide 4</vt:lpstr>
      <vt:lpstr>7B: Dialects, etc.</vt:lpstr>
      <vt:lpstr>7B: Lingua Franca</vt:lpstr>
      <vt:lpstr>7C: Language Families</vt:lpstr>
      <vt:lpstr>Slide 8</vt:lpstr>
      <vt:lpstr>7D: Geography of English</vt:lpstr>
      <vt:lpstr>Slide 10</vt:lpstr>
      <vt:lpstr>Slide 11</vt:lpstr>
      <vt:lpstr>7E: Language Isolation &amp; Extinction</vt:lpstr>
      <vt:lpstr>Slide 13</vt:lpstr>
      <vt:lpstr>7F: Toponymy</vt:lpstr>
      <vt:lpstr>Slide 15</vt:lpstr>
      <vt:lpstr>Slide 16</vt:lpstr>
      <vt:lpstr>7G: Language Conflict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GEOGRAPHY OF LANGUAGE</dc:title>
  <dc:creator>Malinowski</dc:creator>
  <cp:keywords>Human Geography by Malinowski &amp; Kaplan</cp:keywords>
  <cp:lastModifiedBy>The McGraw-Hill Companies</cp:lastModifiedBy>
  <cp:revision>120</cp:revision>
  <dcterms:created xsi:type="dcterms:W3CDTF">2011-11-27T17:56:32Z</dcterms:created>
  <dcterms:modified xsi:type="dcterms:W3CDTF">2012-03-22T13:26:52Z</dcterms:modified>
</cp:coreProperties>
</file>