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92" r:id="rId4"/>
    <p:sldId id="258" r:id="rId5"/>
    <p:sldId id="259" r:id="rId6"/>
    <p:sldId id="294" r:id="rId7"/>
    <p:sldId id="260" r:id="rId8"/>
    <p:sldId id="261" r:id="rId9"/>
    <p:sldId id="29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3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C28C2B-4C6B-48C4-97B2-626F2F3AA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3F62A-CEDD-4EE4-A7B0-B988409622E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D4BDC-679D-4B83-8A5C-5B793F7D867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E1877-2181-4E39-ACF2-46016A46AAB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307F1-09C6-4586-B4EE-3FD55F59368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07D85-57E6-4F26-853A-01868A74593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75213-B19D-43BF-AC2F-82B1A090B9E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0BA5A-7366-4342-B335-EE8715E3572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E76D8-60FF-4207-A83D-0E948F6C733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54C9E-786D-498D-9C89-AFBE5E337F8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3403A-CF84-4351-A5D0-A613E42ABEA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407F2-6CCE-4634-8CEE-6D04D8E1497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F4718-C888-4842-996B-FF353DDEA41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699AB-8F76-4C74-81FF-4D96D680E72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B9A14-38C4-4F6B-96A8-715BEE513D1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1F996-967B-4346-95AB-60451ED6C12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1C3B9-5C1E-4C02-8964-1AB5DA4A549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C0FD2-30E5-40CF-BAD2-865B40F7857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F2E15-D7C8-4A0A-8DF2-EB12A1ECABF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E58FF-C4BD-4C4A-8599-D6931459C4B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1C353-4A5C-4C3D-9286-5E17F2F1BCF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4A9B3-8C7C-4CAD-9E7D-5B7F1515CE6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9A1B6-606D-4EEF-AAF0-7758E59FECD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7E8F-28C2-48B2-A161-A1E095C912B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73935-615E-47B4-B4D9-76242BA356E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6A4F-CDD4-4DF0-BBB3-B96AC742F43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EA7EF-84AA-44F2-A313-AEDB18ACBD7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F8316-540D-4801-8A65-A12A3EA9813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B398D-7DEE-413F-AF90-362A06FAC61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7B645-F1E4-4F75-9BD4-1BE21CA2996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3DDAC-3D31-4856-9531-4C9BD0BB2AC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846C2-7249-4EE0-8A7E-F71527B19C6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F4346-9F98-4998-942C-8747AB29A56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D2020-2F02-43CA-84F1-12230DDA59E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21CD-4221-47B0-8CB8-8A8725A27B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910C-CB28-4DA8-B547-C4668694B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8A8A-93B1-495A-BFD2-7FAD2C1665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48A-D20E-4CA4-9669-987E0C676D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5468-C935-406D-B6FD-6FD1BA6CB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2FB4-5284-4EAB-9077-8B9CF8414B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3503-D333-4F7C-AE70-81E4DF2FB7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1B87-2F96-45DF-B73B-085F7B43E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CEE7-C3E1-41B8-BD08-DEBC8F78E8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5F4C-4E41-4E60-A4C0-8E903D5FFF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9558-4D86-4A07-B77C-4D8CF1405F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5888555-B51E-45E3-ADFB-575209829B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962400"/>
            <a:ext cx="6553200" cy="1752600"/>
          </a:xfrm>
        </p:spPr>
        <p:txBody>
          <a:bodyPr/>
          <a:lstStyle/>
          <a:p>
            <a:pPr eaLnBrk="1" hangingPunct="1"/>
            <a:r>
              <a:rPr lang="en-US" sz="4000" smtClean="0">
                <a:cs typeface="Times New Roman" pitchFamily="18" charset="0"/>
              </a:rPr>
              <a:t>Nomadic Empires and Eurasian Integration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53C82-87EB-4C69-B911-902E8E219767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Saljuq Turks and the Abbasid Empire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Eighth to tenth centuries, Turkish peoples on border of Abbasid empire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Service in Abbasid armies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Eventually came to dominate Abbasid caliphs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1055, Saljuq leader Tughril Beg recognized as sultan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Tughril consolidated his hold on Baghdad, then extended rule to other parts of the empire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Abbasid caliphs served as figureheads of authority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08C63-5954-49C5-B45F-F914AD3C1373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Saljuq Turks and the Byzantine Empire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1071, Saljuq Turks defeat Byzantine army at Manzikert, take emperor captive</a:t>
            </a:r>
          </a:p>
          <a:p>
            <a:pPr eaLnBrk="1" hangingPunct="1"/>
            <a:r>
              <a:rPr lang="en-US" smtClean="0"/>
              <a:t>Large-scale invasion of Anatolia</a:t>
            </a:r>
          </a:p>
          <a:p>
            <a:pPr eaLnBrk="1" hangingPunct="1"/>
            <a:r>
              <a:rPr lang="en-US" smtClean="0"/>
              <a:t>Many conversions to Islam</a:t>
            </a:r>
          </a:p>
          <a:p>
            <a:pPr eaLnBrk="1" hangingPunct="1"/>
            <a:r>
              <a:rPr lang="en-US" smtClean="0"/>
              <a:t>Ottoman Turks conquer Constantinople in 1453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32DF3-1DDC-4A44-B500-8713DC939897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Ghaznavid Turks and the Sultanate of Delhi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Mahmud of Ghazni, Afghanistan, invades northern India</a:t>
            </a:r>
          </a:p>
          <a:p>
            <a:pPr eaLnBrk="1" hangingPunct="1"/>
            <a:r>
              <a:rPr lang="en-US" smtClean="0"/>
              <a:t>At first for plunder, later to rule</a:t>
            </a:r>
          </a:p>
          <a:p>
            <a:pPr eaLnBrk="1" hangingPunct="1"/>
            <a:r>
              <a:rPr lang="en-US" smtClean="0"/>
              <a:t>Northern India completely dominated by thirteenth century</a:t>
            </a:r>
          </a:p>
          <a:p>
            <a:pPr eaLnBrk="1" hangingPunct="1"/>
            <a:r>
              <a:rPr lang="en-US" smtClean="0"/>
              <a:t>Persecution of Buddhists, Hindus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4CF9-2632-4885-815A-7B65FFE4AB26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Chinggis Khan (1167-1227) and the Making of the Mongol Empire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Temüjin, b. 1167</a:t>
            </a:r>
          </a:p>
          <a:p>
            <a:pPr eaLnBrk="1" hangingPunct="1"/>
            <a:r>
              <a:rPr lang="en-US" smtClean="0"/>
              <a:t>Father prominent warrior, poisoned ca. 1177, forced into poverty</a:t>
            </a:r>
          </a:p>
          <a:p>
            <a:pPr eaLnBrk="1" hangingPunct="1"/>
            <a:r>
              <a:rPr lang="en-US" smtClean="0"/>
              <a:t>Mastered steppe diplomacy, elimination of enemies</a:t>
            </a:r>
          </a:p>
          <a:p>
            <a:pPr eaLnBrk="1" hangingPunct="1"/>
            <a:r>
              <a:rPr lang="en-US" smtClean="0"/>
              <a:t>Brought all Mongol tribes into one confederation</a:t>
            </a:r>
          </a:p>
          <a:p>
            <a:pPr eaLnBrk="1" hangingPunct="1"/>
            <a:r>
              <a:rPr lang="en-US" smtClean="0"/>
              <a:t>1206, proclaimed Chinggis Khan (“universal ruler”)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0301F-DF2D-4A40-B895-35BE9D6C98AB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Mongol Political Organization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Broke up tribal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Formed military units from men of different tribes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Promoted officials on basis of merit and loyalty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Established capital at Karakorum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7D07D-C8B1-4AE3-9624-0214ACC70651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Mongol Arms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Mongol population only one million (less than 1% of Chinese population)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Army numbered 100,000-125,000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Strengths: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Cavalry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Short bows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Rewarded enemies who surrendered, cruel to enemies who fought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6358D-7E9C-43A1-9DD6-FD3DCA2939EA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Mongol Conquests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Conquest of China by 1220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Conquest of Afghanistan, Persia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Emissaries murdered; following year, Chinggis Khan destroys ruler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Ravaged lands to prevent future rebellions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Large-scale, long-term devastation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B7715-8813-4A53-BF7E-06B63CECCD2F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Mongol Empires, ca. 1300 C.E.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78448-3FEE-42E3-AF35-129C169CFEB2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20487" name="Picture 7" descr="ben85646_m1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485063" cy="4743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Khubilai Khan (r. 1264-1294)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Grandson of Chinggis Khan</a:t>
            </a:r>
          </a:p>
          <a:p>
            <a:pPr eaLnBrk="1" hangingPunct="1">
              <a:defRPr/>
            </a:pPr>
            <a:r>
              <a:rPr lang="en-US" dirty="0" smtClean="0"/>
              <a:t>Rule of China</a:t>
            </a:r>
          </a:p>
          <a:p>
            <a:pPr eaLnBrk="1" hangingPunct="1">
              <a:defRPr/>
            </a:pPr>
            <a:r>
              <a:rPr lang="en-US" dirty="0" smtClean="0"/>
              <a:t>Ruthless warrior, but religiously tolerant</a:t>
            </a:r>
          </a:p>
          <a:p>
            <a:pPr lvl="1" eaLnBrk="1" hangingPunct="1">
              <a:defRPr/>
            </a:pPr>
            <a:r>
              <a:rPr lang="en-US" dirty="0" smtClean="0"/>
              <a:t>Hosted Marco Polo</a:t>
            </a:r>
          </a:p>
          <a:p>
            <a:pPr eaLnBrk="1" hangingPunct="1">
              <a:defRPr/>
            </a:pPr>
            <a:r>
              <a:rPr lang="en-US" dirty="0" smtClean="0"/>
              <a:t>Established Yuan dynasty (to 1368)</a:t>
            </a:r>
          </a:p>
          <a:p>
            <a:pPr eaLnBrk="1" hangingPunct="1">
              <a:defRPr/>
            </a:pPr>
            <a:r>
              <a:rPr lang="en-US" dirty="0" smtClean="0"/>
              <a:t>Unsuccessful forays into Vietnam, Cambodia, Burma, Java</a:t>
            </a:r>
          </a:p>
          <a:p>
            <a:pPr eaLnBrk="1" hangingPunct="1">
              <a:defRPr/>
            </a:pPr>
            <a:r>
              <a:rPr lang="en-US" dirty="0" smtClean="0"/>
              <a:t>Two attempted invasions of Japan (1274, 1281) turned back by typhoons (</a:t>
            </a:r>
            <a:r>
              <a:rPr lang="en-US" i="1" dirty="0" smtClean="0"/>
              <a:t>kamikaze</a:t>
            </a:r>
            <a:r>
              <a:rPr lang="en-US" dirty="0" smtClean="0"/>
              <a:t>: “divine winds”)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431A0-F5CA-4650-80CC-D1B69BE0F301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Golden Horde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Conquest of Russia, 1237-1241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Established tributary relationship to fifteenth century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Rule over Crimea to late eighteenth century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Raids into Poland, Hungary, Germany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99B3C-3B65-4BC3-83C3-F546D6E2C8C8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Nomadic Economy and Society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Rainfall in central Asia too little to support large-scale agriculture</a:t>
            </a:r>
          </a:p>
          <a:p>
            <a:pPr eaLnBrk="1" hangingPunct="1"/>
            <a:r>
              <a:rPr lang="en-US" smtClean="0"/>
              <a:t>Animal herding</a:t>
            </a:r>
          </a:p>
          <a:p>
            <a:pPr lvl="1" eaLnBrk="1" hangingPunct="1"/>
            <a:r>
              <a:rPr lang="en-US" smtClean="0"/>
              <a:t>Food </a:t>
            </a:r>
          </a:p>
          <a:p>
            <a:pPr lvl="1" eaLnBrk="1" hangingPunct="1"/>
            <a:r>
              <a:rPr lang="en-US" smtClean="0"/>
              <a:t>Clothing</a:t>
            </a:r>
          </a:p>
          <a:p>
            <a:pPr lvl="1" eaLnBrk="1" hangingPunct="1"/>
            <a:r>
              <a:rPr lang="en-US" smtClean="0"/>
              <a:t>Shelter (yurts)</a:t>
            </a:r>
          </a:p>
          <a:p>
            <a:pPr eaLnBrk="1" hangingPunct="1"/>
            <a:r>
              <a:rPr lang="en-US" smtClean="0"/>
              <a:t>Migratory patterns to follow pastureland</a:t>
            </a:r>
          </a:p>
          <a:p>
            <a:pPr eaLnBrk="1" hangingPunct="1"/>
            <a:r>
              <a:rPr lang="en-US" smtClean="0"/>
              <a:t>Small-scale farming, rudimentary artisanry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4DB8-D3BD-4555-8A06-2A9A6A441759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Ilkhanate of Persia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Abbasid empire toppled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Baghdad sacked, 1258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200,000 massacred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Expansion into Syria checked by Egyptian forces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729B3-E5D2-4F07-91AC-9227CB797992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Mongol Rule in Persia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Nomadic conquerors had to learn to rule sedentary societies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Inexperienced, lost control of most lands within a century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Persia: dependence on existing administration to deliver tax revenues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Left matters of governance to bureaucracy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Eventually assimilated into Islamic lifestyle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F8F20-9F83-413C-B2FF-BFE055AF6804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Mongol Rule in China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Strove to maintain strict separation from Chinese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Intermarriage forbidden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Chinese forbidden to study Mongol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Imported administrators from other areas (especially Arabs, Persians)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Yet tolerated religious freedoms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3B1D2-D0AC-47D3-92FA-E0DB9FE0D116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Mongols and Buddhism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Shamanism remains popular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Lamaist school of Buddhism (Tibet) gains strength among Mongols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Large element of magic, similar to shamanism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Ingratiating attitude to Mongols: khans as incarnations of Buddha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18420-B205-4A92-AA02-45DB26D0EFF0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Mongols and Western Integration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Experience with long-distance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Protection of traveling merchants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Volume of trade across central Asia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Diplomatic missions protected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Missionary activity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Mongol resettlement policies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4B851-E6EA-4999-9A5A-49D36B80C564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Decline of the Mongol Empire in Persia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Overspending, poor tax returns from overburdened peasantry</a:t>
            </a:r>
          </a:p>
          <a:p>
            <a:pPr eaLnBrk="1" hangingPunct="1"/>
            <a:r>
              <a:rPr lang="en-US" smtClean="0"/>
              <a:t>Ilkhan attempts to replace precious metal currency with paper in 1290s</a:t>
            </a:r>
          </a:p>
          <a:p>
            <a:pPr lvl="1" eaLnBrk="1" hangingPunct="1"/>
            <a:r>
              <a:rPr lang="en-US" smtClean="0"/>
              <a:t>Failure, forced to rescind</a:t>
            </a:r>
          </a:p>
          <a:p>
            <a:pPr eaLnBrk="1" hangingPunct="1"/>
            <a:r>
              <a:rPr lang="en-US" smtClean="0"/>
              <a:t>Factional fighting</a:t>
            </a:r>
          </a:p>
          <a:p>
            <a:pPr eaLnBrk="1" hangingPunct="1"/>
            <a:r>
              <a:rPr lang="en-US" smtClean="0"/>
              <a:t>Last ilkhan dies without heir in 1335, Mongol rule collapses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01E2-C7E9-4D91-BBA4-737CEF6CAF04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Decline of the Yuan Dynasty in China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Mongols spend bullion that supported paper currency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Public loses confidence in paper money, prices rise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From 1320s, major power struggles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Bubonic plague spreads 1330-1340s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1368, Mongols flee peasant rebellion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DF16-867E-40E0-A063-59011FBD9B91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Surviving Mongol Khanates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Khanate of Chaghatai in central Asia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Continued threat to China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Golden Horde in Caucasus and steppes to mid-sixteenth century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Continued threat to Russia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57714-636B-4044-AEA7-D478B4B098F9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Tamerlane the Conqueror </a:t>
            </a:r>
            <a:br>
              <a:rPr lang="en-US" smtClean="0"/>
            </a:br>
            <a:r>
              <a:rPr lang="en-US" smtClean="0"/>
              <a:t>(ca. 1336-1405)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Turkish conqueror Timur</a:t>
            </a:r>
          </a:p>
          <a:p>
            <a:pPr lvl="1" eaLnBrk="1" hangingPunct="1"/>
            <a:r>
              <a:rPr lang="en-US" smtClean="0"/>
              <a:t>Timur the Lame: Tamerlane</a:t>
            </a:r>
          </a:p>
          <a:p>
            <a:pPr eaLnBrk="1" hangingPunct="1"/>
            <a:r>
              <a:rPr lang="en-US" smtClean="0"/>
              <a:t>United Turkish nomads in khanate of Chaghatai</a:t>
            </a:r>
          </a:p>
          <a:p>
            <a:pPr eaLnBrk="1" hangingPunct="1"/>
            <a:r>
              <a:rPr lang="en-US" smtClean="0"/>
              <a:t>Major military campaigns</a:t>
            </a:r>
          </a:p>
          <a:p>
            <a:pPr lvl="1" eaLnBrk="1" hangingPunct="1"/>
            <a:r>
              <a:rPr lang="en-US" smtClean="0"/>
              <a:t>Built capital in Samarkand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90B03-7510-47F8-A281-6216EA5991D3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Tamerlane’s Empire, ca. 1405 C.E.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C1714-3BD2-4C85-9FF7-F2480213AF2C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32775" name="Picture 7" descr="ben85646_m1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33513"/>
            <a:ext cx="8113713" cy="41290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Nomads in Turkmenistan</a:t>
            </a:r>
          </a:p>
        </p:txBody>
      </p:sp>
      <p:pic>
        <p:nvPicPr>
          <p:cNvPr id="6147" name="Picture 5" descr="turkestan_noma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F246-D9F7-4170-A836-7535631766B7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Tamerlane’s Heirs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Poor organization of governing structure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Power struggles divide empire into four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Yet heavily influenced several empires: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Mughal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Safavid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Ottoman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2E51B-71E4-4858-B758-A1D336E94931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Ottoman Empire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Osman, charismatic leader who dominates part of Anatolia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Declares independence from Saljuq sultan, 1299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Attacks Byzantine empire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Followers known as Osmanlis (Ottomans)</a:t>
            </a:r>
          </a:p>
          <a:p>
            <a:pPr lvl="1"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243F7-8D0D-466B-AD10-767470C46FF9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Ottoman Conquests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1350s conquests in the Balkans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Local support for Ottoman invasion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Peasants unhappy with fragmented, ineffective Byzantine rule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Tamerlane defeats Ottoman forces in 1402, but Ottomans recover by 1440s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9CF0E-2123-4B90-B757-94E4A0C8E0D8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Capture of Constantinople, 1453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Sultan Mehmed II (“Mehmed the Conqueror”)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Renamed city Istanbul, capital of Ottoman empire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A93D-65FE-4D63-925D-9E862281D59F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Nomadic Economy 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Trade links between nomadic and settled peoples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Nomads engage in long-distance travel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Caravan routes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lvl="1"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C7B73-15BF-4C13-B4CC-4D46EA265E42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Nomadic Society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Governance basically clan-based</a:t>
            </a:r>
          </a:p>
          <a:p>
            <a:pPr eaLnBrk="1" hangingPunct="1"/>
            <a:r>
              <a:rPr lang="en-US" smtClean="0"/>
              <a:t>Charismatic individuals become nobles, occasionally assert authority</a:t>
            </a:r>
          </a:p>
          <a:p>
            <a:pPr eaLnBrk="1" hangingPunct="1"/>
            <a:r>
              <a:rPr lang="en-US" smtClean="0"/>
              <a:t>Unusually fluid status for nobility</a:t>
            </a:r>
          </a:p>
          <a:p>
            <a:pPr lvl="1" eaLnBrk="1" hangingPunct="1"/>
            <a:r>
              <a:rPr lang="en-US" smtClean="0"/>
              <a:t>Hereditary, but could be lost through incompetence</a:t>
            </a:r>
          </a:p>
          <a:p>
            <a:pPr lvl="1" eaLnBrk="1" hangingPunct="1"/>
            <a:r>
              <a:rPr lang="en-US" smtClean="0"/>
              <a:t>Advancement for meritorious non-nobles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7FADE-0F63-4E96-AF0D-D5B40D536A57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Gender Relations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 wielded considerable influence</a:t>
            </a:r>
          </a:p>
          <a:p>
            <a:pPr lvl="1" eaLnBrk="1" hangingPunct="1"/>
            <a:r>
              <a:rPr lang="en-US" smtClean="0"/>
              <a:t>Advisors</a:t>
            </a:r>
          </a:p>
          <a:p>
            <a:pPr lvl="1" eaLnBrk="1" hangingPunct="1"/>
            <a:r>
              <a:rPr lang="en-US" smtClean="0"/>
              <a:t>Occasionally regents or rulers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D3066-3CAA-428C-92A7-31D0CAD43E8D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Nomadic Religion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Shamans center of pagan worship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Appeal of Buddhism, Nestorian Christianity, Islam, Manichaeism from sixth century C.E.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Turkish script developed, partially to record religious teachings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Conversion to Islam in tenth century due to Abbasid influence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C1B2-EAA5-4EAB-8E0D-183C836BD68F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Military Organization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Large confederations under a </a:t>
            </a:r>
            <a:r>
              <a:rPr lang="en-US" i="1" smtClean="0">
                <a:cs typeface="Times New Roman" pitchFamily="18" charset="0"/>
              </a:rPr>
              <a:t>khan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Authority extended through tribal elders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Exceptionally strong cavalries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Mobility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Speed</a:t>
            </a:r>
          </a:p>
          <a:p>
            <a:pPr lvl="1"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0181F-7C9F-4A99-AC4F-DE1D738457DA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Turkish Empires and Their Neighbors, ca. 1210 C.E.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A5B99-D3B1-411E-9CC6-25FE56F8DE92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2295" name="Picture 7" descr="ben85646_m1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696200" cy="4149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2"/>
  <p:tag name="MMPROD_UIDATA" val="&lt;database version=&quot;7.0&quot;&gt;&lt;object type=&quot;1&quot; unique_id=&quot;10001&quot;&gt;&lt;object type=&quot;8&quot; unique_id=&quot;11326&quot;&gt;&lt;/object&gt;&lt;object type=&quot;2&quot; unique_id=&quot;11327&quot;&gt;&lt;object type=&quot;3&quot; unique_id=&quot;11328&quot;&gt;&lt;property id=&quot;20148&quot; value=&quot;5&quot;/&gt;&lt;property id=&quot;20300&quot; value=&quot;Slide 1 - &amp;quot;Chapter 17&amp;quot;&quot;/&gt;&lt;property id=&quot;20307&quot; value=&quot;256&quot;/&gt;&lt;/object&gt;&lt;object type=&quot;3&quot; unique_id=&quot;11329&quot;&gt;&lt;property id=&quot;20148&quot; value=&quot;5&quot;/&gt;&lt;property id=&quot;20300&quot; value=&quot;Slide 2 - &amp;quot;Nomadic Economy and Society&amp;quot;&quot;/&gt;&lt;property id=&quot;20307&quot; value=&quot;257&quot;/&gt;&lt;/object&gt;&lt;object type=&quot;3&quot; unique_id=&quot;11330&quot;&gt;&lt;property id=&quot;20148&quot; value=&quot;5&quot;/&gt;&lt;property id=&quot;20300&quot; value=&quot;Slide 3 - &amp;quot;Nomads in Turkmenistan&amp;quot;&quot;/&gt;&lt;property id=&quot;20307&quot; value=&quot;292&quot;/&gt;&lt;/object&gt;&lt;object type=&quot;3&quot; unique_id=&quot;11331&quot;&gt;&lt;property id=&quot;20148&quot; value=&quot;5&quot;/&gt;&lt;property id=&quot;20300&quot; value=&quot;Slide 4 - &amp;quot;Nomadic Economy  &amp;quot;&quot;/&gt;&lt;property id=&quot;20307&quot; value=&quot;258&quot;/&gt;&lt;/object&gt;&lt;object type=&quot;3&quot; unique_id=&quot;11332&quot;&gt;&lt;property id=&quot;20148&quot; value=&quot;5&quot;/&gt;&lt;property id=&quot;20300&quot; value=&quot;Slide 5 - &amp;quot;Nomadic Society&amp;quot;&quot;/&gt;&lt;property id=&quot;20307&quot; value=&quot;259&quot;/&gt;&lt;/object&gt;&lt;object type=&quot;3&quot; unique_id=&quot;11333&quot;&gt;&lt;property id=&quot;20148&quot; value=&quot;5&quot;/&gt;&lt;property id=&quot;20300&quot; value=&quot;Slide 6 - &amp;quot;Gender Relations&amp;quot;&quot;/&gt;&lt;property id=&quot;20307&quot; value=&quot;294&quot;/&gt;&lt;/object&gt;&lt;object type=&quot;3&quot; unique_id=&quot;11334&quot;&gt;&lt;property id=&quot;20148&quot; value=&quot;5&quot;/&gt;&lt;property id=&quot;20300&quot; value=&quot;Slide 7 - &amp;quot;Nomadic Religion&amp;quot;&quot;/&gt;&lt;property id=&quot;20307&quot; value=&quot;260&quot;/&gt;&lt;/object&gt;&lt;object type=&quot;3&quot; unique_id=&quot;11335&quot;&gt;&lt;property id=&quot;20148&quot; value=&quot;5&quot;/&gt;&lt;property id=&quot;20300&quot; value=&quot;Slide 8 - &amp;quot;Military Organization&amp;quot;&quot;/&gt;&lt;property id=&quot;20307&quot; value=&quot;261&quot;/&gt;&lt;/object&gt;&lt;object type=&quot;3&quot; unique_id=&quot;11336&quot;&gt;&lt;property id=&quot;20148&quot; value=&quot;5&quot;/&gt;&lt;property id=&quot;20300&quot; value=&quot;Slide 9 - &amp;quot;Turkish Empires and Their Neighbors, ca. 1210 C.E.&amp;quot;&quot;/&gt;&lt;property id=&quot;20307&quot; value=&quot;291&quot;/&gt;&lt;/object&gt;&lt;object type=&quot;3&quot; unique_id=&quot;11337&quot;&gt;&lt;property id=&quot;20148&quot; value=&quot;5&quot;/&gt;&lt;property id=&quot;20300&quot; value=&quot;Slide 10 - &amp;quot;Saljuq Turks and the Abbasid Empire&amp;quot;&quot;/&gt;&lt;property id=&quot;20307&quot; value=&quot;262&quot;/&gt;&lt;/object&gt;&lt;object type=&quot;3&quot; unique_id=&quot;11338&quot;&gt;&lt;property id=&quot;20148&quot; value=&quot;5&quot;/&gt;&lt;property id=&quot;20300&quot; value=&quot;Slide 11 - &amp;quot;Saljuq Turks and the Byzantine Empire&amp;quot;&quot;/&gt;&lt;property id=&quot;20307&quot; value=&quot;263&quot;/&gt;&lt;/object&gt;&lt;object type=&quot;3&quot; unique_id=&quot;11339&quot;&gt;&lt;property id=&quot;20148&quot; value=&quot;5&quot;/&gt;&lt;property id=&quot;20300&quot; value=&quot;Slide 12 - &amp;quot;Ghaznavid Turks and the Sultanate of Delhi&amp;quot;&quot;/&gt;&lt;property id=&quot;20307&quot; value=&quot;264&quot;/&gt;&lt;/object&gt;&lt;object type=&quot;3&quot; unique_id=&quot;11340&quot;&gt;&lt;property id=&quot;20148&quot; value=&quot;5&quot;/&gt;&lt;property id=&quot;20300&quot; value=&quot;Slide 13 - &amp;quot;Chinggis Khan (1167-1227) and the Making of the Mongol Empire&amp;quot;&quot;/&gt;&lt;property id=&quot;20307&quot; value=&quot;265&quot;/&gt;&lt;/object&gt;&lt;object type=&quot;3&quot; unique_id=&quot;11341&quot;&gt;&lt;property id=&quot;20148&quot; value=&quot;5&quot;/&gt;&lt;property id=&quot;20300&quot; value=&quot;Slide 14 - &amp;quot;Mongol Political Organization&amp;quot;&quot;/&gt;&lt;property id=&quot;20307&quot; value=&quot;266&quot;/&gt;&lt;/object&gt;&lt;object type=&quot;3&quot; unique_id=&quot;11342&quot;&gt;&lt;property id=&quot;20148&quot; value=&quot;5&quot;/&gt;&lt;property id=&quot;20300&quot; value=&quot;Slide 15 - &amp;quot;Mongol Arms&amp;quot;&quot;/&gt;&lt;property id=&quot;20307&quot; value=&quot;267&quot;/&gt;&lt;/object&gt;&lt;object type=&quot;3&quot; unique_id=&quot;11343&quot;&gt;&lt;property id=&quot;20148&quot; value=&quot;5&quot;/&gt;&lt;property id=&quot;20300&quot; value=&quot;Slide 16 - &amp;quot;Mongol Conquests&amp;quot;&quot;/&gt;&lt;property id=&quot;20307&quot; value=&quot;268&quot;/&gt;&lt;/object&gt;&lt;object type=&quot;3&quot; unique_id=&quot;11344&quot;&gt;&lt;property id=&quot;20148&quot; value=&quot;5&quot;/&gt;&lt;property id=&quot;20300&quot; value=&quot;Slide 17 - &amp;quot;The Mongol Empires, ca. 1300 C.E.&amp;quot;&quot;/&gt;&lt;property id=&quot;20307&quot; value=&quot;269&quot;/&gt;&lt;/object&gt;&lt;object type=&quot;3&quot; unique_id=&quot;11345&quot;&gt;&lt;property id=&quot;20148&quot; value=&quot;5&quot;/&gt;&lt;property id=&quot;20300&quot; value=&quot;Slide 18 - &amp;quot;Khubilai Khan (r. 1264-1294)&amp;quot;&quot;/&gt;&lt;property id=&quot;20307&quot; value=&quot;271&quot;/&gt;&lt;/object&gt;&lt;object type=&quot;3&quot; unique_id=&quot;11346&quot;&gt;&lt;property id=&quot;20148&quot; value=&quot;5&quot;/&gt;&lt;property id=&quot;20300&quot; value=&quot;Slide 19 - &amp;quot;The Golden Horde&amp;quot;&quot;/&gt;&lt;property id=&quot;20307&quot; value=&quot;272&quot;/&gt;&lt;/object&gt;&lt;object type=&quot;3&quot; unique_id=&quot;11347&quot;&gt;&lt;property id=&quot;20148&quot; value=&quot;5&quot;/&gt;&lt;property id=&quot;20300&quot; value=&quot;Slide 20 - &amp;quot;The Ilkhanate of Persia&amp;quot;&quot;/&gt;&lt;property id=&quot;20307&quot; value=&quot;273&quot;/&gt;&lt;/object&gt;&lt;object type=&quot;3&quot; unique_id=&quot;11348&quot;&gt;&lt;property id=&quot;20148&quot; value=&quot;5&quot;/&gt;&lt;property id=&quot;20300&quot; value=&quot;Slide 21 - &amp;quot;Mongol Rule in Persia&amp;quot;&quot;/&gt;&lt;property id=&quot;20307&quot; value=&quot;274&quot;/&gt;&lt;/object&gt;&lt;object type=&quot;3&quot; unique_id=&quot;11349&quot;&gt;&lt;property id=&quot;20148&quot; value=&quot;5&quot;/&gt;&lt;property id=&quot;20300&quot; value=&quot;Slide 22 - &amp;quot;Mongol Rule in China&amp;quot;&quot;/&gt;&lt;property id=&quot;20307&quot; value=&quot;275&quot;/&gt;&lt;/object&gt;&lt;object type=&quot;3&quot; unique_id=&quot;11350&quot;&gt;&lt;property id=&quot;20148&quot; value=&quot;5&quot;/&gt;&lt;property id=&quot;20300&quot; value=&quot;Slide 23 - &amp;quot;The Mongols and Buddhism&amp;quot;&quot;/&gt;&lt;property id=&quot;20307&quot; value=&quot;276&quot;/&gt;&lt;/object&gt;&lt;object type=&quot;3&quot; unique_id=&quot;11351&quot;&gt;&lt;property id=&quot;20148&quot; value=&quot;5&quot;/&gt;&lt;property id=&quot;20300&quot; value=&quot;Slide 24 - &amp;quot;The Mongols and Western Integration&amp;quot;&quot;/&gt;&lt;property id=&quot;20307&quot; value=&quot;277&quot;/&gt;&lt;/object&gt;&lt;object type=&quot;3&quot; unique_id=&quot;11352&quot;&gt;&lt;property id=&quot;20148&quot; value=&quot;5&quot;/&gt;&lt;property id=&quot;20300&quot; value=&quot;Slide 25 - &amp;quot;Decline of the Mongol Empire in Persia&amp;quot;&quot;/&gt;&lt;property id=&quot;20307&quot; value=&quot;278&quot;/&gt;&lt;/object&gt;&lt;object type=&quot;3&quot; unique_id=&quot;11353&quot;&gt;&lt;property id=&quot;20148&quot; value=&quot;5&quot;/&gt;&lt;property id=&quot;20300&quot; value=&quot;Slide 26 - &amp;quot;Decline of the Yuan Dynasty in China&amp;quot;&quot;/&gt;&lt;property id=&quot;20307&quot; value=&quot;279&quot;/&gt;&lt;/object&gt;&lt;object type=&quot;3&quot; unique_id=&quot;11354&quot;&gt;&lt;property id=&quot;20148&quot; value=&quot;5&quot;/&gt;&lt;property id=&quot;20300&quot; value=&quot;Slide 27 - &amp;quot;Surviving Mongol Khanates&amp;quot;&quot;/&gt;&lt;property id=&quot;20307&quot; value=&quot;280&quot;/&gt;&lt;/object&gt;&lt;object type=&quot;3&quot; unique_id=&quot;11355&quot;&gt;&lt;property id=&quot;20148&quot; value=&quot;5&quot;/&gt;&lt;property id=&quot;20300&quot; value=&quot;Slide 28 - &amp;quot;Tamerlane the Conqueror &amp;#x0D;&amp;#x0A;(ca. 1336-1405)&amp;quot;&quot;/&gt;&lt;property id=&quot;20307&quot; value=&quot;281&quot;/&gt;&lt;/object&gt;&lt;object type=&quot;3&quot; unique_id=&quot;11356&quot;&gt;&lt;property id=&quot;20148&quot; value=&quot;5&quot;/&gt;&lt;property id=&quot;20300&quot; value=&quot;Slide 29 - &amp;quot;Tamerlane’s Empire, ca. 1405 C.E.&amp;quot;&quot;/&gt;&lt;property id=&quot;20307&quot; value=&quot;293&quot;/&gt;&lt;/object&gt;&lt;object type=&quot;3&quot; unique_id=&quot;11357&quot;&gt;&lt;property id=&quot;20148&quot; value=&quot;5&quot;/&gt;&lt;property id=&quot;20300&quot; value=&quot;Slide 30 - &amp;quot;Tamerlane’s Heirs&amp;quot;&quot;/&gt;&lt;property id=&quot;20307&quot; value=&quot;282&quot;/&gt;&lt;/object&gt;&lt;object type=&quot;3&quot; unique_id=&quot;11358&quot;&gt;&lt;property id=&quot;20148&quot; value=&quot;5&quot;/&gt;&lt;property id=&quot;20300&quot; value=&quot;Slide 31 - &amp;quot;The Ottoman Empire&amp;quot;&quot;/&gt;&lt;property id=&quot;20307&quot; value=&quot;283&quot;/&gt;&lt;/object&gt;&lt;object type=&quot;3&quot; unique_id=&quot;11359&quot;&gt;&lt;property id=&quot;20148&quot; value=&quot;5&quot;/&gt;&lt;property id=&quot;20300&quot; value=&quot;Slide 32 - &amp;quot;Ottoman Conquests&amp;quot;&quot;/&gt;&lt;property id=&quot;20307&quot; value=&quot;284&quot;/&gt;&lt;/object&gt;&lt;object type=&quot;3&quot; unique_id=&quot;11360&quot;&gt;&lt;property id=&quot;20148&quot; value=&quot;5&quot;/&gt;&lt;property id=&quot;20300&quot; value=&quot;Slide 33 - &amp;quot;The Capture of Constantinople, 1453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188</TotalTime>
  <Words>1445</Words>
  <Application>Microsoft Office PowerPoint</Application>
  <PresentationFormat>On-screen Show (4:3)</PresentationFormat>
  <Paragraphs>264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Wingdings</vt:lpstr>
      <vt:lpstr>Garamond</vt:lpstr>
      <vt:lpstr>bentley5</vt:lpstr>
      <vt:lpstr>Chapter 17</vt:lpstr>
      <vt:lpstr>Nomadic Economy and Society</vt:lpstr>
      <vt:lpstr>Nomads in Turkmenistan</vt:lpstr>
      <vt:lpstr>Nomadic Economy  </vt:lpstr>
      <vt:lpstr>Nomadic Society</vt:lpstr>
      <vt:lpstr>Gender Relations</vt:lpstr>
      <vt:lpstr>Nomadic Religion</vt:lpstr>
      <vt:lpstr>Military Organization</vt:lpstr>
      <vt:lpstr>Turkish Empires and Their Neighbors, ca. 1210 C.E.</vt:lpstr>
      <vt:lpstr>Saljuq Turks and the Abbasid Empire</vt:lpstr>
      <vt:lpstr>Saljuq Turks and the Byzantine Empire</vt:lpstr>
      <vt:lpstr>Ghaznavid Turks and the Sultanate of Delhi</vt:lpstr>
      <vt:lpstr>Chinggis Khan (1167-1227) and the Making of the Mongol Empire</vt:lpstr>
      <vt:lpstr>Mongol Political Organization</vt:lpstr>
      <vt:lpstr>Mongol Arms</vt:lpstr>
      <vt:lpstr>Mongol Conquests</vt:lpstr>
      <vt:lpstr>The Mongol Empires, ca. 1300 C.E.</vt:lpstr>
      <vt:lpstr>Khubilai Khan (r. 1264-1294)</vt:lpstr>
      <vt:lpstr>The Golden Horde</vt:lpstr>
      <vt:lpstr>The Ilkhanate of Persia</vt:lpstr>
      <vt:lpstr>Mongol Rule in Persia</vt:lpstr>
      <vt:lpstr>Mongol Rule in China</vt:lpstr>
      <vt:lpstr>The Mongols and Buddhism</vt:lpstr>
      <vt:lpstr>The Mongols and Western Integration</vt:lpstr>
      <vt:lpstr>Decline of the Mongol Empire in Persia</vt:lpstr>
      <vt:lpstr>Decline of the Yuan Dynasty in China</vt:lpstr>
      <vt:lpstr>Surviving Mongol Khanates</vt:lpstr>
      <vt:lpstr>Tamerlane the Conqueror  (ca. 1336-1405)</vt:lpstr>
      <vt:lpstr>Tamerlane’s Empire, ca. 1405 C.E.</vt:lpstr>
      <vt:lpstr>Tamerlane’s Heirs</vt:lpstr>
      <vt:lpstr>The Ottoman Empire</vt:lpstr>
      <vt:lpstr>Ottoman Conquests</vt:lpstr>
      <vt:lpstr>The Capture of Constantinople, 1453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Nomadic Empires and Eurasian Integration</dc:title>
  <dc:creator>Library</dc:creator>
  <cp:lastModifiedBy>ventulethk</cp:lastModifiedBy>
  <cp:revision>20</cp:revision>
  <dcterms:created xsi:type="dcterms:W3CDTF">2004-11-15T19:53:57Z</dcterms:created>
  <dcterms:modified xsi:type="dcterms:W3CDTF">2013-02-06T18:59:15Z</dcterms:modified>
</cp:coreProperties>
</file>