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xls" ContentType="application/vnd.ms-exce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6"/>
  </p:notesMasterIdLst>
  <p:sldIdLst>
    <p:sldId id="256" r:id="rId2"/>
    <p:sldId id="291" r:id="rId3"/>
    <p:sldId id="259" r:id="rId4"/>
    <p:sldId id="260" r:id="rId5"/>
    <p:sldId id="261" r:id="rId6"/>
    <p:sldId id="28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90" r:id="rId18"/>
    <p:sldId id="272" r:id="rId19"/>
    <p:sldId id="289" r:id="rId20"/>
    <p:sldId id="273" r:id="rId21"/>
    <p:sldId id="258" r:id="rId22"/>
    <p:sldId id="274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1018" autoAdjust="0"/>
    <p:restoredTop sz="94636" autoAdjust="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05B264-D8C9-4DDC-8C3B-9D091791D7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A69362-3C04-49AA-9A75-C11C665B02E2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CAB371-95E0-4FCE-B0FE-905AF3F303E0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E5A9D5-0C98-46C2-93DF-D55E005A3244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C553F6-89AC-4DB6-B421-BC92DFC9ED49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0CFBAB-7090-4B4A-9DF0-F94D8B8105A2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1625A7-4F4D-43B2-852F-0B290C33EB03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DBD970-859B-4377-B471-AD0C85CCFA1C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D54A02-F5AE-4977-9E2D-74B7BFC7BA2C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BBE7A3-04EB-4C97-90FD-32D9C3597E00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698A66-7CDA-4385-BFDB-E0891F8F7543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21533C-4BAE-42AA-B35E-5A34181E7A02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17BC8B-2343-4E46-A42A-0046860875D9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CF277E-F782-4D53-A548-F5815CC690F3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594B1A-43A2-4A8A-A118-E23E7419F586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44289-1543-4A95-AD90-97EC9C496549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4D0222-8382-4641-A740-BDCBE9D53A7F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616643-B41E-4557-B384-76A0871F8F68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14A063-254A-4A62-90F5-E456B142E4BE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76D21F-A5B7-476A-B60F-584D57559924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639F40-FAC0-49A5-8C6C-6096F3DFCB72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8E83F0-8FE4-4DB5-84F9-507BBD98A9A3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5905E8-926A-4320-AB61-5E55DD7E3EF8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AD6267-3CA7-459C-AA7A-23D1B48E4916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FC8D09-8243-42F9-A7B0-D3EE8F9D1DF3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9A65BF-4A40-47A7-982F-5547EE38662B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D7BE71-79A8-4B8B-B863-CBB164FD6764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CB7E1-55C6-4B87-A23B-3D13C1E0ADDC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E0DE64-8DF8-4FA9-A315-A4341C6BAF5D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807884-7088-483A-8148-2FAEA83F9759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6347EB-02F7-43EF-8268-8E7F59EE59E6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36E955-7282-46A4-9D23-E9BDBD31F62A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C0C24B-147E-487D-BBBD-F0FEC50D06AB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15FFB5-EB6F-4621-A7D1-87DB089ABEAD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0BA2F1-C4F6-4F4F-AAA4-8715D5917EAC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3638"/>
            <a:ext cx="441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C6587-027E-4CD9-B0C9-3801364931E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88C2E-F71E-4537-A6BE-75C0143724C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95119-1BB3-41E7-8287-97A289FCFDF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0960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81200" y="6248400"/>
            <a:ext cx="5181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9EEBA-4EAA-4606-8171-4E98A0B67BF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EEA3F-6EA1-4B68-9381-20F405297E4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C9685-171C-415C-B870-6F1701E1514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7270F-A2A0-4533-A9AF-D20E4E8CE15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F19B9-9254-4AE1-844E-0DC58F60940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96231-0224-4FBC-82F5-059B630CB8A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4412D-BC6B-4CEE-B2EE-C83BCD71614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E69A8-1956-4D73-AD7B-3F284E77BC7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248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715129F3-4DA1-431F-957A-E7544CCC1DC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987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1" r:id="rId3"/>
    <p:sldLayoutId id="2147483720" r:id="rId4"/>
    <p:sldLayoutId id="2147483719" r:id="rId5"/>
    <p:sldLayoutId id="2147483718" r:id="rId6"/>
    <p:sldLayoutId id="2147483717" r:id="rId7"/>
    <p:sldLayoutId id="2147483716" r:id="rId8"/>
    <p:sldLayoutId id="2147483715" r:id="rId9"/>
    <p:sldLayoutId id="2147483714" r:id="rId10"/>
    <p:sldLayoutId id="2147483713" r:id="rId11"/>
  </p:sldLayoutIdLst>
  <p:transition>
    <p:random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Chart1.xls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Chart2.xls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25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Africa and the Atlantic World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43A13-A3F8-4662-A1CD-A8A88C686139}" type="slidenum">
              <a:rPr lang="en-US" altLang="en-US"/>
              <a:pPr>
                <a:defRPr/>
              </a:pPr>
              <a:t>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Islam in Sub-Saharan Africa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Pre-Islamic paganism, ancestor worship</a:t>
            </a:r>
          </a:p>
          <a:p>
            <a:pPr eaLnBrk="1" hangingPunct="1"/>
            <a:r>
              <a:rPr lang="en-US" smtClean="0"/>
              <a:t>Islam develops in commercial centers</a:t>
            </a:r>
          </a:p>
          <a:p>
            <a:pPr eaLnBrk="1" hangingPunct="1"/>
            <a:r>
              <a:rPr lang="en-US" smtClean="0"/>
              <a:t>Timbuktu becomes major center of Islamic scholarship by sixteenth century</a:t>
            </a:r>
          </a:p>
          <a:p>
            <a:pPr eaLnBrk="1" hangingPunct="1"/>
            <a:r>
              <a:rPr lang="en-US" smtClean="0"/>
              <a:t>African traditions and beliefs blended into Islam</a:t>
            </a:r>
          </a:p>
          <a:p>
            <a:pPr eaLnBrk="1" hangingPunct="1"/>
            <a:r>
              <a:rPr lang="en-US" smtClean="0"/>
              <a:t>Gender relations, standards of female modesty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E2855-0DE4-4B13-BE87-78F8B61E2E68}" type="slidenum">
              <a:rPr lang="en-US" altLang="en-US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Fulani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Movement to impose strict adherence to Islamic norms in Africa</a:t>
            </a:r>
          </a:p>
          <a:p>
            <a:pPr eaLnBrk="1" hangingPunct="1"/>
            <a:r>
              <a:rPr lang="en-US" smtClean="0"/>
              <a:t>1680 begins military campaigns to enforce </a:t>
            </a:r>
            <a:r>
              <a:rPr lang="en-US" i="1" smtClean="0"/>
              <a:t>sharia</a:t>
            </a:r>
            <a:r>
              <a:rPr lang="en-US" smtClean="0"/>
              <a:t> in west Africa</a:t>
            </a:r>
          </a:p>
          <a:p>
            <a:pPr eaLnBrk="1" hangingPunct="1"/>
            <a:r>
              <a:rPr lang="en-US" smtClean="0"/>
              <a:t>Considerable influence extends to south as well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2A4A5-0632-4A7C-BE34-A8CB22249D66}" type="slidenum">
              <a:rPr lang="en-US" altLang="en-US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Christianity in Sub-Saharan Africa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Like African Islam, syncretic with African beliefs</a:t>
            </a:r>
          </a:p>
          <a:p>
            <a:pPr eaLnBrk="1" hangingPunct="1"/>
            <a:r>
              <a:rPr lang="en-US" sz="2600" smtClean="0"/>
              <a:t>Antonian movement flourishes early eighteenth century</a:t>
            </a:r>
          </a:p>
          <a:p>
            <a:pPr eaLnBrk="1" hangingPunct="1"/>
            <a:r>
              <a:rPr lang="en-US" sz="2600" smtClean="0"/>
              <a:t>Founded by Dona Beatriz, claiming possession by </a:t>
            </a:r>
            <a:br>
              <a:rPr lang="en-US" sz="2600" smtClean="0"/>
            </a:br>
            <a:r>
              <a:rPr lang="en-US" sz="2600" smtClean="0"/>
              <a:t>St. Anthony of Padua (thirteenth-century Franciscan preacher, patron saint of Portugal)</a:t>
            </a:r>
          </a:p>
          <a:p>
            <a:pPr eaLnBrk="1" hangingPunct="1"/>
            <a:r>
              <a:rPr lang="en-US" sz="2600" smtClean="0"/>
              <a:t>Promotes distinctly African Christianity</a:t>
            </a:r>
          </a:p>
          <a:p>
            <a:pPr lvl="1" eaLnBrk="1" hangingPunct="1"/>
            <a:r>
              <a:rPr lang="en-US" sz="2200" smtClean="0"/>
              <a:t>Jesus a black man, Kongo the holy land, heaven for Africans</a:t>
            </a:r>
          </a:p>
          <a:p>
            <a:pPr eaLnBrk="1" hangingPunct="1"/>
            <a:r>
              <a:rPr lang="en-US" sz="2600" smtClean="0"/>
              <a:t>Christian missionaries persuade King Pedro IV of Kongo to burn Dona Beatriz at the stake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000C4-4723-46D8-A3C5-DB044A91CF30}" type="slidenum">
              <a:rPr lang="en-US" altLang="en-US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Social Change in Early Modern Africa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46275"/>
            <a:ext cx="8229600" cy="4530725"/>
          </a:xfrm>
        </p:spPr>
        <p:txBody>
          <a:bodyPr/>
          <a:lstStyle/>
          <a:p>
            <a:pPr eaLnBrk="1" hangingPunct="1"/>
            <a:r>
              <a:rPr lang="en-US" smtClean="0"/>
              <a:t>Trade with Europeans brings new goods to Africa</a:t>
            </a:r>
          </a:p>
          <a:p>
            <a:pPr eaLnBrk="1" hangingPunct="1"/>
            <a:r>
              <a:rPr lang="en-US" smtClean="0"/>
              <a:t>New crops from Americas</a:t>
            </a:r>
          </a:p>
          <a:p>
            <a:pPr lvl="1" eaLnBrk="1" hangingPunct="1"/>
            <a:r>
              <a:rPr lang="en-US" smtClean="0"/>
              <a:t>Manioc becomes staple bread flour</a:t>
            </a:r>
          </a:p>
          <a:p>
            <a:pPr eaLnBrk="1" hangingPunct="1"/>
            <a:r>
              <a:rPr lang="en-US" smtClean="0"/>
              <a:t>Increased food supply boosts population growth despite slave trade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847A-E177-44F8-B6C2-80F9E2968B90}" type="slidenum">
              <a:rPr lang="en-US" altLang="en-US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Population Growth in Africa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idx="1"/>
          </p:nvPr>
        </p:nvGraphicFramePr>
        <p:xfrm>
          <a:off x="460375" y="1600200"/>
          <a:ext cx="8223250" cy="4530725"/>
        </p:xfrm>
        <a:graphic>
          <a:graphicData uri="http://schemas.openxmlformats.org/presentationml/2006/ole">
            <p:oleObj spid="_x0000_s1026" name="Chart" r:id="rId4" imgW="8229600" imgH="4533900" progId="MSGraph.Chart.8">
              <p:embed followColorScheme="full"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13271-BA72-484B-9506-ED4D872D5A71}" type="slidenum">
              <a:rPr lang="en-US" altLang="en-US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Foundations of the Slave Trade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African slavery dates to antiquity</a:t>
            </a:r>
          </a:p>
          <a:p>
            <a:pPr lvl="1" eaLnBrk="1" hangingPunct="1"/>
            <a:r>
              <a:rPr lang="en-US" smtClean="0"/>
              <a:t>War captives, criminals, people expelled from clans</a:t>
            </a:r>
          </a:p>
          <a:p>
            <a:pPr eaLnBrk="1" hangingPunct="1"/>
            <a:r>
              <a:rPr lang="en-US" smtClean="0"/>
              <a:t>Distinct from Asian, European slavery</a:t>
            </a:r>
          </a:p>
          <a:p>
            <a:pPr lvl="1" eaLnBrk="1" hangingPunct="1"/>
            <a:r>
              <a:rPr lang="en-US" smtClean="0"/>
              <a:t>No private property, therefore wealth defined by human labor potential, not land</a:t>
            </a:r>
          </a:p>
          <a:p>
            <a:pPr lvl="1" eaLnBrk="1" hangingPunct="1"/>
            <a:r>
              <a:rPr lang="en-US" smtClean="0"/>
              <a:t>Slaves often assimilated into owner’s clan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3737D-920A-4B23-A687-71EE69B526AC}" type="slidenum">
              <a:rPr lang="en-US" altLang="en-US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Islamic Slave Trade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Dramatic expansion of slave trade with Arab traders</a:t>
            </a:r>
          </a:p>
          <a:p>
            <a:pPr eaLnBrk="1" hangingPunct="1"/>
            <a:r>
              <a:rPr lang="en-US" smtClean="0"/>
              <a:t>New slaves acquired by raiding villages, selling on Swahili coast</a:t>
            </a:r>
          </a:p>
          <a:p>
            <a:pPr eaLnBrk="1" hangingPunct="1"/>
            <a:r>
              <a:rPr lang="en-US" smtClean="0"/>
              <a:t>Arab traders depend on African infrastructure to maintain supply</a:t>
            </a:r>
          </a:p>
          <a:p>
            <a:pPr eaLnBrk="1" hangingPunct="1"/>
            <a:r>
              <a:rPr lang="en-US" smtClean="0"/>
              <a:t>European demand on west coast causes demand to rise again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1F79A4-9214-4616-B284-71072EB4383C}" type="slidenum">
              <a:rPr lang="en-US" altLang="en-US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Arab Slave Trader</a:t>
            </a:r>
          </a:p>
        </p:txBody>
      </p:sp>
      <p:pic>
        <p:nvPicPr>
          <p:cNvPr id="22531" name="Picture 5" descr="trader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95450" y="1447800"/>
            <a:ext cx="5753100" cy="4530725"/>
          </a:xfr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7E7D70-2752-44A2-A66A-DE35628E3D47}" type="slidenum">
              <a:rPr lang="en-US" altLang="en-US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Early Slave Trade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Portuguese raid west African coast in 1441, take twelve men</a:t>
            </a:r>
          </a:p>
          <a:p>
            <a:pPr eaLnBrk="1" hangingPunct="1"/>
            <a:r>
              <a:rPr lang="en-US" smtClean="0"/>
              <a:t>Meet with stiff resistance</a:t>
            </a:r>
          </a:p>
          <a:p>
            <a:pPr eaLnBrk="1" hangingPunct="1"/>
            <a:r>
              <a:rPr lang="en-US" smtClean="0"/>
              <a:t>African dealers ready to provide slaves</a:t>
            </a:r>
          </a:p>
          <a:p>
            <a:pPr eaLnBrk="1" hangingPunct="1"/>
            <a:r>
              <a:rPr lang="en-US" smtClean="0"/>
              <a:t>1460: 500 slaves per year sold to work as miners, porters, domestic servants in Spain and Portugal</a:t>
            </a:r>
          </a:p>
          <a:p>
            <a:pPr eaLnBrk="1" hangingPunct="1"/>
            <a:r>
              <a:rPr lang="en-US" smtClean="0"/>
              <a:t>1520: 2,000 per year to work in sugarcane plantations in the Americas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81716-70BB-4E2C-A3D7-3CB9B7476ED3}" type="slidenum">
              <a:rPr lang="en-US" altLang="en-US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Slaves at Work in a Mine</a:t>
            </a:r>
          </a:p>
        </p:txBody>
      </p:sp>
      <p:pic>
        <p:nvPicPr>
          <p:cNvPr id="24579" name="Picture 5" descr="slave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84350" y="1447800"/>
            <a:ext cx="5575300" cy="4530725"/>
          </a:xfr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3AF2D-53BA-4759-9345-57A88D1EAACF}" type="slidenum">
              <a:rPr lang="en-US" altLang="en-US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African States, 1500-1650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574B9-AF74-464C-B08C-7FEC309166D8}" type="slidenum">
              <a:rPr lang="en-US" altLang="en-US"/>
              <a:pPr>
                <a:defRPr/>
              </a:pPr>
              <a:t>2</a:t>
            </a:fld>
            <a:endParaRPr lang="en-US" altLang="en-US" dirty="0"/>
          </a:p>
        </p:txBody>
      </p:sp>
      <p:pic>
        <p:nvPicPr>
          <p:cNvPr id="8200" name="Picture 8" descr="ben85646_m25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066800"/>
            <a:ext cx="4681538" cy="488473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Triangular Trade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Clr>
                <a:schemeClr val="tx1"/>
              </a:buClr>
              <a:buSzPct val="100000"/>
              <a:buFont typeface="Times New Roman" pitchFamily="18" charset="0"/>
              <a:buAutoNum type="arabicPeriod"/>
            </a:pPr>
            <a:r>
              <a:rPr lang="en-US" smtClean="0"/>
              <a:t>European manufactured goods (especially firearms) sent to Africa</a:t>
            </a:r>
          </a:p>
          <a:p>
            <a:pPr marL="514350" indent="-514350" eaLnBrk="1" hangingPunct="1">
              <a:buClr>
                <a:schemeClr val="tx1"/>
              </a:buClr>
              <a:buSzPct val="100000"/>
              <a:buFont typeface="Times New Roman" pitchFamily="18" charset="0"/>
              <a:buAutoNum type="arabicPeriod"/>
            </a:pPr>
            <a:r>
              <a:rPr lang="en-US" smtClean="0"/>
              <a:t>African slaves purchased and sent to Americas</a:t>
            </a:r>
          </a:p>
          <a:p>
            <a:pPr marL="514350" indent="-514350" eaLnBrk="1" hangingPunct="1">
              <a:buClr>
                <a:schemeClr val="tx1"/>
              </a:buClr>
              <a:buSzPct val="100000"/>
              <a:buFont typeface="Times New Roman" pitchFamily="18" charset="0"/>
              <a:buAutoNum type="arabicPeriod"/>
            </a:pPr>
            <a:r>
              <a:rPr lang="en-US" smtClean="0"/>
              <a:t>Cash crops purchased in Americas and returned to Europe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4634A-7AC0-41CD-A3A6-50FD7E4818F8}" type="slidenum">
              <a:rPr lang="en-US" altLang="en-US"/>
              <a:pPr>
                <a:defRPr/>
              </a:pPr>
              <a:t>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The Atlantic Slave Trade, 1500-1800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7662C9-516D-4D83-8F37-BBF6CABE4C58}" type="slidenum">
              <a:rPr lang="en-US" altLang="en-US"/>
              <a:pPr>
                <a:defRPr/>
              </a:pPr>
              <a:t>21</a:t>
            </a:fld>
            <a:endParaRPr lang="en-US" altLang="en-US" dirty="0"/>
          </a:p>
        </p:txBody>
      </p:sp>
      <p:pic>
        <p:nvPicPr>
          <p:cNvPr id="26631" name="Picture 7" descr="ben85646_m25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219200"/>
            <a:ext cx="6877050" cy="47418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Middle Passage (Africa to Americas)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African slaves captured by raiding parties, force-marched to holding pens at coast</a:t>
            </a:r>
          </a:p>
          <a:p>
            <a:pPr eaLnBrk="1" hangingPunct="1"/>
            <a:r>
              <a:rPr lang="en-US" smtClean="0"/>
              <a:t>Middle passage under horrific conditions</a:t>
            </a:r>
          </a:p>
          <a:p>
            <a:pPr lvl="1" eaLnBrk="1" hangingPunct="1"/>
            <a:r>
              <a:rPr lang="en-US" smtClean="0"/>
              <a:t>4-6 weeks</a:t>
            </a:r>
          </a:p>
          <a:p>
            <a:pPr lvl="1" eaLnBrk="1" hangingPunct="1"/>
            <a:r>
              <a:rPr lang="en-US" smtClean="0"/>
              <a:t>Mortality initially high, often over 50%, eventually declined to 5%</a:t>
            </a:r>
          </a:p>
          <a:p>
            <a:pPr eaLnBrk="1" hangingPunct="1"/>
            <a:r>
              <a:rPr lang="en-US" smtClean="0"/>
              <a:t>Total slave traffic, fifteenth to eighteenth century: 12 million</a:t>
            </a:r>
          </a:p>
          <a:p>
            <a:pPr eaLnBrk="1" hangingPunct="1"/>
            <a:r>
              <a:rPr lang="en-US" smtClean="0"/>
              <a:t>Approximately 4 million die before arrival</a:t>
            </a:r>
          </a:p>
          <a:p>
            <a:pPr eaLnBrk="1" hangingPunct="1"/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2A0AAF-9512-4E19-B8F8-243479C728B6}" type="slidenum">
              <a:rPr lang="en-US" altLang="en-US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African Slave Export per Year</a:t>
            </a: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511175" y="1651000"/>
          <a:ext cx="8121650" cy="4429125"/>
        </p:xfrm>
        <a:graphic>
          <a:graphicData uri="http://schemas.openxmlformats.org/presentationml/2006/ole">
            <p:oleObj spid="_x0000_s2050" r:id="rId4" imgW="8120576" imgH="4426080" progId="Excel.Chart.8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2A8F5D-94D8-4DB9-84BC-4F3C55F950F8}" type="slidenum">
              <a:rPr lang="en-US" altLang="en-US"/>
              <a:pPr>
                <a:defRPr/>
              </a:pPr>
              <a:t>23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Impact on African Regions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Rwanda, Bugunda, Masai, Turkana resist slave trade</a:t>
            </a:r>
          </a:p>
          <a:p>
            <a:pPr eaLnBrk="1" hangingPunct="1"/>
            <a:r>
              <a:rPr lang="en-US" smtClean="0"/>
              <a:t>Benefit from distance from slave ports on western coast</a:t>
            </a:r>
          </a:p>
          <a:p>
            <a:pPr eaLnBrk="1" hangingPunct="1"/>
            <a:r>
              <a:rPr lang="en-US" smtClean="0"/>
              <a:t>Other societies benefit from slave trade profit</a:t>
            </a:r>
          </a:p>
          <a:p>
            <a:pPr lvl="1" eaLnBrk="1" hangingPunct="1"/>
            <a:r>
              <a:rPr lang="en-US" smtClean="0"/>
              <a:t>Asante, Dahomey, Oyo peoples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DD3FE-8BC5-4C5A-93A5-C529D5C825E9}" type="slidenum">
              <a:rPr lang="en-US" altLang="en-US"/>
              <a:pPr>
                <a:defRPr/>
              </a:pPr>
              <a:t>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Social Effects of Slave Trade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Total African population expands due to importation of American crops</a:t>
            </a:r>
          </a:p>
          <a:p>
            <a:pPr eaLnBrk="1" hangingPunct="1"/>
            <a:r>
              <a:rPr lang="en-US" smtClean="0"/>
              <a:t>Yet millions of captured Africans removed from society, deplete regional populations</a:t>
            </a:r>
          </a:p>
          <a:p>
            <a:pPr eaLnBrk="1" hangingPunct="1"/>
            <a:r>
              <a:rPr lang="en-US" smtClean="0"/>
              <a:t>Distorted sex ratios result</a:t>
            </a:r>
          </a:p>
          <a:p>
            <a:pPr lvl="1" eaLnBrk="1" hangingPunct="1"/>
            <a:r>
              <a:rPr lang="en-US" smtClean="0"/>
              <a:t>Two-thirds of slaves male, 14-35 years of age</a:t>
            </a:r>
          </a:p>
          <a:p>
            <a:pPr lvl="1" eaLnBrk="1" hangingPunct="1"/>
            <a:r>
              <a:rPr lang="en-US" smtClean="0"/>
              <a:t>Encouraged polygamy, women acting in traditionally male roles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CA6EF3-64A7-4A83-97ED-6CDC9B1D5772}" type="slidenum">
              <a:rPr lang="en-US" altLang="en-US"/>
              <a:pPr>
                <a:defRPr/>
              </a:pPr>
              <a:t>25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Political Effects of Slave Trade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 of firearms increases violence of </a:t>
            </a:r>
            <a:br>
              <a:rPr lang="en-US" smtClean="0"/>
            </a:br>
            <a:r>
              <a:rPr lang="en-US" smtClean="0"/>
              <a:t>pre-existing conflicts</a:t>
            </a:r>
          </a:p>
          <a:p>
            <a:pPr eaLnBrk="1" hangingPunct="1"/>
            <a:r>
              <a:rPr lang="en-US" smtClean="0"/>
              <a:t>More weapons, more slaves; more slaves, more weapons</a:t>
            </a:r>
          </a:p>
          <a:p>
            <a:pPr eaLnBrk="1" hangingPunct="1"/>
            <a:r>
              <a:rPr lang="en-US" smtClean="0"/>
              <a:t>Dahomey people create army dedicated to slave trade</a:t>
            </a:r>
          </a:p>
          <a:p>
            <a:pPr eaLnBrk="1" hangingPunct="1"/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D5ED8-8552-4C03-9CBA-D4896B651943}" type="slidenum">
              <a:rPr lang="en-US" altLang="en-US"/>
              <a:pPr>
                <a:defRPr/>
              </a:pPr>
              <a:t>26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African Slaves in Plantation Societies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Most slaves in tropical and subtropical regions</a:t>
            </a:r>
          </a:p>
          <a:p>
            <a:pPr eaLnBrk="1" hangingPunct="1"/>
            <a:r>
              <a:rPr lang="en-US" smtClean="0"/>
              <a:t>First plantation established in Hispaniola (Haiti and Dominican Republic) 1516</a:t>
            </a:r>
          </a:p>
          <a:p>
            <a:pPr eaLnBrk="1" hangingPunct="1"/>
            <a:r>
              <a:rPr lang="en-US" smtClean="0"/>
              <a:t>Later Mexico, Brazil, Caribbean, and Americas</a:t>
            </a:r>
          </a:p>
          <a:p>
            <a:pPr eaLnBrk="1" hangingPunct="1"/>
            <a:r>
              <a:rPr lang="en-US" smtClean="0"/>
              <a:t>Sugar major cash crop</a:t>
            </a:r>
          </a:p>
          <a:p>
            <a:pPr lvl="1" eaLnBrk="1" hangingPunct="1"/>
            <a:r>
              <a:rPr lang="en-US" smtClean="0"/>
              <a:t>Later: tobacco, rice, indigo, cotton, coffee</a:t>
            </a:r>
          </a:p>
          <a:p>
            <a:pPr eaLnBrk="1" hangingPunct="1"/>
            <a:r>
              <a:rPr lang="en-US" smtClean="0"/>
              <a:t>Plantations heavily dependent on slave labor</a:t>
            </a:r>
          </a:p>
          <a:p>
            <a:pPr eaLnBrk="1" hangingPunct="1"/>
            <a:r>
              <a:rPr lang="en-US" smtClean="0"/>
              <a:t>Racial divisions of labor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A2E37E-594A-4589-BBA6-47A6A66DE4D0}" type="slidenum">
              <a:rPr lang="en-US" altLang="en-US"/>
              <a:pPr>
                <a:defRPr/>
              </a:pPr>
              <a:t>27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Destinations of African Slaves</a:t>
            </a:r>
          </a:p>
        </p:txBody>
      </p:sp>
      <p:graphicFrame>
        <p:nvGraphicFramePr>
          <p:cNvPr id="3074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511175" y="1270000"/>
          <a:ext cx="8121650" cy="4597400"/>
        </p:xfrm>
        <a:graphic>
          <a:graphicData uri="http://schemas.openxmlformats.org/presentationml/2006/ole">
            <p:oleObj spid="_x0000_s3074" r:id="rId4" imgW="8120576" imgH="4602879" progId="Excel.Chart.8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AE72C6-298D-4F3C-845E-AB74018CCCB5}" type="slidenum">
              <a:rPr lang="en-US" altLang="en-US"/>
              <a:pPr>
                <a:defRPr/>
              </a:pPr>
              <a:t>28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Regional Differences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Caribbean, South America: African population unable to maintain numbers through natural means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Malaria, yellow fever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Brutal working conditions, sanitation, nutrition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Gender imbalance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Constant importation of slaves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North America: less disease, more normal sex ratio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Slave families encouraged as prices rise in eighteenth century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5FF11-37F1-4C36-B857-8091B818389B}" type="slidenum">
              <a:rPr lang="en-US" altLang="en-US"/>
              <a:pPr>
                <a:defRPr/>
              </a:pPr>
              <a:t>29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States of West Africa and </a:t>
            </a:r>
            <a:br>
              <a:rPr lang="en-US" smtClean="0"/>
            </a:br>
            <a:r>
              <a:rPr lang="en-US" smtClean="0"/>
              <a:t>East Africa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Developed over eighth to sixteenth centuries</a:t>
            </a:r>
          </a:p>
          <a:p>
            <a:r>
              <a:rPr lang="en-US" smtClean="0"/>
              <a:t>Kingdom of Ghana</a:t>
            </a:r>
          </a:p>
          <a:p>
            <a:pPr lvl="1"/>
            <a:r>
              <a:rPr lang="en-US" smtClean="0"/>
              <a:t>Not related to modern State of Ghana</a:t>
            </a:r>
          </a:p>
          <a:p>
            <a:pPr lvl="1"/>
            <a:r>
              <a:rPr lang="en-US" smtClean="0"/>
              <a:t>Major gold trader</a:t>
            </a:r>
          </a:p>
          <a:p>
            <a:r>
              <a:rPr lang="en-US" smtClean="0"/>
              <a:t>Mali empire, thirteenth century</a:t>
            </a:r>
          </a:p>
          <a:p>
            <a:r>
              <a:rPr lang="en-US" smtClean="0"/>
              <a:t>Songhay empire, fifteenth century</a:t>
            </a:r>
          </a:p>
          <a:p>
            <a:pPr lvl="1"/>
            <a:r>
              <a:rPr lang="en-US" smtClean="0"/>
              <a:t>Sunni Ali (r. 1464-1493) created effective army, navy</a:t>
            </a:r>
          </a:p>
          <a:p>
            <a:pPr lvl="1"/>
            <a:r>
              <a:rPr lang="en-US" smtClean="0"/>
              <a:t>Musket-bearing Moroccan army destroys Songhay forces; regional city-states exert local control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©2011, The McGraw-Hill Companies, Inc. All Rights Reserved.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D2058-2CAD-4111-891D-58DD13DD973A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Resistance to Slavery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Half-hearted work effort</a:t>
            </a:r>
          </a:p>
          <a:p>
            <a:pPr eaLnBrk="1" hangingPunct="1"/>
            <a:r>
              <a:rPr lang="en-US" smtClean="0"/>
              <a:t>Sabotage</a:t>
            </a:r>
          </a:p>
          <a:p>
            <a:pPr eaLnBrk="1" hangingPunct="1"/>
            <a:r>
              <a:rPr lang="en-US" smtClean="0"/>
              <a:t>Flight (Maroon populations)</a:t>
            </a:r>
          </a:p>
          <a:p>
            <a:pPr eaLnBrk="1" hangingPunct="1"/>
            <a:r>
              <a:rPr lang="en-US" smtClean="0"/>
              <a:t>Revolts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DF409-9760-49CA-BA50-646E7FEE5959}" type="slidenum">
              <a:rPr lang="en-US" altLang="en-US"/>
              <a:pPr>
                <a:defRPr/>
              </a:pPr>
              <a:t>30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Slave Revolts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Only one successful revolt</a:t>
            </a:r>
          </a:p>
          <a:p>
            <a:pPr lvl="1" eaLnBrk="1" hangingPunct="1"/>
            <a:r>
              <a:rPr lang="en-US" smtClean="0"/>
              <a:t>French-controlled Saint-Domingue (1793)</a:t>
            </a:r>
          </a:p>
          <a:p>
            <a:pPr lvl="1" eaLnBrk="1" hangingPunct="1"/>
            <a:r>
              <a:rPr lang="en-US" smtClean="0"/>
              <a:t>Renamed Haiti</a:t>
            </a:r>
          </a:p>
          <a:p>
            <a:pPr eaLnBrk="1" hangingPunct="1"/>
            <a:r>
              <a:rPr lang="en-US" smtClean="0"/>
              <a:t>Elsewhere, revolts outgunned by Euro-American firepower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914AC-665F-4843-924A-A2F90B7B2396}" type="slidenum">
              <a:rPr lang="en-US" altLang="en-US"/>
              <a:pPr>
                <a:defRPr/>
              </a:pPr>
              <a:t>31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African-American Culture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Diversity of African cultures concentrated in slave population</a:t>
            </a:r>
          </a:p>
          <a:p>
            <a:pPr eaLnBrk="1" hangingPunct="1"/>
            <a:r>
              <a:rPr lang="en-US" smtClean="0"/>
              <a:t>Blend of cultures</a:t>
            </a:r>
          </a:p>
          <a:p>
            <a:pPr eaLnBrk="1" hangingPunct="1"/>
            <a:r>
              <a:rPr lang="en-US" smtClean="0"/>
              <a:t>African languages when numbers permit, otherwise European language adapted with African influences</a:t>
            </a:r>
          </a:p>
          <a:p>
            <a:pPr lvl="1" eaLnBrk="1" hangingPunct="1"/>
            <a:r>
              <a:rPr lang="en-US" smtClean="0"/>
              <a:t>Creole languages</a:t>
            </a:r>
          </a:p>
          <a:p>
            <a:pPr eaLnBrk="1" hangingPunct="1"/>
            <a:r>
              <a:rPr lang="en-US" smtClean="0"/>
              <a:t>Christianity adapted to incorporate African traditions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C7014-1ED0-4D00-A65B-443472F60C49}" type="slidenum">
              <a:rPr lang="en-US" altLang="en-US"/>
              <a:pPr>
                <a:defRPr/>
              </a:pPr>
              <a:t>32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Abolition of Slavery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Olaudah Equiano (1745-1797), former slave author’s best-selling autobiography</a:t>
            </a:r>
          </a:p>
          <a:p>
            <a:pPr lvl="1" eaLnBrk="1" hangingPunct="1"/>
            <a:r>
              <a:rPr lang="en-US" smtClean="0"/>
              <a:t>Eloquent attacks on institution of slavery</a:t>
            </a:r>
          </a:p>
          <a:p>
            <a:pPr eaLnBrk="1" hangingPunct="1"/>
            <a:r>
              <a:rPr lang="en-US" smtClean="0"/>
              <a:t>Economic costs of slavery increase</a:t>
            </a:r>
          </a:p>
          <a:p>
            <a:pPr lvl="1" eaLnBrk="1" hangingPunct="1"/>
            <a:r>
              <a:rPr lang="en-US" smtClean="0"/>
              <a:t>Military expenses to prevent rebellions</a:t>
            </a:r>
          </a:p>
          <a:p>
            <a:pPr lvl="1" eaLnBrk="1" hangingPunct="1"/>
            <a:r>
              <a:rPr lang="en-US" smtClean="0"/>
              <a:t>Eighteenth century: price of sugar falls, price of slaves rises</a:t>
            </a:r>
          </a:p>
          <a:p>
            <a:pPr lvl="1" eaLnBrk="1" hangingPunct="1"/>
            <a:r>
              <a:rPr lang="en-US" smtClean="0"/>
              <a:t>Wage labor becomes more efficient</a:t>
            </a:r>
          </a:p>
          <a:p>
            <a:pPr lvl="2" eaLnBrk="1" hangingPunct="1"/>
            <a:r>
              <a:rPr lang="en-US" smtClean="0"/>
              <a:t>Wage-earners can spend income on manufactured goods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2E029-2AC2-44D9-B7A5-7D2F85559EE9}" type="slidenum">
              <a:rPr lang="en-US" altLang="en-US"/>
              <a:pPr>
                <a:defRPr/>
              </a:pPr>
              <a:t>33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End of the Slave Trade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Denmark abolishes slave trade in 1803, followed by Great Britain (1807), United States (1808), France (1814), Netherlands (1817), Spain (1845)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Possession of slaves remains legal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Clandestine trade continues to 1867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Emancipation of slaves begins with British colonies (1833), then French (1848), U.S. (1865), Brazil (1888)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Saudi Arabia and Angola continue to the 1960s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AC2932-C5B2-48C0-B059-F869532FBDF6}" type="slidenum">
              <a:rPr lang="en-US" altLang="en-US"/>
              <a:pPr>
                <a:defRPr/>
              </a:pPr>
              <a:t>34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Swahili Decline in East Africa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Portuguese Vasco da Gama skirmishes with Africans on eastern coast, 1497-1498</a:t>
            </a:r>
          </a:p>
          <a:p>
            <a:pPr eaLnBrk="1" hangingPunct="1"/>
            <a:r>
              <a:rPr lang="en-US" smtClean="0"/>
              <a:t>1502 returns, forces Kilwa to pay tribute </a:t>
            </a:r>
          </a:p>
          <a:p>
            <a:pPr eaLnBrk="1" hangingPunct="1"/>
            <a:r>
              <a:rPr lang="en-US" smtClean="0"/>
              <a:t>1505 Portuguese gun ships dominate Swahili ports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029D48-24F6-4DA3-A6E7-2FC2EC33CB7B}" type="slidenum">
              <a:rPr lang="en-US" altLang="en-US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Kingdom of Kongo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Relations with Portuguese beginning 1483</a:t>
            </a:r>
          </a:p>
          <a:p>
            <a:pPr eaLnBrk="1" hangingPunct="1"/>
            <a:r>
              <a:rPr lang="en-US" smtClean="0"/>
              <a:t>King Nzinga Mbemba (Afonso I, r. 1506-1542) converts to Roman Catholicism</a:t>
            </a:r>
          </a:p>
          <a:p>
            <a:pPr lvl="1" eaLnBrk="1" hangingPunct="1"/>
            <a:r>
              <a:rPr lang="en-US" smtClean="0"/>
              <a:t>Useful connection with Portuguese interests</a:t>
            </a:r>
          </a:p>
          <a:p>
            <a:pPr lvl="1" eaLnBrk="1" hangingPunct="1"/>
            <a:r>
              <a:rPr lang="en-US" smtClean="0"/>
              <a:t>But zealous convert, attempts to convert population at large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09851-E3EC-4E31-9543-D1D7D163D960}" type="slidenum">
              <a:rPr lang="en-US" altLang="en-US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The King of Kongo and European Ambassadors</a:t>
            </a:r>
          </a:p>
        </p:txBody>
      </p:sp>
      <p:pic>
        <p:nvPicPr>
          <p:cNvPr id="12291" name="Picture 6" descr="Kongo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84350" y="1524000"/>
            <a:ext cx="5575300" cy="4530725"/>
          </a:xfr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549A36-1C71-4D1C-BC43-D34ED7A49D16}" type="slidenum">
              <a:rPr lang="en-US" altLang="en-US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Slave Raiding in Kongo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Initial Portuguese attempts at slave raiding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Soon discovered it is easier to trade weapons for slaves provided by African traders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Dealt with several authorities besides Kongo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Kongo kings appeal without success to slow, but not eliminate, slave trade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Relations deteriorate, Portuguese attack Kongo and decapitate king in 1665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Improved slave market develops in the south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108394-E667-4CED-979E-FA37AE317156}" type="slidenum">
              <a:rPr lang="en-US" altLang="en-US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Kingdom of Ndongo (Angola)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Ndongo gains wealth and independence from Kongo by means of Portuguese slave trade</a:t>
            </a:r>
          </a:p>
          <a:p>
            <a:pPr eaLnBrk="1" hangingPunct="1"/>
            <a:r>
              <a:rPr lang="en-US" smtClean="0"/>
              <a:t>But Portuguese influence resisted by Queen Nzinga (r. 1623-1663)</a:t>
            </a:r>
          </a:p>
          <a:p>
            <a:pPr lvl="1" eaLnBrk="1" hangingPunct="1"/>
            <a:r>
              <a:rPr lang="en-US" smtClean="0"/>
              <a:t>Posed as male king, with male concubines in female dress attending her</a:t>
            </a:r>
          </a:p>
          <a:p>
            <a:pPr eaLnBrk="1" hangingPunct="1"/>
            <a:r>
              <a:rPr lang="en-US" smtClean="0"/>
              <a:t>Nzinga establishes temporary alliance with Dutch in unsuccessful attempt to expel Portuguese</a:t>
            </a:r>
          </a:p>
          <a:p>
            <a:pPr lvl="1" eaLnBrk="1" hangingPunct="1"/>
            <a:r>
              <a:rPr lang="en-US" smtClean="0"/>
              <a:t>Decline of Ndongo power after her death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1C43DF-6255-403B-A648-43CF157CCB7E}" type="slidenum">
              <a:rPr lang="en-US" altLang="en-US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Regional Kingdoms in South Africa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Chieftains develop trade with Swahili city-states</a:t>
            </a:r>
          </a:p>
          <a:p>
            <a:pPr eaLnBrk="1" hangingPunct="1"/>
            <a:r>
              <a:rPr lang="en-US" smtClean="0"/>
              <a:t>1300: Great Zimbabwe</a:t>
            </a:r>
          </a:p>
          <a:p>
            <a:pPr eaLnBrk="1" hangingPunct="1"/>
            <a:r>
              <a:rPr lang="en-US" smtClean="0"/>
              <a:t>Dutch build Cape Town in 1652, increased involvement with southern African politics</a:t>
            </a:r>
          </a:p>
          <a:p>
            <a:pPr lvl="1" eaLnBrk="1" hangingPunct="1"/>
            <a:r>
              <a:rPr lang="en-US" smtClean="0"/>
              <a:t>Encounter Khoikhoi people (“Hottentots”)</a:t>
            </a:r>
          </a:p>
          <a:p>
            <a:pPr eaLnBrk="1" hangingPunct="1"/>
            <a:r>
              <a:rPr lang="en-US" smtClean="0"/>
              <a:t>British colonies also develop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16284-BAD6-467B-BD0E-8E1B3C61A428}" type="slidenum">
              <a:rPr lang="en-US" altLang="en-US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hapter 25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African States, 1500-1650&amp;quot;&quot;/&gt;&lt;property id=&quot;20307&quot; value=&quot;291&quot;/&gt;&lt;/object&gt;&lt;object type=&quot;3&quot; unique_id=&quot;10006&quot;&gt;&lt;property id=&quot;20148&quot; value=&quot;5&quot;/&gt;&lt;property id=&quot;20300&quot; value=&quot;Slide 3 - &amp;quot;The States of West Africa and &amp;#x0D;&amp;#x0A;East Africa&amp;quot;&quot;/&gt;&lt;property id=&quot;20307&quot; value=&quot;259&quot;/&gt;&lt;/object&gt;&lt;object type=&quot;3&quot; unique_id=&quot;10007&quot;&gt;&lt;property id=&quot;20148&quot; value=&quot;5&quot;/&gt;&lt;property id=&quot;20300&quot; value=&quot;Slide 4 - &amp;quot;Swahili Decline in East Africa&amp;quot;&quot;/&gt;&lt;property id=&quot;20307&quot; value=&quot;260&quot;/&gt;&lt;/object&gt;&lt;object type=&quot;3&quot; unique_id=&quot;10008&quot;&gt;&lt;property id=&quot;20148&quot; value=&quot;5&quot;/&gt;&lt;property id=&quot;20300&quot; value=&quot;Slide 5 - &amp;quot;The Kingdom of Kongo&amp;quot;&quot;/&gt;&lt;property id=&quot;20307&quot; value=&quot;261&quot;/&gt;&lt;/object&gt;&lt;object type=&quot;3&quot; unique_id=&quot;10009&quot;&gt;&lt;property id=&quot;20148&quot; value=&quot;5&quot;/&gt;&lt;property id=&quot;20300&quot; value=&quot;Slide 6 - &amp;quot;The King of Kongo and European Ambassadors&amp;quot;&quot;/&gt;&lt;property id=&quot;20307&quot; value=&quot;288&quot;/&gt;&lt;/object&gt;&lt;object type=&quot;3&quot; unique_id=&quot;10010&quot;&gt;&lt;property id=&quot;20148&quot; value=&quot;5&quot;/&gt;&lt;property id=&quot;20300&quot; value=&quot;Slide 7 - &amp;quot;Slave Raiding in Kongo&amp;quot;&quot;/&gt;&lt;property id=&quot;20307&quot; value=&quot;262&quot;/&gt;&lt;/object&gt;&lt;object type=&quot;3&quot; unique_id=&quot;10011&quot;&gt;&lt;property id=&quot;20148&quot; value=&quot;5&quot;/&gt;&lt;property id=&quot;20300&quot; value=&quot;Slide 8 - &amp;quot;The Kingdom of Ndongo (Angola)&amp;quot;&quot;/&gt;&lt;property id=&quot;20307&quot; value=&quot;263&quot;/&gt;&lt;/object&gt;&lt;object type=&quot;3&quot; unique_id=&quot;10012&quot;&gt;&lt;property id=&quot;20148&quot; value=&quot;5&quot;/&gt;&lt;property id=&quot;20300&quot; value=&quot;Slide 9 - &amp;quot;Regional Kingdoms in South Africa&amp;quot;&quot;/&gt;&lt;property id=&quot;20307&quot; value=&quot;264&quot;/&gt;&lt;/object&gt;&lt;object type=&quot;3&quot; unique_id=&quot;10013&quot;&gt;&lt;property id=&quot;20148&quot; value=&quot;5&quot;/&gt;&lt;property id=&quot;20300&quot; value=&quot;Slide 10 - &amp;quot;Islam in Sub-Saharan Africa&amp;quot;&quot;/&gt;&lt;property id=&quot;20307&quot; value=&quot;265&quot;/&gt;&lt;/object&gt;&lt;object type=&quot;3&quot; unique_id=&quot;10014&quot;&gt;&lt;property id=&quot;20148&quot; value=&quot;5&quot;/&gt;&lt;property id=&quot;20300&quot; value=&quot;Slide 11 - &amp;quot;The Fulani&amp;quot;&quot;/&gt;&lt;property id=&quot;20307&quot; value=&quot;266&quot;/&gt;&lt;/object&gt;&lt;object type=&quot;3&quot; unique_id=&quot;10015&quot;&gt;&lt;property id=&quot;20148&quot; value=&quot;5&quot;/&gt;&lt;property id=&quot;20300&quot; value=&quot;Slide 12 - &amp;quot;Christianity in Sub-Saharan Africa&amp;quot;&quot;/&gt;&lt;property id=&quot;20307&quot; value=&quot;267&quot;/&gt;&lt;/object&gt;&lt;object type=&quot;3&quot; unique_id=&quot;10016&quot;&gt;&lt;property id=&quot;20148&quot; value=&quot;5&quot;/&gt;&lt;property id=&quot;20300&quot; value=&quot;Slide 13 - &amp;quot;Social Change in Early Modern Africa&amp;quot;&quot;/&gt;&lt;property id=&quot;20307&quot; value=&quot;268&quot;/&gt;&lt;/object&gt;&lt;object type=&quot;3&quot; unique_id=&quot;10017&quot;&gt;&lt;property id=&quot;20148&quot; value=&quot;5&quot;/&gt;&lt;property id=&quot;20300&quot; value=&quot;Slide 14 - &amp;quot;Population Growth in Africa&amp;quot;&quot;/&gt;&lt;property id=&quot;20307&quot; value=&quot;269&quot;/&gt;&lt;/object&gt;&lt;object type=&quot;3&quot; unique_id=&quot;10018&quot;&gt;&lt;property id=&quot;20148&quot; value=&quot;5&quot;/&gt;&lt;property id=&quot;20300&quot; value=&quot;Slide 15 - &amp;quot;Foundations of the Slave Trade&amp;quot;&quot;/&gt;&lt;property id=&quot;20307&quot; value=&quot;270&quot;/&gt;&lt;/object&gt;&lt;object type=&quot;3&quot; unique_id=&quot;10019&quot;&gt;&lt;property id=&quot;20148&quot; value=&quot;5&quot;/&gt;&lt;property id=&quot;20300&quot; value=&quot;Slide 16 - &amp;quot;The Islamic Slave Trade&amp;quot;&quot;/&gt;&lt;property id=&quot;20307&quot; value=&quot;271&quot;/&gt;&lt;/object&gt;&lt;object type=&quot;3&quot; unique_id=&quot;10020&quot;&gt;&lt;property id=&quot;20148&quot; value=&quot;5&quot;/&gt;&lt;property id=&quot;20300&quot; value=&quot;Slide 17 - &amp;quot;Arab Slave Trader&amp;quot;&quot;/&gt;&lt;property id=&quot;20307&quot; value=&quot;290&quot;/&gt;&lt;/object&gt;&lt;object type=&quot;3&quot; unique_id=&quot;10021&quot;&gt;&lt;property id=&quot;20148&quot; value=&quot;5&quot;/&gt;&lt;property id=&quot;20300&quot; value=&quot;Slide 18 - &amp;quot;The Early Slave Trade&amp;quot;&quot;/&gt;&lt;property id=&quot;20307&quot; value=&quot;272&quot;/&gt;&lt;/object&gt;&lt;object type=&quot;3&quot; unique_id=&quot;10022&quot;&gt;&lt;property id=&quot;20148&quot; value=&quot;5&quot;/&gt;&lt;property id=&quot;20300&quot; value=&quot;Slide 19 - &amp;quot;Slaves at Work in a Mine&amp;quot;&quot;/&gt;&lt;property id=&quot;20307&quot; value=&quot;289&quot;/&gt;&lt;/object&gt;&lt;object type=&quot;3&quot; unique_id=&quot;10023&quot;&gt;&lt;property id=&quot;20148&quot; value=&quot;5&quot;/&gt;&lt;property id=&quot;20300&quot; value=&quot;Slide 20 - &amp;quot;The Triangular Trade&amp;quot;&quot;/&gt;&lt;property id=&quot;20307&quot; value=&quot;273&quot;/&gt;&lt;/object&gt;&lt;object type=&quot;3&quot; unique_id=&quot;10024&quot;&gt;&lt;property id=&quot;20148&quot; value=&quot;5&quot;/&gt;&lt;property id=&quot;20300&quot; value=&quot;Slide 21 - &amp;quot;The Atlantic Slave Trade, 1500-1800 &amp;quot;&quot;/&gt;&lt;property id=&quot;20307&quot; value=&quot;258&quot;/&gt;&lt;/object&gt;&lt;object type=&quot;3&quot; unique_id=&quot;10025&quot;&gt;&lt;property id=&quot;20148&quot; value=&quot;5&quot;/&gt;&lt;property id=&quot;20300&quot; value=&quot;Slide 22 - &amp;quot;The Middle Passage (Africa to Americas)&amp;quot;&quot;/&gt;&lt;property id=&quot;20307&quot; value=&quot;274&quot;/&gt;&lt;/object&gt;&lt;object type=&quot;3&quot; unique_id=&quot;10026&quot;&gt;&lt;property id=&quot;20148&quot; value=&quot;5&quot;/&gt;&lt;property id=&quot;20300&quot; value=&quot;Slide 23 - &amp;quot;African Slave Export per Year&amp;quot;&quot;/&gt;&lt;property id=&quot;20307&quot; value=&quot;276&quot;/&gt;&lt;/object&gt;&lt;object type=&quot;3&quot; unique_id=&quot;10027&quot;&gt;&lt;property id=&quot;20148&quot; value=&quot;5&quot;/&gt;&lt;property id=&quot;20300&quot; value=&quot;Slide 24 - &amp;quot;Impact on African Regions&amp;quot;&quot;/&gt;&lt;property id=&quot;20307&quot; value=&quot;277&quot;/&gt;&lt;/object&gt;&lt;object type=&quot;3&quot; unique_id=&quot;10028&quot;&gt;&lt;property id=&quot;20148&quot; value=&quot;5&quot;/&gt;&lt;property id=&quot;20300&quot; value=&quot;Slide 25 - &amp;quot;Social Effects of Slave Trade&amp;quot;&quot;/&gt;&lt;property id=&quot;20307&quot; value=&quot;278&quot;/&gt;&lt;/object&gt;&lt;object type=&quot;3&quot; unique_id=&quot;10029&quot;&gt;&lt;property id=&quot;20148&quot; value=&quot;5&quot;/&gt;&lt;property id=&quot;20300&quot; value=&quot;Slide 26 - &amp;quot;Political Effects of Slave Trade&amp;quot;&quot;/&gt;&lt;property id=&quot;20307&quot; value=&quot;279&quot;/&gt;&lt;/object&gt;&lt;object type=&quot;3&quot; unique_id=&quot;10030&quot;&gt;&lt;property id=&quot;20148&quot; value=&quot;5&quot;/&gt;&lt;property id=&quot;20300&quot; value=&quot;Slide 27 - &amp;quot;African Slaves in Plantation Societies&amp;quot;&quot;/&gt;&lt;property id=&quot;20307&quot; value=&quot;280&quot;/&gt;&lt;/object&gt;&lt;object type=&quot;3&quot; unique_id=&quot;10031&quot;&gt;&lt;property id=&quot;20148&quot; value=&quot;5&quot;/&gt;&lt;property id=&quot;20300&quot; value=&quot;Slide 28 - &amp;quot;Destinations of African Slaves&amp;quot;&quot;/&gt;&lt;property id=&quot;20307&quot; value=&quot;281&quot;/&gt;&lt;/object&gt;&lt;object type=&quot;3&quot; unique_id=&quot;10032&quot;&gt;&lt;property id=&quot;20148&quot; value=&quot;5&quot;/&gt;&lt;property id=&quot;20300&quot; value=&quot;Slide 29 - &amp;quot;Regional Differences&amp;quot;&quot;/&gt;&lt;property id=&quot;20307&quot; value=&quot;282&quot;/&gt;&lt;/object&gt;&lt;object type=&quot;3&quot; unique_id=&quot;10033&quot;&gt;&lt;property id=&quot;20148&quot; value=&quot;5&quot;/&gt;&lt;property id=&quot;20300&quot; value=&quot;Slide 30 - &amp;quot;Resistance to Slavery&amp;quot;&quot;/&gt;&lt;property id=&quot;20307&quot; value=&quot;283&quot;/&gt;&lt;/object&gt;&lt;object type=&quot;3&quot; unique_id=&quot;10034&quot;&gt;&lt;property id=&quot;20148&quot; value=&quot;5&quot;/&gt;&lt;property id=&quot;20300&quot; value=&quot;Slide 31 - &amp;quot;Slave Revolts&amp;quot;&quot;/&gt;&lt;property id=&quot;20307&quot; value=&quot;284&quot;/&gt;&lt;/object&gt;&lt;object type=&quot;3&quot; unique_id=&quot;10035&quot;&gt;&lt;property id=&quot;20148&quot; value=&quot;5&quot;/&gt;&lt;property id=&quot;20300&quot; value=&quot;Slide 32 - &amp;quot;African-American Culture&amp;quot;&quot;/&gt;&lt;property id=&quot;20307&quot; value=&quot;285&quot;/&gt;&lt;/object&gt;&lt;object type=&quot;3&quot; unique_id=&quot;10036&quot;&gt;&lt;property id=&quot;20148&quot; value=&quot;5&quot;/&gt;&lt;property id=&quot;20300&quot; value=&quot;Slide 33 - &amp;quot;The Abolition of Slavery&amp;quot;&quot;/&gt;&lt;property id=&quot;20307&quot; value=&quot;286&quot;/&gt;&lt;/object&gt;&lt;object type=&quot;3&quot; unique_id=&quot;10037&quot;&gt;&lt;property id=&quot;20148&quot; value=&quot;5&quot;/&gt;&lt;property id=&quot;20300&quot; value=&quot;Slide 34 - &amp;quot;End of the Slave Trade&amp;quot;&quot;/&gt;&lt;property id=&quot;20307&quot; value=&quot;28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entley5">
  <a:themeElements>
    <a:clrScheme name="Edge 6">
      <a:dk1>
        <a:srgbClr val="333333"/>
      </a:dk1>
      <a:lt1>
        <a:srgbClr val="FFFFFF"/>
      </a:lt1>
      <a:dk2>
        <a:srgbClr val="006699"/>
      </a:dk2>
      <a:lt2>
        <a:srgbClr val="FFFFFF"/>
      </a:lt2>
      <a:accent1>
        <a:srgbClr val="CC9900"/>
      </a:accent1>
      <a:accent2>
        <a:srgbClr val="FF9900"/>
      </a:accent2>
      <a:accent3>
        <a:srgbClr val="AAB8CA"/>
      </a:accent3>
      <a:accent4>
        <a:srgbClr val="DADADA"/>
      </a:accent4>
      <a:accent5>
        <a:srgbClr val="E2CAAA"/>
      </a:accent5>
      <a:accent6>
        <a:srgbClr val="E78A00"/>
      </a:accent6>
      <a:hlink>
        <a:srgbClr val="FFCC00"/>
      </a:hlink>
      <a:folHlink>
        <a:srgbClr val="706F37"/>
      </a:folHlink>
    </a:clrScheme>
    <a:fontScheme name="Edg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bentley5</Template>
  <TotalTime>160</TotalTime>
  <Words>1612</Words>
  <Application>Microsoft Office PowerPoint</Application>
  <PresentationFormat>On-screen Show (4:3)</PresentationFormat>
  <Paragraphs>260</Paragraphs>
  <Slides>34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Times New Roman</vt:lpstr>
      <vt:lpstr>Wingdings</vt:lpstr>
      <vt:lpstr>Garamond</vt:lpstr>
      <vt:lpstr>bentley5</vt:lpstr>
      <vt:lpstr>Microsoft Graph Chart</vt:lpstr>
      <vt:lpstr>Microsoft Office Excel Chart</vt:lpstr>
      <vt:lpstr>Chapter 25</vt:lpstr>
      <vt:lpstr>African States, 1500-1650</vt:lpstr>
      <vt:lpstr>The States of West Africa and  East Africa</vt:lpstr>
      <vt:lpstr>Swahili Decline in East Africa</vt:lpstr>
      <vt:lpstr>The Kingdom of Kongo</vt:lpstr>
      <vt:lpstr>The King of Kongo and European Ambassadors</vt:lpstr>
      <vt:lpstr>Slave Raiding in Kongo</vt:lpstr>
      <vt:lpstr>The Kingdom of Ndongo (Angola)</vt:lpstr>
      <vt:lpstr>Regional Kingdoms in South Africa</vt:lpstr>
      <vt:lpstr>Islam in Sub-Saharan Africa</vt:lpstr>
      <vt:lpstr>The Fulani</vt:lpstr>
      <vt:lpstr>Christianity in Sub-Saharan Africa</vt:lpstr>
      <vt:lpstr>Social Change in Early Modern Africa</vt:lpstr>
      <vt:lpstr>Population Growth in Africa</vt:lpstr>
      <vt:lpstr>Foundations of the Slave Trade</vt:lpstr>
      <vt:lpstr>The Islamic Slave Trade</vt:lpstr>
      <vt:lpstr>Arab Slave Trader</vt:lpstr>
      <vt:lpstr>The Early Slave Trade</vt:lpstr>
      <vt:lpstr>Slaves at Work in a Mine</vt:lpstr>
      <vt:lpstr>The Triangular Trade</vt:lpstr>
      <vt:lpstr>The Atlantic Slave Trade, 1500-1800 </vt:lpstr>
      <vt:lpstr>The Middle Passage (Africa to Americas)</vt:lpstr>
      <vt:lpstr>African Slave Export per Year</vt:lpstr>
      <vt:lpstr>Impact on African Regions</vt:lpstr>
      <vt:lpstr>Social Effects of Slave Trade</vt:lpstr>
      <vt:lpstr>Political Effects of Slave Trade</vt:lpstr>
      <vt:lpstr>African Slaves in Plantation Societies</vt:lpstr>
      <vt:lpstr>Destinations of African Slaves</vt:lpstr>
      <vt:lpstr>Regional Differences</vt:lpstr>
      <vt:lpstr>Resistance to Slavery</vt:lpstr>
      <vt:lpstr>Slave Revolts</vt:lpstr>
      <vt:lpstr>African-American Culture</vt:lpstr>
      <vt:lpstr>The Abolition of Slavery</vt:lpstr>
      <vt:lpstr>End of the Slave Trade</vt:lpstr>
    </vt:vector>
  </TitlesOfParts>
  <Company>Florida Atlantic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26</dc:title>
  <dc:creator>Henry Abramson</dc:creator>
  <cp:lastModifiedBy>ventulethk</cp:lastModifiedBy>
  <cp:revision>16</cp:revision>
  <dcterms:created xsi:type="dcterms:W3CDTF">2004-11-25T14:00:18Z</dcterms:created>
  <dcterms:modified xsi:type="dcterms:W3CDTF">2013-02-07T16:18:40Z</dcterms:modified>
</cp:coreProperties>
</file>