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9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10C66-D681-4879-B4DD-032164E77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620C7-601A-421C-A5BA-85CBF3CAEF6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515F8-1B42-4402-9F48-4A1D915D34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A3533-DEBE-4819-8548-5254B7F7121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FA1C4-88E3-44D4-9AAF-DB645A8789A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4F1D1-AC8A-43B2-AAA4-4639C71F6ED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501C2-EFF0-4C7D-B330-E4C9F64D50C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A912A-AFED-43BC-B561-1E0EAE22C39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60AC2-2D56-4943-A223-75E08DB6D19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92169-7057-4EB2-8097-BEF82B49440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25400-32AF-4F3E-B7F4-684C19FFA89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FB105-A3EC-4705-872E-2884ED9B073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B2EE4-AAB6-4374-9A6A-1BE3954FF47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E2862-FE83-49E4-BF90-5CE5025E109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0946B-4044-452D-882C-D4033E0EF7F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59312-EA76-4026-81F5-87EC05E6015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B8434-6772-4910-BC59-FDE3A3C63AC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E9D88-1BDD-45C3-89B2-9FEA54E6049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697F3-14F7-4262-A34D-08BEFDE00CE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9398B-3C5E-42D6-9BCE-112CA1C2858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863F5-E3EA-4C99-B85D-0822EAAB6E1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A8E5B-73DF-4C6E-AA3C-64A4F6F6554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24AB9-7D83-4FDF-9685-F4A8CEAB0CD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D9E2E-1625-4312-9BD8-5CB467A05D0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4E19-05B1-48C4-85EE-4CE4F215EC3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95F0-82C2-4152-98DA-98753FB043B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155A1-28E9-43CE-8D71-29814C7D955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D59FD-7416-4F07-BF12-63F80DCE1119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A45FB-2796-46C1-AB06-752030E57A2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3D89B-DFF3-4984-A94B-89D6F4F2EE0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C921E-7BFC-48BD-8A09-77ECDFB54A7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F6CBD-8DCF-48C6-AD37-923E0A8E5AF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71021-C755-4792-9415-D5C40214DADF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D2C26-2D19-4B6C-8522-158D7614B26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72F3F-2DF5-4B77-9091-E450367E660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E9CBC-FAB8-442E-9C93-D4DA8500C58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434F2-CDA6-42BD-9C66-F541100BDF9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439BA-0402-4CB3-9641-476ACCC7054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623F0-B1DF-41BC-9A89-B165CCF3C66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9D98F-1C68-4913-9D9F-474FFFC9D3E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895B-BB5A-48A2-8B7F-34590AFE40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5742-F658-4C5F-BEDC-DDFC7A89D0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6812-9CFA-4A18-8CC0-6C217B417E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BA1B-343F-4C64-A0DC-FB4760A7FB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5252-211A-42D1-B513-D9A6AD8CAA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3036-3A5A-4EE9-9BDE-84A8CF8F9F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CF9F-36C0-4EEF-A2B4-B197DB5B46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C023-AA86-4D12-9079-43891B242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7D51-F766-4C4B-8C43-828B279C4E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8D40-4FF7-43DD-8535-187E99109C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1875-7DC5-45F0-AAD7-3DA75DC063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52C7F95-0673-457E-BD1A-DA994C6E2A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26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Tradition and Change </a:t>
            </a:r>
            <a:br>
              <a:rPr lang="en-US" sz="4000" smtClean="0"/>
            </a:br>
            <a:r>
              <a:rPr lang="en-US" sz="4000" smtClean="0"/>
              <a:t>in East Asia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F1BA-1469-42BE-8A5E-4E939B162B16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Qing Dynasty (1644-1911)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Manchus originally pastoral nomads, north of Great Wall</a:t>
            </a:r>
          </a:p>
          <a:p>
            <a:pPr eaLnBrk="1" hangingPunct="1"/>
            <a:r>
              <a:rPr lang="en-US" sz="2800" smtClean="0"/>
              <a:t>Chieftain Nurhaci (r. 1616-1626) unifies tribes into state, develops laws, military</a:t>
            </a:r>
          </a:p>
          <a:p>
            <a:pPr eaLnBrk="1" hangingPunct="1"/>
            <a:r>
              <a:rPr lang="en-US" sz="2800" smtClean="0"/>
              <a:t>Establishes control over Korea, Mongolia, China</a:t>
            </a:r>
          </a:p>
          <a:p>
            <a:pPr lvl="1" eaLnBrk="1" hangingPunct="1"/>
            <a:r>
              <a:rPr lang="en-US" sz="2400" smtClean="0"/>
              <a:t>War with Ming loyalists to 1680</a:t>
            </a:r>
          </a:p>
          <a:p>
            <a:pPr lvl="1" eaLnBrk="1" hangingPunct="1"/>
            <a:r>
              <a:rPr lang="en-US" sz="2400" smtClean="0"/>
              <a:t>Support from many Chinese, fed up with Ming corruption</a:t>
            </a:r>
          </a:p>
          <a:p>
            <a:pPr eaLnBrk="1" hangingPunct="1"/>
            <a:r>
              <a:rPr lang="en-US" sz="2800" smtClean="0"/>
              <a:t>Manchus forbid intermarriage, study of Manchu language by Chinese; force Manchu hairstyles as sign of loyalty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3C2FE-D75D-4129-8F33-AAB61C02533B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Emperor Kangxi (r. 1661-1722)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Confucian scholar, poet</a:t>
            </a:r>
          </a:p>
          <a:p>
            <a:pPr eaLnBrk="1" hangingPunct="1"/>
            <a:r>
              <a:rPr lang="en-US" smtClean="0"/>
              <a:t>Military conquests: island of Taiwan, Tibet, central Asia</a:t>
            </a:r>
          </a:p>
          <a:p>
            <a:pPr eaLnBrk="1" hangingPunct="1"/>
            <a:r>
              <a:rPr lang="en-US" smtClean="0"/>
              <a:t>Grandson Emperor Qianlong (r. 1736-1795) expands territory</a:t>
            </a:r>
          </a:p>
          <a:p>
            <a:pPr lvl="1" eaLnBrk="1" hangingPunct="1"/>
            <a:r>
              <a:rPr lang="en-US" smtClean="0"/>
              <a:t>Height of Qing dynasty</a:t>
            </a:r>
          </a:p>
          <a:p>
            <a:pPr lvl="1" eaLnBrk="1" hangingPunct="1"/>
            <a:r>
              <a:rPr lang="en-US" smtClean="0"/>
              <a:t>Great prosperity, tax collection cancelled on several occasions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2C344-74C5-4F95-9B84-0FEC870BE6C2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“Son of Heaven”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Ming, Qing emperors considered quasi-divine</a:t>
            </a:r>
          </a:p>
          <a:p>
            <a:pPr eaLnBrk="1" hangingPunct="1"/>
            <a:r>
              <a:rPr lang="en-US" smtClean="0"/>
              <a:t>Hundreds of concubines, thousands of eunuch servants</a:t>
            </a:r>
          </a:p>
          <a:p>
            <a:pPr eaLnBrk="1" hangingPunct="1"/>
            <a:r>
              <a:rPr lang="en-US" smtClean="0"/>
              <a:t>Clothing designs and name characters forbidden to rest of population</a:t>
            </a:r>
          </a:p>
          <a:p>
            <a:pPr eaLnBrk="1" hangingPunct="1"/>
            <a:r>
              <a:rPr lang="en-US" smtClean="0"/>
              <a:t>The kowtow: three bows, nine head-knocks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2A749-B153-48D4-891D-A5811EBCC102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Scholar-Bureaucrats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 government on a day-to-day basis</a:t>
            </a:r>
          </a:p>
          <a:p>
            <a:pPr eaLnBrk="1" hangingPunct="1"/>
            <a:r>
              <a:rPr lang="en-US" smtClean="0"/>
              <a:t>Graduates from intense civil service examinations</a:t>
            </a:r>
          </a:p>
          <a:p>
            <a:pPr lvl="1" eaLnBrk="1" hangingPunct="1"/>
            <a:r>
              <a:rPr lang="en-US" smtClean="0"/>
              <a:t>Open only to men</a:t>
            </a:r>
          </a:p>
          <a:p>
            <a:pPr lvl="1" eaLnBrk="1" hangingPunct="1"/>
            <a:r>
              <a:rPr lang="en-US" smtClean="0"/>
              <a:t>Curriculum: Confucian classics, calligraphy, poetry, essay writing</a:t>
            </a:r>
          </a:p>
          <a:p>
            <a:pPr lvl="1" eaLnBrk="1" hangingPunct="1"/>
            <a:r>
              <a:rPr lang="en-US" smtClean="0"/>
              <a:t>Also: history,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866EB-DEA8-41D2-8DA9-0CF1C82FF4E8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Civil Service Examinations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District, provincial, and metropolitan levels</a:t>
            </a:r>
          </a:p>
          <a:p>
            <a:pPr eaLnBrk="1" hangingPunct="1"/>
            <a:r>
              <a:rPr lang="en-US" smtClean="0"/>
              <a:t>Only 300 allowed to pass at highest level</a:t>
            </a:r>
          </a:p>
          <a:p>
            <a:pPr lvl="1" eaLnBrk="1" hangingPunct="1"/>
            <a:r>
              <a:rPr lang="en-US" smtClean="0"/>
              <a:t>Multiple attempts common</a:t>
            </a:r>
          </a:p>
          <a:p>
            <a:pPr eaLnBrk="1" hangingPunct="1"/>
            <a:r>
              <a:rPr lang="en-US" smtClean="0"/>
              <a:t>Students expected to bring bedding, chamber pots for three-day uninterrupted examinations</a:t>
            </a:r>
          </a:p>
          <a:p>
            <a:pPr lvl="1" eaLnBrk="1" hangingPunct="1"/>
            <a:r>
              <a:rPr lang="en-US" smtClean="0"/>
              <a:t>Students searched for printed materials before entering private cells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29A9-FB11-49AD-A50E-F882060A4E16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Examination System and Society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Ferocious competition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Qing dynasty: One million degree holders compete for 20,000 government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Remainder turn to teaching, tutoring positions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corruption, cheating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Advantage for wealthy classes: hiring private tutors, etc.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open to all, tremendous opportunity for social mobility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F780E-834E-474F-A7F0-9343626C876C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Patriarchal Family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Filial piety understood as duty of child to parent; individual to emperor</a:t>
            </a:r>
          </a:p>
          <a:p>
            <a:pPr eaLnBrk="1" hangingPunct="1"/>
            <a:r>
              <a:rPr lang="en-US" smtClean="0"/>
              <a:t>Eldest son favored</a:t>
            </a:r>
          </a:p>
          <a:p>
            <a:pPr eaLnBrk="1" hangingPunct="1"/>
            <a:r>
              <a:rPr lang="en-US" smtClean="0"/>
              <a:t>Clan-based authority groups augment government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2130F-80F8-4AFB-9E65-09572FB0E62A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Gender Relations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Males receive preferential status</a:t>
            </a:r>
          </a:p>
          <a:p>
            <a:pPr eaLnBrk="1" hangingPunct="1"/>
            <a:r>
              <a:rPr lang="en-US" smtClean="0"/>
              <a:t>Economic factor: girls join husband’s family</a:t>
            </a:r>
          </a:p>
          <a:p>
            <a:pPr lvl="1" eaLnBrk="1" hangingPunct="1"/>
            <a:r>
              <a:rPr lang="en-US" smtClean="0"/>
              <a:t>Infanticide common</a:t>
            </a:r>
          </a:p>
          <a:p>
            <a:pPr eaLnBrk="1" hangingPunct="1"/>
            <a:r>
              <a:rPr lang="en-US" smtClean="0"/>
              <a:t>Widows strongly encouraged not to remarry</a:t>
            </a:r>
          </a:p>
          <a:p>
            <a:pPr lvl="1" eaLnBrk="1" hangingPunct="1"/>
            <a:r>
              <a:rPr lang="en-US" smtClean="0"/>
              <a:t>Chaste widows honored with ceremonial arches</a:t>
            </a:r>
          </a:p>
          <a:p>
            <a:pPr eaLnBrk="1" hangingPunct="1"/>
            <a:r>
              <a:rPr lang="en-US" smtClean="0"/>
              <a:t>Men control divorce</a:t>
            </a:r>
          </a:p>
          <a:p>
            <a:pPr lvl="1" eaLnBrk="1" hangingPunct="1"/>
            <a:r>
              <a:rPr lang="en-US" smtClean="0"/>
              <a:t>Grounds: from infidelity to talking too much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50F54-8BA9-41B2-882B-C0560186238E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 Binding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in Song dynasty (960-1279 CE)</a:t>
            </a:r>
          </a:p>
          <a:p>
            <a:pPr eaLnBrk="1" hangingPunct="1"/>
            <a:r>
              <a:rPr lang="en-US" smtClean="0"/>
              <a:t>Linen strips bind and deform female child’s feet</a:t>
            </a:r>
          </a:p>
          <a:p>
            <a:pPr eaLnBrk="1" hangingPunct="1"/>
            <a:r>
              <a:rPr lang="en-US" smtClean="0"/>
              <a:t>Perceived aesthetic value</a:t>
            </a:r>
          </a:p>
          <a:p>
            <a:pPr eaLnBrk="1" hangingPunct="1"/>
            <a:r>
              <a:rPr lang="en-US" smtClean="0"/>
              <a:t>Statement of social status and/or expectations</a:t>
            </a:r>
          </a:p>
          <a:p>
            <a:pPr lvl="1" eaLnBrk="1" hangingPunct="1"/>
            <a:r>
              <a:rPr lang="en-US" smtClean="0"/>
              <a:t>Commoners might bind feet of especially pretty girls to enhance marriage prospects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BE609-821D-4A35-AB4D-7EBC62EC6456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Woman with Bound Feet</a:t>
            </a:r>
          </a:p>
        </p:txBody>
      </p:sp>
      <p:pic>
        <p:nvPicPr>
          <p:cNvPr id="24579" name="Picture 6" descr="bound_f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FD9A7-176B-41DA-A9D6-6AA84F5B96FD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Ming Dynasty (1368-1644)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 (“Brilliant”) dynasty comes to power after Mongol Yuan dynasty driven out</a:t>
            </a:r>
          </a:p>
          <a:p>
            <a:pPr eaLnBrk="1" hangingPunct="1"/>
            <a:r>
              <a:rPr lang="en-US" smtClean="0"/>
              <a:t>Founded by Emperor Hongwu (r. 1368-1398)</a:t>
            </a:r>
          </a:p>
          <a:p>
            <a:pPr eaLnBrk="1" hangingPunct="1"/>
            <a:r>
              <a:rPr lang="en-US" smtClean="0"/>
              <a:t>Used traveling officials called mandarins and large number of eunuchs to maintain control</a:t>
            </a:r>
          </a:p>
          <a:p>
            <a:pPr eaLnBrk="1" hangingPunct="1"/>
            <a:r>
              <a:rPr lang="en-US" smtClean="0"/>
              <a:t>Emperor Yongle (r. 1403-1424) experiments with sea expeditions, moves capital north to Beijing to deter Mongol attacks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B3791-A62E-4DE9-B078-2FF7052318AB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Growth and Economic Development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r>
              <a:rPr lang="en-US" smtClean="0"/>
              <a:t>Only 11% of China arable</a:t>
            </a:r>
          </a:p>
          <a:p>
            <a:r>
              <a:rPr lang="en-US" smtClean="0"/>
              <a:t>Intense, garden-style agriculture necessary</a:t>
            </a:r>
          </a:p>
          <a:p>
            <a:r>
              <a:rPr lang="en-US" smtClean="0"/>
              <a:t>American food crops introduced in seventeenth century</a:t>
            </a:r>
          </a:p>
          <a:p>
            <a:pPr lvl="1"/>
            <a:r>
              <a:rPr lang="en-US" smtClean="0"/>
              <a:t>Maize, sweet potatoes, peanuts</a:t>
            </a:r>
          </a:p>
          <a:p>
            <a:r>
              <a:rPr lang="en-US" smtClean="0"/>
              <a:t>Rebellion and war reduce population in seventeenth century</a:t>
            </a:r>
          </a:p>
          <a:p>
            <a:pPr lvl="1"/>
            <a:r>
              <a:rPr lang="en-US" smtClean="0"/>
              <a:t>Offset by increase due to American crops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427A4-0E5B-423F-B4F8-2B75093968B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Population Growth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1175" y="1651000"/>
          <a:ext cx="8121650" cy="4429125"/>
        </p:xfrm>
        <a:graphic>
          <a:graphicData uri="http://schemas.openxmlformats.org/presentationml/2006/ole">
            <p:oleObj spid="_x0000_s1026" r:id="rId4" imgW="8120576" imgH="4426080" progId="Excel.Char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EB4BE-CB49-4A2F-8EBF-7C5696E6C9D6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Trade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Silk, porcelain, tea, lacquerware</a:t>
            </a:r>
          </a:p>
          <a:p>
            <a:pPr eaLnBrk="1" hangingPunct="1"/>
            <a:r>
              <a:rPr lang="en-US" smtClean="0"/>
              <a:t>Chinese in turn import relatively little</a:t>
            </a:r>
          </a:p>
          <a:p>
            <a:pPr lvl="1" eaLnBrk="1" hangingPunct="1"/>
            <a:r>
              <a:rPr lang="en-US" smtClean="0"/>
              <a:t>Spices, animal skins, woolen textiles</a:t>
            </a:r>
          </a:p>
          <a:p>
            <a:pPr eaLnBrk="1" hangingPunct="1"/>
            <a:r>
              <a:rPr lang="en-US" smtClean="0"/>
              <a:t>Pay for exports with silver bullion from Americas</a:t>
            </a:r>
          </a:p>
          <a:p>
            <a:pPr eaLnBrk="1" hangingPunct="1"/>
            <a:r>
              <a:rPr lang="en-US" smtClean="0"/>
              <a:t>After Emperor Yongle’s early maritime expeditions (1405-1433), Ming dynasty abandons large-scale maritime trade plans</a:t>
            </a:r>
          </a:p>
          <a:p>
            <a:pPr lvl="1" eaLnBrk="1" hangingPunct="1"/>
            <a:r>
              <a:rPr lang="en-US" smtClean="0"/>
              <a:t>In part to appease southern populations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B22A8-8918-4C33-B7B3-52964A353B79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 in Southeast Asia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merchants continue to be active in southeast Asia, especially Manila</a:t>
            </a:r>
          </a:p>
          <a:p>
            <a:pPr eaLnBrk="1" hangingPunct="1"/>
            <a:r>
              <a:rPr lang="en-US" smtClean="0"/>
              <a:t>Extensive dealings with Dutch VOC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973D6-B8AF-4C29-AE6E-DEDC1A74864C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 and Technology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During Tang and Song dynasties (seventh to thirteenth century), China a world leader in technology</a:t>
            </a:r>
          </a:p>
          <a:p>
            <a:pPr eaLnBrk="1" hangingPunct="1"/>
            <a:r>
              <a:rPr lang="en-US" smtClean="0"/>
              <a:t>Stagnates during Ming and Qing dynasties</a:t>
            </a:r>
          </a:p>
          <a:p>
            <a:pPr lvl="1" eaLnBrk="1" hangingPunct="1"/>
            <a:r>
              <a:rPr lang="en-US" smtClean="0"/>
              <a:t>European cannons purchased, based on early Chinese invention of gunpowder</a:t>
            </a:r>
          </a:p>
          <a:p>
            <a:pPr eaLnBrk="1" hangingPunct="1"/>
            <a:r>
              <a:rPr lang="en-US" smtClean="0"/>
              <a:t>Government suppressed technological advancement, fearing social instability would result</a:t>
            </a:r>
          </a:p>
          <a:p>
            <a:pPr lvl="1" eaLnBrk="1" hangingPunct="1"/>
            <a:r>
              <a:rPr lang="en-US" smtClean="0"/>
              <a:t>Mass labor over productivity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5226-C5CA-4CE5-A37F-A356BE972C4A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in Chinese Society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Privileged classes</a:t>
            </a:r>
          </a:p>
          <a:p>
            <a:pPr lvl="1" eaLnBrk="1" hangingPunct="1"/>
            <a:r>
              <a:rPr lang="en-US" sz="2400" smtClean="0"/>
              <a:t>Scholar-bureaucrats, gentry</a:t>
            </a:r>
          </a:p>
          <a:p>
            <a:pPr lvl="1" eaLnBrk="1" hangingPunct="1"/>
            <a:r>
              <a:rPr lang="en-US" sz="2400" smtClean="0"/>
              <a:t>Distinctive clothing with ranks</a:t>
            </a:r>
          </a:p>
          <a:p>
            <a:pPr lvl="1" eaLnBrk="1" hangingPunct="1"/>
            <a:r>
              <a:rPr lang="en-US" sz="2400" smtClean="0"/>
              <a:t>Immunity from some legal proceedings, taxes, labor service</a:t>
            </a:r>
          </a:p>
          <a:p>
            <a:pPr eaLnBrk="1" hangingPunct="1"/>
            <a:r>
              <a:rPr lang="en-US" sz="2800" smtClean="0"/>
              <a:t>Working classes</a:t>
            </a:r>
          </a:p>
          <a:p>
            <a:pPr lvl="1" eaLnBrk="1" hangingPunct="1"/>
            <a:r>
              <a:rPr lang="en-US" sz="2400" smtClean="0"/>
              <a:t>Peasants, artisans/workers, merchants</a:t>
            </a:r>
          </a:p>
          <a:p>
            <a:pPr lvl="1" eaLnBrk="1" hangingPunct="1"/>
            <a:r>
              <a:rPr lang="en-US" sz="2400" smtClean="0"/>
              <a:t>Confucian doctrine gives greatest status to peasants</a:t>
            </a:r>
          </a:p>
          <a:p>
            <a:pPr lvl="1" eaLnBrk="1" hangingPunct="1"/>
            <a:r>
              <a:rPr lang="en-US" sz="2400" smtClean="0"/>
              <a:t>Merchant activity not actively supported</a:t>
            </a:r>
          </a:p>
          <a:p>
            <a:pPr eaLnBrk="1" hangingPunct="1"/>
            <a:r>
              <a:rPr lang="en-US" sz="2800" smtClean="0"/>
              <a:t>Lower classes</a:t>
            </a:r>
          </a:p>
          <a:p>
            <a:pPr lvl="1" eaLnBrk="1" hangingPunct="1"/>
            <a:r>
              <a:rPr lang="en-US" sz="2400" smtClean="0"/>
              <a:t>Military, beggars, slaves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2B5EC-D3AA-438E-80BA-687EE9B15DE7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Neo-Confucianism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Version of Confucian thought promoted by Zhu Xi (1130-1200 C.E.) </a:t>
            </a:r>
          </a:p>
          <a:p>
            <a:pPr lvl="1" eaLnBrk="1" hangingPunct="1"/>
            <a:r>
              <a:rPr lang="en-US" smtClean="0"/>
              <a:t>Confucian morality with Buddhist logic</a:t>
            </a:r>
          </a:p>
          <a:p>
            <a:pPr eaLnBrk="1" hangingPunct="1"/>
            <a:r>
              <a:rPr lang="en-US" smtClean="0"/>
              <a:t>Education at various levels promoted</a:t>
            </a:r>
          </a:p>
          <a:p>
            <a:pPr lvl="1" eaLnBrk="1" hangingPunct="1"/>
            <a:r>
              <a:rPr lang="en-US" smtClean="0"/>
              <a:t>Hanlin Academy, Beijing</a:t>
            </a:r>
          </a:p>
          <a:p>
            <a:pPr lvl="1" eaLnBrk="1" hangingPunct="1"/>
            <a:r>
              <a:rPr lang="en-US" smtClean="0"/>
              <a:t>Provincial schools </a:t>
            </a:r>
          </a:p>
          <a:p>
            <a:pPr eaLnBrk="1" hangingPunct="1"/>
            <a:r>
              <a:rPr lang="en-US" smtClean="0"/>
              <a:t>Compilation of massive </a:t>
            </a:r>
            <a:r>
              <a:rPr lang="en-US" i="1" smtClean="0"/>
              <a:t>Yongle Encyclopedia</a:t>
            </a:r>
            <a:endParaRPr lang="en-US" smtClean="0"/>
          </a:p>
          <a:p>
            <a:pPr eaLnBrk="1" hangingPunct="1"/>
            <a:r>
              <a:rPr lang="en-US" smtClean="0"/>
              <a:t>Development of popular novels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8ECF4-9CB9-4C72-8488-218934DDEAFC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Christianity in China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Nestorian and Roman Catholic Christians had presence in China</a:t>
            </a:r>
          </a:p>
          <a:p>
            <a:pPr lvl="1" eaLnBrk="1" hangingPunct="1"/>
            <a:r>
              <a:rPr lang="en-US" smtClean="0"/>
              <a:t>Disappeared with plague and social chaos of fourteenth century</a:t>
            </a:r>
          </a:p>
          <a:p>
            <a:pPr eaLnBrk="1" hangingPunct="1"/>
            <a:r>
              <a:rPr lang="en-US" smtClean="0"/>
              <a:t>Jesuits return under Matteo Ricci (1552-1610), attempt to convert Ming Emperor Wanli</a:t>
            </a:r>
          </a:p>
          <a:p>
            <a:pPr lvl="1" eaLnBrk="1" hangingPunct="1"/>
            <a:r>
              <a:rPr lang="en-US" smtClean="0"/>
              <a:t>Mastered Chinese before first visit in 1601</a:t>
            </a:r>
          </a:p>
          <a:p>
            <a:pPr lvl="1" eaLnBrk="1" hangingPunct="1"/>
            <a:r>
              <a:rPr lang="en-US" smtClean="0"/>
              <a:t>Brought western mechanical technology</a:t>
            </a:r>
          </a:p>
          <a:p>
            <a:pPr lvl="2" eaLnBrk="1" hangingPunct="1"/>
            <a:r>
              <a:rPr lang="en-US" smtClean="0"/>
              <a:t>Prisms, harpsichords, clocks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073DE-1627-4B8E-8D65-5CEBDF6278A9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Confucianism and Christianity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Argued that Christianity was consistent with Confucianism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Differences due to neo-Confucian distortions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Yet few converts in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Approximately 200,000 mid-eighteenth century, about 0.08 percent of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Christian absolutism difficult for Chinese to accept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Franciscans and Dominicans convince pope that Jesuits compromising Christianity with Chinese traditions (e.g. ancestor worship)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Emperor Kangxi bans Christian preaching in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46A4-D6BA-4BA7-B102-4A2E3E1DCC82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Unification of Japan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Shoguns rule Japan, twelfth to sixteenth century</a:t>
            </a:r>
          </a:p>
          <a:p>
            <a:pPr lvl="1" eaLnBrk="1" hangingPunct="1"/>
            <a:r>
              <a:rPr lang="en-US" smtClean="0"/>
              <a:t>Large landholders with private armies</a:t>
            </a:r>
          </a:p>
          <a:p>
            <a:pPr lvl="1" eaLnBrk="1" hangingPunct="1"/>
            <a:r>
              <a:rPr lang="en-US" smtClean="0"/>
              <a:t>Emperor merely a figurehead</a:t>
            </a:r>
          </a:p>
          <a:p>
            <a:pPr lvl="1" eaLnBrk="1" hangingPunct="1"/>
            <a:r>
              <a:rPr lang="en-US" smtClean="0"/>
              <a:t>Constant civil war: sixteenth century </a:t>
            </a:r>
            <a:r>
              <a:rPr lang="en-US" i="1" smtClean="0"/>
              <a:t>sengoku</a:t>
            </a:r>
            <a:r>
              <a:rPr lang="en-US" smtClean="0"/>
              <a:t>, “country at war”</a:t>
            </a:r>
          </a:p>
          <a:p>
            <a:pPr eaLnBrk="1" hangingPunct="1"/>
            <a:r>
              <a:rPr lang="en-US" smtClean="0"/>
              <a:t>Tokugawa Ieyasu (r. 1600-1616) establishes military government</a:t>
            </a:r>
          </a:p>
          <a:p>
            <a:pPr lvl="1" eaLnBrk="1" hangingPunct="1"/>
            <a:r>
              <a:rPr lang="en-US" i="1" smtClean="0"/>
              <a:t>Bakufu</a:t>
            </a:r>
            <a:r>
              <a:rPr lang="en-US" smtClean="0"/>
              <a:t>: “tent government”</a:t>
            </a:r>
          </a:p>
          <a:p>
            <a:pPr lvl="1" eaLnBrk="1" hangingPunct="1"/>
            <a:r>
              <a:rPr lang="en-US" smtClean="0"/>
              <a:t>Establishes Tokugawa dynasty (1600-1867)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B0129-DE51-4A70-8088-37151307D505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Ming China, 1368-1644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FA1DA-C6A9-4957-87C7-E24A094CB7D3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199" name="Picture 7" descr="ben85646_m2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5" y="1089025"/>
            <a:ext cx="5010150" cy="4681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Tokugawa Japan, 1600-1867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71B85-C57E-475D-B32D-448539EE0146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34823" name="Picture 7" descr="ben85646_m2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089025"/>
            <a:ext cx="5668962" cy="4681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</a:t>
            </a:r>
            <a:r>
              <a:rPr lang="en-US" i="1" smtClean="0"/>
              <a:t>Daimyo </a:t>
            </a:r>
            <a:r>
              <a:rPr lang="en-US" smtClean="0"/>
              <a:t>(“Great Names”)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Approximately 260 powerful territorial lords</a:t>
            </a:r>
          </a:p>
          <a:p>
            <a:pPr lvl="1" eaLnBrk="1" hangingPunct="1"/>
            <a:r>
              <a:rPr lang="en-US" sz="2400" smtClean="0"/>
              <a:t>Independent militaries, judiciaries, schools, foreign relations, etc.</a:t>
            </a:r>
          </a:p>
          <a:p>
            <a:pPr eaLnBrk="1" hangingPunct="1"/>
            <a:r>
              <a:rPr lang="en-US" sz="2800" smtClean="0"/>
              <a:t>From capital Edo (Tokyo), shogun requires “alternate attendance”: daimyo forced to spend every other year at court</a:t>
            </a:r>
          </a:p>
          <a:p>
            <a:pPr lvl="1" eaLnBrk="1" hangingPunct="1"/>
            <a:r>
              <a:rPr lang="en-US" sz="2400" smtClean="0"/>
              <a:t>Controlled marriage, socializing of daimyo families</a:t>
            </a:r>
          </a:p>
          <a:p>
            <a:pPr eaLnBrk="1" hangingPunct="1"/>
            <a:r>
              <a:rPr lang="en-US" sz="2800" smtClean="0"/>
              <a:t>Beginning 1630s, shoguns restrict foreign relations</a:t>
            </a:r>
          </a:p>
          <a:p>
            <a:pPr lvl="1" eaLnBrk="1" hangingPunct="1"/>
            <a:r>
              <a:rPr lang="en-US" sz="2400" smtClean="0"/>
              <a:t>Travel, import of books forbidden</a:t>
            </a:r>
          </a:p>
          <a:p>
            <a:pPr lvl="1" eaLnBrk="1" hangingPunct="1"/>
            <a:r>
              <a:rPr lang="en-US" sz="2400" smtClean="0"/>
              <a:t>Policy strictly maintained for 200 years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5E9D-AB3E-43D2-81B3-6FF3CA9DB0FD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Growth in Japan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civil conflict contributes to prosperity</a:t>
            </a:r>
          </a:p>
          <a:p>
            <a:pPr eaLnBrk="1" hangingPunct="1"/>
            <a:r>
              <a:rPr lang="en-US" smtClean="0"/>
              <a:t>New crop strains and irrigation systems improve agricultural production</a:t>
            </a:r>
          </a:p>
          <a:p>
            <a:pPr eaLnBrk="1" hangingPunct="1"/>
            <a:r>
              <a:rPr lang="en-US" smtClean="0"/>
              <a:t>Yet population growth moderate</a:t>
            </a:r>
          </a:p>
          <a:p>
            <a:pPr lvl="1" eaLnBrk="1" hangingPunct="1"/>
            <a:r>
              <a:rPr lang="en-US" smtClean="0"/>
              <a:t>Contraception, late marriage, abortion</a:t>
            </a:r>
          </a:p>
          <a:p>
            <a:pPr lvl="1" eaLnBrk="1" hangingPunct="1"/>
            <a:r>
              <a:rPr lang="en-US" smtClean="0"/>
              <a:t>Infanticide: “thinning out the rice shoots”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8534-8FF8-49CF-80CD-A6D440B83F16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2050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2FF0-2F8B-4894-85D8-B5F81D7786A7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Change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civil disturbances create massive unemployment of daimyo, samurai warriors</a:t>
            </a:r>
          </a:p>
          <a:p>
            <a:pPr eaLnBrk="1" hangingPunct="1"/>
            <a:r>
              <a:rPr lang="en-US" smtClean="0"/>
              <a:t>Encouraged to join bureaucracy, scholarship</a:t>
            </a:r>
          </a:p>
          <a:p>
            <a:pPr eaLnBrk="1" hangingPunct="1"/>
            <a:r>
              <a:rPr lang="en-US" smtClean="0"/>
              <a:t>Many declined to poverty</a:t>
            </a:r>
          </a:p>
          <a:p>
            <a:pPr eaLnBrk="1" hangingPunct="1"/>
            <a:r>
              <a:rPr lang="en-US" smtClean="0"/>
              <a:t>Urban wealthy classes develop from trade activity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45F2-941D-4B41-8410-F299DDB73A51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Neo-Confucianism in Japan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cultural influence extends through Tokugawa period</a:t>
            </a:r>
          </a:p>
          <a:p>
            <a:pPr eaLnBrk="1" hangingPunct="1"/>
            <a:r>
              <a:rPr lang="en-US" smtClean="0"/>
              <a:t>Chinese language essential to curriculum</a:t>
            </a:r>
          </a:p>
          <a:p>
            <a:pPr eaLnBrk="1" hangingPunct="1"/>
            <a:r>
              <a:rPr lang="en-US" smtClean="0"/>
              <a:t>Zhu Xi and neo-Confucianism remains popular</a:t>
            </a:r>
          </a:p>
          <a:p>
            <a:pPr eaLnBrk="1" hangingPunct="1"/>
            <a:r>
              <a:rPr lang="en-US" smtClean="0"/>
              <a:t>“Native learning” also popular in eighteenth century</a:t>
            </a:r>
          </a:p>
          <a:p>
            <a:pPr lvl="1" eaLnBrk="1" hangingPunct="1"/>
            <a:r>
              <a:rPr lang="en-US" smtClean="0"/>
              <a:t>Folk traditions, Shinto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D0BD-504D-4B81-ACA1-0F64B649A77B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Worlds (</a:t>
            </a:r>
            <a:r>
              <a:rPr lang="en-US" i="1" smtClean="0"/>
              <a:t>ukiyo</a:t>
            </a:r>
            <a:r>
              <a:rPr lang="en-US" smtClean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culture expressed in entertainment, pleasure industries</a:t>
            </a:r>
          </a:p>
          <a:p>
            <a:pPr eaLnBrk="1" hangingPunct="1"/>
            <a:r>
              <a:rPr lang="en-US" smtClean="0"/>
              <a:t>Marked contrast to solemn </a:t>
            </a:r>
            <a:r>
              <a:rPr lang="en-US" i="1" smtClean="0"/>
              <a:t>bakufu</a:t>
            </a:r>
            <a:r>
              <a:rPr lang="en-US" smtClean="0"/>
              <a:t> proceedings</a:t>
            </a:r>
          </a:p>
          <a:p>
            <a:pPr lvl="1" eaLnBrk="1" hangingPunct="1"/>
            <a:r>
              <a:rPr lang="en-US" smtClean="0"/>
              <a:t>Ihara Saikaku (1642-1693), </a:t>
            </a:r>
            <a:r>
              <a:rPr lang="en-US" i="1" smtClean="0"/>
              <a:t>The Life of a Man Who Lived for Love</a:t>
            </a:r>
          </a:p>
          <a:p>
            <a:pPr eaLnBrk="1" hangingPunct="1"/>
            <a:r>
              <a:rPr lang="en-US" i="1" smtClean="0"/>
              <a:t>Kabuki</a:t>
            </a:r>
            <a:r>
              <a:rPr lang="en-US" smtClean="0"/>
              <a:t> theatre, men playing women’s roles</a:t>
            </a:r>
          </a:p>
          <a:p>
            <a:pPr eaLnBrk="1" hangingPunct="1"/>
            <a:r>
              <a:rPr lang="en-US" i="1" smtClean="0"/>
              <a:t>Bunraku</a:t>
            </a:r>
            <a:r>
              <a:rPr lang="en-US" smtClean="0"/>
              <a:t> puppet theatre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0291-626C-489F-97CA-59D40240E94B}" type="slidenum">
              <a:rPr lang="en-US" altLang="en-US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Christianity in Japan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Jesuit Francis Xavier in Japan, 1549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Remarkable success among </a:t>
            </a:r>
            <a:r>
              <a:rPr lang="en-US" i="1" smtClean="0"/>
              <a:t>daimyo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Daimyo</a:t>
            </a:r>
            <a:r>
              <a:rPr lang="en-US" smtClean="0"/>
              <a:t> also hoping to establish trade relations with Europeans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Government backlash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Fear of foreign intrusion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Confucians, Buddhists resent Christian absolutism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Anti-Christian campaign 1587-1639 restricts Christianity, executes staunch Christians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Sometimes by crucifixion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2F6AE-904B-4620-AF17-2A6F8E10E5F2}" type="slidenum">
              <a:rPr lang="en-US" altLang="en-US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Persecution of Catholics</a:t>
            </a:r>
          </a:p>
        </p:txBody>
      </p:sp>
      <p:pic>
        <p:nvPicPr>
          <p:cNvPr id="41987" name="Picture 5" descr="Catholic_prosecu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6F1F-A4D2-4A65-B6D5-E52EC49BA552}" type="slidenum">
              <a:rPr lang="en-US" altLang="en-US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Dutch Learning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Dutch presence at Nagasaki principal route for Japanese understanding of the world</a:t>
            </a:r>
          </a:p>
          <a:p>
            <a:pPr eaLnBrk="1" hangingPunct="1"/>
            <a:r>
              <a:rPr lang="en-US" smtClean="0"/>
              <a:t>Before ban on foreign books lifted (1720), Japanese scholars study Dutch to approach European science, medicine, and art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33D8-703E-44BD-BD61-9BA617CF7630}" type="slidenum">
              <a:rPr lang="en-US" altLang="en-US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Wall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before fourth century B.C.E., ruins from Qin dynasty in third century B.C.E.</a:t>
            </a:r>
          </a:p>
          <a:p>
            <a:pPr eaLnBrk="1" hangingPunct="1"/>
            <a:r>
              <a:rPr lang="en-US" smtClean="0"/>
              <a:t>Rebuilt under Ming rule, fifteenth to sixteenth century</a:t>
            </a:r>
          </a:p>
          <a:p>
            <a:pPr eaLnBrk="1" hangingPunct="1"/>
            <a:r>
              <a:rPr lang="en-US" smtClean="0"/>
              <a:t>1,550 miles, 33-49 feet high</a:t>
            </a:r>
          </a:p>
          <a:p>
            <a:pPr lvl="1" eaLnBrk="1" hangingPunct="1"/>
            <a:r>
              <a:rPr lang="en-US" smtClean="0"/>
              <a:t>Guard towers</a:t>
            </a:r>
          </a:p>
          <a:p>
            <a:pPr lvl="1" eaLnBrk="1" hangingPunct="1"/>
            <a:r>
              <a:rPr lang="en-US" smtClean="0"/>
              <a:t>Room for housing soldiers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A4CD-A631-4148-908A-B2DBAF354CE8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Wall of China</a:t>
            </a:r>
          </a:p>
        </p:txBody>
      </p:sp>
      <p:pic>
        <p:nvPicPr>
          <p:cNvPr id="10243" name="Picture 5" descr="Great_W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D15EB-2D4F-4C76-90C3-FE9DFFD871B6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Eradicating the Mongol Past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 emperors encourage abandonment of Mongol names, dress</a:t>
            </a:r>
          </a:p>
          <a:p>
            <a:pPr eaLnBrk="1" hangingPunct="1"/>
            <a:r>
              <a:rPr lang="en-US" smtClean="0"/>
              <a:t>Support study of Confucian classics</a:t>
            </a:r>
          </a:p>
          <a:p>
            <a:pPr eaLnBrk="1" hangingPunct="1"/>
            <a:r>
              <a:rPr lang="en-US" smtClean="0"/>
              <a:t>Civil service examinations renewed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2696F-F689-4A8F-840A-53CBC1CB786E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 Decline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Sixteenth century, maritime pirates harm coastal trade</a:t>
            </a:r>
          </a:p>
          <a:p>
            <a:pPr eaLnBrk="1" hangingPunct="1"/>
            <a:r>
              <a:rPr lang="en-US" smtClean="0"/>
              <a:t>Navy, government unable to respond effectively</a:t>
            </a:r>
          </a:p>
          <a:p>
            <a:pPr eaLnBrk="1" hangingPunct="1"/>
            <a:r>
              <a:rPr lang="en-US" smtClean="0"/>
              <a:t>Emperors secluded in Forbidden City, palace compound in Beijing</a:t>
            </a:r>
          </a:p>
          <a:p>
            <a:pPr lvl="1" eaLnBrk="1" hangingPunct="1"/>
            <a:r>
              <a:rPr lang="en-US" smtClean="0"/>
              <a:t>Hedonists</a:t>
            </a:r>
          </a:p>
          <a:p>
            <a:pPr lvl="1" eaLnBrk="1" hangingPunct="1"/>
            <a:r>
              <a:rPr lang="en-US" smtClean="0"/>
              <a:t>Emperor Wanli (r. 1572-1620) abandons imperial activity to eunuchs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4B9F4-896E-4554-8BE4-27BBD2DD4D51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 Collapse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Famine, peasant rebellions in early seventeenth century</a:t>
            </a:r>
          </a:p>
          <a:p>
            <a:pPr eaLnBrk="1" hangingPunct="1"/>
            <a:r>
              <a:rPr lang="en-US" smtClean="0"/>
              <a:t>Rebels take Beijing in 1644</a:t>
            </a:r>
          </a:p>
          <a:p>
            <a:pPr eaLnBrk="1" hangingPunct="1"/>
            <a:r>
              <a:rPr lang="en-US" smtClean="0"/>
              <a:t>Manchu fighters enter from the north and retake city</a:t>
            </a:r>
          </a:p>
          <a:p>
            <a:pPr eaLnBrk="1" hangingPunct="1"/>
            <a:r>
              <a:rPr lang="en-US" smtClean="0"/>
              <a:t>Manchus refuse to allow reestablishment of Ming dynasty</a:t>
            </a:r>
          </a:p>
          <a:p>
            <a:pPr eaLnBrk="1" hangingPunct="1"/>
            <a:r>
              <a:rPr lang="en-US" smtClean="0"/>
              <a:t>Establish Qing (“Pure”) Dynasty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63530-1D6D-4E04-880F-70674F1886EB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Qing Empire, 1644-1911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CF0F0-AAD4-4B42-B75D-FC33F5FE14B9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4343" name="Picture 7" descr="ben85646_m2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51750" cy="4551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10&quot;&gt;&lt;/object&gt;&lt;object type=&quot;2&quot; unique_id=&quot;10111&quot;&gt;&lt;object type=&quot;3&quot; unique_id=&quot;10112&quot;&gt;&lt;property id=&quot;20148&quot; value=&quot;5&quot;/&gt;&lt;property id=&quot;20300&quot; value=&quot;Slide 1 - &amp;quot;Chapter 26&amp;quot;&quot;/&gt;&lt;property id=&quot;20307&quot; value=&quot;256&quot;/&gt;&lt;/object&gt;&lt;object type=&quot;3&quot; unique_id=&quot;10113&quot;&gt;&lt;property id=&quot;20148&quot; value=&quot;5&quot;/&gt;&lt;property id=&quot;20300&quot; value=&quot;Slide 2 - &amp;quot;The Ming Dynasty (1368-1644)&amp;quot;&quot;/&gt;&lt;property id=&quot;20307&quot; value=&quot;260&quot;/&gt;&lt;/object&gt;&lt;object type=&quot;3&quot; unique_id=&quot;10114&quot;&gt;&lt;property id=&quot;20148&quot; value=&quot;5&quot;/&gt;&lt;property id=&quot;20300&quot; value=&quot;Slide 3 - &amp;quot;Ming China, 1368-1644&amp;quot;&quot;/&gt;&lt;property id=&quot;20307&quot; value=&quot;257&quot;/&gt;&lt;/object&gt;&lt;object type=&quot;3&quot; unique_id=&quot;10115&quot;&gt;&lt;property id=&quot;20148&quot; value=&quot;5&quot;/&gt;&lt;property id=&quot;20300&quot; value=&quot;Slide 4 - &amp;quot;The Great Wall&amp;quot;&quot;/&gt;&lt;property id=&quot;20307&quot; value=&quot;261&quot;/&gt;&lt;/object&gt;&lt;object type=&quot;3&quot; unique_id=&quot;10116&quot;&gt;&lt;property id=&quot;20148&quot; value=&quot;5&quot;/&gt;&lt;property id=&quot;20300&quot; value=&quot;Slide 5 - &amp;quot;The Great Wall of China&amp;quot;&quot;/&gt;&lt;property id=&quot;20307&quot; value=&quot;262&quot;/&gt;&lt;/object&gt;&lt;object type=&quot;3&quot; unique_id=&quot;10117&quot;&gt;&lt;property id=&quot;20148&quot; value=&quot;5&quot;/&gt;&lt;property id=&quot;20300&quot; value=&quot;Slide 6 - &amp;quot;Eradicating the Mongol Past&amp;quot;&quot;/&gt;&lt;property id=&quot;20307&quot; value=&quot;263&quot;/&gt;&lt;/object&gt;&lt;object type=&quot;3&quot; unique_id=&quot;10118&quot;&gt;&lt;property id=&quot;20148&quot; value=&quot;5&quot;/&gt;&lt;property id=&quot;20300&quot; value=&quot;Slide 7 - &amp;quot;Ming Decline&amp;quot;&quot;/&gt;&lt;property id=&quot;20307&quot; value=&quot;264&quot;/&gt;&lt;/object&gt;&lt;object type=&quot;3&quot; unique_id=&quot;10119&quot;&gt;&lt;property id=&quot;20148&quot; value=&quot;5&quot;/&gt;&lt;property id=&quot;20300&quot; value=&quot;Slide 8 - &amp;quot;Ming Collapse&amp;quot;&quot;/&gt;&lt;property id=&quot;20307&quot; value=&quot;265&quot;/&gt;&lt;/object&gt;&lt;object type=&quot;3&quot; unique_id=&quot;10120&quot;&gt;&lt;property id=&quot;20148&quot; value=&quot;5&quot;/&gt;&lt;property id=&quot;20300&quot; value=&quot;Slide 9 - &amp;quot;The Qing Empire, 1644-1911&amp;quot;&quot;/&gt;&lt;property id=&quot;20307&quot; value=&quot;258&quot;/&gt;&lt;/object&gt;&lt;object type=&quot;3&quot; unique_id=&quot;10121&quot;&gt;&lt;property id=&quot;20148&quot; value=&quot;5&quot;/&gt;&lt;property id=&quot;20300&quot; value=&quot;Slide 10 - &amp;quot;The Qing Dynasty (1644-1911)&amp;quot;&quot;/&gt;&lt;property id=&quot;20307&quot; value=&quot;266&quot;/&gt;&lt;/object&gt;&lt;object type=&quot;3&quot; unique_id=&quot;10122&quot;&gt;&lt;property id=&quot;20148&quot; value=&quot;5&quot;/&gt;&lt;property id=&quot;20300&quot; value=&quot;Slide 11 - &amp;quot;Emperor Kangxi (r. 1661-1722)&amp;quot;&quot;/&gt;&lt;property id=&quot;20307&quot; value=&quot;267&quot;/&gt;&lt;/object&gt;&lt;object type=&quot;3&quot; unique_id=&quot;10123&quot;&gt;&lt;property id=&quot;20148&quot; value=&quot;5&quot;/&gt;&lt;property id=&quot;20300&quot; value=&quot;Slide 12 - &amp;quot;The “Son of Heaven”&amp;quot;&quot;/&gt;&lt;property id=&quot;20307&quot; value=&quot;268&quot;/&gt;&lt;/object&gt;&lt;object type=&quot;3&quot; unique_id=&quot;10124&quot;&gt;&lt;property id=&quot;20148&quot; value=&quot;5&quot;/&gt;&lt;property id=&quot;20300&quot; value=&quot;Slide 13 - &amp;quot;The Scholar-Bureaucrats&amp;quot;&quot;/&gt;&lt;property id=&quot;20307&quot; value=&quot;269&quot;/&gt;&lt;/object&gt;&lt;object type=&quot;3&quot; unique_id=&quot;10125&quot;&gt;&lt;property id=&quot;20148&quot; value=&quot;5&quot;/&gt;&lt;property id=&quot;20300&quot; value=&quot;Slide 14 - &amp;quot;The Civil Service Examinations&amp;quot;&quot;/&gt;&lt;property id=&quot;20307&quot; value=&quot;270&quot;/&gt;&lt;/object&gt;&lt;object type=&quot;3&quot; unique_id=&quot;10126&quot;&gt;&lt;property id=&quot;20148&quot; value=&quot;5&quot;/&gt;&lt;property id=&quot;20300&quot; value=&quot;Slide 15 - &amp;quot;Examination System and Society&amp;quot;&quot;/&gt;&lt;property id=&quot;20307&quot; value=&quot;271&quot;/&gt;&lt;/object&gt;&lt;object type=&quot;3&quot; unique_id=&quot;10127&quot;&gt;&lt;property id=&quot;20148&quot; value=&quot;5&quot;/&gt;&lt;property id=&quot;20300&quot; value=&quot;Slide 16 - &amp;quot;The Patriarchal Family&amp;quot;&quot;/&gt;&lt;property id=&quot;20307&quot; value=&quot;272&quot;/&gt;&lt;/object&gt;&lt;object type=&quot;3&quot; unique_id=&quot;10128&quot;&gt;&lt;property id=&quot;20148&quot; value=&quot;5&quot;/&gt;&lt;property id=&quot;20300&quot; value=&quot;Slide 17 - &amp;quot;Gender Relations&amp;quot;&quot;/&gt;&lt;property id=&quot;20307&quot; value=&quot;273&quot;/&gt;&lt;/object&gt;&lt;object type=&quot;3&quot; unique_id=&quot;10129&quot;&gt;&lt;property id=&quot;20148&quot; value=&quot;5&quot;/&gt;&lt;property id=&quot;20300&quot; value=&quot;Slide 18 - &amp;quot;Foot Binding&amp;quot;&quot;/&gt;&lt;property id=&quot;20307&quot; value=&quot;274&quot;/&gt;&lt;/object&gt;&lt;object type=&quot;3&quot; unique_id=&quot;10130&quot;&gt;&lt;property id=&quot;20148&quot; value=&quot;5&quot;/&gt;&lt;property id=&quot;20300&quot; value=&quot;Slide 19 - &amp;quot;Woman with Bound Feet&amp;quot;&quot;/&gt;&lt;property id=&quot;20307&quot; value=&quot;276&quot;/&gt;&lt;/object&gt;&lt;object type=&quot;3&quot; unique_id=&quot;10131&quot;&gt;&lt;property id=&quot;20148&quot; value=&quot;5&quot;/&gt;&lt;property id=&quot;20300&quot; value=&quot;Slide 20 - &amp;quot;Population Growth and Economic Development&amp;quot;&quot;/&gt;&lt;property id=&quot;20307&quot; value=&quot;275&quot;/&gt;&lt;/object&gt;&lt;object type=&quot;3&quot; unique_id=&quot;10132&quot;&gt;&lt;property id=&quot;20148&quot; value=&quot;5&quot;/&gt;&lt;property id=&quot;20300&quot; value=&quot;Slide 21 - &amp;quot;Chinese Population Growth&amp;quot;&quot;/&gt;&lt;property id=&quot;20307&quot; value=&quot;277&quot;/&gt;&lt;/object&gt;&lt;object type=&quot;3&quot; unique_id=&quot;10133&quot;&gt;&lt;property id=&quot;20148&quot; value=&quot;5&quot;/&gt;&lt;property id=&quot;20300&quot; value=&quot;Slide 22 - &amp;quot;Foreign Trade&amp;quot;&quot;/&gt;&lt;property id=&quot;20307&quot; value=&quot;278&quot;/&gt;&lt;/object&gt;&lt;object type=&quot;3&quot; unique_id=&quot;10134&quot;&gt;&lt;property id=&quot;20148&quot; value=&quot;5&quot;/&gt;&lt;property id=&quot;20300&quot; value=&quot;Slide 23 - &amp;quot;Trade in Southeast Asia&amp;quot;&quot;/&gt;&lt;property id=&quot;20307&quot; value=&quot;279&quot;/&gt;&lt;/object&gt;&lt;object type=&quot;3&quot; unique_id=&quot;10135&quot;&gt;&lt;property id=&quot;20148&quot; value=&quot;5&quot;/&gt;&lt;property id=&quot;20300&quot; value=&quot;Slide 24 - &amp;quot;Government and Technology&amp;quot;&quot;/&gt;&lt;property id=&quot;20307&quot; value=&quot;280&quot;/&gt;&lt;/object&gt;&lt;object type=&quot;3&quot; unique_id=&quot;10136&quot;&gt;&lt;property id=&quot;20148&quot; value=&quot;5&quot;/&gt;&lt;property id=&quot;20300&quot; value=&quot;Slide 25 - &amp;quot;Classes in Chinese Society&amp;quot;&quot;/&gt;&lt;property id=&quot;20307&quot; value=&quot;281&quot;/&gt;&lt;/object&gt;&lt;object type=&quot;3&quot; unique_id=&quot;10137&quot;&gt;&lt;property id=&quot;20148&quot; value=&quot;5&quot;/&gt;&lt;property id=&quot;20300&quot; value=&quot;Slide 26 - &amp;quot;Neo-Confucianism&amp;quot;&quot;/&gt;&lt;property id=&quot;20307&quot; value=&quot;282&quot;/&gt;&lt;/object&gt;&lt;object type=&quot;3&quot; unique_id=&quot;10138&quot;&gt;&lt;property id=&quot;20148&quot; value=&quot;5&quot;/&gt;&lt;property id=&quot;20300&quot; value=&quot;Slide 27 - &amp;quot;Christianity in China&amp;quot;&quot;/&gt;&lt;property id=&quot;20307&quot; value=&quot;283&quot;/&gt;&lt;/object&gt;&lt;object type=&quot;3&quot; unique_id=&quot;10139&quot;&gt;&lt;property id=&quot;20148&quot; value=&quot;5&quot;/&gt;&lt;property id=&quot;20300&quot; value=&quot;Slide 28 - &amp;quot;Confucianism and Christianity&amp;quot;&quot;/&gt;&lt;property id=&quot;20307&quot; value=&quot;284&quot;/&gt;&lt;/object&gt;&lt;object type=&quot;3&quot; unique_id=&quot;10140&quot;&gt;&lt;property id=&quot;20148&quot; value=&quot;5&quot;/&gt;&lt;property id=&quot;20300&quot; value=&quot;Slide 29 - &amp;quot;The Unification of Japan&amp;quot;&quot;/&gt;&lt;property id=&quot;20307&quot; value=&quot;285&quot;/&gt;&lt;/object&gt;&lt;object type=&quot;3&quot; unique_id=&quot;10141&quot;&gt;&lt;property id=&quot;20148&quot; value=&quot;5&quot;/&gt;&lt;property id=&quot;20300&quot; value=&quot;Slide 30 - &amp;quot;Tokugawa Japan, 1600-1867&amp;quot;&quot;/&gt;&lt;property id=&quot;20307&quot; value=&quot;259&quot;/&gt;&lt;/object&gt;&lt;object type=&quot;3&quot; unique_id=&quot;10142&quot;&gt;&lt;property id=&quot;20148&quot; value=&quot;5&quot;/&gt;&lt;property id=&quot;20300&quot; value=&quot;Slide 31 - &amp;quot;Control of Daimyo (“Great Names”)&amp;quot;&quot;/&gt;&lt;property id=&quot;20307&quot; value=&quot;286&quot;/&gt;&lt;/object&gt;&lt;object type=&quot;3&quot; unique_id=&quot;10143&quot;&gt;&lt;property id=&quot;20148&quot; value=&quot;5&quot;/&gt;&lt;property id=&quot;20300&quot; value=&quot;Slide 32 - &amp;quot;Economic Growth in Japan&amp;quot;&quot;/&gt;&lt;property id=&quot;20307&quot; value=&quot;287&quot;/&gt;&lt;/object&gt;&lt;object type=&quot;3&quot; unique_id=&quot;10144&quot;&gt;&lt;property id=&quot;20148&quot; value=&quot;5&quot;/&gt;&lt;property id=&quot;20300&quot; value=&quot;Slide 33 - &amp;quot;Population Growth&amp;quot;&quot;/&gt;&lt;property id=&quot;20307&quot; value=&quot;288&quot;/&gt;&lt;/object&gt;&lt;object type=&quot;3&quot; unique_id=&quot;10145&quot;&gt;&lt;property id=&quot;20148&quot; value=&quot;5&quot;/&gt;&lt;property id=&quot;20300&quot; value=&quot;Slide 34 - &amp;quot;Social Change&amp;quot;&quot;/&gt;&lt;property id=&quot;20307&quot; value=&quot;289&quot;/&gt;&lt;/object&gt;&lt;object type=&quot;3&quot; unique_id=&quot;10146&quot;&gt;&lt;property id=&quot;20148&quot; value=&quot;5&quot;/&gt;&lt;property id=&quot;20300&quot; value=&quot;Slide 35 - &amp;quot;Neo-Confucianism in Japan&amp;quot;&quot;/&gt;&lt;property id=&quot;20307&quot; value=&quot;290&quot;/&gt;&lt;/object&gt;&lt;object type=&quot;3&quot; unique_id=&quot;10147&quot;&gt;&lt;property id=&quot;20148&quot; value=&quot;5&quot;/&gt;&lt;property id=&quot;20300&quot; value=&quot;Slide 36 - &amp;quot;Floating Worlds (ukiyo)&amp;quot;&quot;/&gt;&lt;property id=&quot;20307&quot; value=&quot;291&quot;/&gt;&lt;/object&gt;&lt;object type=&quot;3&quot; unique_id=&quot;10148&quot;&gt;&lt;property id=&quot;20148&quot; value=&quot;5&quot;/&gt;&lt;property id=&quot;20300&quot; value=&quot;Slide 37 - &amp;quot;Christianity in Japan&amp;quot;&quot;/&gt;&lt;property id=&quot;20307&quot; value=&quot;292&quot;/&gt;&lt;/object&gt;&lt;object type=&quot;3&quot; unique_id=&quot;10149&quot;&gt;&lt;property id=&quot;20148&quot; value=&quot;5&quot;/&gt;&lt;property id=&quot;20300&quot; value=&quot;Slide 38 - &amp;quot;Persecution of Catholics&amp;quot;&quot;/&gt;&lt;property id=&quot;20307&quot; value=&quot;294&quot;/&gt;&lt;/object&gt;&lt;object type=&quot;3&quot; unique_id=&quot;10150&quot;&gt;&lt;property id=&quot;20148&quot; value=&quot;5&quot;/&gt;&lt;property id=&quot;20300&quot; value=&quot;Slide 39 - &amp;quot;Dutch Learning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191</TotalTime>
  <Words>1934</Words>
  <Application>Microsoft Office PowerPoint</Application>
  <PresentationFormat>On-screen Show (4:3)</PresentationFormat>
  <Paragraphs>317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Times New Roman</vt:lpstr>
      <vt:lpstr>Wingdings</vt:lpstr>
      <vt:lpstr>Garamond</vt:lpstr>
      <vt:lpstr>bentley5</vt:lpstr>
      <vt:lpstr>Microsoft Office Excel Chart</vt:lpstr>
      <vt:lpstr>Microsoft Graph Chart</vt:lpstr>
      <vt:lpstr>Chapter 26</vt:lpstr>
      <vt:lpstr>The Ming Dynasty (1368-1644)</vt:lpstr>
      <vt:lpstr>Ming China, 1368-1644</vt:lpstr>
      <vt:lpstr>The Great Wall</vt:lpstr>
      <vt:lpstr>The Great Wall of China</vt:lpstr>
      <vt:lpstr>Eradicating the Mongol Past</vt:lpstr>
      <vt:lpstr>Ming Decline</vt:lpstr>
      <vt:lpstr>Ming Collapse</vt:lpstr>
      <vt:lpstr>The Qing Empire, 1644-1911</vt:lpstr>
      <vt:lpstr>The Qing Dynasty (1644-1911)</vt:lpstr>
      <vt:lpstr>Emperor Kangxi (r. 1661-1722)</vt:lpstr>
      <vt:lpstr>The “Son of Heaven”</vt:lpstr>
      <vt:lpstr>The Scholar-Bureaucrats</vt:lpstr>
      <vt:lpstr>The Civil Service Examinations</vt:lpstr>
      <vt:lpstr>Examination System and Society</vt:lpstr>
      <vt:lpstr>The Patriarchal Family</vt:lpstr>
      <vt:lpstr>Gender Relations</vt:lpstr>
      <vt:lpstr>Foot Binding</vt:lpstr>
      <vt:lpstr>Woman with Bound Feet</vt:lpstr>
      <vt:lpstr>Population Growth and Economic Development</vt:lpstr>
      <vt:lpstr>Chinese Population Growth</vt:lpstr>
      <vt:lpstr>Foreign Trade</vt:lpstr>
      <vt:lpstr>Trade in Southeast Asia</vt:lpstr>
      <vt:lpstr>Government and Technology</vt:lpstr>
      <vt:lpstr>Classes in Chinese Society</vt:lpstr>
      <vt:lpstr>Neo-Confucianism</vt:lpstr>
      <vt:lpstr>Christianity in China</vt:lpstr>
      <vt:lpstr>Confucianism and Christianity</vt:lpstr>
      <vt:lpstr>The Unification of Japan</vt:lpstr>
      <vt:lpstr>Tokugawa Japan, 1600-1867</vt:lpstr>
      <vt:lpstr>Control of Daimyo (“Great Names”)</vt:lpstr>
      <vt:lpstr>Economic Growth in Japan</vt:lpstr>
      <vt:lpstr>Population Growth</vt:lpstr>
      <vt:lpstr>Social Change</vt:lpstr>
      <vt:lpstr>Neo-Confucianism in Japan</vt:lpstr>
      <vt:lpstr>Floating Worlds (ukiyo)</vt:lpstr>
      <vt:lpstr>Christianity in Japan</vt:lpstr>
      <vt:lpstr>Persecution of Catholics</vt:lpstr>
      <vt:lpstr>Dutch Learning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</dc:title>
  <dc:creator>Henry Abramson</dc:creator>
  <cp:lastModifiedBy>ventulethk</cp:lastModifiedBy>
  <cp:revision>14</cp:revision>
  <dcterms:created xsi:type="dcterms:W3CDTF">2004-11-25T18:45:05Z</dcterms:created>
  <dcterms:modified xsi:type="dcterms:W3CDTF">2012-09-27T15:21:42Z</dcterms:modified>
</cp:coreProperties>
</file>