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sldIdLst>
    <p:sldId id="256" r:id="rId2"/>
    <p:sldId id="259" r:id="rId3"/>
    <p:sldId id="260" r:id="rId4"/>
    <p:sldId id="279" r:id="rId5"/>
    <p:sldId id="280" r:id="rId6"/>
    <p:sldId id="265" r:id="rId7"/>
    <p:sldId id="262" r:id="rId8"/>
    <p:sldId id="310" r:id="rId9"/>
    <p:sldId id="268" r:id="rId10"/>
    <p:sldId id="296" r:id="rId11"/>
    <p:sldId id="281" r:id="rId12"/>
    <p:sldId id="270" r:id="rId13"/>
    <p:sldId id="271" r:id="rId14"/>
    <p:sldId id="272" r:id="rId15"/>
    <p:sldId id="273" r:id="rId16"/>
    <p:sldId id="274" r:id="rId17"/>
    <p:sldId id="275" r:id="rId18"/>
    <p:sldId id="282" r:id="rId19"/>
    <p:sldId id="276" r:id="rId20"/>
    <p:sldId id="283" r:id="rId21"/>
    <p:sldId id="284" r:id="rId22"/>
    <p:sldId id="29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8" r:id="rId33"/>
    <p:sldId id="294" r:id="rId34"/>
    <p:sldId id="295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1" r:id="rId46"/>
    <p:sldId id="299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4C296-EBDF-436E-8611-A0C3CFC6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01ACF-10EA-45DB-9276-AC220F8599F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5789B-85B3-429E-B24C-EF70536B31D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D5D16-2E7D-437E-ABFF-AF960B54AF9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4902E-44E5-40A1-A44C-D3532911579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AF469-A284-4B08-B99E-FD9C714C28D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5722A-83D8-4572-BCBB-4E92A2439D4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5310F-FC83-4965-BD42-2AAE9407507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8D679-7D2F-45A4-93A4-006CB0FBBB9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D4189-D6C7-4EA8-8591-4B82BCBB8C3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528AA-0046-4DEA-B7BA-9581CBF3671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94DBE7-4271-47EA-97F5-E35553297A3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237D6-7702-4BE1-BB1D-27B6FE30F86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CA69C-135A-4563-9E58-6DBE247FA73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EF859-2317-4BC2-838B-557AEED9FA3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C0CCD-4035-4FA6-8627-ADC7F7CBE02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0FA9F-4A8C-43B3-BB1E-A16636BA020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ADD9D-D1A8-420D-859C-F5FCE0155A6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7C659-9E29-423F-94E3-352BCBD82EE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DB39F-8CB6-47BD-A6AD-1182A7E725E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F45FB-57AF-4245-BE22-E7BF23E88C7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82F64-0C52-43D0-8DE3-C07DAFD86F8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969FA-29C3-40A3-A306-242AC32BFDC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2D5D4-661F-42F5-BAD0-135D9E5068B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D7559-9112-4F3B-A12D-193DC409C3A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1F918-54D8-4BC9-BEE5-7E7FFC12954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64685-86BB-4808-853C-033C6113746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0DE3F-1F68-48FE-A159-C784316E09E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7C26A-F952-4E9B-B6C0-71614026A7D5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0531D-5A29-44D8-8C35-2B32B467C0C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13387-22C1-4D5B-AEA1-A9413D169BE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5B4E0-0E42-4D69-B5E5-2B0AAFB3045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19053-63F1-421F-BF25-AE11A52BF11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9BAC1-2605-4591-9FF3-6FC96F03308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45ED3-BABD-4536-8FE5-346B8B23862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2711F-E8A5-4296-927A-C89E075B1E2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5C2DC-A32E-47CF-8299-884ECB557A7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7AC3D-1926-4E04-B192-AC4313729DC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7E9ED-5343-4F85-ABFC-80D3B577B9ED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E4AFA-A204-417C-8A75-E49183030400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CEB80-FF03-461C-9D3A-6F4CB270130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AB5F7-221D-449A-86D7-BF686EA2A58E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9E90D-F6A2-40D4-A098-4096B3164D3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Washington in French and Indian War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184BE-5A74-4AD9-A973-42303E25E6D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84D4B-7C82-4306-AFB7-9DD20E41F5B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D014C-29B9-4F2D-A46E-F4E73FA960E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82318-D023-4B11-921B-45042488ED6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602D-9407-493D-84D5-A132F41AC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8B53-94DB-4B26-AC4A-58C631E4A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D4116-BFD4-4A6D-8E55-7A3547025E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AA8B-4796-4F02-A232-CCA6AB435F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C642E-D96D-40C7-A89E-91B3D5750E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2D21-34FD-4266-87EC-F5F9908D08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5AAF-EC18-4412-A741-A09D33E83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0F2C-5289-43BF-9803-815EE7505E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6749-1740-4C16-8945-A560AE1C00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DF4B-67FF-4600-9498-0B396C9CD0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35FA-9729-4239-B898-3E2A60C356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3FC2F22-5214-40F6-AC7B-DE61D3B98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28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Revolutions and National States in the Atlantic World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518F8-CB62-4C50-86E4-94D72A01789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American Revolution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44307-9F71-4CCA-8608-09FA857DC6C2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3319" name="Picture 7" descr="ben85646_m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089025"/>
            <a:ext cx="4029075" cy="4681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an Independent State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War-weariness sets in by 1780</a:t>
            </a:r>
          </a:p>
          <a:p>
            <a:pPr eaLnBrk="1" hangingPunct="1"/>
            <a:r>
              <a:rPr lang="en-US" smtClean="0"/>
              <a:t>British forces surrounded at Yorktown, Virginia</a:t>
            </a:r>
          </a:p>
          <a:p>
            <a:pPr lvl="1" eaLnBrk="1" hangingPunct="1"/>
            <a:r>
              <a:rPr lang="en-US" smtClean="0"/>
              <a:t>Surrender in October 1781</a:t>
            </a:r>
          </a:p>
          <a:p>
            <a:pPr eaLnBrk="1" hangingPunct="1"/>
            <a:r>
              <a:rPr lang="en-US" smtClean="0"/>
              <a:t>Military conflict ceases, treaty at Peace of Paris, 1783</a:t>
            </a:r>
          </a:p>
          <a:p>
            <a:pPr lvl="1" eaLnBrk="1" hangingPunct="1"/>
            <a:r>
              <a:rPr lang="en-US" smtClean="0"/>
              <a:t>Recognition of American independence</a:t>
            </a:r>
          </a:p>
          <a:p>
            <a:pPr eaLnBrk="1" hangingPunct="1"/>
            <a:r>
              <a:rPr lang="en-US" smtClean="0"/>
              <a:t>1787 Constitution of the United States drafted</a:t>
            </a:r>
          </a:p>
          <a:p>
            <a:pPr lvl="1" eaLnBrk="1" hangingPunct="1"/>
            <a:r>
              <a:rPr lang="en-US" smtClean="0"/>
              <a:t>Political and legal equality for men of property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E8530-7FF8-48BD-AC3B-030D964413F6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French Revolution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Serious fiscal problems in France</a:t>
            </a:r>
          </a:p>
          <a:p>
            <a:pPr lvl="1" eaLnBrk="1" hangingPunct="1"/>
            <a:r>
              <a:rPr lang="en-US" smtClean="0"/>
              <a:t>War debts, 1780s</a:t>
            </a:r>
          </a:p>
          <a:p>
            <a:pPr lvl="2" eaLnBrk="1" hangingPunct="1"/>
            <a:r>
              <a:rPr lang="en-US" smtClean="0"/>
              <a:t>50% of tax revenues to war debts</a:t>
            </a:r>
          </a:p>
          <a:p>
            <a:pPr lvl="1" eaLnBrk="1" hangingPunct="1"/>
            <a:r>
              <a:rPr lang="en-US" smtClean="0"/>
              <a:t>25% of tax revenues to military</a:t>
            </a:r>
          </a:p>
          <a:p>
            <a:pPr eaLnBrk="1" hangingPunct="1"/>
            <a:r>
              <a:rPr lang="en-US" smtClean="0"/>
              <a:t>Leads to revolution more radical than the American</a:t>
            </a:r>
          </a:p>
          <a:p>
            <a:pPr lvl="1" eaLnBrk="1" hangingPunct="1"/>
            <a:r>
              <a:rPr lang="en-US" smtClean="0"/>
              <a:t>Repudiation of many aspects of the </a:t>
            </a:r>
            <a:r>
              <a:rPr lang="en-US" i="1" smtClean="0"/>
              <a:t>ancien régime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935E9-3519-47DF-AB99-F328F5CDD7A9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Estates General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Three Estates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First estate: Roman Catholic clergy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100,000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Second estate: nobles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400,000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Third estate: everyone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24,000,000 serfs, free peasants, urban residents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Estates General founded 1303, had not met since 1614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One vote per estate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02303-B881-45DB-8E4B-269BDD04408B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1789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Protest of nobility forces King Louis to call Estates General for new taxes, May 1789</a:t>
            </a:r>
          </a:p>
          <a:p>
            <a:pPr eaLnBrk="1" hangingPunct="1"/>
            <a:r>
              <a:rPr lang="en-US" smtClean="0"/>
              <a:t>Third estate demands greater social change</a:t>
            </a:r>
          </a:p>
          <a:p>
            <a:pPr eaLnBrk="1" hangingPunct="1"/>
            <a:r>
              <a:rPr lang="en-US" smtClean="0"/>
              <a:t>June, third estate secedes</a:t>
            </a:r>
          </a:p>
          <a:p>
            <a:pPr lvl="1" eaLnBrk="1" hangingPunct="1"/>
            <a:r>
              <a:rPr lang="en-US" smtClean="0"/>
              <a:t>Renamed “National Assembly”</a:t>
            </a:r>
          </a:p>
          <a:p>
            <a:pPr eaLnBrk="1" hangingPunct="1"/>
            <a:r>
              <a:rPr lang="en-US" smtClean="0"/>
              <a:t>July, mob attacks Bastille, bloody battle won by mob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65915-21ED-40A9-B37B-1AE9AF95AC1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i="1" smtClean="0"/>
              <a:t>Declaration of the Rights of Man and </a:t>
            </a:r>
            <a:br>
              <a:rPr lang="en-US" sz="3800" i="1" smtClean="0"/>
            </a:br>
            <a:r>
              <a:rPr lang="en-US" sz="3800" i="1" smtClean="0"/>
              <a:t>the Citizen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August 1789</a:t>
            </a:r>
          </a:p>
          <a:p>
            <a:pPr eaLnBrk="1" hangingPunct="1"/>
            <a:r>
              <a:rPr lang="en-US" smtClean="0"/>
              <a:t>American influence</a:t>
            </a:r>
          </a:p>
          <a:p>
            <a:pPr eaLnBrk="1" hangingPunct="1"/>
            <a:r>
              <a:rPr lang="en-US" smtClean="0"/>
              <a:t>Equality of men </a:t>
            </a:r>
          </a:p>
          <a:p>
            <a:pPr lvl="1" eaLnBrk="1" hangingPunct="1"/>
            <a:r>
              <a:rPr lang="en-US" smtClean="0"/>
              <a:t>Women not included: Olympe de Gouges (Marie Gouze) unsuccessfully attempts to redress this in 1791</a:t>
            </a:r>
          </a:p>
          <a:p>
            <a:pPr eaLnBrk="1" hangingPunct="1"/>
            <a:r>
              <a:rPr lang="en-US" smtClean="0"/>
              <a:t>Sovereignty resides in the people</a:t>
            </a:r>
          </a:p>
          <a:p>
            <a:pPr eaLnBrk="1" hangingPunct="1"/>
            <a:r>
              <a:rPr lang="en-US" smtClean="0"/>
              <a:t>Individual rights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5BF41-3B93-4FB1-8FA1-72CB8173A4F0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Radicalization of Revolution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“Liberty, equality, fraternity”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National Assembly abolishes old social order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Seizes church lands, redefines clergy as civilians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New constitution retains king, but subject to legislative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Convention: elected by universal male suffrage</a:t>
            </a:r>
          </a:p>
          <a:p>
            <a:pPr eaLnBrk="1" hangingPunct="1">
              <a:lnSpc>
                <a:spcPct val="90000"/>
              </a:lnSpc>
            </a:pPr>
            <a:r>
              <a:rPr lang="fr-FR" i="1" smtClean="0"/>
              <a:t>Levée</a:t>
            </a:r>
            <a:r>
              <a:rPr lang="en-US" i="1" smtClean="0"/>
              <a:t> en masse:</a:t>
            </a:r>
            <a:r>
              <a:rPr lang="en-US" smtClean="0"/>
              <a:t> conscription for war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1793: King Louis and Queen Marie Antoinette found guilty of treason and sent to guillotine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0890E-6DE9-4BA1-8534-DD7C052499C4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Maximilien Robespierre (1758-1794)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“The Incorruptible,” leader of Committee of Public Safety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Leader of Jacobin party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Dominated Convention, 1793-1794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Churches closed, priests forced to marry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Promoted “cult of reason” as secular alternative to Christianity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Calendar reorganized: Ten-day weeks, proclaimed Year I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Executed 40,000; imprisoned 300,000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5DFB5-BE35-4CD4-8963-EEB948D1E4E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Directory (1795-1799)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Revolutionary enemies of the Jacobins</a:t>
            </a:r>
          </a:p>
          <a:p>
            <a:pPr eaLnBrk="1" hangingPunct="1"/>
            <a:r>
              <a:rPr lang="en-US" smtClean="0"/>
              <a:t>1794 Robespierre arrested, sent to guillotine</a:t>
            </a:r>
          </a:p>
          <a:p>
            <a:pPr eaLnBrk="1" hangingPunct="1"/>
            <a:r>
              <a:rPr lang="en-US" smtClean="0"/>
              <a:t>Men of property take power in the form of the Directory</a:t>
            </a:r>
          </a:p>
          <a:p>
            <a:pPr eaLnBrk="1" hangingPunct="1"/>
            <a:r>
              <a:rPr lang="en-US" smtClean="0"/>
              <a:t>Unable to solve economic and military problems of revolutionary France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F4269-60B3-470A-BE6E-0BA11A3A9A9A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 Bonaparte (1769-1821)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minor Corsican noble family</a:t>
            </a:r>
          </a:p>
          <a:p>
            <a:pPr eaLnBrk="1" hangingPunct="1"/>
            <a:r>
              <a:rPr lang="en-US" smtClean="0"/>
              <a:t>Army officer under King Louis XIV, general at age 24</a:t>
            </a:r>
          </a:p>
          <a:p>
            <a:pPr eaLnBrk="1" hangingPunct="1"/>
            <a:r>
              <a:rPr lang="en-US" smtClean="0"/>
              <a:t>Brilliant military strategist</a:t>
            </a:r>
          </a:p>
          <a:p>
            <a:pPr eaLnBrk="1" hangingPunct="1"/>
            <a:r>
              <a:rPr lang="en-US" smtClean="0"/>
              <a:t>Overthrew Directory in 1799</a:t>
            </a:r>
          </a:p>
          <a:p>
            <a:pPr eaLnBrk="1" hangingPunct="1"/>
            <a:r>
              <a:rPr lang="en-US" smtClean="0"/>
              <a:t>Established new government, the Consulate</a:t>
            </a:r>
          </a:p>
          <a:p>
            <a:pPr eaLnBrk="1" hangingPunct="1"/>
            <a:r>
              <a:rPr lang="en-US" smtClean="0"/>
              <a:t>Crowned himself emperor in 1802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8332-72BF-4005-B93D-B9AE95E293D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Popular Sovereignty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Ancient and medieval notions of kingship: “mandate of heaven,” “divine right of kings”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Impact of Enlightenment ideas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Kings to be made responsible to subject populations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John Locke (1632-1704)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Second Treatise of Civil Government </a:t>
            </a:r>
            <a:r>
              <a:rPr lang="en-US" smtClean="0"/>
              <a:t>(1690)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Argues that rulers derive power from consent of ruled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Individuals retain personal rights, give political rights to rulers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626FB-B9FC-46B4-B89E-B52E1C137B16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Napoleonic France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Agreement with Pope: Concordat (1801)</a:t>
            </a:r>
          </a:p>
          <a:p>
            <a:pPr lvl="1" eaLnBrk="1" hangingPunct="1"/>
            <a:r>
              <a:rPr lang="en-US" smtClean="0"/>
              <a:t>France retains church lands, but pay salaries to clergy</a:t>
            </a:r>
          </a:p>
          <a:p>
            <a:pPr lvl="1" eaLnBrk="1" hangingPunct="1"/>
            <a:r>
              <a:rPr lang="en-US" smtClean="0"/>
              <a:t>Freedom of religion, also for Protestants, Jews</a:t>
            </a:r>
          </a:p>
          <a:p>
            <a:pPr eaLnBrk="1" hangingPunct="1"/>
            <a:r>
              <a:rPr lang="en-US" smtClean="0"/>
              <a:t>1804 promulgates Napoleonic Code</a:t>
            </a:r>
          </a:p>
          <a:p>
            <a:pPr lvl="1" eaLnBrk="1" hangingPunct="1"/>
            <a:r>
              <a:rPr lang="en-US" smtClean="0"/>
              <a:t>Patriarchal authority</a:t>
            </a:r>
          </a:p>
          <a:p>
            <a:pPr lvl="1" eaLnBrk="1" hangingPunct="1"/>
            <a:r>
              <a:rPr lang="en-US" smtClean="0"/>
              <a:t>Became model for many civil codes</a:t>
            </a:r>
          </a:p>
          <a:p>
            <a:pPr eaLnBrk="1" hangingPunct="1"/>
            <a:r>
              <a:rPr lang="en-US" smtClean="0"/>
              <a:t>Tight control on newspapers, use of secret police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3D95-AF0D-4188-9CEA-6E771C2248C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Napoleon’s Empire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Conquered Iberian, Italian peninsulas, Netherlands</a:t>
            </a:r>
          </a:p>
          <a:p>
            <a:pPr eaLnBrk="1" hangingPunct="1"/>
            <a:r>
              <a:rPr lang="en-US" sz="2800" smtClean="0"/>
              <a:t>Forced Austria and Prussia to enter into alliance</a:t>
            </a:r>
          </a:p>
          <a:p>
            <a:pPr eaLnBrk="1" hangingPunct="1"/>
            <a:r>
              <a:rPr lang="en-US" sz="2800" smtClean="0"/>
              <a:t>Disastrous invasion of Russia in 1812</a:t>
            </a:r>
          </a:p>
          <a:p>
            <a:pPr eaLnBrk="1" hangingPunct="1"/>
            <a:r>
              <a:rPr lang="en-US" sz="2800" smtClean="0"/>
              <a:t>Burned Moscow, but defeated by Russian weather</a:t>
            </a:r>
          </a:p>
          <a:p>
            <a:pPr eaLnBrk="1" hangingPunct="1"/>
            <a:r>
              <a:rPr lang="en-US" sz="2800" smtClean="0"/>
              <a:t>British, Austrian, Prussian, and Russian armies force Napoleon to abdicate, 1814</a:t>
            </a:r>
          </a:p>
          <a:p>
            <a:pPr lvl="1" eaLnBrk="1" hangingPunct="1"/>
            <a:r>
              <a:rPr lang="en-US" sz="2400" smtClean="0"/>
              <a:t>Exiled to Island of Elba, escaped to take power again for 100 days</a:t>
            </a:r>
          </a:p>
          <a:p>
            <a:pPr lvl="1" eaLnBrk="1" hangingPunct="1"/>
            <a:r>
              <a:rPr lang="en-US" sz="2400" smtClean="0"/>
              <a:t>Defeated by British at Waterloo, exiled to St. Helena, </a:t>
            </a:r>
            <a:br>
              <a:rPr lang="en-US" sz="2400" smtClean="0"/>
            </a:br>
            <a:r>
              <a:rPr lang="en-US" sz="2400" smtClean="0"/>
              <a:t>dies 1821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47218-8CD7-4BCA-81E8-7CB6BBD926A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Napoleon’s Empire in 1812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02B43-5004-4F93-949F-ED43444960FC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25607" name="Picture 7" descr="ben85646_m28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89025"/>
            <a:ext cx="5173663" cy="4910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Revolution in Haiti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successful slave revolt</a:t>
            </a:r>
          </a:p>
          <a:p>
            <a:pPr eaLnBrk="1" hangingPunct="1"/>
            <a:r>
              <a:rPr lang="en-US" smtClean="0"/>
              <a:t>Island of Hispaniola</a:t>
            </a:r>
          </a:p>
          <a:p>
            <a:pPr lvl="1" eaLnBrk="1" hangingPunct="1"/>
            <a:r>
              <a:rPr lang="en-US" smtClean="0"/>
              <a:t>Spanish colony Santo Domingo in east (now Dominican Republic)</a:t>
            </a:r>
          </a:p>
          <a:p>
            <a:pPr lvl="1" eaLnBrk="1" hangingPunct="1"/>
            <a:r>
              <a:rPr lang="en-US" smtClean="0"/>
              <a:t>French colony of Saint-Domingue in west (now Haiti)</a:t>
            </a:r>
          </a:p>
          <a:p>
            <a:pPr eaLnBrk="1" hangingPunct="1"/>
            <a:r>
              <a:rPr lang="en-US" smtClean="0"/>
              <a:t>Rich Caribbean colony</a:t>
            </a:r>
          </a:p>
          <a:p>
            <a:pPr lvl="1" eaLnBrk="1" hangingPunct="1"/>
            <a:r>
              <a:rPr lang="en-US" smtClean="0"/>
              <a:t>Sugar, coffee, cotton</a:t>
            </a:r>
          </a:p>
          <a:p>
            <a:pPr lvl="1" eaLnBrk="1" hangingPunct="1"/>
            <a:r>
              <a:rPr lang="en-US" smtClean="0"/>
              <a:t>Almost one-third of France’s foreign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5BBFF-CC1A-4BF9-97EA-5CD421141A7F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Society in Saint-Domingue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40,000 white French settlers</a:t>
            </a:r>
          </a:p>
          <a:p>
            <a:pPr lvl="1" eaLnBrk="1" hangingPunct="1"/>
            <a:r>
              <a:rPr lang="en-US" smtClean="0"/>
              <a:t>Dominated social structure</a:t>
            </a:r>
          </a:p>
          <a:p>
            <a:pPr eaLnBrk="1" hangingPunct="1"/>
            <a:r>
              <a:rPr lang="en-US" smtClean="0"/>
              <a:t>28,000 </a:t>
            </a:r>
            <a:r>
              <a:rPr lang="en-US" i="1" smtClean="0"/>
              <a:t>gens de couleur</a:t>
            </a:r>
            <a:r>
              <a:rPr lang="en-US" smtClean="0"/>
              <a:t> (free people of color, i.e. mixed-race, freed slaves)</a:t>
            </a:r>
          </a:p>
          <a:p>
            <a:pPr lvl="1" eaLnBrk="1" hangingPunct="1"/>
            <a:r>
              <a:rPr lang="en-US" smtClean="0"/>
              <a:t>Holders of small plots</a:t>
            </a:r>
          </a:p>
          <a:p>
            <a:pPr eaLnBrk="1" hangingPunct="1"/>
            <a:r>
              <a:rPr lang="en-US" smtClean="0"/>
              <a:t>500,000 slaves</a:t>
            </a:r>
          </a:p>
          <a:p>
            <a:pPr lvl="1" eaLnBrk="1" hangingPunct="1"/>
            <a:r>
              <a:rPr lang="en-US" smtClean="0"/>
              <a:t>High mortality rate, many flee to mountains</a:t>
            </a:r>
          </a:p>
          <a:p>
            <a:pPr lvl="1" eaLnBrk="1" hangingPunct="1"/>
            <a:r>
              <a:rPr lang="en-US" smtClean="0"/>
              <a:t>“Maroons,” escaped slaves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C7E31-3110-4DEE-ACE1-4EE5F4AA8191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Revolt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Inspired by American and French revolutions</a:t>
            </a:r>
          </a:p>
          <a:p>
            <a:pPr lvl="1" eaLnBrk="1" hangingPunct="1"/>
            <a:r>
              <a:rPr lang="en-US" smtClean="0"/>
              <a:t>500 </a:t>
            </a:r>
            <a:r>
              <a:rPr lang="en-US" i="1" smtClean="0"/>
              <a:t>gens de couleur </a:t>
            </a:r>
            <a:r>
              <a:rPr lang="en-US" smtClean="0"/>
              <a:t>sent to fight British in American War of Independence</a:t>
            </a:r>
          </a:p>
          <a:p>
            <a:pPr eaLnBrk="1" hangingPunct="1"/>
            <a:r>
              <a:rPr lang="en-US" smtClean="0"/>
              <a:t>1789 white settlers demand self-rule, but with no equality for </a:t>
            </a:r>
            <a:r>
              <a:rPr lang="en-US" i="1" smtClean="0"/>
              <a:t>gens de couleur</a:t>
            </a:r>
          </a:p>
          <a:p>
            <a:pPr eaLnBrk="1" hangingPunct="1"/>
            <a:r>
              <a:rPr lang="en-US" smtClean="0"/>
              <a:t>1791 civil war breaks out</a:t>
            </a:r>
          </a:p>
          <a:p>
            <a:pPr eaLnBrk="1" hangingPunct="1"/>
            <a:r>
              <a:rPr lang="en-US" smtClean="0"/>
              <a:t>Slaves revolt under Vodou priest named Boukman</a:t>
            </a:r>
          </a:p>
          <a:p>
            <a:pPr eaLnBrk="1" hangingPunct="1"/>
            <a:r>
              <a:rPr lang="en-US" smtClean="0"/>
              <a:t>French, British, Spanish forces attempt to intervene</a:t>
            </a:r>
          </a:p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1C741-DA52-4D0B-B753-FDEBEDF158B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François-Dominique Toussaint (1744-1803)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Renames self Louverture (“the opening”), 1791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Descendant of slaves, freed in 1776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Helped his original owners escape, then joined rebel forces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Built army of 20,000, eventually dominated Saint-Domingue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1801 promulgated constitution of equality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1802 arrested by Napoleon’s forces, died in jail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French troops driven out, 1804 Haiti declares independence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6835-17CC-4CA1-86EB-F9784B49A63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Latin American Society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30,000 </a:t>
            </a:r>
            <a:r>
              <a:rPr lang="en-US" i="1" smtClean="0"/>
              <a:t>peninsulares</a:t>
            </a:r>
            <a:r>
              <a:rPr lang="en-US" smtClean="0"/>
              <a:t>, colonial officials from Iberian peninsula</a:t>
            </a:r>
          </a:p>
          <a:p>
            <a:pPr eaLnBrk="1" hangingPunct="1"/>
            <a:r>
              <a:rPr lang="en-US" smtClean="0"/>
              <a:t>3.5 million </a:t>
            </a:r>
            <a:r>
              <a:rPr lang="en-US" i="1" smtClean="0"/>
              <a:t>criollos </a:t>
            </a:r>
            <a:r>
              <a:rPr lang="en-US" smtClean="0"/>
              <a:t>(creoles), born in the Americas of Spanish or Portuguese descent</a:t>
            </a:r>
          </a:p>
          <a:p>
            <a:pPr lvl="1" eaLnBrk="1" hangingPunct="1"/>
            <a:r>
              <a:rPr lang="en-US" smtClean="0"/>
              <a:t>Privileged class, but grievances with </a:t>
            </a:r>
            <a:r>
              <a:rPr lang="en-US" i="1" smtClean="0"/>
              <a:t>peninsulares</a:t>
            </a:r>
            <a:endParaRPr lang="en-US" smtClean="0"/>
          </a:p>
          <a:p>
            <a:pPr lvl="1" eaLnBrk="1" hangingPunct="1"/>
            <a:r>
              <a:rPr lang="en-US" smtClean="0"/>
              <a:t>1810-1825 led movements for creole-dominated republics</a:t>
            </a:r>
          </a:p>
          <a:p>
            <a:pPr eaLnBrk="1" hangingPunct="1"/>
            <a:r>
              <a:rPr lang="en-US" smtClean="0"/>
              <a:t>10 million others</a:t>
            </a:r>
          </a:p>
          <a:p>
            <a:pPr lvl="1" eaLnBrk="1" hangingPunct="1"/>
            <a:r>
              <a:rPr lang="en-US" smtClean="0"/>
              <a:t>African slaves, mixed-race populations</a:t>
            </a:r>
          </a:p>
          <a:p>
            <a:pPr eaLnBrk="1" hangingPunct="1"/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ABC3-72F8-4BFB-9E29-9B2BAE84065C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Mexican Independence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Napoleon’s invasion of Spain and Portugal (1807) weakens royal authority in colonies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Priest Miguel de Hidalgo (1753-1811) leads revolt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Hidalgo captured and executed, but rebellion continues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Creole general August</a:t>
            </a:r>
            <a:r>
              <a:rPr lang="en-US" sz="2800" smtClean="0">
                <a:cs typeface="Times New Roman" pitchFamily="18" charset="0"/>
              </a:rPr>
              <a:t>í</a:t>
            </a:r>
            <a:r>
              <a:rPr lang="en-US" sz="2800" smtClean="0"/>
              <a:t>n de Iturbide (1783-1824) declares independence in 1821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Installs self as emperor, deposed in 1823, republic established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Southern regions form federation, then divide into Guatemala, El Salvador, Honduras, Nicaragua, Costa Rica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70CA-D417-4FEB-8859-53081F305FC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Simón Bolívar (1783-1830)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Led independence movement in South America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Native of Caracas (Venezuela), influenced by Enlightenment, George Washington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Rebels against Spanish rule 1811, forced into hiding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Forms alliances with many creole leaders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José de San Martín (Argentina, 1778-1850)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Bernardo O’Higgins (Chile, 1778-1842)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Spanish rule destroyed in South America by 1825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87FF9-6C82-4DD9-A937-AB2438376065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Freedoms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Voltaire (pen name of François-Marie Arouet, 1694-1778)</a:t>
            </a:r>
          </a:p>
          <a:p>
            <a:pPr lvl="1" eaLnBrk="1" hangingPunct="1"/>
            <a:r>
              <a:rPr lang="en-US" i="1" smtClean="0"/>
              <a:t>Écrasez l’infame, </a:t>
            </a:r>
            <a:r>
              <a:rPr lang="en-US" smtClean="0"/>
              <a:t>“erase the infamy:” criticism of Roman Catholic church</a:t>
            </a:r>
          </a:p>
          <a:p>
            <a:pPr eaLnBrk="1" hangingPunct="1"/>
            <a:r>
              <a:rPr lang="en-US" smtClean="0"/>
              <a:t>Jean-Jacques Rousseau (1712-1778)</a:t>
            </a:r>
          </a:p>
          <a:p>
            <a:pPr lvl="1" eaLnBrk="1" hangingPunct="1"/>
            <a:r>
              <a:rPr lang="en-US" smtClean="0"/>
              <a:t>Argues for equality of all individuals, regardless of class, before the law</a:t>
            </a:r>
          </a:p>
          <a:p>
            <a:pPr lvl="1" eaLnBrk="1" hangingPunct="1"/>
            <a:r>
              <a:rPr lang="en-US" i="1" smtClean="0"/>
              <a:t>The Social Contract</a:t>
            </a:r>
            <a:r>
              <a:rPr lang="en-US" smtClean="0"/>
              <a:t> (1762), argues that society is collectively the sovereign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EC4D-BEB6-4CE8-87CD-D065E2E3A461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Gran Colombia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Bolívar hoped to form U.S.-style federation</a:t>
            </a:r>
          </a:p>
          <a:p>
            <a:pPr eaLnBrk="1" hangingPunct="1"/>
            <a:r>
              <a:rPr lang="en-US" smtClean="0"/>
              <a:t>Venezuela, Columbia, Ecuador form Gran Colombia</a:t>
            </a:r>
          </a:p>
          <a:p>
            <a:pPr lvl="1" eaLnBrk="1" hangingPunct="1"/>
            <a:r>
              <a:rPr lang="en-US" smtClean="0"/>
              <a:t>Attempts to bring in Peru and Bolivia </a:t>
            </a:r>
          </a:p>
          <a:p>
            <a:pPr eaLnBrk="1" hangingPunct="1"/>
            <a:r>
              <a:rPr lang="en-US" smtClean="0"/>
              <a:t>Strong political differences, Gran Colombia disintegrates</a:t>
            </a:r>
          </a:p>
          <a:p>
            <a:pPr eaLnBrk="1" hangingPunct="1"/>
            <a:r>
              <a:rPr lang="en-US" smtClean="0"/>
              <a:t>Bolívar goes into self-imposed exile, dies of tuberculosis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6E414-E1D6-4A7A-84C7-B30B3155DFCB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Brazilian Independence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Napoleon’s invasion sends Portuguese royal court to exile in Rio de Janeiro</a:t>
            </a:r>
          </a:p>
          <a:p>
            <a:pPr eaLnBrk="1" hangingPunct="1"/>
            <a:r>
              <a:rPr lang="en-US" smtClean="0"/>
              <a:t>1821, king returns, son Pedro left behind as regent</a:t>
            </a:r>
          </a:p>
          <a:p>
            <a:pPr eaLnBrk="1" hangingPunct="1"/>
            <a:r>
              <a:rPr lang="en-US" smtClean="0"/>
              <a:t>Pedro negotiates with creoles, declares independence of Brazil</a:t>
            </a:r>
          </a:p>
          <a:p>
            <a:pPr lvl="1" eaLnBrk="1" hangingPunct="1"/>
            <a:r>
              <a:rPr lang="en-US" smtClean="0"/>
              <a:t>Becomes Emperor Pedro I (r. 1822-1834)</a:t>
            </a:r>
          </a:p>
          <a:p>
            <a:pPr eaLnBrk="1" hangingPunct="1"/>
            <a:r>
              <a:rPr lang="en-US" smtClean="0"/>
              <a:t>Social structure remains largely intact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5416-CAB5-40EA-8F25-537C1AA85445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Latin America in 1830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8AF9-150F-484C-8EF6-2B38AEEB0CC3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35847" name="Picture 7" descr="ben85646_m2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3" y="914400"/>
            <a:ext cx="4879975" cy="502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Emergence of Ideologies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Conservatism</a:t>
            </a:r>
          </a:p>
          <a:p>
            <a:pPr lvl="1" eaLnBrk="1" hangingPunct="1"/>
            <a:r>
              <a:rPr lang="en-US" smtClean="0"/>
              <a:t>Edmund Burke (England, 1729-1797)</a:t>
            </a:r>
          </a:p>
          <a:p>
            <a:pPr lvl="1" eaLnBrk="1" hangingPunct="1"/>
            <a:r>
              <a:rPr lang="en-US" smtClean="0"/>
              <a:t>Disavowed rapid revolutionary change</a:t>
            </a:r>
          </a:p>
          <a:p>
            <a:pPr lvl="1" eaLnBrk="1" hangingPunct="1"/>
            <a:r>
              <a:rPr lang="en-US" smtClean="0"/>
              <a:t>Favored slow evolution of society</a:t>
            </a:r>
          </a:p>
          <a:p>
            <a:pPr eaLnBrk="1" hangingPunct="1"/>
            <a:r>
              <a:rPr lang="en-US" smtClean="0"/>
              <a:t>Liberalism</a:t>
            </a:r>
          </a:p>
          <a:p>
            <a:pPr lvl="1" eaLnBrk="1" hangingPunct="1"/>
            <a:r>
              <a:rPr lang="en-US" smtClean="0"/>
              <a:t>Viewed conservatives as defenders of illegitimate status quo</a:t>
            </a:r>
          </a:p>
          <a:p>
            <a:pPr lvl="1" eaLnBrk="1" hangingPunct="1"/>
            <a:r>
              <a:rPr lang="en-US" smtClean="0"/>
              <a:t>Manage, not stifle, social change</a:t>
            </a:r>
          </a:p>
          <a:p>
            <a:pPr lvl="1" eaLnBrk="1" hangingPunct="1"/>
            <a:r>
              <a:rPr lang="en-US" smtClean="0"/>
              <a:t>John Stuart Mill (England, 1806-1873)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4263A-095E-48F5-BF07-E9263A92510A}" type="slidenum">
              <a:rPr lang="en-US" altLang="en-US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 of the Slave Trade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Campaign to end slavery begins in eighteenth century</a:t>
            </a:r>
          </a:p>
          <a:p>
            <a:pPr lvl="1" eaLnBrk="1" hangingPunct="1"/>
            <a:r>
              <a:rPr lang="en-US" smtClean="0"/>
              <a:t>Olaudah Equiano (1745-1797)</a:t>
            </a:r>
          </a:p>
          <a:p>
            <a:pPr eaLnBrk="1" hangingPunct="1"/>
            <a:r>
              <a:rPr lang="en-US" smtClean="0"/>
              <a:t>Gains momentum after American, French and Haitian revolutions</a:t>
            </a:r>
          </a:p>
          <a:p>
            <a:pPr eaLnBrk="1" hangingPunct="1"/>
            <a:r>
              <a:rPr lang="en-US" smtClean="0"/>
              <a:t>William Wilberforce (England, 1759-1833), philanthropist, succeeds in having Parliament outlaw slave trade, 1807</a:t>
            </a:r>
          </a:p>
          <a:p>
            <a:pPr eaLnBrk="1" hangingPunct="1"/>
            <a:r>
              <a:rPr lang="en-US" smtClean="0"/>
              <a:t>Other states follow suit, but illegal trade continues until 1867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268ED-099C-4EA5-A0D1-B8DA0677E203}" type="slidenum">
              <a:rPr lang="en-US" altLang="en-US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the Institution of Slavery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Haiti: slavery ends with revolution</a:t>
            </a:r>
          </a:p>
          <a:p>
            <a:pPr eaLnBrk="1" hangingPunct="1"/>
            <a:r>
              <a:rPr lang="en-US" smtClean="0"/>
              <a:t>Mexico slavery abolished 1829</a:t>
            </a:r>
          </a:p>
          <a:p>
            <a:pPr lvl="1" eaLnBrk="1" hangingPunct="1"/>
            <a:r>
              <a:rPr lang="en-US" smtClean="0"/>
              <a:t>Partially to stop U.S. development of slave-based cotton industry in Mexico</a:t>
            </a:r>
          </a:p>
          <a:p>
            <a:pPr eaLnBrk="1" hangingPunct="1"/>
            <a:r>
              <a:rPr lang="en-US" smtClean="0"/>
              <a:t>1833 Britain abolishes slavery, offers compensation to former owners</a:t>
            </a:r>
          </a:p>
          <a:p>
            <a:pPr eaLnBrk="1" hangingPunct="1"/>
            <a:r>
              <a:rPr lang="en-US" smtClean="0"/>
              <a:t>Other states follow, but offer freedom without equality</a:t>
            </a:r>
          </a:p>
          <a:p>
            <a:pPr lvl="1" eaLnBrk="1" hangingPunct="1"/>
            <a:r>
              <a:rPr lang="en-US" smtClean="0"/>
              <a:t>Property requirements, literacy tests, etc. block voting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4558D-6246-4D12-A0B9-6EB8A559AE2B}" type="slidenum">
              <a:rPr lang="en-US" altLang="en-US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Enlightenment Ideals and Women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Enlightenment thinkers remained conservative regarding women’s rights</a:t>
            </a:r>
          </a:p>
          <a:p>
            <a:pPr lvl="1" eaLnBrk="1" hangingPunct="1"/>
            <a:r>
              <a:rPr lang="en-US" smtClean="0"/>
              <a:t>Rousseau argues women should receive education to prepare for lives as wives and mothers</a:t>
            </a:r>
          </a:p>
          <a:p>
            <a:pPr eaLnBrk="1" hangingPunct="1"/>
            <a:r>
              <a:rPr lang="en-US" smtClean="0"/>
              <a:t>Mary Astell (England, 1666-1731) argues that women essentially born into slavery</a:t>
            </a:r>
          </a:p>
          <a:p>
            <a:pPr eaLnBrk="1" hangingPunct="1"/>
            <a:r>
              <a:rPr lang="en-US" smtClean="0"/>
              <a:t>Mary Wollstonecraft (England, 1759-1797)</a:t>
            </a:r>
          </a:p>
          <a:p>
            <a:pPr lvl="1" eaLnBrk="1" hangingPunct="1"/>
            <a:r>
              <a:rPr lang="en-US" i="1" smtClean="0"/>
              <a:t>A Vindication of the Rights of Woman </a:t>
            </a:r>
            <a:r>
              <a:rPr lang="en-US" smtClean="0"/>
              <a:t> (1792)</a:t>
            </a:r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1EAA9-36E2-48F2-8B09-408A947FBCAC}" type="slidenum">
              <a:rPr lang="en-US" altLang="en-US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and Revolution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Women active in all phases of French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Women storm Versailles in 1789, demands for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Republican Revolutionary Women patrol streets of Paris with firearms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Yet hold few official positions of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Revolution grants equality in education, property, legalized divorce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Yet women not allowed to vote, major task of nineteenth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Elizabeth Cady Stanton (U.S., 1815-1902)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19EEC-B4B2-488D-904D-902FCCE78B3E}" type="slidenum">
              <a:rPr lang="en-US" altLang="en-US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Nations and Nationalism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“Nation” a type of community, especially prominent in nineteenth century</a:t>
            </a:r>
          </a:p>
          <a:p>
            <a:pPr eaLnBrk="1" hangingPunct="1"/>
            <a:r>
              <a:rPr lang="en-US" smtClean="0"/>
              <a:t>Distinct from clan, religious, regional identities</a:t>
            </a:r>
          </a:p>
          <a:p>
            <a:pPr eaLnBrk="1" hangingPunct="1"/>
            <a:r>
              <a:rPr lang="en-US" smtClean="0"/>
              <a:t>Usually based on shared language, customs, values, historical experience</a:t>
            </a:r>
          </a:p>
          <a:p>
            <a:pPr lvl="1" eaLnBrk="1" hangingPunct="1"/>
            <a:r>
              <a:rPr lang="en-US" smtClean="0"/>
              <a:t>Sometimes common religion</a:t>
            </a:r>
          </a:p>
          <a:p>
            <a:pPr eaLnBrk="1" hangingPunct="1"/>
            <a:r>
              <a:rPr lang="en-US" smtClean="0"/>
              <a:t>Idea of nation has immediate relationship with political boundaries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6B5AC-BDB9-4D27-8C1B-45F1E69AC8DB}" type="slidenum">
              <a:rPr lang="en-US" altLang="en-US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Nationalism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Cultural nationalism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Johann Gottfried von Herder (1744-1803) praises the </a:t>
            </a:r>
            <a:r>
              <a:rPr lang="en-US" i="1" smtClean="0"/>
              <a:t>Volk</a:t>
            </a:r>
            <a:r>
              <a:rPr lang="en-US" smtClean="0"/>
              <a:t> (“people”)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Literature, folklore, music as expressions of </a:t>
            </a:r>
            <a:r>
              <a:rPr lang="en-US" i="1" smtClean="0"/>
              <a:t>Volksgeist</a:t>
            </a:r>
            <a:r>
              <a:rPr lang="en-US" smtClean="0"/>
              <a:t>: “spirit of the people”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Political nationalism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Movement for political independence of nation from other authorities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Unification of national 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Giuseppe Mazzini (1805-1872), “Young Italy”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5F3E0-DC69-40D6-AD80-E6C96F16F6D1}" type="slidenum">
              <a:rPr lang="en-US" altLang="en-US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 in America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Little indication of forthcoming revolution in mid-eighteenth century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Thirteen colonies regarded themselves as British subjects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Long cultural and personal connections with England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Mutually profitable military and economic relationship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5E299-FD25-49BB-A4E9-5820C2C5FA14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Nationalism and Anti-Semitism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Nationalist ideologies distrustful of indigenous minorities</a:t>
            </a:r>
          </a:p>
          <a:p>
            <a:pPr eaLnBrk="1" hangingPunct="1"/>
            <a:r>
              <a:rPr lang="en-US" sz="2800" smtClean="0"/>
              <a:t>Pogroms, violent attacks on Jewish communities in Russian empire beginning 1881</a:t>
            </a:r>
          </a:p>
          <a:p>
            <a:pPr eaLnBrk="1" hangingPunct="1"/>
            <a:r>
              <a:rPr lang="en-US" sz="2800" smtClean="0"/>
              <a:t>Anti-Semitism rallying cry of many European nationalists</a:t>
            </a:r>
          </a:p>
          <a:p>
            <a:pPr eaLnBrk="1" hangingPunct="1"/>
            <a:r>
              <a:rPr lang="en-US" sz="2800" smtClean="0"/>
              <a:t>French military Captain Alfred Dreyfus framed for selling military secrets to Germany</a:t>
            </a:r>
          </a:p>
          <a:p>
            <a:pPr eaLnBrk="1" hangingPunct="1"/>
            <a:r>
              <a:rPr lang="en-US" sz="2800" smtClean="0"/>
              <a:t>Eventually exonerated, but great debate on loyalty of Jews in European societies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5717-6016-45C0-8D42-5FFCDC76B13E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Zionism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Theodor Herzl (Austria, 1860-1904) journalist at Dreyfus trial</a:t>
            </a:r>
          </a:p>
          <a:p>
            <a:pPr eaLnBrk="1" hangingPunct="1"/>
            <a:r>
              <a:rPr lang="en-US" smtClean="0"/>
              <a:t>Observed intense mob anti-Semitism, concluded that Enlightenment and revolution could not solve this human ill</a:t>
            </a:r>
          </a:p>
          <a:p>
            <a:pPr eaLnBrk="1" hangingPunct="1"/>
            <a:r>
              <a:rPr lang="en-US" smtClean="0"/>
              <a:t>Worked to create refuge for Jews by </a:t>
            </a:r>
            <a:br>
              <a:rPr lang="en-US" smtClean="0"/>
            </a:br>
            <a:r>
              <a:rPr lang="en-US" smtClean="0"/>
              <a:t>re-establishing Jewish state in Palestine</a:t>
            </a:r>
          </a:p>
          <a:p>
            <a:pPr lvl="1" eaLnBrk="1" hangingPunct="1"/>
            <a:r>
              <a:rPr lang="en-US" smtClean="0"/>
              <a:t>Zion synonymous with Jerusalem</a:t>
            </a:r>
          </a:p>
          <a:p>
            <a:pPr eaLnBrk="1" hangingPunct="1"/>
            <a:r>
              <a:rPr lang="en-US" smtClean="0"/>
              <a:t>1897 convened first World Zionist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BDA93-0DCC-40D8-81B9-C07483148FF7}" type="slidenum">
              <a:rPr lang="en-US" altLang="en-US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Congress of Vienna (1814-1815)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Meeting after defeat of Napoleon</a:t>
            </a:r>
          </a:p>
          <a:p>
            <a:pPr eaLnBrk="1" hangingPunct="1"/>
            <a:r>
              <a:rPr lang="en-US" smtClean="0"/>
              <a:t>Prince Klemens von Metternich (Austria, 1773-1859) supervises dismantling of Napoleon’s empire</a:t>
            </a:r>
          </a:p>
          <a:p>
            <a:pPr eaLnBrk="1" hangingPunct="1"/>
            <a:r>
              <a:rPr lang="en-US" smtClean="0"/>
              <a:t>Established balance of power</a:t>
            </a:r>
          </a:p>
          <a:p>
            <a:pPr eaLnBrk="1" hangingPunct="1"/>
            <a:r>
              <a:rPr lang="en-US" smtClean="0"/>
              <a:t>Worked to suppress development of nationalism among multi-national empires like the Austrian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A528-E5BC-46C1-A686-883587FE1F1B}" type="slidenum">
              <a:rPr lang="en-US" altLang="en-US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Nationalist Rebellions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Greeks in Balkan peninsula seek independence from Ottoman Turks, 1821</a:t>
            </a:r>
          </a:p>
          <a:p>
            <a:pPr lvl="1" eaLnBrk="1" hangingPunct="1"/>
            <a:r>
              <a:rPr lang="en-US" smtClean="0"/>
              <a:t>With European help, Greece achieves independence in 1830</a:t>
            </a:r>
          </a:p>
          <a:p>
            <a:pPr eaLnBrk="1" hangingPunct="1"/>
            <a:r>
              <a:rPr lang="en-US" smtClean="0"/>
              <a:t>Rebellions all over Europe, especially in 1848</a:t>
            </a:r>
          </a:p>
          <a:p>
            <a:pPr lvl="1" eaLnBrk="1" hangingPunct="1"/>
            <a:r>
              <a:rPr lang="en-US" smtClean="0"/>
              <a:t>Rebels take Vienna, Metternich resigns and flees</a:t>
            </a:r>
          </a:p>
          <a:p>
            <a:pPr lvl="1" eaLnBrk="1" hangingPunct="1"/>
            <a:r>
              <a:rPr lang="en-US" smtClean="0"/>
              <a:t>But rebellions put down by 1849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F8D4-AFB1-4DC0-919B-2A419663A4E7}" type="slidenum">
              <a:rPr lang="en-US" altLang="en-US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Unifications of Italy and Germany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Italy and Germany formerly disunited groups of regional kingdoms, city-states, ecclesiastical states</a:t>
            </a:r>
          </a:p>
          <a:p>
            <a:pPr lvl="1" eaLnBrk="1" hangingPunct="1"/>
            <a:r>
              <a:rPr lang="en-US" smtClean="0"/>
              <a:t>Germany: over three hundred semiautonomous jurisdictions</a:t>
            </a:r>
          </a:p>
          <a:p>
            <a:pPr eaLnBrk="1" hangingPunct="1"/>
            <a:r>
              <a:rPr lang="en-US" smtClean="0"/>
              <a:t>Nationalist sentiment develops idea of unification</a:t>
            </a:r>
          </a:p>
          <a:p>
            <a:pPr eaLnBrk="1" hangingPunct="1"/>
            <a:r>
              <a:rPr lang="en-US" smtClean="0"/>
              <a:t>Count Camillo di Cavour (1810-1861) and Giuseppe Garibaldi (1807-1882) unify Italy under King Vittore Emmanuele II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10E9B-75BB-412A-85E3-3F7699233C2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Unifications of Italy and Germany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Otto von Bismarck (1815-1898) advances </a:t>
            </a:r>
            <a:r>
              <a:rPr lang="en-US" i="1" smtClean="0"/>
              <a:t>Realpolitik</a:t>
            </a:r>
            <a:r>
              <a:rPr lang="en-US" smtClean="0"/>
              <a:t> (“the politics of reality”), uses wars with neighbors to unify Germany </a:t>
            </a:r>
          </a:p>
          <a:p>
            <a:pPr eaLnBrk="1" hangingPunct="1"/>
            <a:r>
              <a:rPr lang="en-US" smtClean="0"/>
              <a:t>Second Reich proclaimed in 1871 (Holy Roman Empire the first), King Wilhelm I named emperor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C29CF-48E2-467A-AB8E-7DFB77DB8458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The Unification of Italy and Germany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E65AD-9A70-4E0A-AE2D-1C8F6B6AA375}" type="slidenum">
              <a:rPr lang="en-US" altLang="en-US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50184" name="Picture 8" descr="ben85646_m28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5000625" cy="50339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French and Indian War, 1754-1763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Expensive, extensive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Overlapped with Seven Years’ War (1756-1763)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Conflict in Europe,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British victory ensured global dominance, North American prosperity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7129C-3B98-4553-AE93-33FEB7F108CA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Increased Taxation in 1760s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Bills come due from the Seven Years’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Tax burden falls to the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Sugar Act (1764)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Stamp Act (1765)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Quartering Act (1765) (housing of British troops)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Tea Act (1773)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637B-C9B5-4E06-A67B-A0CB1AEC7938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Declaration of Independence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British products boycotted, officials attacked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Boston Tea Party (1773), tea dumped into Boston harbor in protest against Tea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“No taxation without representation”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Continental Congress formed (1774), coordinates colonists’ resistance to British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July 4, 1776, adopts Declaration of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Influence of Locke: retention of individual rights, sovereignty based on consent of the ruled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7E15-AF35-4D7C-B49C-A942F5A9FE65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Divided Loyalties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Patriots</a:t>
            </a:r>
          </a:p>
          <a:p>
            <a:pPr lvl="1" eaLnBrk="1" hangingPunct="1"/>
            <a:r>
              <a:rPr lang="en-US" smtClean="0"/>
              <a:t>Those who supported revolution, in majority</a:t>
            </a:r>
          </a:p>
          <a:p>
            <a:pPr eaLnBrk="1" hangingPunct="1"/>
            <a:r>
              <a:rPr lang="en-US" smtClean="0"/>
              <a:t>Loyalists (Tories)</a:t>
            </a:r>
          </a:p>
          <a:p>
            <a:pPr lvl="1" eaLnBrk="1" hangingPunct="1"/>
            <a:r>
              <a:rPr lang="en-US" smtClean="0"/>
              <a:t>Estimated 20% of white population that remained loyal to British monarchy</a:t>
            </a:r>
          </a:p>
          <a:p>
            <a:pPr eaLnBrk="1" hangingPunct="1"/>
            <a:r>
              <a:rPr lang="en-US" smtClean="0"/>
              <a:t>Neutrals</a:t>
            </a:r>
          </a:p>
          <a:p>
            <a:pPr lvl="1" eaLnBrk="1" hangingPunct="1"/>
            <a:r>
              <a:rPr lang="en-US" smtClean="0"/>
              <a:t>Quakers</a:t>
            </a:r>
          </a:p>
          <a:p>
            <a:pPr eaLnBrk="1" hangingPunct="1"/>
            <a:r>
              <a:rPr lang="en-US" smtClean="0"/>
              <a:t>Divided</a:t>
            </a:r>
          </a:p>
          <a:p>
            <a:pPr lvl="1" eaLnBrk="1" hangingPunct="1"/>
            <a:r>
              <a:rPr lang="en-US" smtClean="0"/>
              <a:t>Native Americans, African-Americans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CC68B-77AA-4071-9B60-D368B0B1D2BD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Revolutionary War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Colonies:</a:t>
            </a:r>
          </a:p>
          <a:p>
            <a:pPr lvl="1" eaLnBrk="1" hangingPunct="1"/>
            <a:r>
              <a:rPr lang="en-US" smtClean="0"/>
              <a:t>Logistic advantage</a:t>
            </a:r>
          </a:p>
          <a:p>
            <a:pPr lvl="1" eaLnBrk="1" hangingPunct="1"/>
            <a:r>
              <a:rPr lang="en-US" smtClean="0"/>
              <a:t>Popular support</a:t>
            </a:r>
          </a:p>
          <a:p>
            <a:pPr lvl="1" eaLnBrk="1" hangingPunct="1"/>
            <a:r>
              <a:rPr lang="en-US" smtClean="0"/>
              <a:t>Support of British rivals</a:t>
            </a:r>
          </a:p>
          <a:p>
            <a:pPr lvl="1" eaLnBrk="1" hangingPunct="1"/>
            <a:r>
              <a:rPr lang="en-US" smtClean="0"/>
              <a:t>George Washington (1732-1799) provides imaginative military leadership</a:t>
            </a:r>
          </a:p>
          <a:p>
            <a:pPr eaLnBrk="1" hangingPunct="1"/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Britain:</a:t>
            </a:r>
          </a:p>
          <a:p>
            <a:pPr lvl="1" eaLnBrk="1" hangingPunct="1"/>
            <a:r>
              <a:rPr lang="en-US" smtClean="0"/>
              <a:t>Strong central government</a:t>
            </a:r>
          </a:p>
          <a:p>
            <a:pPr lvl="1" eaLnBrk="1" hangingPunct="1"/>
            <a:r>
              <a:rPr lang="en-US" smtClean="0"/>
              <a:t>Navy, army</a:t>
            </a:r>
          </a:p>
          <a:p>
            <a:pPr lvl="1" eaLnBrk="1" hangingPunct="1"/>
            <a:r>
              <a:rPr lang="en-US" smtClean="0"/>
              <a:t>Loyalist population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E11B0-540B-4A37-8825-5A7796F2BB4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384&quot;&gt;&lt;/object&gt;&lt;object type=&quot;2&quot; unique_id=&quot;10385&quot;&gt;&lt;object type=&quot;3&quot; unique_id=&quot;10386&quot;&gt;&lt;property id=&quot;20148&quot; value=&quot;5&quot;/&gt;&lt;property id=&quot;20300&quot; value=&quot;Slide 1 - &amp;quot;Chapter 28&amp;quot;&quot;/&gt;&lt;property id=&quot;20307&quot; value=&quot;256&quot;/&gt;&lt;/object&gt;&lt;object type=&quot;3&quot; unique_id=&quot;10387&quot;&gt;&lt;property id=&quot;20148&quot; value=&quot;5&quot;/&gt;&lt;property id=&quot;20300&quot; value=&quot;Slide 2 - &amp;quot;Popular Sovereignty&amp;quot;&quot;/&gt;&lt;property id=&quot;20307&quot; value=&quot;259&quot;/&gt;&lt;/object&gt;&lt;object type=&quot;3&quot; unique_id=&quot;10388&quot;&gt;&lt;property id=&quot;20148&quot; value=&quot;5&quot;/&gt;&lt;property id=&quot;20300&quot; value=&quot;Slide 3 - &amp;quot;Individual Freedoms&amp;quot;&quot;/&gt;&lt;property id=&quot;20307&quot; value=&quot;260&quot;/&gt;&lt;/object&gt;&lt;object type=&quot;3&quot; unique_id=&quot;10389&quot;&gt;&lt;property id=&quot;20148&quot; value=&quot;5&quot;/&gt;&lt;property id=&quot;20300&quot; value=&quot;Slide 4 - &amp;quot;Revolution in America&amp;quot;&quot;/&gt;&lt;property id=&quot;20307&quot; value=&quot;279&quot;/&gt;&lt;/object&gt;&lt;object type=&quot;3&quot; unique_id=&quot;10390&quot;&gt;&lt;property id=&quot;20148&quot; value=&quot;5&quot;/&gt;&lt;property id=&quot;20300&quot; value=&quot;Slide 5 - &amp;quot;French and Indian War, 1754-1763&amp;quot;&quot;/&gt;&lt;property id=&quot;20307&quot; value=&quot;280&quot;/&gt;&lt;/object&gt;&lt;object type=&quot;3&quot; unique_id=&quot;10391&quot;&gt;&lt;property id=&quot;20148&quot; value=&quot;5&quot;/&gt;&lt;property id=&quot;20300&quot; value=&quot;Slide 6 - &amp;quot;Increased Taxation in 1760s&amp;quot;&quot;/&gt;&lt;property id=&quot;20307&quot; value=&quot;265&quot;/&gt;&lt;/object&gt;&lt;object type=&quot;3&quot; unique_id=&quot;10392&quot;&gt;&lt;property id=&quot;20148&quot; value=&quot;5&quot;/&gt;&lt;property id=&quot;20300&quot; value=&quot;Slide 7 - &amp;quot;The Declaration of Independence&amp;quot;&quot;/&gt;&lt;property id=&quot;20307&quot; value=&quot;262&quot;/&gt;&lt;/object&gt;&lt;object type=&quot;3&quot; unique_id=&quot;10393&quot;&gt;&lt;property id=&quot;20148&quot; value=&quot;5&quot;/&gt;&lt;property id=&quot;20300&quot; value=&quot;Slide 8 - &amp;quot;Divided Loyalties&amp;quot;&quot;/&gt;&lt;property id=&quot;20307&quot; value=&quot;310&quot;/&gt;&lt;/object&gt;&lt;object type=&quot;3&quot; unique_id=&quot;10394&quot;&gt;&lt;property id=&quot;20148&quot; value=&quot;5&quot;/&gt;&lt;property id=&quot;20300&quot; value=&quot;Slide 9 - &amp;quot;Revolutionary War&amp;quot;&quot;/&gt;&lt;property id=&quot;20307&quot; value=&quot;268&quot;/&gt;&lt;/object&gt;&lt;object type=&quot;3&quot; unique_id=&quot;10395&quot;&gt;&lt;property id=&quot;20148&quot; value=&quot;5&quot;/&gt;&lt;property id=&quot;20300&quot; value=&quot;Slide 10 - &amp;quot;The American Revolution&amp;quot;&quot;/&gt;&lt;property id=&quot;20307&quot; value=&quot;296&quot;/&gt;&lt;/object&gt;&lt;object type=&quot;3&quot; unique_id=&quot;10396&quot;&gt;&lt;property id=&quot;20148&quot; value=&quot;5&quot;/&gt;&lt;property id=&quot;20300&quot; value=&quot;Slide 11 - &amp;quot;Building an Independent State&amp;quot;&quot;/&gt;&lt;property id=&quot;20307&quot; value=&quot;281&quot;/&gt;&lt;/object&gt;&lt;object type=&quot;3&quot; unique_id=&quot;10397&quot;&gt;&lt;property id=&quot;20148&quot; value=&quot;5&quot;/&gt;&lt;property id=&quot;20300&quot; value=&quot;Slide 12 - &amp;quot;The French Revolution&amp;quot;&quot;/&gt;&lt;property id=&quot;20307&quot; value=&quot;270&quot;/&gt;&lt;/object&gt;&lt;object type=&quot;3&quot; unique_id=&quot;10398&quot;&gt;&lt;property id=&quot;20148&quot; value=&quot;5&quot;/&gt;&lt;property id=&quot;20300&quot; value=&quot;Slide 13 - &amp;quot;The Estates General&amp;quot;&quot;/&gt;&lt;property id=&quot;20307&quot; value=&quot;271&quot;/&gt;&lt;/object&gt;&lt;object type=&quot;3&quot; unique_id=&quot;10399&quot;&gt;&lt;property id=&quot;20148&quot; value=&quot;5&quot;/&gt;&lt;property id=&quot;20300&quot; value=&quot;Slide 14 - &amp;quot;1789&amp;quot;&quot;/&gt;&lt;property id=&quot;20307&quot; value=&quot;272&quot;/&gt;&lt;/object&gt;&lt;object type=&quot;3&quot; unique_id=&quot;10400&quot;&gt;&lt;property id=&quot;20148&quot; value=&quot;5&quot;/&gt;&lt;property id=&quot;20300&quot; value=&quot;Slide 15 - &amp;quot;Declaration of the Rights of Man and &amp;#x0D;&amp;#x0A;the Citizen&amp;quot;&quot;/&gt;&lt;property id=&quot;20307&quot; value=&quot;273&quot;/&gt;&lt;/object&gt;&lt;object type=&quot;3&quot; unique_id=&quot;10401&quot;&gt;&lt;property id=&quot;20148&quot; value=&quot;5&quot;/&gt;&lt;property id=&quot;20300&quot; value=&quot;Slide 16 - &amp;quot;Radicalization of Revolution&amp;quot;&quot;/&gt;&lt;property id=&quot;20307&quot; value=&quot;274&quot;/&gt;&lt;/object&gt;&lt;object type=&quot;3&quot; unique_id=&quot;10402&quot;&gt;&lt;property id=&quot;20148&quot; value=&quot;5&quot;/&gt;&lt;property id=&quot;20300&quot; value=&quot;Slide 17 - &amp;quot;Maximilien Robespierre (1758-1794)&amp;quot;&quot;/&gt;&lt;property id=&quot;20307&quot; value=&quot;275&quot;/&gt;&lt;/object&gt;&lt;object type=&quot;3&quot; unique_id=&quot;10403&quot;&gt;&lt;property id=&quot;20148&quot; value=&quot;5&quot;/&gt;&lt;property id=&quot;20300&quot; value=&quot;Slide 18 - &amp;quot;The Directory (1795-1799)&amp;quot;&quot;/&gt;&lt;property id=&quot;20307&quot; value=&quot;282&quot;/&gt;&lt;/object&gt;&lt;object type=&quot;3&quot; unique_id=&quot;10404&quot;&gt;&lt;property id=&quot;20148&quot; value=&quot;5&quot;/&gt;&lt;property id=&quot;20300&quot; value=&quot;Slide 19 - &amp;quot;Napoleon Bonaparte (1769-1821)&amp;quot;&quot;/&gt;&lt;property id=&quot;20307&quot; value=&quot;276&quot;/&gt;&lt;/object&gt;&lt;object type=&quot;3&quot; unique_id=&quot;10405&quot;&gt;&lt;property id=&quot;20148&quot; value=&quot;5&quot;/&gt;&lt;property id=&quot;20300&quot; value=&quot;Slide 20 - &amp;quot;Napoleonic France&amp;quot;&quot;/&gt;&lt;property id=&quot;20307&quot; value=&quot;283&quot;/&gt;&lt;/object&gt;&lt;object type=&quot;3&quot; unique_id=&quot;10406&quot;&gt;&lt;property id=&quot;20148&quot; value=&quot;5&quot;/&gt;&lt;property id=&quot;20300&quot; value=&quot;Slide 21 - &amp;quot;Napoleon’s Empire&amp;quot;&quot;/&gt;&lt;property id=&quot;20307&quot; value=&quot;284&quot;/&gt;&lt;/object&gt;&lt;object type=&quot;3&quot; unique_id=&quot;10407&quot;&gt;&lt;property id=&quot;20148&quot; value=&quot;5&quot;/&gt;&lt;property id=&quot;20300&quot; value=&quot;Slide 22 - &amp;quot;Napoleon’s Empire in 1812&amp;quot;&quot;/&gt;&lt;property id=&quot;20307&quot; value=&quot;297&quot;/&gt;&lt;/object&gt;&lt;object type=&quot;3&quot; unique_id=&quot;10408&quot;&gt;&lt;property id=&quot;20148&quot; value=&quot;5&quot;/&gt;&lt;property id=&quot;20300&quot; value=&quot;Slide 23 - &amp;quot;The Revolution in Haiti&amp;quot;&quot;/&gt;&lt;property id=&quot;20307&quot; value=&quot;285&quot;/&gt;&lt;/object&gt;&lt;object type=&quot;3&quot; unique_id=&quot;10409&quot;&gt;&lt;property id=&quot;20148&quot; value=&quot;5&quot;/&gt;&lt;property id=&quot;20300&quot; value=&quot;Slide 24 - &amp;quot;Society in Saint-Domingue&amp;quot;&quot;/&gt;&lt;property id=&quot;20307&quot; value=&quot;286&quot;/&gt;&lt;/object&gt;&lt;object type=&quot;3&quot; unique_id=&quot;10410&quot;&gt;&lt;property id=&quot;20148&quot; value=&quot;5&quot;/&gt;&lt;property id=&quot;20300&quot; value=&quot;Slide 25 - &amp;quot;The Revolt&amp;quot;&quot;/&gt;&lt;property id=&quot;20307&quot; value=&quot;287&quot;/&gt;&lt;/object&gt;&lt;object type=&quot;3&quot; unique_id=&quot;10411&quot;&gt;&lt;property id=&quot;20148&quot; value=&quot;5&quot;/&gt;&lt;property id=&quot;20300&quot; value=&quot;Slide 26 - &amp;quot;François-Dominique Toussaint (1744-1803)&amp;quot;&quot;/&gt;&lt;property id=&quot;20307&quot; value=&quot;288&quot;/&gt;&lt;/object&gt;&lt;object type=&quot;3&quot; unique_id=&quot;10412&quot;&gt;&lt;property id=&quot;20148&quot; value=&quot;5&quot;/&gt;&lt;property id=&quot;20300&quot; value=&quot;Slide 27 - &amp;quot;Latin American Society&amp;quot;&quot;/&gt;&lt;property id=&quot;20307&quot; value=&quot;289&quot;/&gt;&lt;/object&gt;&lt;object type=&quot;3&quot; unique_id=&quot;10413&quot;&gt;&lt;property id=&quot;20148&quot; value=&quot;5&quot;/&gt;&lt;property id=&quot;20300&quot; value=&quot;Slide 28 - &amp;quot;Mexican Independence&amp;quot;&quot;/&gt;&lt;property id=&quot;20307&quot; value=&quot;290&quot;/&gt;&lt;/object&gt;&lt;object type=&quot;3&quot; unique_id=&quot;10414&quot;&gt;&lt;property id=&quot;20148&quot; value=&quot;5&quot;/&gt;&lt;property id=&quot;20300&quot; value=&quot;Slide 29 - &amp;quot;Simón Bolívar (1783-1830)&amp;quot;&quot;/&gt;&lt;property id=&quot;20307&quot; value=&quot;291&quot;/&gt;&lt;/object&gt;&lt;object type=&quot;3&quot; unique_id=&quot;10415&quot;&gt;&lt;property id=&quot;20148&quot; value=&quot;5&quot;/&gt;&lt;property id=&quot;20300&quot; value=&quot;Slide 30 - &amp;quot;Gran Colombia&amp;quot;&quot;/&gt;&lt;property id=&quot;20307&quot; value=&quot;292&quot;/&gt;&lt;/object&gt;&lt;object type=&quot;3&quot; unique_id=&quot;10416&quot;&gt;&lt;property id=&quot;20148&quot; value=&quot;5&quot;/&gt;&lt;property id=&quot;20300&quot; value=&quot;Slide 31 - &amp;quot;Brazilian Independence&amp;quot;&quot;/&gt;&lt;property id=&quot;20307&quot; value=&quot;293&quot;/&gt;&lt;/object&gt;&lt;object type=&quot;3&quot; unique_id=&quot;10417&quot;&gt;&lt;property id=&quot;20148&quot; value=&quot;5&quot;/&gt;&lt;property id=&quot;20300&quot; value=&quot;Slide 32 - &amp;quot;Latin America in 1830&amp;quot;&quot;/&gt;&lt;property id=&quot;20307&quot; value=&quot;298&quot;/&gt;&lt;/object&gt;&lt;object type=&quot;3&quot; unique_id=&quot;10418&quot;&gt;&lt;property id=&quot;20148&quot; value=&quot;5&quot;/&gt;&lt;property id=&quot;20300&quot; value=&quot;Slide 33 - &amp;quot;Emergence of Ideologies&amp;quot;&quot;/&gt;&lt;property id=&quot;20307&quot; value=&quot;294&quot;/&gt;&lt;/object&gt;&lt;object type=&quot;3&quot; unique_id=&quot;10419&quot;&gt;&lt;property id=&quot;20148&quot; value=&quot;5&quot;/&gt;&lt;property id=&quot;20300&quot; value=&quot;Slide 34 - &amp;quot;The End of the Slave Trade&amp;quot;&quot;/&gt;&lt;property id=&quot;20307&quot; value=&quot;295&quot;/&gt;&lt;/object&gt;&lt;object type=&quot;3&quot; unique_id=&quot;10420&quot;&gt;&lt;property id=&quot;20148&quot; value=&quot;5&quot;/&gt;&lt;property id=&quot;20300&quot; value=&quot;Slide 35 - &amp;quot;End of the Institution of Slavery&amp;quot;&quot;/&gt;&lt;property id=&quot;20307&quot; value=&quot;300&quot;/&gt;&lt;/object&gt;&lt;object type=&quot;3&quot; unique_id=&quot;10421&quot;&gt;&lt;property id=&quot;20148&quot; value=&quot;5&quot;/&gt;&lt;property id=&quot;20300&quot; value=&quot;Slide 36 - &amp;quot;Enlightenment Ideals and Women&amp;quot;&quot;/&gt;&lt;property id=&quot;20307&quot; value=&quot;301&quot;/&gt;&lt;/object&gt;&lt;object type=&quot;3&quot; unique_id=&quot;10422&quot;&gt;&lt;property id=&quot;20148&quot; value=&quot;5&quot;/&gt;&lt;property id=&quot;20300&quot; value=&quot;Slide 37 - &amp;quot;Women and Revolution&amp;quot;&quot;/&gt;&lt;property id=&quot;20307&quot; value=&quot;302&quot;/&gt;&lt;/object&gt;&lt;object type=&quot;3&quot; unique_id=&quot;10423&quot;&gt;&lt;property id=&quot;20148&quot; value=&quot;5&quot;/&gt;&lt;property id=&quot;20300&quot; value=&quot;Slide 38 - &amp;quot;Nations and Nationalism&amp;quot;&quot;/&gt;&lt;property id=&quot;20307&quot; value=&quot;303&quot;/&gt;&lt;/object&gt;&lt;object type=&quot;3&quot; unique_id=&quot;10424&quot;&gt;&lt;property id=&quot;20148&quot; value=&quot;5&quot;/&gt;&lt;property id=&quot;20300&quot; value=&quot;Slide 39 - &amp;quot;Types of Nationalism&amp;quot;&quot;/&gt;&lt;property id=&quot;20307&quot; value=&quot;304&quot;/&gt;&lt;/object&gt;&lt;object type=&quot;3&quot; unique_id=&quot;10425&quot;&gt;&lt;property id=&quot;20148&quot; value=&quot;5&quot;/&gt;&lt;property id=&quot;20300&quot; value=&quot;Slide 40 - &amp;quot;Nationalism and Anti-Semitism&amp;quot;&quot;/&gt;&lt;property id=&quot;20307&quot; value=&quot;305&quot;/&gt;&lt;/object&gt;&lt;object type=&quot;3&quot; unique_id=&quot;10426&quot;&gt;&lt;property id=&quot;20148&quot; value=&quot;5&quot;/&gt;&lt;property id=&quot;20300&quot; value=&quot;Slide 41 - &amp;quot;Zionism&amp;quot;&quot;/&gt;&lt;property id=&quot;20307&quot; value=&quot;306&quot;/&gt;&lt;/object&gt;&lt;object type=&quot;3&quot; unique_id=&quot;10427&quot;&gt;&lt;property id=&quot;20148&quot; value=&quot;5&quot;/&gt;&lt;property id=&quot;20300&quot; value=&quot;Slide 42 - &amp;quot;The Congress of Vienna (1814-1815)&amp;quot;&quot;/&gt;&lt;property id=&quot;20307&quot; value=&quot;307&quot;/&gt;&lt;/object&gt;&lt;object type=&quot;3&quot; unique_id=&quot;10428&quot;&gt;&lt;property id=&quot;20148&quot; value=&quot;5&quot;/&gt;&lt;property id=&quot;20300&quot; value=&quot;Slide 43 - &amp;quot;Nationalist Rebellions&amp;quot;&quot;/&gt;&lt;property id=&quot;20307&quot; value=&quot;308&quot;/&gt;&lt;/object&gt;&lt;object type=&quot;3&quot; unique_id=&quot;10429&quot;&gt;&lt;property id=&quot;20148&quot; value=&quot;5&quot;/&gt;&lt;property id=&quot;20300&quot; value=&quot;Slide 44 - &amp;quot;Unifications of Italy and Germany&amp;quot;&quot;/&gt;&lt;property id=&quot;20307&quot; value=&quot;309&quot;/&gt;&lt;/object&gt;&lt;object type=&quot;3&quot; unique_id=&quot;10430&quot;&gt;&lt;property id=&quot;20148&quot; value=&quot;5&quot;/&gt;&lt;property id=&quot;20300&quot; value=&quot;Slide 45 - &amp;quot;Unifications of Italy and Germany&amp;quot;&quot;/&gt;&lt;property id=&quot;20307&quot; value=&quot;311&quot;/&gt;&lt;/object&gt;&lt;object type=&quot;3&quot; unique_id=&quot;10431&quot;&gt;&lt;property id=&quot;20148&quot; value=&quot;5&quot;/&gt;&lt;property id=&quot;20300&quot; value=&quot;Slide 46 - &amp;quot;The Unification of Italy and Germany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2021</TotalTime>
  <Words>2762</Words>
  <Application>Microsoft Office PowerPoint</Application>
  <PresentationFormat>On-screen Show (4:3)</PresentationFormat>
  <Paragraphs>432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Times New Roman</vt:lpstr>
      <vt:lpstr>Wingdings</vt:lpstr>
      <vt:lpstr>Garamond</vt:lpstr>
      <vt:lpstr>bentley5</vt:lpstr>
      <vt:lpstr>Chapter 28</vt:lpstr>
      <vt:lpstr>Popular Sovereignty</vt:lpstr>
      <vt:lpstr>Individual Freedoms</vt:lpstr>
      <vt:lpstr>Revolution in America</vt:lpstr>
      <vt:lpstr>French and Indian War, 1754-1763</vt:lpstr>
      <vt:lpstr>Increased Taxation in 1760s</vt:lpstr>
      <vt:lpstr>The Declaration of Independence</vt:lpstr>
      <vt:lpstr>Divided Loyalties</vt:lpstr>
      <vt:lpstr>Revolutionary War</vt:lpstr>
      <vt:lpstr>The American Revolution</vt:lpstr>
      <vt:lpstr>Building an Independent State</vt:lpstr>
      <vt:lpstr>The French Revolution</vt:lpstr>
      <vt:lpstr>The Estates General</vt:lpstr>
      <vt:lpstr>1789</vt:lpstr>
      <vt:lpstr>Declaration of the Rights of Man and  the Citizen</vt:lpstr>
      <vt:lpstr>Radicalization of Revolution</vt:lpstr>
      <vt:lpstr>Maximilien Robespierre (1758-1794)</vt:lpstr>
      <vt:lpstr>The Directory (1795-1799)</vt:lpstr>
      <vt:lpstr>Napoleon Bonaparte (1769-1821)</vt:lpstr>
      <vt:lpstr>Napoleonic France</vt:lpstr>
      <vt:lpstr>Napoleon’s Empire</vt:lpstr>
      <vt:lpstr>Napoleon’s Empire in 1812</vt:lpstr>
      <vt:lpstr>The Revolution in Haiti</vt:lpstr>
      <vt:lpstr>Society in Saint-Domingue</vt:lpstr>
      <vt:lpstr>The Revolt</vt:lpstr>
      <vt:lpstr>François-Dominique Toussaint (1744-1803)</vt:lpstr>
      <vt:lpstr>Latin American Society</vt:lpstr>
      <vt:lpstr>Mexican Independence</vt:lpstr>
      <vt:lpstr>Simón Bolívar (1783-1830)</vt:lpstr>
      <vt:lpstr>Gran Colombia</vt:lpstr>
      <vt:lpstr>Brazilian Independence</vt:lpstr>
      <vt:lpstr>Latin America in 1830</vt:lpstr>
      <vt:lpstr>Emergence of Ideologies</vt:lpstr>
      <vt:lpstr>The End of the Slave Trade</vt:lpstr>
      <vt:lpstr>End of the Institution of Slavery</vt:lpstr>
      <vt:lpstr>Enlightenment Ideals and Women</vt:lpstr>
      <vt:lpstr>Women and Revolution</vt:lpstr>
      <vt:lpstr>Nations and Nationalism</vt:lpstr>
      <vt:lpstr>Types of Nationalism</vt:lpstr>
      <vt:lpstr>Nationalism and Anti-Semitism</vt:lpstr>
      <vt:lpstr>Zionism</vt:lpstr>
      <vt:lpstr>The Congress of Vienna (1814-1815)</vt:lpstr>
      <vt:lpstr>Nationalist Rebellions</vt:lpstr>
      <vt:lpstr>Unifications of Italy and Germany</vt:lpstr>
      <vt:lpstr>Unifications of Italy and Germany</vt:lpstr>
      <vt:lpstr>The Unification of Italy and Germany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Henry Abramson</dc:creator>
  <cp:lastModifiedBy>ventulethk</cp:lastModifiedBy>
  <cp:revision>26</cp:revision>
  <dcterms:created xsi:type="dcterms:W3CDTF">2004-11-26T12:43:03Z</dcterms:created>
  <dcterms:modified xsi:type="dcterms:W3CDTF">2012-09-27T15:22:18Z</dcterms:modified>
</cp:coreProperties>
</file>