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4" r:id="rId12"/>
    <p:sldId id="283" r:id="rId13"/>
    <p:sldId id="284" r:id="rId14"/>
    <p:sldId id="269" r:id="rId15"/>
    <p:sldId id="282" r:id="rId16"/>
    <p:sldId id="299" r:id="rId17"/>
    <p:sldId id="285" r:id="rId18"/>
    <p:sldId id="286" r:id="rId19"/>
    <p:sldId id="287" r:id="rId20"/>
    <p:sldId id="290" r:id="rId21"/>
    <p:sldId id="289" r:id="rId22"/>
    <p:sldId id="291" r:id="rId23"/>
    <p:sldId id="293" r:id="rId24"/>
    <p:sldId id="308" r:id="rId25"/>
    <p:sldId id="294" r:id="rId26"/>
    <p:sldId id="295" r:id="rId27"/>
    <p:sldId id="297" r:id="rId28"/>
    <p:sldId id="298" r:id="rId29"/>
    <p:sldId id="296" r:id="rId30"/>
    <p:sldId id="304" r:id="rId31"/>
    <p:sldId id="305" r:id="rId32"/>
    <p:sldId id="307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1018" autoAdjust="0"/>
    <p:restoredTop sz="94699" autoAdjust="0"/>
  </p:normalViewPr>
  <p:slideViewPr>
    <p:cSldViewPr>
      <p:cViewPr>
        <p:scale>
          <a:sx n="100" d="100"/>
          <a:sy n="100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E570FB-80E1-4535-9F5D-6DD4BA925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B87E0-EAB7-412A-B05E-B9906A97CF8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F8F4F-D1BC-400E-BC42-A7E5CD825AA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18668-15A1-4751-8088-C62B06BC18E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3DEFD-D8D4-473B-8C85-8C56A3C0C94B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C30BA-B7D6-4BB4-A5CA-8EEA8BCC982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DE1468-42B4-4FBA-A0FF-04085F75424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AC66E3-3FE6-41E0-A8EE-577722C4347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B5BA1E-26F7-4035-938A-1619A14A151A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8C4C6-7A31-4B31-B197-E3576D9EC86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E59F8-E2FA-4F9A-AD77-514CC40F2379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DE206-D800-4CBF-9E95-A21632DC5E7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BACB4F-0E1E-4DCE-91C1-85E10FA56C9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751CF-C93B-4811-B2DD-F1C3DD7B04B3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B35AA-ECC1-476C-81CF-139BA153212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E49846-009B-4F8F-A26A-9951A4A0306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02A3FF-8FB9-46AD-B37E-DD49FB963DA3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B071F-03E7-48BA-B958-D4C17FA7B540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A6E6C-3091-4399-9B94-2E760E5DE50A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B399F-76DD-4F12-9FA3-48F587DCAACA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25DCF4-DEF1-49BE-99C2-F7E2D7B83F45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7E204-0854-4181-907E-6DBC2E1D32C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08879-3DF0-4D2F-A653-A97497A29D6E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A3472-A4DB-447A-899C-51226BEF8ED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08198-37BC-4E5B-AE95-BF595D76A0CA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EFAE87-5F44-4C6E-9E18-DDE81BB04D86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32D56-E255-4958-BA5E-5578B3430855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545DE-23AA-4922-ABD5-DB656F5E47C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D1A310-509D-4C55-87F1-344223B08F2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FBE0A-101F-49B7-8C83-8D250DE70A0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D9D3E-2FB1-4072-A027-1934CB4DD1D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5E0C2-5223-40F1-AF68-BE1BC5B8865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ECD99-3AA8-4F63-AE78-EAB02503C2F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3638"/>
            <a:ext cx="441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C86EA-C4FD-4033-8C0D-02A5A1DFA0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6C84C-D2E5-4A8A-87FA-EB9F9C72BF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1633E-E84F-4A29-9217-854608ABB1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F969F-C993-4B4D-A8E1-013A658BA7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60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81200" y="62484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E804-11BA-4C7C-AA0A-ADBEAF33C2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302A-5618-4FF3-B0D3-ED6650DCF7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4BCA0-4DCE-475D-A3CE-7AE8D86B87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82866-D557-4939-901F-2971104FE3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0A153-4E78-4FDA-B52F-541B4B86FA9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FCB0-2B4F-487A-8C37-0F6E5EF5E1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AF9EB-B210-4B1F-9835-E96206F696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02006-A7EC-4C1E-B8ED-7DC888FAFC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D9A2BCC6-B8EF-4254-8136-98198DC2E9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98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27" r:id="rId3"/>
    <p:sldLayoutId id="2147483726" r:id="rId4"/>
    <p:sldLayoutId id="2147483725" r:id="rId5"/>
    <p:sldLayoutId id="2147483724" r:id="rId6"/>
    <p:sldLayoutId id="2147483723" r:id="rId7"/>
    <p:sldLayoutId id="2147483722" r:id="rId8"/>
    <p:sldLayoutId id="2147483721" r:id="rId9"/>
    <p:sldLayoutId id="2147483720" r:id="rId10"/>
    <p:sldLayoutId id="2147483719" r:id="rId11"/>
    <p:sldLayoutId id="2147483718" r:id="rId12"/>
  </p:sldLayoutIdLst>
  <p:transition>
    <p:rand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29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Making of </a:t>
            </a:r>
            <a:br>
              <a:rPr lang="en-US" sz="4000" smtClean="0"/>
            </a:br>
            <a:r>
              <a:rPr lang="en-US" sz="4000" smtClean="0"/>
              <a:t>Industrial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FFDEB-1119-4F35-9B65-67DFE48CF35D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Transportation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Railroads</a:t>
            </a:r>
          </a:p>
          <a:p>
            <a:pPr lvl="1" eaLnBrk="1" hangingPunct="1"/>
            <a:r>
              <a:rPr lang="en-US" smtClean="0"/>
              <a:t>1815, first steam-powered locomotive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i="1" smtClean="0"/>
              <a:t>Rocket</a:t>
            </a:r>
            <a:r>
              <a:rPr lang="en-US" smtClean="0"/>
              <a:t> (1829), 28 mph</a:t>
            </a:r>
          </a:p>
          <a:p>
            <a:pPr eaLnBrk="1" hangingPunct="1"/>
            <a:r>
              <a:rPr lang="en-US" smtClean="0"/>
              <a:t>Steamships</a:t>
            </a:r>
          </a:p>
          <a:p>
            <a:pPr eaLnBrk="1" hangingPunct="1"/>
            <a:r>
              <a:rPr lang="en-US" smtClean="0"/>
              <a:t>Dense transportation networks developed</a:t>
            </a:r>
          </a:p>
          <a:p>
            <a:pPr lvl="1" eaLnBrk="1" hangingPunct="1"/>
            <a:r>
              <a:rPr lang="en-US" smtClean="0"/>
              <a:t>13,000 miles of railroads laid between 1830 and 1870</a:t>
            </a:r>
          </a:p>
          <a:p>
            <a:pPr eaLnBrk="1" hangingPunct="1"/>
            <a:r>
              <a:rPr lang="en-US" smtClean="0"/>
              <a:t>Rapid and inexpensive transportation encouraged industrialization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5E78C-2190-41C4-A0C3-E9F76228544A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Growth of Factories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Massive machinery</a:t>
            </a:r>
          </a:p>
          <a:p>
            <a:pPr eaLnBrk="1" hangingPunct="1"/>
            <a:r>
              <a:rPr lang="en-US" smtClean="0"/>
              <a:t>Supply of labor</a:t>
            </a:r>
          </a:p>
          <a:p>
            <a:pPr eaLnBrk="1" hangingPunct="1"/>
            <a:r>
              <a:rPr lang="en-US" smtClean="0"/>
              <a:t>Transport of raw materials, finished product to markets</a:t>
            </a:r>
          </a:p>
          <a:p>
            <a:pPr eaLnBrk="1" hangingPunct="1"/>
            <a:r>
              <a:rPr lang="en-US" smtClean="0"/>
              <a:t>Concentration in newly built factory towns on rivers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8F193-CD2A-4A17-86F2-272B6DF87C11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Factory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Early modern Europe adopts “putting-out” system</a:t>
            </a:r>
          </a:p>
          <a:p>
            <a:pPr eaLnBrk="1" hangingPunct="1"/>
            <a:r>
              <a:rPr lang="en-US" smtClean="0"/>
              <a:t>Individuals work at home, employers avoid wage restrictions of medieval guilds</a:t>
            </a:r>
          </a:p>
          <a:p>
            <a:pPr eaLnBrk="1" hangingPunct="1"/>
            <a:r>
              <a:rPr lang="en-US" smtClean="0"/>
              <a:t>Rising prices cause factories to replace both guilds and putting-out system</a:t>
            </a:r>
          </a:p>
          <a:p>
            <a:pPr lvl="1" eaLnBrk="1" hangingPunct="1"/>
            <a:r>
              <a:rPr lang="en-US" smtClean="0"/>
              <a:t>Machines too large, expensive for home use</a:t>
            </a:r>
          </a:p>
          <a:p>
            <a:pPr lvl="1" eaLnBrk="1" hangingPunct="1"/>
            <a:r>
              <a:rPr lang="en-US" smtClean="0"/>
              <a:t>Large buildings could house specialized laborers</a:t>
            </a:r>
          </a:p>
          <a:p>
            <a:pPr lvl="1" eaLnBrk="1" hangingPunct="1"/>
            <a:r>
              <a:rPr lang="en-US" smtClean="0"/>
              <a:t>Urbanization guarantees supply of cheap unskilled labor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8305-032B-4657-AD82-0FC47E3E2890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Working Conditions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Dramatic shift from rural work rhythms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Six days a week, fourteen hours a day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Immediate supervision, punishments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“Luddite” protest against machines 1811-1816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Name from legend about boy named Ludlam who broke a knitting frame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Leader called “King Lud”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Masked Luddites destroy machinery, enjoyed popular support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14 Luddites hung in 1813, movement dies out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A3C-CD51-4A0C-8555-8202E7494511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Spread of Industrialization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Western Europe</a:t>
            </a:r>
          </a:p>
          <a:p>
            <a:pPr lvl="1" eaLnBrk="1" hangingPunct="1"/>
            <a:r>
              <a:rPr lang="en-US" smtClean="0"/>
              <a:t>Spread to Germany, Belgium, France</a:t>
            </a:r>
          </a:p>
          <a:p>
            <a:pPr lvl="1" eaLnBrk="1" hangingPunct="1"/>
            <a:r>
              <a:rPr lang="en-US" smtClean="0"/>
              <a:t>French revolution and Napoleonic wars set stage for industrialization</a:t>
            </a:r>
          </a:p>
          <a:p>
            <a:pPr lvl="2" eaLnBrk="1" hangingPunct="1"/>
            <a:r>
              <a:rPr lang="en-US" smtClean="0"/>
              <a:t>Abolish internal trade barriers</a:t>
            </a:r>
          </a:p>
          <a:p>
            <a:pPr lvl="2" eaLnBrk="1" hangingPunct="1"/>
            <a:r>
              <a:rPr lang="en-US" smtClean="0"/>
              <a:t>Dismantle guilds</a:t>
            </a:r>
          </a:p>
          <a:p>
            <a:pPr lvl="1" eaLnBrk="1" hangingPunct="1"/>
            <a:r>
              <a:rPr lang="en-US" smtClean="0"/>
              <a:t>After 1871, Bismarck sponsors rapid industrialization in Germany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9E00F-81CB-43C8-B8B5-449ED9536617}" type="slidenum">
              <a:rPr lang="en-US" altLang="en-US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Industrial Europe ca. 1850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D7E09-3137-423A-9B61-2777F4907BE3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9463" name="Picture 7" descr="ben85646_m29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295400"/>
            <a:ext cx="4286250" cy="46815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Industrialization in North America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Began in 1820s in New England with cotton textile industry</a:t>
            </a:r>
          </a:p>
          <a:p>
            <a:pPr eaLnBrk="1" hangingPunct="1"/>
            <a:r>
              <a:rPr lang="en-US" smtClean="0"/>
              <a:t>1870s, heavy iron and steel industries emerged in Pennsylvania, Alabama</a:t>
            </a:r>
          </a:p>
          <a:p>
            <a:pPr eaLnBrk="1" hangingPunct="1"/>
            <a:r>
              <a:rPr lang="en-US" smtClean="0"/>
              <a:t>By 1900, U.S. an economic powerhouse, industrialization spilling over into Canada</a:t>
            </a:r>
          </a:p>
          <a:p>
            <a:pPr eaLnBrk="1" hangingPunct="1"/>
            <a:r>
              <a:rPr lang="en-US" smtClean="0"/>
              <a:t>Railroad construction stimulates industry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21897-1E53-4A44-9E4E-526BFFD93E2A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Mass Production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 Whitney (U.S., 1765-1825) invents cotton gin (1793), also technique of using machine tools to make interchangeable parts for firearms</a:t>
            </a:r>
          </a:p>
          <a:p>
            <a:pPr eaLnBrk="1" hangingPunct="1"/>
            <a:r>
              <a:rPr lang="en-US" smtClean="0"/>
              <a:t>Mass production becoming hallmark of industrial societies</a:t>
            </a:r>
          </a:p>
          <a:p>
            <a:pPr eaLnBrk="1" hangingPunct="1"/>
            <a:r>
              <a:rPr lang="en-US" smtClean="0"/>
              <a:t>Henry Ford, 1913, develops assembly line approach</a:t>
            </a:r>
          </a:p>
          <a:p>
            <a:pPr lvl="1" eaLnBrk="1" hangingPunct="1"/>
            <a:r>
              <a:rPr lang="en-US" smtClean="0"/>
              <a:t>Complete automobile chassis every 93 minutes</a:t>
            </a:r>
          </a:p>
          <a:p>
            <a:pPr lvl="1" eaLnBrk="1" hangingPunct="1"/>
            <a:r>
              <a:rPr lang="en-US" smtClean="0"/>
              <a:t>Previously: 728 minutes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5D66A-66EA-4E3D-96A1-5043ACE1839F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Business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 factories require start-up capital</a:t>
            </a:r>
          </a:p>
          <a:p>
            <a:pPr eaLnBrk="1" hangingPunct="1"/>
            <a:r>
              <a:rPr lang="en-US" smtClean="0"/>
              <a:t>Corporations formed to share risk, maximize profits</a:t>
            </a:r>
          </a:p>
          <a:p>
            <a:pPr eaLnBrk="1" hangingPunct="1"/>
            <a:r>
              <a:rPr lang="en-US" smtClean="0"/>
              <a:t>Britain and France lay foundations for modern corporation, 1850-1860s</a:t>
            </a:r>
          </a:p>
          <a:p>
            <a:pPr lvl="1"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3B8F2-9E0C-467A-8964-0BA823A53AB8}" type="slidenum">
              <a:rPr lang="en-US" altLang="en-US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Monopolies, Trusts, and Cartels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 corporations form blocs to drive out competition, keep prices high</a:t>
            </a:r>
          </a:p>
          <a:p>
            <a:pPr lvl="1" eaLnBrk="1" hangingPunct="1"/>
            <a:r>
              <a:rPr lang="en-US" smtClean="0"/>
              <a:t>John D. Rockefeller controls almost all oil drilling, processing, refining, marketing in U.S.</a:t>
            </a:r>
          </a:p>
          <a:p>
            <a:pPr lvl="1" eaLnBrk="1" hangingPunct="1"/>
            <a:r>
              <a:rPr lang="en-US" smtClean="0"/>
              <a:t>German firm IG Farben controls 90% of chemical production</a:t>
            </a:r>
          </a:p>
          <a:p>
            <a:pPr eaLnBrk="1" hangingPunct="1"/>
            <a:r>
              <a:rPr lang="en-US" smtClean="0"/>
              <a:t>Governments often slow to control monopolies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3A4A-61E3-4A3C-8C53-F71C08BFFC5C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Overview: The Industrial Revolution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Energy: coal and steam replace wind, water, human and animal labor</a:t>
            </a:r>
          </a:p>
          <a:p>
            <a:r>
              <a:rPr lang="en-US" smtClean="0"/>
              <a:t>Organization: factories over cottage industries</a:t>
            </a:r>
          </a:p>
          <a:p>
            <a:r>
              <a:rPr lang="en-US" smtClean="0"/>
              <a:t>Rural agriculture declines, urban manufacturing increases</a:t>
            </a:r>
          </a:p>
          <a:p>
            <a:r>
              <a:rPr lang="en-US" smtClean="0"/>
              <a:t>Transportation: trains, automobiles replace animals, watercraft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40942-3222-4380-94D1-DAA6C82B930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Industrial Demographics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Technological innovation</a:t>
            </a:r>
          </a:p>
          <a:p>
            <a:pPr lvl="1" eaLnBrk="1" hangingPunct="1"/>
            <a:r>
              <a:rPr lang="en-US" smtClean="0"/>
              <a:t>Improved agricultural tools</a:t>
            </a:r>
          </a:p>
          <a:p>
            <a:pPr eaLnBrk="1" hangingPunct="1"/>
            <a:r>
              <a:rPr lang="en-US" smtClean="0"/>
              <a:t>Cheap manufactured goods</a:t>
            </a:r>
          </a:p>
          <a:p>
            <a:pPr lvl="1" eaLnBrk="1" hangingPunct="1"/>
            <a:r>
              <a:rPr lang="en-US" smtClean="0"/>
              <a:t>Especially textiles</a:t>
            </a:r>
          </a:p>
          <a:p>
            <a:pPr eaLnBrk="1" hangingPunct="1"/>
            <a:r>
              <a:rPr lang="en-US" smtClean="0"/>
              <a:t>Travel and transportation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F9606-A45A-4F63-8DF6-23ACB2BF4723}" type="slidenum">
              <a:rPr lang="en-US" altLang="en-US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 Growth (millions)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11175" y="1651000"/>
          <a:ext cx="8121650" cy="4429125"/>
        </p:xfrm>
        <a:graphic>
          <a:graphicData uri="http://schemas.openxmlformats.org/presentationml/2006/ole">
            <p:oleObj spid="_x0000_s1026" r:id="rId4" imgW="8120576" imgH="4426080" progId="Excel.Char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2C663-986E-4284-A798-BE0998934672}" type="slidenum">
              <a:rPr lang="en-US" altLang="en-US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Demographic Transition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Industrialization results in marked decline of both fertility and mortality</a:t>
            </a:r>
          </a:p>
          <a:p>
            <a:pPr lvl="1" eaLnBrk="1" hangingPunct="1"/>
            <a:r>
              <a:rPr lang="en-US" smtClean="0"/>
              <a:t>Better diets</a:t>
            </a:r>
          </a:p>
          <a:p>
            <a:pPr lvl="1" eaLnBrk="1" hangingPunct="1"/>
            <a:r>
              <a:rPr lang="en-US" smtClean="0"/>
              <a:t>Improved disease control</a:t>
            </a:r>
          </a:p>
          <a:p>
            <a:pPr lvl="2" eaLnBrk="1" hangingPunct="1"/>
            <a:r>
              <a:rPr lang="en-US" smtClean="0"/>
              <a:t>Smallpox vaccine (1797)</a:t>
            </a:r>
          </a:p>
          <a:p>
            <a:pPr lvl="1" eaLnBrk="1" hangingPunct="1"/>
            <a:r>
              <a:rPr lang="en-US" smtClean="0"/>
              <a:t>Declining fertility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19361-4081-489C-AADF-E90E46FEBB88}" type="slidenum">
              <a:rPr lang="en-US" altLang="en-US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Contraception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Ancient and medieval methods</a:t>
            </a:r>
          </a:p>
          <a:p>
            <a:pPr eaLnBrk="1" hangingPunct="1"/>
            <a:r>
              <a:rPr lang="en-US" smtClean="0"/>
              <a:t>Thomas Malthus (1766-1834) predicts overpopulation crisis, advocates “moral restraint”</a:t>
            </a:r>
          </a:p>
          <a:p>
            <a:pPr eaLnBrk="1" hangingPunct="1"/>
            <a:r>
              <a:rPr lang="en-US" smtClean="0"/>
              <a:t>Condom first efficient means of contraception without negative side effects</a:t>
            </a:r>
          </a:p>
          <a:p>
            <a:pPr lvl="1" eaLnBrk="1" hangingPunct="1"/>
            <a:r>
              <a:rPr lang="en-US" smtClean="0"/>
              <a:t>Made from animal intestines in seventeenth century, latex in nineteenth century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33639-4E43-48BD-8909-FC99C7A0E340}" type="slidenum">
              <a:rPr lang="en-US" altLang="en-US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Urban Environment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Urbanization proceeds dramatically</a:t>
            </a:r>
          </a:p>
          <a:p>
            <a:pPr lvl="1" eaLnBrk="1" hangingPunct="1"/>
            <a:r>
              <a:rPr lang="en-US" smtClean="0"/>
              <a:t>1800: only 20% of Britons live in towns with population over 10,000</a:t>
            </a:r>
          </a:p>
          <a:p>
            <a:pPr lvl="1" eaLnBrk="1" hangingPunct="1"/>
            <a:r>
              <a:rPr lang="en-US" smtClean="0"/>
              <a:t>1900: 75% of Britons live in urban environments</a:t>
            </a:r>
          </a:p>
          <a:p>
            <a:pPr eaLnBrk="1" hangingPunct="1"/>
            <a:r>
              <a:rPr lang="en-US" smtClean="0"/>
              <a:t>Intensified industrial pollution</a:t>
            </a:r>
          </a:p>
          <a:p>
            <a:pPr eaLnBrk="1" hangingPunct="1"/>
            <a:r>
              <a:rPr lang="en-US" smtClean="0"/>
              <a:t>City centers become overcrowded, unsanitary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3E987-61E7-4462-ABE4-135F64B97BA8}" type="slidenum">
              <a:rPr lang="en-US" altLang="en-US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Transcontinental Migrations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Nineteenth to early twentieth century, rapid population growth drives Europeans to Americas</a:t>
            </a:r>
          </a:p>
          <a:p>
            <a:pPr lvl="1" eaLnBrk="1" hangingPunct="1"/>
            <a:r>
              <a:rPr lang="en-US" smtClean="0"/>
              <a:t>50 million cross Atlantic</a:t>
            </a:r>
          </a:p>
          <a:p>
            <a:pPr lvl="1" eaLnBrk="1" hangingPunct="1"/>
            <a:r>
              <a:rPr lang="en-US" smtClean="0"/>
              <a:t>Britons to avoid urban slums, Irish to avoid potato famines of 1840s, Jews to abandon tsarist persecution</a:t>
            </a:r>
          </a:p>
          <a:p>
            <a:pPr lvl="1" eaLnBrk="1" hangingPunct="1"/>
            <a:r>
              <a:rPr lang="en-US" smtClean="0"/>
              <a:t>United States is favored destination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8A386-B835-4A58-A3B0-71E28153468A}" type="slidenum">
              <a:rPr lang="en-US" altLang="en-US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Social Classes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factors result in decline of slavery</a:t>
            </a:r>
          </a:p>
          <a:p>
            <a:pPr eaLnBrk="1" hangingPunct="1"/>
            <a:r>
              <a:rPr lang="en-US" smtClean="0"/>
              <a:t>Capitalist wealth brings new status to non-aristocratic families</a:t>
            </a:r>
          </a:p>
          <a:p>
            <a:pPr eaLnBrk="1" hangingPunct="1"/>
            <a:r>
              <a:rPr lang="en-US" smtClean="0"/>
              <a:t>New urban classes of professionals</a:t>
            </a:r>
          </a:p>
          <a:p>
            <a:pPr eaLnBrk="1" hangingPunct="1"/>
            <a:r>
              <a:rPr lang="en-US" smtClean="0"/>
              <a:t>Blue-collar factory workers</a:t>
            </a:r>
          </a:p>
          <a:p>
            <a:pPr eaLnBrk="1" hangingPunct="1"/>
            <a:r>
              <a:rPr lang="en-US" smtClean="0"/>
              <a:t>Urban environment also creates new types of diversions</a:t>
            </a:r>
          </a:p>
          <a:p>
            <a:pPr lvl="1" eaLnBrk="1" hangingPunct="1"/>
            <a:r>
              <a:rPr lang="en-US" smtClean="0"/>
              <a:t>Sporting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0C87D-6980-4B44-B17C-4872E2D7705C}" type="slidenum">
              <a:rPr lang="en-US" altLang="en-US"/>
              <a:pPr>
                <a:defRPr/>
              </a:pPr>
              <a:t>26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Women at Home and Work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90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Agricultural, cottage industry work involved women: natural transition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development of men as prime breadwinners, women in private sphere, working cheap labor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Double burden: women expected to maintain home as well as work in industry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Working class women expected to work until marriage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Domestic service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Related to child labor: lack of day care facilities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E4E53-6A54-4680-BEF7-F5F352E1E2A8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Child Labor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Easily exploited, abused</a:t>
            </a:r>
          </a:p>
          <a:p>
            <a:pPr eaLnBrk="1" hangingPunct="1"/>
            <a:r>
              <a:rPr lang="en-US" smtClean="0"/>
              <a:t>1840s British Parliament began to pass child labor laws</a:t>
            </a:r>
          </a:p>
          <a:p>
            <a:pPr eaLnBrk="1" hangingPunct="1"/>
            <a:r>
              <a:rPr lang="en-US" smtClean="0"/>
              <a:t>Moral concerns remove children from labor pool</a:t>
            </a:r>
          </a:p>
          <a:p>
            <a:pPr eaLnBrk="1" hangingPunct="1"/>
            <a:r>
              <a:rPr lang="en-US" smtClean="0"/>
              <a:t>Also, need for educated workforce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EEC1E-C949-43A6-AC54-18B64A96A8C5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Socialist Challenge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Socialism first used in context of utopian socialists Charles Fourier (1772-1837) and Robert Owen (1771-1858)</a:t>
            </a:r>
          </a:p>
          <a:p>
            <a:pPr eaLnBrk="1" hangingPunct="1"/>
            <a:r>
              <a:rPr lang="en-US" smtClean="0"/>
              <a:t>Opposed competition of market system</a:t>
            </a:r>
          </a:p>
          <a:p>
            <a:pPr eaLnBrk="1" hangingPunct="1"/>
            <a:r>
              <a:rPr lang="en-US" smtClean="0"/>
              <a:t>Attempted to create small model communities</a:t>
            </a:r>
          </a:p>
          <a:p>
            <a:pPr eaLnBrk="1" hangingPunct="1"/>
            <a:r>
              <a:rPr lang="en-US" smtClean="0"/>
              <a:t>Inspirational for larger social units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00B3F-BA10-44A4-ABC1-7E36FDC84E58}" type="slidenum">
              <a:rPr lang="en-US" altLang="en-US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Overview: Creation of New Classes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industrial middle class</a:t>
            </a:r>
          </a:p>
          <a:p>
            <a:r>
              <a:rPr lang="en-US" smtClean="0"/>
              <a:t>Urban proletariat</a:t>
            </a:r>
          </a:p>
          <a:p>
            <a:r>
              <a:rPr lang="en-US" smtClean="0"/>
              <a:t>Shift in political power</a:t>
            </a:r>
          </a:p>
          <a:p>
            <a:r>
              <a:rPr lang="en-US" smtClean="0"/>
              <a:t>Inspiration for new political systems, especially Marxism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50867-F6B2-438D-AC92-322114EB8E33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Karl Marx (1818-1883) and Friedrich Engels (1820-1895)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/>
              <a:t>Two major classes: </a:t>
            </a:r>
          </a:p>
          <a:p>
            <a:pPr lvl="1" eaLnBrk="1" hangingPunct="1"/>
            <a:r>
              <a:rPr lang="en-US" smtClean="0"/>
              <a:t>Capitalists, who control means of production</a:t>
            </a:r>
          </a:p>
          <a:p>
            <a:pPr lvl="1" eaLnBrk="1" hangingPunct="1"/>
            <a:r>
              <a:rPr lang="en-US" smtClean="0"/>
              <a:t>Proletariat, wageworkers who sell labor</a:t>
            </a:r>
          </a:p>
          <a:p>
            <a:pPr eaLnBrk="1" hangingPunct="1"/>
            <a:r>
              <a:rPr lang="en-US" smtClean="0"/>
              <a:t>Exploitative nature of capitalist system</a:t>
            </a:r>
          </a:p>
          <a:p>
            <a:pPr eaLnBrk="1" hangingPunct="1"/>
            <a:r>
              <a:rPr lang="en-US" smtClean="0"/>
              <a:t>Religion: “opiate of the masses”</a:t>
            </a:r>
          </a:p>
          <a:p>
            <a:pPr eaLnBrk="1" hangingPunct="1"/>
            <a:r>
              <a:rPr lang="en-US" smtClean="0"/>
              <a:t>Argued for an overthrow of capitalists in favor of a “dictatorship of the proletariat”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37709-4EF9-48A3-B412-286DEEC7DB24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 Reform and Trade Unions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Socialism had major impact on nineteenth-century reformers</a:t>
            </a:r>
          </a:p>
          <a:p>
            <a:pPr lvl="1" eaLnBrk="1" hangingPunct="1"/>
            <a:r>
              <a:rPr lang="en-US" smtClean="0"/>
              <a:t>Addressed issues of medical insurance, unemployment compensation, retirement benefits</a:t>
            </a:r>
          </a:p>
          <a:p>
            <a:pPr eaLnBrk="1" hangingPunct="1"/>
            <a:r>
              <a:rPr lang="en-US" smtClean="0"/>
              <a:t>Trade unions form for collective bargaining</a:t>
            </a:r>
          </a:p>
          <a:p>
            <a:pPr lvl="1" eaLnBrk="1" hangingPunct="1"/>
            <a:r>
              <a:rPr lang="en-US" smtClean="0"/>
              <a:t>Strikes to address workers’ concerns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3B27A-746A-4B33-90E9-D57624FAF600}" type="slidenum">
              <a:rPr lang="en-US" altLang="en-US"/>
              <a:pPr>
                <a:defRPr/>
              </a:pPr>
              <a:t>31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Effects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division of labor</a:t>
            </a:r>
          </a:p>
          <a:p>
            <a:pPr lvl="1" eaLnBrk="1" hangingPunct="1"/>
            <a:r>
              <a:rPr lang="en-US" smtClean="0"/>
              <a:t>Rural societies that produce raw materials</a:t>
            </a:r>
          </a:p>
          <a:p>
            <a:pPr lvl="1" eaLnBrk="1" hangingPunct="1"/>
            <a:r>
              <a:rPr lang="en-US" smtClean="0"/>
              <a:t>Urban societies that produce manufactured goods</a:t>
            </a:r>
          </a:p>
          <a:p>
            <a:pPr eaLnBrk="1" hangingPunct="1"/>
            <a:r>
              <a:rPr lang="en-US" smtClean="0"/>
              <a:t>Uneven economic development</a:t>
            </a:r>
          </a:p>
          <a:p>
            <a:pPr eaLnBrk="1" hangingPunct="1"/>
            <a:r>
              <a:rPr lang="en-US" smtClean="0"/>
              <a:t>Developing export dependencies of Latin America, sub-Saharan Africa, south and southeast Asia</a:t>
            </a:r>
          </a:p>
          <a:p>
            <a:pPr lvl="1" eaLnBrk="1" hangingPunct="1"/>
            <a:r>
              <a:rPr lang="en-US" smtClean="0"/>
              <a:t>Low wages, small domestic markets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3B48E-1356-4125-8238-590E7F04F0E8}" type="slidenum">
              <a:rPr lang="en-US" altLang="en-US"/>
              <a:pPr>
                <a:defRPr/>
              </a:pPr>
              <a:t>32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Overview: Unexpected Costs of the Industrial Revolution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46275"/>
            <a:ext cx="8229600" cy="4530725"/>
          </a:xfrm>
        </p:spPr>
        <p:txBody>
          <a:bodyPr/>
          <a:lstStyle/>
          <a:p>
            <a:r>
              <a:rPr lang="en-US" smtClean="0"/>
              <a:t>Genesis of an environmental catastrophe</a:t>
            </a:r>
          </a:p>
          <a:p>
            <a:pPr lvl="1"/>
            <a:r>
              <a:rPr lang="en-US" smtClean="0"/>
              <a:t>Intellectual origins of human domination over natural resources</a:t>
            </a:r>
          </a:p>
          <a:p>
            <a:pPr lvl="1"/>
            <a:r>
              <a:rPr lang="en-US" smtClean="0"/>
              <a:t>Unforeseen toxins, occupational hazards</a:t>
            </a:r>
          </a:p>
          <a:p>
            <a:r>
              <a:rPr lang="en-US" smtClean="0"/>
              <a:t>Social ills</a:t>
            </a:r>
          </a:p>
          <a:p>
            <a:pPr lvl="1"/>
            <a:r>
              <a:rPr lang="en-US" smtClean="0"/>
              <a:t>Landless proletariat</a:t>
            </a:r>
          </a:p>
          <a:p>
            <a:pPr lvl="1"/>
            <a:r>
              <a:rPr lang="en-US" smtClean="0"/>
              <a:t>Migrating work forces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041A2-0EAA-4B46-AD75-9268AC3669B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Genesis of the Industrial Revolution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Great Britain, 1780s</a:t>
            </a:r>
          </a:p>
          <a:p>
            <a:r>
              <a:rPr lang="en-US" smtClean="0"/>
              <a:t>Followed agricultural revolution</a:t>
            </a:r>
          </a:p>
          <a:p>
            <a:pPr lvl="1"/>
            <a:r>
              <a:rPr lang="en-US" smtClean="0"/>
              <a:t>Food surplus</a:t>
            </a:r>
          </a:p>
          <a:p>
            <a:pPr lvl="1"/>
            <a:r>
              <a:rPr lang="en-US" smtClean="0"/>
              <a:t>Disposable income</a:t>
            </a:r>
          </a:p>
          <a:p>
            <a:pPr lvl="1"/>
            <a:r>
              <a:rPr lang="en-US" smtClean="0"/>
              <a:t>Population increase</a:t>
            </a:r>
          </a:p>
          <a:p>
            <a:pPr lvl="2"/>
            <a:r>
              <a:rPr lang="en-US" smtClean="0"/>
              <a:t>Market</a:t>
            </a:r>
          </a:p>
          <a:p>
            <a:pPr lvl="2"/>
            <a:r>
              <a:rPr lang="en-US" smtClean="0"/>
              <a:t>Labor supply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65692-4574-4C47-B1A5-FFDABBEB9C8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British Advantages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resources</a:t>
            </a:r>
          </a:p>
          <a:p>
            <a:pPr lvl="1" eaLnBrk="1" hangingPunct="1"/>
            <a:r>
              <a:rPr lang="en-US" smtClean="0"/>
              <a:t>Coal, iron ore</a:t>
            </a:r>
          </a:p>
          <a:p>
            <a:pPr eaLnBrk="1" hangingPunct="1"/>
            <a:r>
              <a:rPr lang="en-US" smtClean="0"/>
              <a:t>Ease of transportation</a:t>
            </a:r>
          </a:p>
          <a:p>
            <a:pPr lvl="1" eaLnBrk="1" hangingPunct="1"/>
            <a:r>
              <a:rPr lang="en-US" smtClean="0"/>
              <a:t>Size of country</a:t>
            </a:r>
          </a:p>
          <a:p>
            <a:pPr lvl="1" eaLnBrk="1" hangingPunct="1"/>
            <a:r>
              <a:rPr lang="en-US" smtClean="0"/>
              <a:t>River and canal system</a:t>
            </a:r>
          </a:p>
          <a:p>
            <a:pPr eaLnBrk="1" hangingPunct="1"/>
            <a:r>
              <a:rPr lang="en-US" smtClean="0"/>
              <a:t>Exports to imperial colonies</a:t>
            </a:r>
          </a:p>
          <a:p>
            <a:pPr lvl="1" eaLnBrk="1" hangingPunct="1"/>
            <a:r>
              <a:rPr lang="en-US" smtClean="0"/>
              <a:t>Especially machine textiles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4906C-DA06-495B-A5AA-75FA5961C2C8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Cotton-Producing Technology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Flying shuttle (1733), John Kay</a:t>
            </a:r>
          </a:p>
          <a:p>
            <a:pPr lvl="1" eaLnBrk="1" hangingPunct="1"/>
            <a:r>
              <a:rPr lang="en-US" smtClean="0"/>
              <a:t>Sped up weaving output; stimulated demand for thread</a:t>
            </a:r>
          </a:p>
          <a:p>
            <a:pPr eaLnBrk="1" hangingPunct="1"/>
            <a:r>
              <a:rPr lang="en-US" smtClean="0"/>
              <a:t>The “mule” (1779), Samuel Compton</a:t>
            </a:r>
          </a:p>
          <a:p>
            <a:pPr lvl="1" eaLnBrk="1" hangingPunct="1"/>
            <a:r>
              <a:rPr lang="en-US" smtClean="0"/>
              <a:t>Could produce 100 times more thread than a manual wheel</a:t>
            </a:r>
          </a:p>
          <a:p>
            <a:pPr eaLnBrk="1" hangingPunct="1"/>
            <a:r>
              <a:rPr lang="en-US" smtClean="0"/>
              <a:t>Power loom (1785), Edmund Cartwright</a:t>
            </a:r>
          </a:p>
          <a:p>
            <a:pPr lvl="1" eaLnBrk="1" hangingPunct="1"/>
            <a:r>
              <a:rPr lang="en-US" smtClean="0"/>
              <a:t>Supplanted hand weavers in cotton industry by 1820s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4665B-412A-468F-87BB-3390ADFADA90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Steam Power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Steam engine </a:t>
            </a:r>
          </a:p>
          <a:p>
            <a:pPr lvl="1" eaLnBrk="1" hangingPunct="1"/>
            <a:r>
              <a:rPr lang="en-US" smtClean="0"/>
              <a:t>James Watt (1736-1819)</a:t>
            </a:r>
          </a:p>
          <a:p>
            <a:pPr lvl="1" eaLnBrk="1" hangingPunct="1"/>
            <a:r>
              <a:rPr lang="en-US" smtClean="0"/>
              <a:t>Coal-fired</a:t>
            </a:r>
          </a:p>
          <a:p>
            <a:pPr lvl="1" eaLnBrk="1" hangingPunct="1"/>
            <a:r>
              <a:rPr lang="en-US" smtClean="0"/>
              <a:t>Applied to rotary engine, multiple applications</a:t>
            </a:r>
          </a:p>
          <a:p>
            <a:pPr lvl="2" eaLnBrk="1" hangingPunct="1"/>
            <a:r>
              <a:rPr lang="en-US" smtClean="0"/>
              <a:t>Horsepower</a:t>
            </a:r>
          </a:p>
          <a:p>
            <a:pPr eaLnBrk="1" hangingPunct="1"/>
            <a:r>
              <a:rPr lang="en-US" smtClean="0"/>
              <a:t>Especially prominent in textile industry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©2011, The McGraw-Hill Companies, Inc. All Rights Reserved.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2FC9B-6E3B-4438-906A-6024AF9D3D2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Iron and Steel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1709, British smelters begin to use coke</a:t>
            </a:r>
          </a:p>
          <a:p>
            <a:pPr lvl="1" eaLnBrk="1" hangingPunct="1"/>
            <a:r>
              <a:rPr lang="en-US" smtClean="0"/>
              <a:t>Iron production skyrockets</a:t>
            </a:r>
          </a:p>
          <a:p>
            <a:pPr eaLnBrk="1" hangingPunct="1"/>
            <a:r>
              <a:rPr lang="en-US" smtClean="0"/>
              <a:t>Bessemer converter (1856), Henry Bessemer</a:t>
            </a:r>
          </a:p>
          <a:p>
            <a:pPr lvl="1" eaLnBrk="1" hangingPunct="1"/>
            <a:r>
              <a:rPr lang="en-US" smtClean="0"/>
              <a:t>Refined blast furnace makes production of steel faster and cheaper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2F914-F25A-4853-AF1E-0BE6EE392021}" type="slidenum">
              <a:rPr lang="en-US" altLang="en-US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©2011, The McGraw-Hill Companies, Inc. All Rights Reserved.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8&quot; unique_id=&quot;10624&quot;&gt;&lt;/object&gt;&lt;object type=&quot;2&quot; unique_id=&quot;10625&quot;&gt;&lt;object type=&quot;3&quot; unique_id=&quot;10626&quot;&gt;&lt;property id=&quot;20148&quot; value=&quot;5&quot;/&gt;&lt;property id=&quot;20300&quot; value=&quot;Slide 1 - &amp;quot;Chapter 29&amp;quot;&quot;/&gt;&lt;property id=&quot;20307&quot; value=&quot;256&quot;/&gt;&lt;/object&gt;&lt;object type=&quot;3&quot; unique_id=&quot;10627&quot;&gt;&lt;property id=&quot;20148&quot; value=&quot;5&quot;/&gt;&lt;property id=&quot;20300&quot; value=&quot;Slide 2 - &amp;quot;Overview: The Industrial Revolution&amp;quot;&quot;/&gt;&lt;property id=&quot;20307&quot; value=&quot;258&quot;/&gt;&lt;/object&gt;&lt;object type=&quot;3&quot; unique_id=&quot;10628&quot;&gt;&lt;property id=&quot;20148&quot; value=&quot;5&quot;/&gt;&lt;property id=&quot;20300&quot; value=&quot;Slide 3 - &amp;quot;Overview: Creation of New Classes&amp;quot;&quot;/&gt;&lt;property id=&quot;20307&quot; value=&quot;259&quot;/&gt;&lt;/object&gt;&lt;object type=&quot;3&quot; unique_id=&quot;10629&quot;&gt;&lt;property id=&quot;20148&quot; value=&quot;5&quot;/&gt;&lt;property id=&quot;20300&quot; value=&quot;Slide 4 - &amp;quot;Overview: Unexpected Costs of the Industrial Revolution&amp;quot;&quot;/&gt;&lt;property id=&quot;20307&quot; value=&quot;260&quot;/&gt;&lt;/object&gt;&lt;object type=&quot;3&quot; unique_id=&quot;10630&quot;&gt;&lt;property id=&quot;20148&quot; value=&quot;5&quot;/&gt;&lt;property id=&quot;20300&quot; value=&quot;Slide 5 - &amp;quot;Genesis of the Industrial Revolution&amp;quot;&quot;/&gt;&lt;property id=&quot;20307&quot; value=&quot;261&quot;/&gt;&lt;/object&gt;&lt;object type=&quot;3&quot; unique_id=&quot;10631&quot;&gt;&lt;property id=&quot;20148&quot; value=&quot;5&quot;/&gt;&lt;property id=&quot;20300&quot; value=&quot;Slide 6 - &amp;quot;British Advantages&amp;quot;&quot;/&gt;&lt;property id=&quot;20307&quot; value=&quot;262&quot;/&gt;&lt;/object&gt;&lt;object type=&quot;3&quot; unique_id=&quot;10632&quot;&gt;&lt;property id=&quot;20148&quot; value=&quot;5&quot;/&gt;&lt;property id=&quot;20300&quot; value=&quot;Slide 7 - &amp;quot;Cotton-Producing Technology&amp;quot;&quot;/&gt;&lt;property id=&quot;20307&quot; value=&quot;263&quot;/&gt;&lt;/object&gt;&lt;object type=&quot;3&quot; unique_id=&quot;10633&quot;&gt;&lt;property id=&quot;20148&quot; value=&quot;5&quot;/&gt;&lt;property id=&quot;20300&quot; value=&quot;Slide 8 - &amp;quot;Steam Power&amp;quot;&quot;/&gt;&lt;property id=&quot;20307&quot; value=&quot;265&quot;/&gt;&lt;/object&gt;&lt;object type=&quot;3&quot; unique_id=&quot;10634&quot;&gt;&lt;property id=&quot;20148&quot; value=&quot;5&quot;/&gt;&lt;property id=&quot;20300&quot; value=&quot;Slide 9 - &amp;quot;Iron and Steel&amp;quot;&quot;/&gt;&lt;property id=&quot;20307&quot; value=&quot;267&quot;/&gt;&lt;/object&gt;&lt;object type=&quot;3&quot; unique_id=&quot;10635&quot;&gt;&lt;property id=&quot;20148&quot; value=&quot;5&quot;/&gt;&lt;property id=&quot;20300&quot; value=&quot;Slide 10 - &amp;quot;Transportation&amp;quot;&quot;/&gt;&lt;property id=&quot;20307&quot; value=&quot;268&quot;/&gt;&lt;/object&gt;&lt;object type=&quot;3&quot; unique_id=&quot;10636&quot;&gt;&lt;property id=&quot;20148&quot; value=&quot;5&quot;/&gt;&lt;property id=&quot;20300&quot; value=&quot;Slide 11 - &amp;quot;The Growth of Factories&amp;quot;&quot;/&gt;&lt;property id=&quot;20307&quot; value=&quot;264&quot;/&gt;&lt;/object&gt;&lt;object type=&quot;3&quot; unique_id=&quot;10637&quot;&gt;&lt;property id=&quot;20148&quot; value=&quot;5&quot;/&gt;&lt;property id=&quot;20300&quot; value=&quot;Slide 12 - &amp;quot;The Factory System&amp;quot;&quot;/&gt;&lt;property id=&quot;20307&quot; value=&quot;283&quot;/&gt;&lt;/object&gt;&lt;object type=&quot;3&quot; unique_id=&quot;10638&quot;&gt;&lt;property id=&quot;20148&quot; value=&quot;5&quot;/&gt;&lt;property id=&quot;20300&quot; value=&quot;Slide 13 - &amp;quot;Working Conditions&amp;quot;&quot;/&gt;&lt;property id=&quot;20307&quot; value=&quot;284&quot;/&gt;&lt;/object&gt;&lt;object type=&quot;3&quot; unique_id=&quot;10639&quot;&gt;&lt;property id=&quot;20148&quot; value=&quot;5&quot;/&gt;&lt;property id=&quot;20300&quot; value=&quot;Slide 14 - &amp;quot;Spread of Industrialization&amp;quot;&quot;/&gt;&lt;property id=&quot;20307&quot; value=&quot;269&quot;/&gt;&lt;/object&gt;&lt;object type=&quot;3&quot; unique_id=&quot;10640&quot;&gt;&lt;property id=&quot;20148&quot; value=&quot;5&quot;/&gt;&lt;property id=&quot;20300&quot; value=&quot;Slide 15 - &amp;quot;Industrial Europe ca. 1850&amp;quot;&quot;/&gt;&lt;property id=&quot;20307&quot; value=&quot;282&quot;/&gt;&lt;/object&gt;&lt;object type=&quot;3&quot; unique_id=&quot;10641&quot;&gt;&lt;property id=&quot;20148&quot; value=&quot;5&quot;/&gt;&lt;property id=&quot;20300&quot; value=&quot;Slide 16 - &amp;quot;Industrialization in North America&amp;quot;&quot;/&gt;&lt;property id=&quot;20307&quot; value=&quot;299&quot;/&gt;&lt;/object&gt;&lt;object type=&quot;3&quot; unique_id=&quot;10642&quot;&gt;&lt;property id=&quot;20148&quot; value=&quot;5&quot;/&gt;&lt;property id=&quot;20300&quot; value=&quot;Slide 17 - &amp;quot;Mass Production&amp;quot;&quot;/&gt;&lt;property id=&quot;20307&quot; value=&quot;285&quot;/&gt;&lt;/object&gt;&lt;object type=&quot;3&quot; unique_id=&quot;10643&quot;&gt;&lt;property id=&quot;20148&quot; value=&quot;5&quot;/&gt;&lt;property id=&quot;20300&quot; value=&quot;Slide 18 - &amp;quot;Big Business&amp;quot;&quot;/&gt;&lt;property id=&quot;20307&quot; value=&quot;286&quot;/&gt;&lt;/object&gt;&lt;object type=&quot;3&quot; unique_id=&quot;10644&quot;&gt;&lt;property id=&quot;20148&quot; value=&quot;5&quot;/&gt;&lt;property id=&quot;20300&quot; value=&quot;Slide 19 - &amp;quot;Monopolies, Trusts, and Cartels&amp;quot;&quot;/&gt;&lt;property id=&quot;20307&quot; value=&quot;287&quot;/&gt;&lt;/object&gt;&lt;object type=&quot;3&quot; unique_id=&quot;10645&quot;&gt;&lt;property id=&quot;20148&quot; value=&quot;5&quot;/&gt;&lt;property id=&quot;20300&quot; value=&quot;Slide 20 - &amp;quot;Industrial Demographics&amp;quot;&quot;/&gt;&lt;property id=&quot;20307&quot; value=&quot;290&quot;/&gt;&lt;/object&gt;&lt;object type=&quot;3&quot; unique_id=&quot;10646&quot;&gt;&lt;property id=&quot;20148&quot; value=&quot;5&quot;/&gt;&lt;property id=&quot;20300&quot; value=&quot;Slide 21 - &amp;quot;Population Growth (millions)&amp;quot;&quot;/&gt;&lt;property id=&quot;20307&quot; value=&quot;289&quot;/&gt;&lt;/object&gt;&lt;object type=&quot;3&quot; unique_id=&quot;10647&quot;&gt;&lt;property id=&quot;20148&quot; value=&quot;5&quot;/&gt;&lt;property id=&quot;20300&quot; value=&quot;Slide 22 - &amp;quot;The Demographic Transition&amp;quot;&quot;/&gt;&lt;property id=&quot;20307&quot; value=&quot;291&quot;/&gt;&lt;/object&gt;&lt;object type=&quot;3&quot; unique_id=&quot;10648&quot;&gt;&lt;property id=&quot;20148&quot; value=&quot;5&quot;/&gt;&lt;property id=&quot;20300&quot; value=&quot;Slide 23 - &amp;quot;Contraception&amp;quot;&quot;/&gt;&lt;property id=&quot;20307&quot; value=&quot;293&quot;/&gt;&lt;/object&gt;&lt;object type=&quot;3&quot; unique_id=&quot;10649&quot;&gt;&lt;property id=&quot;20148&quot; value=&quot;5&quot;/&gt;&lt;property id=&quot;20300&quot; value=&quot;Slide 24 - &amp;quot;The Urban Environment&amp;quot;&quot;/&gt;&lt;property id=&quot;20307&quot; value=&quot;308&quot;/&gt;&lt;/object&gt;&lt;object type=&quot;3&quot; unique_id=&quot;10650&quot;&gt;&lt;property id=&quot;20148&quot; value=&quot;5&quot;/&gt;&lt;property id=&quot;20300&quot; value=&quot;Slide 25 - &amp;quot;Transcontinental Migrations&amp;quot;&quot;/&gt;&lt;property id=&quot;20307&quot; value=&quot;294&quot;/&gt;&lt;/object&gt;&lt;object type=&quot;3&quot; unique_id=&quot;10651&quot;&gt;&lt;property id=&quot;20148&quot; value=&quot;5&quot;/&gt;&lt;property id=&quot;20300&quot; value=&quot;Slide 26 - &amp;quot;New Social Classes&amp;quot;&quot;/&gt;&lt;property id=&quot;20307&quot; value=&quot;295&quot;/&gt;&lt;/object&gt;&lt;object type=&quot;3&quot; unique_id=&quot;10652&quot;&gt;&lt;property id=&quot;20148&quot; value=&quot;5&quot;/&gt;&lt;property id=&quot;20300&quot; value=&quot;Slide 27 - &amp;quot;Women at Home and Work&amp;quot;&quot;/&gt;&lt;property id=&quot;20307&quot; value=&quot;297&quot;/&gt;&lt;/object&gt;&lt;object type=&quot;3&quot; unique_id=&quot;10653&quot;&gt;&lt;property id=&quot;20148&quot; value=&quot;5&quot;/&gt;&lt;property id=&quot;20300&quot; value=&quot;Slide 28 - &amp;quot;Child Labor&amp;quot;&quot;/&gt;&lt;property id=&quot;20307&quot; value=&quot;298&quot;/&gt;&lt;/object&gt;&lt;object type=&quot;3&quot; unique_id=&quot;10654&quot;&gt;&lt;property id=&quot;20148&quot; value=&quot;5&quot;/&gt;&lt;property id=&quot;20300&quot; value=&quot;Slide 29 - &amp;quot;The Socialist Challenge&amp;quot;&quot;/&gt;&lt;property id=&quot;20307&quot; value=&quot;296&quot;/&gt;&lt;/object&gt;&lt;object type=&quot;3&quot; unique_id=&quot;10655&quot;&gt;&lt;property id=&quot;20148&quot; value=&quot;5&quot;/&gt;&lt;property id=&quot;20300&quot; value=&quot;Slide 30 - &amp;quot;Karl Marx (1818-1883) and Friedrich Engels (1820-1895)&amp;quot;&quot;/&gt;&lt;property id=&quot;20307&quot; value=&quot;304&quot;/&gt;&lt;/object&gt;&lt;object type=&quot;3&quot; unique_id=&quot;10656&quot;&gt;&lt;property id=&quot;20148&quot; value=&quot;5&quot;/&gt;&lt;property id=&quot;20300&quot; value=&quot;Slide 31 - &amp;quot;Social Reform and Trade Unions&amp;quot;&quot;/&gt;&lt;property id=&quot;20307&quot; value=&quot;305&quot;/&gt;&lt;/object&gt;&lt;object type=&quot;3&quot; unique_id=&quot;10657&quot;&gt;&lt;property id=&quot;20148&quot; value=&quot;5&quot;/&gt;&lt;property id=&quot;20300&quot; value=&quot;Slide 32 - &amp;quot;Global Effects&amp;quot;&quot;/&gt;&lt;property id=&quot;20307&quot; value=&quot;30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Edg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bentley5</Template>
  <TotalTime>222</TotalTime>
  <Words>1596</Words>
  <Application>Microsoft Office PowerPoint</Application>
  <PresentationFormat>On-screen Show (4:3)</PresentationFormat>
  <Paragraphs>280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Times New Roman</vt:lpstr>
      <vt:lpstr>Wingdings</vt:lpstr>
      <vt:lpstr>Garamond</vt:lpstr>
      <vt:lpstr>bentley5</vt:lpstr>
      <vt:lpstr>Microsoft Office Excel Chart</vt:lpstr>
      <vt:lpstr>Chapter 29</vt:lpstr>
      <vt:lpstr>Overview: The Industrial Revolution</vt:lpstr>
      <vt:lpstr>Overview: Creation of New Classes</vt:lpstr>
      <vt:lpstr>Overview: Unexpected Costs of the Industrial Revolution</vt:lpstr>
      <vt:lpstr>Genesis of the Industrial Revolution</vt:lpstr>
      <vt:lpstr>British Advantages</vt:lpstr>
      <vt:lpstr>Cotton-Producing Technology</vt:lpstr>
      <vt:lpstr>Steam Power</vt:lpstr>
      <vt:lpstr>Iron and Steel</vt:lpstr>
      <vt:lpstr>Transportation</vt:lpstr>
      <vt:lpstr>The Growth of Factories</vt:lpstr>
      <vt:lpstr>The Factory System</vt:lpstr>
      <vt:lpstr>Working Conditions</vt:lpstr>
      <vt:lpstr>Spread of Industrialization</vt:lpstr>
      <vt:lpstr>Industrial Europe ca. 1850</vt:lpstr>
      <vt:lpstr>Industrialization in North America</vt:lpstr>
      <vt:lpstr>Mass Production</vt:lpstr>
      <vt:lpstr>Big Business</vt:lpstr>
      <vt:lpstr>Monopolies, Trusts, and Cartels</vt:lpstr>
      <vt:lpstr>Industrial Demographics</vt:lpstr>
      <vt:lpstr>Population Growth (millions)</vt:lpstr>
      <vt:lpstr>The Demographic Transition</vt:lpstr>
      <vt:lpstr>Contraception</vt:lpstr>
      <vt:lpstr>The Urban Environment</vt:lpstr>
      <vt:lpstr>Transcontinental Migrations</vt:lpstr>
      <vt:lpstr>New Social Classes</vt:lpstr>
      <vt:lpstr>Women at Home and Work</vt:lpstr>
      <vt:lpstr>Child Labor</vt:lpstr>
      <vt:lpstr>The Socialist Challenge</vt:lpstr>
      <vt:lpstr>Karl Marx (1818-1883) and Friedrich Engels (1820-1895)</vt:lpstr>
      <vt:lpstr>Social Reform and Trade Unions</vt:lpstr>
      <vt:lpstr>Global Effects</vt:lpstr>
    </vt:vector>
  </TitlesOfParts>
  <Company>Florida Atlantic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30</dc:title>
  <dc:creator>Henry Abramson</dc:creator>
  <cp:lastModifiedBy>ventulethk</cp:lastModifiedBy>
  <cp:revision>15</cp:revision>
  <dcterms:created xsi:type="dcterms:W3CDTF">2004-11-26T15:32:56Z</dcterms:created>
  <dcterms:modified xsi:type="dcterms:W3CDTF">2012-12-06T14:15:40Z</dcterms:modified>
</cp:coreProperties>
</file>