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1" r:id="rId4"/>
    <p:sldId id="262" r:id="rId5"/>
    <p:sldId id="263" r:id="rId6"/>
    <p:sldId id="257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70" r:id="rId15"/>
    <p:sldId id="271" r:id="rId16"/>
    <p:sldId id="272" r:id="rId17"/>
    <p:sldId id="259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699" autoAdjust="0"/>
  </p:normalViewPr>
  <p:slideViewPr>
    <p:cSldViewPr>
      <p:cViewPr>
        <p:scale>
          <a:sx n="100" d="100"/>
          <a:sy n="100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221D1C-0C7C-4401-8EC0-7680FB288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672095-2C81-4D91-AB60-CC1325590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39B0D-264F-43FB-BBE6-9B016235A32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14510-724A-44E7-8048-D0F6BB27167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C306D-478B-4CB3-92ED-6688424AF5B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DF1A8-A47C-4D01-A274-7AF21D071E1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0294A-5DD5-4348-A747-DB56D90E1C0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43AC5-28CB-4E82-8D50-5FC23107CE7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3A3BB-23DC-447C-81A0-B4E12CDE25B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5D77E-18CB-45AB-8D1A-0E8E30C3CAA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80001-5DE4-4280-91D6-8114C945C22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7ADAC-EAFE-4DE0-8828-BDFDD291D1A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8B5DB-700B-483A-92BC-15A792FF56A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E09F-FC4E-4BF0-9C7B-5042C5ACEBC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281A8-661B-4A2C-9B55-228317BDDD3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8F804-29AA-4EF3-8900-4DFB61CBFD2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479FB1-4D52-4B28-976E-2D006054703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1036B-A16A-4877-AD59-0A3C8AF7D96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78F38-DE9C-4BA0-B925-F565ED8F42D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ADAF0-EF45-456A-B110-F6856430DF9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5AEDD-29D8-467E-B76B-4922D00EB20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69568-5539-4F0F-B679-1CC51E831A7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E6DA7-81E1-46E6-947F-03DEE62C36E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9864D-5B01-4717-BF92-714ACA7B8BD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5B876-86FF-4348-A175-D4AC733A5F3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7E7A8-C9B7-4B56-9C9F-517406F0493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8B15A-1B54-4306-A879-E1BD657E80B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F7DB-00AD-46BA-BA73-592FAEE1A2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488E2-E8F1-48B5-B4A5-D6274CCF44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8C48-EFE3-4316-9885-F6755B26D8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398B0-A8E7-4E95-ACA4-6F846BBF0D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0F86B-5B9D-441C-98D5-7919D3A7D0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37082-0EFD-4311-A14A-8C8BD5C0A4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DB37-4D0C-41CC-9C65-2629311645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4CFCA-320D-4459-BA66-2E96A331CF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A0D7A-5F79-4FBD-8F47-E8FB054B48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96A7-061E-4719-A476-E8AD1C4B1E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C58BD-CDA9-44FA-9A09-7EC49D9798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3AFCD14-68F9-45F3-AD43-C75E1DAA50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30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Americas in the </a:t>
            </a:r>
            <a:br>
              <a:rPr lang="en-US" sz="4000" smtClean="0"/>
            </a:br>
            <a:r>
              <a:rPr lang="en-US" sz="4000" smtClean="0"/>
              <a:t>Age of Independence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F13B5-5CA1-411E-A4B2-92B44D6A6819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Canada: Independence without War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Regional divisions in Canadian society, but independence achieved without war</a:t>
            </a:r>
          </a:p>
          <a:p>
            <a:pPr lvl="1" eaLnBrk="1" hangingPunct="1"/>
            <a:r>
              <a:rPr lang="en-US" smtClean="0"/>
              <a:t>British and French Canadians</a:t>
            </a:r>
          </a:p>
          <a:p>
            <a:pPr lvl="1" eaLnBrk="1" hangingPunct="1"/>
            <a:r>
              <a:rPr lang="en-US" smtClean="0"/>
              <a:t>French territories ceded after Seven Years’ War </a:t>
            </a:r>
            <a:br>
              <a:rPr lang="en-US" smtClean="0"/>
            </a:br>
            <a:r>
              <a:rPr lang="en-US" smtClean="0"/>
              <a:t>(1756-1763)</a:t>
            </a:r>
          </a:p>
          <a:p>
            <a:pPr lvl="1" eaLnBrk="1" hangingPunct="1"/>
            <a:r>
              <a:rPr lang="en-US" smtClean="0"/>
              <a:t>Concessions made to large French population</a:t>
            </a:r>
          </a:p>
          <a:p>
            <a:pPr lvl="2" eaLnBrk="1" hangingPunct="1"/>
            <a:r>
              <a:rPr lang="en-US" smtClean="0"/>
              <a:t>Recognition of Roman Catholic church, French law code</a:t>
            </a:r>
          </a:p>
          <a:p>
            <a:pPr eaLnBrk="1" hangingPunct="1"/>
            <a:r>
              <a:rPr lang="en-US" smtClean="0"/>
              <a:t>After 1781, British population in Ontario joined by loyalists fleeing U.S. War of Independence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E7C6B-FB3E-4200-893A-D4F15DF404DC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War of 1812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U.S. declares war on Britain over encroachments during Napoleonic wars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British forces in Canada repel U.S. attacks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Social tensions between French and English populations remain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British wish to avoid repeat of U.S. War of Independence, gradually extend home rule between 1840 and 1867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Durham Report (1839) by John George Lambton (1782-1840)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CE010-A380-499D-BE30-10BE85CF2BB4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North America Act (1867)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Joins Quebec, Ontario, Nova Scotia, and New Brunswick as Dominion of Canada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Other provinces join later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Provincial and federal governments with governor-general as British representative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Dominion controls all domestic affairs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Foreign affairs after 1931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First Prime Minister John A. Macdonald (1815-1891) purchases territory, builds trans-Canada railroad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F463A-2E4C-4737-8105-3D388987C11B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Dominion of Canada in the Nineteenth Century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CDA42-0ED2-4351-A2D7-52787EFD17A1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16391" name="Picture 7" descr="ben85646_m3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5715000" cy="46005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Latin America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smtClean="0"/>
              <a:t>Creole elites produce republics with constitutions</a:t>
            </a:r>
          </a:p>
          <a:p>
            <a:pPr eaLnBrk="1" hangingPunct="1"/>
            <a:r>
              <a:rPr lang="en-US" sz="2800" smtClean="0"/>
              <a:t>But less experience with self-rule</a:t>
            </a:r>
          </a:p>
          <a:p>
            <a:pPr lvl="1" eaLnBrk="1" hangingPunct="1"/>
            <a:r>
              <a:rPr lang="en-US" sz="2400" smtClean="0"/>
              <a:t>Spanish, Portuguese more autocratic than British</a:t>
            </a:r>
          </a:p>
          <a:p>
            <a:pPr eaLnBrk="1" hangingPunct="1"/>
            <a:r>
              <a:rPr lang="en-US" sz="2800" smtClean="0"/>
              <a:t>Creoles also limit wide participation in politics</a:t>
            </a:r>
          </a:p>
          <a:p>
            <a:pPr eaLnBrk="1" hangingPunct="1"/>
            <a:r>
              <a:rPr lang="en-US" sz="2800" smtClean="0"/>
              <a:t>Significant political differences divide creoles</a:t>
            </a:r>
          </a:p>
          <a:p>
            <a:pPr eaLnBrk="1" hangingPunct="1"/>
            <a:r>
              <a:rPr lang="en-US" sz="2800" smtClean="0"/>
              <a:t>Conflict with indigenous peoples</a:t>
            </a:r>
          </a:p>
          <a:p>
            <a:pPr lvl="1" eaLnBrk="1" hangingPunct="1"/>
            <a:r>
              <a:rPr lang="en-US" sz="2400" smtClean="0"/>
              <a:t>Especially in Argentina and Chile</a:t>
            </a:r>
          </a:p>
          <a:p>
            <a:pPr eaLnBrk="1" hangingPunct="1"/>
            <a:r>
              <a:rPr lang="en-US" sz="2800" i="1" smtClean="0"/>
              <a:t>Caudillos</a:t>
            </a:r>
            <a:r>
              <a:rPr lang="en-US" sz="2800" smtClean="0"/>
              <a:t> (regional military leaders) come to power</a:t>
            </a:r>
          </a:p>
          <a:p>
            <a:pPr lvl="1" eaLnBrk="1" hangingPunct="1"/>
            <a:r>
              <a:rPr lang="en-US" sz="2400" smtClean="0"/>
              <a:t>Juan Manuel de Rosas, Argentina, brutally maintained order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150FA-D690-45E0-9509-F0A7EFD73B4A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Mexican Reform Attempts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U.S.-Mexico war, reform government of Benito Juárez (1806-1872) comes to power</a:t>
            </a:r>
          </a:p>
          <a:p>
            <a:pPr lvl="1" eaLnBrk="1" hangingPunct="1"/>
            <a:r>
              <a:rPr lang="en-US" smtClean="0"/>
              <a:t>Attempts to limit power of military, church</a:t>
            </a:r>
          </a:p>
          <a:p>
            <a:pPr eaLnBrk="1" hangingPunct="1"/>
            <a:r>
              <a:rPr lang="en-US" smtClean="0"/>
              <a:t>Juárez meets powerful conservative opposition, forced out of Mexico City</a:t>
            </a:r>
          </a:p>
          <a:p>
            <a:pPr eaLnBrk="1" hangingPunct="1"/>
            <a:r>
              <a:rPr lang="en-US" smtClean="0"/>
              <a:t>Suspends loan payments to foreign powers; Europeans intervene to collect investments</a:t>
            </a:r>
          </a:p>
          <a:p>
            <a:pPr lvl="1" eaLnBrk="1" hangingPunct="1"/>
            <a:r>
              <a:rPr lang="en-US" smtClean="0"/>
              <a:t>French, Mexican forces clash in 1862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B123-FFEE-4258-A0BC-FB95B2C41D55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Mexican Revolution </a:t>
            </a:r>
            <a:br>
              <a:rPr lang="en-US" smtClean="0"/>
            </a:br>
            <a:r>
              <a:rPr lang="en-US" smtClean="0"/>
              <a:t>(1910-1920)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Middle-class Mexicans, peasants and workers join to overthrow dictator Porfirio Díaz (1830-1915)</a:t>
            </a:r>
          </a:p>
          <a:p>
            <a:pPr eaLnBrk="1" hangingPunct="1"/>
            <a:r>
              <a:rPr lang="en-US" smtClean="0"/>
              <a:t>Revolutionary leaders Emiliano Zapata (1879-1919) and Francisco (Pancho) Villa (1878-1923) lead masses of landless peasants</a:t>
            </a:r>
          </a:p>
          <a:p>
            <a:pPr eaLnBrk="1" hangingPunct="1"/>
            <a:r>
              <a:rPr lang="en-US" smtClean="0"/>
              <a:t>Popular, but unable to take major cities</a:t>
            </a:r>
          </a:p>
          <a:p>
            <a:pPr eaLnBrk="1" hangingPunct="1"/>
            <a:r>
              <a:rPr lang="en-US" smtClean="0"/>
              <a:t>Mexican Constitution of 1917 addresses many of the major concerns of land redistribution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24472-C861-4CC4-BB8F-3F79F41E0102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Latin America in the Nineteenth Century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B7965-D654-4EDA-9E17-541595AC6A9E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20487" name="Picture 7" descr="ben85646_m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9075" y="1089025"/>
            <a:ext cx="3854450" cy="49736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American Economic Development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California gold rush of 1845, also Canadian gold rushes, attract migrants</a:t>
            </a:r>
          </a:p>
          <a:p>
            <a:pPr eaLnBrk="1" hangingPunct="1"/>
            <a:r>
              <a:rPr lang="en-US" smtClean="0"/>
              <a:t>Others migrate to factories, railroad construction sites, plantations, support services</a:t>
            </a:r>
          </a:p>
          <a:p>
            <a:pPr eaLnBrk="1" hangingPunct="1"/>
            <a:r>
              <a:rPr lang="en-US" smtClean="0"/>
              <a:t>Some, especially Italians, migrate and return several times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74BFD-9B8D-4A9C-9B5A-3881E45F7F11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Expansion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capital spurs vast expansion of U.S. industry</a:t>
            </a:r>
          </a:p>
          <a:p>
            <a:pPr eaLnBrk="1" hangingPunct="1"/>
            <a:r>
              <a:rPr lang="en-US" smtClean="0"/>
              <a:t>Massive expansion of rail system: </a:t>
            </a:r>
          </a:p>
          <a:p>
            <a:pPr lvl="1" eaLnBrk="1" hangingPunct="1"/>
            <a:r>
              <a:rPr lang="en-US" smtClean="0"/>
              <a:t>31,000 miles before 1861, almost all in eastern U.S.</a:t>
            </a:r>
          </a:p>
          <a:p>
            <a:pPr lvl="1" eaLnBrk="1" hangingPunct="1"/>
            <a:r>
              <a:rPr lang="en-US" smtClean="0"/>
              <a:t>200,000 miles by 1900, coast to coast</a:t>
            </a:r>
          </a:p>
          <a:p>
            <a:pPr lvl="1" eaLnBrk="1" hangingPunct="1"/>
            <a:r>
              <a:rPr lang="en-US" smtClean="0"/>
              <a:t>Necessitates division of U.S. into four time zones</a:t>
            </a:r>
          </a:p>
          <a:p>
            <a:pPr eaLnBrk="1" hangingPunct="1"/>
            <a:r>
              <a:rPr lang="en-US" smtClean="0"/>
              <a:t>Massive expansion of economy, 1870-1900</a:t>
            </a:r>
          </a:p>
          <a:p>
            <a:pPr lvl="1" eaLnBrk="1" hangingPunct="1"/>
            <a:r>
              <a:rPr lang="en-US" smtClean="0"/>
              <a:t>Electrification</a:t>
            </a:r>
          </a:p>
          <a:p>
            <a:pPr lvl="1" eaLnBrk="1" hangingPunct="1"/>
            <a:r>
              <a:rPr lang="en-US" smtClean="0"/>
              <a:t>Trade unions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D2105-CA79-4DDC-83B8-773CB4F318F6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Westward Expansion of the </a:t>
            </a:r>
            <a:br>
              <a:rPr lang="en-US" smtClean="0"/>
            </a:br>
            <a:r>
              <a:rPr lang="en-US" smtClean="0"/>
              <a:t>United States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Britain cedes territories between Appalachian Mountains and Mississippi River</a:t>
            </a:r>
          </a:p>
          <a:p>
            <a:pPr eaLnBrk="1" hangingPunct="1"/>
            <a:r>
              <a:rPr lang="en-US" smtClean="0"/>
              <a:t>Napoleon Bonaparte sells Louisiana Territory, 1803</a:t>
            </a:r>
          </a:p>
          <a:p>
            <a:pPr eaLnBrk="1" hangingPunct="1"/>
            <a:r>
              <a:rPr lang="en-US" smtClean="0"/>
              <a:t>Meriwether Lewis and William Clark map the territory, 1804-1806</a:t>
            </a:r>
          </a:p>
          <a:p>
            <a:pPr eaLnBrk="1" hangingPunct="1"/>
            <a:r>
              <a:rPr lang="en-US" smtClean="0"/>
              <a:t>Settlers move west</a:t>
            </a:r>
          </a:p>
          <a:p>
            <a:pPr eaLnBrk="1" hangingPunct="1"/>
            <a:r>
              <a:rPr lang="en-US" smtClean="0"/>
              <a:t>“Manifest destiny” to occupy all lands between Atlantic and Pacific</a:t>
            </a:r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9AD63-6071-4E0E-B51F-02D78AC3CBB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Canadian Prosperity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investments in Canada</a:t>
            </a:r>
          </a:p>
          <a:p>
            <a:pPr eaLnBrk="1" hangingPunct="1"/>
            <a:r>
              <a:rPr lang="en-US" smtClean="0"/>
              <a:t>Policy of economic development: the National Policy</a:t>
            </a:r>
          </a:p>
          <a:p>
            <a:pPr lvl="1" eaLnBrk="1" hangingPunct="1"/>
            <a:r>
              <a:rPr lang="en-US" smtClean="0"/>
              <a:t>Attract migrants, promote start-up industries, build transportation infrastructure</a:t>
            </a:r>
          </a:p>
          <a:p>
            <a:pPr eaLnBrk="1" hangingPunct="1"/>
            <a:r>
              <a:rPr lang="en-US" smtClean="0"/>
              <a:t>U.S. also invests in Canada, owning 30% of Canadian industry by 1918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EA78C-EE8A-46E1-AA2E-D14B82712394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Latin American Dependence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Limited foreign investment</a:t>
            </a:r>
          </a:p>
          <a:p>
            <a:pPr lvl="1" eaLnBrk="1" hangingPunct="1"/>
            <a:r>
              <a:rPr lang="en-US" smtClean="0"/>
              <a:t>Small size of Latin American markets</a:t>
            </a:r>
          </a:p>
          <a:p>
            <a:pPr eaLnBrk="1" hangingPunct="1"/>
            <a:r>
              <a:rPr lang="en-US" smtClean="0"/>
              <a:t>Interest in exploiting raw materials</a:t>
            </a:r>
          </a:p>
          <a:p>
            <a:pPr lvl="1" eaLnBrk="1" hangingPunct="1"/>
            <a:r>
              <a:rPr lang="en-US" smtClean="0"/>
              <a:t>Argentina: beef</a:t>
            </a:r>
          </a:p>
          <a:p>
            <a:pPr eaLnBrk="1" hangingPunct="1"/>
            <a:r>
              <a:rPr lang="en-US" smtClean="0"/>
              <a:t>Limited industrializing initiatives foiled by government corruption</a:t>
            </a:r>
          </a:p>
          <a:p>
            <a:pPr eaLnBrk="1" hangingPunct="1"/>
            <a:r>
              <a:rPr lang="en-US" smtClean="0"/>
              <a:t>Yet significant export-driven rise in economy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58E67-C6D9-460D-A84D-19A67B1A0BB1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Societies in the United States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U.S. population most culturally diverse in the hemisphere</a:t>
            </a:r>
          </a:p>
          <a:p>
            <a:pPr eaLnBrk="1" hangingPunct="1"/>
            <a:r>
              <a:rPr lang="en-US" smtClean="0"/>
              <a:t>Indigenous peoples subject to formal policy of forced assimilation</a:t>
            </a:r>
          </a:p>
          <a:p>
            <a:pPr lvl="1" eaLnBrk="1" hangingPunct="1"/>
            <a:r>
              <a:rPr lang="en-US" smtClean="0"/>
              <a:t>Destruction of Buffalo-based economies</a:t>
            </a:r>
          </a:p>
          <a:p>
            <a:pPr lvl="1" eaLnBrk="1" hangingPunct="1"/>
            <a:r>
              <a:rPr lang="en-US" smtClean="0"/>
              <a:t>Dawes Severalty Act of 1887 shifts policies away from collective tribal reservations</a:t>
            </a:r>
          </a:p>
          <a:p>
            <a:pPr lvl="1" eaLnBrk="1" hangingPunct="1"/>
            <a:r>
              <a:rPr lang="en-US" smtClean="0"/>
              <a:t>Native children taken from families, enrolled in white-controlled boarding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A0060-6E21-46C5-8E44-18299B6757C0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Freed Slaves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Slavery ended, but social discrimination remains</a:t>
            </a:r>
          </a:p>
          <a:p>
            <a:pPr eaLnBrk="1" hangingPunct="1"/>
            <a:r>
              <a:rPr lang="en-US" smtClean="0"/>
              <a:t>Northern armies occupy southern states, forced social program of Reconstruction (1867-1877)</a:t>
            </a:r>
          </a:p>
          <a:p>
            <a:pPr eaLnBrk="1" hangingPunct="1"/>
            <a:r>
              <a:rPr lang="en-US" smtClean="0"/>
              <a:t>Violent backlash follows their departure</a:t>
            </a:r>
          </a:p>
          <a:p>
            <a:pPr eaLnBrk="1" hangingPunct="1"/>
            <a:r>
              <a:rPr lang="en-US" smtClean="0"/>
              <a:t>Land-poor freed slaves forced to work as sharecroppers</a:t>
            </a:r>
          </a:p>
          <a:p>
            <a:pPr eaLnBrk="1" hangingPunct="1"/>
            <a:r>
              <a:rPr lang="en-US" smtClean="0"/>
              <a:t>Violence and intimidation continue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7148F-D756-4D3A-AD8A-DEC1846B8B5E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Canadian Cultural Contrasts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and French each view selves as principal founding peoples of Canada; principal social tensions between them</a:t>
            </a:r>
          </a:p>
          <a:p>
            <a:pPr lvl="1" eaLnBrk="1" hangingPunct="1"/>
            <a:r>
              <a:rPr lang="en-US" smtClean="0"/>
              <a:t>Also small populations of slaves (before abolished in 1833), freed slaves, runaways, Chinese migrants</a:t>
            </a:r>
          </a:p>
          <a:p>
            <a:pPr eaLnBrk="1" hangingPunct="1"/>
            <a:r>
              <a:rPr lang="en-US" smtClean="0"/>
              <a:t>Louis Riel (1844-1885) leads natives and </a:t>
            </a:r>
            <a:r>
              <a:rPr lang="en-US" i="1" smtClean="0"/>
              <a:t>métis </a:t>
            </a:r>
            <a:r>
              <a:rPr lang="en-US" smtClean="0"/>
              <a:t>(mixed-race) in rebellion in western Canada</a:t>
            </a:r>
          </a:p>
          <a:p>
            <a:pPr lvl="1" eaLnBrk="1" hangingPunct="1"/>
            <a:r>
              <a:rPr lang="en-US" smtClean="0"/>
              <a:t>Defeated, Riel sent into exile; attempts another rebellion in 1885, executed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DC2F5-FF94-49EB-892C-54D9334F6523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Diversity in Latin America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social structure, based on racial background</a:t>
            </a:r>
          </a:p>
          <a:p>
            <a:pPr lvl="1" eaLnBrk="1" hangingPunct="1"/>
            <a:r>
              <a:rPr lang="en-US" smtClean="0"/>
              <a:t>Europeans, natives, African slaves, and combinations thereof</a:t>
            </a:r>
          </a:p>
          <a:p>
            <a:pPr eaLnBrk="1" hangingPunct="1"/>
            <a:r>
              <a:rPr lang="en-US" smtClean="0"/>
              <a:t>Increasing migration in nineteenth century from Asia</a:t>
            </a:r>
          </a:p>
          <a:p>
            <a:pPr eaLnBrk="1" hangingPunct="1"/>
            <a:r>
              <a:rPr lang="en-US" smtClean="0"/>
              <a:t>Some conflicts between cosmopolitan cities and rural areas</a:t>
            </a:r>
          </a:p>
          <a:p>
            <a:pPr eaLnBrk="1" hangingPunct="1"/>
            <a:r>
              <a:rPr lang="en-US" smtClean="0"/>
              <a:t>Symbol of rural culture: the </a:t>
            </a:r>
            <a:r>
              <a:rPr lang="en-US" i="1" smtClean="0"/>
              <a:t>gaucho</a:t>
            </a:r>
            <a:r>
              <a:rPr lang="en-US" smtClean="0"/>
              <a:t> cowboy</a:t>
            </a:r>
          </a:p>
          <a:p>
            <a:pPr lvl="1"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329F4-7959-4013-81C5-2E6582D84009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Conflict with Indigenous Peoples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Native peoples resist incursions onto ancestral lands and traditional hunting grounds</a:t>
            </a:r>
          </a:p>
          <a:p>
            <a:pPr lvl="1" eaLnBrk="1" hangingPunct="1"/>
            <a:r>
              <a:rPr lang="en-US" smtClean="0"/>
              <a:t>Formed alliances, also sought British support in Canada</a:t>
            </a:r>
          </a:p>
          <a:p>
            <a:pPr eaLnBrk="1" hangingPunct="1"/>
            <a:r>
              <a:rPr lang="en-US" smtClean="0"/>
              <a:t>U.S. Indian Removal Act of 1830 drives natives into “Indian Territory” (Oklahoma)</a:t>
            </a:r>
          </a:p>
          <a:p>
            <a:pPr lvl="1" eaLnBrk="1" hangingPunct="1"/>
            <a:r>
              <a:rPr lang="en-US" smtClean="0"/>
              <a:t>Seminoles forced to march, some escape to Florida</a:t>
            </a:r>
          </a:p>
          <a:p>
            <a:pPr lvl="1" eaLnBrk="1" hangingPunct="1"/>
            <a:r>
              <a:rPr lang="en-US" smtClean="0"/>
              <a:t>Cherokees migrate 800 miles: the Trail of Tears (1838-1839); thousands die en route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520FA-2BCE-4EF6-AF9D-9D9185FBBDC5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Armed Conflict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Sioux, Comanche, Pawnee, and Apache peoples resist</a:t>
            </a:r>
          </a:p>
          <a:p>
            <a:pPr lvl="1" eaLnBrk="1" hangingPunct="1"/>
            <a:r>
              <a:rPr lang="en-US" smtClean="0"/>
              <a:t>1876, Lakota Sioux destroy army of Colonel George Armstrong Custer, battle of Little Big Horn (Montana)</a:t>
            </a:r>
          </a:p>
          <a:p>
            <a:pPr eaLnBrk="1" hangingPunct="1"/>
            <a:r>
              <a:rPr lang="en-US" smtClean="0"/>
              <a:t>U.S. forces have superior firepower, including cannons and Gatling (machine) gun</a:t>
            </a:r>
          </a:p>
          <a:p>
            <a:pPr eaLnBrk="1" hangingPunct="1"/>
            <a:r>
              <a:rPr lang="en-US" smtClean="0"/>
              <a:t>1890 massacre at Wounded Knee Creek</a:t>
            </a:r>
          </a:p>
          <a:p>
            <a:pPr lvl="1" eaLnBrk="1" hangingPunct="1"/>
            <a:r>
              <a:rPr lang="en-US" smtClean="0"/>
              <a:t>Nervous U.S. cavalry slaughters men, women, and children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12450-16DF-42D3-829C-E5BEE70B9BEB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Mexican-American War </a:t>
            </a:r>
            <a:br>
              <a:rPr lang="en-US" smtClean="0"/>
            </a:br>
            <a:r>
              <a:rPr lang="en-US" smtClean="0"/>
              <a:t>(1845-1848)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Mexico then included Texas, California, New Mexico</a:t>
            </a:r>
          </a:p>
          <a:p>
            <a:pPr eaLnBrk="1" hangingPunct="1"/>
            <a:r>
              <a:rPr lang="en-US" smtClean="0"/>
              <a:t>Texas, influenced by many U.S. settlers, declares independence from Mexico in 1836</a:t>
            </a:r>
          </a:p>
          <a:p>
            <a:pPr lvl="1" eaLnBrk="1" hangingPunct="1"/>
            <a:r>
              <a:rPr lang="en-US" smtClean="0"/>
              <a:t>Accepted into Union in 1845 despite Mexican protest</a:t>
            </a:r>
          </a:p>
          <a:p>
            <a:pPr eaLnBrk="1" hangingPunct="1"/>
            <a:r>
              <a:rPr lang="en-US" smtClean="0"/>
              <a:t>Conflict ensues, Mexico forced to cede territory in Treaty of Guadalupe Hidalgo (1848) in exchange for 15 million dollars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D835D-293C-4016-8A96-36CB4D54CA2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Westward Expansion of the United States during the Nineteenth Century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3773E-A8D8-40F8-8FD5-84BE13BA7372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9223" name="Picture 7" descr="ben85646_m3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194550" cy="4391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Sectional Conflict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issue: slavery to be allowed in new territories?</a:t>
            </a:r>
          </a:p>
          <a:p>
            <a:pPr eaLnBrk="1" hangingPunct="1"/>
            <a:r>
              <a:rPr lang="en-US" smtClean="0"/>
              <a:t>Tobacco cultivation on decline, but cotton industry spurs new demand for slaves</a:t>
            </a:r>
          </a:p>
          <a:p>
            <a:pPr eaLnBrk="1" hangingPunct="1"/>
            <a:r>
              <a:rPr lang="en-US" smtClean="0"/>
              <a:t>U.S. slave population rises from 500,000 in 1770 to 2 million in 1820</a:t>
            </a:r>
          </a:p>
          <a:p>
            <a:pPr eaLnBrk="1" hangingPunct="1"/>
            <a:r>
              <a:rPr lang="en-US" smtClean="0"/>
              <a:t>Missouri Compromise (1820) attempts to strike balance between slave and free states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9D670-7A7C-4985-B641-38A63EABF0B7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Roots of the U.S. Civil War </a:t>
            </a:r>
            <a:br>
              <a:rPr lang="en-US" smtClean="0"/>
            </a:br>
            <a:r>
              <a:rPr lang="en-US" smtClean="0"/>
              <a:t>(1861-1865)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38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Abraham Lincoln elected president, 1860</a:t>
            </a:r>
          </a:p>
          <a:p>
            <a:pPr lvl="1" eaLnBrk="1" hangingPunct="1"/>
            <a:r>
              <a:rPr lang="en-US" smtClean="0"/>
              <a:t>Committed to antislavery position</a:t>
            </a:r>
          </a:p>
          <a:p>
            <a:pPr eaLnBrk="1" hangingPunct="1"/>
            <a:r>
              <a:rPr lang="en-US" smtClean="0"/>
              <a:t>Issue of slavery highlighted principle of states’ rights, scope of federal authority</a:t>
            </a:r>
          </a:p>
          <a:p>
            <a:pPr eaLnBrk="1" hangingPunct="1"/>
            <a:r>
              <a:rPr lang="en-US" smtClean="0"/>
              <a:t>Eleven southern states withdraw from Union, </a:t>
            </a:r>
            <a:br>
              <a:rPr lang="en-US" smtClean="0"/>
            </a:br>
            <a:r>
              <a:rPr lang="en-US" smtClean="0"/>
              <a:t>1860-1861</a:t>
            </a:r>
          </a:p>
          <a:p>
            <a:pPr lvl="1" eaLnBrk="1" hangingPunct="1"/>
            <a:r>
              <a:rPr lang="en-US" smtClean="0"/>
              <a:t>Southern economy dependent on cotton as cash crop</a:t>
            </a:r>
          </a:p>
          <a:p>
            <a:pPr lvl="1" eaLnBrk="1" hangingPunct="1"/>
            <a:r>
              <a:rPr lang="en-US" smtClean="0"/>
              <a:t>Northern economy developing industrialization, wage earners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01185-2871-4A96-9942-DFEB52638E7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Emancipation Proclamation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two years of war inconclusive</a:t>
            </a:r>
          </a:p>
          <a:p>
            <a:pPr eaLnBrk="1" hangingPunct="1"/>
            <a:r>
              <a:rPr lang="en-US" smtClean="0"/>
              <a:t>1863, Lincoln signs Emancipation Proclamation, makes abolition of slavery explicit goal of the war</a:t>
            </a:r>
          </a:p>
          <a:p>
            <a:pPr eaLnBrk="1" hangingPunct="1"/>
            <a:r>
              <a:rPr lang="en-US" smtClean="0"/>
              <a:t>Battle of Gettysburg (1863) turns tide against south</a:t>
            </a:r>
          </a:p>
          <a:p>
            <a:pPr eaLnBrk="1" hangingPunct="1"/>
            <a:r>
              <a:rPr lang="en-US" smtClean="0"/>
              <a:t>North wins after four years of bloody conflict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4493B-B039-4669-B264-8BD3AB42A4F8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10726&quot;&gt;&lt;/object&gt;&lt;object type=&quot;2&quot; unique_id=&quot;10727&quot;&gt;&lt;object type=&quot;3&quot; unique_id=&quot;10728&quot;&gt;&lt;property id=&quot;20148&quot; value=&quot;5&quot;/&gt;&lt;property id=&quot;20300&quot; value=&quot;Slide 1 - &amp;quot;Chapter 30&amp;quot;&quot;/&gt;&lt;property id=&quot;20307&quot; value=&quot;256&quot;/&gt;&lt;/object&gt;&lt;object type=&quot;3&quot; unique_id=&quot;10729&quot;&gt;&lt;property id=&quot;20148&quot; value=&quot;5&quot;/&gt;&lt;property id=&quot;20300&quot; value=&quot;Slide 2 - &amp;quot;Westward Expansion of the &amp;#x0D;&amp;#x0A;United States&amp;quot;&quot;/&gt;&lt;property id=&quot;20307&quot; value=&quot;260&quot;/&gt;&lt;/object&gt;&lt;object type=&quot;3&quot; unique_id=&quot;10730&quot;&gt;&lt;property id=&quot;20148&quot; value=&quot;5&quot;/&gt;&lt;property id=&quot;20300&quot; value=&quot;Slide 3 - &amp;quot;Conflict with Indigenous Peoples&amp;amp;#x09;&amp;quot;&quot;/&gt;&lt;property id=&quot;20307&quot; value=&quot;261&quot;/&gt;&lt;/object&gt;&lt;object type=&quot;3&quot; unique_id=&quot;10731&quot;&gt;&lt;property id=&quot;20148&quot; value=&quot;5&quot;/&gt;&lt;property id=&quot;20300&quot; value=&quot;Slide 4 - &amp;quot;Armed Conflict&amp;quot;&quot;/&gt;&lt;property id=&quot;20307&quot; value=&quot;262&quot;/&gt;&lt;/object&gt;&lt;object type=&quot;3&quot; unique_id=&quot;10732&quot;&gt;&lt;property id=&quot;20148&quot; value=&quot;5&quot;/&gt;&lt;property id=&quot;20300&quot; value=&quot;Slide 5 - &amp;quot;The Mexican-American War &amp;#x0D;&amp;#x0A;(1845-1848)&amp;quot;&quot;/&gt;&lt;property id=&quot;20307&quot; value=&quot;263&quot;/&gt;&lt;/object&gt;&lt;object type=&quot;3&quot; unique_id=&quot;10733&quot;&gt;&lt;property id=&quot;20148&quot; value=&quot;5&quot;/&gt;&lt;property id=&quot;20300&quot; value=&quot;Slide 6 - &amp;quot;Westward Expansion of the United States during the Nineteenth Century&amp;quot;&quot;/&gt;&lt;property id=&quot;20307&quot; value=&quot;257&quot;/&gt;&lt;/object&gt;&lt;object type=&quot;3&quot; unique_id=&quot;10734&quot;&gt;&lt;property id=&quot;20148&quot; value=&quot;5&quot;/&gt;&lt;property id=&quot;20300&quot; value=&quot;Slide 7 - &amp;quot;Sectional Conflict&amp;quot;&quot;/&gt;&lt;property id=&quot;20307&quot; value=&quot;264&quot;/&gt;&lt;/object&gt;&lt;object type=&quot;3&quot; unique_id=&quot;10735&quot;&gt;&lt;property id=&quot;20148&quot; value=&quot;5&quot;/&gt;&lt;property id=&quot;20300&quot; value=&quot;Slide 8 - &amp;quot;Roots of the U.S. Civil War &amp;#x0D;&amp;#x0A;(1861-1865)&amp;quot;&quot;/&gt;&lt;property id=&quot;20307&quot; value=&quot;265&quot;/&gt;&lt;/object&gt;&lt;object type=&quot;3&quot; unique_id=&quot;10736&quot;&gt;&lt;property id=&quot;20148&quot; value=&quot;5&quot;/&gt;&lt;property id=&quot;20300&quot; value=&quot;Slide 9 - &amp;quot;The Emancipation Proclamation&amp;quot;&quot;/&gt;&lt;property id=&quot;20307&quot; value=&quot;266&quot;/&gt;&lt;/object&gt;&lt;object type=&quot;3&quot; unique_id=&quot;10737&quot;&gt;&lt;property id=&quot;20148&quot; value=&quot;5&quot;/&gt;&lt;property id=&quot;20300&quot; value=&quot;Slide 10 - &amp;quot;Canada: Independence without War&amp;quot;&quot;/&gt;&lt;property id=&quot;20307&quot; value=&quot;267&quot;/&gt;&lt;/object&gt;&lt;object type=&quot;3&quot; unique_id=&quot;10738&quot;&gt;&lt;property id=&quot;20148&quot; value=&quot;5&quot;/&gt;&lt;property id=&quot;20300&quot; value=&quot;Slide 11 - &amp;quot;The War of 1812&amp;quot;&quot;/&gt;&lt;property id=&quot;20307&quot; value=&quot;268&quot;/&gt;&lt;/object&gt;&lt;object type=&quot;3&quot; unique_id=&quot;10739&quot;&gt;&lt;property id=&quot;20148&quot; value=&quot;5&quot;/&gt;&lt;property id=&quot;20300&quot; value=&quot;Slide 12 - &amp;quot;British North America Act (1867)&amp;quot;&quot;/&gt;&lt;property id=&quot;20307&quot; value=&quot;269&quot;/&gt;&lt;/object&gt;&lt;object type=&quot;3&quot; unique_id=&quot;10740&quot;&gt;&lt;property id=&quot;20148&quot; value=&quot;5&quot;/&gt;&lt;property id=&quot;20300&quot; value=&quot;Slide 13 - &amp;quot;The Dominion of Canada in the Nineteenth Century&amp;quot;&quot;/&gt;&lt;property id=&quot;20307&quot; value=&quot;258&quot;/&gt;&lt;/object&gt;&lt;object type=&quot;3&quot; unique_id=&quot;10741&quot;&gt;&lt;property id=&quot;20148&quot; value=&quot;5&quot;/&gt;&lt;property id=&quot;20300&quot; value=&quot;Slide 14 - &amp;quot;Latin America&amp;quot;&quot;/&gt;&lt;property id=&quot;20307&quot; value=&quot;270&quot;/&gt;&lt;/object&gt;&lt;object type=&quot;3&quot; unique_id=&quot;10742&quot;&gt;&lt;property id=&quot;20148&quot; value=&quot;5&quot;/&gt;&lt;property id=&quot;20300&quot; value=&quot;Slide 15 - &amp;quot;Mexican Reform Attempts&amp;quot;&quot;/&gt;&lt;property id=&quot;20307&quot; value=&quot;271&quot;/&gt;&lt;/object&gt;&lt;object type=&quot;3&quot; unique_id=&quot;10743&quot;&gt;&lt;property id=&quot;20148&quot; value=&quot;5&quot;/&gt;&lt;property id=&quot;20300&quot; value=&quot;Slide 16 - &amp;quot;The Mexican Revolution &amp;#x0D;&amp;#x0A;(1910-1920)&amp;quot;&quot;/&gt;&lt;property id=&quot;20307&quot; value=&quot;272&quot;/&gt;&lt;/object&gt;&lt;object type=&quot;3&quot; unique_id=&quot;10744&quot;&gt;&lt;property id=&quot;20148&quot; value=&quot;5&quot;/&gt;&lt;property id=&quot;20300&quot; value=&quot;Slide 17 - &amp;quot;Latin America in the Nineteenth Century&amp;quot;&quot;/&gt;&lt;property id=&quot;20307&quot; value=&quot;259&quot;/&gt;&lt;/object&gt;&lt;object type=&quot;3&quot; unique_id=&quot;10745&quot;&gt;&lt;property id=&quot;20148&quot; value=&quot;5&quot;/&gt;&lt;property id=&quot;20300&quot; value=&quot;Slide 18 - &amp;quot;American Economic Development&amp;quot;&quot;/&gt;&lt;property id=&quot;20307&quot; value=&quot;273&quot;/&gt;&lt;/object&gt;&lt;object type=&quot;3&quot; unique_id=&quot;10746&quot;&gt;&lt;property id=&quot;20148&quot; value=&quot;5&quot;/&gt;&lt;property id=&quot;20300&quot; value=&quot;Slide 19 - &amp;quot;Economic Expansion&amp;quot;&quot;/&gt;&lt;property id=&quot;20307&quot; value=&quot;274&quot;/&gt;&lt;/object&gt;&lt;object type=&quot;3&quot; unique_id=&quot;10747&quot;&gt;&lt;property id=&quot;20148&quot; value=&quot;5&quot;/&gt;&lt;property id=&quot;20300&quot; value=&quot;Slide 20 - &amp;quot;Canadian Prosperity&amp;quot;&quot;/&gt;&lt;property id=&quot;20307&quot; value=&quot;275&quot;/&gt;&lt;/object&gt;&lt;object type=&quot;3&quot; unique_id=&quot;10748&quot;&gt;&lt;property id=&quot;20148&quot; value=&quot;5&quot;/&gt;&lt;property id=&quot;20300&quot; value=&quot;Slide 21 - &amp;quot;Latin American Dependence&amp;quot;&quot;/&gt;&lt;property id=&quot;20307&quot; value=&quot;276&quot;/&gt;&lt;/object&gt;&lt;object type=&quot;3&quot; unique_id=&quot;10749&quot;&gt;&lt;property id=&quot;20148&quot; value=&quot;5&quot;/&gt;&lt;property id=&quot;20300&quot; value=&quot;Slide 22 - &amp;quot;Societies in the United States&amp;quot;&quot;/&gt;&lt;property id=&quot;20307&quot; value=&quot;277&quot;/&gt;&lt;/object&gt;&lt;object type=&quot;3&quot; unique_id=&quot;10750&quot;&gt;&lt;property id=&quot;20148&quot; value=&quot;5&quot;/&gt;&lt;property id=&quot;20300&quot; value=&quot;Slide 23 - &amp;quot;Freed Slaves&amp;quot;&quot;/&gt;&lt;property id=&quot;20307&quot; value=&quot;279&quot;/&gt;&lt;/object&gt;&lt;object type=&quot;3&quot; unique_id=&quot;10751&quot;&gt;&lt;property id=&quot;20148&quot; value=&quot;5&quot;/&gt;&lt;property id=&quot;20300&quot; value=&quot;Slide 24 - &amp;quot;Canadian Cultural Contrasts&amp;quot;&quot;/&gt;&lt;property id=&quot;20307&quot; value=&quot;278&quot;/&gt;&lt;/object&gt;&lt;object type=&quot;3&quot; unique_id=&quot;10752&quot;&gt;&lt;property id=&quot;20148&quot; value=&quot;5&quot;/&gt;&lt;property id=&quot;20300&quot; value=&quot;Slide 25 - &amp;quot;Diversity in Latin America&amp;quot;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146</TotalTime>
  <Words>1471</Words>
  <Application>Microsoft Office PowerPoint</Application>
  <PresentationFormat>On-screen Show (4:3)</PresentationFormat>
  <Paragraphs>209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Wingdings</vt:lpstr>
      <vt:lpstr>Garamond</vt:lpstr>
      <vt:lpstr>bentley5</vt:lpstr>
      <vt:lpstr>Chapter 30</vt:lpstr>
      <vt:lpstr>Westward Expansion of the  United States</vt:lpstr>
      <vt:lpstr>Conflict with Indigenous Peoples </vt:lpstr>
      <vt:lpstr>Armed Conflict</vt:lpstr>
      <vt:lpstr>The Mexican-American War  (1845-1848)</vt:lpstr>
      <vt:lpstr>Westward Expansion of the United States during the Nineteenth Century</vt:lpstr>
      <vt:lpstr>Sectional Conflict</vt:lpstr>
      <vt:lpstr>Roots of the U.S. Civil War  (1861-1865)</vt:lpstr>
      <vt:lpstr>The Emancipation Proclamation</vt:lpstr>
      <vt:lpstr>Canada: Independence without War</vt:lpstr>
      <vt:lpstr>The War of 1812</vt:lpstr>
      <vt:lpstr>British North America Act (1867)</vt:lpstr>
      <vt:lpstr>The Dominion of Canada in the Nineteenth Century</vt:lpstr>
      <vt:lpstr>Latin America</vt:lpstr>
      <vt:lpstr>Mexican Reform Attempts</vt:lpstr>
      <vt:lpstr>The Mexican Revolution  (1910-1920)</vt:lpstr>
      <vt:lpstr>Latin America in the Nineteenth Century</vt:lpstr>
      <vt:lpstr>American Economic Development</vt:lpstr>
      <vt:lpstr>Economic Expansion</vt:lpstr>
      <vt:lpstr>Canadian Prosperity</vt:lpstr>
      <vt:lpstr>Latin American Dependence</vt:lpstr>
      <vt:lpstr>Societies in the United States</vt:lpstr>
      <vt:lpstr>Freed Slaves</vt:lpstr>
      <vt:lpstr>Canadian Cultural Contrasts</vt:lpstr>
      <vt:lpstr>Diversity in Latin America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31</dc:title>
  <dc:creator>Henry Abramson</dc:creator>
  <cp:lastModifiedBy>ventulethk</cp:lastModifiedBy>
  <cp:revision>12</cp:revision>
  <dcterms:created xsi:type="dcterms:W3CDTF">2004-11-26T16:56:36Z</dcterms:created>
  <dcterms:modified xsi:type="dcterms:W3CDTF">2012-12-06T14:16:00Z</dcterms:modified>
</cp:coreProperties>
</file>