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2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57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58" r:id="rId28"/>
    <p:sldId id="284" r:id="rId29"/>
    <p:sldId id="259" r:id="rId30"/>
    <p:sldId id="285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11018" autoAdjust="0"/>
    <p:restoredTop sz="94699" autoAdjust="0"/>
  </p:normalViewPr>
  <p:slideViewPr>
    <p:cSldViewPr>
      <p:cViewPr>
        <p:scale>
          <a:sx n="100" d="100"/>
          <a:sy n="100" d="100"/>
        </p:scale>
        <p:origin x="-450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2216FB3-5B67-424C-A2BC-0C09F97536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B6E32A-2874-4DC6-9A87-435D1194D74E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A07472-26D2-46E4-A891-2F383FD53A06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AA6074-4F89-4C90-B391-08265AF9C60A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CA3C51-12CE-49AF-A6C5-D7C9312FD0E5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7DA30E-E4B2-4276-ADC0-6BCBF54BAE11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4872FA-7C70-4690-9E27-CDDCFF481ACA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4FA5B6-FE29-4B63-B977-9E80A43209CD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C3D5F2-B8C1-4B85-A632-0ABB350944E6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A6159A-7DAA-40B5-BEEA-5D5186D013D1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C31D95-055E-4F10-8EA3-5278857DDDE7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DBBE0-51F2-4271-A553-04C586987163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B7E040-F64F-4D04-AF5E-3801CC939255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9E4A6C-D5C7-422B-82B4-4CB3E688E189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4FB294-84AE-4278-A546-414C3C4C68EF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C735A1-1635-4427-845E-9F3CC7C66640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285E0C-4E2C-49E4-BA7A-671650329F0B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0E8C6B-4E0E-4D2F-931E-5905EE85EB20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E4AE2-2745-44CF-B8C0-EEB57885F8C4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B301C0-9ABC-4DAE-9F0D-8B1869DAA632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F70730-8BFC-4A2D-BC3A-CFF54F10524D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F6160D-4C6C-4FF9-BDEC-F52CB985740E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FF2EF7-8C7B-49C3-A877-134AC39F8FD2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E5380A-FFC8-4053-8202-16A73D3E8D51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CC53A9-ACFE-403C-A199-F7FE494B7FDB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045FEA-2C9C-4B4D-8E6D-0509DE9C50BA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B6E3C4-9ECD-4810-86E0-BA35FA9B5265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B54A79-D449-40A2-B4A5-E2304EDA04A9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168D88-4F6F-44ED-9B9C-F86924AA0ADF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EF2610-0C5A-4075-A335-F38A7DD18B2E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B9B692-4356-4CD1-B33F-B88DDE1A92A5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3638"/>
            <a:ext cx="441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B3773-3154-40CC-A60D-C71C9622C73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07332-3C24-4ED2-9A40-A5FA462109F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8D63E-22ED-4D46-B97C-CEB5538B99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60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81200" y="6248400"/>
            <a:ext cx="5181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16215-8CFE-467B-928B-86159E0A6A5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57132-3A3C-4F0B-A233-7D75D0B2C2E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A2D53-90A6-47E0-9449-53C77CF57F5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2CC68-5958-425B-91FD-E9195BA099F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09998-A77B-487A-927C-6A946246938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0D3A3-2349-4F70-8F2B-7C6C1332847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CEACB-6C8A-4E2C-A2CA-115AD624E6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C4F02-A8E4-4304-B720-124C7EC0AD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248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43720346-39BF-4E0C-B6BC-A67D2F9D60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987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1" r:id="rId3"/>
    <p:sldLayoutId id="2147483720" r:id="rId4"/>
    <p:sldLayoutId id="2147483719" r:id="rId5"/>
    <p:sldLayoutId id="2147483718" r:id="rId6"/>
    <p:sldLayoutId id="2147483717" r:id="rId7"/>
    <p:sldLayoutId id="2147483716" r:id="rId8"/>
    <p:sldLayoutId id="2147483715" r:id="rId9"/>
    <p:sldLayoutId id="2147483714" r:id="rId10"/>
    <p:sldLayoutId id="2147483713" r:id="rId11"/>
  </p:sldLayoutIdLst>
  <p:transition>
    <p:random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33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The Great War: </a:t>
            </a:r>
            <a:br>
              <a:rPr lang="en-US" sz="4000" smtClean="0"/>
            </a:br>
            <a:r>
              <a:rPr lang="en-US" sz="4000" smtClean="0"/>
              <a:t>The World in Upheaval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0DAEE3-4D95-4E4F-B016-462DE4794527}" type="slidenum">
              <a:rPr lang="en-US" altLang="en-US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Role of Public Opinion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Beginning of media age</a:t>
            </a:r>
          </a:p>
          <a:p>
            <a:pPr eaLnBrk="1" hangingPunct="1"/>
            <a:r>
              <a:rPr lang="en-US" smtClean="0"/>
              <a:t>Availability of cheap newspapers</a:t>
            </a:r>
          </a:p>
          <a:p>
            <a:pPr eaLnBrk="1" hangingPunct="1"/>
            <a:r>
              <a:rPr lang="en-US" smtClean="0"/>
              <a:t>Little accountability</a:t>
            </a:r>
          </a:p>
          <a:p>
            <a:pPr eaLnBrk="1" hangingPunct="1"/>
            <a:r>
              <a:rPr lang="en-US" smtClean="0"/>
              <a:t>Awkward pressure on politicians</a:t>
            </a:r>
          </a:p>
          <a:p>
            <a:pPr lvl="1" eaLnBrk="1" hangingPunct="1"/>
            <a:r>
              <a:rPr lang="en-US" smtClean="0"/>
              <a:t>Sacrifice diplomatic expediency for public support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F2569B-DE3F-4789-A12C-79F8C2608F10}" type="slidenum">
              <a:rPr lang="en-US" altLang="en-US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Inflexible Diplomatic Alliances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Agreements of mutual defense</a:t>
            </a:r>
          </a:p>
          <a:p>
            <a:pPr eaLnBrk="1" hangingPunct="1"/>
            <a:r>
              <a:rPr lang="en-US" smtClean="0"/>
              <a:t>Chain reaction for global war</a:t>
            </a:r>
          </a:p>
          <a:p>
            <a:pPr eaLnBrk="1" hangingPunct="1"/>
            <a:r>
              <a:rPr lang="en-US" smtClean="0"/>
              <a:t>Triple Alliance</a:t>
            </a:r>
          </a:p>
          <a:p>
            <a:pPr lvl="1" eaLnBrk="1" hangingPunct="1"/>
            <a:r>
              <a:rPr lang="en-US" smtClean="0"/>
              <a:t>Germany and Austro-Hungarians (1879), joined by Italians 1882</a:t>
            </a:r>
          </a:p>
          <a:p>
            <a:pPr eaLnBrk="1" hangingPunct="1"/>
            <a:r>
              <a:rPr lang="en-US" smtClean="0"/>
              <a:t>Triple Entente</a:t>
            </a:r>
          </a:p>
          <a:p>
            <a:pPr lvl="1" eaLnBrk="1" hangingPunct="1"/>
            <a:r>
              <a:rPr lang="en-US" smtClean="0"/>
              <a:t>Russia, France, and the United Kingdom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1525A6-47AC-4633-9169-67D626130556}" type="slidenum">
              <a:rPr lang="en-US" altLang="en-US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Concerns of the Entente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Cultural similarities of Germany, Austro-Hungary</a:t>
            </a:r>
          </a:p>
          <a:p>
            <a:pPr eaLnBrk="1" hangingPunct="1"/>
            <a:r>
              <a:rPr lang="en-US" smtClean="0"/>
              <a:t>Worries over two-front war</a:t>
            </a:r>
          </a:p>
          <a:p>
            <a:pPr eaLnBrk="1" hangingPunct="1"/>
            <a:r>
              <a:rPr lang="en-US" smtClean="0"/>
              <a:t>Worries over English domination of the sea</a:t>
            </a:r>
          </a:p>
          <a:p>
            <a:pPr eaLnBrk="1" hangingPunct="1"/>
            <a:r>
              <a:rPr lang="en-US" smtClean="0"/>
              <a:t>Worries over possibility of French attack, Russian interference over Austrian Balkan policies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356F9-2D17-4EB9-BF93-8FE4F353A5DD}" type="slidenum">
              <a:rPr lang="en-US" altLang="en-US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Concerns of the Alliance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Russia worried about strong German-Austro-Hungarian alliance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United Kingdom concerned with maintaining balance of power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France worried about hostilities with Germany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Military pact signed, summer 1914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Reciprocal treaty obligations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F5273-CA97-4845-9D70-07EEBAC86A5C}" type="slidenum">
              <a:rPr lang="en-US" altLang="en-US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Mutually Threatening War Plans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French “Plan XVII”</a:t>
            </a:r>
          </a:p>
          <a:p>
            <a:pPr lvl="1" eaLnBrk="1" hangingPunct="1"/>
            <a:r>
              <a:rPr lang="en-US" sz="3000" smtClean="0"/>
              <a:t>Heavy emphasis on rapid offensives</a:t>
            </a:r>
          </a:p>
          <a:p>
            <a:pPr eaLnBrk="1" hangingPunct="1"/>
            <a:r>
              <a:rPr lang="en-US" smtClean="0"/>
              <a:t>German Schlieffen plan</a:t>
            </a:r>
          </a:p>
          <a:p>
            <a:pPr lvl="1" eaLnBrk="1" hangingPunct="1"/>
            <a:r>
              <a:rPr lang="en-US" sz="3000" smtClean="0"/>
              <a:t>Fear of encirclement</a:t>
            </a:r>
          </a:p>
          <a:p>
            <a:pPr lvl="1" eaLnBrk="1" hangingPunct="1"/>
            <a:r>
              <a:rPr lang="en-US" sz="3000" smtClean="0"/>
              <a:t>France to be defeated swiftly, then attention turned to Russia</a:t>
            </a:r>
          </a:p>
          <a:p>
            <a:pPr eaLnBrk="1" hangingPunct="1"/>
            <a:r>
              <a:rPr lang="en-US" smtClean="0"/>
              <a:t>Conditional on mobilization of enemy forces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089DF-7D49-45A0-B28B-E9554E30C37F}" type="slidenum">
              <a:rPr lang="en-US" altLang="en-US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Chain Reaction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23 July, Austrians issue ultimatum to Serbs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28 July, Austrians declare war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29 July, Russia mobilizes to defend Serbia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31 July, Germany issues ultimatums to Russia, France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1 August, Germany declares war on Russia; France mobilizes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3 August, Germans declare war on France, invade Belgium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4 August, Britain comes to defense of Belgium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629CF-7A64-4C6B-B747-69183121BE4A}" type="slidenum">
              <a:rPr lang="en-US" altLang="en-US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War of Attrition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West: three years of stalemate</a:t>
            </a:r>
          </a:p>
          <a:p>
            <a:pPr lvl="1" eaLnBrk="1" hangingPunct="1"/>
            <a:r>
              <a:rPr lang="en-US" smtClean="0"/>
              <a:t>Trenches from English channel to Switzerland</a:t>
            </a:r>
          </a:p>
          <a:p>
            <a:pPr eaLnBrk="1" hangingPunct="1"/>
            <a:r>
              <a:rPr lang="en-US" smtClean="0"/>
              <a:t>East: more movement, treaty of Brest-Litovsk in March 1918 places much in Entente control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9003F4-4863-4924-B9AC-273EDB1C905F}" type="slidenum">
              <a:rPr lang="en-US" altLang="en-US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Military Technology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Barbed wire, machine gun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Gas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First used by German troops, 1915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Mustard gas: 800,000 casualties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Tanks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Initially effective, but ground quickly lost to counterattacks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Airplanes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Limited bombing, strafing, used primarily for reconnaissance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Dirigibles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Submarines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360689-A337-464F-B0A6-68BF0BF4A4CF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Brutality of New Warfare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Unprecedented casualties</a:t>
            </a:r>
          </a:p>
          <a:p>
            <a:pPr eaLnBrk="1" hangingPunct="1"/>
            <a:r>
              <a:rPr lang="en-US" smtClean="0"/>
              <a:t>Verdun, 1916</a:t>
            </a:r>
          </a:p>
          <a:p>
            <a:pPr lvl="1" eaLnBrk="1" hangingPunct="1"/>
            <a:r>
              <a:rPr lang="en-US" smtClean="0"/>
              <a:t>315,000 French killed</a:t>
            </a:r>
          </a:p>
          <a:p>
            <a:pPr lvl="1" eaLnBrk="1" hangingPunct="1"/>
            <a:r>
              <a:rPr lang="en-US" smtClean="0"/>
              <a:t>280,000 German casualties </a:t>
            </a:r>
          </a:p>
          <a:p>
            <a:pPr lvl="1" eaLnBrk="1" hangingPunct="1"/>
            <a:r>
              <a:rPr lang="en-US" smtClean="0"/>
              <a:t>Less than 160,000 bodies recovered</a:t>
            </a:r>
          </a:p>
          <a:p>
            <a:pPr eaLnBrk="1" hangingPunct="1"/>
            <a:r>
              <a:rPr lang="en-US" smtClean="0"/>
              <a:t>The Somme, British gain few thousand yards</a:t>
            </a:r>
          </a:p>
          <a:p>
            <a:pPr lvl="1" eaLnBrk="1" hangingPunct="1"/>
            <a:r>
              <a:rPr lang="en-US" smtClean="0"/>
              <a:t>420,000 casualties</a:t>
            </a:r>
          </a:p>
          <a:p>
            <a:pPr lvl="1" eaLnBrk="1" hangingPunct="1"/>
            <a:r>
              <a:rPr lang="en-US" smtClean="0"/>
              <a:t>No significant strategic advantage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4E00D4-FC0F-4C84-8B4F-803E21094FAD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The Great War in Europe and Southwest Asia, 1914-1918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9F60F-42F3-45BC-A188-DBBEF1553328}" type="slidenum">
              <a:rPr lang="en-US" altLang="en-US"/>
              <a:pPr>
                <a:defRPr/>
              </a:pPr>
              <a:t>19</a:t>
            </a:fld>
            <a:endParaRPr lang="en-US" altLang="en-US" dirty="0"/>
          </a:p>
        </p:txBody>
      </p:sp>
      <p:pic>
        <p:nvPicPr>
          <p:cNvPr id="22535" name="Picture 7" descr="ben85646_m33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600200"/>
            <a:ext cx="4716463" cy="43640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Immediate Origins of World War 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June 28, 1914, assassination of Archduke Francis Ferdinand (1863-1914)</a:t>
            </a:r>
          </a:p>
          <a:p>
            <a:r>
              <a:rPr lang="en-US" smtClean="0"/>
              <a:t>Sarajevo, Bosnia-Herzegovina</a:t>
            </a:r>
          </a:p>
          <a:p>
            <a:pPr lvl="1"/>
            <a:r>
              <a:rPr lang="en-US" smtClean="0"/>
              <a:t>Occupied by Austro-Hungarian empire 1878, annexed 1908</a:t>
            </a:r>
          </a:p>
          <a:p>
            <a:r>
              <a:rPr lang="en-US" smtClean="0"/>
              <a:t>Ferdinand in favor of greater Serbian autonomy</a:t>
            </a:r>
          </a:p>
          <a:p>
            <a:pPr lvl="1"/>
            <a:r>
              <a:rPr lang="en-US" smtClean="0"/>
              <a:t>Not enough for Serbian extremists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8D430B-4346-4F1D-8EBE-D8F4A1A19B02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Total War: The Home Front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Implications of modern industrial war: concept </a:t>
            </a:r>
            <a:br>
              <a:rPr lang="en-US" smtClean="0"/>
            </a:br>
            <a:r>
              <a:rPr lang="en-US" smtClean="0"/>
              <a:t>of a “home front”</a:t>
            </a:r>
          </a:p>
          <a:p>
            <a:pPr eaLnBrk="1" hangingPunct="1"/>
            <a:r>
              <a:rPr lang="en-US" smtClean="0"/>
              <a:t>Government takes command of economies</a:t>
            </a:r>
          </a:p>
          <a:p>
            <a:pPr eaLnBrk="1" hangingPunct="1"/>
            <a:r>
              <a:rPr lang="en-US" smtClean="0"/>
              <a:t>Women in the workforce </a:t>
            </a:r>
          </a:p>
          <a:p>
            <a:pPr lvl="1" eaLnBrk="1" hangingPunct="1"/>
            <a:r>
              <a:rPr lang="en-US" smtClean="0"/>
              <a:t>TNT poisoning: yellow skin, orange hair</a:t>
            </a:r>
          </a:p>
          <a:p>
            <a:pPr eaLnBrk="1" hangingPunct="1"/>
            <a:r>
              <a:rPr lang="en-US" smtClean="0"/>
              <a:t>Bombing of civilian areas by zeppelins</a:t>
            </a:r>
          </a:p>
          <a:p>
            <a:pPr eaLnBrk="1" hangingPunct="1"/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49106-4068-4F61-9401-EAACB4384687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War Propaganda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Maintenance of public support for war</a:t>
            </a:r>
          </a:p>
          <a:p>
            <a:pPr eaLnBrk="1" hangingPunct="1"/>
            <a:r>
              <a:rPr lang="en-US" smtClean="0"/>
              <a:t>Untruths</a:t>
            </a:r>
          </a:p>
          <a:p>
            <a:pPr eaLnBrk="1" hangingPunct="1"/>
            <a:r>
              <a:rPr lang="en-US" smtClean="0"/>
              <a:t>Irony: Disbelief of WWI propaganda makes belief in WWII atrocities more difficult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CAA9F-3544-4DC9-97CE-4701043316EF}" type="slidenum">
              <a:rPr lang="en-US" altLang="en-US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Global Involvement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Importation of troops from colonies</a:t>
            </a:r>
          </a:p>
          <a:p>
            <a:pPr lvl="1" eaLnBrk="1" hangingPunct="1"/>
            <a:r>
              <a:rPr lang="en-US" smtClean="0"/>
              <a:t>United Kingdom: Australia, New Zealand, Canada</a:t>
            </a:r>
          </a:p>
          <a:p>
            <a:pPr lvl="1" eaLnBrk="1" hangingPunct="1"/>
            <a:r>
              <a:rPr lang="en-US" smtClean="0"/>
              <a:t>Gallipoli </a:t>
            </a:r>
          </a:p>
          <a:p>
            <a:pPr eaLnBrk="1" hangingPunct="1"/>
            <a:r>
              <a:rPr lang="en-US" smtClean="0"/>
              <a:t>Japanese designs on China with distraction of European powers</a:t>
            </a:r>
          </a:p>
          <a:p>
            <a:pPr lvl="1" eaLnBrk="1" hangingPunct="1"/>
            <a:r>
              <a:rPr lang="en-US" smtClean="0"/>
              <a:t>Twenty-one secret demands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F2E859-4119-4497-B000-17176441EC46}" type="slidenum">
              <a:rPr lang="en-US" altLang="en-US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Collapse of the Russian Empire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Russia: March Revolution, 1917</a:t>
            </a:r>
          </a:p>
          <a:p>
            <a:pPr eaLnBrk="1" hangingPunct="1"/>
            <a:r>
              <a:rPr lang="en-US" smtClean="0"/>
              <a:t>Germany smuggles Lenin into provisional government in Russia</a:t>
            </a:r>
          </a:p>
          <a:p>
            <a:pPr eaLnBrk="1" hangingPunct="1"/>
            <a:r>
              <a:rPr lang="en-US" smtClean="0"/>
              <a:t>November Revolution, creation of the USSR</a:t>
            </a:r>
          </a:p>
          <a:p>
            <a:pPr eaLnBrk="1" hangingPunct="1"/>
            <a:r>
              <a:rPr lang="en-US" smtClean="0"/>
              <a:t>Treaty of Brest-Litovsk cedes Poland, Baltic countries, Ukraine to Central Powers</a:t>
            </a:r>
          </a:p>
          <a:p>
            <a:pPr eaLnBrk="1" hangingPunct="1"/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9643C-0EE5-4F8A-A270-6943700D0FCC}" type="slidenum">
              <a:rPr lang="en-US" altLang="en-US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U.S. Enters the War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U.S. and the war economy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Sale of goods to the Allies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Debts to American banks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U.S. neutrality a mirage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German blockade of British overseas trade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Submarine patrols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Sinking of </a:t>
            </a:r>
            <a:r>
              <a:rPr lang="en-US" i="1" smtClean="0"/>
              <a:t>Lusitania</a:t>
            </a:r>
            <a:r>
              <a:rPr lang="en-US" smtClean="0"/>
              <a:t>, May 7, 1915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1,198 lives lost (128 U.S.)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Carried munitions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U.S. declares war April 1917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59C62-5128-4998-A4EC-CD6F103851E6}" type="slidenum">
              <a:rPr lang="en-US" altLang="en-US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Defeat of the Central Powers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Fall of 1918, exhaustion of Central Powers troops</a:t>
            </a:r>
          </a:p>
          <a:p>
            <a:pPr eaLnBrk="1" hangingPunct="1"/>
            <a:r>
              <a:rPr lang="en-US" smtClean="0"/>
              <a:t>Bulgaria, Ottomans, Austro-Hungarians, Germans surrender</a:t>
            </a:r>
          </a:p>
          <a:p>
            <a:pPr eaLnBrk="1" hangingPunct="1"/>
            <a:r>
              <a:rPr lang="en-US" smtClean="0"/>
              <a:t>Armistice: November 11, 1918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C681DF-D110-497E-A4AB-18EB300FC48C}" type="slidenum">
              <a:rPr lang="en-US" altLang="en-US"/>
              <a:pPr>
                <a:defRPr/>
              </a:pPr>
              <a:t>25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Paris Peace Conference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Dominated by France, Great Britain, and the United States</a:t>
            </a:r>
          </a:p>
          <a:p>
            <a:pPr lvl="1" eaLnBrk="1" hangingPunct="1"/>
            <a:r>
              <a:rPr lang="en-US" smtClean="0"/>
              <a:t>No Central Powers representation</a:t>
            </a:r>
          </a:p>
          <a:p>
            <a:pPr lvl="1" eaLnBrk="1" hangingPunct="1"/>
            <a:r>
              <a:rPr lang="en-US" smtClean="0"/>
              <a:t>A dictated peace</a:t>
            </a:r>
          </a:p>
          <a:p>
            <a:pPr eaLnBrk="1" hangingPunct="1"/>
            <a:r>
              <a:rPr lang="en-US" smtClean="0"/>
              <a:t>Woodrow Wilson’s Fourteen Points</a:t>
            </a:r>
          </a:p>
          <a:p>
            <a:pPr eaLnBrk="1" hangingPunct="1"/>
            <a:r>
              <a:rPr lang="en-US" smtClean="0"/>
              <a:t>Peace treaties harsh on Central Powers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4AB36-9616-49AA-BBAC-9DC02B445026}" type="slidenum">
              <a:rPr lang="en-US" altLang="en-US"/>
              <a:pPr>
                <a:defRPr/>
              </a:pPr>
              <a:t>26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Territorial Changes in Europe after the Great War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85A56-366D-4467-B49E-ECFEF3C30D10}" type="slidenum">
              <a:rPr lang="en-US" altLang="en-US"/>
              <a:pPr>
                <a:defRPr/>
              </a:pPr>
              <a:t>27</a:t>
            </a:fld>
            <a:endParaRPr lang="en-US" altLang="en-US" dirty="0"/>
          </a:p>
        </p:txBody>
      </p:sp>
      <p:pic>
        <p:nvPicPr>
          <p:cNvPr id="30727" name="Picture 7" descr="ben85646_m33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762000"/>
            <a:ext cx="5800502" cy="531486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End of the Ottoman Empire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Treaty of Sèvres (1920) removes Balkan and Arab provinces, allows for European occupation of south and east Anatolia</a:t>
            </a:r>
          </a:p>
          <a:p>
            <a:pPr eaLnBrk="1" hangingPunct="1"/>
            <a:r>
              <a:rPr lang="en-US" smtClean="0"/>
              <a:t>Mustafa Kemal (Atatürk) leads uprising against sultanate, creates Republic of Turkey</a:t>
            </a:r>
          </a:p>
          <a:p>
            <a:pPr eaLnBrk="1" hangingPunct="1"/>
            <a:r>
              <a:rPr lang="en-US" smtClean="0"/>
              <a:t>Allies recognize republic in Treaty of Lausanne (1923)</a:t>
            </a:r>
          </a:p>
          <a:p>
            <a:pPr eaLnBrk="1" hangingPunct="1"/>
            <a:r>
              <a:rPr lang="en-US" smtClean="0"/>
              <a:t>Intensely secular government, women’s rights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70B44-FA43-462A-BAC8-527401AB481B}" type="slidenum">
              <a:rPr lang="en-US" altLang="en-US"/>
              <a:pPr>
                <a:defRPr/>
              </a:pPr>
              <a:t>28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8"/>
          <p:cNvSpPr>
            <a:spLocks noGrp="1"/>
          </p:cNvSpPr>
          <p:nvPr>
            <p:ph type="title"/>
          </p:nvPr>
        </p:nvSpPr>
        <p:spPr>
          <a:xfrm>
            <a:off x="457200" y="277813"/>
            <a:ext cx="8686800" cy="712787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Territorial Changes in Southwest Asia after the Great War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CA33D-AF5E-46FF-ADB6-250E6A6CF713}" type="slidenum">
              <a:rPr lang="en-US" altLang="en-US"/>
              <a:pPr>
                <a:defRPr/>
              </a:pPr>
              <a:t>29</a:t>
            </a:fld>
            <a:endParaRPr lang="en-US" altLang="en-US" dirty="0"/>
          </a:p>
        </p:txBody>
      </p:sp>
      <p:pic>
        <p:nvPicPr>
          <p:cNvPr id="32775" name="Picture 7" descr="ben85646_m33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761999"/>
            <a:ext cx="4495800" cy="530336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Gavrilo Princip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65275"/>
            <a:ext cx="8229600" cy="4530725"/>
          </a:xfrm>
        </p:spPr>
        <p:txBody>
          <a:bodyPr/>
          <a:lstStyle/>
          <a:p>
            <a:pPr eaLnBrk="1" hangingPunct="1"/>
            <a:r>
              <a:rPr lang="en-US" smtClean="0"/>
              <a:t>Bosnian Serb (1894-1918)</a:t>
            </a:r>
          </a:p>
          <a:p>
            <a:pPr eaLnBrk="1" hangingPunct="1"/>
            <a:r>
              <a:rPr lang="en-US" smtClean="0"/>
              <a:t>One of seven assassins</a:t>
            </a:r>
          </a:p>
          <a:p>
            <a:pPr lvl="1" eaLnBrk="1" hangingPunct="1"/>
            <a:r>
              <a:rPr lang="en-US" smtClean="0"/>
              <a:t>First balked, second bungled, attempted suicide</a:t>
            </a:r>
          </a:p>
          <a:p>
            <a:pPr eaLnBrk="1" hangingPunct="1"/>
            <a:r>
              <a:rPr lang="en-US" smtClean="0"/>
              <a:t>Princip shot Ferdinand and expectant wife Sophie as couple went to hospital to visit victims </a:t>
            </a:r>
          </a:p>
          <a:p>
            <a:pPr eaLnBrk="1" hangingPunct="1"/>
            <a:r>
              <a:rPr lang="en-US" smtClean="0"/>
              <a:t>Princip swallows ineffective cyanide; captured by mob and tortured</a:t>
            </a:r>
          </a:p>
          <a:p>
            <a:pPr eaLnBrk="1" hangingPunct="1"/>
            <a:r>
              <a:rPr lang="en-US" smtClean="0"/>
              <a:t>Too young to be executed, sentenced to 20 years in prison, dies of tuberculosis</a:t>
            </a:r>
          </a:p>
          <a:p>
            <a:pPr eaLnBrk="1" hangingPunct="1"/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1801D6-EFCA-4276-BCDB-85D91E931698}" type="slidenum">
              <a:rPr lang="en-US" altLang="en-US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League of Nations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League of Nations created by diplomats in Paris</a:t>
            </a:r>
          </a:p>
          <a:p>
            <a:pPr eaLnBrk="1" hangingPunct="1"/>
            <a:r>
              <a:rPr lang="en-US" smtClean="0"/>
              <a:t>42 original member-states, 26 non-European</a:t>
            </a:r>
          </a:p>
          <a:p>
            <a:pPr eaLnBrk="1" hangingPunct="1"/>
            <a:r>
              <a:rPr lang="en-US" smtClean="0"/>
              <a:t>Application of Wilson’s concept of “self-determination”</a:t>
            </a:r>
          </a:p>
          <a:p>
            <a:pPr eaLnBrk="1" hangingPunct="1"/>
            <a:r>
              <a:rPr lang="en-US" smtClean="0"/>
              <a:t>Mandate system created to control formerly colonized areas</a:t>
            </a:r>
          </a:p>
          <a:p>
            <a:pPr eaLnBrk="1" hangingPunct="1"/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F7200-AB23-4D70-A74A-6D1FDF66CE90}" type="slidenum">
              <a:rPr lang="en-US" altLang="en-US"/>
              <a:pPr>
                <a:defRPr/>
              </a:pPr>
              <a:t>30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Outcome of Princip’s Bullet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First conflict of global proportions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Conservative estimates of 15 million dead </a:t>
            </a:r>
            <a:br>
              <a:rPr lang="en-US" smtClean="0"/>
            </a:br>
            <a:r>
              <a:rPr lang="en-US" smtClean="0"/>
              <a:t>(5 million non-combatants), 20 million injured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End of four empires, rise of nine new countries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Massive global economic dislocations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End of Europe’s domination of globe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A1619-F0C0-4818-AE30-3976115A3FEA}" type="slidenum">
              <a:rPr lang="en-US" altLang="en-US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Larger Causes of World War 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Culmination of competing nationalisms</a:t>
            </a:r>
          </a:p>
          <a:p>
            <a:pPr lvl="1" eaLnBrk="1" hangingPunct="1"/>
            <a:r>
              <a:rPr lang="en-US" smtClean="0"/>
              <a:t>	Especially in south, eastern Europe</a:t>
            </a:r>
          </a:p>
          <a:p>
            <a:pPr eaLnBrk="1" hangingPunct="1"/>
            <a:r>
              <a:rPr lang="en-US" smtClean="0"/>
              <a:t>Rivalry among empires</a:t>
            </a:r>
          </a:p>
          <a:p>
            <a:pPr lvl="1" eaLnBrk="1" hangingPunct="1"/>
            <a:r>
              <a:rPr lang="en-US" smtClean="0"/>
              <a:t>	Especially between Britain and Germany</a:t>
            </a:r>
          </a:p>
          <a:p>
            <a:pPr eaLnBrk="1" hangingPunct="1"/>
            <a:r>
              <a:rPr lang="en-US" smtClean="0"/>
              <a:t>Inflexible diplomatic alliances</a:t>
            </a:r>
          </a:p>
          <a:p>
            <a:pPr lvl="1" eaLnBrk="1" hangingPunct="1"/>
            <a:r>
              <a:rPr lang="en-US" smtClean="0"/>
              <a:t>	Germany, France, England, Russia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C70A0-018A-43F7-BDF7-C4D3CE9C28D4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Competing Nationalisms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Inevitable outcome of French revolution</a:t>
            </a:r>
          </a:p>
          <a:p>
            <a:pPr eaLnBrk="1" hangingPunct="1"/>
            <a:r>
              <a:rPr lang="en-US" smtClean="0"/>
              <a:t>Self-determination and independence movements</a:t>
            </a:r>
          </a:p>
          <a:p>
            <a:pPr lvl="1" eaLnBrk="1" hangingPunct="1"/>
            <a:r>
              <a:rPr lang="en-US" smtClean="0"/>
              <a:t>Belgium, 1830</a:t>
            </a:r>
          </a:p>
          <a:p>
            <a:pPr lvl="1" eaLnBrk="1" hangingPunct="1"/>
            <a:r>
              <a:rPr lang="en-US" smtClean="0"/>
              <a:t>Unification of Italy, 1861</a:t>
            </a:r>
          </a:p>
          <a:p>
            <a:pPr lvl="1" eaLnBrk="1" hangingPunct="1"/>
            <a:r>
              <a:rPr lang="en-US" smtClean="0"/>
              <a:t>Unification of Germany, 1871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6DB36B-FA4E-4FF9-B556-B93375EABEE4}" type="slidenum">
              <a:rPr lang="en-US" altLang="en-US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Nationalism in Multi-National Empires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8229600" cy="4530725"/>
          </a:xfrm>
        </p:spPr>
        <p:txBody>
          <a:bodyPr/>
          <a:lstStyle/>
          <a:p>
            <a:pPr eaLnBrk="1" hangingPunct="1"/>
            <a:r>
              <a:rPr lang="en-US" smtClean="0"/>
              <a:t>Austro-Hungarian empire</a:t>
            </a:r>
          </a:p>
          <a:p>
            <a:pPr lvl="1" eaLnBrk="1" hangingPunct="1"/>
            <a:r>
              <a:rPr lang="en-US" smtClean="0"/>
              <a:t>South Slavs</a:t>
            </a:r>
          </a:p>
          <a:p>
            <a:pPr eaLnBrk="1" hangingPunct="1"/>
            <a:r>
              <a:rPr lang="en-US" smtClean="0"/>
              <a:t>Russian empire</a:t>
            </a:r>
          </a:p>
          <a:p>
            <a:pPr lvl="1" eaLnBrk="1" hangingPunct="1"/>
            <a:r>
              <a:rPr lang="en-US" smtClean="0"/>
              <a:t>Poles, Ukrainians, Baltic states</a:t>
            </a:r>
          </a:p>
          <a:p>
            <a:pPr eaLnBrk="1" hangingPunct="1"/>
            <a:r>
              <a:rPr lang="en-US" smtClean="0"/>
              <a:t>Ottoman empire</a:t>
            </a:r>
          </a:p>
          <a:p>
            <a:pPr lvl="1" eaLnBrk="1" hangingPunct="1"/>
            <a:r>
              <a:rPr lang="en-US" smtClean="0"/>
              <a:t>Greeks, Serbians, Romanians, and Bulgarians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CF844-5881-4096-BCF8-136F5DD001EA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Rivalry Among Empires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Dominance of British empire declining</a:t>
            </a:r>
          </a:p>
          <a:p>
            <a:pPr lvl="1" eaLnBrk="1" hangingPunct="1"/>
            <a:r>
              <a:rPr lang="en-US" smtClean="0"/>
              <a:t>1870, 32% of world industrial output (Germany 13%)</a:t>
            </a:r>
          </a:p>
          <a:p>
            <a:pPr lvl="1" eaLnBrk="1" hangingPunct="1"/>
            <a:r>
              <a:rPr lang="en-US" smtClean="0"/>
              <a:t>Drops to 14% by 1914</a:t>
            </a:r>
          </a:p>
          <a:p>
            <a:pPr eaLnBrk="1" hangingPunct="1"/>
            <a:r>
              <a:rPr lang="en-US" smtClean="0"/>
              <a:t>Imperial competition</a:t>
            </a:r>
          </a:p>
          <a:p>
            <a:pPr lvl="1" eaLnBrk="1" hangingPunct="1"/>
            <a:r>
              <a:rPr lang="en-US" smtClean="0"/>
              <a:t>Germany latecomer, but aggressive</a:t>
            </a:r>
          </a:p>
          <a:p>
            <a:pPr lvl="1" eaLnBrk="1" hangingPunct="1"/>
            <a:r>
              <a:rPr lang="en-US" smtClean="0"/>
              <a:t>Small-scale disputes around the globe, especially in Balkans</a:t>
            </a:r>
          </a:p>
          <a:p>
            <a:pPr lvl="1" eaLnBrk="1" hangingPunct="1"/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82CBA-DC17-4517-986C-D0050008383B}" type="slidenum">
              <a:rPr lang="en-US" altLang="en-US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Naval Competition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Arms race between United Kingdom and Germany to control seas</a:t>
            </a:r>
          </a:p>
          <a:p>
            <a:pPr eaLnBrk="1" hangingPunct="1"/>
            <a:r>
              <a:rPr lang="en-US" smtClean="0"/>
              <a:t>Decisive for control of trade routes in case of war</a:t>
            </a:r>
          </a:p>
          <a:p>
            <a:pPr eaLnBrk="1" hangingPunct="1"/>
            <a:r>
              <a:rPr lang="en-US" smtClean="0"/>
              <a:t>Construction of dreadnoughts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D3F32-DD5B-453D-AE93-1091A577AC35}" type="slidenum">
              <a:rPr lang="en-US" altLang="en-US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7"/>
  <p:tag name="MMPROD_UIDATA" val="&lt;database version=&quot;7.0&quot;&gt;&lt;object type=&quot;1&quot; unique_id=&quot;10001&quot;&gt;&lt;object type=&quot;8&quot; unique_id=&quot;11148&quot;&gt;&lt;/object&gt;&lt;object type=&quot;2&quot; unique_id=&quot;11149&quot;&gt;&lt;object type=&quot;3&quot; unique_id=&quot;11150&quot;&gt;&lt;property id=&quot;20148&quot; value=&quot;5&quot;/&gt;&lt;property id=&quot;20300&quot; value=&quot;Slide 1 - &amp;quot;Chapter 33&amp;quot;&quot;/&gt;&lt;property id=&quot;20307&quot; value=&quot;256&quot;/&gt;&lt;/object&gt;&lt;object type=&quot;3&quot; unique_id=&quot;11151&quot;&gt;&lt;property id=&quot;20148&quot; value=&quot;5&quot;/&gt;&lt;property id=&quot;20300&quot; value=&quot;Slide 2 - &amp;quot;Immediate Origins of World War I&amp;quot;&quot;/&gt;&lt;property id=&quot;20307&quot; value=&quot;260&quot;/&gt;&lt;/object&gt;&lt;object type=&quot;3&quot; unique_id=&quot;11152&quot;&gt;&lt;property id=&quot;20148&quot; value=&quot;5&quot;/&gt;&lt;property id=&quot;20300&quot; value=&quot;Slide 3 - &amp;quot;Gavrilo Princip&amp;quot;&quot;/&gt;&lt;property id=&quot;20307&quot; value=&quot;261&quot;/&gt;&lt;/object&gt;&lt;object type=&quot;3&quot; unique_id=&quot;11153&quot;&gt;&lt;property id=&quot;20148&quot; value=&quot;5&quot;/&gt;&lt;property id=&quot;20300&quot; value=&quot;Slide 4 - &amp;quot;Outcome of Princip’s Bullet&amp;quot;&quot;/&gt;&lt;property id=&quot;20307&quot; value=&quot;262&quot;/&gt;&lt;/object&gt;&lt;object type=&quot;3&quot; unique_id=&quot;11154&quot;&gt;&lt;property id=&quot;20148&quot; value=&quot;5&quot;/&gt;&lt;property id=&quot;20300&quot; value=&quot;Slide 5 - &amp;quot;Larger Causes of World War I&amp;quot;&quot;/&gt;&lt;property id=&quot;20307&quot; value=&quot;263&quot;/&gt;&lt;/object&gt;&lt;object type=&quot;3&quot; unique_id=&quot;11155&quot;&gt;&lt;property id=&quot;20148&quot; value=&quot;5&quot;/&gt;&lt;property id=&quot;20300&quot; value=&quot;Slide 6 - &amp;quot;Competing Nationalisms&amp;quot;&quot;/&gt;&lt;property id=&quot;20307&quot; value=&quot;264&quot;/&gt;&lt;/object&gt;&lt;object type=&quot;3&quot; unique_id=&quot;11156&quot;&gt;&lt;property id=&quot;20148&quot; value=&quot;5&quot;/&gt;&lt;property id=&quot;20300&quot; value=&quot;Slide 7 - &amp;quot;Nationalism in Multi-National Empires&amp;quot;&quot;/&gt;&lt;property id=&quot;20307&quot; value=&quot;265&quot;/&gt;&lt;/object&gt;&lt;object type=&quot;3&quot; unique_id=&quot;11157&quot;&gt;&lt;property id=&quot;20148&quot; value=&quot;5&quot;/&gt;&lt;property id=&quot;20300&quot; value=&quot;Slide 8 - &amp;quot;Rivalry Among Empires&amp;quot;&quot;/&gt;&lt;property id=&quot;20307&quot; value=&quot;266&quot;/&gt;&lt;/object&gt;&lt;object type=&quot;3&quot; unique_id=&quot;11158&quot;&gt;&lt;property id=&quot;20148&quot; value=&quot;5&quot;/&gt;&lt;property id=&quot;20300&quot; value=&quot;Slide 9 - &amp;quot;Naval Competition&amp;quot;&quot;/&gt;&lt;property id=&quot;20307&quot; value=&quot;267&quot;/&gt;&lt;/object&gt;&lt;object type=&quot;3&quot; unique_id=&quot;11159&quot;&gt;&lt;property id=&quot;20148&quot; value=&quot;5&quot;/&gt;&lt;property id=&quot;20300&quot; value=&quot;Slide 10 - &amp;quot;Role of Public Opinion&amp;quot;&quot;/&gt;&lt;property id=&quot;20307&quot; value=&quot;268&quot;/&gt;&lt;/object&gt;&lt;object type=&quot;3&quot; unique_id=&quot;11160&quot;&gt;&lt;property id=&quot;20148&quot; value=&quot;5&quot;/&gt;&lt;property id=&quot;20300&quot; value=&quot;Slide 11 - &amp;quot;Inflexible Diplomatic Alliances&amp;quot;&quot;/&gt;&lt;property id=&quot;20307&quot; value=&quot;269&quot;/&gt;&lt;/object&gt;&lt;object type=&quot;3&quot; unique_id=&quot;11161&quot;&gt;&lt;property id=&quot;20148&quot; value=&quot;5&quot;/&gt;&lt;property id=&quot;20300&quot; value=&quot;Slide 12 - &amp;quot;Concerns of the Entente&amp;quot;&quot;/&gt;&lt;property id=&quot;20307&quot; value=&quot;270&quot;/&gt;&lt;/object&gt;&lt;object type=&quot;3&quot; unique_id=&quot;11162&quot;&gt;&lt;property id=&quot;20148&quot; value=&quot;5&quot;/&gt;&lt;property id=&quot;20300&quot; value=&quot;Slide 13 - &amp;quot;Concerns of the Alliance&amp;quot;&quot;/&gt;&lt;property id=&quot;20307&quot; value=&quot;271&quot;/&gt;&lt;/object&gt;&lt;object type=&quot;3&quot; unique_id=&quot;11163&quot;&gt;&lt;property id=&quot;20148&quot; value=&quot;5&quot;/&gt;&lt;property id=&quot;20300&quot; value=&quot;Slide 14 - &amp;quot;Mutually Threatening War Plans&amp;quot;&quot;/&gt;&lt;property id=&quot;20307&quot; value=&quot;272&quot;/&gt;&lt;/object&gt;&lt;object type=&quot;3&quot; unique_id=&quot;11164&quot;&gt;&lt;property id=&quot;20148&quot; value=&quot;5&quot;/&gt;&lt;property id=&quot;20300&quot; value=&quot;Slide 15 - &amp;quot;The Chain Reaction&amp;quot;&quot;/&gt;&lt;property id=&quot;20307&quot; value=&quot;273&quot;/&gt;&lt;/object&gt;&lt;object type=&quot;3&quot; unique_id=&quot;11165&quot;&gt;&lt;property id=&quot;20148&quot; value=&quot;5&quot;/&gt;&lt;property id=&quot;20300&quot; value=&quot;Slide 16 - &amp;quot;War of Attrition&amp;quot;&quot;/&gt;&lt;property id=&quot;20307&quot; value=&quot;274&quot;/&gt;&lt;/object&gt;&lt;object type=&quot;3&quot; unique_id=&quot;11166&quot;&gt;&lt;property id=&quot;20148&quot; value=&quot;5&quot;/&gt;&lt;property id=&quot;20300&quot; value=&quot;Slide 17 - &amp;quot;New Military Technology&amp;quot;&quot;/&gt;&lt;property id=&quot;20307&quot; value=&quot;275&quot;/&gt;&lt;/object&gt;&lt;object type=&quot;3&quot; unique_id=&quot;11167&quot;&gt;&lt;property id=&quot;20148&quot; value=&quot;5&quot;/&gt;&lt;property id=&quot;20300&quot; value=&quot;Slide 18 - &amp;quot;Brutality of New Warfare&amp;quot;&quot;/&gt;&lt;property id=&quot;20307&quot; value=&quot;276&quot;/&gt;&lt;/object&gt;&lt;object type=&quot;3&quot; unique_id=&quot;11168&quot;&gt;&lt;property id=&quot;20148&quot; value=&quot;5&quot;/&gt;&lt;property id=&quot;20300&quot; value=&quot;Slide 19 - &amp;quot;The Great War in Europe and Southwest Asia, 1914-1918&amp;quot;&quot;/&gt;&lt;property id=&quot;20307&quot; value=&quot;257&quot;/&gt;&lt;/object&gt;&lt;object type=&quot;3&quot; unique_id=&quot;11169&quot;&gt;&lt;property id=&quot;20148&quot; value=&quot;5&quot;/&gt;&lt;property id=&quot;20300&quot; value=&quot;Slide 20 - &amp;quot;Total War: The Home Front&amp;quot;&quot;/&gt;&lt;property id=&quot;20307&quot; value=&quot;277&quot;/&gt;&lt;/object&gt;&lt;object type=&quot;3&quot; unique_id=&quot;11170&quot;&gt;&lt;property id=&quot;20148&quot; value=&quot;5&quot;/&gt;&lt;property id=&quot;20300&quot; value=&quot;Slide 21 - &amp;quot;War Propaganda&amp;quot;&quot;/&gt;&lt;property id=&quot;20307&quot; value=&quot;278&quot;/&gt;&lt;/object&gt;&lt;object type=&quot;3&quot; unique_id=&quot;11171&quot;&gt;&lt;property id=&quot;20148&quot; value=&quot;5&quot;/&gt;&lt;property id=&quot;20300&quot; value=&quot;Slide 22 - &amp;quot;Global Involvement&amp;quot;&quot;/&gt;&lt;property id=&quot;20307&quot; value=&quot;279&quot;/&gt;&lt;/object&gt;&lt;object type=&quot;3&quot; unique_id=&quot;11172&quot;&gt;&lt;property id=&quot;20148&quot; value=&quot;5&quot;/&gt;&lt;property id=&quot;20300&quot; value=&quot;Slide 23 - &amp;quot;Collapse of the Russian Empire&amp;quot;&quot;/&gt;&lt;property id=&quot;20307&quot; value=&quot;280&quot;/&gt;&lt;/object&gt;&lt;object type=&quot;3&quot; unique_id=&quot;11173&quot;&gt;&lt;property id=&quot;20148&quot; value=&quot;5&quot;/&gt;&lt;property id=&quot;20300&quot; value=&quot;Slide 24 - &amp;quot;U.S. Enters the War&amp;quot;&quot;/&gt;&lt;property id=&quot;20307&quot; value=&quot;281&quot;/&gt;&lt;/object&gt;&lt;object type=&quot;3&quot; unique_id=&quot;11174&quot;&gt;&lt;property id=&quot;20148&quot; value=&quot;5&quot;/&gt;&lt;property id=&quot;20300&quot; value=&quot;Slide 25 - &amp;quot;Defeat of the Central Powers&amp;quot;&quot;/&gt;&lt;property id=&quot;20307&quot; value=&quot;282&quot;/&gt;&lt;/object&gt;&lt;object type=&quot;3&quot; unique_id=&quot;11175&quot;&gt;&lt;property id=&quot;20148&quot; value=&quot;5&quot;/&gt;&lt;property id=&quot;20300&quot; value=&quot;Slide 26 - &amp;quot;The Paris Peace Conference&amp;quot;&quot;/&gt;&lt;property id=&quot;20307&quot; value=&quot;283&quot;/&gt;&lt;/object&gt;&lt;object type=&quot;3&quot; unique_id=&quot;11176&quot;&gt;&lt;property id=&quot;20148&quot; value=&quot;5&quot;/&gt;&lt;property id=&quot;20300&quot; value=&quot;Slide 27 - &amp;quot;Territorial Changes in Europe after the Great War&amp;quot;&quot;/&gt;&lt;property id=&quot;20307&quot; value=&quot;258&quot;/&gt;&lt;/object&gt;&lt;object type=&quot;3&quot; unique_id=&quot;11177&quot;&gt;&lt;property id=&quot;20148&quot; value=&quot;5&quot;/&gt;&lt;property id=&quot;20300&quot; value=&quot;Slide 28 - &amp;quot;The End of the Ottoman Empire&amp;quot;&quot;/&gt;&lt;property id=&quot;20307&quot; value=&quot;284&quot;/&gt;&lt;/object&gt;&lt;object type=&quot;3&quot; unique_id=&quot;11178&quot;&gt;&lt;property id=&quot;20148&quot; value=&quot;5&quot;/&gt;&lt;property id=&quot;20300&quot; value=&quot;Slide 29 - &amp;quot;Territorial Changes in Southwest Asia after the Great War&amp;quot;&quot;/&gt;&lt;property id=&quot;20307&quot; value=&quot;259&quot;/&gt;&lt;/object&gt;&lt;object type=&quot;3&quot; unique_id=&quot;11179&quot;&gt;&lt;property id=&quot;20148&quot; value=&quot;5&quot;/&gt;&lt;property id=&quot;20300&quot; value=&quot;Slide 30 - &amp;quot;The League of Nations&amp;quot;&quot;/&gt;&lt;property id=&quot;20307&quot; value=&quot;2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entley5">
  <a:themeElements>
    <a:clrScheme name="Edge 6">
      <a:dk1>
        <a:srgbClr val="333333"/>
      </a:dk1>
      <a:lt1>
        <a:srgbClr val="FFFFFF"/>
      </a:lt1>
      <a:dk2>
        <a:srgbClr val="006699"/>
      </a:dk2>
      <a:lt2>
        <a:srgbClr val="FFFFFF"/>
      </a:lt2>
      <a:accent1>
        <a:srgbClr val="CC9900"/>
      </a:accent1>
      <a:accent2>
        <a:srgbClr val="FF9900"/>
      </a:accent2>
      <a:accent3>
        <a:srgbClr val="AAB8CA"/>
      </a:accent3>
      <a:accent4>
        <a:srgbClr val="DADADA"/>
      </a:accent4>
      <a:accent5>
        <a:srgbClr val="E2CAAA"/>
      </a:accent5>
      <a:accent6>
        <a:srgbClr val="E78A00"/>
      </a:accent6>
      <a:hlink>
        <a:srgbClr val="FFCC00"/>
      </a:hlink>
      <a:folHlink>
        <a:srgbClr val="706F37"/>
      </a:folHlink>
    </a:clrScheme>
    <a:fontScheme name="Edg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bentley5</Template>
  <TotalTime>154</TotalTime>
  <Words>1374</Words>
  <Application>Microsoft Office PowerPoint</Application>
  <PresentationFormat>On-screen Show (4:3)</PresentationFormat>
  <Paragraphs>260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bentley5</vt:lpstr>
      <vt:lpstr>Chapter 33</vt:lpstr>
      <vt:lpstr>Immediate Origins of World War I</vt:lpstr>
      <vt:lpstr>Gavrilo Princip</vt:lpstr>
      <vt:lpstr>Outcome of Princip’s Bullet</vt:lpstr>
      <vt:lpstr>Larger Causes of World War I</vt:lpstr>
      <vt:lpstr>Competing Nationalisms</vt:lpstr>
      <vt:lpstr>Nationalism in Multi-National Empires</vt:lpstr>
      <vt:lpstr>Rivalry Among Empires</vt:lpstr>
      <vt:lpstr>Naval Competition</vt:lpstr>
      <vt:lpstr>Role of Public Opinion</vt:lpstr>
      <vt:lpstr>Inflexible Diplomatic Alliances</vt:lpstr>
      <vt:lpstr>Concerns of the Entente</vt:lpstr>
      <vt:lpstr>Concerns of the Alliance</vt:lpstr>
      <vt:lpstr>Mutually Threatening War Plans</vt:lpstr>
      <vt:lpstr>The Chain Reaction</vt:lpstr>
      <vt:lpstr>War of Attrition</vt:lpstr>
      <vt:lpstr>New Military Technology</vt:lpstr>
      <vt:lpstr>Brutality of New Warfare</vt:lpstr>
      <vt:lpstr>The Great War in Europe and Southwest Asia, 1914-1918</vt:lpstr>
      <vt:lpstr>Total War: The Home Front</vt:lpstr>
      <vt:lpstr>War Propaganda</vt:lpstr>
      <vt:lpstr>Global Involvement</vt:lpstr>
      <vt:lpstr>Collapse of the Russian Empire</vt:lpstr>
      <vt:lpstr>U.S. Enters the War</vt:lpstr>
      <vt:lpstr>Defeat of the Central Powers</vt:lpstr>
      <vt:lpstr>The Paris Peace Conference</vt:lpstr>
      <vt:lpstr>Territorial Changes in Europe after the Great War</vt:lpstr>
      <vt:lpstr>The End of the Ottoman Empire</vt:lpstr>
      <vt:lpstr>Territorial Changes in Southwest Asia after the Great War</vt:lpstr>
      <vt:lpstr>The League of Nations</vt:lpstr>
    </vt:vector>
  </TitlesOfParts>
  <Company>Florida Atlantic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34</dc:title>
  <dc:creator>Henry Abramson</dc:creator>
  <cp:lastModifiedBy>ventulethk</cp:lastModifiedBy>
  <cp:revision>17</cp:revision>
  <dcterms:created xsi:type="dcterms:W3CDTF">2004-11-29T21:10:00Z</dcterms:created>
  <dcterms:modified xsi:type="dcterms:W3CDTF">2013-02-11T14:16:11Z</dcterms:modified>
</cp:coreProperties>
</file>