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ACD2-B67D-48DD-9BE6-1FE3FE2085F1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FFD-33A6-4778-8A49-69C139125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ACD2-B67D-48DD-9BE6-1FE3FE2085F1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FFD-33A6-4778-8A49-69C139125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ACD2-B67D-48DD-9BE6-1FE3FE2085F1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FFD-33A6-4778-8A49-69C139125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ACD2-B67D-48DD-9BE6-1FE3FE2085F1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FFD-33A6-4778-8A49-69C139125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ACD2-B67D-48DD-9BE6-1FE3FE2085F1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FFD-33A6-4778-8A49-69C139125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ACD2-B67D-48DD-9BE6-1FE3FE2085F1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FFD-33A6-4778-8A49-69C139125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ACD2-B67D-48DD-9BE6-1FE3FE2085F1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FFD-33A6-4778-8A49-69C139125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ACD2-B67D-48DD-9BE6-1FE3FE2085F1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FFD-33A6-4778-8A49-69C139125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ACD2-B67D-48DD-9BE6-1FE3FE2085F1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FFD-33A6-4778-8A49-69C139125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ACD2-B67D-48DD-9BE6-1FE3FE2085F1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FFD-33A6-4778-8A49-69C139125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ACD2-B67D-48DD-9BE6-1FE3FE2085F1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FFD-33A6-4778-8A49-69C139125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1ACD2-B67D-48DD-9BE6-1FE3FE2085F1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FBFFD-33A6-4778-8A49-69C139125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rct=j&amp;q=&amp;esrc=s&amp;source=images&amp;cd=&amp;docid=4zQk-6-zy4Si-M&amp;tbnid=u5c4fq8YHYoweM:&amp;ved=&amp;url=http://www.uwplatt.edu/chemep/chem/chemscape/labdocs/catofp/measurea/volume/gradcyl/gradcyl.htm&amp;ei=-qsWUoXtEOfM2AXsk4HoDg&amp;bvm=bv.51156542,d.b2I&amp;psig=AFQjCNHG3x6u4p9PdhEvv_PhIVsNAXB8Dg&amp;ust=137730393082810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Uncertainty in Measurement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1266" name="Picture 2" descr="https://encrypted-tbn0.gstatic.com/images?q=tbn:ANd9GcTPsPjRQ9J7n3rNQUdtC19xOOpLIJRxS0v4qRnx5ja8M0tVuU1y5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657600"/>
            <a:ext cx="3048000" cy="22860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3400" y="12954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would you measure  </a:t>
            </a:r>
            <a:r>
              <a:rPr lang="en-US" sz="2400" dirty="0" smtClean="0"/>
              <a:t>9 ml </a:t>
            </a:r>
            <a:r>
              <a:rPr lang="en-US" sz="2400" dirty="0" smtClean="0"/>
              <a:t>most precisely?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2514600"/>
            <a:ext cx="50553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is the volume being measured here? </a:t>
            </a:r>
          </a:p>
          <a:p>
            <a:endParaRPr lang="en-US" sz="2400" dirty="0"/>
          </a:p>
          <a:p>
            <a:r>
              <a:rPr lang="en-US" sz="2400" dirty="0" smtClean="0"/>
              <a:t>What is the uncertainty measurement?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5105400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analog measurements, the uncertainty is </a:t>
            </a:r>
            <a:r>
              <a:rPr lang="en-US" sz="2800" u="sng" dirty="0" smtClean="0"/>
              <a:t>+</a:t>
            </a:r>
            <a:r>
              <a:rPr lang="en-US" sz="2800" dirty="0" smtClean="0"/>
              <a:t> half the smallest scale division.</a:t>
            </a:r>
            <a:endParaRPr lang="en-US" sz="2800" u="sng" dirty="0"/>
          </a:p>
        </p:txBody>
      </p:sp>
      <p:pic>
        <p:nvPicPr>
          <p:cNvPr id="11268" name="Picture 4" descr="http://t0.gstatic.com/images?q=tbn:ANd9GcSMUtkOOJjXssWNlX-4c4jUemHKJ409KjEBGYGuYnwEsyG9KGHRW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219200"/>
            <a:ext cx="2438400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Significant Figures?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4040188" cy="46783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z="2800" dirty="0" smtClean="0"/>
              <a:t>1422		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800" dirty="0" smtClean="0"/>
              <a:t>65,321	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800" dirty="0" smtClean="0"/>
              <a:t>1.004 x 10</a:t>
            </a:r>
            <a:r>
              <a:rPr lang="en-US" sz="2800" baseline="30000" dirty="0" smtClean="0"/>
              <a:t>5	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800" dirty="0" smtClean="0"/>
              <a:t>200		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800" dirty="0" smtClean="0"/>
              <a:t>435.662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800" dirty="0" smtClean="0"/>
              <a:t>50.041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295400"/>
            <a:ext cx="4041775" cy="5257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dirty="0" smtClean="0"/>
              <a:t>102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102.0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1.02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0.00102</a:t>
            </a:r>
            <a:endParaRPr lang="en-US" dirty="0"/>
          </a:p>
          <a:p>
            <a:pPr>
              <a:lnSpc>
                <a:spcPct val="150000"/>
              </a:lnSpc>
              <a:defRPr/>
            </a:pPr>
            <a:r>
              <a:rPr lang="en-US" dirty="0"/>
              <a:t>0.10200</a:t>
            </a:r>
          </a:p>
          <a:p>
            <a:pPr>
              <a:lnSpc>
                <a:spcPct val="150000"/>
              </a:lnSpc>
              <a:defRPr/>
            </a:pPr>
            <a:r>
              <a:rPr lang="en-US" dirty="0"/>
              <a:t>1.02 x 10</a:t>
            </a:r>
            <a:r>
              <a:rPr lang="en-US" baseline="30000" dirty="0"/>
              <a:t>4</a:t>
            </a:r>
          </a:p>
          <a:p>
            <a:pPr>
              <a:lnSpc>
                <a:spcPct val="150000"/>
              </a:lnSpc>
              <a:defRPr/>
            </a:pPr>
            <a:r>
              <a:rPr lang="en-US" dirty="0"/>
              <a:t>1.020 x 10</a:t>
            </a:r>
            <a:r>
              <a:rPr lang="en-US" baseline="30000" dirty="0"/>
              <a:t>4</a:t>
            </a:r>
          </a:p>
          <a:p>
            <a:pPr>
              <a:lnSpc>
                <a:spcPct val="150000"/>
              </a:lnSpc>
              <a:defRPr/>
            </a:pPr>
            <a:r>
              <a:rPr lang="en-US" dirty="0"/>
              <a:t>60 minutes in an hour</a:t>
            </a:r>
          </a:p>
          <a:p>
            <a:pPr>
              <a:lnSpc>
                <a:spcPct val="150000"/>
              </a:lnSpc>
              <a:defRPr/>
            </a:pPr>
            <a:r>
              <a:rPr lang="en-US" dirty="0"/>
              <a:t>500 laps in the race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29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b="1" dirty="0" smtClean="0">
                <a:solidFill>
                  <a:srgbClr val="FF9900"/>
                </a:solidFill>
                <a:cs typeface="Times New Roman" pitchFamily="18" charset="0"/>
              </a:rPr>
              <a:t>Rules for Multiplication and Division </a:t>
            </a:r>
            <a:br>
              <a:rPr lang="en-US" sz="3600" b="1" dirty="0" smtClean="0">
                <a:solidFill>
                  <a:srgbClr val="FF9900"/>
                </a:solidFill>
                <a:cs typeface="Times New Roman" pitchFamily="18" charset="0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baseline="0" dirty="0" smtClean="0">
                <a:latin typeface="Arial" pitchFamily="34" charset="0"/>
                <a:cs typeface="Times New Roman" pitchFamily="18" charset="0"/>
              </a:rPr>
              <a:t>I measure the sides of a rectangle, using a </a:t>
            </a:r>
            <a:r>
              <a:rPr lang="en-US" baseline="0" dirty="0" smtClean="0">
                <a:latin typeface="Arial" pitchFamily="34" charset="0"/>
                <a:cs typeface="Times New Roman" pitchFamily="18" charset="0"/>
              </a:rPr>
              <a:t>ruler as 4.51cm </a:t>
            </a:r>
            <a:r>
              <a:rPr lang="en-US" baseline="0" dirty="0" smtClean="0">
                <a:latin typeface="Arial" pitchFamily="34" charset="0"/>
                <a:cs typeface="Times New Roman" pitchFamily="18" charset="0"/>
              </a:rPr>
              <a:t>and </a:t>
            </a:r>
            <a:r>
              <a:rPr lang="en-US" baseline="0" dirty="0" smtClean="0">
                <a:latin typeface="Arial" pitchFamily="34" charset="0"/>
                <a:cs typeface="Times New Roman" pitchFamily="18" charset="0"/>
              </a:rPr>
              <a:t>9.32cm</a:t>
            </a:r>
            <a:endParaRPr lang="en-US" baseline="0" dirty="0" smtClean="0">
              <a:latin typeface="Arial" pitchFamily="34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baseline="0" dirty="0" smtClean="0">
                <a:latin typeface="Arial" pitchFamily="34" charset="0"/>
                <a:cs typeface="Times New Roman" pitchFamily="18" charset="0"/>
              </a:rPr>
              <a:t>What does a calculator tell me the area is?</a:t>
            </a:r>
          </a:p>
          <a:p>
            <a:pPr>
              <a:buFontTx/>
              <a:buChar char="•"/>
            </a:pPr>
            <a:r>
              <a:rPr lang="en-US" baseline="0" dirty="0" smtClean="0">
                <a:latin typeface="Arial" pitchFamily="34" charset="0"/>
                <a:cs typeface="Times New Roman" pitchFamily="18" charset="0"/>
              </a:rPr>
              <a:t>What is the range of areas that my measurements might indicate (consider the range of lengths that my original measurements might cover)?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baseline="0" dirty="0" smtClean="0">
                <a:latin typeface="Arial" pitchFamily="34" charset="0"/>
                <a:cs typeface="Times New Roman" pitchFamily="18" charset="0"/>
              </a:rPr>
              <a:t>The number of significant figures in the result is the same as in the measurement with the </a:t>
            </a:r>
            <a:r>
              <a:rPr lang="en-US" b="1" baseline="0" dirty="0" smtClean="0">
                <a:solidFill>
                  <a:srgbClr val="3366FF"/>
                </a:solidFill>
                <a:latin typeface="Arial" pitchFamily="34" charset="0"/>
                <a:cs typeface="Times New Roman" pitchFamily="18" charset="0"/>
              </a:rPr>
              <a:t>smallest</a:t>
            </a:r>
            <a:r>
              <a:rPr lang="en-US" baseline="0" dirty="0" smtClean="0">
                <a:solidFill>
                  <a:srgbClr val="3366FF"/>
                </a:solidFill>
                <a:latin typeface="Arial" pitchFamily="34" charset="0"/>
                <a:cs typeface="Times New Roman" pitchFamily="18" charset="0"/>
              </a:rPr>
              <a:t> number of significant figures</a:t>
            </a:r>
            <a:r>
              <a:rPr lang="en-US" baseline="0" dirty="0" smtClean="0">
                <a:latin typeface="Arial" pitchFamily="34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133600"/>
            <a:ext cx="58674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267200"/>
            <a:ext cx="6629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2400" b="1" dirty="0" smtClean="0">
                <a:solidFill>
                  <a:srgbClr val="FF9900"/>
                </a:solidFill>
                <a:cs typeface="Times New Roman" pitchFamily="18" charset="0"/>
              </a:rPr>
              <a:t>Rules for Addition and Subtraction </a:t>
            </a:r>
            <a:r>
              <a:rPr lang="en-US" b="1" dirty="0" smtClean="0">
                <a:solidFill>
                  <a:srgbClr val="FF9900"/>
                </a:solidFill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9900"/>
                </a:solidFill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baseline="0" dirty="0" smtClean="0">
                <a:latin typeface="Arial" pitchFamily="34" charset="0"/>
                <a:cs typeface="Times New Roman" pitchFamily="18" charset="0"/>
              </a:rPr>
              <a:t>The number of significant figures in the result is the same as in the measurement with the </a:t>
            </a:r>
            <a:r>
              <a:rPr lang="en-US" b="1" baseline="0" dirty="0" smtClean="0">
                <a:solidFill>
                  <a:srgbClr val="3366FF"/>
                </a:solidFill>
                <a:latin typeface="Arial" pitchFamily="34" charset="0"/>
                <a:cs typeface="Times New Roman" pitchFamily="18" charset="0"/>
              </a:rPr>
              <a:t>smallest</a:t>
            </a:r>
            <a:r>
              <a:rPr lang="en-US" baseline="0" dirty="0" smtClean="0">
                <a:solidFill>
                  <a:srgbClr val="3366FF"/>
                </a:solidFill>
                <a:latin typeface="Arial" pitchFamily="34" charset="0"/>
                <a:cs typeface="Times New Roman" pitchFamily="18" charset="0"/>
              </a:rPr>
              <a:t> number of decimal places</a:t>
            </a:r>
            <a:r>
              <a:rPr lang="en-US" baseline="0" dirty="0" smtClean="0">
                <a:latin typeface="Arial" pitchFamily="34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048000"/>
            <a:ext cx="60198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4724400"/>
            <a:ext cx="55626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Calculate the following. Give your answer to the correct number of significant figures and use the correct units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  <a:defRPr/>
            </a:pPr>
            <a:r>
              <a:rPr lang="en-US" sz="5100" dirty="0"/>
              <a:t>11.7 km x 15.02 km =</a:t>
            </a:r>
          </a:p>
          <a:p>
            <a:pPr>
              <a:lnSpc>
                <a:spcPct val="150000"/>
              </a:lnSpc>
              <a:defRPr/>
            </a:pPr>
            <a:r>
              <a:rPr lang="en-US" sz="5100" dirty="0"/>
              <a:t>12 mm x 34 mm x 9.445 mm =</a:t>
            </a:r>
          </a:p>
          <a:p>
            <a:pPr>
              <a:lnSpc>
                <a:spcPct val="150000"/>
              </a:lnSpc>
              <a:defRPr/>
            </a:pPr>
            <a:r>
              <a:rPr lang="en-US" sz="5100" dirty="0"/>
              <a:t>14.05 m / 7 s =</a:t>
            </a:r>
          </a:p>
          <a:p>
            <a:pPr>
              <a:lnSpc>
                <a:spcPct val="150000"/>
              </a:lnSpc>
              <a:defRPr/>
            </a:pPr>
            <a:r>
              <a:rPr lang="en-US" sz="5100" dirty="0"/>
              <a:t>108 kg / 550 m</a:t>
            </a:r>
            <a:r>
              <a:rPr lang="en-US" sz="5100" baseline="30000" dirty="0"/>
              <a:t>3</a:t>
            </a:r>
            <a:r>
              <a:rPr lang="en-US" sz="5100" dirty="0"/>
              <a:t> =</a:t>
            </a:r>
          </a:p>
          <a:p>
            <a:pPr>
              <a:lnSpc>
                <a:spcPct val="150000"/>
              </a:lnSpc>
              <a:defRPr/>
            </a:pPr>
            <a:r>
              <a:rPr lang="en-US" sz="5100" dirty="0"/>
              <a:t>23.2 L + 14 L =</a:t>
            </a:r>
          </a:p>
          <a:p>
            <a:pPr>
              <a:lnSpc>
                <a:spcPct val="150000"/>
              </a:lnSpc>
              <a:defRPr/>
            </a:pPr>
            <a:r>
              <a:rPr lang="en-US" sz="5100" dirty="0"/>
              <a:t>55.3 s + 11.799 s = </a:t>
            </a:r>
          </a:p>
          <a:p>
            <a:pPr>
              <a:lnSpc>
                <a:spcPct val="150000"/>
              </a:lnSpc>
              <a:defRPr/>
            </a:pPr>
            <a:r>
              <a:rPr lang="en-US" sz="5100" dirty="0"/>
              <a:t>16.37 cm – 4.2 cm =</a:t>
            </a:r>
          </a:p>
          <a:p>
            <a:pPr>
              <a:lnSpc>
                <a:spcPct val="150000"/>
              </a:lnSpc>
              <a:defRPr/>
            </a:pPr>
            <a:r>
              <a:rPr lang="en-US" sz="5100" dirty="0"/>
              <a:t>350.55 km – 234.348 km =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Caused by:</a:t>
            </a:r>
          </a:p>
          <a:p>
            <a:pPr>
              <a:buNone/>
            </a:pPr>
            <a:r>
              <a:rPr lang="en-US" dirty="0" smtClean="0"/>
              <a:t>The readability of the measuring instrument</a:t>
            </a:r>
          </a:p>
          <a:p>
            <a:pPr>
              <a:buNone/>
            </a:pPr>
            <a:r>
              <a:rPr lang="en-US" dirty="0" smtClean="0"/>
              <a:t>The effects of changes in surroundings that cannot be controlled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Random errors can be reduced by </a:t>
            </a:r>
            <a:r>
              <a:rPr lang="en-US" dirty="0" smtClean="0"/>
              <a:t>repeating the measurements.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Systematic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Are the result of poor experimental design. Cannot be improved by repetition.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close a reading is to the true value. </a:t>
            </a:r>
          </a:p>
          <a:p>
            <a:r>
              <a:rPr lang="en-US" dirty="0" smtClean="0"/>
              <a:t>The smaller the systematic error, the greater the accuracy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Precision is how consistent the results are.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The smaller the random error the more precise the results.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For a digital scale, the uncertainty is </a:t>
            </a:r>
            <a:r>
              <a:rPr lang="en-US" u="sng" dirty="0" smtClean="0"/>
              <a:t>+</a:t>
            </a:r>
            <a:r>
              <a:rPr lang="en-US" dirty="0" smtClean="0"/>
              <a:t> the smallest scale division.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9462" name="Picture 6" descr="http://thumbs1.ebaystatic.com/d/l225/m/mzppBDk_Lf7T7ZUVaJbFo4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038600"/>
            <a:ext cx="2143125" cy="1971676"/>
          </a:xfrm>
          <a:prstGeom prst="rect">
            <a:avLst/>
          </a:prstGeom>
          <a:noFill/>
        </p:spPr>
      </p:pic>
      <p:pic>
        <p:nvPicPr>
          <p:cNvPr id="19464" name="Picture 8" descr="http://www.infrainstruments.com/images/balance/large/digital_balanc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505200"/>
            <a:ext cx="2895600" cy="2542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of Uncertainties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adding or subtracting the uncertainty is the sum of the absolute uncertainties. </a:t>
            </a:r>
          </a:p>
          <a:p>
            <a:endParaRPr lang="en-US" dirty="0"/>
          </a:p>
          <a:p>
            <a:r>
              <a:rPr lang="en-US" dirty="0" smtClean="0"/>
              <a:t>Ex: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and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multiplying or dividing, you must calculate the percent uncertainty, then add the percentages. This can be converted to the absolute value.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A measurement always has some degree of uncertainty.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8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209800"/>
            <a:ext cx="2311400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0"/>
            <a:ext cx="5118100" cy="3197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Times New Roman" pitchFamily="18" charset="0"/>
              </a:rPr>
              <a:t>Uncertainty in Measurement</a:t>
            </a:r>
            <a:br>
              <a:rPr lang="en-US" dirty="0" smtClean="0"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Different people estimate differently. </a:t>
            </a:r>
          </a:p>
          <a:p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752600"/>
            <a:ext cx="75533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85800" y="5562600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aseline="0" dirty="0" smtClean="0">
                <a:latin typeface="Arial" pitchFamily="34" charset="0"/>
                <a:cs typeface="Times New Roman" pitchFamily="18" charset="0"/>
              </a:rPr>
              <a:t>Record all </a:t>
            </a:r>
            <a:r>
              <a:rPr lang="en-US" sz="2400" b="1" baseline="0" dirty="0" smtClean="0">
                <a:latin typeface="Arial" pitchFamily="34" charset="0"/>
                <a:cs typeface="Times New Roman" pitchFamily="18" charset="0"/>
              </a:rPr>
              <a:t>certain</a:t>
            </a:r>
            <a:r>
              <a:rPr lang="en-US" sz="2400" baseline="0" dirty="0" smtClean="0">
                <a:latin typeface="Arial" pitchFamily="34" charset="0"/>
                <a:cs typeface="Times New Roman" pitchFamily="18" charset="0"/>
              </a:rPr>
              <a:t> numbers and one </a:t>
            </a:r>
            <a:r>
              <a:rPr lang="en-US" sz="2400" baseline="0" dirty="0" smtClean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estimated</a:t>
            </a:r>
            <a:r>
              <a:rPr lang="en-US" sz="2400" baseline="0" dirty="0" smtClean="0">
                <a:latin typeface="Arial" pitchFamily="34" charset="0"/>
                <a:cs typeface="Times New Roman" pitchFamily="18" charset="0"/>
              </a:rPr>
              <a:t> number. </a:t>
            </a:r>
            <a:endParaRPr lang="en-US" sz="2400" baseline="0" dirty="0">
              <a:latin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Significant figures</a:t>
            </a:r>
            <a:br>
              <a:rPr lang="en-US" sz="6000" dirty="0" smtClean="0"/>
            </a:b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4800" dirty="0" smtClean="0"/>
              <a:t>A significant figure represents an actual measurement</a:t>
            </a:r>
          </a:p>
          <a:p>
            <a:pPr>
              <a:buNone/>
            </a:pPr>
            <a:r>
              <a:rPr lang="en-US" sz="4800" dirty="0" smtClean="0"/>
              <a:t>A measurement of all the digits known with certainty, plus one that is estimated or uncertain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Significant Figures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cs typeface="Times New Roman" pitchFamily="18" charset="0"/>
              </a:rPr>
              <a:t>Significant figures are the meaningful figures in our measurements and they allow us to generate 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meaningful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conclusions</a:t>
            </a:r>
          </a:p>
          <a:p>
            <a:r>
              <a:rPr lang="en-US" dirty="0" smtClean="0">
                <a:cs typeface="Times New Roman" pitchFamily="18" charset="0"/>
              </a:rPr>
              <a:t>Numbers recorded in a measurement are significant. 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All the certain numbers plus first estimated number</a:t>
            </a:r>
          </a:p>
          <a:p>
            <a:pPr lvl="1">
              <a:buNone/>
            </a:pPr>
            <a:r>
              <a:rPr lang="en-US" dirty="0" smtClean="0">
                <a:cs typeface="Times New Roman" pitchFamily="18" charset="0"/>
              </a:rPr>
              <a:t>			e.g. 2.85 cm   </a:t>
            </a:r>
          </a:p>
          <a:p>
            <a:r>
              <a:rPr lang="en-US" dirty="0" smtClean="0">
                <a:cs typeface="Times New Roman" pitchFamily="18" charset="0"/>
              </a:rPr>
              <a:t>We need to be able to combine data and still produce meaningful information</a:t>
            </a:r>
          </a:p>
          <a:p>
            <a:r>
              <a:rPr lang="en-US" dirty="0" smtClean="0">
                <a:cs typeface="Times New Roman" pitchFamily="18" charset="0"/>
              </a:rPr>
              <a:t>There are rules about combining data that depend on how many significant figures we start with………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Significant Figures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9900"/>
                </a:solidFill>
                <a:cs typeface="Times New Roman" pitchFamily="18" charset="0"/>
              </a:rPr>
              <a:t>Rules for Counting Significant Figures</a:t>
            </a:r>
            <a:r>
              <a:rPr lang="en-US" b="1" dirty="0" smtClean="0">
                <a:cs typeface="Times New Roman" pitchFamily="18" charset="0"/>
              </a:rPr>
              <a:t> </a:t>
            </a:r>
          </a:p>
          <a:p>
            <a:pPr marL="457200" indent="-457200">
              <a:buClr>
                <a:schemeClr val="tx1"/>
              </a:buClr>
              <a:buNone/>
            </a:pPr>
            <a:r>
              <a:rPr lang="en-US" baseline="0" dirty="0" smtClean="0">
                <a:solidFill>
                  <a:srgbClr val="FF9900"/>
                </a:solidFill>
                <a:latin typeface="Arial" pitchFamily="34" charset="0"/>
                <a:cs typeface="Times New Roman" pitchFamily="18" charset="0"/>
              </a:rPr>
              <a:t>Nonzero integers </a:t>
            </a:r>
            <a:r>
              <a:rPr lang="en-US" baseline="0" dirty="0" smtClean="0">
                <a:latin typeface="Arial" pitchFamily="34" charset="0"/>
                <a:cs typeface="Times New Roman" pitchFamily="18" charset="0"/>
              </a:rPr>
              <a:t>always count as significant figures.</a:t>
            </a:r>
            <a:r>
              <a:rPr lang="en-US" baseline="0" dirty="0" smtClean="0">
                <a:solidFill>
                  <a:srgbClr val="FF9900"/>
                </a:solidFill>
                <a:latin typeface="Arial" pitchFamily="34" charset="0"/>
                <a:cs typeface="Times New Roman" pitchFamily="18" charset="0"/>
              </a:rPr>
              <a:t> </a:t>
            </a:r>
            <a:br>
              <a:rPr lang="en-US" baseline="0" dirty="0" smtClean="0">
                <a:solidFill>
                  <a:srgbClr val="FF9900"/>
                </a:solidFill>
                <a:latin typeface="Arial" pitchFamily="34" charset="0"/>
                <a:cs typeface="Times New Roman" pitchFamily="18" charset="0"/>
              </a:rPr>
            </a:br>
            <a:endParaRPr lang="en-US" dirty="0">
              <a:solidFill>
                <a:srgbClr val="FF9900"/>
              </a:solidFill>
              <a:latin typeface="Arial" pitchFamily="34" charset="0"/>
              <a:cs typeface="Times New Roman" pitchFamily="18" charset="0"/>
            </a:endParaRPr>
          </a:p>
          <a:p>
            <a:pPr marL="457200" indent="-457200">
              <a:buClr>
                <a:schemeClr val="tx1"/>
              </a:buClr>
              <a:buNone/>
            </a:pPr>
            <a:r>
              <a:rPr lang="en-US" baseline="0" dirty="0" smtClean="0">
                <a:solidFill>
                  <a:srgbClr val="FF9900"/>
                </a:solidFill>
                <a:latin typeface="Arial" pitchFamily="34" charset="0"/>
                <a:cs typeface="Times New Roman" pitchFamily="18" charset="0"/>
              </a:rPr>
              <a:t>		</a:t>
            </a:r>
            <a:r>
              <a:rPr lang="en-US" baseline="0" dirty="0" smtClean="0">
                <a:latin typeface="Arial" pitchFamily="34" charset="0"/>
                <a:cs typeface="Times New Roman" pitchFamily="18" charset="0"/>
              </a:rPr>
              <a:t>1457 	has 4 significant figures</a:t>
            </a:r>
          </a:p>
          <a:p>
            <a:pPr marL="457200" indent="-457200">
              <a:buClr>
                <a:schemeClr val="tx1"/>
              </a:buClr>
              <a:buNone/>
            </a:pPr>
            <a:r>
              <a:rPr lang="en-US" baseline="0" dirty="0" smtClean="0">
                <a:solidFill>
                  <a:srgbClr val="FF9900"/>
                </a:solidFill>
                <a:latin typeface="Arial" pitchFamily="34" charset="0"/>
                <a:cs typeface="Times New Roman" pitchFamily="18" charset="0"/>
              </a:rPr>
              <a:t>		</a:t>
            </a:r>
            <a:r>
              <a:rPr lang="en-US" baseline="0" dirty="0" smtClean="0">
                <a:latin typeface="Arial" pitchFamily="34" charset="0"/>
                <a:cs typeface="Times New Roman" pitchFamily="18" charset="0"/>
              </a:rPr>
              <a:t>23.3	        has 3 significant figures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Tx/>
              <a:buAutoNum type="alphaLcPeriod"/>
            </a:pPr>
            <a:r>
              <a:rPr lang="en-US" baseline="0" dirty="0" smtClean="0">
                <a:solidFill>
                  <a:srgbClr val="FF9900"/>
                </a:solidFill>
                <a:latin typeface="Arial" pitchFamily="34" charset="0"/>
                <a:cs typeface="Times New Roman" pitchFamily="18" charset="0"/>
              </a:rPr>
              <a:t>Leading zeros  </a:t>
            </a:r>
            <a:r>
              <a:rPr lang="en-US" baseline="0" dirty="0" smtClean="0">
                <a:latin typeface="Arial" pitchFamily="34" charset="0"/>
                <a:cs typeface="Times New Roman" pitchFamily="18" charset="0"/>
              </a:rPr>
              <a:t>-</a:t>
            </a:r>
            <a:r>
              <a:rPr lang="en-US" baseline="0" dirty="0" smtClean="0">
                <a:solidFill>
                  <a:srgbClr val="FF99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 baseline="0" dirty="0" smtClean="0">
                <a:latin typeface="Arial" pitchFamily="34" charset="0"/>
                <a:cs typeface="Times New Roman" pitchFamily="18" charset="0"/>
              </a:rPr>
              <a:t>never count</a:t>
            </a:r>
            <a:br>
              <a:rPr lang="en-US" baseline="0" dirty="0" smtClean="0">
                <a:latin typeface="Arial" pitchFamily="34" charset="0"/>
                <a:cs typeface="Times New Roman" pitchFamily="18" charset="0"/>
              </a:rPr>
            </a:br>
            <a:r>
              <a:rPr lang="en-US" baseline="0" dirty="0" smtClean="0">
                <a:latin typeface="Arial" pitchFamily="34" charset="0"/>
                <a:cs typeface="Times New Roman" pitchFamily="18" charset="0"/>
              </a:rPr>
              <a:t>0.0025       2 significant figures</a:t>
            </a:r>
            <a:r>
              <a:rPr lang="en-US" baseline="0" dirty="0" smtClean="0">
                <a:solidFill>
                  <a:srgbClr val="FF9900"/>
                </a:solidFill>
                <a:latin typeface="Arial" pitchFamily="34" charset="0"/>
                <a:cs typeface="Times New Roman" pitchFamily="18" charset="0"/>
              </a:rPr>
              <a:t> </a:t>
            </a:r>
            <a:endParaRPr lang="en-US" baseline="0" dirty="0" smtClean="0">
              <a:latin typeface="Arial" pitchFamily="34" charset="0"/>
              <a:cs typeface="Times New Roman" pitchFamily="18" charset="0"/>
            </a:endParaRPr>
          </a:p>
          <a:p>
            <a:pPr marL="914400" lvl="1" indent="-457200">
              <a:buFontTx/>
              <a:buAutoNum type="alphaLcPeriod"/>
            </a:pPr>
            <a:r>
              <a:rPr lang="en-US" baseline="0" dirty="0" smtClean="0">
                <a:solidFill>
                  <a:srgbClr val="FF9900"/>
                </a:solidFill>
                <a:latin typeface="Arial" pitchFamily="34" charset="0"/>
                <a:cs typeface="Times New Roman" pitchFamily="18" charset="0"/>
              </a:rPr>
              <a:t>Captive zeros  </a:t>
            </a:r>
            <a:r>
              <a:rPr lang="en-US" baseline="0" dirty="0" smtClean="0">
                <a:latin typeface="Arial" pitchFamily="34" charset="0"/>
                <a:cs typeface="Times New Roman" pitchFamily="18" charset="0"/>
              </a:rPr>
              <a:t>-</a:t>
            </a:r>
            <a:r>
              <a:rPr lang="en-US" baseline="0" dirty="0" smtClean="0">
                <a:solidFill>
                  <a:srgbClr val="FF99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 baseline="0" dirty="0" smtClean="0">
                <a:latin typeface="Arial" pitchFamily="34" charset="0"/>
                <a:cs typeface="Times New Roman" pitchFamily="18" charset="0"/>
              </a:rPr>
              <a:t>always count</a:t>
            </a:r>
            <a:br>
              <a:rPr lang="en-US" baseline="0" dirty="0" smtClean="0">
                <a:latin typeface="Arial" pitchFamily="34" charset="0"/>
                <a:cs typeface="Times New Roman" pitchFamily="18" charset="0"/>
              </a:rPr>
            </a:br>
            <a:r>
              <a:rPr lang="en-US" baseline="0" dirty="0" smtClean="0">
                <a:latin typeface="Arial" pitchFamily="34" charset="0"/>
                <a:cs typeface="Times New Roman" pitchFamily="18" charset="0"/>
              </a:rPr>
              <a:t> 1.008        4 significant figures</a:t>
            </a:r>
            <a:r>
              <a:rPr lang="en-US" baseline="0" dirty="0" smtClean="0">
                <a:solidFill>
                  <a:srgbClr val="FF9900"/>
                </a:solidFill>
                <a:latin typeface="Arial" pitchFamily="34" charset="0"/>
                <a:cs typeface="Times New Roman" pitchFamily="18" charset="0"/>
              </a:rPr>
              <a:t> </a:t>
            </a:r>
            <a:endParaRPr lang="en-US" baseline="0" dirty="0" smtClean="0">
              <a:latin typeface="Arial" pitchFamily="34" charset="0"/>
              <a:cs typeface="Times New Roman" pitchFamily="18" charset="0"/>
            </a:endParaRPr>
          </a:p>
          <a:p>
            <a:pPr marL="914400" lvl="1" indent="-457200">
              <a:buFontTx/>
              <a:buAutoNum type="alphaLcPeriod"/>
            </a:pPr>
            <a:r>
              <a:rPr lang="en-US" baseline="0" dirty="0" smtClean="0">
                <a:solidFill>
                  <a:srgbClr val="FF9900"/>
                </a:solidFill>
                <a:latin typeface="Arial" pitchFamily="34" charset="0"/>
                <a:cs typeface="Times New Roman" pitchFamily="18" charset="0"/>
              </a:rPr>
              <a:t>Trailing zeros  </a:t>
            </a:r>
            <a:r>
              <a:rPr lang="en-US" baseline="0" dirty="0" smtClean="0">
                <a:latin typeface="Arial" pitchFamily="34" charset="0"/>
                <a:cs typeface="Times New Roman" pitchFamily="18" charset="0"/>
              </a:rPr>
              <a:t>- count only if the number is written with a decimal point</a:t>
            </a:r>
            <a:r>
              <a:rPr lang="en-US" baseline="0" dirty="0" smtClean="0">
                <a:solidFill>
                  <a:srgbClr val="FF9900"/>
                </a:solidFill>
                <a:latin typeface="Arial" pitchFamily="34" charset="0"/>
                <a:cs typeface="Times New Roman" pitchFamily="18" charset="0"/>
              </a:rPr>
              <a:t> </a:t>
            </a:r>
            <a:br>
              <a:rPr lang="en-US" baseline="0" dirty="0" smtClean="0">
                <a:solidFill>
                  <a:srgbClr val="FF9900"/>
                </a:solidFill>
                <a:latin typeface="Arial" pitchFamily="34" charset="0"/>
                <a:cs typeface="Times New Roman" pitchFamily="18" charset="0"/>
              </a:rPr>
            </a:br>
            <a:r>
              <a:rPr lang="en-US" baseline="0" dirty="0" smtClean="0">
                <a:solidFill>
                  <a:srgbClr val="FF99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 baseline="0" dirty="0" smtClean="0">
                <a:latin typeface="Arial" pitchFamily="34" charset="0"/>
                <a:cs typeface="Times New Roman" pitchFamily="18" charset="0"/>
              </a:rPr>
              <a:t>100       1 significant figure</a:t>
            </a:r>
            <a:br>
              <a:rPr lang="en-US" baseline="0" dirty="0" smtClean="0">
                <a:latin typeface="Arial" pitchFamily="34" charset="0"/>
                <a:cs typeface="Times New Roman" pitchFamily="18" charset="0"/>
              </a:rPr>
            </a:br>
            <a:r>
              <a:rPr lang="en-US" baseline="0" dirty="0" smtClean="0">
                <a:latin typeface="Arial" pitchFamily="34" charset="0"/>
                <a:cs typeface="Times New Roman" pitchFamily="18" charset="0"/>
              </a:rPr>
              <a:t> 100.      3 significant figures</a:t>
            </a:r>
            <a:br>
              <a:rPr lang="en-US" baseline="0" dirty="0" smtClean="0">
                <a:latin typeface="Arial" pitchFamily="34" charset="0"/>
                <a:cs typeface="Times New Roman" pitchFamily="18" charset="0"/>
              </a:rPr>
            </a:br>
            <a:r>
              <a:rPr lang="en-US" baseline="0" dirty="0" smtClean="0">
                <a:latin typeface="Arial" pitchFamily="34" charset="0"/>
                <a:cs typeface="Times New Roman" pitchFamily="18" charset="0"/>
              </a:rPr>
              <a:t> 120.0    4 significant figures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3600" baseline="0" dirty="0" smtClean="0">
                <a:solidFill>
                  <a:srgbClr val="FF9900"/>
                </a:solidFill>
                <a:latin typeface="Arial" pitchFamily="34" charset="0"/>
                <a:cs typeface="Times New Roman" pitchFamily="18" charset="0"/>
              </a:rPr>
              <a:t>Exact numbers </a:t>
            </a:r>
            <a:r>
              <a:rPr lang="en-US" sz="3600" baseline="0" dirty="0" smtClean="0">
                <a:latin typeface="Arial" pitchFamily="34" charset="0"/>
                <a:cs typeface="Times New Roman" pitchFamily="18" charset="0"/>
              </a:rPr>
              <a:t>-</a:t>
            </a:r>
            <a:r>
              <a:rPr lang="en-US" sz="3600" baseline="0" dirty="0" smtClean="0">
                <a:solidFill>
                  <a:srgbClr val="FF99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3600" baseline="0" dirty="0" smtClean="0">
                <a:latin typeface="Arial" pitchFamily="34" charset="0"/>
                <a:cs typeface="Times New Roman" pitchFamily="18" charset="0"/>
              </a:rPr>
              <a:t>unlimited significant figures</a:t>
            </a:r>
            <a:r>
              <a:rPr lang="en-US" sz="3600" baseline="0" dirty="0" smtClean="0">
                <a:solidFill>
                  <a:srgbClr val="FF9900"/>
                </a:solidFill>
                <a:latin typeface="Arial" pitchFamily="34" charset="0"/>
                <a:cs typeface="Times New Roman" pitchFamily="18" charset="0"/>
              </a:rPr>
              <a:t> </a:t>
            </a:r>
          </a:p>
          <a:p>
            <a:pPr>
              <a:buFontTx/>
              <a:buChar char="•"/>
            </a:pPr>
            <a:r>
              <a:rPr lang="en-US" sz="3600" baseline="0" dirty="0" smtClean="0">
                <a:latin typeface="Arial" pitchFamily="34" charset="0"/>
                <a:cs typeface="Times New Roman" pitchFamily="18" charset="0"/>
              </a:rPr>
              <a:t>Not obtained by measurement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3600" baseline="0" dirty="0" smtClean="0">
                <a:latin typeface="Arial" pitchFamily="34" charset="0"/>
                <a:cs typeface="Times New Roman" pitchFamily="18" charset="0"/>
              </a:rPr>
              <a:t>Determined by counting:</a:t>
            </a:r>
            <a:br>
              <a:rPr lang="en-US" sz="3600" baseline="0" dirty="0" smtClean="0">
                <a:latin typeface="Arial" pitchFamily="34" charset="0"/>
                <a:cs typeface="Times New Roman" pitchFamily="18" charset="0"/>
              </a:rPr>
            </a:br>
            <a:r>
              <a:rPr lang="en-US" sz="3600" baseline="0" dirty="0" smtClean="0">
                <a:latin typeface="Arial" pitchFamily="34" charset="0"/>
                <a:cs typeface="Times New Roman" pitchFamily="18" charset="0"/>
              </a:rPr>
              <a:t>3 apples 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3600" baseline="0" dirty="0" smtClean="0">
                <a:latin typeface="Arial" pitchFamily="34" charset="0"/>
                <a:cs typeface="Times New Roman" pitchFamily="18" charset="0"/>
              </a:rPr>
              <a:t>Determined by definition:</a:t>
            </a:r>
            <a:br>
              <a:rPr lang="en-US" sz="3600" baseline="0" dirty="0" smtClean="0">
                <a:latin typeface="Arial" pitchFamily="34" charset="0"/>
                <a:cs typeface="Times New Roman" pitchFamily="18" charset="0"/>
              </a:rPr>
            </a:br>
            <a:r>
              <a:rPr lang="en-US" sz="3600" baseline="0" dirty="0" smtClean="0">
                <a:latin typeface="Arial" pitchFamily="34" charset="0"/>
                <a:cs typeface="Times New Roman" pitchFamily="18" charset="0"/>
              </a:rPr>
              <a:t>1 in.  =  2.54 cm</a:t>
            </a:r>
            <a:endParaRPr lang="en-US" sz="3600" baseline="0" dirty="0" smtClean="0">
              <a:latin typeface="Arial" pitchFamily="34" charset="0"/>
            </a:endParaRP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515</Words>
  <Application>Microsoft Office PowerPoint</Application>
  <PresentationFormat>On-screen Show (4:3)</PresentationFormat>
  <Paragraphs>88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Uncertainty in Measurement</vt:lpstr>
      <vt:lpstr>Slide 2</vt:lpstr>
      <vt:lpstr>Slide 3</vt:lpstr>
      <vt:lpstr>Uncertainty in Measurement </vt:lpstr>
      <vt:lpstr>Significant figures </vt:lpstr>
      <vt:lpstr>Significant Figures </vt:lpstr>
      <vt:lpstr>Significant Figures </vt:lpstr>
      <vt:lpstr>Significant figures</vt:lpstr>
      <vt:lpstr>Slide 9</vt:lpstr>
      <vt:lpstr>How Many Significant Figures?</vt:lpstr>
      <vt:lpstr>Slide 11</vt:lpstr>
      <vt:lpstr>Rules for Multiplication and Division  </vt:lpstr>
      <vt:lpstr>Slide 13</vt:lpstr>
      <vt:lpstr>Rules for Addition and Subtraction  </vt:lpstr>
      <vt:lpstr>Calculate the following. Give your answer to the correct number of significant figures and use the correct units </vt:lpstr>
      <vt:lpstr>Random Errors</vt:lpstr>
      <vt:lpstr>Systematic errors</vt:lpstr>
      <vt:lpstr>Accuracy</vt:lpstr>
      <vt:lpstr>Precision</vt:lpstr>
      <vt:lpstr>Propagation of Uncertainties</vt:lpstr>
      <vt:lpstr>Multiplication and division</vt:lpstr>
    </vt:vector>
  </TitlesOfParts>
  <Company>DADESCHOOLS\258001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Uncertainty in Measurement</dc:title>
  <dc:creator>221031</dc:creator>
  <cp:lastModifiedBy>221031</cp:lastModifiedBy>
  <cp:revision>18</cp:revision>
  <dcterms:created xsi:type="dcterms:W3CDTF">2013-08-23T00:22:35Z</dcterms:created>
  <dcterms:modified xsi:type="dcterms:W3CDTF">2013-08-23T18:26:21Z</dcterms:modified>
</cp:coreProperties>
</file>