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22A52-7FC2-436E-A5DC-A2B30A92D4AB}" type="datetimeFigureOut">
              <a:rPr lang="en-US" smtClean="0"/>
              <a:pPr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A3500-0805-47B5-A261-B176653AAD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22A52-7FC2-436E-A5DC-A2B30A92D4AB}" type="datetimeFigureOut">
              <a:rPr lang="en-US" smtClean="0"/>
              <a:pPr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A3500-0805-47B5-A261-B176653AAD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22A52-7FC2-436E-A5DC-A2B30A92D4AB}" type="datetimeFigureOut">
              <a:rPr lang="en-US" smtClean="0"/>
              <a:pPr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A3500-0805-47B5-A261-B176653AAD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22A52-7FC2-436E-A5DC-A2B30A92D4AB}" type="datetimeFigureOut">
              <a:rPr lang="en-US" smtClean="0"/>
              <a:pPr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A3500-0805-47B5-A261-B176653AAD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22A52-7FC2-436E-A5DC-A2B30A92D4AB}" type="datetimeFigureOut">
              <a:rPr lang="en-US" smtClean="0"/>
              <a:pPr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A3500-0805-47B5-A261-B176653AAD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22A52-7FC2-436E-A5DC-A2B30A92D4AB}" type="datetimeFigureOut">
              <a:rPr lang="en-US" smtClean="0"/>
              <a:pPr/>
              <a:t>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A3500-0805-47B5-A261-B176653AAD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22A52-7FC2-436E-A5DC-A2B30A92D4AB}" type="datetimeFigureOut">
              <a:rPr lang="en-US" smtClean="0"/>
              <a:pPr/>
              <a:t>1/6/2014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A3500-0805-47B5-A261-B176653AAD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22A52-7FC2-436E-A5DC-A2B30A92D4AB}" type="datetimeFigureOut">
              <a:rPr lang="en-US" smtClean="0"/>
              <a:pPr/>
              <a:t>1/6/2014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A3500-0805-47B5-A261-B176653AAD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22A52-7FC2-436E-A5DC-A2B30A92D4AB}" type="datetimeFigureOut">
              <a:rPr lang="en-US" smtClean="0"/>
              <a:pPr/>
              <a:t>1/6/2014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A3500-0805-47B5-A261-B176653AAD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22A52-7FC2-436E-A5DC-A2B30A92D4AB}" type="datetimeFigureOut">
              <a:rPr lang="en-US" smtClean="0"/>
              <a:pPr/>
              <a:t>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A3500-0805-47B5-A261-B176653AAD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22A52-7FC2-436E-A5DC-A2B30A92D4AB}" type="datetimeFigureOut">
              <a:rPr lang="en-US" smtClean="0"/>
              <a:pPr/>
              <a:t>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A3500-0805-47B5-A261-B176653AAD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B22A52-7FC2-436E-A5DC-A2B30A92D4AB}" type="datetimeFigureOut">
              <a:rPr lang="en-US" smtClean="0"/>
              <a:pPr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A3500-0805-47B5-A261-B176653AADC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en-US" dirty="0" smtClean="0"/>
              <a:t>What is a mole? </a:t>
            </a:r>
            <a:endParaRPr lang="en-US" dirty="0"/>
          </a:p>
        </p:txBody>
      </p:sp>
      <p:pic>
        <p:nvPicPr>
          <p:cNvPr id="6" name="Picture 6" descr="C:\Documents and Settings\Owner\My Documents\rose\Mole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675120" y="0"/>
            <a:ext cx="2468880" cy="1543050"/>
          </a:xfrm>
          <a:noFill/>
        </p:spPr>
      </p:pic>
      <p:sp>
        <p:nvSpPr>
          <p:cNvPr id="7" name="TextBox 6"/>
          <p:cNvSpPr txBox="1"/>
          <p:nvPr/>
        </p:nvSpPr>
        <p:spPr>
          <a:xfrm>
            <a:off x="0" y="1066800"/>
            <a:ext cx="8686800" cy="6576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 mole is a number.  It is 6.022 x 10</a:t>
            </a:r>
            <a:r>
              <a:rPr lang="en-US" sz="3200" baseline="30000" dirty="0" smtClean="0"/>
              <a:t>23</a:t>
            </a:r>
          </a:p>
          <a:p>
            <a:r>
              <a:rPr lang="en-US" sz="3200" dirty="0" smtClean="0"/>
              <a:t>This </a:t>
            </a:r>
            <a:r>
              <a:rPr lang="en-US" sz="3200" dirty="0" smtClean="0"/>
              <a:t>number </a:t>
            </a:r>
            <a:r>
              <a:rPr lang="en-US" sz="3200" dirty="0" smtClean="0"/>
              <a:t>is also called Avogadro’s number. </a:t>
            </a:r>
          </a:p>
          <a:p>
            <a:endParaRPr lang="en-US" sz="3200" dirty="0" smtClean="0"/>
          </a:p>
          <a:p>
            <a:r>
              <a:rPr lang="en-US" sz="3200" dirty="0" smtClean="0"/>
              <a:t>How many atoms in 1 mole of copper atoms?  </a:t>
            </a:r>
          </a:p>
          <a:p>
            <a:r>
              <a:rPr lang="en-US" sz="3200" dirty="0" smtClean="0"/>
              <a:t>6.022 x 10</a:t>
            </a:r>
            <a:r>
              <a:rPr lang="en-US" sz="3200" baseline="30000" dirty="0" smtClean="0"/>
              <a:t>23 </a:t>
            </a:r>
            <a:r>
              <a:rPr lang="en-US" sz="3200" dirty="0" smtClean="0"/>
              <a:t> atoms</a:t>
            </a:r>
          </a:p>
          <a:p>
            <a:r>
              <a:rPr lang="en-US" sz="3200" dirty="0" smtClean="0"/>
              <a:t>How many molecules in 1 mole of water molecules? </a:t>
            </a:r>
            <a:r>
              <a:rPr lang="en-US" sz="3200" dirty="0"/>
              <a:t> </a:t>
            </a:r>
            <a:r>
              <a:rPr lang="en-US" sz="3200" dirty="0" smtClean="0"/>
              <a:t>     </a:t>
            </a:r>
          </a:p>
          <a:p>
            <a:r>
              <a:rPr lang="en-US" sz="3200" dirty="0" smtClean="0"/>
              <a:t>6.022 x 10</a:t>
            </a:r>
            <a:r>
              <a:rPr lang="en-US" sz="3200" baseline="30000" dirty="0" smtClean="0"/>
              <a:t>23</a:t>
            </a:r>
            <a:r>
              <a:rPr lang="en-US" sz="3200" dirty="0"/>
              <a:t> </a:t>
            </a:r>
            <a:r>
              <a:rPr lang="en-US" sz="3200" dirty="0" smtClean="0"/>
              <a:t>molecules</a:t>
            </a:r>
          </a:p>
          <a:p>
            <a:r>
              <a:rPr lang="en-US" sz="3200" dirty="0" smtClean="0"/>
              <a:t>How many atoms in 1 mole of water molecules? </a:t>
            </a:r>
          </a:p>
          <a:p>
            <a:endParaRPr lang="en-US" sz="3200" dirty="0"/>
          </a:p>
          <a:p>
            <a:r>
              <a:rPr lang="en-US" sz="3200" dirty="0" smtClean="0"/>
              <a:t>6.022 x 10</a:t>
            </a:r>
            <a:r>
              <a:rPr lang="en-US" sz="3200" baseline="30000" dirty="0" smtClean="0"/>
              <a:t>23</a:t>
            </a:r>
            <a:r>
              <a:rPr lang="en-US" sz="3200" dirty="0" smtClean="0"/>
              <a:t> x 3 = </a:t>
            </a:r>
          </a:p>
          <a:p>
            <a:endParaRPr lang="en-US" sz="2600" dirty="0" smtClean="0"/>
          </a:p>
          <a:p>
            <a:endParaRPr lang="en-US" sz="2600" dirty="0"/>
          </a:p>
          <a:p>
            <a:endParaRPr lang="en-US" sz="2600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volume of 3.70 moles of N</a:t>
            </a:r>
            <a:r>
              <a:rPr lang="en-US" baseline="-25000" dirty="0" smtClean="0"/>
              <a:t>2</a:t>
            </a:r>
            <a:r>
              <a:rPr lang="en-US" dirty="0" smtClean="0"/>
              <a:t> at STP?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volume of 3.20 x 10</a:t>
            </a:r>
            <a:r>
              <a:rPr lang="en-US" baseline="30000" dirty="0" smtClean="0"/>
              <a:t>-3</a:t>
            </a:r>
            <a:r>
              <a:rPr lang="en-US" dirty="0" smtClean="0"/>
              <a:t> moles of CO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many moles of gas in 67.2 L of SO</a:t>
            </a:r>
            <a:r>
              <a:rPr lang="en-US" baseline="-25000" dirty="0" smtClean="0"/>
              <a:t>2</a:t>
            </a:r>
            <a:r>
              <a:rPr lang="en-US" dirty="0" smtClean="0"/>
              <a:t> at STP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many moles of gas in 0.880 L of He at STP?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many moles of gas in 1.00 x 10</a:t>
            </a:r>
            <a:r>
              <a:rPr lang="en-US" baseline="30000" dirty="0" smtClean="0"/>
              <a:t>3</a:t>
            </a:r>
            <a:r>
              <a:rPr lang="en-US" dirty="0" smtClean="0"/>
              <a:t> L of C</a:t>
            </a:r>
            <a:r>
              <a:rPr lang="en-US" baseline="-25000" dirty="0" smtClean="0"/>
              <a:t>2</a:t>
            </a:r>
            <a:r>
              <a:rPr lang="en-US" dirty="0" smtClean="0"/>
              <a:t>H</a:t>
            </a:r>
            <a:r>
              <a:rPr lang="en-US" baseline="-25000" dirty="0" smtClean="0"/>
              <a:t>6</a:t>
            </a:r>
            <a:endParaRPr lang="en-US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molar mass?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</a:t>
            </a:r>
            <a:r>
              <a:rPr lang="en-US" b="1" u="sng" dirty="0" smtClean="0"/>
              <a:t>mass </a:t>
            </a:r>
            <a:r>
              <a:rPr lang="en-US" dirty="0" smtClean="0"/>
              <a:t>of one mole is called the molar mass.  It is the same as the atomic mass, but measured in grams. </a:t>
            </a:r>
          </a:p>
          <a:p>
            <a:pPr>
              <a:buNone/>
            </a:pPr>
            <a:r>
              <a:rPr lang="en-US" dirty="0" smtClean="0"/>
              <a:t>What is the mass of 1 mole of copper atoms?  </a:t>
            </a:r>
          </a:p>
          <a:p>
            <a:pPr>
              <a:buNone/>
            </a:pPr>
            <a:r>
              <a:rPr lang="en-US" dirty="0" smtClean="0"/>
              <a:t>63.5 g. </a:t>
            </a:r>
          </a:p>
          <a:p>
            <a:pPr>
              <a:buNone/>
            </a:pPr>
            <a:r>
              <a:rPr lang="en-US" dirty="0" smtClean="0"/>
              <a:t>What is the mass of 1 copper atom ? </a:t>
            </a:r>
          </a:p>
          <a:p>
            <a:pPr>
              <a:buNone/>
            </a:pPr>
            <a:r>
              <a:rPr lang="en-US" dirty="0" smtClean="0"/>
              <a:t> 63.5 </a:t>
            </a:r>
            <a:r>
              <a:rPr lang="en-US" dirty="0" err="1" smtClean="0"/>
              <a:t>amus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"/>
          <a:ext cx="8534400" cy="6901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6880"/>
                <a:gridCol w="1706880"/>
                <a:gridCol w="1706880"/>
                <a:gridCol w="1706880"/>
                <a:gridCol w="1706880"/>
              </a:tblGrid>
              <a:tr h="125432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Substance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Formula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How many molecules in 1 mole?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How many atoms in 1 mole?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How </a:t>
                      </a:r>
                      <a:r>
                        <a:rPr lang="en-US" sz="2400" smtClean="0"/>
                        <a:t>many grams in 1 mole?</a:t>
                      </a:r>
                      <a:endParaRPr lang="en-US" sz="2400" dirty="0"/>
                    </a:p>
                  </a:txBody>
                  <a:tcPr/>
                </a:tc>
              </a:tr>
              <a:tr h="90766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Copper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Cu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aseline="0" dirty="0" smtClean="0"/>
                        <a:t>6.022 x 10</a:t>
                      </a:r>
                      <a:r>
                        <a:rPr lang="en-US" sz="2400" baseline="30000" dirty="0" smtClean="0"/>
                        <a:t>23</a:t>
                      </a:r>
                      <a:r>
                        <a:rPr lang="en-US" sz="2400" baseline="0" dirty="0" smtClean="0"/>
                        <a:t> molecules</a:t>
                      </a:r>
                      <a:endParaRPr lang="en-US" sz="2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6.022 x 10</a:t>
                      </a:r>
                      <a:r>
                        <a:rPr lang="en-US" sz="2400" baseline="30000" dirty="0" smtClean="0"/>
                        <a:t>23 </a:t>
                      </a:r>
                      <a:r>
                        <a:rPr lang="en-US" sz="2400" baseline="0" dirty="0" smtClean="0"/>
                        <a:t> atoms</a:t>
                      </a:r>
                      <a:endParaRPr lang="en-US" sz="24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63.5 g</a:t>
                      </a:r>
                      <a:endParaRPr lang="en-US" sz="2400" dirty="0"/>
                    </a:p>
                  </a:txBody>
                  <a:tcPr/>
                </a:tc>
              </a:tr>
              <a:tr h="89461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Atomic nitrogen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116300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Nitrogen gas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243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Water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48243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Calcium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80515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Hydrogen atom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86837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Hydrogen</a:t>
                      </a:r>
                      <a:r>
                        <a:rPr lang="en-US" sz="2400" baseline="0" dirty="0" smtClean="0"/>
                        <a:t> gas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86400"/>
          </a:xfrm>
        </p:spPr>
        <p:txBody>
          <a:bodyPr/>
          <a:lstStyle/>
          <a:p>
            <a:pPr marL="514350" indent="-514350">
              <a:buNone/>
            </a:pPr>
            <a:r>
              <a:rPr lang="en-US" sz="3600" dirty="0" smtClean="0"/>
              <a:t>How many moles is 1.50 x 10</a:t>
            </a:r>
            <a:r>
              <a:rPr lang="en-US" sz="3600" baseline="30000" dirty="0" smtClean="0"/>
              <a:t>23</a:t>
            </a:r>
            <a:r>
              <a:rPr lang="en-US" sz="3600" dirty="0" smtClean="0"/>
              <a:t> molecules of NH</a:t>
            </a:r>
            <a:r>
              <a:rPr lang="en-US" sz="3600" baseline="-25000" dirty="0" smtClean="0"/>
              <a:t>3</a:t>
            </a:r>
            <a:r>
              <a:rPr lang="en-US" sz="3600" dirty="0" smtClean="0"/>
              <a:t>? </a:t>
            </a:r>
          </a:p>
          <a:p>
            <a:pPr marL="514350" indent="-514350">
              <a:buNone/>
            </a:pPr>
            <a:endParaRPr lang="en-US" sz="3600" dirty="0"/>
          </a:p>
          <a:p>
            <a:pPr marL="514350" indent="-51435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96000"/>
          </a:xfrm>
        </p:spPr>
        <p:txBody>
          <a:bodyPr/>
          <a:lstStyle/>
          <a:p>
            <a:pPr>
              <a:buNone/>
            </a:pPr>
            <a:r>
              <a:rPr lang="en-US" sz="3600" dirty="0" smtClean="0"/>
              <a:t>How many atoms are in 1.75 moles of CHCl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How many moles of magnesium is </a:t>
            </a:r>
            <a:br>
              <a:rPr lang="en-US" sz="4000" dirty="0" smtClean="0"/>
            </a:br>
            <a:r>
              <a:rPr lang="en-US" sz="4000" dirty="0" smtClean="0"/>
              <a:t>1.25 x 10</a:t>
            </a:r>
            <a:r>
              <a:rPr lang="en-US" sz="4000" baseline="30000" dirty="0" smtClean="0"/>
              <a:t>23</a:t>
            </a:r>
            <a:r>
              <a:rPr lang="en-US" sz="4000" dirty="0" smtClean="0"/>
              <a:t> atoms? 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many grams are in 5.66 moles </a:t>
            </a:r>
            <a:r>
              <a:rPr lang="en-US" smtClean="0"/>
              <a:t>of CaCO</a:t>
            </a:r>
            <a:r>
              <a:rPr lang="en-US" baseline="-25000" smtClean="0"/>
              <a:t>3</a:t>
            </a:r>
            <a:r>
              <a:rPr lang="en-US" smtClean="0"/>
              <a:t>?</a:t>
            </a:r>
            <a:endParaRPr lang="en-US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mole-volume relationship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Avogadro’s hypothesis (1811) states that equal volumes of gases at the same temperature and pressure contain equal </a:t>
            </a:r>
            <a:r>
              <a:rPr lang="en-US" dirty="0" smtClean="0"/>
              <a:t>numbers </a:t>
            </a:r>
            <a:r>
              <a:rPr lang="en-US" dirty="0" smtClean="0"/>
              <a:t>of particles.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Standard temperature and pressure (STP) means a temperature of 0</a:t>
            </a:r>
            <a:r>
              <a:rPr lang="en-US" baseline="30000" dirty="0" smtClean="0"/>
              <a:t>0</a:t>
            </a:r>
            <a:r>
              <a:rPr lang="en-US" dirty="0" smtClean="0"/>
              <a:t>C and a pressure of 1 atmosphere (or 760 mm Hg or 101.3 </a:t>
            </a:r>
            <a:r>
              <a:rPr lang="en-US" dirty="0" err="1" smtClean="0"/>
              <a:t>kPa</a:t>
            </a:r>
            <a:r>
              <a:rPr lang="en-US" dirty="0" smtClean="0"/>
              <a:t>).</a:t>
            </a:r>
          </a:p>
          <a:p>
            <a:endParaRPr lang="en-US" dirty="0" smtClean="0"/>
          </a:p>
          <a:p>
            <a:r>
              <a:rPr lang="en-US" dirty="0" smtClean="0"/>
              <a:t>At STP I mole of gas, or 6.022 x 10</a:t>
            </a:r>
            <a:r>
              <a:rPr lang="en-US" baseline="30000" dirty="0" smtClean="0"/>
              <a:t>23</a:t>
            </a:r>
            <a:r>
              <a:rPr lang="en-US" dirty="0" smtClean="0"/>
              <a:t> particles, occupy 22.4 L. </a:t>
            </a:r>
          </a:p>
          <a:p>
            <a:pPr>
              <a:buNone/>
            </a:pPr>
            <a:r>
              <a:rPr lang="en-US" dirty="0" smtClean="0"/>
              <a:t>   This is called the molar volume of the gas.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</TotalTime>
  <Words>350</Words>
  <Application>Microsoft Office PowerPoint</Application>
  <PresentationFormat>On-screen Show (4:3)</PresentationFormat>
  <Paragraphs>51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What is a mole? </vt:lpstr>
      <vt:lpstr>What is molar mass?</vt:lpstr>
      <vt:lpstr>Slide 3</vt:lpstr>
      <vt:lpstr>Practice problems</vt:lpstr>
      <vt:lpstr>Slide 5</vt:lpstr>
      <vt:lpstr>How many moles of magnesium is  1.25 x 1023 atoms?  </vt:lpstr>
      <vt:lpstr>How many grams are in 5.66 moles of CaCO3?</vt:lpstr>
      <vt:lpstr>The mole-volume relationship</vt:lpstr>
      <vt:lpstr>STP</vt:lpstr>
      <vt:lpstr>What is the volume of 3.70 moles of N2 at STP?</vt:lpstr>
      <vt:lpstr>What is the volume of 3.20 x 10-3 moles of CO2 </vt:lpstr>
      <vt:lpstr>How many moles of gas in 67.2 L of SO2 at STP</vt:lpstr>
      <vt:lpstr>How many moles of gas in 0.880 L of He at STP? </vt:lpstr>
      <vt:lpstr>How many moles of gas in 1.00 x 103 L of C2H6</vt:lpstr>
    </vt:vector>
  </TitlesOfParts>
  <Company>DADESCHOOLS\258001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a mole? </dc:title>
  <dc:creator>221031</dc:creator>
  <cp:lastModifiedBy>221031</cp:lastModifiedBy>
  <cp:revision>14</cp:revision>
  <dcterms:created xsi:type="dcterms:W3CDTF">2012-12-27T14:44:15Z</dcterms:created>
  <dcterms:modified xsi:type="dcterms:W3CDTF">2014-01-06T15:38:59Z</dcterms:modified>
</cp:coreProperties>
</file>